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6"/>
  </p:notesMasterIdLst>
  <p:sldIdLst>
    <p:sldId id="307" r:id="rId2"/>
    <p:sldId id="396" r:id="rId3"/>
    <p:sldId id="422" r:id="rId4"/>
    <p:sldId id="423" r:id="rId5"/>
    <p:sldId id="427" r:id="rId6"/>
    <p:sldId id="429" r:id="rId7"/>
    <p:sldId id="430" r:id="rId8"/>
    <p:sldId id="431" r:id="rId9"/>
    <p:sldId id="432" r:id="rId10"/>
    <p:sldId id="433" r:id="rId11"/>
    <p:sldId id="434" r:id="rId12"/>
    <p:sldId id="435" r:id="rId13"/>
    <p:sldId id="428" r:id="rId14"/>
    <p:sldId id="436" r:id="rId15"/>
    <p:sldId id="437" r:id="rId16"/>
    <p:sldId id="438" r:id="rId17"/>
    <p:sldId id="450" r:id="rId18"/>
    <p:sldId id="451" r:id="rId19"/>
    <p:sldId id="439" r:id="rId20"/>
    <p:sldId id="452" r:id="rId21"/>
    <p:sldId id="453" r:id="rId22"/>
    <p:sldId id="454" r:id="rId23"/>
    <p:sldId id="440" r:id="rId24"/>
    <p:sldId id="441" r:id="rId25"/>
    <p:sldId id="455" r:id="rId26"/>
    <p:sldId id="456" r:id="rId27"/>
    <p:sldId id="457" r:id="rId28"/>
    <p:sldId id="458" r:id="rId29"/>
    <p:sldId id="442" r:id="rId30"/>
    <p:sldId id="459" r:id="rId31"/>
    <p:sldId id="460" r:id="rId32"/>
    <p:sldId id="443" r:id="rId33"/>
    <p:sldId id="444" r:id="rId34"/>
    <p:sldId id="445" r:id="rId35"/>
    <p:sldId id="446" r:id="rId36"/>
    <p:sldId id="447" r:id="rId37"/>
    <p:sldId id="449" r:id="rId38"/>
    <p:sldId id="448" r:id="rId39"/>
    <p:sldId id="461" r:id="rId40"/>
    <p:sldId id="462" r:id="rId41"/>
    <p:sldId id="463" r:id="rId42"/>
    <p:sldId id="464" r:id="rId43"/>
    <p:sldId id="465" r:id="rId44"/>
    <p:sldId id="466" r:id="rId45"/>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08" autoAdjust="0"/>
    <p:restoredTop sz="86414"/>
  </p:normalViewPr>
  <p:slideViewPr>
    <p:cSldViewPr>
      <p:cViewPr varScale="1">
        <p:scale>
          <a:sx n="62" d="100"/>
          <a:sy n="62" d="100"/>
        </p:scale>
        <p:origin x="62" y="446"/>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400" dirty="0"/>
              <a:t>‘A Daily Cross with Thee’ # 12 – The Necessity of Biblical Separation – Part 9</a:t>
            </a:r>
            <a:br>
              <a:rPr lang="en-US" sz="4400" dirty="0"/>
            </a:br>
            <a:br>
              <a:rPr lang="en-US" sz="4400" dirty="0"/>
            </a:br>
            <a:r>
              <a:rPr lang="en-US" sz="4400" dirty="0"/>
              <a:t>Pastor Jason Kauranen</a:t>
            </a:r>
            <a:br>
              <a:rPr lang="en-US" sz="4400" dirty="0"/>
            </a:br>
            <a:r>
              <a:rPr lang="en-US" sz="4400" dirty="0"/>
              <a:t>Sunday November 3, 2024</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ED1ED-D1CC-0A78-D799-8220E0AA3E78}"/>
              </a:ext>
            </a:extLst>
          </p:cNvPr>
          <p:cNvSpPr>
            <a:spLocks noGrp="1"/>
          </p:cNvSpPr>
          <p:nvPr>
            <p:ph type="title"/>
          </p:nvPr>
        </p:nvSpPr>
        <p:spPr/>
        <p:txBody>
          <a:bodyPr/>
          <a:lstStyle/>
          <a:p>
            <a:r>
              <a:rPr lang="en-US" sz="4400" dirty="0"/>
              <a:t>Mercies = </a:t>
            </a:r>
            <a:r>
              <a:rPr lang="en-US" sz="4400" dirty="0" err="1"/>
              <a:t>oiktirmos</a:t>
            </a:r>
            <a:r>
              <a:rPr lang="en-US" sz="4400" dirty="0"/>
              <a:t> = (G3628) </a:t>
            </a:r>
            <a:r>
              <a:rPr lang="en-US" sz="4400" dirty="0" err="1"/>
              <a:t>oyk-tir-mos</a:t>
            </a:r>
            <a:r>
              <a:rPr lang="en-US" sz="4400" dirty="0"/>
              <a:t>') From G3627 </a:t>
            </a:r>
            <a:r>
              <a:rPr lang="en-US" sz="4400" dirty="0" err="1"/>
              <a:t>oikteiro</a:t>
            </a:r>
            <a:r>
              <a:rPr lang="en-US" sz="4400" dirty="0"/>
              <a:t>̄ [to have compassion on] = pity or mercy.  which is in the plural, </a:t>
            </a:r>
            <a:br>
              <a:rPr lang="en-US" sz="4400" dirty="0"/>
            </a:br>
            <a:r>
              <a:rPr lang="en-US" sz="4400" dirty="0"/>
              <a:t>so it is mercies; </a:t>
            </a:r>
            <a:r>
              <a:rPr lang="en-US" sz="4400" u="sng" dirty="0"/>
              <a:t>indicated without emotions </a:t>
            </a:r>
            <a:r>
              <a:rPr lang="en-US" sz="4400" dirty="0"/>
              <a:t>= compassions. </a:t>
            </a:r>
          </a:p>
        </p:txBody>
      </p:sp>
    </p:spTree>
    <p:extLst>
      <p:ext uri="{BB962C8B-B14F-4D97-AF65-F5344CB8AC3E}">
        <p14:creationId xmlns:p14="http://schemas.microsoft.com/office/powerpoint/2010/main" val="3422316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797D1-CBE9-C4FA-5E5F-B3D43C5B06D4}"/>
              </a:ext>
            </a:extLst>
          </p:cNvPr>
          <p:cNvSpPr>
            <a:spLocks noGrp="1"/>
          </p:cNvSpPr>
          <p:nvPr>
            <p:ph type="title"/>
          </p:nvPr>
        </p:nvSpPr>
        <p:spPr/>
        <p:txBody>
          <a:bodyPr/>
          <a:lstStyle/>
          <a:p>
            <a:r>
              <a:rPr lang="en-US" sz="4400" dirty="0"/>
              <a:t>The motivation of these grace blessings (the mercies) is fueling the main cause during the Christian soldier’s active duty; </a:t>
            </a:r>
            <a:br>
              <a:rPr lang="en-US" sz="4400" dirty="0"/>
            </a:br>
            <a:r>
              <a:rPr lang="en-US" sz="4400" dirty="0"/>
              <a:t>by knowing they can be obtained in time as the spiritual advancement to maturity takes place. </a:t>
            </a:r>
          </a:p>
        </p:txBody>
      </p:sp>
    </p:spTree>
    <p:extLst>
      <p:ext uri="{BB962C8B-B14F-4D97-AF65-F5344CB8AC3E}">
        <p14:creationId xmlns:p14="http://schemas.microsoft.com/office/powerpoint/2010/main" val="1010045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23A34-BB05-8109-351D-57709122384B}"/>
              </a:ext>
            </a:extLst>
          </p:cNvPr>
          <p:cNvSpPr>
            <a:spLocks noGrp="1"/>
          </p:cNvSpPr>
          <p:nvPr>
            <p:ph type="title"/>
          </p:nvPr>
        </p:nvSpPr>
        <p:spPr/>
        <p:txBody>
          <a:bodyPr/>
          <a:lstStyle/>
          <a:p>
            <a:r>
              <a:rPr lang="en-US" sz="4400" dirty="0"/>
              <a:t>The Apostle Paul is using the benefits of blessing that will accompany our growth to maturity, as a motivational factor to carry out the call or order, </a:t>
            </a:r>
            <a:br>
              <a:rPr lang="en-US" sz="4400" dirty="0"/>
            </a:br>
            <a:r>
              <a:rPr lang="en-US" sz="4400" dirty="0"/>
              <a:t>to separate. </a:t>
            </a:r>
          </a:p>
        </p:txBody>
      </p:sp>
    </p:spTree>
    <p:extLst>
      <p:ext uri="{BB962C8B-B14F-4D97-AF65-F5344CB8AC3E}">
        <p14:creationId xmlns:p14="http://schemas.microsoft.com/office/powerpoint/2010/main" val="277250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E820A-DC73-5D1C-1246-2BB21061D119}"/>
              </a:ext>
            </a:extLst>
          </p:cNvPr>
          <p:cNvSpPr>
            <a:spLocks noGrp="1"/>
          </p:cNvSpPr>
          <p:nvPr>
            <p:ph type="title"/>
          </p:nvPr>
        </p:nvSpPr>
        <p:spPr/>
        <p:txBody>
          <a:bodyPr/>
          <a:lstStyle/>
          <a:p>
            <a:r>
              <a:rPr lang="en-US" sz="4800" dirty="0"/>
              <a:t> Rom 12:1b …“present your bodies a living and holy sacrifice”… </a:t>
            </a:r>
          </a:p>
        </p:txBody>
      </p:sp>
    </p:spTree>
    <p:extLst>
      <p:ext uri="{BB962C8B-B14F-4D97-AF65-F5344CB8AC3E}">
        <p14:creationId xmlns:p14="http://schemas.microsoft.com/office/powerpoint/2010/main" val="3007059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D3E83-6DC5-29C3-ED06-9998B95FDAAD}"/>
              </a:ext>
            </a:extLst>
          </p:cNvPr>
          <p:cNvSpPr>
            <a:spLocks noGrp="1"/>
          </p:cNvSpPr>
          <p:nvPr>
            <p:ph type="title"/>
          </p:nvPr>
        </p:nvSpPr>
        <p:spPr/>
        <p:txBody>
          <a:bodyPr/>
          <a:lstStyle/>
          <a:p>
            <a:r>
              <a:rPr lang="en-US" sz="4400" dirty="0"/>
              <a:t>present = </a:t>
            </a:r>
            <a:r>
              <a:rPr lang="en-US" sz="4400" dirty="0" err="1"/>
              <a:t>paristēmai</a:t>
            </a:r>
            <a:r>
              <a:rPr lang="en-US" sz="4400" dirty="0"/>
              <a:t> = (G3936 par-is'-</a:t>
            </a:r>
            <a:r>
              <a:rPr lang="en-US" sz="4400" dirty="0" err="1"/>
              <a:t>tay</a:t>
            </a:r>
            <a:r>
              <a:rPr lang="en-US" sz="4400" dirty="0"/>
              <a:t>-</a:t>
            </a:r>
            <a:r>
              <a:rPr lang="en-US" sz="4400" dirty="0" err="1"/>
              <a:t>mae</a:t>
            </a:r>
            <a:r>
              <a:rPr lang="en-US" sz="4400" dirty="0"/>
              <a:t>)</a:t>
            </a:r>
            <a:br>
              <a:rPr lang="en-US" sz="4400" dirty="0"/>
            </a:br>
            <a:r>
              <a:rPr lang="en-US" sz="4400" dirty="0"/>
              <a:t>From G3488 and G2476 </a:t>
            </a:r>
            <a:r>
              <a:rPr lang="en-US" sz="4400" u="sng" dirty="0" err="1"/>
              <a:t>histēmi</a:t>
            </a:r>
            <a:r>
              <a:rPr lang="en-US" sz="4400" dirty="0"/>
              <a:t>; to stand beside, to exhibit, proffer, (figuratively) substantiate; or to be at hand (or ready) for aid = assist, bring before, command, present, provide, shew, stand (before, by, here, up, with), = yield.</a:t>
            </a:r>
            <a:br>
              <a:rPr lang="en-US" sz="4400" dirty="0"/>
            </a:br>
            <a:endParaRPr lang="en-US" sz="4400" dirty="0"/>
          </a:p>
        </p:txBody>
      </p:sp>
    </p:spTree>
    <p:extLst>
      <p:ext uri="{BB962C8B-B14F-4D97-AF65-F5344CB8AC3E}">
        <p14:creationId xmlns:p14="http://schemas.microsoft.com/office/powerpoint/2010/main" val="365943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D6F2E-ECCB-842C-E10C-BDEDC4CDF30B}"/>
              </a:ext>
            </a:extLst>
          </p:cNvPr>
          <p:cNvSpPr>
            <a:spLocks noGrp="1"/>
          </p:cNvSpPr>
          <p:nvPr>
            <p:ph type="title"/>
          </p:nvPr>
        </p:nvSpPr>
        <p:spPr/>
        <p:txBody>
          <a:bodyPr/>
          <a:lstStyle/>
          <a:p>
            <a:r>
              <a:rPr lang="en-US" sz="4400" dirty="0"/>
              <a:t>The command is to place your body, as a believer, under the correct procedure of orders, that of using Rebound and the Filling of the Holy Spirit. </a:t>
            </a:r>
          </a:p>
        </p:txBody>
      </p:sp>
    </p:spTree>
    <p:extLst>
      <p:ext uri="{BB962C8B-B14F-4D97-AF65-F5344CB8AC3E}">
        <p14:creationId xmlns:p14="http://schemas.microsoft.com/office/powerpoint/2010/main" val="3437075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05D59-C363-67C7-D662-21A4B0DD74CE}"/>
              </a:ext>
            </a:extLst>
          </p:cNvPr>
          <p:cNvSpPr>
            <a:spLocks noGrp="1"/>
          </p:cNvSpPr>
          <p:nvPr>
            <p:ph type="title"/>
          </p:nvPr>
        </p:nvSpPr>
        <p:spPr/>
        <p:txBody>
          <a:bodyPr/>
          <a:lstStyle/>
          <a:p>
            <a:r>
              <a:rPr lang="en-US" sz="4400" dirty="0"/>
              <a:t>“your” = </a:t>
            </a:r>
            <a:r>
              <a:rPr lang="en-US" sz="4400" dirty="0" err="1"/>
              <a:t>humōn</a:t>
            </a:r>
            <a:r>
              <a:rPr lang="en-US" sz="4400" dirty="0"/>
              <a:t> (G5216 </a:t>
            </a:r>
            <a:r>
              <a:rPr lang="en-US" sz="4400" dirty="0" err="1"/>
              <a:t>hoo-mone</a:t>
            </a:r>
            <a:r>
              <a:rPr lang="en-US" sz="4400" dirty="0"/>
              <a:t>') = of (from or concerning) you = your (own, -selves).</a:t>
            </a:r>
            <a:br>
              <a:rPr lang="en-US" sz="4400" dirty="0"/>
            </a:br>
            <a:r>
              <a:rPr lang="en-US" sz="4400" dirty="0"/>
              <a:t> </a:t>
            </a:r>
            <a:br>
              <a:rPr lang="en-US" sz="4400" dirty="0"/>
            </a:br>
            <a:r>
              <a:rPr lang="en-US" sz="4400" dirty="0"/>
              <a:t>“Bodies” = </a:t>
            </a:r>
            <a:r>
              <a:rPr lang="en-US" sz="4400" dirty="0" err="1"/>
              <a:t>sōma</a:t>
            </a:r>
            <a:r>
              <a:rPr lang="en-US" sz="4400" dirty="0"/>
              <a:t> (G4983 so'-</a:t>
            </a:r>
            <a:r>
              <a:rPr lang="en-US" sz="4400" dirty="0" err="1"/>
              <a:t>mah</a:t>
            </a:r>
            <a:r>
              <a:rPr lang="en-US" sz="4400" dirty="0"/>
              <a:t>) = the body (as a sound whole), used in a very wide application, literally or figuratively.</a:t>
            </a:r>
            <a:br>
              <a:rPr lang="en-US" sz="4400" dirty="0"/>
            </a:br>
            <a:endParaRPr lang="en-US" sz="4400" dirty="0"/>
          </a:p>
        </p:txBody>
      </p:sp>
    </p:spTree>
    <p:extLst>
      <p:ext uri="{BB962C8B-B14F-4D97-AF65-F5344CB8AC3E}">
        <p14:creationId xmlns:p14="http://schemas.microsoft.com/office/powerpoint/2010/main" val="1887474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97611-70D3-DCE4-A378-0713A88C4244}"/>
              </a:ext>
            </a:extLst>
          </p:cNvPr>
          <p:cNvSpPr>
            <a:spLocks noGrp="1"/>
          </p:cNvSpPr>
          <p:nvPr>
            <p:ph type="title"/>
          </p:nvPr>
        </p:nvSpPr>
        <p:spPr/>
        <p:txBody>
          <a:bodyPr/>
          <a:lstStyle/>
          <a:p>
            <a:r>
              <a:rPr lang="en-US" sz="4800" dirty="0"/>
              <a:t>1Co 6:19 Or do you not know that your body is a temple of the Holy Spirit who is in you, whom you have from God, and that you are not your own? </a:t>
            </a:r>
          </a:p>
        </p:txBody>
      </p:sp>
    </p:spTree>
    <p:extLst>
      <p:ext uri="{BB962C8B-B14F-4D97-AF65-F5344CB8AC3E}">
        <p14:creationId xmlns:p14="http://schemas.microsoft.com/office/powerpoint/2010/main" val="433812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956C1-6613-53D2-9E75-2F1DD2850C8B}"/>
              </a:ext>
            </a:extLst>
          </p:cNvPr>
          <p:cNvSpPr>
            <a:spLocks noGrp="1"/>
          </p:cNvSpPr>
          <p:nvPr>
            <p:ph type="title"/>
          </p:nvPr>
        </p:nvSpPr>
        <p:spPr/>
        <p:txBody>
          <a:bodyPr/>
          <a:lstStyle/>
          <a:p>
            <a:r>
              <a:rPr lang="en-US" sz="4800" dirty="0"/>
              <a:t>1Co 6:20 For you have been bought with a price: therefore, glorify God in your body.</a:t>
            </a:r>
          </a:p>
        </p:txBody>
      </p:sp>
    </p:spTree>
    <p:extLst>
      <p:ext uri="{BB962C8B-B14F-4D97-AF65-F5344CB8AC3E}">
        <p14:creationId xmlns:p14="http://schemas.microsoft.com/office/powerpoint/2010/main" val="2385193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719D2-9956-59B6-9357-A906AEF05EC9}"/>
              </a:ext>
            </a:extLst>
          </p:cNvPr>
          <p:cNvSpPr>
            <a:spLocks noGrp="1"/>
          </p:cNvSpPr>
          <p:nvPr>
            <p:ph type="title"/>
          </p:nvPr>
        </p:nvSpPr>
        <p:spPr/>
        <p:txBody>
          <a:bodyPr/>
          <a:lstStyle/>
          <a:p>
            <a:r>
              <a:rPr lang="en-US" sz="4400" dirty="0"/>
              <a:t>‘sacrifice’ = </a:t>
            </a:r>
            <a:r>
              <a:rPr lang="en-US" sz="4400" dirty="0" err="1"/>
              <a:t>thusia</a:t>
            </a:r>
            <a:r>
              <a:rPr lang="en-US" sz="4400" dirty="0"/>
              <a:t> (G2378 </a:t>
            </a:r>
            <a:r>
              <a:rPr lang="en-US" sz="4400" dirty="0" err="1"/>
              <a:t>thoo</a:t>
            </a:r>
            <a:r>
              <a:rPr lang="en-US" sz="4400" dirty="0"/>
              <a:t>-see'-ah) From G2380 </a:t>
            </a:r>
            <a:r>
              <a:rPr lang="en-US" sz="4400" dirty="0" err="1"/>
              <a:t>thuo</a:t>
            </a:r>
            <a:r>
              <a:rPr lang="en-US" sz="4400" dirty="0"/>
              <a:t>̄ = </a:t>
            </a:r>
            <a:br>
              <a:rPr lang="en-US" sz="4400" dirty="0"/>
            </a:br>
            <a:r>
              <a:rPr lang="en-US" sz="4400" dirty="0"/>
              <a:t>to sacrifice (properly by fire, but generally); by extension to immolate (slaughter for any purpose) = slay</a:t>
            </a:r>
          </a:p>
        </p:txBody>
      </p:sp>
    </p:spTree>
    <p:extLst>
      <p:ext uri="{BB962C8B-B14F-4D97-AF65-F5344CB8AC3E}">
        <p14:creationId xmlns:p14="http://schemas.microsoft.com/office/powerpoint/2010/main" val="1068042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94176-89F9-AB97-0627-81176679AD1F}"/>
              </a:ext>
            </a:extLst>
          </p:cNvPr>
          <p:cNvSpPr>
            <a:spLocks noGrp="1"/>
          </p:cNvSpPr>
          <p:nvPr>
            <p:ph type="title"/>
          </p:nvPr>
        </p:nvSpPr>
        <p:spPr/>
        <p:txBody>
          <a:bodyPr/>
          <a:lstStyle/>
          <a:p>
            <a:r>
              <a:rPr lang="en-US" sz="4400" dirty="0"/>
              <a:t>Separation </a:t>
            </a:r>
            <a:r>
              <a:rPr lang="en-US" sz="4400" i="1" dirty="0"/>
              <a:t>(un)</a:t>
            </a:r>
            <a:r>
              <a:rPr lang="en-US" sz="4400" dirty="0"/>
              <a:t>to God, separation from the world, is the first principle of Christian living. </a:t>
            </a:r>
            <a:br>
              <a:rPr lang="en-US" sz="4400" dirty="0"/>
            </a:br>
            <a:br>
              <a:rPr lang="en-US" sz="4400" dirty="0"/>
            </a:br>
            <a:r>
              <a:rPr lang="en-US" sz="4400" dirty="0"/>
              <a:t>– Watchman Nee </a:t>
            </a:r>
          </a:p>
        </p:txBody>
      </p:sp>
    </p:spTree>
    <p:extLst>
      <p:ext uri="{BB962C8B-B14F-4D97-AF65-F5344CB8AC3E}">
        <p14:creationId xmlns:p14="http://schemas.microsoft.com/office/powerpoint/2010/main" val="32970526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CDFF8-7190-E50D-CB2B-71623E4FD05A}"/>
              </a:ext>
            </a:extLst>
          </p:cNvPr>
          <p:cNvSpPr>
            <a:spLocks noGrp="1"/>
          </p:cNvSpPr>
          <p:nvPr>
            <p:ph type="title"/>
          </p:nvPr>
        </p:nvSpPr>
        <p:spPr/>
        <p:txBody>
          <a:bodyPr/>
          <a:lstStyle/>
          <a:p>
            <a:r>
              <a:rPr lang="en-US" sz="4400" dirty="0"/>
              <a:t>These sacrifices that Paul refers to are one of fully absorbing the attention of the believer, separating away from </a:t>
            </a:r>
            <a:br>
              <a:rPr lang="en-US" sz="4400" dirty="0"/>
            </a:br>
            <a:r>
              <a:rPr lang="en-US" sz="4400" dirty="0"/>
              <a:t>sin and defilement, </a:t>
            </a:r>
            <a:br>
              <a:rPr lang="en-US" sz="4400" dirty="0"/>
            </a:br>
            <a:r>
              <a:rPr lang="en-US" sz="4400" dirty="0"/>
              <a:t>unto God for purification, </a:t>
            </a:r>
            <a:br>
              <a:rPr lang="en-US" sz="4400" dirty="0"/>
            </a:br>
            <a:br>
              <a:rPr lang="en-US" sz="4400" dirty="0"/>
            </a:br>
            <a:r>
              <a:rPr lang="en-US" sz="4400" dirty="0"/>
              <a:t>2Ti 2:21, Eph 5:26-27, Heb 1:3b, 2Pe 1:9, 1 Jo 3:3.</a:t>
            </a:r>
          </a:p>
        </p:txBody>
      </p:sp>
    </p:spTree>
    <p:extLst>
      <p:ext uri="{BB962C8B-B14F-4D97-AF65-F5344CB8AC3E}">
        <p14:creationId xmlns:p14="http://schemas.microsoft.com/office/powerpoint/2010/main" val="737854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80A1E-1963-03C8-8705-9BD629D64DF9}"/>
              </a:ext>
            </a:extLst>
          </p:cNvPr>
          <p:cNvSpPr>
            <a:spLocks noGrp="1"/>
          </p:cNvSpPr>
          <p:nvPr>
            <p:ph type="title"/>
          </p:nvPr>
        </p:nvSpPr>
        <p:spPr/>
        <p:txBody>
          <a:bodyPr/>
          <a:lstStyle/>
          <a:p>
            <a:r>
              <a:rPr lang="en-US" sz="4400" dirty="0"/>
              <a:t>Lev 1:3 If his offering is a burnt offering from the herd, he shall offer it, a male without defect; </a:t>
            </a:r>
            <a:br>
              <a:rPr lang="en-US" sz="4400" dirty="0"/>
            </a:br>
            <a:r>
              <a:rPr lang="en-US" sz="4400" dirty="0"/>
              <a:t>he shall offer it at the doorway of the tent of meeting, that he may be accepted before the LORD.</a:t>
            </a:r>
          </a:p>
        </p:txBody>
      </p:sp>
    </p:spTree>
    <p:extLst>
      <p:ext uri="{BB962C8B-B14F-4D97-AF65-F5344CB8AC3E}">
        <p14:creationId xmlns:p14="http://schemas.microsoft.com/office/powerpoint/2010/main" val="1646516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C3682-1BDD-C596-879C-D67ACFC07673}"/>
              </a:ext>
            </a:extLst>
          </p:cNvPr>
          <p:cNvSpPr>
            <a:spLocks noGrp="1"/>
          </p:cNvSpPr>
          <p:nvPr>
            <p:ph type="title"/>
          </p:nvPr>
        </p:nvSpPr>
        <p:spPr/>
        <p:txBody>
          <a:bodyPr/>
          <a:lstStyle/>
          <a:p>
            <a:r>
              <a:rPr lang="en-US" sz="4800" dirty="0"/>
              <a:t>1Pe 2:5 you also, as living stones, are being built up as </a:t>
            </a:r>
            <a:br>
              <a:rPr lang="en-US" sz="4800" dirty="0"/>
            </a:br>
            <a:r>
              <a:rPr lang="en-US" sz="4800" dirty="0"/>
              <a:t>a spiritual house for </a:t>
            </a:r>
            <a:br>
              <a:rPr lang="en-US" sz="4800" dirty="0"/>
            </a:br>
            <a:r>
              <a:rPr lang="en-US" sz="4800" dirty="0"/>
              <a:t>a holy priesthood, to offer up </a:t>
            </a:r>
            <a:br>
              <a:rPr lang="en-US" sz="4800" dirty="0"/>
            </a:br>
            <a:r>
              <a:rPr lang="en-US" sz="4800" dirty="0"/>
              <a:t>spiritual sacrifices acceptable </a:t>
            </a:r>
            <a:br>
              <a:rPr lang="en-US" sz="4800" dirty="0"/>
            </a:br>
            <a:r>
              <a:rPr lang="en-US" sz="4800" dirty="0"/>
              <a:t>to God through Jesus Christ. </a:t>
            </a:r>
          </a:p>
        </p:txBody>
      </p:sp>
    </p:spTree>
    <p:extLst>
      <p:ext uri="{BB962C8B-B14F-4D97-AF65-F5344CB8AC3E}">
        <p14:creationId xmlns:p14="http://schemas.microsoft.com/office/powerpoint/2010/main" val="9021772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B59DB-D034-B117-1B13-C3A56CE09653}"/>
              </a:ext>
            </a:extLst>
          </p:cNvPr>
          <p:cNvSpPr>
            <a:spLocks noGrp="1"/>
          </p:cNvSpPr>
          <p:nvPr>
            <p:ph type="title"/>
          </p:nvPr>
        </p:nvSpPr>
        <p:spPr/>
        <p:txBody>
          <a:bodyPr/>
          <a:lstStyle/>
          <a:p>
            <a:r>
              <a:rPr lang="en-US" sz="4800" dirty="0"/>
              <a:t>‘living’ = </a:t>
            </a:r>
            <a:r>
              <a:rPr lang="en-US" sz="4800" dirty="0" err="1"/>
              <a:t>zao</a:t>
            </a:r>
            <a:r>
              <a:rPr lang="en-US" sz="4800" dirty="0"/>
              <a:t>̄ (G2198 </a:t>
            </a:r>
            <a:r>
              <a:rPr lang="en-US" sz="4800" dirty="0" err="1"/>
              <a:t>dzah</a:t>
            </a:r>
            <a:r>
              <a:rPr lang="en-US" sz="4800" dirty="0"/>
              <a:t>'-o) </a:t>
            </a:r>
            <a:br>
              <a:rPr lang="en-US" sz="4800" dirty="0"/>
            </a:br>
            <a:r>
              <a:rPr lang="en-US" sz="4800" dirty="0"/>
              <a:t>A primary verb = to live (literally or figuratively) = </a:t>
            </a:r>
            <a:br>
              <a:rPr lang="en-US" sz="4800" dirty="0"/>
            </a:br>
            <a:r>
              <a:rPr lang="en-US" sz="4800" dirty="0"/>
              <a:t>life (-time), (a-) live (-</a:t>
            </a:r>
            <a:r>
              <a:rPr lang="en-US" sz="4800" dirty="0" err="1"/>
              <a:t>ly</a:t>
            </a:r>
            <a:r>
              <a:rPr lang="en-US" sz="4800" dirty="0"/>
              <a:t>). </a:t>
            </a:r>
          </a:p>
        </p:txBody>
      </p:sp>
    </p:spTree>
    <p:extLst>
      <p:ext uri="{BB962C8B-B14F-4D97-AF65-F5344CB8AC3E}">
        <p14:creationId xmlns:p14="http://schemas.microsoft.com/office/powerpoint/2010/main" val="325496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8D9A4-FED6-1676-C09C-E25AED5D5FB8}"/>
              </a:ext>
            </a:extLst>
          </p:cNvPr>
          <p:cNvSpPr>
            <a:spLocks noGrp="1"/>
          </p:cNvSpPr>
          <p:nvPr>
            <p:ph type="title"/>
          </p:nvPr>
        </p:nvSpPr>
        <p:spPr/>
        <p:txBody>
          <a:bodyPr/>
          <a:lstStyle/>
          <a:p>
            <a:r>
              <a:rPr lang="en-US" sz="4800" dirty="0"/>
              <a:t>holy = </a:t>
            </a:r>
            <a:r>
              <a:rPr lang="en-US" sz="4800" dirty="0" err="1"/>
              <a:t>hagios</a:t>
            </a:r>
            <a:r>
              <a:rPr lang="en-US" sz="4800" dirty="0"/>
              <a:t>(-</a:t>
            </a:r>
            <a:r>
              <a:rPr lang="en-US" sz="4800" dirty="0" err="1"/>
              <a:t>ian</a:t>
            </a:r>
            <a:r>
              <a:rPr lang="en-US" sz="4800" dirty="0"/>
              <a:t>) </a:t>
            </a:r>
            <a:br>
              <a:rPr lang="en-US" sz="4800" dirty="0"/>
            </a:br>
            <a:r>
              <a:rPr lang="en-US" sz="4800" dirty="0"/>
              <a:t>(G40 hag'-</a:t>
            </a:r>
            <a:r>
              <a:rPr lang="en-US" sz="4800" dirty="0" err="1"/>
              <a:t>ee</a:t>
            </a:r>
            <a:r>
              <a:rPr lang="en-US" sz="4800" dirty="0"/>
              <a:t>-</a:t>
            </a:r>
            <a:r>
              <a:rPr lang="en-US" sz="4800" dirty="0" err="1"/>
              <a:t>os</a:t>
            </a:r>
            <a:r>
              <a:rPr lang="en-US" sz="4800" dirty="0"/>
              <a:t>) compare G53, [H2282] = sacred (physically pure, morally blameless or religious, ceremonially consecrated) = set apart by (or for) God, holy, sacred. </a:t>
            </a:r>
          </a:p>
        </p:txBody>
      </p:sp>
    </p:spTree>
    <p:extLst>
      <p:ext uri="{BB962C8B-B14F-4D97-AF65-F5344CB8AC3E}">
        <p14:creationId xmlns:p14="http://schemas.microsoft.com/office/powerpoint/2010/main" val="4287480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99880-2998-2C78-794B-D4395333BEB5}"/>
              </a:ext>
            </a:extLst>
          </p:cNvPr>
          <p:cNvSpPr>
            <a:spLocks noGrp="1"/>
          </p:cNvSpPr>
          <p:nvPr>
            <p:ph type="title"/>
          </p:nvPr>
        </p:nvSpPr>
        <p:spPr/>
        <p:txBody>
          <a:bodyPr/>
          <a:lstStyle/>
          <a:p>
            <a:r>
              <a:rPr lang="en-US" sz="4800" dirty="0"/>
              <a:t>Sanctification is a theological term for the setting a-part of something or someone for God’s special purpose.</a:t>
            </a:r>
          </a:p>
        </p:txBody>
      </p:sp>
    </p:spTree>
    <p:extLst>
      <p:ext uri="{BB962C8B-B14F-4D97-AF65-F5344CB8AC3E}">
        <p14:creationId xmlns:p14="http://schemas.microsoft.com/office/powerpoint/2010/main" val="20640580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F33E1-250A-42C3-C82E-9C167309F6D7}"/>
              </a:ext>
            </a:extLst>
          </p:cNvPr>
          <p:cNvSpPr>
            <a:spLocks noGrp="1"/>
          </p:cNvSpPr>
          <p:nvPr>
            <p:ph type="title"/>
          </p:nvPr>
        </p:nvSpPr>
        <p:spPr/>
        <p:txBody>
          <a:bodyPr/>
          <a:lstStyle/>
          <a:p>
            <a:r>
              <a:rPr lang="en-US" sz="4400" dirty="0"/>
              <a:t>1. Positional Sanctification – </a:t>
            </a:r>
            <a:br>
              <a:rPr lang="en-US" sz="4400" dirty="0"/>
            </a:br>
            <a:r>
              <a:rPr lang="en-US" sz="4400" dirty="0"/>
              <a:t>A permanent position in Christ held by the Church-Age Believer (CAB); at the moment of salvation where the believer is entered into union with Christ, as a new spiritual species. </a:t>
            </a:r>
          </a:p>
        </p:txBody>
      </p:sp>
    </p:spTree>
    <p:extLst>
      <p:ext uri="{BB962C8B-B14F-4D97-AF65-F5344CB8AC3E}">
        <p14:creationId xmlns:p14="http://schemas.microsoft.com/office/powerpoint/2010/main" val="15845264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B9703-C916-AB25-2B5B-825CDA3C4EA2}"/>
              </a:ext>
            </a:extLst>
          </p:cNvPr>
          <p:cNvSpPr>
            <a:spLocks noGrp="1"/>
          </p:cNvSpPr>
          <p:nvPr>
            <p:ph type="title"/>
          </p:nvPr>
        </p:nvSpPr>
        <p:spPr/>
        <p:txBody>
          <a:bodyPr/>
          <a:lstStyle/>
          <a:p>
            <a:r>
              <a:rPr lang="en-US" sz="4800" dirty="0"/>
              <a:t>3. Ultimate Sanctification – </a:t>
            </a:r>
            <a:br>
              <a:rPr lang="en-US" sz="4800" dirty="0"/>
            </a:br>
            <a:r>
              <a:rPr lang="en-US" sz="4800" dirty="0"/>
              <a:t>The Believer in Resurrection body sharing the privileges of Christ at Rapture (remaining into the Eternal State). </a:t>
            </a:r>
          </a:p>
        </p:txBody>
      </p:sp>
    </p:spTree>
    <p:extLst>
      <p:ext uri="{BB962C8B-B14F-4D97-AF65-F5344CB8AC3E}">
        <p14:creationId xmlns:p14="http://schemas.microsoft.com/office/powerpoint/2010/main" val="19268824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EB539-121E-5D6C-0AE7-8ECC01ACBF2F}"/>
              </a:ext>
            </a:extLst>
          </p:cNvPr>
          <p:cNvSpPr>
            <a:spLocks noGrp="1"/>
          </p:cNvSpPr>
          <p:nvPr>
            <p:ph type="title"/>
          </p:nvPr>
        </p:nvSpPr>
        <p:spPr/>
        <p:txBody>
          <a:bodyPr/>
          <a:lstStyle/>
          <a:p>
            <a:r>
              <a:rPr lang="en-US" sz="4400" dirty="0"/>
              <a:t>2. Experiential Sanctification – The believer’s daily walk in the newness of life through </a:t>
            </a:r>
            <a:br>
              <a:rPr lang="en-US" sz="4400" dirty="0"/>
            </a:br>
            <a:r>
              <a:rPr lang="en-US" sz="4400" dirty="0"/>
              <a:t>spiritual advancement and conforming to Christ thinking with virtue and integrity. </a:t>
            </a:r>
          </a:p>
        </p:txBody>
      </p:sp>
    </p:spTree>
    <p:extLst>
      <p:ext uri="{BB962C8B-B14F-4D97-AF65-F5344CB8AC3E}">
        <p14:creationId xmlns:p14="http://schemas.microsoft.com/office/powerpoint/2010/main" val="2991311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BC6D-B293-961B-549C-3389C624A4DD}"/>
              </a:ext>
            </a:extLst>
          </p:cNvPr>
          <p:cNvSpPr>
            <a:spLocks noGrp="1"/>
          </p:cNvSpPr>
          <p:nvPr>
            <p:ph type="title"/>
          </p:nvPr>
        </p:nvSpPr>
        <p:spPr/>
        <p:txBody>
          <a:bodyPr/>
          <a:lstStyle/>
          <a:p>
            <a:r>
              <a:rPr lang="en-US" sz="4800" dirty="0"/>
              <a:t>Acceptable = </a:t>
            </a:r>
            <a:r>
              <a:rPr lang="en-US" sz="4800" dirty="0" err="1"/>
              <a:t>euarestos</a:t>
            </a:r>
            <a:r>
              <a:rPr lang="en-US" sz="4800" dirty="0"/>
              <a:t> (G2101 </a:t>
            </a:r>
            <a:r>
              <a:rPr lang="en-US" sz="4800" dirty="0" err="1"/>
              <a:t>yoo</a:t>
            </a:r>
            <a:r>
              <a:rPr lang="en-US" sz="4800" dirty="0"/>
              <a:t>-</a:t>
            </a:r>
            <a:r>
              <a:rPr lang="en-US" sz="4800" dirty="0" err="1"/>
              <a:t>ar</a:t>
            </a:r>
            <a:r>
              <a:rPr lang="en-US" sz="4800" dirty="0"/>
              <a:t>'-es-</a:t>
            </a:r>
            <a:r>
              <a:rPr lang="en-US" sz="4800" dirty="0" err="1"/>
              <a:t>tos</a:t>
            </a:r>
            <a:r>
              <a:rPr lang="en-US" sz="4800" dirty="0"/>
              <a:t>) From G2095 and G701; fully agreeable = acceptable (-ted) and well-pleasing. </a:t>
            </a:r>
          </a:p>
        </p:txBody>
      </p:sp>
    </p:spTree>
    <p:extLst>
      <p:ext uri="{BB962C8B-B14F-4D97-AF65-F5344CB8AC3E}">
        <p14:creationId xmlns:p14="http://schemas.microsoft.com/office/powerpoint/2010/main" val="3587346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7247E-1D9B-2C3E-4D79-2566337D35F1}"/>
              </a:ext>
            </a:extLst>
          </p:cNvPr>
          <p:cNvSpPr>
            <a:spLocks noGrp="1"/>
          </p:cNvSpPr>
          <p:nvPr>
            <p:ph type="title"/>
          </p:nvPr>
        </p:nvSpPr>
        <p:spPr/>
        <p:txBody>
          <a:bodyPr/>
          <a:lstStyle/>
          <a:p>
            <a:r>
              <a:rPr lang="en-US" sz="4400" dirty="0"/>
              <a:t>Separation from worldliness results is an effective process </a:t>
            </a:r>
            <a:br>
              <a:rPr lang="en-US" sz="4400" dirty="0"/>
            </a:br>
            <a:r>
              <a:rPr lang="en-US" sz="4400" dirty="0"/>
              <a:t>of cleansing and purifying the believer unto perfecting </a:t>
            </a:r>
            <a:br>
              <a:rPr lang="en-US" sz="4400" dirty="0"/>
            </a:br>
            <a:r>
              <a:rPr lang="en-US" sz="4400" dirty="0"/>
              <a:t>the holiness of God,</a:t>
            </a:r>
            <a:br>
              <a:rPr lang="en-US" sz="4400" dirty="0"/>
            </a:br>
            <a:r>
              <a:rPr lang="en-US" sz="4400" dirty="0"/>
              <a:t> </a:t>
            </a:r>
            <a:br>
              <a:rPr lang="en-US" sz="4400" dirty="0"/>
            </a:br>
            <a:r>
              <a:rPr lang="en-US" sz="4400" dirty="0"/>
              <a:t>Rom 12:1-2; 2Co 7:1. </a:t>
            </a:r>
          </a:p>
        </p:txBody>
      </p:sp>
    </p:spTree>
    <p:extLst>
      <p:ext uri="{BB962C8B-B14F-4D97-AF65-F5344CB8AC3E}">
        <p14:creationId xmlns:p14="http://schemas.microsoft.com/office/powerpoint/2010/main" val="25827530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B9BF6-A134-3D40-16F6-BEAF19271A85}"/>
              </a:ext>
            </a:extLst>
          </p:cNvPr>
          <p:cNvSpPr>
            <a:spLocks noGrp="1"/>
          </p:cNvSpPr>
          <p:nvPr>
            <p:ph type="title"/>
          </p:nvPr>
        </p:nvSpPr>
        <p:spPr/>
        <p:txBody>
          <a:bodyPr/>
          <a:lstStyle/>
          <a:p>
            <a:r>
              <a:rPr lang="en-US" sz="4000" dirty="0"/>
              <a:t>Mat 22:37 And He said to him, “ ‘YOU SHALL LOVE THE LORD YOUR GOD WITH ALL YOUR HEART, AND WITH ALL YOUR SOUL, AND WITH ALL YOUR MIND.’ </a:t>
            </a:r>
            <a:br>
              <a:rPr lang="en-US" sz="4000" dirty="0"/>
            </a:br>
            <a:r>
              <a:rPr lang="en-US" sz="4000" dirty="0"/>
              <a:t>Mat 22:38 This is the great and foremost commandment. </a:t>
            </a:r>
            <a:br>
              <a:rPr lang="en-US" sz="4000" dirty="0"/>
            </a:br>
            <a:endParaRPr lang="en-US" sz="4000" dirty="0"/>
          </a:p>
        </p:txBody>
      </p:sp>
    </p:spTree>
    <p:extLst>
      <p:ext uri="{BB962C8B-B14F-4D97-AF65-F5344CB8AC3E}">
        <p14:creationId xmlns:p14="http://schemas.microsoft.com/office/powerpoint/2010/main" val="28035683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90ACA-F22B-76CC-A18F-AB8224775D59}"/>
              </a:ext>
            </a:extLst>
          </p:cNvPr>
          <p:cNvSpPr>
            <a:spLocks noGrp="1"/>
          </p:cNvSpPr>
          <p:nvPr>
            <p:ph type="title"/>
          </p:nvPr>
        </p:nvSpPr>
        <p:spPr/>
        <p:txBody>
          <a:bodyPr/>
          <a:lstStyle/>
          <a:p>
            <a:r>
              <a:rPr lang="en-US" sz="4800" dirty="0"/>
              <a:t>The believer’s Aristocracy in action - being a royal family member and royal priest, displaying the integrity of the RF honor code to fulfill the royal law of love. </a:t>
            </a:r>
          </a:p>
        </p:txBody>
      </p:sp>
    </p:spTree>
    <p:extLst>
      <p:ext uri="{BB962C8B-B14F-4D97-AF65-F5344CB8AC3E}">
        <p14:creationId xmlns:p14="http://schemas.microsoft.com/office/powerpoint/2010/main" val="31981749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A17F2-1A7D-9B07-6957-28DE41F4B8DC}"/>
              </a:ext>
            </a:extLst>
          </p:cNvPr>
          <p:cNvSpPr>
            <a:spLocks noGrp="1"/>
          </p:cNvSpPr>
          <p:nvPr>
            <p:ph type="title"/>
          </p:nvPr>
        </p:nvSpPr>
        <p:spPr/>
        <p:txBody>
          <a:bodyPr/>
          <a:lstStyle/>
          <a:p>
            <a:r>
              <a:rPr lang="en-US" sz="4400" dirty="0"/>
              <a:t>Eph 5:1 “Therefore be imitators of God, as beloved children;</a:t>
            </a:r>
            <a:br>
              <a:rPr lang="en-US" sz="4400" dirty="0"/>
            </a:br>
            <a:r>
              <a:rPr lang="en-US" sz="4400" dirty="0"/>
              <a:t> </a:t>
            </a:r>
            <a:br>
              <a:rPr lang="en-US" sz="4400" dirty="0"/>
            </a:br>
            <a:r>
              <a:rPr lang="en-US" sz="4400" dirty="0"/>
              <a:t>Eph 5:2 and walk in love, just as Christ also loved you and </a:t>
            </a:r>
            <a:br>
              <a:rPr lang="en-US" sz="4400" dirty="0"/>
            </a:br>
            <a:r>
              <a:rPr lang="en-US" sz="4400" dirty="0"/>
              <a:t>gave Himself up for us, an offering and a sacrifice to God as </a:t>
            </a:r>
            <a:br>
              <a:rPr lang="en-US" sz="4400" dirty="0"/>
            </a:br>
            <a:r>
              <a:rPr lang="en-US" sz="4400" dirty="0"/>
              <a:t>a fragrant aroma. </a:t>
            </a:r>
            <a:br>
              <a:rPr lang="en-US" sz="4400" dirty="0"/>
            </a:br>
            <a:endParaRPr lang="en-US" sz="4400" dirty="0"/>
          </a:p>
        </p:txBody>
      </p:sp>
    </p:spTree>
    <p:extLst>
      <p:ext uri="{BB962C8B-B14F-4D97-AF65-F5344CB8AC3E}">
        <p14:creationId xmlns:p14="http://schemas.microsoft.com/office/powerpoint/2010/main" val="8434731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4672C-C0B6-038C-77B8-688D4DE1512D}"/>
              </a:ext>
            </a:extLst>
          </p:cNvPr>
          <p:cNvSpPr>
            <a:spLocks noGrp="1"/>
          </p:cNvSpPr>
          <p:nvPr>
            <p:ph type="title"/>
          </p:nvPr>
        </p:nvSpPr>
        <p:spPr/>
        <p:txBody>
          <a:bodyPr/>
          <a:lstStyle/>
          <a:p>
            <a:r>
              <a:rPr lang="en-US" sz="4800" dirty="0"/>
              <a:t>Eph 5:9 (for the fruit of the Light consists in all goodness and righteousness and truth),</a:t>
            </a:r>
            <a:br>
              <a:rPr lang="en-US" sz="4800" dirty="0"/>
            </a:br>
            <a:r>
              <a:rPr lang="en-US" sz="4800" dirty="0"/>
              <a:t> </a:t>
            </a:r>
            <a:br>
              <a:rPr lang="en-US" sz="4800" dirty="0"/>
            </a:br>
            <a:r>
              <a:rPr lang="en-US" sz="4800" dirty="0"/>
              <a:t>Eph 5:10 trying </a:t>
            </a:r>
            <a:r>
              <a:rPr lang="en-US" sz="4800" u="sng" dirty="0"/>
              <a:t>to learn </a:t>
            </a:r>
            <a:r>
              <a:rPr lang="en-US" sz="4800" dirty="0"/>
              <a:t>what is </a:t>
            </a:r>
            <a:r>
              <a:rPr lang="en-US" sz="4800" u="sng" dirty="0"/>
              <a:t>pleasing </a:t>
            </a:r>
            <a:r>
              <a:rPr lang="en-US" sz="4800" i="1" u="sng" dirty="0"/>
              <a:t>(</a:t>
            </a:r>
            <a:r>
              <a:rPr lang="en-US" sz="4800" i="1" u="sng" dirty="0" err="1"/>
              <a:t>euareston</a:t>
            </a:r>
            <a:r>
              <a:rPr lang="en-US" sz="4800" i="1" u="sng" dirty="0"/>
              <a:t>)</a:t>
            </a:r>
            <a:r>
              <a:rPr lang="en-US" sz="4800" i="1" dirty="0"/>
              <a:t> </a:t>
            </a:r>
            <a:r>
              <a:rPr lang="en-US" sz="4800" dirty="0"/>
              <a:t>to the Lord.</a:t>
            </a:r>
            <a:br>
              <a:rPr lang="en-US" sz="4800" dirty="0"/>
            </a:br>
            <a:endParaRPr lang="en-US" sz="4800" dirty="0"/>
          </a:p>
        </p:txBody>
      </p:sp>
    </p:spTree>
    <p:extLst>
      <p:ext uri="{BB962C8B-B14F-4D97-AF65-F5344CB8AC3E}">
        <p14:creationId xmlns:p14="http://schemas.microsoft.com/office/powerpoint/2010/main" val="13147440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066D8-461B-21B7-B3C4-A84F5147C6F5}"/>
              </a:ext>
            </a:extLst>
          </p:cNvPr>
          <p:cNvSpPr>
            <a:spLocks noGrp="1"/>
          </p:cNvSpPr>
          <p:nvPr>
            <p:ph type="title"/>
          </p:nvPr>
        </p:nvSpPr>
        <p:spPr/>
        <p:txBody>
          <a:bodyPr/>
          <a:lstStyle/>
          <a:p>
            <a:r>
              <a:rPr lang="en-US" sz="4400" dirty="0"/>
              <a:t>‘Spiritual’ adj.= </a:t>
            </a:r>
            <a:r>
              <a:rPr lang="en-US" sz="4400" dirty="0" err="1"/>
              <a:t>logikos</a:t>
            </a:r>
            <a:r>
              <a:rPr lang="en-US" sz="4400" dirty="0"/>
              <a:t> ( G3050 log-</a:t>
            </a:r>
            <a:r>
              <a:rPr lang="en-US" sz="4400" dirty="0" err="1"/>
              <a:t>ik</a:t>
            </a:r>
            <a:r>
              <a:rPr lang="en-US" sz="4400" dirty="0"/>
              <a:t>-</a:t>
            </a:r>
            <a:r>
              <a:rPr lang="en-US" sz="4400" dirty="0" err="1"/>
              <a:t>os'</a:t>
            </a:r>
            <a:r>
              <a:rPr lang="en-US" sz="4400" dirty="0"/>
              <a:t>) From G3056; rational (“logical”) = reasonable, of the word.</a:t>
            </a:r>
            <a:br>
              <a:rPr lang="en-US" sz="4400" dirty="0"/>
            </a:br>
            <a:r>
              <a:rPr lang="en-US" sz="4400" dirty="0"/>
              <a:t>something said (including the thought), also reasoning (the mental faculty) </a:t>
            </a:r>
            <a:br>
              <a:rPr lang="en-US" sz="4400" dirty="0"/>
            </a:br>
            <a:endParaRPr lang="en-US" sz="4400" dirty="0"/>
          </a:p>
        </p:txBody>
      </p:sp>
    </p:spTree>
    <p:extLst>
      <p:ext uri="{BB962C8B-B14F-4D97-AF65-F5344CB8AC3E}">
        <p14:creationId xmlns:p14="http://schemas.microsoft.com/office/powerpoint/2010/main" val="36117745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81CDD-849A-5B5B-F03A-B3B861FCF7CB}"/>
              </a:ext>
            </a:extLst>
          </p:cNvPr>
          <p:cNvSpPr>
            <a:spLocks noGrp="1"/>
          </p:cNvSpPr>
          <p:nvPr>
            <p:ph type="title"/>
          </p:nvPr>
        </p:nvSpPr>
        <p:spPr/>
        <p:txBody>
          <a:bodyPr/>
          <a:lstStyle/>
          <a:p>
            <a:r>
              <a:rPr lang="en-US" sz="4800" dirty="0"/>
              <a:t>‘service’ = </a:t>
            </a:r>
            <a:r>
              <a:rPr lang="en-US" sz="4800" dirty="0" err="1"/>
              <a:t>latreia</a:t>
            </a:r>
            <a:br>
              <a:rPr lang="en-US" sz="4800" dirty="0"/>
            </a:br>
            <a:r>
              <a:rPr lang="en-US" sz="4800" dirty="0"/>
              <a:t> (G2999 </a:t>
            </a:r>
            <a:r>
              <a:rPr lang="en-US" sz="4800" dirty="0" err="1"/>
              <a:t>lat</a:t>
            </a:r>
            <a:r>
              <a:rPr lang="en-US" sz="4800" dirty="0"/>
              <a:t>-</a:t>
            </a:r>
            <a:r>
              <a:rPr lang="en-US" sz="4800" dirty="0" err="1"/>
              <a:t>ri</a:t>
            </a:r>
            <a:r>
              <a:rPr lang="en-US" sz="4800" dirty="0"/>
              <a:t>'-ah) From G3000; ministration of God, that is, worship = (divine) service. </a:t>
            </a:r>
          </a:p>
        </p:txBody>
      </p:sp>
    </p:spTree>
    <p:extLst>
      <p:ext uri="{BB962C8B-B14F-4D97-AF65-F5344CB8AC3E}">
        <p14:creationId xmlns:p14="http://schemas.microsoft.com/office/powerpoint/2010/main" val="15194862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21A33-4FE3-BD94-32F2-5DE04E5E2695}"/>
              </a:ext>
            </a:extLst>
          </p:cNvPr>
          <p:cNvSpPr>
            <a:spLocks noGrp="1"/>
          </p:cNvSpPr>
          <p:nvPr>
            <p:ph type="title"/>
          </p:nvPr>
        </p:nvSpPr>
        <p:spPr/>
        <p:txBody>
          <a:bodyPr/>
          <a:lstStyle/>
          <a:p>
            <a:r>
              <a:rPr lang="en-US" sz="4400" dirty="0"/>
              <a:t>We are Believer (royal) priest that are privileged with the ability to perform this required worship service of sacrifice; </a:t>
            </a:r>
            <a:br>
              <a:rPr lang="en-US" sz="4400" dirty="0"/>
            </a:br>
            <a:r>
              <a:rPr lang="en-US" sz="4400" dirty="0"/>
              <a:t>since we are identified with His Son, our great High Priest, </a:t>
            </a:r>
            <a:br>
              <a:rPr lang="en-US" sz="4400" dirty="0"/>
            </a:br>
            <a:r>
              <a:rPr lang="en-US" sz="4400" dirty="0"/>
              <a:t>The Lord Jesus Christ,</a:t>
            </a:r>
            <a:br>
              <a:rPr lang="en-US" sz="4400" dirty="0"/>
            </a:br>
            <a:r>
              <a:rPr lang="en-US" sz="4400" dirty="0"/>
              <a:t>Heb 3:1, 4:14, 5:1, 7:26.</a:t>
            </a:r>
          </a:p>
        </p:txBody>
      </p:sp>
    </p:spTree>
    <p:extLst>
      <p:ext uri="{BB962C8B-B14F-4D97-AF65-F5344CB8AC3E}">
        <p14:creationId xmlns:p14="http://schemas.microsoft.com/office/powerpoint/2010/main" val="5230744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1D1-CDA5-EF00-18D3-69870788BD8A}"/>
              </a:ext>
            </a:extLst>
          </p:cNvPr>
          <p:cNvSpPr>
            <a:spLocks noGrp="1"/>
          </p:cNvSpPr>
          <p:nvPr>
            <p:ph type="title"/>
          </p:nvPr>
        </p:nvSpPr>
        <p:spPr/>
        <p:txBody>
          <a:bodyPr/>
          <a:lstStyle/>
          <a:p>
            <a:r>
              <a:rPr lang="en-US" sz="4400" dirty="0"/>
              <a:t>“I urge you therefore, brethren, by the grace blessings [bestowed from the justice of God], that you place your bodies under strict orders as a living, holy sacrifice. </a:t>
            </a:r>
            <a:br>
              <a:rPr lang="en-US" sz="4400" dirty="0"/>
            </a:br>
            <a:r>
              <a:rPr lang="en-US" sz="4400" dirty="0"/>
              <a:t>This is well-pleasing to our God—your rational and spiritual worship.” </a:t>
            </a:r>
          </a:p>
        </p:txBody>
      </p:sp>
    </p:spTree>
    <p:extLst>
      <p:ext uri="{BB962C8B-B14F-4D97-AF65-F5344CB8AC3E}">
        <p14:creationId xmlns:p14="http://schemas.microsoft.com/office/powerpoint/2010/main" val="37527303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98FDC-3536-1B4D-5830-FCDCF325E3BE}"/>
              </a:ext>
            </a:extLst>
          </p:cNvPr>
          <p:cNvSpPr>
            <a:spLocks noGrp="1"/>
          </p:cNvSpPr>
          <p:nvPr>
            <p:ph type="title"/>
          </p:nvPr>
        </p:nvSpPr>
        <p:spPr/>
        <p:txBody>
          <a:bodyPr/>
          <a:lstStyle/>
          <a:p>
            <a:r>
              <a:rPr lang="en-US" sz="4400" dirty="0"/>
              <a:t>1. The sacrifice of the rebound technique is essential and currently required for use by </a:t>
            </a:r>
            <a:br>
              <a:rPr lang="en-US" sz="4400" dirty="0"/>
            </a:br>
            <a:r>
              <a:rPr lang="en-US" sz="4400" dirty="0"/>
              <a:t>the Church-age Believer as </a:t>
            </a:r>
            <a:br>
              <a:rPr lang="en-US" sz="4400" dirty="0"/>
            </a:br>
            <a:r>
              <a:rPr lang="en-US" sz="4400" dirty="0"/>
              <a:t>a Royal Priest, Rom 12:1.</a:t>
            </a:r>
          </a:p>
        </p:txBody>
      </p:sp>
    </p:spTree>
    <p:extLst>
      <p:ext uri="{BB962C8B-B14F-4D97-AF65-F5344CB8AC3E}">
        <p14:creationId xmlns:p14="http://schemas.microsoft.com/office/powerpoint/2010/main" val="29669801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0CF5D-A656-E5DB-64C2-242C9FB73945}"/>
              </a:ext>
            </a:extLst>
          </p:cNvPr>
          <p:cNvSpPr>
            <a:spLocks noGrp="1"/>
          </p:cNvSpPr>
          <p:nvPr>
            <p:ph type="title"/>
          </p:nvPr>
        </p:nvSpPr>
        <p:spPr/>
        <p:txBody>
          <a:bodyPr/>
          <a:lstStyle/>
          <a:p>
            <a:r>
              <a:rPr lang="en-US" sz="4200" dirty="0"/>
              <a:t>2. The sacrifice of Daily PMA to fill the PPOG requirement of continued growth of the Church-age Believer to spiritual maturity, </a:t>
            </a:r>
            <a:br>
              <a:rPr lang="en-US" sz="4200" dirty="0"/>
            </a:br>
            <a:r>
              <a:rPr lang="en-US" sz="4200" dirty="0"/>
              <a:t>Heb 13:10.</a:t>
            </a:r>
            <a:br>
              <a:rPr lang="en-US" sz="4200" dirty="0"/>
            </a:br>
            <a:br>
              <a:rPr lang="en-US" sz="4200" dirty="0"/>
            </a:br>
            <a:r>
              <a:rPr lang="en-US" sz="4200" dirty="0"/>
              <a:t>Heb 13:10 We have an altar from which those who serve the tabernacle have no right to eat.</a:t>
            </a:r>
          </a:p>
        </p:txBody>
      </p:sp>
    </p:spTree>
    <p:extLst>
      <p:ext uri="{BB962C8B-B14F-4D97-AF65-F5344CB8AC3E}">
        <p14:creationId xmlns:p14="http://schemas.microsoft.com/office/powerpoint/2010/main" val="2872805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3E47C-0BF7-C9AE-C96A-416EB5B34FE2}"/>
              </a:ext>
            </a:extLst>
          </p:cNvPr>
          <p:cNvSpPr>
            <a:spLocks noGrp="1"/>
          </p:cNvSpPr>
          <p:nvPr>
            <p:ph type="title"/>
          </p:nvPr>
        </p:nvSpPr>
        <p:spPr/>
        <p:txBody>
          <a:bodyPr/>
          <a:lstStyle/>
          <a:p>
            <a:r>
              <a:rPr lang="en-US" sz="4600" dirty="0"/>
              <a:t>Rom 12:1 Therefore I urge you, brethren, by the mercies of God, to present your bodies </a:t>
            </a:r>
            <a:br>
              <a:rPr lang="en-US" sz="4600" dirty="0"/>
            </a:br>
            <a:r>
              <a:rPr lang="en-US" sz="4600" dirty="0"/>
              <a:t>a living and holy sacrifice, acceptable to God, which is your spiritual service of worship.</a:t>
            </a:r>
          </a:p>
        </p:txBody>
      </p:sp>
    </p:spTree>
    <p:extLst>
      <p:ext uri="{BB962C8B-B14F-4D97-AF65-F5344CB8AC3E}">
        <p14:creationId xmlns:p14="http://schemas.microsoft.com/office/powerpoint/2010/main" val="31828841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1299-E54A-C628-17D7-F767DE5DA0B5}"/>
              </a:ext>
            </a:extLst>
          </p:cNvPr>
          <p:cNvSpPr>
            <a:spLocks noGrp="1"/>
          </p:cNvSpPr>
          <p:nvPr>
            <p:ph type="title"/>
          </p:nvPr>
        </p:nvSpPr>
        <p:spPr/>
        <p:txBody>
          <a:bodyPr/>
          <a:lstStyle/>
          <a:p>
            <a:r>
              <a:rPr lang="en-US" sz="4800" dirty="0"/>
              <a:t>3. The sacrifice of separation, both mentally and physically,</a:t>
            </a:r>
            <a:br>
              <a:rPr lang="en-US" sz="4800" dirty="0"/>
            </a:br>
            <a:r>
              <a:rPr lang="en-US" sz="4800" dirty="0"/>
              <a:t> Heb 13:13. </a:t>
            </a:r>
            <a:br>
              <a:rPr lang="en-US" sz="4800" dirty="0"/>
            </a:br>
            <a:br>
              <a:rPr lang="en-US" sz="4800" dirty="0"/>
            </a:br>
            <a:r>
              <a:rPr lang="en-US" sz="4800" dirty="0"/>
              <a:t>Heb 13:13 So, let us go out </a:t>
            </a:r>
            <a:br>
              <a:rPr lang="en-US" sz="4800" dirty="0"/>
            </a:br>
            <a:r>
              <a:rPr lang="en-US" sz="4800" dirty="0"/>
              <a:t>to Him outside the camp, </a:t>
            </a:r>
            <a:br>
              <a:rPr lang="en-US" sz="4800" dirty="0"/>
            </a:br>
            <a:r>
              <a:rPr lang="en-US" sz="4800" dirty="0"/>
              <a:t>bearing His reproach.</a:t>
            </a:r>
          </a:p>
        </p:txBody>
      </p:sp>
    </p:spTree>
    <p:extLst>
      <p:ext uri="{BB962C8B-B14F-4D97-AF65-F5344CB8AC3E}">
        <p14:creationId xmlns:p14="http://schemas.microsoft.com/office/powerpoint/2010/main" val="24992129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BDC92-A4C1-D21D-0514-4EB97286D91E}"/>
              </a:ext>
            </a:extLst>
          </p:cNvPr>
          <p:cNvSpPr>
            <a:spLocks noGrp="1"/>
          </p:cNvSpPr>
          <p:nvPr>
            <p:ph type="title"/>
          </p:nvPr>
        </p:nvSpPr>
        <p:spPr/>
        <p:txBody>
          <a:bodyPr/>
          <a:lstStyle/>
          <a:p>
            <a:r>
              <a:rPr lang="en-US" sz="4800" dirty="0"/>
              <a:t>4.  The sacrifice of praise, </a:t>
            </a:r>
            <a:br>
              <a:rPr lang="en-US" sz="4800" dirty="0"/>
            </a:br>
            <a:r>
              <a:rPr lang="en-US" sz="4800" dirty="0"/>
              <a:t>Heb 13:15.</a:t>
            </a:r>
            <a:br>
              <a:rPr lang="en-US" sz="4800" dirty="0"/>
            </a:br>
            <a:br>
              <a:rPr lang="en-US" sz="4800" dirty="0"/>
            </a:br>
            <a:r>
              <a:rPr lang="en-US" sz="4800" dirty="0"/>
              <a:t>Heb 13:15 Through Him then, let us continually offer up a sacrifice of praise to God, that is, the fruit of lips that give thanks to His name. </a:t>
            </a:r>
          </a:p>
        </p:txBody>
      </p:sp>
    </p:spTree>
    <p:extLst>
      <p:ext uri="{BB962C8B-B14F-4D97-AF65-F5344CB8AC3E}">
        <p14:creationId xmlns:p14="http://schemas.microsoft.com/office/powerpoint/2010/main" val="30289593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612F7-A285-7C25-0171-E1BBD29CCB54}"/>
              </a:ext>
            </a:extLst>
          </p:cNvPr>
          <p:cNvSpPr>
            <a:spLocks noGrp="1"/>
          </p:cNvSpPr>
          <p:nvPr>
            <p:ph type="title"/>
          </p:nvPr>
        </p:nvSpPr>
        <p:spPr/>
        <p:txBody>
          <a:bodyPr/>
          <a:lstStyle/>
          <a:p>
            <a:r>
              <a:rPr lang="en-US" sz="4800" dirty="0"/>
              <a:t>5. The sacrifice of divine good, Heb 13:16. </a:t>
            </a:r>
            <a:br>
              <a:rPr lang="en-US" sz="4800" dirty="0"/>
            </a:br>
            <a:br>
              <a:rPr lang="en-US" sz="4800" dirty="0"/>
            </a:br>
            <a:r>
              <a:rPr lang="en-US" sz="4800" dirty="0"/>
              <a:t>Heb 13:16 And do not neglect doing good and sharing, </a:t>
            </a:r>
            <a:br>
              <a:rPr lang="en-US" sz="4800" dirty="0"/>
            </a:br>
            <a:r>
              <a:rPr lang="en-US" sz="4800" dirty="0"/>
              <a:t>for with such sacrifices </a:t>
            </a:r>
            <a:br>
              <a:rPr lang="en-US" sz="4800" dirty="0"/>
            </a:br>
            <a:r>
              <a:rPr lang="en-US" sz="4800" dirty="0"/>
              <a:t>God is pleased.</a:t>
            </a:r>
          </a:p>
        </p:txBody>
      </p:sp>
    </p:spTree>
    <p:extLst>
      <p:ext uri="{BB962C8B-B14F-4D97-AF65-F5344CB8AC3E}">
        <p14:creationId xmlns:p14="http://schemas.microsoft.com/office/powerpoint/2010/main" val="5106548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AB547-1DC2-BF92-7427-BBF35FBF9075}"/>
              </a:ext>
            </a:extLst>
          </p:cNvPr>
          <p:cNvSpPr>
            <a:spLocks noGrp="1"/>
          </p:cNvSpPr>
          <p:nvPr>
            <p:ph type="title"/>
          </p:nvPr>
        </p:nvSpPr>
        <p:spPr/>
        <p:txBody>
          <a:bodyPr/>
          <a:lstStyle/>
          <a:p>
            <a:r>
              <a:rPr lang="en-US" sz="4400" dirty="0"/>
              <a:t>6. The sacrifice of self-discipline, Heb 13:17.</a:t>
            </a:r>
            <a:br>
              <a:rPr lang="en-US" sz="4400" dirty="0"/>
            </a:br>
            <a:br>
              <a:rPr lang="en-US" sz="4400" dirty="0"/>
            </a:br>
            <a:r>
              <a:rPr lang="en-US" sz="4400" dirty="0"/>
              <a:t>Heb 13:17 Obey your leaders and submit to them, for they keep watch over your souls as those who will give an account. Let them do this with joy and not with grief, for this would be unprofitable for you.</a:t>
            </a:r>
          </a:p>
        </p:txBody>
      </p:sp>
    </p:spTree>
    <p:extLst>
      <p:ext uri="{BB962C8B-B14F-4D97-AF65-F5344CB8AC3E}">
        <p14:creationId xmlns:p14="http://schemas.microsoft.com/office/powerpoint/2010/main" val="3019681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5CF65-3FFD-44B3-4622-573009E2D753}"/>
              </a:ext>
            </a:extLst>
          </p:cNvPr>
          <p:cNvSpPr>
            <a:spLocks noGrp="1"/>
          </p:cNvSpPr>
          <p:nvPr>
            <p:ph type="title"/>
          </p:nvPr>
        </p:nvSpPr>
        <p:spPr/>
        <p:txBody>
          <a:bodyPr/>
          <a:lstStyle/>
          <a:p>
            <a:r>
              <a:rPr lang="en-US" sz="4800" dirty="0"/>
              <a:t>Heb 13:7 Remember those who led you, who spoke the word of God to you; and considering the result of their conduct, imitate their faith. </a:t>
            </a:r>
          </a:p>
        </p:txBody>
      </p:sp>
    </p:spTree>
    <p:extLst>
      <p:ext uri="{BB962C8B-B14F-4D97-AF65-F5344CB8AC3E}">
        <p14:creationId xmlns:p14="http://schemas.microsoft.com/office/powerpoint/2010/main" val="1374380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E0278-F68A-DC09-0294-20A2C0F78A56}"/>
              </a:ext>
            </a:extLst>
          </p:cNvPr>
          <p:cNvSpPr>
            <a:spLocks noGrp="1"/>
          </p:cNvSpPr>
          <p:nvPr>
            <p:ph type="title"/>
          </p:nvPr>
        </p:nvSpPr>
        <p:spPr/>
        <p:txBody>
          <a:bodyPr/>
          <a:lstStyle/>
          <a:p>
            <a:r>
              <a:rPr lang="en-US" sz="4400" dirty="0"/>
              <a:t>urge = </a:t>
            </a:r>
            <a:r>
              <a:rPr lang="en-US" sz="4400" dirty="0" err="1"/>
              <a:t>parakaleo</a:t>
            </a:r>
            <a:r>
              <a:rPr lang="en-US" sz="4400" dirty="0"/>
              <a:t>̄ - </a:t>
            </a:r>
            <a:br>
              <a:rPr lang="en-US" sz="4400" dirty="0"/>
            </a:br>
            <a:r>
              <a:rPr lang="en-US" sz="4400" dirty="0"/>
              <a:t>(G3870 par-</a:t>
            </a:r>
            <a:r>
              <a:rPr lang="en-US" sz="4400" dirty="0" err="1"/>
              <a:t>ak</a:t>
            </a:r>
            <a:r>
              <a:rPr lang="en-US" sz="4400" dirty="0"/>
              <a:t>-al-eh’-o)</a:t>
            </a:r>
            <a:br>
              <a:rPr lang="en-US" sz="4400" dirty="0"/>
            </a:br>
            <a:br>
              <a:rPr lang="en-US" sz="4400" dirty="0"/>
            </a:br>
            <a:r>
              <a:rPr lang="en-US" sz="4400" dirty="0"/>
              <a:t>From G3844 and G2564 = to call near, that is, invite, invoke (by imploration, </a:t>
            </a:r>
            <a:r>
              <a:rPr lang="en-US" sz="4400" dirty="0" err="1"/>
              <a:t>hortation</a:t>
            </a:r>
            <a:r>
              <a:rPr lang="en-US" sz="4400" dirty="0"/>
              <a:t> or consolation) = beseech, call for, (be of good) comfort, desire, (give) exhort (-</a:t>
            </a:r>
            <a:r>
              <a:rPr lang="en-US" sz="4400" dirty="0" err="1"/>
              <a:t>ation</a:t>
            </a:r>
            <a:r>
              <a:rPr lang="en-US" sz="4400" dirty="0"/>
              <a:t>), intreat, pray.</a:t>
            </a:r>
            <a:br>
              <a:rPr lang="en-US" sz="4400" dirty="0"/>
            </a:br>
            <a:endParaRPr lang="en-US" sz="4400" dirty="0"/>
          </a:p>
        </p:txBody>
      </p:sp>
    </p:spTree>
    <p:extLst>
      <p:ext uri="{BB962C8B-B14F-4D97-AF65-F5344CB8AC3E}">
        <p14:creationId xmlns:p14="http://schemas.microsoft.com/office/powerpoint/2010/main" val="917430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55F90-8C63-9A6A-AEB3-40C3618BC609}"/>
              </a:ext>
            </a:extLst>
          </p:cNvPr>
          <p:cNvSpPr>
            <a:spLocks noGrp="1"/>
          </p:cNvSpPr>
          <p:nvPr>
            <p:ph type="title"/>
          </p:nvPr>
        </p:nvSpPr>
        <p:spPr/>
        <p:txBody>
          <a:bodyPr/>
          <a:lstStyle/>
          <a:p>
            <a:r>
              <a:rPr lang="en-US" sz="4400" dirty="0"/>
              <a:t>para = (G8344 par-ah’) </a:t>
            </a:r>
            <a:br>
              <a:rPr lang="en-US" sz="4400" dirty="0"/>
            </a:br>
            <a:r>
              <a:rPr lang="en-US" sz="4400" dirty="0"/>
              <a:t>A primary preposition; properly near, that is, </a:t>
            </a:r>
            <a:r>
              <a:rPr lang="en-US" sz="4400" i="1" dirty="0"/>
              <a:t>(with genitive case) </a:t>
            </a:r>
            <a:r>
              <a:rPr lang="en-US" sz="4400" dirty="0"/>
              <a:t>from beside (literally or figuratively), </a:t>
            </a:r>
            <a:r>
              <a:rPr lang="en-US" sz="4400" i="1" dirty="0"/>
              <a:t>(with dative case) </a:t>
            </a:r>
            <a:r>
              <a:rPr lang="en-US" sz="4400" dirty="0"/>
              <a:t>at (or in) the vicinity of (objectively or subjectively), In compounds it retains the same variety of application = </a:t>
            </a:r>
            <a:r>
              <a:rPr lang="en-US" sz="4400" u="sng" dirty="0"/>
              <a:t>besides, past, before. </a:t>
            </a:r>
          </a:p>
        </p:txBody>
      </p:sp>
    </p:spTree>
    <p:extLst>
      <p:ext uri="{BB962C8B-B14F-4D97-AF65-F5344CB8AC3E}">
        <p14:creationId xmlns:p14="http://schemas.microsoft.com/office/powerpoint/2010/main" val="4081983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B4874-F649-B3C1-745C-ED4F0A47E47D}"/>
              </a:ext>
            </a:extLst>
          </p:cNvPr>
          <p:cNvSpPr>
            <a:spLocks noGrp="1"/>
          </p:cNvSpPr>
          <p:nvPr>
            <p:ph type="title"/>
          </p:nvPr>
        </p:nvSpPr>
        <p:spPr/>
        <p:txBody>
          <a:bodyPr/>
          <a:lstStyle/>
          <a:p>
            <a:r>
              <a:rPr lang="en-US" sz="4400" dirty="0" err="1"/>
              <a:t>kaleo</a:t>
            </a:r>
            <a:r>
              <a:rPr lang="en-US" sz="4400" dirty="0"/>
              <a:t>̄ = (G2564) kal-eh'-o) Akin to the base of G2753 = to “call” (properly aloud, but used in a variety of applications, directly or otherwise) = bid, call (forth) </a:t>
            </a:r>
          </a:p>
        </p:txBody>
      </p:sp>
    </p:spTree>
    <p:extLst>
      <p:ext uri="{BB962C8B-B14F-4D97-AF65-F5344CB8AC3E}">
        <p14:creationId xmlns:p14="http://schemas.microsoft.com/office/powerpoint/2010/main" val="2679281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06DB0-C6BA-A97B-0358-C26D26E190E6}"/>
              </a:ext>
            </a:extLst>
          </p:cNvPr>
          <p:cNvSpPr>
            <a:spLocks noGrp="1"/>
          </p:cNvSpPr>
          <p:nvPr>
            <p:ph type="title"/>
          </p:nvPr>
        </p:nvSpPr>
        <p:spPr/>
        <p:txBody>
          <a:bodyPr/>
          <a:lstStyle/>
          <a:p>
            <a:r>
              <a:rPr lang="en-US" sz="4400" dirty="0" err="1"/>
              <a:t>keleuo</a:t>
            </a:r>
            <a:r>
              <a:rPr lang="en-US" sz="4400" dirty="0"/>
              <a:t>̄ = (G2753 </a:t>
            </a:r>
            <a:r>
              <a:rPr lang="en-US" sz="4400" dirty="0" err="1"/>
              <a:t>kel</a:t>
            </a:r>
            <a:r>
              <a:rPr lang="en-US" sz="4400" dirty="0"/>
              <a:t>-</a:t>
            </a:r>
            <a:r>
              <a:rPr lang="en-US" sz="4400" dirty="0" err="1"/>
              <a:t>yoo</a:t>
            </a:r>
            <a:r>
              <a:rPr lang="en-US" sz="4400" dirty="0"/>
              <a:t>'-o) From a primary word </a:t>
            </a:r>
            <a:r>
              <a:rPr lang="en-US" sz="4400" dirty="0" err="1"/>
              <a:t>kello</a:t>
            </a:r>
            <a:r>
              <a:rPr lang="en-US" sz="4400" dirty="0"/>
              <a:t>̄ (to urge on) = to incite by word, that is, order </a:t>
            </a:r>
            <a:br>
              <a:rPr lang="en-US" sz="4400" dirty="0"/>
            </a:br>
            <a:r>
              <a:rPr lang="en-US" sz="4400" dirty="0"/>
              <a:t>= (give) command. </a:t>
            </a:r>
          </a:p>
        </p:txBody>
      </p:sp>
    </p:spTree>
    <p:extLst>
      <p:ext uri="{BB962C8B-B14F-4D97-AF65-F5344CB8AC3E}">
        <p14:creationId xmlns:p14="http://schemas.microsoft.com/office/powerpoint/2010/main" val="748549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87283-9BD0-A60B-7BEE-DB389812BD01}"/>
              </a:ext>
            </a:extLst>
          </p:cNvPr>
          <p:cNvSpPr>
            <a:spLocks noGrp="1"/>
          </p:cNvSpPr>
          <p:nvPr>
            <p:ph type="title"/>
          </p:nvPr>
        </p:nvSpPr>
        <p:spPr/>
        <p:txBody>
          <a:bodyPr/>
          <a:lstStyle/>
          <a:p>
            <a:r>
              <a:rPr lang="en-US" sz="4800" dirty="0"/>
              <a:t>The Christian soldier is to perform his duty as verbal stated from a superior, in the military analogy. </a:t>
            </a:r>
          </a:p>
        </p:txBody>
      </p:sp>
    </p:spTree>
    <p:extLst>
      <p:ext uri="{BB962C8B-B14F-4D97-AF65-F5344CB8AC3E}">
        <p14:creationId xmlns:p14="http://schemas.microsoft.com/office/powerpoint/2010/main" val="347716060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54366</TotalTime>
  <Words>1720</Words>
  <Application>Microsoft Office PowerPoint</Application>
  <PresentationFormat>On-screen Show (4:3)</PresentationFormat>
  <Paragraphs>44</Paragraphs>
  <Slides>44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44</vt:i4>
      </vt:variant>
    </vt:vector>
  </HeadingPairs>
  <TitlesOfParts>
    <vt:vector size="47" baseType="lpstr">
      <vt:lpstr>Arial</vt:lpstr>
      <vt:lpstr>Times New Roman</vt:lpstr>
      <vt:lpstr>Default Design</vt:lpstr>
      <vt:lpstr>Salt and Light Bible Ministries  ‘A Daily Cross with Thee’ # 12 – The Necessity of Biblical Separation – Part 9  Pastor Jason Kauranen Sunday November 3, 2024</vt:lpstr>
      <vt:lpstr>Separation (un)to God, separation from the world, is the first principle of Christian living.   – Watchman Nee </vt:lpstr>
      <vt:lpstr>Separation from worldliness results is an effective process  of cleansing and purifying the believer unto perfecting  the holiness of God,   Rom 12:1-2; 2Co 7:1. </vt:lpstr>
      <vt:lpstr>Rom 12:1 Therefore I urge you, brethren, by the mercies of God, to present your bodies  a living and holy sacrifice, acceptable to God, which is your spiritual service of worship.</vt:lpstr>
      <vt:lpstr>urge = parakaleō -  (G3870 par-ak-al-eh’-o)  From G3844 and G2564 = to call near, that is, invite, invoke (by imploration, hortation or consolation) = beseech, call for, (be of good) comfort, desire, (give) exhort (-ation), intreat, pray. </vt:lpstr>
      <vt:lpstr>para = (G8344 par-ah’)  A primary preposition; properly near, that is, (with genitive case) from beside (literally or figuratively), (with dative case) at (or in) the vicinity of (objectively or subjectively), In compounds it retains the same variety of application = besides, past, before. </vt:lpstr>
      <vt:lpstr>kaleō = (G2564) kal-eh'-o) Akin to the base of G2753 = to “call” (properly aloud, but used in a variety of applications, directly or otherwise) = bid, call (forth) </vt:lpstr>
      <vt:lpstr>keleuō = (G2753 kel-yoo'-o) From a primary word kellō (to urge on) = to incite by word, that is, order  = (give) command. </vt:lpstr>
      <vt:lpstr>The Christian soldier is to perform his duty as verbal stated from a superior, in the military analogy. </vt:lpstr>
      <vt:lpstr>Mercies = oiktirmos = (G3628) oyk-tir-mos') From G3627 oikteirō [to have compassion on] = pity or mercy.  which is in the plural,  so it is mercies; indicated without emotions = compassions. </vt:lpstr>
      <vt:lpstr>The motivation of these grace blessings (the mercies) is fueling the main cause during the Christian soldier’s active duty;  by knowing they can be obtained in time as the spiritual advancement to maturity takes place. </vt:lpstr>
      <vt:lpstr>The Apostle Paul is using the benefits of blessing that will accompany our growth to maturity, as a motivational factor to carry out the call or order,  to separate. </vt:lpstr>
      <vt:lpstr> Rom 12:1b …“present your bodies a living and holy sacrifice”… </vt:lpstr>
      <vt:lpstr>present = paristēmai = (G3936 par-is'-tay-mae) From G3488 and G2476 histēmi; to stand beside, to exhibit, proffer, (figuratively) substantiate; or to be at hand (or ready) for aid = assist, bring before, command, present, provide, shew, stand (before, by, here, up, with), = yield. </vt:lpstr>
      <vt:lpstr>The command is to place your body, as a believer, under the correct procedure of orders, that of using Rebound and the Filling of the Holy Spirit. </vt:lpstr>
      <vt:lpstr>“your” = humōn (G5216 hoo-mone') = of (from or concerning) you = your (own, -selves).   “Bodies” = sōma (G4983 so'-mah) = the body (as a sound whole), used in a very wide application, literally or figuratively. </vt:lpstr>
      <vt:lpstr>1Co 6:19 Or do you not know that your body is a temple of the Holy Spirit who is in you, whom you have from God, and that you are not your own? </vt:lpstr>
      <vt:lpstr>1Co 6:20 For you have been bought with a price: therefore, glorify God in your body.</vt:lpstr>
      <vt:lpstr>‘sacrifice’ = thusia (G2378 thoo-see'-ah) From G2380 thuō =  to sacrifice (properly by fire, but generally); by extension to immolate (slaughter for any purpose) = slay</vt:lpstr>
      <vt:lpstr>These sacrifices that Paul refers to are one of fully absorbing the attention of the believer, separating away from  sin and defilement,  unto God for purification,   2Ti 2:21, Eph 5:26-27, Heb 1:3b, 2Pe 1:9, 1 Jo 3:3.</vt:lpstr>
      <vt:lpstr>Lev 1:3 If his offering is a burnt offering from the herd, he shall offer it, a male without defect;  he shall offer it at the doorway of the tent of meeting, that he may be accepted before the LORD.</vt:lpstr>
      <vt:lpstr>1Pe 2:5 you also, as living stones, are being built up as  a spiritual house for  a holy priesthood, to offer up  spiritual sacrifices acceptable  to God through Jesus Christ. </vt:lpstr>
      <vt:lpstr>‘living’ = zaō (G2198 dzah'-o)  A primary verb = to live (literally or figuratively) =  life (-time), (a-) live (-ly). </vt:lpstr>
      <vt:lpstr>holy = hagios(-ian)  (G40 hag'-ee-os) compare G53, [H2282] = sacred (physically pure, morally blameless or religious, ceremonially consecrated) = set apart by (or for) God, holy, sacred. </vt:lpstr>
      <vt:lpstr>Sanctification is a theological term for the setting a-part of something or someone for God’s special purpose.</vt:lpstr>
      <vt:lpstr>1. Positional Sanctification –  A permanent position in Christ held by the Church-Age Believer (CAB); at the moment of salvation where the believer is entered into union with Christ, as a new spiritual species. </vt:lpstr>
      <vt:lpstr>3. Ultimate Sanctification –  The Believer in Resurrection body sharing the privileges of Christ at Rapture (remaining into the Eternal State). </vt:lpstr>
      <vt:lpstr>2. Experiential Sanctification – The believer’s daily walk in the newness of life through  spiritual advancement and conforming to Christ thinking with virtue and integrity. </vt:lpstr>
      <vt:lpstr>Acceptable = euarestos (G2101 yoo-ar'-es-tos) From G2095 and G701; fully agreeable = acceptable (-ted) and well-pleasing. </vt:lpstr>
      <vt:lpstr>Mat 22:37 And He said to him, “ ‘YOU SHALL LOVE THE LORD YOUR GOD WITH ALL YOUR HEART, AND WITH ALL YOUR SOUL, AND WITH ALL YOUR MIND.’  Mat 22:38 This is the great and foremost commandment.  </vt:lpstr>
      <vt:lpstr>The believer’s Aristocracy in action - being a royal family member and royal priest, displaying the integrity of the RF honor code to fulfill the royal law of love. </vt:lpstr>
      <vt:lpstr>Eph 5:1 “Therefore be imitators of God, as beloved children;   Eph 5:2 and walk in love, just as Christ also loved you and  gave Himself up for us, an offering and a sacrifice to God as  a fragrant aroma.  </vt:lpstr>
      <vt:lpstr>Eph 5:9 (for the fruit of the Light consists in all goodness and righteousness and truth),   Eph 5:10 trying to learn what is pleasing (euareston) to the Lord. </vt:lpstr>
      <vt:lpstr>‘Spiritual’ adj.= logikos ( G3050 log-ik-os') From G3056; rational (“logical”) = reasonable, of the word. something said (including the thought), also reasoning (the mental faculty)  </vt:lpstr>
      <vt:lpstr>‘service’ = latreia  (G2999 lat-ri'-ah) From G3000; ministration of God, that is, worship = (divine) service. </vt:lpstr>
      <vt:lpstr>We are Believer (royal) priest that are privileged with the ability to perform this required worship service of sacrifice;  since we are identified with His Son, our great High Priest,  The Lord Jesus Christ, Heb 3:1, 4:14, 5:1, 7:26.</vt:lpstr>
      <vt:lpstr>“I urge you therefore, brethren, by the grace blessings [bestowed from the justice of God], that you place your bodies under strict orders as a living, holy sacrifice.  This is well-pleasing to our God—your rational and spiritual worship.” </vt:lpstr>
      <vt:lpstr>1. The sacrifice of the rebound technique is essential and currently required for use by  the Church-age Believer as  a Royal Priest, Rom 12:1.</vt:lpstr>
      <vt:lpstr>2. The sacrifice of Daily PMA to fill the PPOG requirement of continued growth of the Church-age Believer to spiritual maturity,  Heb 13:10.  Heb 13:10 We have an altar from which those who serve the tabernacle have no right to eat.</vt:lpstr>
      <vt:lpstr>3. The sacrifice of separation, both mentally and physically,  Heb 13:13.   Heb 13:13 So, let us go out  to Him outside the camp,  bearing His reproach.</vt:lpstr>
      <vt:lpstr>4.  The sacrifice of praise,  Heb 13:15.  Heb 13:15 Through Him then, let us continually offer up a sacrifice of praise to God, that is, the fruit of lips that give thanks to His name. </vt:lpstr>
      <vt:lpstr>5. The sacrifice of divine good, Heb 13:16.   Heb 13:16 And do not neglect doing good and sharing,  for with such sacrifices  God is pleased.</vt:lpstr>
      <vt:lpstr>6. The sacrifice of self-discipline, Heb 13:17.  Heb 13:17 Obey your leaders and submit to them, for they keep watch over your souls as those who will give an account. Let them do this with joy and not with grief, for this would be unprofitable for you.</vt:lpstr>
      <vt:lpstr>Heb 13:7 Remember those who led you, who spoke the word of God to you; and considering the result of their conduct, imitate their faith.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Jason Kauranen</cp:lastModifiedBy>
  <cp:revision>127</cp:revision>
  <cp:lastPrinted>1601-01-01T00:00:00Z</cp:lastPrinted>
  <dcterms:created xsi:type="dcterms:W3CDTF">2016-07-31T13:32:40Z</dcterms:created>
  <dcterms:modified xsi:type="dcterms:W3CDTF">2024-11-03T01:28:19Z</dcterms:modified>
</cp:coreProperties>
</file>