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7"/>
  </p:notesMasterIdLst>
  <p:sldIdLst>
    <p:sldId id="307" r:id="rId2"/>
    <p:sldId id="402" r:id="rId3"/>
    <p:sldId id="403" r:id="rId4"/>
    <p:sldId id="404" r:id="rId5"/>
    <p:sldId id="405" r:id="rId6"/>
    <p:sldId id="406" r:id="rId7"/>
    <p:sldId id="407" r:id="rId8"/>
    <p:sldId id="408" r:id="rId9"/>
    <p:sldId id="409" r:id="rId10"/>
    <p:sldId id="410" r:id="rId11"/>
    <p:sldId id="411" r:id="rId12"/>
    <p:sldId id="412" r:id="rId13"/>
    <p:sldId id="413" r:id="rId14"/>
    <p:sldId id="414" r:id="rId15"/>
    <p:sldId id="415" r:id="rId16"/>
    <p:sldId id="416" r:id="rId17"/>
    <p:sldId id="417" r:id="rId18"/>
    <p:sldId id="418" r:id="rId19"/>
    <p:sldId id="419" r:id="rId20"/>
    <p:sldId id="396" r:id="rId21"/>
    <p:sldId id="420" r:id="rId22"/>
    <p:sldId id="397" r:id="rId23"/>
    <p:sldId id="398" r:id="rId24"/>
    <p:sldId id="399" r:id="rId25"/>
    <p:sldId id="400" r:id="rId26"/>
    <p:sldId id="401" r:id="rId27"/>
    <p:sldId id="421" r:id="rId28"/>
    <p:sldId id="422" r:id="rId29"/>
    <p:sldId id="423" r:id="rId30"/>
    <p:sldId id="424" r:id="rId31"/>
    <p:sldId id="425" r:id="rId32"/>
    <p:sldId id="426" r:id="rId33"/>
    <p:sldId id="427" r:id="rId34"/>
    <p:sldId id="429" r:id="rId35"/>
    <p:sldId id="430" r:id="rId36"/>
    <p:sldId id="431" r:id="rId37"/>
    <p:sldId id="432" r:id="rId38"/>
    <p:sldId id="433" r:id="rId39"/>
    <p:sldId id="434" r:id="rId40"/>
    <p:sldId id="435" r:id="rId41"/>
    <p:sldId id="428" r:id="rId42"/>
    <p:sldId id="436" r:id="rId43"/>
    <p:sldId id="437" r:id="rId44"/>
    <p:sldId id="438" r:id="rId45"/>
    <p:sldId id="439" r:id="rId46"/>
    <p:sldId id="440" r:id="rId47"/>
    <p:sldId id="441" r:id="rId48"/>
    <p:sldId id="442" r:id="rId49"/>
    <p:sldId id="443" r:id="rId50"/>
    <p:sldId id="444" r:id="rId51"/>
    <p:sldId id="445" r:id="rId52"/>
    <p:sldId id="446" r:id="rId53"/>
    <p:sldId id="447" r:id="rId54"/>
    <p:sldId id="449" r:id="rId55"/>
    <p:sldId id="448" r:id="rId56"/>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08" autoAdjust="0"/>
    <p:restoredTop sz="86414"/>
  </p:normalViewPr>
  <p:slideViewPr>
    <p:cSldViewPr>
      <p:cViewPr varScale="1">
        <p:scale>
          <a:sx n="71" d="100"/>
          <a:sy n="71" d="100"/>
        </p:scale>
        <p:origin x="53" y="245"/>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11 – The Necessity of Biblical Separation – Part 8</a:t>
            </a:r>
            <a:br>
              <a:rPr lang="en-US" sz="4400" dirty="0"/>
            </a:br>
            <a:br>
              <a:rPr lang="en-US" sz="4400" dirty="0"/>
            </a:br>
            <a:r>
              <a:rPr lang="en-US" sz="4400" dirty="0"/>
              <a:t>Pastor Jason Kauranen</a:t>
            </a:r>
            <a:br>
              <a:rPr lang="en-US" sz="4400" dirty="0"/>
            </a:br>
            <a:r>
              <a:rPr lang="en-US" sz="4400" dirty="0"/>
              <a:t>Sunday October 20,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8B077-4369-B0EA-17D2-079B4C63F53F}"/>
              </a:ext>
            </a:extLst>
          </p:cNvPr>
          <p:cNvSpPr>
            <a:spLocks noGrp="1"/>
          </p:cNvSpPr>
          <p:nvPr>
            <p:ph type="title"/>
          </p:nvPr>
        </p:nvSpPr>
        <p:spPr/>
        <p:txBody>
          <a:bodyPr/>
          <a:lstStyle/>
          <a:p>
            <a:r>
              <a:rPr lang="en-US" sz="4800" dirty="0"/>
              <a:t>Gen 13:16 I will make your descendants as the dust of the earth, so that if anyone can number the dust of the earth, </a:t>
            </a:r>
            <a:br>
              <a:rPr lang="en-US" sz="4800" dirty="0"/>
            </a:br>
            <a:r>
              <a:rPr lang="en-US" sz="4800" dirty="0"/>
              <a:t>then your descendants can also </a:t>
            </a:r>
            <a:br>
              <a:rPr lang="en-US" sz="4800" dirty="0"/>
            </a:br>
            <a:r>
              <a:rPr lang="en-US" sz="4800" dirty="0"/>
              <a:t>be numbered.</a:t>
            </a:r>
          </a:p>
        </p:txBody>
      </p:sp>
    </p:spTree>
    <p:extLst>
      <p:ext uri="{BB962C8B-B14F-4D97-AF65-F5344CB8AC3E}">
        <p14:creationId xmlns:p14="http://schemas.microsoft.com/office/powerpoint/2010/main" val="4020526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9AE7B-10B1-3648-3502-796726529284}"/>
              </a:ext>
            </a:extLst>
          </p:cNvPr>
          <p:cNvSpPr>
            <a:spLocks noGrp="1"/>
          </p:cNvSpPr>
          <p:nvPr>
            <p:ph type="title"/>
          </p:nvPr>
        </p:nvSpPr>
        <p:spPr/>
        <p:txBody>
          <a:bodyPr/>
          <a:lstStyle/>
          <a:p>
            <a:r>
              <a:rPr lang="en-US" dirty="0"/>
              <a:t>Gen 13:17 Arise, walk about the land through its length and breadth; for I will give it to you.”</a:t>
            </a:r>
          </a:p>
        </p:txBody>
      </p:sp>
    </p:spTree>
    <p:extLst>
      <p:ext uri="{BB962C8B-B14F-4D97-AF65-F5344CB8AC3E}">
        <p14:creationId xmlns:p14="http://schemas.microsoft.com/office/powerpoint/2010/main" val="2263517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CDAAE-DBE3-0094-BF1E-6AC13F3F3739}"/>
              </a:ext>
            </a:extLst>
          </p:cNvPr>
          <p:cNvSpPr>
            <a:spLocks noGrp="1"/>
          </p:cNvSpPr>
          <p:nvPr>
            <p:ph type="title"/>
          </p:nvPr>
        </p:nvSpPr>
        <p:spPr/>
        <p:txBody>
          <a:bodyPr/>
          <a:lstStyle/>
          <a:p>
            <a:r>
              <a:rPr lang="en-US" sz="4800" dirty="0"/>
              <a:t>Gen 13:18 Then Abram moved his tent and came and dwelt </a:t>
            </a:r>
            <a:br>
              <a:rPr lang="en-US" sz="4800" dirty="0"/>
            </a:br>
            <a:r>
              <a:rPr lang="en-US" sz="4800" dirty="0"/>
              <a:t>by the oaks of </a:t>
            </a:r>
            <a:r>
              <a:rPr lang="en-US" sz="4800" dirty="0" err="1"/>
              <a:t>Mamre</a:t>
            </a:r>
            <a:r>
              <a:rPr lang="en-US" sz="4800" dirty="0"/>
              <a:t>, which are in Hebron, and there he built an altar to the LORD.</a:t>
            </a:r>
          </a:p>
        </p:txBody>
      </p:sp>
    </p:spTree>
    <p:extLst>
      <p:ext uri="{BB962C8B-B14F-4D97-AF65-F5344CB8AC3E}">
        <p14:creationId xmlns:p14="http://schemas.microsoft.com/office/powerpoint/2010/main" val="3561872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4BF34-C2E1-639D-90AF-847591BC33D6}"/>
              </a:ext>
            </a:extLst>
          </p:cNvPr>
          <p:cNvSpPr>
            <a:spLocks noGrp="1"/>
          </p:cNvSpPr>
          <p:nvPr>
            <p:ph type="title"/>
          </p:nvPr>
        </p:nvSpPr>
        <p:spPr/>
        <p:txBody>
          <a:bodyPr/>
          <a:lstStyle/>
          <a:p>
            <a:r>
              <a:rPr lang="en-US" sz="4000" dirty="0"/>
              <a:t>Oak = </a:t>
            </a:r>
            <a:r>
              <a:rPr lang="en-US" sz="4000" dirty="0" err="1"/>
              <a:t>êlôn</a:t>
            </a:r>
            <a:r>
              <a:rPr lang="en-US" sz="4000" dirty="0"/>
              <a:t> = (H436 ay-lone' Prolonged from H352) = an oak or other strong tree, terebinth =  </a:t>
            </a:r>
            <a:br>
              <a:rPr lang="en-US" sz="4000" dirty="0"/>
            </a:br>
            <a:r>
              <a:rPr lang="en-US" sz="4000" dirty="0"/>
              <a:t>a plain (as in topography).</a:t>
            </a:r>
            <a:br>
              <a:rPr lang="en-US" sz="4000" dirty="0"/>
            </a:br>
            <a:br>
              <a:rPr lang="en-US" sz="4000" dirty="0"/>
            </a:br>
            <a:r>
              <a:rPr lang="en-US" sz="4000" dirty="0" err="1"/>
              <a:t>Mamre</a:t>
            </a:r>
            <a:r>
              <a:rPr lang="en-US" sz="4000" dirty="0"/>
              <a:t> = </a:t>
            </a:r>
            <a:r>
              <a:rPr lang="en-US" sz="4000" dirty="0" err="1"/>
              <a:t>mam·rê</a:t>
            </a:r>
            <a:r>
              <a:rPr lang="en-US" sz="4000" dirty="0"/>
              <a:t> (H4471 mam-ray') from root of ‘vigor’ (min), = well-fed; fully supplied, strength, firmness; however, from the verb form - (</a:t>
            </a:r>
            <a:r>
              <a:rPr lang="en-US" sz="4000" dirty="0" err="1"/>
              <a:t>ra'a</a:t>
            </a:r>
            <a:r>
              <a:rPr lang="en-US" sz="4000" dirty="0"/>
              <a:t>) = to see or understand. </a:t>
            </a:r>
            <a:br>
              <a:rPr lang="en-US" sz="4400" dirty="0"/>
            </a:br>
            <a:endParaRPr lang="en-US" sz="4400" dirty="0"/>
          </a:p>
        </p:txBody>
      </p:sp>
    </p:spTree>
    <p:extLst>
      <p:ext uri="{BB962C8B-B14F-4D97-AF65-F5344CB8AC3E}">
        <p14:creationId xmlns:p14="http://schemas.microsoft.com/office/powerpoint/2010/main" val="4185002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10B8-0919-0C4F-B276-A6B9918C2353}"/>
              </a:ext>
            </a:extLst>
          </p:cNvPr>
          <p:cNvSpPr>
            <a:spLocks noGrp="1"/>
          </p:cNvSpPr>
          <p:nvPr>
            <p:ph type="title"/>
          </p:nvPr>
        </p:nvSpPr>
        <p:spPr/>
        <p:txBody>
          <a:bodyPr/>
          <a:lstStyle/>
          <a:p>
            <a:r>
              <a:rPr lang="en-US" sz="4400" dirty="0"/>
              <a:t>The verb (</a:t>
            </a:r>
            <a:r>
              <a:rPr lang="en-US" sz="4400" dirty="0" err="1"/>
              <a:t>habar</a:t>
            </a:r>
            <a:r>
              <a:rPr lang="en-US" sz="4400" dirty="0"/>
              <a:t>) = to bind, join or team up. </a:t>
            </a:r>
            <a:br>
              <a:rPr lang="en-US" sz="4400" dirty="0"/>
            </a:br>
            <a:r>
              <a:rPr lang="en-US" sz="4400" dirty="0"/>
              <a:t>Nouns (</a:t>
            </a:r>
            <a:r>
              <a:rPr lang="en-US" sz="4400" dirty="0" err="1"/>
              <a:t>heber</a:t>
            </a:r>
            <a:r>
              <a:rPr lang="en-US" sz="4400" dirty="0"/>
              <a:t>) and (</a:t>
            </a:r>
            <a:r>
              <a:rPr lang="en-US" sz="4400" dirty="0" err="1"/>
              <a:t>hebra</a:t>
            </a:r>
            <a:r>
              <a:rPr lang="en-US" sz="4400" dirty="0"/>
              <a:t>) = a seat of company or association. </a:t>
            </a:r>
            <a:br>
              <a:rPr lang="en-US" sz="4400" dirty="0"/>
            </a:br>
            <a:r>
              <a:rPr lang="en-US" sz="4400" dirty="0"/>
              <a:t>Adjective or noun (</a:t>
            </a:r>
            <a:r>
              <a:rPr lang="en-US" sz="4400" dirty="0" err="1"/>
              <a:t>haber</a:t>
            </a:r>
            <a:r>
              <a:rPr lang="en-US" sz="4400" dirty="0"/>
              <a:t>) = to be united or associated with.</a:t>
            </a:r>
            <a:br>
              <a:rPr lang="en-US" sz="4400" dirty="0"/>
            </a:br>
            <a:r>
              <a:rPr lang="en-US" sz="4400" dirty="0"/>
              <a:t> </a:t>
            </a:r>
            <a:br>
              <a:rPr lang="en-US" sz="4400" dirty="0"/>
            </a:br>
            <a:r>
              <a:rPr lang="en-US" sz="4400" dirty="0"/>
              <a:t>Noun (</a:t>
            </a:r>
            <a:r>
              <a:rPr lang="en-US" sz="4400" dirty="0" err="1"/>
              <a:t>habbar</a:t>
            </a:r>
            <a:r>
              <a:rPr lang="en-US" sz="4400" dirty="0"/>
              <a:t>), meaning business associate. </a:t>
            </a:r>
            <a:br>
              <a:rPr lang="en-US" sz="4400" dirty="0"/>
            </a:br>
            <a:endParaRPr lang="en-US" sz="4400" dirty="0"/>
          </a:p>
        </p:txBody>
      </p:sp>
    </p:spTree>
    <p:extLst>
      <p:ext uri="{BB962C8B-B14F-4D97-AF65-F5344CB8AC3E}">
        <p14:creationId xmlns:p14="http://schemas.microsoft.com/office/powerpoint/2010/main" val="99418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B0DAE-9177-E889-B052-4D40E664BBE1}"/>
              </a:ext>
            </a:extLst>
          </p:cNvPr>
          <p:cNvSpPr>
            <a:spLocks noGrp="1"/>
          </p:cNvSpPr>
          <p:nvPr>
            <p:ph type="title"/>
          </p:nvPr>
        </p:nvSpPr>
        <p:spPr/>
        <p:txBody>
          <a:bodyPr/>
          <a:lstStyle/>
          <a:p>
            <a:r>
              <a:rPr lang="en-US" sz="4800" dirty="0"/>
              <a:t>Abram lived a godly life believing that constant awareness and action was needed for sacrificial </a:t>
            </a:r>
            <a:br>
              <a:rPr lang="en-US" sz="4800" dirty="0"/>
            </a:br>
            <a:r>
              <a:rPr lang="en-US" sz="4800" dirty="0"/>
              <a:t>atonement and covering.</a:t>
            </a:r>
          </a:p>
        </p:txBody>
      </p:sp>
    </p:spTree>
    <p:extLst>
      <p:ext uri="{BB962C8B-B14F-4D97-AF65-F5344CB8AC3E}">
        <p14:creationId xmlns:p14="http://schemas.microsoft.com/office/powerpoint/2010/main" val="6497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8DAEB-AC9D-6744-0C0E-8C0CA5693B65}"/>
              </a:ext>
            </a:extLst>
          </p:cNvPr>
          <p:cNvSpPr>
            <a:spLocks noGrp="1"/>
          </p:cNvSpPr>
          <p:nvPr>
            <p:ph type="title"/>
          </p:nvPr>
        </p:nvSpPr>
        <p:spPr/>
        <p:txBody>
          <a:bodyPr/>
          <a:lstStyle/>
          <a:p>
            <a:r>
              <a:rPr lang="en-US" sz="4400" dirty="0"/>
              <a:t>Heb 11:6 And without faith it is impossible to please Him, for he who comes to God must believe that He is and that He is a rewarder of those who seek Him. </a:t>
            </a:r>
          </a:p>
        </p:txBody>
      </p:sp>
    </p:spTree>
    <p:extLst>
      <p:ext uri="{BB962C8B-B14F-4D97-AF65-F5344CB8AC3E}">
        <p14:creationId xmlns:p14="http://schemas.microsoft.com/office/powerpoint/2010/main" val="3636489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5DB31-C494-F970-0DC0-39D302DAEF53}"/>
              </a:ext>
            </a:extLst>
          </p:cNvPr>
          <p:cNvSpPr>
            <a:spLocks noGrp="1"/>
          </p:cNvSpPr>
          <p:nvPr>
            <p:ph type="title"/>
          </p:nvPr>
        </p:nvSpPr>
        <p:spPr/>
        <p:txBody>
          <a:bodyPr/>
          <a:lstStyle/>
          <a:p>
            <a:r>
              <a:rPr lang="en-US" sz="4400" dirty="0"/>
              <a:t>Heb 11:8 By faith Abraham, </a:t>
            </a:r>
            <a:br>
              <a:rPr lang="en-US" sz="4400" dirty="0"/>
            </a:br>
            <a:r>
              <a:rPr lang="en-US" sz="4400" dirty="0"/>
              <a:t>when he was called, obeyed by going out to a place which he was to receive for an inheritance; </a:t>
            </a:r>
            <a:br>
              <a:rPr lang="en-US" sz="4400" dirty="0"/>
            </a:br>
            <a:r>
              <a:rPr lang="en-US" sz="4400" dirty="0"/>
              <a:t>and he went out, not knowing where he was going.</a:t>
            </a:r>
          </a:p>
        </p:txBody>
      </p:sp>
    </p:spTree>
    <p:extLst>
      <p:ext uri="{BB962C8B-B14F-4D97-AF65-F5344CB8AC3E}">
        <p14:creationId xmlns:p14="http://schemas.microsoft.com/office/powerpoint/2010/main" val="1018166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CFED3-01AA-DF87-3AC8-D106ADD602BF}"/>
              </a:ext>
            </a:extLst>
          </p:cNvPr>
          <p:cNvSpPr>
            <a:spLocks noGrp="1"/>
          </p:cNvSpPr>
          <p:nvPr>
            <p:ph type="title"/>
          </p:nvPr>
        </p:nvSpPr>
        <p:spPr/>
        <p:txBody>
          <a:bodyPr/>
          <a:lstStyle/>
          <a:p>
            <a:r>
              <a:rPr lang="en-US" sz="4400" dirty="0"/>
              <a:t>Heb 11:9 By faith he lived as an alien in the land of promise, </a:t>
            </a:r>
            <a:br>
              <a:rPr lang="en-US" sz="4400" dirty="0"/>
            </a:br>
            <a:r>
              <a:rPr lang="en-US" sz="4400" dirty="0"/>
              <a:t>as in a foreign land, dwelling in tents with Isaac and Jacob, </a:t>
            </a:r>
            <a:br>
              <a:rPr lang="en-US" sz="4400" dirty="0"/>
            </a:br>
            <a:r>
              <a:rPr lang="en-US" sz="4400" u="sng" dirty="0"/>
              <a:t>fellow heirs of the same promise</a:t>
            </a:r>
            <a:r>
              <a:rPr lang="en-US" sz="4400" dirty="0"/>
              <a:t>;</a:t>
            </a:r>
          </a:p>
        </p:txBody>
      </p:sp>
    </p:spTree>
    <p:extLst>
      <p:ext uri="{BB962C8B-B14F-4D97-AF65-F5344CB8AC3E}">
        <p14:creationId xmlns:p14="http://schemas.microsoft.com/office/powerpoint/2010/main" val="1624765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3E47-324C-6279-0796-0DFB47ECADAB}"/>
              </a:ext>
            </a:extLst>
          </p:cNvPr>
          <p:cNvSpPr>
            <a:spLocks noGrp="1"/>
          </p:cNvSpPr>
          <p:nvPr>
            <p:ph type="title"/>
          </p:nvPr>
        </p:nvSpPr>
        <p:spPr/>
        <p:txBody>
          <a:bodyPr/>
          <a:lstStyle/>
          <a:p>
            <a:r>
              <a:rPr lang="en-US" sz="4400" dirty="0"/>
              <a:t>Heb 11:17 By faith Abraham, when he was tested, offered up Isaac, and he who had received the promises was offering up his only begotten son; </a:t>
            </a:r>
          </a:p>
        </p:txBody>
      </p:sp>
    </p:spTree>
    <p:extLst>
      <p:ext uri="{BB962C8B-B14F-4D97-AF65-F5344CB8AC3E}">
        <p14:creationId xmlns:p14="http://schemas.microsoft.com/office/powerpoint/2010/main" val="2168009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D0E6F-5D57-3F95-00E6-683D0DF59660}"/>
              </a:ext>
            </a:extLst>
          </p:cNvPr>
          <p:cNvSpPr>
            <a:spLocks noGrp="1"/>
          </p:cNvSpPr>
          <p:nvPr>
            <p:ph type="title"/>
          </p:nvPr>
        </p:nvSpPr>
        <p:spPr/>
        <p:txBody>
          <a:bodyPr/>
          <a:lstStyle/>
          <a:p>
            <a:r>
              <a:rPr lang="en-US" sz="4800" dirty="0"/>
              <a:t>‘Looked’ = </a:t>
            </a:r>
            <a:r>
              <a:rPr lang="en-US" sz="4800" dirty="0" err="1"/>
              <a:t>nâbat</a:t>
            </a:r>
            <a:r>
              <a:rPr lang="en-US" sz="4800" dirty="0"/>
              <a:t>̣ </a:t>
            </a:r>
            <a:br>
              <a:rPr lang="en-US" sz="4800" dirty="0"/>
            </a:br>
            <a:r>
              <a:rPr lang="en-US" sz="4800" dirty="0"/>
              <a:t>(H5027 </a:t>
            </a:r>
            <a:r>
              <a:rPr lang="en-US" sz="4800" dirty="0" err="1"/>
              <a:t>naw</a:t>
            </a:r>
            <a:r>
              <a:rPr lang="en-US" sz="4800" dirty="0"/>
              <a:t>-bat') = to scan, that is, look intently at; by implication to regard with pleasure, favor or care = </a:t>
            </a:r>
            <a:br>
              <a:rPr lang="en-US" sz="4800" dirty="0"/>
            </a:br>
            <a:r>
              <a:rPr lang="en-US" sz="4800" dirty="0"/>
              <a:t>(cause to) behold, consider, look (down) upon with regard or have respect for.</a:t>
            </a:r>
          </a:p>
        </p:txBody>
      </p:sp>
    </p:spTree>
    <p:extLst>
      <p:ext uri="{BB962C8B-B14F-4D97-AF65-F5344CB8AC3E}">
        <p14:creationId xmlns:p14="http://schemas.microsoft.com/office/powerpoint/2010/main" val="3079660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94176-89F9-AB97-0627-81176679AD1F}"/>
              </a:ext>
            </a:extLst>
          </p:cNvPr>
          <p:cNvSpPr>
            <a:spLocks noGrp="1"/>
          </p:cNvSpPr>
          <p:nvPr>
            <p:ph type="title"/>
          </p:nvPr>
        </p:nvSpPr>
        <p:spPr/>
        <p:txBody>
          <a:bodyPr/>
          <a:lstStyle/>
          <a:p>
            <a:r>
              <a:rPr lang="en-US" sz="4400" dirty="0"/>
              <a:t>Separation </a:t>
            </a:r>
            <a:r>
              <a:rPr lang="en-US" sz="4400" i="1" dirty="0"/>
              <a:t>(un)</a:t>
            </a:r>
            <a:r>
              <a:rPr lang="en-US" sz="4400" dirty="0"/>
              <a:t>to God, separation from the world, is the first principle of Christian living. </a:t>
            </a:r>
            <a:br>
              <a:rPr lang="en-US" sz="4400" dirty="0"/>
            </a:br>
            <a:br>
              <a:rPr lang="en-US" sz="4400" dirty="0"/>
            </a:br>
            <a:r>
              <a:rPr lang="en-US" sz="4400" dirty="0"/>
              <a:t>– Watchman Nee </a:t>
            </a:r>
          </a:p>
        </p:txBody>
      </p:sp>
    </p:spTree>
    <p:extLst>
      <p:ext uri="{BB962C8B-B14F-4D97-AF65-F5344CB8AC3E}">
        <p14:creationId xmlns:p14="http://schemas.microsoft.com/office/powerpoint/2010/main" val="3297052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3F046-59BC-0528-31C6-F2EEF022370C}"/>
              </a:ext>
            </a:extLst>
          </p:cNvPr>
          <p:cNvSpPr>
            <a:spLocks noGrp="1"/>
          </p:cNvSpPr>
          <p:nvPr>
            <p:ph type="title"/>
          </p:nvPr>
        </p:nvSpPr>
        <p:spPr/>
        <p:txBody>
          <a:bodyPr/>
          <a:lstStyle/>
          <a:p>
            <a:r>
              <a:rPr lang="en-US" sz="4800" dirty="0"/>
              <a:t>Biblical separation is necessary </a:t>
            </a:r>
            <a:br>
              <a:rPr lang="en-US" sz="4800" dirty="0"/>
            </a:br>
            <a:r>
              <a:rPr lang="en-US" sz="4800" dirty="0"/>
              <a:t>for the spiritual advancement of the positive believer, </a:t>
            </a:r>
            <a:br>
              <a:rPr lang="en-US" sz="4800" dirty="0"/>
            </a:br>
            <a:r>
              <a:rPr lang="en-US" sz="4800" dirty="0"/>
              <a:t>in the PPOG. </a:t>
            </a:r>
          </a:p>
        </p:txBody>
      </p:sp>
    </p:spTree>
    <p:extLst>
      <p:ext uri="{BB962C8B-B14F-4D97-AF65-F5344CB8AC3E}">
        <p14:creationId xmlns:p14="http://schemas.microsoft.com/office/powerpoint/2010/main" val="2749855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0E17-4A6F-3850-8B67-3A6B3C963AE0}"/>
              </a:ext>
            </a:extLst>
          </p:cNvPr>
          <p:cNvSpPr>
            <a:spLocks noGrp="1"/>
          </p:cNvSpPr>
          <p:nvPr>
            <p:ph type="title"/>
          </p:nvPr>
        </p:nvSpPr>
        <p:spPr/>
        <p:txBody>
          <a:bodyPr/>
          <a:lstStyle/>
          <a:p>
            <a:r>
              <a:rPr lang="en-US" sz="4400" dirty="0"/>
              <a:t>You cannot be who God called you to be, growing in His grace and knowledge and keep all the same friends and all your worldly possessions or do things by the same instinctive habits, </a:t>
            </a:r>
            <a:br>
              <a:rPr lang="en-US" sz="4400" dirty="0"/>
            </a:br>
            <a:r>
              <a:rPr lang="en-US" sz="4400" dirty="0"/>
              <a:t>without Separation.</a:t>
            </a:r>
          </a:p>
        </p:txBody>
      </p:sp>
    </p:spTree>
    <p:extLst>
      <p:ext uri="{BB962C8B-B14F-4D97-AF65-F5344CB8AC3E}">
        <p14:creationId xmlns:p14="http://schemas.microsoft.com/office/powerpoint/2010/main" val="1906620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86FD-283D-8A3D-BE68-B77D3FB5DCC8}"/>
              </a:ext>
            </a:extLst>
          </p:cNvPr>
          <p:cNvSpPr>
            <a:spLocks noGrp="1"/>
          </p:cNvSpPr>
          <p:nvPr>
            <p:ph type="title"/>
          </p:nvPr>
        </p:nvSpPr>
        <p:spPr/>
        <p:txBody>
          <a:bodyPr/>
          <a:lstStyle/>
          <a:p>
            <a:r>
              <a:rPr lang="en-US" sz="4600" dirty="0"/>
              <a:t>1Jo 3:2  Beloved, now we are children of God, and it has not appeared as yet what we will be. We know that when He appears, we will be like Him, because we will see Him just as He is. </a:t>
            </a:r>
          </a:p>
        </p:txBody>
      </p:sp>
    </p:spTree>
    <p:extLst>
      <p:ext uri="{BB962C8B-B14F-4D97-AF65-F5344CB8AC3E}">
        <p14:creationId xmlns:p14="http://schemas.microsoft.com/office/powerpoint/2010/main" val="2921066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1AF2-C7E2-218D-3AF7-494ACDE5518B}"/>
              </a:ext>
            </a:extLst>
          </p:cNvPr>
          <p:cNvSpPr>
            <a:spLocks noGrp="1"/>
          </p:cNvSpPr>
          <p:nvPr>
            <p:ph type="title"/>
          </p:nvPr>
        </p:nvSpPr>
        <p:spPr/>
        <p:txBody>
          <a:bodyPr/>
          <a:lstStyle/>
          <a:p>
            <a:r>
              <a:rPr lang="en-US" sz="4800" dirty="0"/>
              <a:t>1Jo 3:3 And everyone who has </a:t>
            </a:r>
            <a:br>
              <a:rPr lang="en-US" sz="4800" dirty="0"/>
            </a:br>
            <a:r>
              <a:rPr lang="en-US" sz="4800" dirty="0"/>
              <a:t>this hope fixed on Him </a:t>
            </a:r>
            <a:br>
              <a:rPr lang="en-US" sz="4800" dirty="0"/>
            </a:br>
            <a:r>
              <a:rPr lang="en-US" sz="4800" dirty="0"/>
              <a:t>purifies himself, just as </a:t>
            </a:r>
            <a:br>
              <a:rPr lang="en-US" sz="4800" dirty="0"/>
            </a:br>
            <a:r>
              <a:rPr lang="en-US" sz="4800" dirty="0"/>
              <a:t>He is pure. </a:t>
            </a:r>
          </a:p>
        </p:txBody>
      </p:sp>
    </p:spTree>
    <p:extLst>
      <p:ext uri="{BB962C8B-B14F-4D97-AF65-F5344CB8AC3E}">
        <p14:creationId xmlns:p14="http://schemas.microsoft.com/office/powerpoint/2010/main" val="213241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1E3D6-88C0-AAEE-F53F-4018F1D9DED1}"/>
              </a:ext>
            </a:extLst>
          </p:cNvPr>
          <p:cNvSpPr>
            <a:spLocks noGrp="1"/>
          </p:cNvSpPr>
          <p:nvPr>
            <p:ph type="title"/>
          </p:nvPr>
        </p:nvSpPr>
        <p:spPr/>
        <p:txBody>
          <a:bodyPr/>
          <a:lstStyle/>
          <a:p>
            <a:r>
              <a:rPr lang="en-US" sz="4800" dirty="0"/>
              <a:t>1Co 13:12 For now we see in a mirror dimly, but then face to face; now I know in part, but then I will know fully just as I also have been fully known. </a:t>
            </a:r>
          </a:p>
        </p:txBody>
      </p:sp>
    </p:spTree>
    <p:extLst>
      <p:ext uri="{BB962C8B-B14F-4D97-AF65-F5344CB8AC3E}">
        <p14:creationId xmlns:p14="http://schemas.microsoft.com/office/powerpoint/2010/main" val="2665378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071F8-B35D-2BF8-FCC1-1D4EF4673625}"/>
              </a:ext>
            </a:extLst>
          </p:cNvPr>
          <p:cNvSpPr>
            <a:spLocks noGrp="1"/>
          </p:cNvSpPr>
          <p:nvPr>
            <p:ph type="title"/>
          </p:nvPr>
        </p:nvSpPr>
        <p:spPr/>
        <p:txBody>
          <a:bodyPr/>
          <a:lstStyle/>
          <a:p>
            <a:r>
              <a:rPr lang="en-US" sz="4800" dirty="0"/>
              <a:t>Rom 8:29 For those whom He foreknew, He also predestined to become conformed to the image of His Son, so that He would be the firstborn among many brethren; </a:t>
            </a:r>
          </a:p>
        </p:txBody>
      </p:sp>
    </p:spTree>
    <p:extLst>
      <p:ext uri="{BB962C8B-B14F-4D97-AF65-F5344CB8AC3E}">
        <p14:creationId xmlns:p14="http://schemas.microsoft.com/office/powerpoint/2010/main" val="1082641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BFDCF-36F6-1E95-E105-FBEF725C7CC3}"/>
              </a:ext>
            </a:extLst>
          </p:cNvPr>
          <p:cNvSpPr>
            <a:spLocks noGrp="1"/>
          </p:cNvSpPr>
          <p:nvPr>
            <p:ph type="title"/>
          </p:nvPr>
        </p:nvSpPr>
        <p:spPr/>
        <p:txBody>
          <a:bodyPr/>
          <a:lstStyle/>
          <a:p>
            <a:r>
              <a:rPr lang="en-US" sz="4800" dirty="0"/>
              <a:t>Rom 8:30 and these whom He predestined, He also called; and these whom He called, He also justified; and these whom He justified, He also glorified. </a:t>
            </a:r>
          </a:p>
        </p:txBody>
      </p:sp>
    </p:spTree>
    <p:extLst>
      <p:ext uri="{BB962C8B-B14F-4D97-AF65-F5344CB8AC3E}">
        <p14:creationId xmlns:p14="http://schemas.microsoft.com/office/powerpoint/2010/main" val="2710832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7E-1D9B-2C3E-4D79-2566337D35F1}"/>
              </a:ext>
            </a:extLst>
          </p:cNvPr>
          <p:cNvSpPr>
            <a:spLocks noGrp="1"/>
          </p:cNvSpPr>
          <p:nvPr>
            <p:ph type="title"/>
          </p:nvPr>
        </p:nvSpPr>
        <p:spPr/>
        <p:txBody>
          <a:bodyPr/>
          <a:lstStyle/>
          <a:p>
            <a:r>
              <a:rPr lang="en-US" sz="4400" dirty="0"/>
              <a:t>Separation from worldliness must be an effective process in cleansing and purifying the believer unto perfecting the holiness of God, Rom 12:1-2; 2Co 7:1. </a:t>
            </a:r>
          </a:p>
        </p:txBody>
      </p:sp>
    </p:spTree>
    <p:extLst>
      <p:ext uri="{BB962C8B-B14F-4D97-AF65-F5344CB8AC3E}">
        <p14:creationId xmlns:p14="http://schemas.microsoft.com/office/powerpoint/2010/main" val="2582753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3E47C-0BF7-C9AE-C96A-416EB5B34FE2}"/>
              </a:ext>
            </a:extLst>
          </p:cNvPr>
          <p:cNvSpPr>
            <a:spLocks noGrp="1"/>
          </p:cNvSpPr>
          <p:nvPr>
            <p:ph type="title"/>
          </p:nvPr>
        </p:nvSpPr>
        <p:spPr/>
        <p:txBody>
          <a:bodyPr/>
          <a:lstStyle/>
          <a:p>
            <a:r>
              <a:rPr lang="en-US" sz="4600" dirty="0"/>
              <a:t>Rom 12:1 Therefore I urge you, brethren, by the mercies of God, to present your bodies </a:t>
            </a:r>
            <a:br>
              <a:rPr lang="en-US" sz="4600" dirty="0"/>
            </a:br>
            <a:r>
              <a:rPr lang="en-US" sz="4600" dirty="0"/>
              <a:t>a living and holy sacrifice, acceptable to God, which is your spiritual service of worship.</a:t>
            </a:r>
          </a:p>
        </p:txBody>
      </p:sp>
    </p:spTree>
    <p:extLst>
      <p:ext uri="{BB962C8B-B14F-4D97-AF65-F5344CB8AC3E}">
        <p14:creationId xmlns:p14="http://schemas.microsoft.com/office/powerpoint/2010/main" val="318288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2616C-CBDA-54B3-EE88-991348036B68}"/>
              </a:ext>
            </a:extLst>
          </p:cNvPr>
          <p:cNvSpPr>
            <a:spLocks noGrp="1"/>
          </p:cNvSpPr>
          <p:nvPr>
            <p:ph type="title"/>
          </p:nvPr>
        </p:nvSpPr>
        <p:spPr/>
        <p:txBody>
          <a:bodyPr/>
          <a:lstStyle/>
          <a:p>
            <a:r>
              <a:rPr lang="en-US" dirty="0"/>
              <a:t>‘back’ = achar </a:t>
            </a:r>
            <a:br>
              <a:rPr lang="en-US" dirty="0"/>
            </a:br>
            <a:r>
              <a:rPr lang="en-US" dirty="0"/>
              <a:t>(H310 akh-</a:t>
            </a:r>
            <a:r>
              <a:rPr lang="en-US" dirty="0" err="1"/>
              <a:t>ar</a:t>
            </a:r>
            <a:r>
              <a:rPr lang="en-US" dirty="0"/>
              <a:t>') = the hind or following part; past; ago, behind, (of time) afterwards, a place following (back) </a:t>
            </a:r>
          </a:p>
        </p:txBody>
      </p:sp>
    </p:spTree>
    <p:extLst>
      <p:ext uri="{BB962C8B-B14F-4D97-AF65-F5344CB8AC3E}">
        <p14:creationId xmlns:p14="http://schemas.microsoft.com/office/powerpoint/2010/main" val="37483177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93FDF-58A0-4815-2124-CF092B33AC04}"/>
              </a:ext>
            </a:extLst>
          </p:cNvPr>
          <p:cNvSpPr>
            <a:spLocks noGrp="1"/>
          </p:cNvSpPr>
          <p:nvPr>
            <p:ph type="title"/>
          </p:nvPr>
        </p:nvSpPr>
        <p:spPr/>
        <p:txBody>
          <a:bodyPr/>
          <a:lstStyle/>
          <a:p>
            <a:r>
              <a:rPr lang="en-US" sz="4400" dirty="0"/>
              <a:t>Rom 12:2 And do not be conformed to this world, but be transformed by the renewing of your mind, so that you may prove what the will of God is, that which is good and acceptable and perfect. </a:t>
            </a:r>
          </a:p>
        </p:txBody>
      </p:sp>
    </p:spTree>
    <p:extLst>
      <p:ext uri="{BB962C8B-B14F-4D97-AF65-F5344CB8AC3E}">
        <p14:creationId xmlns:p14="http://schemas.microsoft.com/office/powerpoint/2010/main" val="1877267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AC36-B2C9-F155-AB02-4B044D57F46E}"/>
              </a:ext>
            </a:extLst>
          </p:cNvPr>
          <p:cNvSpPr>
            <a:spLocks noGrp="1"/>
          </p:cNvSpPr>
          <p:nvPr>
            <p:ph type="title"/>
          </p:nvPr>
        </p:nvSpPr>
        <p:spPr/>
        <p:txBody>
          <a:bodyPr/>
          <a:lstStyle/>
          <a:p>
            <a:r>
              <a:rPr lang="en-US" sz="4400" dirty="0"/>
              <a:t>‘Please’ - </a:t>
            </a:r>
            <a:r>
              <a:rPr lang="en-US" sz="4400" dirty="0" err="1"/>
              <a:t>na</a:t>
            </a:r>
            <a:r>
              <a:rPr lang="en-US" sz="4400" dirty="0"/>
              <a:t>̂' (H4994 Naw) </a:t>
            </a:r>
            <a:br>
              <a:rPr lang="en-US" sz="4400" dirty="0"/>
            </a:br>
            <a:r>
              <a:rPr lang="en-US" sz="4400" dirty="0"/>
              <a:t>A primitive particle of incitement and entreaty, which may usually be rendered = I pray, now or then</a:t>
            </a:r>
            <a:br>
              <a:rPr lang="en-US" sz="4400" dirty="0"/>
            </a:br>
            <a:br>
              <a:rPr lang="en-US" sz="4400" dirty="0"/>
            </a:br>
            <a:r>
              <a:rPr lang="en-US" sz="4400" dirty="0"/>
              <a:t>; added mostly to verbs (in the imperative or future), or to interjections; I beseech thee. </a:t>
            </a:r>
          </a:p>
        </p:txBody>
      </p:sp>
    </p:spTree>
    <p:extLst>
      <p:ext uri="{BB962C8B-B14F-4D97-AF65-F5344CB8AC3E}">
        <p14:creationId xmlns:p14="http://schemas.microsoft.com/office/powerpoint/2010/main" val="3596605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49AA-C67E-BA68-C617-B8C6387BC572}"/>
              </a:ext>
            </a:extLst>
          </p:cNvPr>
          <p:cNvSpPr>
            <a:spLocks noGrp="1"/>
          </p:cNvSpPr>
          <p:nvPr>
            <p:ph type="title"/>
          </p:nvPr>
        </p:nvSpPr>
        <p:spPr/>
        <p:txBody>
          <a:bodyPr/>
          <a:lstStyle/>
          <a:p>
            <a:r>
              <a:rPr lang="en-US" sz="4400" dirty="0"/>
              <a:t>Worldliness is a lack of bible doctrine in the soul that produces human viewpoint, to which Paul is commanding us to separate from </a:t>
            </a:r>
            <a:br>
              <a:rPr lang="en-US" sz="4400" dirty="0"/>
            </a:br>
            <a:r>
              <a:rPr lang="en-US" sz="4400" dirty="0"/>
              <a:t>(in Rom 12:2). </a:t>
            </a:r>
          </a:p>
        </p:txBody>
      </p:sp>
    </p:spTree>
    <p:extLst>
      <p:ext uri="{BB962C8B-B14F-4D97-AF65-F5344CB8AC3E}">
        <p14:creationId xmlns:p14="http://schemas.microsoft.com/office/powerpoint/2010/main" val="18934525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0278-F68A-DC09-0294-20A2C0F78A56}"/>
              </a:ext>
            </a:extLst>
          </p:cNvPr>
          <p:cNvSpPr>
            <a:spLocks noGrp="1"/>
          </p:cNvSpPr>
          <p:nvPr>
            <p:ph type="title"/>
          </p:nvPr>
        </p:nvSpPr>
        <p:spPr/>
        <p:txBody>
          <a:bodyPr/>
          <a:lstStyle/>
          <a:p>
            <a:r>
              <a:rPr lang="en-US" sz="4400" dirty="0"/>
              <a:t>urge = </a:t>
            </a:r>
            <a:r>
              <a:rPr lang="en-US" sz="4400" dirty="0" err="1"/>
              <a:t>parakaleo</a:t>
            </a:r>
            <a:r>
              <a:rPr lang="en-US" sz="4400" dirty="0"/>
              <a:t>̄ - </a:t>
            </a:r>
            <a:br>
              <a:rPr lang="en-US" sz="4400" dirty="0"/>
            </a:br>
            <a:r>
              <a:rPr lang="en-US" sz="4400" dirty="0"/>
              <a:t>(G 3870 par-</a:t>
            </a:r>
            <a:r>
              <a:rPr lang="en-US" sz="4400" dirty="0" err="1"/>
              <a:t>ak</a:t>
            </a:r>
            <a:r>
              <a:rPr lang="en-US" sz="4400" dirty="0"/>
              <a:t>-al-eh'-o)</a:t>
            </a:r>
            <a:br>
              <a:rPr lang="en-US" sz="4400" dirty="0"/>
            </a:br>
            <a:r>
              <a:rPr lang="en-US" sz="4400" dirty="0"/>
              <a:t>From G3844 and G2564; to call near, that is, invite, invoke (by imploration, </a:t>
            </a:r>
            <a:r>
              <a:rPr lang="en-US" sz="4400" dirty="0" err="1"/>
              <a:t>hortation</a:t>
            </a:r>
            <a:r>
              <a:rPr lang="en-US" sz="4400" dirty="0"/>
              <a:t> or consolation) = beseech, call for, (be of good) comfort, desire, (give) exhort (-</a:t>
            </a:r>
            <a:r>
              <a:rPr lang="en-US" sz="4400" dirty="0" err="1"/>
              <a:t>ation</a:t>
            </a:r>
            <a:r>
              <a:rPr lang="en-US" sz="4400" dirty="0"/>
              <a:t>), intreat, pray.</a:t>
            </a:r>
            <a:br>
              <a:rPr lang="en-US" sz="4400" dirty="0"/>
            </a:br>
            <a:endParaRPr lang="en-US" sz="4400" dirty="0"/>
          </a:p>
        </p:txBody>
      </p:sp>
    </p:spTree>
    <p:extLst>
      <p:ext uri="{BB962C8B-B14F-4D97-AF65-F5344CB8AC3E}">
        <p14:creationId xmlns:p14="http://schemas.microsoft.com/office/powerpoint/2010/main" val="9174300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55F90-8C63-9A6A-AEB3-40C3618BC609}"/>
              </a:ext>
            </a:extLst>
          </p:cNvPr>
          <p:cNvSpPr>
            <a:spLocks noGrp="1"/>
          </p:cNvSpPr>
          <p:nvPr>
            <p:ph type="title"/>
          </p:nvPr>
        </p:nvSpPr>
        <p:spPr/>
        <p:txBody>
          <a:bodyPr/>
          <a:lstStyle/>
          <a:p>
            <a:r>
              <a:rPr lang="en-US" sz="4400" dirty="0"/>
              <a:t>para = (G8344 par-ah’) </a:t>
            </a:r>
            <a:br>
              <a:rPr lang="en-US" sz="4400" dirty="0"/>
            </a:br>
            <a:r>
              <a:rPr lang="en-US" sz="4400" dirty="0"/>
              <a:t>A primary preposition; properly near, that is, </a:t>
            </a:r>
            <a:r>
              <a:rPr lang="en-US" sz="4400" i="1" dirty="0"/>
              <a:t>(with genitive case) </a:t>
            </a:r>
            <a:r>
              <a:rPr lang="en-US" sz="4400" dirty="0"/>
              <a:t>from beside (literally or figuratively), </a:t>
            </a:r>
            <a:r>
              <a:rPr lang="en-US" sz="4400" i="1" dirty="0"/>
              <a:t>(with dative case) </a:t>
            </a:r>
            <a:r>
              <a:rPr lang="en-US" sz="4400" dirty="0"/>
              <a:t>at (or in) the vicinity of (objectively or subjectively), In compounds it retains the same variety of application = </a:t>
            </a:r>
            <a:r>
              <a:rPr lang="en-US" sz="4400" u="sng" dirty="0"/>
              <a:t>besides, past, before. </a:t>
            </a:r>
          </a:p>
        </p:txBody>
      </p:sp>
    </p:spTree>
    <p:extLst>
      <p:ext uri="{BB962C8B-B14F-4D97-AF65-F5344CB8AC3E}">
        <p14:creationId xmlns:p14="http://schemas.microsoft.com/office/powerpoint/2010/main" val="4081983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4874-F649-B3C1-745C-ED4F0A47E47D}"/>
              </a:ext>
            </a:extLst>
          </p:cNvPr>
          <p:cNvSpPr>
            <a:spLocks noGrp="1"/>
          </p:cNvSpPr>
          <p:nvPr>
            <p:ph type="title"/>
          </p:nvPr>
        </p:nvSpPr>
        <p:spPr/>
        <p:txBody>
          <a:bodyPr/>
          <a:lstStyle/>
          <a:p>
            <a:r>
              <a:rPr lang="en-US" sz="4400" dirty="0" err="1"/>
              <a:t>kaleo</a:t>
            </a:r>
            <a:r>
              <a:rPr lang="en-US" sz="4400" dirty="0"/>
              <a:t>̄ = (G2564) kal-eh'-o) Akin to the base of G2753 = to “call” (properly aloud, but used in a variety of applications, directly or otherwise) = bid, call (forth) </a:t>
            </a:r>
          </a:p>
        </p:txBody>
      </p:sp>
    </p:spTree>
    <p:extLst>
      <p:ext uri="{BB962C8B-B14F-4D97-AF65-F5344CB8AC3E}">
        <p14:creationId xmlns:p14="http://schemas.microsoft.com/office/powerpoint/2010/main" val="26792813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06DB0-C6BA-A97B-0358-C26D26E190E6}"/>
              </a:ext>
            </a:extLst>
          </p:cNvPr>
          <p:cNvSpPr>
            <a:spLocks noGrp="1"/>
          </p:cNvSpPr>
          <p:nvPr>
            <p:ph type="title"/>
          </p:nvPr>
        </p:nvSpPr>
        <p:spPr/>
        <p:txBody>
          <a:bodyPr/>
          <a:lstStyle/>
          <a:p>
            <a:r>
              <a:rPr lang="en-US" sz="4400" dirty="0" err="1"/>
              <a:t>keleuo</a:t>
            </a:r>
            <a:r>
              <a:rPr lang="en-US" sz="4400" dirty="0"/>
              <a:t>̄ = (G2753 </a:t>
            </a:r>
            <a:r>
              <a:rPr lang="en-US" sz="4400" dirty="0" err="1"/>
              <a:t>kel</a:t>
            </a:r>
            <a:r>
              <a:rPr lang="en-US" sz="4400" dirty="0"/>
              <a:t>-</a:t>
            </a:r>
            <a:r>
              <a:rPr lang="en-US" sz="4400" dirty="0" err="1"/>
              <a:t>yoo</a:t>
            </a:r>
            <a:r>
              <a:rPr lang="en-US" sz="4400" dirty="0"/>
              <a:t>'-o) From a primary word </a:t>
            </a:r>
            <a:r>
              <a:rPr lang="en-US" sz="4400" dirty="0" err="1"/>
              <a:t>kello</a:t>
            </a:r>
            <a:r>
              <a:rPr lang="en-US" sz="4400" dirty="0"/>
              <a:t>̄ (to urge on) = to incite by word, that is, order </a:t>
            </a:r>
            <a:br>
              <a:rPr lang="en-US" sz="4400" dirty="0"/>
            </a:br>
            <a:r>
              <a:rPr lang="en-US" sz="4400" dirty="0"/>
              <a:t>= (give) command. </a:t>
            </a:r>
          </a:p>
        </p:txBody>
      </p:sp>
    </p:spTree>
    <p:extLst>
      <p:ext uri="{BB962C8B-B14F-4D97-AF65-F5344CB8AC3E}">
        <p14:creationId xmlns:p14="http://schemas.microsoft.com/office/powerpoint/2010/main" val="748549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87283-9BD0-A60B-7BEE-DB389812BD01}"/>
              </a:ext>
            </a:extLst>
          </p:cNvPr>
          <p:cNvSpPr>
            <a:spLocks noGrp="1"/>
          </p:cNvSpPr>
          <p:nvPr>
            <p:ph type="title"/>
          </p:nvPr>
        </p:nvSpPr>
        <p:spPr/>
        <p:txBody>
          <a:bodyPr/>
          <a:lstStyle/>
          <a:p>
            <a:r>
              <a:rPr lang="en-US" sz="4800" dirty="0"/>
              <a:t>The Christian soldier is to perform his duty as verbal stated from a superior, in the military analogy. </a:t>
            </a:r>
          </a:p>
        </p:txBody>
      </p:sp>
    </p:spTree>
    <p:extLst>
      <p:ext uri="{BB962C8B-B14F-4D97-AF65-F5344CB8AC3E}">
        <p14:creationId xmlns:p14="http://schemas.microsoft.com/office/powerpoint/2010/main" val="3477160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ED1ED-D1CC-0A78-D799-8220E0AA3E78}"/>
              </a:ext>
            </a:extLst>
          </p:cNvPr>
          <p:cNvSpPr>
            <a:spLocks noGrp="1"/>
          </p:cNvSpPr>
          <p:nvPr>
            <p:ph type="title"/>
          </p:nvPr>
        </p:nvSpPr>
        <p:spPr/>
        <p:txBody>
          <a:bodyPr/>
          <a:lstStyle/>
          <a:p>
            <a:r>
              <a:rPr lang="en-US" sz="4400" dirty="0" err="1"/>
              <a:t>oiktirmos</a:t>
            </a:r>
            <a:r>
              <a:rPr lang="en-US" sz="4400" dirty="0"/>
              <a:t> = (G3628) </a:t>
            </a:r>
            <a:r>
              <a:rPr lang="en-US" sz="4400" dirty="0" err="1"/>
              <a:t>oyk-tir-mos</a:t>
            </a:r>
            <a:r>
              <a:rPr lang="en-US" sz="4400" dirty="0"/>
              <a:t>') From G3627 </a:t>
            </a:r>
            <a:r>
              <a:rPr lang="en-US" sz="4400" dirty="0" err="1"/>
              <a:t>oikteiro</a:t>
            </a:r>
            <a:r>
              <a:rPr lang="en-US" sz="4400" dirty="0"/>
              <a:t>̄ [ to have compassion on] = pity or mercy.  which is in the plural, so it is mercies; indicated without emotions. </a:t>
            </a:r>
          </a:p>
        </p:txBody>
      </p:sp>
    </p:spTree>
    <p:extLst>
      <p:ext uri="{BB962C8B-B14F-4D97-AF65-F5344CB8AC3E}">
        <p14:creationId xmlns:p14="http://schemas.microsoft.com/office/powerpoint/2010/main" val="3422316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797D1-CBE9-C4FA-5E5F-B3D43C5B06D4}"/>
              </a:ext>
            </a:extLst>
          </p:cNvPr>
          <p:cNvSpPr>
            <a:spLocks noGrp="1"/>
          </p:cNvSpPr>
          <p:nvPr>
            <p:ph type="title"/>
          </p:nvPr>
        </p:nvSpPr>
        <p:spPr/>
        <p:txBody>
          <a:bodyPr/>
          <a:lstStyle/>
          <a:p>
            <a:r>
              <a:rPr lang="en-US" sz="4400" dirty="0"/>
              <a:t>The motivation of these grace blessings (the mercies) is fueling the main cause during the Christian soldier’s active duty; </a:t>
            </a:r>
            <a:br>
              <a:rPr lang="en-US" sz="4400" dirty="0"/>
            </a:br>
            <a:r>
              <a:rPr lang="en-US" sz="4400" dirty="0"/>
              <a:t>by knowing they can be obtained in time as the spiritual advancement to maturity takes place. </a:t>
            </a:r>
          </a:p>
        </p:txBody>
      </p:sp>
    </p:spTree>
    <p:extLst>
      <p:ext uri="{BB962C8B-B14F-4D97-AF65-F5344CB8AC3E}">
        <p14:creationId xmlns:p14="http://schemas.microsoft.com/office/powerpoint/2010/main" val="101004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3158B-ED1C-B85B-72AE-E2836215A99B}"/>
              </a:ext>
            </a:extLst>
          </p:cNvPr>
          <p:cNvSpPr>
            <a:spLocks noGrp="1"/>
          </p:cNvSpPr>
          <p:nvPr>
            <p:ph type="title"/>
          </p:nvPr>
        </p:nvSpPr>
        <p:spPr/>
        <p:txBody>
          <a:bodyPr/>
          <a:lstStyle/>
          <a:p>
            <a:r>
              <a:rPr lang="en-US" sz="4400" dirty="0"/>
              <a:t>The warnings of the </a:t>
            </a:r>
            <a:br>
              <a:rPr lang="en-US" sz="4400" dirty="0"/>
            </a:br>
            <a:r>
              <a:rPr lang="en-US" sz="4400" dirty="0"/>
              <a:t>New Testament writers, that are in His word, help to guard us because Satan and the KOD are crafty, and they will drag you down </a:t>
            </a:r>
            <a:br>
              <a:rPr lang="en-US" sz="4400" dirty="0"/>
            </a:br>
            <a:r>
              <a:rPr lang="en-US" sz="4400" dirty="0"/>
              <a:t>by the many subtle ways of </a:t>
            </a:r>
            <a:r>
              <a:rPr lang="en-US" sz="4400" u="sng" dirty="0"/>
              <a:t>distraction</a:t>
            </a:r>
            <a:r>
              <a:rPr lang="en-US" sz="4400" dirty="0"/>
              <a:t>. </a:t>
            </a:r>
          </a:p>
        </p:txBody>
      </p:sp>
    </p:spTree>
    <p:extLst>
      <p:ext uri="{BB962C8B-B14F-4D97-AF65-F5344CB8AC3E}">
        <p14:creationId xmlns:p14="http://schemas.microsoft.com/office/powerpoint/2010/main" val="289101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23A34-BB05-8109-351D-57709122384B}"/>
              </a:ext>
            </a:extLst>
          </p:cNvPr>
          <p:cNvSpPr>
            <a:spLocks noGrp="1"/>
          </p:cNvSpPr>
          <p:nvPr>
            <p:ph type="title"/>
          </p:nvPr>
        </p:nvSpPr>
        <p:spPr/>
        <p:txBody>
          <a:bodyPr/>
          <a:lstStyle/>
          <a:p>
            <a:r>
              <a:rPr lang="en-US" sz="4400" dirty="0"/>
              <a:t>The Apostle Paul is using the benefits of blessing that will accompany our growth to maturity, as a motivational factor to carry out the call or order, </a:t>
            </a:r>
            <a:br>
              <a:rPr lang="en-US" sz="4400" dirty="0"/>
            </a:br>
            <a:r>
              <a:rPr lang="en-US" sz="4400" dirty="0"/>
              <a:t>to separate. </a:t>
            </a:r>
          </a:p>
        </p:txBody>
      </p:sp>
    </p:spTree>
    <p:extLst>
      <p:ext uri="{BB962C8B-B14F-4D97-AF65-F5344CB8AC3E}">
        <p14:creationId xmlns:p14="http://schemas.microsoft.com/office/powerpoint/2010/main" val="2772505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E820A-DC73-5D1C-1246-2BB21061D119}"/>
              </a:ext>
            </a:extLst>
          </p:cNvPr>
          <p:cNvSpPr>
            <a:spLocks noGrp="1"/>
          </p:cNvSpPr>
          <p:nvPr>
            <p:ph type="title"/>
          </p:nvPr>
        </p:nvSpPr>
        <p:spPr/>
        <p:txBody>
          <a:bodyPr/>
          <a:lstStyle/>
          <a:p>
            <a:r>
              <a:rPr lang="en-US" sz="4800" dirty="0"/>
              <a:t> Rom 12:1b …“present your bodies a living and holy sacrifice”… </a:t>
            </a:r>
          </a:p>
        </p:txBody>
      </p:sp>
    </p:spTree>
    <p:extLst>
      <p:ext uri="{BB962C8B-B14F-4D97-AF65-F5344CB8AC3E}">
        <p14:creationId xmlns:p14="http://schemas.microsoft.com/office/powerpoint/2010/main" val="3007059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D3E83-6DC5-29C3-ED06-9998B95FDAAD}"/>
              </a:ext>
            </a:extLst>
          </p:cNvPr>
          <p:cNvSpPr>
            <a:spLocks noGrp="1"/>
          </p:cNvSpPr>
          <p:nvPr>
            <p:ph type="title"/>
          </p:nvPr>
        </p:nvSpPr>
        <p:spPr/>
        <p:txBody>
          <a:bodyPr/>
          <a:lstStyle/>
          <a:p>
            <a:r>
              <a:rPr lang="en-US" sz="4400" dirty="0"/>
              <a:t>present = </a:t>
            </a:r>
            <a:r>
              <a:rPr lang="en-US" sz="4400" dirty="0" err="1"/>
              <a:t>paristēmai</a:t>
            </a:r>
            <a:r>
              <a:rPr lang="en-US" sz="4400" dirty="0"/>
              <a:t> = (G3936 par-is'-</a:t>
            </a:r>
            <a:r>
              <a:rPr lang="en-US" sz="4400" dirty="0" err="1"/>
              <a:t>tay</a:t>
            </a:r>
            <a:r>
              <a:rPr lang="en-US" sz="4400" dirty="0"/>
              <a:t>-</a:t>
            </a:r>
            <a:r>
              <a:rPr lang="en-US" sz="4400" dirty="0" err="1"/>
              <a:t>mae</a:t>
            </a:r>
            <a:r>
              <a:rPr lang="en-US" sz="4400" dirty="0"/>
              <a:t>)</a:t>
            </a:r>
            <a:br>
              <a:rPr lang="en-US" sz="4400" dirty="0"/>
            </a:br>
            <a:r>
              <a:rPr lang="en-US" sz="4400" dirty="0"/>
              <a:t>From G3488 and G2476 </a:t>
            </a:r>
            <a:r>
              <a:rPr lang="en-US" sz="4400" u="sng" dirty="0" err="1"/>
              <a:t>histēmi</a:t>
            </a:r>
            <a:r>
              <a:rPr lang="en-US" sz="4400" dirty="0"/>
              <a:t>; to stand beside, to exhibit, proffer, (figuratively) substantiate; or to be at hand (or ready) for aid = assist, bring before, command, present, provide, shew, stand (before, by, here, up, with), = yield.</a:t>
            </a:r>
            <a:br>
              <a:rPr lang="en-US" sz="4400" dirty="0"/>
            </a:br>
            <a:endParaRPr lang="en-US" sz="4400" dirty="0"/>
          </a:p>
        </p:txBody>
      </p:sp>
    </p:spTree>
    <p:extLst>
      <p:ext uri="{BB962C8B-B14F-4D97-AF65-F5344CB8AC3E}">
        <p14:creationId xmlns:p14="http://schemas.microsoft.com/office/powerpoint/2010/main" val="365943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D6F2E-ECCB-842C-E10C-BDEDC4CDF30B}"/>
              </a:ext>
            </a:extLst>
          </p:cNvPr>
          <p:cNvSpPr>
            <a:spLocks noGrp="1"/>
          </p:cNvSpPr>
          <p:nvPr>
            <p:ph type="title"/>
          </p:nvPr>
        </p:nvSpPr>
        <p:spPr/>
        <p:txBody>
          <a:bodyPr/>
          <a:lstStyle/>
          <a:p>
            <a:r>
              <a:rPr lang="en-US" sz="4400" dirty="0"/>
              <a:t>The command is to place your body, as a believer, under the correct procedure of orders, that of using Rebound and the Filling of the Holy Spirit. </a:t>
            </a:r>
          </a:p>
        </p:txBody>
      </p:sp>
    </p:spTree>
    <p:extLst>
      <p:ext uri="{BB962C8B-B14F-4D97-AF65-F5344CB8AC3E}">
        <p14:creationId xmlns:p14="http://schemas.microsoft.com/office/powerpoint/2010/main" val="34370755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05D59-C363-67C7-D662-21A4B0DD74CE}"/>
              </a:ext>
            </a:extLst>
          </p:cNvPr>
          <p:cNvSpPr>
            <a:spLocks noGrp="1"/>
          </p:cNvSpPr>
          <p:nvPr>
            <p:ph type="title"/>
          </p:nvPr>
        </p:nvSpPr>
        <p:spPr/>
        <p:txBody>
          <a:bodyPr/>
          <a:lstStyle/>
          <a:p>
            <a:r>
              <a:rPr lang="en-US" sz="4400" dirty="0"/>
              <a:t>“your” = </a:t>
            </a:r>
            <a:r>
              <a:rPr lang="en-US" sz="4400" dirty="0" err="1"/>
              <a:t>humōn</a:t>
            </a:r>
            <a:r>
              <a:rPr lang="en-US" sz="4400" dirty="0"/>
              <a:t> (G5216 </a:t>
            </a:r>
            <a:r>
              <a:rPr lang="en-US" sz="4400" dirty="0" err="1"/>
              <a:t>hoo-mone</a:t>
            </a:r>
            <a:r>
              <a:rPr lang="en-US" sz="4400" dirty="0"/>
              <a:t>') = of (from or concerning) you = your (own, -selves).</a:t>
            </a:r>
            <a:br>
              <a:rPr lang="en-US" sz="4400" dirty="0"/>
            </a:br>
            <a:r>
              <a:rPr lang="en-US" sz="4400" dirty="0"/>
              <a:t> </a:t>
            </a:r>
            <a:br>
              <a:rPr lang="en-US" sz="4400" dirty="0"/>
            </a:br>
            <a:r>
              <a:rPr lang="en-US" sz="4400" dirty="0"/>
              <a:t>“Bodies” = </a:t>
            </a:r>
            <a:r>
              <a:rPr lang="en-US" sz="4400" dirty="0" err="1"/>
              <a:t>sōma</a:t>
            </a:r>
            <a:r>
              <a:rPr lang="en-US" sz="4400" dirty="0"/>
              <a:t> (G4983 so'-</a:t>
            </a:r>
            <a:r>
              <a:rPr lang="en-US" sz="4400" dirty="0" err="1"/>
              <a:t>mah</a:t>
            </a:r>
            <a:r>
              <a:rPr lang="en-US" sz="4400" dirty="0"/>
              <a:t>) = the body (as a sound whole), used in a very wide application, literally or figuratively.</a:t>
            </a:r>
            <a:br>
              <a:rPr lang="en-US" sz="4400" dirty="0"/>
            </a:br>
            <a:endParaRPr lang="en-US" sz="4400" dirty="0"/>
          </a:p>
        </p:txBody>
      </p:sp>
    </p:spTree>
    <p:extLst>
      <p:ext uri="{BB962C8B-B14F-4D97-AF65-F5344CB8AC3E}">
        <p14:creationId xmlns:p14="http://schemas.microsoft.com/office/powerpoint/2010/main" val="18874741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719D2-9956-59B6-9357-A906AEF05EC9}"/>
              </a:ext>
            </a:extLst>
          </p:cNvPr>
          <p:cNvSpPr>
            <a:spLocks noGrp="1"/>
          </p:cNvSpPr>
          <p:nvPr>
            <p:ph type="title"/>
          </p:nvPr>
        </p:nvSpPr>
        <p:spPr/>
        <p:txBody>
          <a:bodyPr/>
          <a:lstStyle/>
          <a:p>
            <a:r>
              <a:rPr lang="en-US" sz="4400" dirty="0"/>
              <a:t>‘sacrifice’ = </a:t>
            </a:r>
            <a:r>
              <a:rPr lang="en-US" sz="4400" dirty="0" err="1"/>
              <a:t>thusia</a:t>
            </a:r>
            <a:r>
              <a:rPr lang="en-US" sz="4400" dirty="0"/>
              <a:t> (G2378 </a:t>
            </a:r>
            <a:r>
              <a:rPr lang="en-US" sz="4400" dirty="0" err="1"/>
              <a:t>thoo</a:t>
            </a:r>
            <a:r>
              <a:rPr lang="en-US" sz="4400" dirty="0"/>
              <a:t>-see'-ah) From G2380 </a:t>
            </a:r>
            <a:r>
              <a:rPr lang="en-US" sz="4400" dirty="0" err="1"/>
              <a:t>thuo</a:t>
            </a:r>
            <a:r>
              <a:rPr lang="en-US" sz="4400" dirty="0"/>
              <a:t>̄ = </a:t>
            </a:r>
            <a:br>
              <a:rPr lang="en-US" sz="4400" dirty="0"/>
            </a:br>
            <a:r>
              <a:rPr lang="en-US" sz="4400" dirty="0"/>
              <a:t>to sacrifice (properly by fire, but generally); by extension to immolate (slaughter for any purpose) = slay</a:t>
            </a:r>
          </a:p>
        </p:txBody>
      </p:sp>
    </p:spTree>
    <p:extLst>
      <p:ext uri="{BB962C8B-B14F-4D97-AF65-F5344CB8AC3E}">
        <p14:creationId xmlns:p14="http://schemas.microsoft.com/office/powerpoint/2010/main" val="10680427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B59DB-D034-B117-1B13-C3A56CE09653}"/>
              </a:ext>
            </a:extLst>
          </p:cNvPr>
          <p:cNvSpPr>
            <a:spLocks noGrp="1"/>
          </p:cNvSpPr>
          <p:nvPr>
            <p:ph type="title"/>
          </p:nvPr>
        </p:nvSpPr>
        <p:spPr/>
        <p:txBody>
          <a:bodyPr/>
          <a:lstStyle/>
          <a:p>
            <a:r>
              <a:rPr lang="en-US" sz="4800" dirty="0"/>
              <a:t>‘living’ = </a:t>
            </a:r>
            <a:r>
              <a:rPr lang="en-US" sz="4800" dirty="0" err="1"/>
              <a:t>zao</a:t>
            </a:r>
            <a:r>
              <a:rPr lang="en-US" sz="4800" dirty="0"/>
              <a:t>̄ (G2198 </a:t>
            </a:r>
            <a:r>
              <a:rPr lang="en-US" sz="4800" dirty="0" err="1"/>
              <a:t>dzah</a:t>
            </a:r>
            <a:r>
              <a:rPr lang="en-US" sz="4800" dirty="0"/>
              <a:t>'-o) </a:t>
            </a:r>
            <a:br>
              <a:rPr lang="en-US" sz="4800" dirty="0"/>
            </a:br>
            <a:r>
              <a:rPr lang="en-US" sz="4800" dirty="0"/>
              <a:t>A primary verb = to live (literally or figuratively) = </a:t>
            </a:r>
            <a:br>
              <a:rPr lang="en-US" sz="4800" dirty="0"/>
            </a:br>
            <a:r>
              <a:rPr lang="en-US" sz="4800" dirty="0"/>
              <a:t>life (-time), (a-) live (-</a:t>
            </a:r>
            <a:r>
              <a:rPr lang="en-US" sz="4800" dirty="0" err="1"/>
              <a:t>ly</a:t>
            </a:r>
            <a:r>
              <a:rPr lang="en-US" sz="4800" dirty="0"/>
              <a:t>). </a:t>
            </a:r>
          </a:p>
        </p:txBody>
      </p:sp>
    </p:spTree>
    <p:extLst>
      <p:ext uri="{BB962C8B-B14F-4D97-AF65-F5344CB8AC3E}">
        <p14:creationId xmlns:p14="http://schemas.microsoft.com/office/powerpoint/2010/main" val="325496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D9A4-FED6-1676-C09C-E25AED5D5FB8}"/>
              </a:ext>
            </a:extLst>
          </p:cNvPr>
          <p:cNvSpPr>
            <a:spLocks noGrp="1"/>
          </p:cNvSpPr>
          <p:nvPr>
            <p:ph type="title"/>
          </p:nvPr>
        </p:nvSpPr>
        <p:spPr/>
        <p:txBody>
          <a:bodyPr/>
          <a:lstStyle/>
          <a:p>
            <a:r>
              <a:rPr lang="en-US" sz="4800" dirty="0"/>
              <a:t>holy = </a:t>
            </a:r>
            <a:r>
              <a:rPr lang="en-US" sz="4800" dirty="0" err="1"/>
              <a:t>hagios</a:t>
            </a:r>
            <a:r>
              <a:rPr lang="en-US" sz="4800" dirty="0"/>
              <a:t>(-</a:t>
            </a:r>
            <a:r>
              <a:rPr lang="en-US" sz="4800" dirty="0" err="1"/>
              <a:t>ian</a:t>
            </a:r>
            <a:r>
              <a:rPr lang="en-US" sz="4800" dirty="0"/>
              <a:t>) </a:t>
            </a:r>
            <a:br>
              <a:rPr lang="en-US" sz="4800" dirty="0"/>
            </a:br>
            <a:r>
              <a:rPr lang="en-US" sz="4800" dirty="0"/>
              <a:t>(G40 hag'-</a:t>
            </a:r>
            <a:r>
              <a:rPr lang="en-US" sz="4800" dirty="0" err="1"/>
              <a:t>ee</a:t>
            </a:r>
            <a:r>
              <a:rPr lang="en-US" sz="4800" dirty="0"/>
              <a:t>-</a:t>
            </a:r>
            <a:r>
              <a:rPr lang="en-US" sz="4800" dirty="0" err="1"/>
              <a:t>os</a:t>
            </a:r>
            <a:r>
              <a:rPr lang="en-US" sz="4800" dirty="0"/>
              <a:t>) compare G53, [H2282] = sacred (physically pure, morally blameless or religious, ceremonially consecrated) = set apart by (or for) God, holy, sacred. </a:t>
            </a:r>
          </a:p>
        </p:txBody>
      </p:sp>
    </p:spTree>
    <p:extLst>
      <p:ext uri="{BB962C8B-B14F-4D97-AF65-F5344CB8AC3E}">
        <p14:creationId xmlns:p14="http://schemas.microsoft.com/office/powerpoint/2010/main" val="42874804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BC6D-B293-961B-549C-3389C624A4DD}"/>
              </a:ext>
            </a:extLst>
          </p:cNvPr>
          <p:cNvSpPr>
            <a:spLocks noGrp="1"/>
          </p:cNvSpPr>
          <p:nvPr>
            <p:ph type="title"/>
          </p:nvPr>
        </p:nvSpPr>
        <p:spPr/>
        <p:txBody>
          <a:bodyPr/>
          <a:lstStyle/>
          <a:p>
            <a:r>
              <a:rPr lang="en-US" sz="4800" dirty="0"/>
              <a:t>Acceptable = </a:t>
            </a:r>
            <a:r>
              <a:rPr lang="en-US" sz="4800" dirty="0" err="1"/>
              <a:t>euarestos</a:t>
            </a:r>
            <a:r>
              <a:rPr lang="en-US" sz="4800" dirty="0"/>
              <a:t> (G2101 </a:t>
            </a:r>
            <a:r>
              <a:rPr lang="en-US" sz="4800" dirty="0" err="1"/>
              <a:t>yoo</a:t>
            </a:r>
            <a:r>
              <a:rPr lang="en-US" sz="4800" dirty="0"/>
              <a:t>-</a:t>
            </a:r>
            <a:r>
              <a:rPr lang="en-US" sz="4800" dirty="0" err="1"/>
              <a:t>ar</a:t>
            </a:r>
            <a:r>
              <a:rPr lang="en-US" sz="4800" dirty="0"/>
              <a:t>'-es-</a:t>
            </a:r>
            <a:r>
              <a:rPr lang="en-US" sz="4800" dirty="0" err="1"/>
              <a:t>tos</a:t>
            </a:r>
            <a:r>
              <a:rPr lang="en-US" sz="4800" dirty="0"/>
              <a:t>) From G2095 and G701; fully agreeable = acceptable (-ted) and well-pleasing. </a:t>
            </a:r>
          </a:p>
        </p:txBody>
      </p:sp>
    </p:spTree>
    <p:extLst>
      <p:ext uri="{BB962C8B-B14F-4D97-AF65-F5344CB8AC3E}">
        <p14:creationId xmlns:p14="http://schemas.microsoft.com/office/powerpoint/2010/main" val="3587346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A17F2-1A7D-9B07-6957-28DE41F4B8DC}"/>
              </a:ext>
            </a:extLst>
          </p:cNvPr>
          <p:cNvSpPr>
            <a:spLocks noGrp="1"/>
          </p:cNvSpPr>
          <p:nvPr>
            <p:ph type="title"/>
          </p:nvPr>
        </p:nvSpPr>
        <p:spPr/>
        <p:txBody>
          <a:bodyPr/>
          <a:lstStyle/>
          <a:p>
            <a:r>
              <a:rPr lang="en-US" sz="4400" dirty="0"/>
              <a:t>Eph 5:1 “Therefore be imitators of God, as beloved children;</a:t>
            </a:r>
            <a:br>
              <a:rPr lang="en-US" sz="4400" dirty="0"/>
            </a:br>
            <a:r>
              <a:rPr lang="en-US" sz="4400" dirty="0"/>
              <a:t> </a:t>
            </a:r>
            <a:br>
              <a:rPr lang="en-US" sz="4400" dirty="0"/>
            </a:br>
            <a:r>
              <a:rPr lang="en-US" sz="4400" dirty="0"/>
              <a:t>Eph 5:2 and walk in love, just as Christ also loved you and </a:t>
            </a:r>
            <a:br>
              <a:rPr lang="en-US" sz="4400" dirty="0"/>
            </a:br>
            <a:r>
              <a:rPr lang="en-US" sz="4400" dirty="0"/>
              <a:t>gave Himself up for us, an offering and a sacrifice to God as </a:t>
            </a:r>
            <a:br>
              <a:rPr lang="en-US" sz="4400" dirty="0"/>
            </a:br>
            <a:r>
              <a:rPr lang="en-US" sz="4400" dirty="0"/>
              <a:t>a fragrant aroma. </a:t>
            </a:r>
            <a:br>
              <a:rPr lang="en-US" sz="4400" dirty="0"/>
            </a:br>
            <a:endParaRPr lang="en-US" sz="4400" dirty="0"/>
          </a:p>
        </p:txBody>
      </p:sp>
    </p:spTree>
    <p:extLst>
      <p:ext uri="{BB962C8B-B14F-4D97-AF65-F5344CB8AC3E}">
        <p14:creationId xmlns:p14="http://schemas.microsoft.com/office/powerpoint/2010/main" val="84347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99BE-1A58-76A3-A413-98CF0062ED24}"/>
              </a:ext>
            </a:extLst>
          </p:cNvPr>
          <p:cNvSpPr>
            <a:spLocks noGrp="1"/>
          </p:cNvSpPr>
          <p:nvPr>
            <p:ph type="title"/>
          </p:nvPr>
        </p:nvSpPr>
        <p:spPr/>
        <p:txBody>
          <a:bodyPr/>
          <a:lstStyle/>
          <a:p>
            <a:r>
              <a:rPr lang="en-US" sz="4400" dirty="0"/>
              <a:t>2Pe 3:17 You therefore, beloved, knowing this beforehand, be on your guard so that you are not carried away by the error of unprincipled men and fall from your own steadfastness, </a:t>
            </a:r>
          </a:p>
        </p:txBody>
      </p:sp>
    </p:spTree>
    <p:extLst>
      <p:ext uri="{BB962C8B-B14F-4D97-AF65-F5344CB8AC3E}">
        <p14:creationId xmlns:p14="http://schemas.microsoft.com/office/powerpoint/2010/main" val="28218541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4672C-C0B6-038C-77B8-688D4DE1512D}"/>
              </a:ext>
            </a:extLst>
          </p:cNvPr>
          <p:cNvSpPr>
            <a:spLocks noGrp="1"/>
          </p:cNvSpPr>
          <p:nvPr>
            <p:ph type="title"/>
          </p:nvPr>
        </p:nvSpPr>
        <p:spPr/>
        <p:txBody>
          <a:bodyPr/>
          <a:lstStyle/>
          <a:p>
            <a:r>
              <a:rPr lang="en-US" sz="4800" dirty="0"/>
              <a:t>Eph 5:9 (for the fruit of the Light consists in all goodness and righteousness and truth),</a:t>
            </a:r>
            <a:br>
              <a:rPr lang="en-US" sz="4800" dirty="0"/>
            </a:br>
            <a:r>
              <a:rPr lang="en-US" sz="4800" dirty="0"/>
              <a:t> </a:t>
            </a:r>
            <a:br>
              <a:rPr lang="en-US" sz="4800" dirty="0"/>
            </a:br>
            <a:r>
              <a:rPr lang="en-US" sz="4800" dirty="0"/>
              <a:t>Eph 5:10 trying </a:t>
            </a:r>
            <a:r>
              <a:rPr lang="en-US" sz="4800" u="sng" dirty="0"/>
              <a:t>to learn </a:t>
            </a:r>
            <a:r>
              <a:rPr lang="en-US" sz="4800" dirty="0"/>
              <a:t>what is </a:t>
            </a:r>
            <a:r>
              <a:rPr lang="en-US" sz="4800" u="sng" dirty="0"/>
              <a:t>pleasing </a:t>
            </a:r>
            <a:r>
              <a:rPr lang="en-US" sz="4800" i="1" u="sng" dirty="0"/>
              <a:t>(</a:t>
            </a:r>
            <a:r>
              <a:rPr lang="en-US" sz="4800" i="1" u="sng" dirty="0" err="1"/>
              <a:t>euareston</a:t>
            </a:r>
            <a:r>
              <a:rPr lang="en-US" sz="4800" i="1" u="sng" dirty="0"/>
              <a:t>)</a:t>
            </a:r>
            <a:r>
              <a:rPr lang="en-US" sz="4800" i="1" dirty="0"/>
              <a:t> </a:t>
            </a:r>
            <a:r>
              <a:rPr lang="en-US" sz="4800" dirty="0"/>
              <a:t>to the Lord.</a:t>
            </a:r>
            <a:br>
              <a:rPr lang="en-US" sz="4800" dirty="0"/>
            </a:br>
            <a:endParaRPr lang="en-US" sz="4800" dirty="0"/>
          </a:p>
        </p:txBody>
      </p:sp>
    </p:spTree>
    <p:extLst>
      <p:ext uri="{BB962C8B-B14F-4D97-AF65-F5344CB8AC3E}">
        <p14:creationId xmlns:p14="http://schemas.microsoft.com/office/powerpoint/2010/main" val="1314744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66D8-461B-21B7-B3C4-A84F5147C6F5}"/>
              </a:ext>
            </a:extLst>
          </p:cNvPr>
          <p:cNvSpPr>
            <a:spLocks noGrp="1"/>
          </p:cNvSpPr>
          <p:nvPr>
            <p:ph type="title"/>
          </p:nvPr>
        </p:nvSpPr>
        <p:spPr/>
        <p:txBody>
          <a:bodyPr/>
          <a:lstStyle/>
          <a:p>
            <a:r>
              <a:rPr lang="en-US" sz="4400" dirty="0"/>
              <a:t>‘Spiritual’ adj.= </a:t>
            </a:r>
            <a:r>
              <a:rPr lang="en-US" sz="4400" dirty="0" err="1"/>
              <a:t>logikos</a:t>
            </a:r>
            <a:r>
              <a:rPr lang="en-US" sz="4400" dirty="0"/>
              <a:t> ( G3050 log-</a:t>
            </a:r>
            <a:r>
              <a:rPr lang="en-US" sz="4400" dirty="0" err="1"/>
              <a:t>ik</a:t>
            </a:r>
            <a:r>
              <a:rPr lang="en-US" sz="4400" dirty="0"/>
              <a:t>-</a:t>
            </a:r>
            <a:r>
              <a:rPr lang="en-US" sz="4400" dirty="0" err="1"/>
              <a:t>os'</a:t>
            </a:r>
            <a:r>
              <a:rPr lang="en-US" sz="4400" dirty="0"/>
              <a:t>) From G3056; rational (“logical”) = reasonable, of the word.</a:t>
            </a:r>
            <a:br>
              <a:rPr lang="en-US" sz="4400" dirty="0"/>
            </a:br>
            <a:r>
              <a:rPr lang="en-US" sz="4400" dirty="0"/>
              <a:t>something said (including the thought), also reasoning (the mental faculty) </a:t>
            </a:r>
            <a:br>
              <a:rPr lang="en-US" sz="4400" dirty="0"/>
            </a:br>
            <a:endParaRPr lang="en-US" sz="4400" dirty="0"/>
          </a:p>
        </p:txBody>
      </p:sp>
    </p:spTree>
    <p:extLst>
      <p:ext uri="{BB962C8B-B14F-4D97-AF65-F5344CB8AC3E}">
        <p14:creationId xmlns:p14="http://schemas.microsoft.com/office/powerpoint/2010/main" val="36117745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1CDD-849A-5B5B-F03A-B3B861FCF7CB}"/>
              </a:ext>
            </a:extLst>
          </p:cNvPr>
          <p:cNvSpPr>
            <a:spLocks noGrp="1"/>
          </p:cNvSpPr>
          <p:nvPr>
            <p:ph type="title"/>
          </p:nvPr>
        </p:nvSpPr>
        <p:spPr/>
        <p:txBody>
          <a:bodyPr/>
          <a:lstStyle/>
          <a:p>
            <a:r>
              <a:rPr lang="en-US" sz="4800" dirty="0"/>
              <a:t>‘service’ = </a:t>
            </a:r>
            <a:r>
              <a:rPr lang="en-US" sz="4800" dirty="0" err="1"/>
              <a:t>latreia</a:t>
            </a:r>
            <a:br>
              <a:rPr lang="en-US" sz="4800" dirty="0"/>
            </a:br>
            <a:r>
              <a:rPr lang="en-US" sz="4800" dirty="0"/>
              <a:t> (G2999 </a:t>
            </a:r>
            <a:r>
              <a:rPr lang="en-US" sz="4800" dirty="0" err="1"/>
              <a:t>lat</a:t>
            </a:r>
            <a:r>
              <a:rPr lang="en-US" sz="4800" dirty="0"/>
              <a:t>-</a:t>
            </a:r>
            <a:r>
              <a:rPr lang="en-US" sz="4800" dirty="0" err="1"/>
              <a:t>ri</a:t>
            </a:r>
            <a:r>
              <a:rPr lang="en-US" sz="4800" dirty="0"/>
              <a:t>'-ah) From G3000; ministration of God, that is, worship = (divine) service. </a:t>
            </a:r>
          </a:p>
        </p:txBody>
      </p:sp>
    </p:spTree>
    <p:extLst>
      <p:ext uri="{BB962C8B-B14F-4D97-AF65-F5344CB8AC3E}">
        <p14:creationId xmlns:p14="http://schemas.microsoft.com/office/powerpoint/2010/main" val="15194862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1A33-4FE3-BD94-32F2-5DE04E5E2695}"/>
              </a:ext>
            </a:extLst>
          </p:cNvPr>
          <p:cNvSpPr>
            <a:spLocks noGrp="1"/>
          </p:cNvSpPr>
          <p:nvPr>
            <p:ph type="title"/>
          </p:nvPr>
        </p:nvSpPr>
        <p:spPr/>
        <p:txBody>
          <a:bodyPr/>
          <a:lstStyle/>
          <a:p>
            <a:r>
              <a:rPr lang="en-US" sz="4400" dirty="0"/>
              <a:t>We are Believer (royal) priest that are privileged with the ability to perform this required worship service of sacrifice; </a:t>
            </a:r>
            <a:br>
              <a:rPr lang="en-US" sz="4400" dirty="0"/>
            </a:br>
            <a:r>
              <a:rPr lang="en-US" sz="4400" dirty="0"/>
              <a:t>since we are identified with His Son, our great High Priest, </a:t>
            </a:r>
            <a:br>
              <a:rPr lang="en-US" sz="4400" dirty="0"/>
            </a:br>
            <a:r>
              <a:rPr lang="en-US" sz="4400" dirty="0"/>
              <a:t>The Lord Jesus Christ. </a:t>
            </a:r>
          </a:p>
        </p:txBody>
      </p:sp>
    </p:spTree>
    <p:extLst>
      <p:ext uri="{BB962C8B-B14F-4D97-AF65-F5344CB8AC3E}">
        <p14:creationId xmlns:p14="http://schemas.microsoft.com/office/powerpoint/2010/main" val="5230744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1D1-CDA5-EF00-18D3-69870788BD8A}"/>
              </a:ext>
            </a:extLst>
          </p:cNvPr>
          <p:cNvSpPr>
            <a:spLocks noGrp="1"/>
          </p:cNvSpPr>
          <p:nvPr>
            <p:ph type="title"/>
          </p:nvPr>
        </p:nvSpPr>
        <p:spPr/>
        <p:txBody>
          <a:bodyPr/>
          <a:lstStyle/>
          <a:p>
            <a:r>
              <a:rPr lang="en-US" sz="4400" dirty="0"/>
              <a:t>“I urge you therefore, brethren, by the grace blessings [bestowed from the justice of God], that you place your bodies under strict orders as a living, holy sacrifice. </a:t>
            </a:r>
            <a:br>
              <a:rPr lang="en-US" sz="4400" dirty="0"/>
            </a:br>
            <a:r>
              <a:rPr lang="en-US" sz="4400" dirty="0"/>
              <a:t>This is well-pleasing to our God—your rational and spiritual worship.” </a:t>
            </a:r>
          </a:p>
        </p:txBody>
      </p:sp>
    </p:spTree>
    <p:extLst>
      <p:ext uri="{BB962C8B-B14F-4D97-AF65-F5344CB8AC3E}">
        <p14:creationId xmlns:p14="http://schemas.microsoft.com/office/powerpoint/2010/main" val="37527303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8FDC-3536-1B4D-5830-FCDCF325E3BE}"/>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966980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366FF-A34E-F4A6-A986-20842F54DE19}"/>
              </a:ext>
            </a:extLst>
          </p:cNvPr>
          <p:cNvSpPr>
            <a:spLocks noGrp="1"/>
          </p:cNvSpPr>
          <p:nvPr>
            <p:ph type="title"/>
          </p:nvPr>
        </p:nvSpPr>
        <p:spPr/>
        <p:txBody>
          <a:bodyPr/>
          <a:lstStyle/>
          <a:p>
            <a:r>
              <a:rPr lang="en-US" sz="4400" dirty="0"/>
              <a:t>Complacency is the deadly enemy of Spiritual progress; </a:t>
            </a:r>
            <a:br>
              <a:rPr lang="en-US" sz="4400" dirty="0"/>
            </a:br>
            <a:r>
              <a:rPr lang="en-US" sz="4400" dirty="0"/>
              <a:t>it halts the soul’s ability to think clearly and advance the believer’s spiritual growth, instead it forms and  produces a stage of stagnation. </a:t>
            </a:r>
          </a:p>
        </p:txBody>
      </p:sp>
    </p:spTree>
    <p:extLst>
      <p:ext uri="{BB962C8B-B14F-4D97-AF65-F5344CB8AC3E}">
        <p14:creationId xmlns:p14="http://schemas.microsoft.com/office/powerpoint/2010/main" val="162963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2E633-CDD5-1187-8346-41DE0EDA84DA}"/>
              </a:ext>
            </a:extLst>
          </p:cNvPr>
          <p:cNvSpPr>
            <a:spLocks noGrp="1"/>
          </p:cNvSpPr>
          <p:nvPr>
            <p:ph type="title"/>
          </p:nvPr>
        </p:nvSpPr>
        <p:spPr/>
        <p:txBody>
          <a:bodyPr/>
          <a:lstStyle/>
          <a:p>
            <a:r>
              <a:rPr lang="en-US" sz="4400" dirty="0"/>
              <a:t>Gen 19:29 Thus it came about, when God destroyed the cities of the valley, that God remembered Abraham, and sent Lot out of the midst of the overthrow, </a:t>
            </a:r>
            <a:br>
              <a:rPr lang="en-US" sz="4400" dirty="0"/>
            </a:br>
            <a:r>
              <a:rPr lang="en-US" sz="4400" dirty="0"/>
              <a:t>when He overthrew the cities in which Lot lived.</a:t>
            </a:r>
          </a:p>
        </p:txBody>
      </p:sp>
    </p:spTree>
    <p:extLst>
      <p:ext uri="{BB962C8B-B14F-4D97-AF65-F5344CB8AC3E}">
        <p14:creationId xmlns:p14="http://schemas.microsoft.com/office/powerpoint/2010/main" val="4050921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AE99-6767-B796-3214-11C6F23542A1}"/>
              </a:ext>
            </a:extLst>
          </p:cNvPr>
          <p:cNvSpPr>
            <a:spLocks noGrp="1"/>
          </p:cNvSpPr>
          <p:nvPr>
            <p:ph type="title"/>
          </p:nvPr>
        </p:nvSpPr>
        <p:spPr/>
        <p:txBody>
          <a:bodyPr/>
          <a:lstStyle/>
          <a:p>
            <a:r>
              <a:rPr lang="en-US" sz="4800" dirty="0"/>
              <a:t>Gen 13:14 The LORD said </a:t>
            </a:r>
            <a:br>
              <a:rPr lang="en-US" sz="4800" dirty="0"/>
            </a:br>
            <a:r>
              <a:rPr lang="en-US" sz="4800" dirty="0"/>
              <a:t>to Abram, after Lot had </a:t>
            </a:r>
            <a:br>
              <a:rPr lang="en-US" sz="4800" dirty="0"/>
            </a:br>
            <a:r>
              <a:rPr lang="en-US" sz="4800" dirty="0"/>
              <a:t>separated from him,</a:t>
            </a:r>
            <a:br>
              <a:rPr lang="en-US" sz="4800" dirty="0"/>
            </a:br>
            <a:r>
              <a:rPr lang="en-US" sz="4800" dirty="0"/>
              <a:t> </a:t>
            </a:r>
            <a:br>
              <a:rPr lang="en-US" sz="4800" dirty="0"/>
            </a:br>
            <a:r>
              <a:rPr lang="en-US" sz="4800" dirty="0"/>
              <a:t>“Now lift up your eyes and look from the place where you are, northward and southward and eastward and westward; </a:t>
            </a:r>
          </a:p>
        </p:txBody>
      </p:sp>
    </p:spTree>
    <p:extLst>
      <p:ext uri="{BB962C8B-B14F-4D97-AF65-F5344CB8AC3E}">
        <p14:creationId xmlns:p14="http://schemas.microsoft.com/office/powerpoint/2010/main" val="372568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EC77F-3006-37E9-B504-74D032AD5FA6}"/>
              </a:ext>
            </a:extLst>
          </p:cNvPr>
          <p:cNvSpPr>
            <a:spLocks noGrp="1"/>
          </p:cNvSpPr>
          <p:nvPr>
            <p:ph type="title"/>
          </p:nvPr>
        </p:nvSpPr>
        <p:spPr/>
        <p:txBody>
          <a:bodyPr/>
          <a:lstStyle/>
          <a:p>
            <a:r>
              <a:rPr lang="en-US" sz="4800" dirty="0"/>
              <a:t>Gen 13:15 for </a:t>
            </a:r>
            <a:r>
              <a:rPr lang="en-US" sz="4800" u="sng" dirty="0"/>
              <a:t>all the land </a:t>
            </a:r>
            <a:r>
              <a:rPr lang="en-US" sz="4800" dirty="0"/>
              <a:t>which you see, I will give it </a:t>
            </a:r>
            <a:br>
              <a:rPr lang="en-US" sz="4800" dirty="0"/>
            </a:br>
            <a:r>
              <a:rPr lang="en-US" sz="4800" dirty="0"/>
              <a:t>to you and to your descendants forever.</a:t>
            </a:r>
          </a:p>
        </p:txBody>
      </p:sp>
    </p:spTree>
    <p:extLst>
      <p:ext uri="{BB962C8B-B14F-4D97-AF65-F5344CB8AC3E}">
        <p14:creationId xmlns:p14="http://schemas.microsoft.com/office/powerpoint/2010/main" val="365144443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54262</TotalTime>
  <Words>2105</Words>
  <Application>Microsoft Office PowerPoint</Application>
  <PresentationFormat>On-screen Show (4:3)</PresentationFormat>
  <Paragraphs>54</Paragraphs>
  <Slides>55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Arial</vt:lpstr>
      <vt:lpstr>Times New Roman</vt:lpstr>
      <vt:lpstr>Default Design</vt:lpstr>
      <vt:lpstr>Salt and Light Bible Ministries  ‘A Daily Cross with Thee’ # 11 – The Necessity of Biblical Separation – Part 8  Pastor Jason Kauranen Sunday October 20, 2024</vt:lpstr>
      <vt:lpstr>‘Looked’ = nâbaṭ  (H5027 naw-bat') = to scan, that is, look intently at; by implication to regard with pleasure, favor or care =  (cause to) behold, consider, look (down) upon with regard or have respect for.</vt:lpstr>
      <vt:lpstr>‘back’ = achar  (H310 akh-ar') = the hind or following part; past; ago, behind, (of time) afterwards, a place following (back) </vt:lpstr>
      <vt:lpstr>The warnings of the  New Testament writers, that are in His word, help to guard us because Satan and the KOD are crafty, and they will drag you down  by the many subtle ways of distraction. </vt:lpstr>
      <vt:lpstr>2Pe 3:17 You therefore, beloved, knowing this beforehand, be on your guard so that you are not carried away by the error of unprincipled men and fall from your own steadfastness, </vt:lpstr>
      <vt:lpstr>Complacency is the deadly enemy of Spiritual progress;  it halts the soul’s ability to think clearly and advance the believer’s spiritual growth, instead it forms and  produces a stage of stagnation. </vt:lpstr>
      <vt:lpstr>Gen 19:29 Thus it came about, when God destroyed the cities of the valley, that God remembered Abraham, and sent Lot out of the midst of the overthrow,  when He overthrew the cities in which Lot lived.</vt:lpstr>
      <vt:lpstr>Gen 13:14 The LORD said  to Abram, after Lot had  separated from him,   “Now lift up your eyes and look from the place where you are, northward and southward and eastward and westward; </vt:lpstr>
      <vt:lpstr>Gen 13:15 for all the land which you see, I will give it  to you and to your descendants forever.</vt:lpstr>
      <vt:lpstr>Gen 13:16 I will make your descendants as the dust of the earth, so that if anyone can number the dust of the earth,  then your descendants can also  be numbered.</vt:lpstr>
      <vt:lpstr>Gen 13:17 Arise, walk about the land through its length and breadth; for I will give it to you.”</vt:lpstr>
      <vt:lpstr>Gen 13:18 Then Abram moved his tent and came and dwelt  by the oaks of Mamre, which are in Hebron, and there he built an altar to the LORD.</vt:lpstr>
      <vt:lpstr>Oak = êlôn = (H436 ay-lone' Prolonged from H352) = an oak or other strong tree, terebinth =   a plain (as in topography).  Mamre = mam·rê (H4471 mam-ray') from root of ‘vigor’ (min), = well-fed; fully supplied, strength, firmness; however, from the verb form - (ra'a) = to see or understand.  </vt:lpstr>
      <vt:lpstr>The verb (habar) = to bind, join or team up.  Nouns (heber) and (hebra) = a seat of company or association.  Adjective or noun (haber) = to be united or associated with.   Noun (habbar), meaning business associate.  </vt:lpstr>
      <vt:lpstr>Abram lived a godly life believing that constant awareness and action was needed for sacrificial  atonement and covering.</vt:lpstr>
      <vt:lpstr>Heb 11:6 And without faith it is impossible to please Him, for he who comes to God must believe that He is and that He is a rewarder of those who seek Him. </vt:lpstr>
      <vt:lpstr>Heb 11:8 By faith Abraham,  when he was called, obeyed by going out to a place which he was to receive for an inheritance;  and he went out, not knowing where he was going.</vt:lpstr>
      <vt:lpstr>Heb 11:9 By faith he lived as an alien in the land of promise,  as in a foreign land, dwelling in tents with Isaac and Jacob,  fellow heirs of the same promise;</vt:lpstr>
      <vt:lpstr>Heb 11:17 By faith Abraham, when he was tested, offered up Isaac, and he who had received the promises was offering up his only begotten son; </vt:lpstr>
      <vt:lpstr>Separation (un)to God, separation from the world, is the first principle of Christian living.   – Watchman Nee </vt:lpstr>
      <vt:lpstr>Biblical separation is necessary  for the spiritual advancement of the positive believer,  in the PPOG. </vt:lpstr>
      <vt:lpstr>You cannot be who God called you to be, growing in His grace and knowledge and keep all the same friends and all your worldly possessions or do things by the same instinctive habits,  without Separation.</vt:lpstr>
      <vt:lpstr>1Jo 3:2  Beloved, now we are children of God, and it has not appeared as yet what we will be. We know that when He appears, we will be like Him, because we will see Him just as He is. </vt:lpstr>
      <vt:lpstr>1Jo 3:3 And everyone who has  this hope fixed on Him  purifies himself, just as  He is pure. </vt:lpstr>
      <vt:lpstr>1Co 13:12 For now we see in a mirror dimly, but then face to face; now I know in part, but then I will know fully just as I also have been fully known. </vt:lpstr>
      <vt:lpstr>Rom 8:29 For those whom He foreknew, He also predestined to become conformed to the image of His Son, so that He would be the firstborn among many brethren; </vt:lpstr>
      <vt:lpstr>Rom 8:30 and these whom He predestined, He also called; and these whom He called, He also justified; and these whom He justified, He also glorified. </vt:lpstr>
      <vt:lpstr>Separation from worldliness must be an effective process in cleansing and purifying the believer unto perfecting the holiness of God, Rom 12:1-2; 2Co 7:1. </vt:lpstr>
      <vt:lpstr>Rom 12:1 Therefore I urge you, brethren, by the mercies of God, to present your bodies  a living and holy sacrifice, acceptable to God, which is your spiritual service of worship.</vt:lpstr>
      <vt:lpstr>Rom 12:2 And do not be conformed to this world, but be transformed by the renewing of your mind, so that you may prove what the will of God is, that which is good and acceptable and perfect. </vt:lpstr>
      <vt:lpstr>‘Please’ - nâ' (H4994 Naw)  A primitive particle of incitement and entreaty, which may usually be rendered = I pray, now or then  ; added mostly to verbs (in the imperative or future), or to interjections; I beseech thee. </vt:lpstr>
      <vt:lpstr>Worldliness is a lack of bible doctrine in the soul that produces human viewpoint, to which Paul is commanding us to separate from  (in Rom 12:2). </vt:lpstr>
      <vt:lpstr>urge = parakaleō -  (G 3870 par-ak-al-eh'-o) From G3844 and G2564; to call near, that is, invite, invoke (by imploration, hortation or consolation) = beseech, call for, (be of good) comfort, desire, (give) exhort (-ation), intreat, pray. </vt:lpstr>
      <vt:lpstr>para = (G8344 par-ah’)  A primary preposition; properly near, that is, (with genitive case) from beside (literally or figuratively), (with dative case) at (or in) the vicinity of (objectively or subjectively), In compounds it retains the same variety of application = besides, past, before. </vt:lpstr>
      <vt:lpstr>kaleō = (G2564) kal-eh'-o) Akin to the base of G2753 = to “call” (properly aloud, but used in a variety of applications, directly or otherwise) = bid, call (forth) </vt:lpstr>
      <vt:lpstr>keleuō = (G2753 kel-yoo'-o) From a primary word kellō (to urge on) = to incite by word, that is, order  = (give) command. </vt:lpstr>
      <vt:lpstr>The Christian soldier is to perform his duty as verbal stated from a superior, in the military analogy. </vt:lpstr>
      <vt:lpstr>oiktirmos = (G3628) oyk-tir-mos') From G3627 oikteirō [ to have compassion on] = pity or mercy.  which is in the plural, so it is mercies; indicated without emotions. </vt:lpstr>
      <vt:lpstr>The motivation of these grace blessings (the mercies) is fueling the main cause during the Christian soldier’s active duty;  by knowing they can be obtained in time as the spiritual advancement to maturity takes place. </vt:lpstr>
      <vt:lpstr>The Apostle Paul is using the benefits of blessing that will accompany our growth to maturity, as a motivational factor to carry out the call or order,  to separate. </vt:lpstr>
      <vt:lpstr> Rom 12:1b …“present your bodies a living and holy sacrifice”… </vt:lpstr>
      <vt:lpstr>present = paristēmai = (G3936 par-is'-tay-mae) From G3488 and G2476 histēmi; to stand beside, to exhibit, proffer, (figuratively) substantiate; or to be at hand (or ready) for aid = assist, bring before, command, present, provide, shew, stand (before, by, here, up, with), = yield. </vt:lpstr>
      <vt:lpstr>The command is to place your body, as a believer, under the correct procedure of orders, that of using Rebound and the Filling of the Holy Spirit. </vt:lpstr>
      <vt:lpstr>“your” = humōn (G5216 hoo-mone') = of (from or concerning) you = your (own, -selves).   “Bodies” = sōma (G4983 so'-mah) = the body (as a sound whole), used in a very wide application, literally or figuratively. </vt:lpstr>
      <vt:lpstr>‘sacrifice’ = thusia (G2378 thoo-see'-ah) From G2380 thuō =  to sacrifice (properly by fire, but generally); by extension to immolate (slaughter for any purpose) = slay</vt:lpstr>
      <vt:lpstr>‘living’ = zaō (G2198 dzah'-o)  A primary verb = to live (literally or figuratively) =  life (-time), (a-) live (-ly). </vt:lpstr>
      <vt:lpstr>holy = hagios(-ian)  (G40 hag'-ee-os) compare G53, [H2282] = sacred (physically pure, morally blameless or religious, ceremonially consecrated) = set apart by (or for) God, holy, sacred. </vt:lpstr>
      <vt:lpstr>Acceptable = euarestos (G2101 yoo-ar'-es-tos) From G2095 and G701; fully agreeable = acceptable (-ted) and well-pleasing. </vt:lpstr>
      <vt:lpstr>Eph 5:1 “Therefore be imitators of God, as beloved children;   Eph 5:2 and walk in love, just as Christ also loved you and  gave Himself up for us, an offering and a sacrifice to God as  a fragrant aroma.  </vt:lpstr>
      <vt:lpstr>Eph 5:9 (for the fruit of the Light consists in all goodness and righteousness and truth),   Eph 5:10 trying to learn what is pleasing (euareston) to the Lord. </vt:lpstr>
      <vt:lpstr>‘Spiritual’ adj.= logikos ( G3050 log-ik-os') From G3056; rational (“logical”) = reasonable, of the word. something said (including the thought), also reasoning (the mental faculty)  </vt:lpstr>
      <vt:lpstr>‘service’ = latreia  (G2999 lat-ri'-ah) From G3000; ministration of God, that is, worship = (divine) service. </vt:lpstr>
      <vt:lpstr>We are Believer (royal) priest that are privileged with the ability to perform this required worship service of sacrifice;  since we are identified with His Son, our great High Priest,  The Lord Jesus Christ. </vt:lpstr>
      <vt:lpstr>“I urge you therefore, brethren, by the grace blessings [bestowed from the justice of God], that you place your bodies under strict orders as a living, holy sacrifice.  This is well-pleasing to our God—your rational and spiritual worship.”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126</cp:revision>
  <cp:lastPrinted>1601-01-01T00:00:00Z</cp:lastPrinted>
  <dcterms:created xsi:type="dcterms:W3CDTF">2016-07-31T13:32:40Z</dcterms:created>
  <dcterms:modified xsi:type="dcterms:W3CDTF">2024-10-19T23:38:54Z</dcterms:modified>
</cp:coreProperties>
</file>