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4"/>
  </p:notesMasterIdLst>
  <p:sldIdLst>
    <p:sldId id="307" r:id="rId2"/>
    <p:sldId id="345" r:id="rId3"/>
    <p:sldId id="324" r:id="rId4"/>
    <p:sldId id="294" r:id="rId5"/>
    <p:sldId id="289" r:id="rId6"/>
    <p:sldId id="296" r:id="rId7"/>
    <p:sldId id="272" r:id="rId8"/>
    <p:sldId id="276" r:id="rId9"/>
    <p:sldId id="278" r:id="rId10"/>
    <p:sldId id="280" r:id="rId11"/>
    <p:sldId id="282" r:id="rId12"/>
    <p:sldId id="283" r:id="rId13"/>
    <p:sldId id="306" r:id="rId14"/>
    <p:sldId id="344" r:id="rId15"/>
    <p:sldId id="346" r:id="rId16"/>
    <p:sldId id="348" r:id="rId17"/>
    <p:sldId id="347" r:id="rId18"/>
    <p:sldId id="349" r:id="rId19"/>
    <p:sldId id="350" r:id="rId20"/>
    <p:sldId id="351" r:id="rId21"/>
    <p:sldId id="352" r:id="rId22"/>
    <p:sldId id="353" r:id="rId23"/>
    <p:sldId id="354" r:id="rId24"/>
    <p:sldId id="355" r:id="rId25"/>
    <p:sldId id="356" r:id="rId26"/>
    <p:sldId id="357" r:id="rId27"/>
    <p:sldId id="358" r:id="rId28"/>
    <p:sldId id="359" r:id="rId29"/>
    <p:sldId id="360" r:id="rId30"/>
    <p:sldId id="361" r:id="rId31"/>
    <p:sldId id="362" r:id="rId32"/>
    <p:sldId id="363" r:id="rId33"/>
    <p:sldId id="364" r:id="rId34"/>
    <p:sldId id="365" r:id="rId35"/>
    <p:sldId id="402" r:id="rId36"/>
    <p:sldId id="366" r:id="rId37"/>
    <p:sldId id="367" r:id="rId38"/>
    <p:sldId id="368" r:id="rId39"/>
    <p:sldId id="369" r:id="rId40"/>
    <p:sldId id="370" r:id="rId41"/>
    <p:sldId id="371" r:id="rId42"/>
    <p:sldId id="372" r:id="rId43"/>
    <p:sldId id="373" r:id="rId44"/>
    <p:sldId id="374" r:id="rId45"/>
    <p:sldId id="375" r:id="rId46"/>
    <p:sldId id="376" r:id="rId47"/>
    <p:sldId id="377" r:id="rId48"/>
    <p:sldId id="378" r:id="rId49"/>
    <p:sldId id="379" r:id="rId50"/>
    <p:sldId id="380" r:id="rId51"/>
    <p:sldId id="381" r:id="rId52"/>
    <p:sldId id="382" r:id="rId53"/>
    <p:sldId id="383" r:id="rId54"/>
    <p:sldId id="403" r:id="rId55"/>
    <p:sldId id="384" r:id="rId56"/>
    <p:sldId id="385" r:id="rId57"/>
    <p:sldId id="386" r:id="rId58"/>
    <p:sldId id="387" r:id="rId59"/>
    <p:sldId id="388" r:id="rId60"/>
    <p:sldId id="389" r:id="rId61"/>
    <p:sldId id="390" r:id="rId62"/>
    <p:sldId id="391" r:id="rId63"/>
    <p:sldId id="392" r:id="rId64"/>
    <p:sldId id="393" r:id="rId65"/>
    <p:sldId id="394" r:id="rId66"/>
    <p:sldId id="395" r:id="rId67"/>
    <p:sldId id="396" r:id="rId68"/>
    <p:sldId id="397" r:id="rId69"/>
    <p:sldId id="398" r:id="rId70"/>
    <p:sldId id="399" r:id="rId71"/>
    <p:sldId id="400" r:id="rId72"/>
    <p:sldId id="401" r:id="rId73"/>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71" d="100"/>
          <a:sy n="71" d="100"/>
        </p:scale>
        <p:origin x="53" y="168"/>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87434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9 – The Necessity of Biblical Separation – Part 6</a:t>
            </a:r>
            <a:br>
              <a:rPr lang="en-US" sz="4400" dirty="0"/>
            </a:br>
            <a:br>
              <a:rPr lang="en-US" sz="4400" dirty="0"/>
            </a:br>
            <a:r>
              <a:rPr lang="en-US" sz="4400" dirty="0"/>
              <a:t>Pastor Jason Kauranen</a:t>
            </a:r>
            <a:br>
              <a:rPr lang="en-US" sz="4400" dirty="0"/>
            </a:br>
            <a:r>
              <a:rPr lang="en-US" sz="4400" dirty="0"/>
              <a:t>Sunday September 22, 2024</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BDBEB-18F0-E82A-1807-E88750C1CA7C}"/>
              </a:ext>
            </a:extLst>
          </p:cNvPr>
          <p:cNvSpPr>
            <a:spLocks noGrp="1"/>
          </p:cNvSpPr>
          <p:nvPr>
            <p:ph type="title"/>
          </p:nvPr>
        </p:nvSpPr>
        <p:spPr/>
        <p:txBody>
          <a:bodyPr/>
          <a:lstStyle/>
          <a:p>
            <a:r>
              <a:rPr lang="en-US" sz="4800" dirty="0" err="1"/>
              <a:t>machălôqeth</a:t>
            </a:r>
            <a:r>
              <a:rPr lang="en-US" sz="4800" dirty="0"/>
              <a:t> (H4256 </a:t>
            </a:r>
            <a:r>
              <a:rPr lang="en-US" sz="4800" dirty="0" err="1"/>
              <a:t>makh</a:t>
            </a:r>
            <a:r>
              <a:rPr lang="en-US" sz="4800" dirty="0"/>
              <a:t>-al-o'-</a:t>
            </a:r>
            <a:r>
              <a:rPr lang="en-US" sz="4800" dirty="0" err="1"/>
              <a:t>keth</a:t>
            </a:r>
            <a:r>
              <a:rPr lang="en-US" sz="4800" dirty="0"/>
              <a:t>) From H2505; a section (of Levites, people or soldiers) =  - company of course or division,  portion by separation of. </a:t>
            </a:r>
          </a:p>
        </p:txBody>
      </p:sp>
    </p:spTree>
    <p:extLst>
      <p:ext uri="{BB962C8B-B14F-4D97-AF65-F5344CB8AC3E}">
        <p14:creationId xmlns:p14="http://schemas.microsoft.com/office/powerpoint/2010/main" val="975453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950ED-FCD5-30E3-3C06-C4D715A39FBF}"/>
              </a:ext>
            </a:extLst>
          </p:cNvPr>
          <p:cNvSpPr>
            <a:spLocks noGrp="1"/>
          </p:cNvSpPr>
          <p:nvPr>
            <p:ph type="title"/>
          </p:nvPr>
        </p:nvSpPr>
        <p:spPr>
          <a:xfrm>
            <a:off x="306387" y="304800"/>
            <a:ext cx="8531225" cy="1139825"/>
          </a:xfrm>
        </p:spPr>
        <p:txBody>
          <a:bodyPr/>
          <a:lstStyle/>
          <a:p>
            <a:r>
              <a:rPr lang="en-US" sz="4400" dirty="0" err="1"/>
              <a:t>châlaq</a:t>
            </a:r>
            <a:r>
              <a:rPr lang="en-US" sz="4400" dirty="0"/>
              <a:t> – (H2505 </a:t>
            </a:r>
            <a:r>
              <a:rPr lang="en-US" sz="4400" dirty="0" err="1"/>
              <a:t>khaw-lak</a:t>
            </a:r>
            <a:r>
              <a:rPr lang="en-US" sz="4400" dirty="0"/>
              <a:t>' ) A primitive root; to be smooth (figuratively); by implication (as smooth stones were used for lots) to apportion or separate = distribute, divide, take away a portion, separate self. </a:t>
            </a:r>
          </a:p>
        </p:txBody>
      </p:sp>
    </p:spTree>
    <p:extLst>
      <p:ext uri="{BB962C8B-B14F-4D97-AF65-F5344CB8AC3E}">
        <p14:creationId xmlns:p14="http://schemas.microsoft.com/office/powerpoint/2010/main" val="439067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B5F36-C189-CA02-2D93-9D9EAB007997}"/>
              </a:ext>
            </a:extLst>
          </p:cNvPr>
          <p:cNvSpPr>
            <a:spLocks noGrp="1"/>
          </p:cNvSpPr>
          <p:nvPr>
            <p:ph type="title"/>
          </p:nvPr>
        </p:nvSpPr>
        <p:spPr/>
        <p:txBody>
          <a:bodyPr/>
          <a:lstStyle/>
          <a:p>
            <a:r>
              <a:rPr lang="en-US" sz="4400" dirty="0"/>
              <a:t> </a:t>
            </a:r>
            <a:r>
              <a:rPr lang="en-US" sz="4400" dirty="0" err="1"/>
              <a:t>Selahammahlekoth</a:t>
            </a:r>
            <a:r>
              <a:rPr lang="en-US" sz="4400" dirty="0"/>
              <a:t> =  A fortress of craggy rock on the mountain, that allowed us to separate and kept us from our enemy by the provisions of God -</a:t>
            </a:r>
            <a:br>
              <a:rPr lang="en-US" sz="4400" dirty="0"/>
            </a:br>
            <a:r>
              <a:rPr lang="en-US" sz="4400" dirty="0"/>
              <a:t>The Rock of Separation. </a:t>
            </a:r>
          </a:p>
        </p:txBody>
      </p:sp>
    </p:spTree>
    <p:extLst>
      <p:ext uri="{BB962C8B-B14F-4D97-AF65-F5344CB8AC3E}">
        <p14:creationId xmlns:p14="http://schemas.microsoft.com/office/powerpoint/2010/main" val="3003631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BC3E1-626E-E5AD-021E-83AF7F4277B9}"/>
              </a:ext>
            </a:extLst>
          </p:cNvPr>
          <p:cNvSpPr>
            <a:spLocks noGrp="1"/>
          </p:cNvSpPr>
          <p:nvPr>
            <p:ph type="title"/>
          </p:nvPr>
        </p:nvSpPr>
        <p:spPr/>
        <p:txBody>
          <a:bodyPr/>
          <a:lstStyle/>
          <a:p>
            <a:r>
              <a:rPr lang="en-US" sz="4800" dirty="0"/>
              <a:t>4. There are two Categories of Biblical Separation – </a:t>
            </a:r>
            <a:br>
              <a:rPr lang="en-US" sz="4800" dirty="0"/>
            </a:br>
            <a:br>
              <a:rPr lang="en-US" sz="4800" dirty="0"/>
            </a:br>
            <a:r>
              <a:rPr lang="en-US" sz="4800" dirty="0"/>
              <a:t>a. Mental Separation. </a:t>
            </a:r>
            <a:br>
              <a:rPr lang="en-US" sz="4800" dirty="0"/>
            </a:br>
            <a:r>
              <a:rPr lang="en-US" sz="4800" dirty="0"/>
              <a:t>      </a:t>
            </a:r>
            <a:br>
              <a:rPr lang="en-US" sz="4800" dirty="0"/>
            </a:br>
            <a:r>
              <a:rPr lang="en-US" sz="4800" dirty="0"/>
              <a:t> b. Physical Separation.</a:t>
            </a:r>
            <a:br>
              <a:rPr lang="en-US" sz="4800" dirty="0"/>
            </a:br>
            <a:endParaRPr lang="en-US" sz="4800" dirty="0"/>
          </a:p>
        </p:txBody>
      </p:sp>
    </p:spTree>
    <p:extLst>
      <p:ext uri="{BB962C8B-B14F-4D97-AF65-F5344CB8AC3E}">
        <p14:creationId xmlns:p14="http://schemas.microsoft.com/office/powerpoint/2010/main" val="944040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41355-8FEF-5962-C1A1-465FF509C54E}"/>
              </a:ext>
            </a:extLst>
          </p:cNvPr>
          <p:cNvSpPr>
            <a:spLocks noGrp="1"/>
          </p:cNvSpPr>
          <p:nvPr>
            <p:ph type="title"/>
          </p:nvPr>
        </p:nvSpPr>
        <p:spPr/>
        <p:txBody>
          <a:bodyPr/>
          <a:lstStyle/>
          <a:p>
            <a:r>
              <a:rPr lang="en-US" sz="4400" dirty="0"/>
              <a:t>Physical Separation = To avoid any personal contact with another person under any circumstances, so that there is no compromise of bible doctrine or hindrances in your personal relationship </a:t>
            </a:r>
            <a:br>
              <a:rPr lang="en-US" sz="4400" dirty="0"/>
            </a:br>
            <a:r>
              <a:rPr lang="en-US" sz="4400" dirty="0"/>
              <a:t>with God. </a:t>
            </a:r>
          </a:p>
        </p:txBody>
      </p:sp>
    </p:spTree>
    <p:extLst>
      <p:ext uri="{BB962C8B-B14F-4D97-AF65-F5344CB8AC3E}">
        <p14:creationId xmlns:p14="http://schemas.microsoft.com/office/powerpoint/2010/main" val="1469330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C0332-5A29-0C69-7BE6-3DC2AFBF530A}"/>
              </a:ext>
            </a:extLst>
          </p:cNvPr>
          <p:cNvSpPr>
            <a:spLocks noGrp="1"/>
          </p:cNvSpPr>
          <p:nvPr>
            <p:ph type="title"/>
          </p:nvPr>
        </p:nvSpPr>
        <p:spPr/>
        <p:txBody>
          <a:bodyPr/>
          <a:lstStyle/>
          <a:p>
            <a:r>
              <a:rPr lang="en-US" dirty="0"/>
              <a:t>Physical Separation is a severance of all relations with the opposing parties that go against Godly mandates and principles. </a:t>
            </a:r>
          </a:p>
        </p:txBody>
      </p:sp>
    </p:spTree>
    <p:extLst>
      <p:ext uri="{BB962C8B-B14F-4D97-AF65-F5344CB8AC3E}">
        <p14:creationId xmlns:p14="http://schemas.microsoft.com/office/powerpoint/2010/main" val="2425058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222CB-D3F5-6204-366F-9D7A972FD0DF}"/>
              </a:ext>
            </a:extLst>
          </p:cNvPr>
          <p:cNvSpPr>
            <a:spLocks noGrp="1"/>
          </p:cNvSpPr>
          <p:nvPr>
            <p:ph type="title"/>
          </p:nvPr>
        </p:nvSpPr>
        <p:spPr/>
        <p:txBody>
          <a:bodyPr/>
          <a:lstStyle/>
          <a:p>
            <a:r>
              <a:rPr lang="en-US" dirty="0"/>
              <a:t>Principle: You should never separate from an unbeliever unless bible doctrine is being compromised. </a:t>
            </a:r>
          </a:p>
        </p:txBody>
      </p:sp>
    </p:spTree>
    <p:extLst>
      <p:ext uri="{BB962C8B-B14F-4D97-AF65-F5344CB8AC3E}">
        <p14:creationId xmlns:p14="http://schemas.microsoft.com/office/powerpoint/2010/main" val="4156616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84609-8338-7DA1-13D6-48F9E3D234A0}"/>
              </a:ext>
            </a:extLst>
          </p:cNvPr>
          <p:cNvSpPr>
            <a:spLocks noGrp="1"/>
          </p:cNvSpPr>
          <p:nvPr>
            <p:ph type="title"/>
          </p:nvPr>
        </p:nvSpPr>
        <p:spPr/>
        <p:txBody>
          <a:bodyPr/>
          <a:lstStyle/>
          <a:p>
            <a:r>
              <a:rPr lang="en-US" sz="4000" dirty="0"/>
              <a:t>Either degree of separation the Believer’s emphasis must be grace and doctrine, not the evil that he purports to leave behind. Separation ‘unto God’, not from the world, is a necessary attitude when dealing with separation to avoid self-righteous crusading. – R.B. </a:t>
            </a:r>
            <a:r>
              <a:rPr lang="en-US" sz="4000" dirty="0" err="1"/>
              <a:t>Theime</a:t>
            </a:r>
            <a:r>
              <a:rPr lang="en-US" sz="4000" dirty="0"/>
              <a:t> </a:t>
            </a:r>
          </a:p>
        </p:txBody>
      </p:sp>
    </p:spTree>
    <p:extLst>
      <p:ext uri="{BB962C8B-B14F-4D97-AF65-F5344CB8AC3E}">
        <p14:creationId xmlns:p14="http://schemas.microsoft.com/office/powerpoint/2010/main" val="3030327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D810C-635E-B6EE-F92B-C54E90A5E7CC}"/>
              </a:ext>
            </a:extLst>
          </p:cNvPr>
          <p:cNvSpPr>
            <a:spLocks noGrp="1"/>
          </p:cNvSpPr>
          <p:nvPr>
            <p:ph type="title"/>
          </p:nvPr>
        </p:nvSpPr>
        <p:spPr/>
        <p:txBody>
          <a:bodyPr/>
          <a:lstStyle/>
          <a:p>
            <a:r>
              <a:rPr lang="en-US" sz="4400" dirty="0"/>
              <a:t>Eph 6:12 For our struggle is not against flesh and blood, but against the rulers, against the powers, against the world forces of this darkness, against the spiritual forces of wickedness in the heavenly places. </a:t>
            </a:r>
          </a:p>
        </p:txBody>
      </p:sp>
    </p:spTree>
    <p:extLst>
      <p:ext uri="{BB962C8B-B14F-4D97-AF65-F5344CB8AC3E}">
        <p14:creationId xmlns:p14="http://schemas.microsoft.com/office/powerpoint/2010/main" val="2374794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A4959-ADED-2DED-8066-EDC1D1AF02DD}"/>
              </a:ext>
            </a:extLst>
          </p:cNvPr>
          <p:cNvSpPr>
            <a:spLocks noGrp="1"/>
          </p:cNvSpPr>
          <p:nvPr>
            <p:ph type="title"/>
          </p:nvPr>
        </p:nvSpPr>
        <p:spPr/>
        <p:txBody>
          <a:bodyPr/>
          <a:lstStyle/>
          <a:p>
            <a:r>
              <a:rPr lang="en-US" sz="4800" dirty="0"/>
              <a:t>Rom 8:39 nor height, nor depth, nor any other created thing, will be able to separate us from the love of God, which is in Christ Jesus our Lord. </a:t>
            </a:r>
          </a:p>
        </p:txBody>
      </p:sp>
    </p:spTree>
    <p:extLst>
      <p:ext uri="{BB962C8B-B14F-4D97-AF65-F5344CB8AC3E}">
        <p14:creationId xmlns:p14="http://schemas.microsoft.com/office/powerpoint/2010/main" val="1866625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723C4-8A8D-131E-4FAB-BD400CB187B4}"/>
              </a:ext>
            </a:extLst>
          </p:cNvPr>
          <p:cNvSpPr>
            <a:spLocks noGrp="1"/>
          </p:cNvSpPr>
          <p:nvPr>
            <p:ph type="title"/>
          </p:nvPr>
        </p:nvSpPr>
        <p:spPr/>
        <p:txBody>
          <a:bodyPr/>
          <a:lstStyle/>
          <a:p>
            <a:r>
              <a:rPr lang="en-US" dirty="0"/>
              <a:t>Biblical Separation = A biblical principle for removing oneself from people or ideas that hinder your advancement to spiritual maturity inside the Predesigned Plan of God. </a:t>
            </a:r>
          </a:p>
        </p:txBody>
      </p:sp>
    </p:spTree>
    <p:extLst>
      <p:ext uri="{BB962C8B-B14F-4D97-AF65-F5344CB8AC3E}">
        <p14:creationId xmlns:p14="http://schemas.microsoft.com/office/powerpoint/2010/main" val="993014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FB5FD-827A-EB90-E4FA-6876B56B5073}"/>
              </a:ext>
            </a:extLst>
          </p:cNvPr>
          <p:cNvSpPr>
            <a:spLocks noGrp="1"/>
          </p:cNvSpPr>
          <p:nvPr>
            <p:ph type="title"/>
          </p:nvPr>
        </p:nvSpPr>
        <p:spPr/>
        <p:txBody>
          <a:bodyPr/>
          <a:lstStyle/>
          <a:p>
            <a:r>
              <a:rPr lang="en-US" sz="4400" dirty="0"/>
              <a:t>Abram came to shine as a light in the middle of the darkness of a pagan world by his obedience, separation, and faith to live inside of God’s plan.</a:t>
            </a:r>
          </a:p>
        </p:txBody>
      </p:sp>
    </p:spTree>
    <p:extLst>
      <p:ext uri="{BB962C8B-B14F-4D97-AF65-F5344CB8AC3E}">
        <p14:creationId xmlns:p14="http://schemas.microsoft.com/office/powerpoint/2010/main" val="3234352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7A0B8-3F24-9091-AC44-3DF463AFE183}"/>
              </a:ext>
            </a:extLst>
          </p:cNvPr>
          <p:cNvSpPr>
            <a:spLocks noGrp="1"/>
          </p:cNvSpPr>
          <p:nvPr>
            <p:ph type="title"/>
          </p:nvPr>
        </p:nvSpPr>
        <p:spPr/>
        <p:txBody>
          <a:bodyPr/>
          <a:lstStyle/>
          <a:p>
            <a:r>
              <a:rPr lang="en-US" sz="4400" dirty="0"/>
              <a:t>Gen 12:1 Now the LORD said to Abram,</a:t>
            </a:r>
            <a:br>
              <a:rPr lang="en-US" sz="4400" dirty="0"/>
            </a:br>
            <a:r>
              <a:rPr lang="en-US" sz="4400" dirty="0"/>
              <a:t>“Go forth from your country,</a:t>
            </a:r>
            <a:br>
              <a:rPr lang="en-US" sz="4400" dirty="0"/>
            </a:br>
            <a:r>
              <a:rPr lang="en-US" sz="4400" dirty="0"/>
              <a:t>And from your relatives</a:t>
            </a:r>
            <a:br>
              <a:rPr lang="en-US" sz="4400" dirty="0"/>
            </a:br>
            <a:r>
              <a:rPr lang="en-US" sz="4400" dirty="0"/>
              <a:t>And from your father’s house,</a:t>
            </a:r>
            <a:br>
              <a:rPr lang="en-US" sz="4400" dirty="0"/>
            </a:br>
            <a:r>
              <a:rPr lang="en-US" sz="4400" dirty="0"/>
              <a:t>To the land which I will show you; </a:t>
            </a:r>
            <a:br>
              <a:rPr lang="en-US" sz="4400" dirty="0"/>
            </a:br>
            <a:endParaRPr lang="en-US" sz="4400" dirty="0"/>
          </a:p>
        </p:txBody>
      </p:sp>
    </p:spTree>
    <p:extLst>
      <p:ext uri="{BB962C8B-B14F-4D97-AF65-F5344CB8AC3E}">
        <p14:creationId xmlns:p14="http://schemas.microsoft.com/office/powerpoint/2010/main" val="12296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6454B-38EC-ED71-08C2-C3CD544277B4}"/>
              </a:ext>
            </a:extLst>
          </p:cNvPr>
          <p:cNvSpPr>
            <a:spLocks noGrp="1"/>
          </p:cNvSpPr>
          <p:nvPr>
            <p:ph type="title"/>
          </p:nvPr>
        </p:nvSpPr>
        <p:spPr/>
        <p:txBody>
          <a:bodyPr/>
          <a:lstStyle/>
          <a:p>
            <a:r>
              <a:rPr lang="en-US" sz="4800" dirty="0"/>
              <a:t>Gen 12:2 Now the LORD said to Abram,</a:t>
            </a:r>
            <a:br>
              <a:rPr lang="en-US" sz="4800" dirty="0"/>
            </a:br>
            <a:r>
              <a:rPr lang="en-US" sz="4800" dirty="0"/>
              <a:t>“Go forth from your country,</a:t>
            </a:r>
            <a:br>
              <a:rPr lang="en-US" sz="4800" dirty="0"/>
            </a:br>
            <a:r>
              <a:rPr lang="en-US" sz="4800" dirty="0"/>
              <a:t>And from your relatives</a:t>
            </a:r>
            <a:br>
              <a:rPr lang="en-US" sz="4800" dirty="0"/>
            </a:br>
            <a:r>
              <a:rPr lang="en-US" sz="4800" dirty="0"/>
              <a:t>And from your father’s house,</a:t>
            </a:r>
            <a:br>
              <a:rPr lang="en-US" sz="4800" dirty="0"/>
            </a:br>
            <a:r>
              <a:rPr lang="en-US" sz="4800" dirty="0"/>
              <a:t>To the land which </a:t>
            </a:r>
            <a:br>
              <a:rPr lang="en-US" sz="4800" dirty="0"/>
            </a:br>
            <a:r>
              <a:rPr lang="en-US" sz="4800" dirty="0"/>
              <a:t>I will show you; </a:t>
            </a:r>
            <a:br>
              <a:rPr lang="en-US" sz="4800" dirty="0"/>
            </a:br>
            <a:endParaRPr lang="en-US" sz="4800" dirty="0"/>
          </a:p>
        </p:txBody>
      </p:sp>
    </p:spTree>
    <p:extLst>
      <p:ext uri="{BB962C8B-B14F-4D97-AF65-F5344CB8AC3E}">
        <p14:creationId xmlns:p14="http://schemas.microsoft.com/office/powerpoint/2010/main" val="3654414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BD706-9E4F-1191-3949-3095DD1E4D16}"/>
              </a:ext>
            </a:extLst>
          </p:cNvPr>
          <p:cNvSpPr>
            <a:spLocks noGrp="1"/>
          </p:cNvSpPr>
          <p:nvPr>
            <p:ph type="title"/>
          </p:nvPr>
        </p:nvSpPr>
        <p:spPr/>
        <p:txBody>
          <a:bodyPr/>
          <a:lstStyle/>
          <a:p>
            <a:r>
              <a:rPr lang="en-US" sz="4800" dirty="0"/>
              <a:t>Gen 12:3 And I will bless those who bless you,</a:t>
            </a:r>
            <a:br>
              <a:rPr lang="en-US" sz="4800" dirty="0"/>
            </a:br>
            <a:r>
              <a:rPr lang="en-US" sz="4800" dirty="0"/>
              <a:t>And the one who curses you I will curse.</a:t>
            </a:r>
            <a:br>
              <a:rPr lang="en-US" sz="4800" dirty="0"/>
            </a:br>
            <a:r>
              <a:rPr lang="en-US" sz="4800" dirty="0"/>
              <a:t>And in you all the families of the earth will be blessed.”</a:t>
            </a:r>
            <a:br>
              <a:rPr lang="en-US" sz="4800" dirty="0"/>
            </a:br>
            <a:endParaRPr lang="en-US" sz="4800" dirty="0"/>
          </a:p>
        </p:txBody>
      </p:sp>
    </p:spTree>
    <p:extLst>
      <p:ext uri="{BB962C8B-B14F-4D97-AF65-F5344CB8AC3E}">
        <p14:creationId xmlns:p14="http://schemas.microsoft.com/office/powerpoint/2010/main" val="1551646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51CB3-BAD4-4CBB-1D16-12654CECB848}"/>
              </a:ext>
            </a:extLst>
          </p:cNvPr>
          <p:cNvSpPr>
            <a:spLocks noGrp="1"/>
          </p:cNvSpPr>
          <p:nvPr>
            <p:ph type="title"/>
          </p:nvPr>
        </p:nvSpPr>
        <p:spPr/>
        <p:txBody>
          <a:bodyPr/>
          <a:lstStyle/>
          <a:p>
            <a:r>
              <a:rPr lang="en-US" sz="4800" dirty="0"/>
              <a:t>2Co 12:10 Therefore I am well content with weaknesses, with insults, with distresses, with persecutions, with difficulties, for Christ’s sake; for when I am weak, then I am strong. </a:t>
            </a:r>
          </a:p>
        </p:txBody>
      </p:sp>
    </p:spTree>
    <p:extLst>
      <p:ext uri="{BB962C8B-B14F-4D97-AF65-F5344CB8AC3E}">
        <p14:creationId xmlns:p14="http://schemas.microsoft.com/office/powerpoint/2010/main" val="1739851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07047-3F93-B63E-5D6F-DEEE4F8849FA}"/>
              </a:ext>
            </a:extLst>
          </p:cNvPr>
          <p:cNvSpPr>
            <a:spLocks noGrp="1"/>
          </p:cNvSpPr>
          <p:nvPr>
            <p:ph type="title"/>
          </p:nvPr>
        </p:nvSpPr>
        <p:spPr/>
        <p:txBody>
          <a:bodyPr/>
          <a:lstStyle/>
          <a:p>
            <a:r>
              <a:rPr lang="en-US" sz="4800" dirty="0"/>
              <a:t>2Co 13:8 For we can do nothing against the truth, but only </a:t>
            </a:r>
            <a:br>
              <a:rPr lang="en-US" sz="4800" dirty="0"/>
            </a:br>
            <a:r>
              <a:rPr lang="en-US" sz="4800" dirty="0"/>
              <a:t>for the truth.</a:t>
            </a:r>
          </a:p>
        </p:txBody>
      </p:sp>
    </p:spTree>
    <p:extLst>
      <p:ext uri="{BB962C8B-B14F-4D97-AF65-F5344CB8AC3E}">
        <p14:creationId xmlns:p14="http://schemas.microsoft.com/office/powerpoint/2010/main" val="823566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B2783-2E2A-451E-C777-0762C031F97C}"/>
              </a:ext>
            </a:extLst>
          </p:cNvPr>
          <p:cNvSpPr>
            <a:spLocks noGrp="1"/>
          </p:cNvSpPr>
          <p:nvPr>
            <p:ph type="title"/>
          </p:nvPr>
        </p:nvSpPr>
        <p:spPr/>
        <p:txBody>
          <a:bodyPr/>
          <a:lstStyle/>
          <a:p>
            <a:r>
              <a:rPr lang="en-US" sz="4800" dirty="0"/>
              <a:t>Gen 13:4 to the place of the altar which he had made there formerly; and there </a:t>
            </a:r>
            <a:br>
              <a:rPr lang="en-US" sz="4800" dirty="0"/>
            </a:br>
            <a:r>
              <a:rPr lang="en-US" sz="4800" dirty="0"/>
              <a:t>Abram </a:t>
            </a:r>
            <a:r>
              <a:rPr lang="en-US" sz="4800" u="sng" dirty="0"/>
              <a:t>called</a:t>
            </a:r>
            <a:r>
              <a:rPr lang="en-US" sz="4800" dirty="0"/>
              <a:t> on the name of the LORD</a:t>
            </a:r>
            <a:r>
              <a:rPr lang="en-US" dirty="0"/>
              <a:t>. </a:t>
            </a:r>
          </a:p>
        </p:txBody>
      </p:sp>
    </p:spTree>
    <p:extLst>
      <p:ext uri="{BB962C8B-B14F-4D97-AF65-F5344CB8AC3E}">
        <p14:creationId xmlns:p14="http://schemas.microsoft.com/office/powerpoint/2010/main" val="31204616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AFAD-2ABA-7FF5-4755-9C5658A92E33}"/>
              </a:ext>
            </a:extLst>
          </p:cNvPr>
          <p:cNvSpPr>
            <a:spLocks noGrp="1"/>
          </p:cNvSpPr>
          <p:nvPr>
            <p:ph type="title"/>
          </p:nvPr>
        </p:nvSpPr>
        <p:spPr/>
        <p:txBody>
          <a:bodyPr/>
          <a:lstStyle/>
          <a:p>
            <a:r>
              <a:rPr lang="en-US" sz="4000" dirty="0"/>
              <a:t>Called - </a:t>
            </a:r>
            <a:r>
              <a:rPr lang="en-US" sz="4000" dirty="0" err="1"/>
              <a:t>âra</a:t>
            </a:r>
            <a:r>
              <a:rPr lang="en-US" sz="4000" dirty="0"/>
              <a:t>̂' (H7121 </a:t>
            </a:r>
            <a:r>
              <a:rPr lang="en-US" sz="4000" dirty="0" err="1"/>
              <a:t>kaw</a:t>
            </a:r>
            <a:r>
              <a:rPr lang="en-US" sz="4000" dirty="0"/>
              <a:t>-raw') </a:t>
            </a:r>
            <a:r>
              <a:rPr lang="en-US" sz="4000" i="1" dirty="0"/>
              <a:t>(rather identical with H7122 = to encounter through the idea of accosting a person met) </a:t>
            </a:r>
            <a:r>
              <a:rPr lang="en-US" sz="4000" dirty="0"/>
              <a:t>= to call out to (that is, properly address by name), =   cry (unto), (give) name, preach, (make) proclaim (-</a:t>
            </a:r>
            <a:r>
              <a:rPr lang="en-US" sz="4000" dirty="0" err="1"/>
              <a:t>ation</a:t>
            </a:r>
            <a:r>
              <a:rPr lang="en-US" sz="4000" dirty="0"/>
              <a:t>), pronounce. </a:t>
            </a:r>
          </a:p>
        </p:txBody>
      </p:sp>
    </p:spTree>
    <p:extLst>
      <p:ext uri="{BB962C8B-B14F-4D97-AF65-F5344CB8AC3E}">
        <p14:creationId xmlns:p14="http://schemas.microsoft.com/office/powerpoint/2010/main" val="487245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88036-3CF1-AEEA-24EF-6A834DF24B8A}"/>
              </a:ext>
            </a:extLst>
          </p:cNvPr>
          <p:cNvSpPr>
            <a:spLocks noGrp="1"/>
          </p:cNvSpPr>
          <p:nvPr>
            <p:ph type="title"/>
          </p:nvPr>
        </p:nvSpPr>
        <p:spPr/>
        <p:txBody>
          <a:bodyPr/>
          <a:lstStyle/>
          <a:p>
            <a:r>
              <a:rPr lang="en-US" sz="4800" dirty="0"/>
              <a:t>By being humbled, Abram was able to identify and recover from his failing when he walked away from God into sin, </a:t>
            </a:r>
            <a:br>
              <a:rPr lang="en-US" sz="4800" dirty="0"/>
            </a:br>
            <a:r>
              <a:rPr lang="en-US" sz="4800" dirty="0"/>
              <a:t>living outside the PPOG. </a:t>
            </a:r>
          </a:p>
        </p:txBody>
      </p:sp>
    </p:spTree>
    <p:extLst>
      <p:ext uri="{BB962C8B-B14F-4D97-AF65-F5344CB8AC3E}">
        <p14:creationId xmlns:p14="http://schemas.microsoft.com/office/powerpoint/2010/main" val="27533577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6C26D-E47E-D3C8-CE6F-3A06B2B70554}"/>
              </a:ext>
            </a:extLst>
          </p:cNvPr>
          <p:cNvSpPr>
            <a:spLocks noGrp="1"/>
          </p:cNvSpPr>
          <p:nvPr>
            <p:ph type="title"/>
          </p:nvPr>
        </p:nvSpPr>
        <p:spPr/>
        <p:txBody>
          <a:bodyPr/>
          <a:lstStyle/>
          <a:p>
            <a:r>
              <a:rPr lang="en-US" sz="4400" dirty="0"/>
              <a:t>Rom 9:15 For He says to Moses, </a:t>
            </a:r>
            <a:br>
              <a:rPr lang="en-US" sz="4400" dirty="0"/>
            </a:br>
            <a:r>
              <a:rPr lang="en-US" sz="4400" dirty="0"/>
              <a:t>“I WILL HAVE MERCY ON WHOM I HAVE MERCY, AND </a:t>
            </a:r>
            <a:br>
              <a:rPr lang="en-US" sz="4400" dirty="0"/>
            </a:br>
            <a:r>
              <a:rPr lang="en-US" sz="4400" dirty="0"/>
              <a:t>I WILL HAVE COMPASSION ON WHOM I HAVE COMPASSION.”</a:t>
            </a:r>
          </a:p>
        </p:txBody>
      </p:sp>
    </p:spTree>
    <p:extLst>
      <p:ext uri="{BB962C8B-B14F-4D97-AF65-F5344CB8AC3E}">
        <p14:creationId xmlns:p14="http://schemas.microsoft.com/office/powerpoint/2010/main" val="2155429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222D5-421F-DE0D-ADB6-06A9CE7F7B1D}"/>
              </a:ext>
            </a:extLst>
          </p:cNvPr>
          <p:cNvSpPr>
            <a:spLocks noGrp="1"/>
          </p:cNvSpPr>
          <p:nvPr>
            <p:ph type="title"/>
          </p:nvPr>
        </p:nvSpPr>
        <p:spPr/>
        <p:txBody>
          <a:bodyPr/>
          <a:lstStyle/>
          <a:p>
            <a:r>
              <a:rPr lang="en-US" sz="4400" dirty="0"/>
              <a:t>Don’t let anything take you away from the continued growth </a:t>
            </a:r>
            <a:br>
              <a:rPr lang="en-US" sz="4400" dirty="0"/>
            </a:br>
            <a:r>
              <a:rPr lang="en-US" sz="4400" dirty="0"/>
              <a:t>in grace and knowledge of </a:t>
            </a:r>
            <a:br>
              <a:rPr lang="en-US" sz="4400" dirty="0"/>
            </a:br>
            <a:r>
              <a:rPr lang="en-US" sz="4400" dirty="0"/>
              <a:t>the Lord Jesus Christ and upholding His divine viewpoint and principles that are commanded in the Word of God. </a:t>
            </a:r>
          </a:p>
        </p:txBody>
      </p:sp>
    </p:spTree>
    <p:extLst>
      <p:ext uri="{BB962C8B-B14F-4D97-AF65-F5344CB8AC3E}">
        <p14:creationId xmlns:p14="http://schemas.microsoft.com/office/powerpoint/2010/main" val="25996996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FAA37-48AE-1A3B-35CB-70973983C999}"/>
              </a:ext>
            </a:extLst>
          </p:cNvPr>
          <p:cNvSpPr>
            <a:spLocks noGrp="1"/>
          </p:cNvSpPr>
          <p:nvPr>
            <p:ph type="title"/>
          </p:nvPr>
        </p:nvSpPr>
        <p:spPr/>
        <p:txBody>
          <a:bodyPr/>
          <a:lstStyle/>
          <a:p>
            <a:r>
              <a:rPr lang="en-US" sz="4400" dirty="0"/>
              <a:t>Lam 3:22 The LORD’S </a:t>
            </a:r>
            <a:r>
              <a:rPr lang="en-US" sz="4400" dirty="0" err="1"/>
              <a:t>lovingkindnesses</a:t>
            </a:r>
            <a:r>
              <a:rPr lang="en-US" sz="4400" dirty="0"/>
              <a:t> indeed never cease, For his compassions </a:t>
            </a:r>
            <a:br>
              <a:rPr lang="en-US" sz="4400" dirty="0"/>
            </a:br>
            <a:r>
              <a:rPr lang="en-US" sz="4400" dirty="0"/>
              <a:t>never fail.</a:t>
            </a:r>
            <a:br>
              <a:rPr lang="en-US" sz="4400" dirty="0"/>
            </a:br>
            <a:r>
              <a:rPr lang="en-US" sz="4400" dirty="0"/>
              <a:t> 23 His mercies are new </a:t>
            </a:r>
            <a:br>
              <a:rPr lang="en-US" sz="4400" dirty="0"/>
            </a:br>
            <a:r>
              <a:rPr lang="en-US" sz="4400" dirty="0"/>
              <a:t>every morning; </a:t>
            </a:r>
            <a:br>
              <a:rPr lang="en-US" sz="4400" dirty="0"/>
            </a:br>
            <a:r>
              <a:rPr lang="en-US" sz="4400" dirty="0"/>
              <a:t>Great is Your faithfulness. </a:t>
            </a:r>
          </a:p>
        </p:txBody>
      </p:sp>
    </p:spTree>
    <p:extLst>
      <p:ext uri="{BB962C8B-B14F-4D97-AF65-F5344CB8AC3E}">
        <p14:creationId xmlns:p14="http://schemas.microsoft.com/office/powerpoint/2010/main" val="1509009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35F46-CF91-0DDD-0A50-177B5D3878D1}"/>
              </a:ext>
            </a:extLst>
          </p:cNvPr>
          <p:cNvSpPr>
            <a:spLocks noGrp="1"/>
          </p:cNvSpPr>
          <p:nvPr>
            <p:ph type="title"/>
          </p:nvPr>
        </p:nvSpPr>
        <p:spPr/>
        <p:txBody>
          <a:bodyPr/>
          <a:lstStyle/>
          <a:p>
            <a:r>
              <a:rPr lang="en-US" sz="4800" dirty="0"/>
              <a:t>Jude 1:21 “Keep yourself in the love of God, looking forward to the mercy of our Lord Jesus Christ to eternal life”. </a:t>
            </a:r>
          </a:p>
        </p:txBody>
      </p:sp>
    </p:spTree>
    <p:extLst>
      <p:ext uri="{BB962C8B-B14F-4D97-AF65-F5344CB8AC3E}">
        <p14:creationId xmlns:p14="http://schemas.microsoft.com/office/powerpoint/2010/main" val="1280367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AD428-46F8-3F54-8441-9F09DDC28369}"/>
              </a:ext>
            </a:extLst>
          </p:cNvPr>
          <p:cNvSpPr>
            <a:spLocks noGrp="1"/>
          </p:cNvSpPr>
          <p:nvPr>
            <p:ph type="title"/>
          </p:nvPr>
        </p:nvSpPr>
        <p:spPr/>
        <p:txBody>
          <a:bodyPr/>
          <a:lstStyle/>
          <a:p>
            <a:r>
              <a:rPr lang="en-US" sz="4800" dirty="0"/>
              <a:t>Abram learned that the times when he was obedient and followed God’s commands, </a:t>
            </a:r>
            <a:br>
              <a:rPr lang="en-US" sz="4800" dirty="0"/>
            </a:br>
            <a:r>
              <a:rPr lang="en-US" sz="4800" dirty="0"/>
              <a:t>his walk or fellowship with God was a delight and life was good. </a:t>
            </a:r>
          </a:p>
        </p:txBody>
      </p:sp>
    </p:spTree>
    <p:extLst>
      <p:ext uri="{BB962C8B-B14F-4D97-AF65-F5344CB8AC3E}">
        <p14:creationId xmlns:p14="http://schemas.microsoft.com/office/powerpoint/2010/main" val="42828439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253FD-DAA3-A293-86DA-874F6B30B305}"/>
              </a:ext>
            </a:extLst>
          </p:cNvPr>
          <p:cNvSpPr>
            <a:spLocks noGrp="1"/>
          </p:cNvSpPr>
          <p:nvPr>
            <p:ph type="title"/>
          </p:nvPr>
        </p:nvSpPr>
        <p:spPr/>
        <p:txBody>
          <a:bodyPr/>
          <a:lstStyle/>
          <a:p>
            <a:r>
              <a:rPr lang="en-US" sz="4800" dirty="0"/>
              <a:t>The Almighty God always keeps His promises. </a:t>
            </a:r>
            <a:br>
              <a:rPr lang="en-US" sz="4800" dirty="0"/>
            </a:br>
            <a:br>
              <a:rPr lang="en-US" sz="4800" dirty="0"/>
            </a:br>
            <a:r>
              <a:rPr lang="en-US" sz="4800" dirty="0"/>
              <a:t>He is faithful even when we are faithless. </a:t>
            </a:r>
          </a:p>
        </p:txBody>
      </p:sp>
    </p:spTree>
    <p:extLst>
      <p:ext uri="{BB962C8B-B14F-4D97-AF65-F5344CB8AC3E}">
        <p14:creationId xmlns:p14="http://schemas.microsoft.com/office/powerpoint/2010/main" val="1195961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31D1E-2C36-39C5-8CE4-E2DD701F6B8D}"/>
              </a:ext>
            </a:extLst>
          </p:cNvPr>
          <p:cNvSpPr>
            <a:spLocks noGrp="1"/>
          </p:cNvSpPr>
          <p:nvPr>
            <p:ph type="title"/>
          </p:nvPr>
        </p:nvSpPr>
        <p:spPr/>
        <p:txBody>
          <a:bodyPr/>
          <a:lstStyle/>
          <a:p>
            <a:r>
              <a:rPr lang="en-US" sz="4800" dirty="0"/>
              <a:t>Rom 8:28 And we know that God causes all things to work together for good to those who love God, to those who are called according to His purpose. </a:t>
            </a:r>
          </a:p>
        </p:txBody>
      </p:sp>
    </p:spTree>
    <p:extLst>
      <p:ext uri="{BB962C8B-B14F-4D97-AF65-F5344CB8AC3E}">
        <p14:creationId xmlns:p14="http://schemas.microsoft.com/office/powerpoint/2010/main" val="3673270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CADE5-DBB6-C41C-1229-5E86F5DE25BA}"/>
              </a:ext>
            </a:extLst>
          </p:cNvPr>
          <p:cNvSpPr>
            <a:spLocks noGrp="1"/>
          </p:cNvSpPr>
          <p:nvPr>
            <p:ph type="title"/>
          </p:nvPr>
        </p:nvSpPr>
        <p:spPr/>
        <p:txBody>
          <a:bodyPr/>
          <a:lstStyle/>
          <a:p>
            <a:r>
              <a:rPr lang="en-US" sz="4800" dirty="0"/>
              <a:t>Gen 13:5 Now Lot, who went with Abram, also had flocks and herds </a:t>
            </a:r>
            <a:r>
              <a:rPr lang="en-US" sz="4800" u="sng" dirty="0"/>
              <a:t>and tents. </a:t>
            </a:r>
          </a:p>
        </p:txBody>
      </p:sp>
    </p:spTree>
    <p:extLst>
      <p:ext uri="{BB962C8B-B14F-4D97-AF65-F5344CB8AC3E}">
        <p14:creationId xmlns:p14="http://schemas.microsoft.com/office/powerpoint/2010/main" val="35219906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532C2-945A-154B-BF94-B1D915BE87FF}"/>
              </a:ext>
            </a:extLst>
          </p:cNvPr>
          <p:cNvSpPr>
            <a:spLocks noGrp="1"/>
          </p:cNvSpPr>
          <p:nvPr>
            <p:ph type="title"/>
          </p:nvPr>
        </p:nvSpPr>
        <p:spPr/>
        <p:txBody>
          <a:bodyPr/>
          <a:lstStyle/>
          <a:p>
            <a:r>
              <a:rPr lang="en-US" sz="4800" dirty="0"/>
              <a:t>Gen 13:6 And the land could not sustain them while dwelling together, for their possessions were so great that they were not able to remain together.</a:t>
            </a:r>
          </a:p>
        </p:txBody>
      </p:sp>
    </p:spTree>
    <p:extLst>
      <p:ext uri="{BB962C8B-B14F-4D97-AF65-F5344CB8AC3E}">
        <p14:creationId xmlns:p14="http://schemas.microsoft.com/office/powerpoint/2010/main" val="35768719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3277E-7311-76E9-A50F-93F506F79566}"/>
              </a:ext>
            </a:extLst>
          </p:cNvPr>
          <p:cNvSpPr>
            <a:spLocks noGrp="1"/>
          </p:cNvSpPr>
          <p:nvPr>
            <p:ph type="title"/>
          </p:nvPr>
        </p:nvSpPr>
        <p:spPr/>
        <p:txBody>
          <a:bodyPr/>
          <a:lstStyle/>
          <a:p>
            <a:r>
              <a:rPr lang="en-US" sz="4800" dirty="0"/>
              <a:t>Gen 13:7 And there was strife between the herdsmen of Abram’s livestock and the herdsmen of Lot’s livestock. Now the Canaanite and the Perizzite were dwelling then </a:t>
            </a:r>
            <a:br>
              <a:rPr lang="en-US" sz="4800" dirty="0"/>
            </a:br>
            <a:r>
              <a:rPr lang="en-US" sz="4800" dirty="0"/>
              <a:t>in the land.</a:t>
            </a:r>
          </a:p>
        </p:txBody>
      </p:sp>
    </p:spTree>
    <p:extLst>
      <p:ext uri="{BB962C8B-B14F-4D97-AF65-F5344CB8AC3E}">
        <p14:creationId xmlns:p14="http://schemas.microsoft.com/office/powerpoint/2010/main" val="30571147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42E88-B66D-61FB-E908-145234C7AA44}"/>
              </a:ext>
            </a:extLst>
          </p:cNvPr>
          <p:cNvSpPr>
            <a:spLocks noGrp="1"/>
          </p:cNvSpPr>
          <p:nvPr>
            <p:ph type="title"/>
          </p:nvPr>
        </p:nvSpPr>
        <p:spPr/>
        <p:txBody>
          <a:bodyPr/>
          <a:lstStyle/>
          <a:p>
            <a:r>
              <a:rPr lang="en-US" dirty="0"/>
              <a:t>Can I lean on the promises of God to reach the top of maturity mountain in the spiritual sense of advancement and occupation with Him? </a:t>
            </a:r>
          </a:p>
        </p:txBody>
      </p:sp>
    </p:spTree>
    <p:extLst>
      <p:ext uri="{BB962C8B-B14F-4D97-AF65-F5344CB8AC3E}">
        <p14:creationId xmlns:p14="http://schemas.microsoft.com/office/powerpoint/2010/main" val="24071342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42C8E-CE25-9B76-C6ED-E7C013DB9DFF}"/>
              </a:ext>
            </a:extLst>
          </p:cNvPr>
          <p:cNvSpPr>
            <a:spLocks noGrp="1"/>
          </p:cNvSpPr>
          <p:nvPr>
            <p:ph type="title"/>
          </p:nvPr>
        </p:nvSpPr>
        <p:spPr/>
        <p:txBody>
          <a:bodyPr/>
          <a:lstStyle/>
          <a:p>
            <a:r>
              <a:rPr lang="en-US" sz="4800" dirty="0"/>
              <a:t>God told Abram to separate and leave: 1. his country, </a:t>
            </a:r>
            <a:br>
              <a:rPr lang="en-US" sz="4800" dirty="0"/>
            </a:br>
            <a:r>
              <a:rPr lang="en-US" sz="4800" dirty="0"/>
              <a:t>2. his relatives, and </a:t>
            </a:r>
            <a:br>
              <a:rPr lang="en-US" sz="4800" dirty="0"/>
            </a:br>
            <a:r>
              <a:rPr lang="en-US" sz="4800" dirty="0"/>
              <a:t>3. his father’s house, </a:t>
            </a:r>
            <a:br>
              <a:rPr lang="en-US" sz="4800" dirty="0"/>
            </a:br>
            <a:r>
              <a:rPr lang="en-US" sz="4800" dirty="0"/>
              <a:t>which meant that God wanted Abraham to separate himself unto God. </a:t>
            </a:r>
          </a:p>
        </p:txBody>
      </p:sp>
    </p:spTree>
    <p:extLst>
      <p:ext uri="{BB962C8B-B14F-4D97-AF65-F5344CB8AC3E}">
        <p14:creationId xmlns:p14="http://schemas.microsoft.com/office/powerpoint/2010/main" val="3456852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6C133-051F-4A8F-22C0-14EBA3E84986}"/>
              </a:ext>
            </a:extLst>
          </p:cNvPr>
          <p:cNvSpPr>
            <a:spLocks noGrp="1"/>
          </p:cNvSpPr>
          <p:nvPr>
            <p:ph type="title"/>
          </p:nvPr>
        </p:nvSpPr>
        <p:spPr>
          <a:xfrm>
            <a:off x="306387" y="381000"/>
            <a:ext cx="8531225" cy="1139825"/>
          </a:xfrm>
        </p:spPr>
        <p:txBody>
          <a:bodyPr/>
          <a:lstStyle/>
          <a:p>
            <a:r>
              <a:rPr lang="en-US" sz="4800" dirty="0"/>
              <a:t>1Sa 23:26 Saul went on one side of the mountain, and David and his men on the other side of the mountain; and David was hurrying to get away from Saul, for Saul and his men were surrounding David and his men to seize them.</a:t>
            </a:r>
          </a:p>
        </p:txBody>
      </p:sp>
    </p:spTree>
    <p:extLst>
      <p:ext uri="{BB962C8B-B14F-4D97-AF65-F5344CB8AC3E}">
        <p14:creationId xmlns:p14="http://schemas.microsoft.com/office/powerpoint/2010/main" val="14269357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0A942-79FC-B7B2-169F-0A3498AA6120}"/>
              </a:ext>
            </a:extLst>
          </p:cNvPr>
          <p:cNvSpPr>
            <a:spLocks noGrp="1"/>
          </p:cNvSpPr>
          <p:nvPr>
            <p:ph type="title"/>
          </p:nvPr>
        </p:nvSpPr>
        <p:spPr/>
        <p:txBody>
          <a:bodyPr/>
          <a:lstStyle/>
          <a:p>
            <a:r>
              <a:rPr lang="en-US" sz="4400" dirty="0"/>
              <a:t>Mat 10:35 For I came to SET A MAN AGAINST HIS FATHER, AND A DAUGHTER AGAINST HER MOTHER, AND A DAUGHTER-IN-LAW AGAINST HER MOTHER-IN-LAW; </a:t>
            </a:r>
          </a:p>
        </p:txBody>
      </p:sp>
    </p:spTree>
    <p:extLst>
      <p:ext uri="{BB962C8B-B14F-4D97-AF65-F5344CB8AC3E}">
        <p14:creationId xmlns:p14="http://schemas.microsoft.com/office/powerpoint/2010/main" val="10316961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19FEE-C8DA-F608-4EBD-1B6D559B4B53}"/>
              </a:ext>
            </a:extLst>
          </p:cNvPr>
          <p:cNvSpPr>
            <a:spLocks noGrp="1"/>
          </p:cNvSpPr>
          <p:nvPr>
            <p:ph type="title"/>
          </p:nvPr>
        </p:nvSpPr>
        <p:spPr/>
        <p:txBody>
          <a:bodyPr/>
          <a:lstStyle/>
          <a:p>
            <a:r>
              <a:rPr lang="en-US" dirty="0"/>
              <a:t>Luke 12:51  Do you suppose that I came to grant peace on earth? I tell you, no, </a:t>
            </a:r>
            <a:br>
              <a:rPr lang="en-US" dirty="0"/>
            </a:br>
            <a:r>
              <a:rPr lang="en-US" dirty="0"/>
              <a:t>but rather </a:t>
            </a:r>
            <a:r>
              <a:rPr lang="en-US" u="sng" dirty="0"/>
              <a:t>division</a:t>
            </a:r>
            <a:r>
              <a:rPr lang="en-US" dirty="0"/>
              <a:t>;</a:t>
            </a:r>
          </a:p>
        </p:txBody>
      </p:sp>
    </p:spTree>
    <p:extLst>
      <p:ext uri="{BB962C8B-B14F-4D97-AF65-F5344CB8AC3E}">
        <p14:creationId xmlns:p14="http://schemas.microsoft.com/office/powerpoint/2010/main" val="5177451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08F33-9CB3-B6B8-27E4-828E69BEDF18}"/>
              </a:ext>
            </a:extLst>
          </p:cNvPr>
          <p:cNvSpPr>
            <a:spLocks noGrp="1"/>
          </p:cNvSpPr>
          <p:nvPr>
            <p:ph type="title"/>
          </p:nvPr>
        </p:nvSpPr>
        <p:spPr/>
        <p:txBody>
          <a:bodyPr/>
          <a:lstStyle/>
          <a:p>
            <a:r>
              <a:rPr lang="en-US" sz="4800" dirty="0"/>
              <a:t>Principle: Stay inside the PPOG even when you don’t know all the reasons why, We should Trust God; He always has our best interest in mind. We must be in the PPOG, if we are to Separate correctly.</a:t>
            </a:r>
          </a:p>
        </p:txBody>
      </p:sp>
    </p:spTree>
    <p:extLst>
      <p:ext uri="{BB962C8B-B14F-4D97-AF65-F5344CB8AC3E}">
        <p14:creationId xmlns:p14="http://schemas.microsoft.com/office/powerpoint/2010/main" val="3787651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2BA97-D6A6-329C-21D3-896F513BB144}"/>
              </a:ext>
            </a:extLst>
          </p:cNvPr>
          <p:cNvSpPr>
            <a:spLocks noGrp="1"/>
          </p:cNvSpPr>
          <p:nvPr>
            <p:ph type="title"/>
          </p:nvPr>
        </p:nvSpPr>
        <p:spPr/>
        <p:txBody>
          <a:bodyPr/>
          <a:lstStyle/>
          <a:p>
            <a:r>
              <a:rPr lang="en-US" sz="4800" dirty="0"/>
              <a:t>God was causing the growth of a special relationship and wanted to make Abram into His spiritually mature child of God.</a:t>
            </a:r>
          </a:p>
        </p:txBody>
      </p:sp>
    </p:spTree>
    <p:extLst>
      <p:ext uri="{BB962C8B-B14F-4D97-AF65-F5344CB8AC3E}">
        <p14:creationId xmlns:p14="http://schemas.microsoft.com/office/powerpoint/2010/main" val="12033109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34E1A-AC97-29E4-2B33-916FE24F88F0}"/>
              </a:ext>
            </a:extLst>
          </p:cNvPr>
          <p:cNvSpPr>
            <a:spLocks noGrp="1"/>
          </p:cNvSpPr>
          <p:nvPr>
            <p:ph type="title"/>
          </p:nvPr>
        </p:nvSpPr>
        <p:spPr/>
        <p:txBody>
          <a:bodyPr/>
          <a:lstStyle/>
          <a:p>
            <a:r>
              <a:rPr lang="en-US" sz="4800" dirty="0"/>
              <a:t>Physical Separation from Lot was paramount in teaching Abram what God’s calling was for him to be a light in the darkness of a Pagan world.</a:t>
            </a:r>
          </a:p>
        </p:txBody>
      </p:sp>
    </p:spTree>
    <p:extLst>
      <p:ext uri="{BB962C8B-B14F-4D97-AF65-F5344CB8AC3E}">
        <p14:creationId xmlns:p14="http://schemas.microsoft.com/office/powerpoint/2010/main" val="3386431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AA35-DB72-0D7F-E228-7D6FD22F8531}"/>
              </a:ext>
            </a:extLst>
          </p:cNvPr>
          <p:cNvSpPr>
            <a:spLocks noGrp="1"/>
          </p:cNvSpPr>
          <p:nvPr>
            <p:ph type="title"/>
          </p:nvPr>
        </p:nvSpPr>
        <p:spPr/>
        <p:txBody>
          <a:bodyPr/>
          <a:lstStyle/>
          <a:p>
            <a:r>
              <a:rPr lang="en-US" dirty="0"/>
              <a:t>Abram’s nephew Lot was not an idolater, Lot was a genuine believer, however we see him as a carnal believer </a:t>
            </a:r>
          </a:p>
        </p:txBody>
      </p:sp>
    </p:spTree>
    <p:extLst>
      <p:ext uri="{BB962C8B-B14F-4D97-AF65-F5344CB8AC3E}">
        <p14:creationId xmlns:p14="http://schemas.microsoft.com/office/powerpoint/2010/main" val="29069126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0E1E9-3F3E-3D97-7046-20A6E95878CF}"/>
              </a:ext>
            </a:extLst>
          </p:cNvPr>
          <p:cNvSpPr>
            <a:spLocks noGrp="1"/>
          </p:cNvSpPr>
          <p:nvPr>
            <p:ph type="title"/>
          </p:nvPr>
        </p:nvSpPr>
        <p:spPr/>
        <p:txBody>
          <a:bodyPr/>
          <a:lstStyle/>
          <a:p>
            <a:r>
              <a:rPr lang="en-US" sz="4000" dirty="0"/>
              <a:t>2Pe 2:7 and if He (God) rescued righteous Lot, oppressed by the sensual conduct of unprincipled men</a:t>
            </a:r>
            <a:br>
              <a:rPr lang="en-US" sz="4000" dirty="0"/>
            </a:br>
            <a:r>
              <a:rPr lang="en-US" sz="4000" dirty="0"/>
              <a:t> </a:t>
            </a:r>
            <a:br>
              <a:rPr lang="en-US" sz="4000" dirty="0"/>
            </a:br>
            <a:r>
              <a:rPr lang="en-US" sz="4000" dirty="0"/>
              <a:t>2Pe 2:8 (for by what he saw and heard that righteous man, while living among them, felt his righteous soul tormented day after day by their lawless deeds),</a:t>
            </a:r>
            <a:br>
              <a:rPr lang="en-US" sz="4000" dirty="0"/>
            </a:br>
            <a:endParaRPr lang="en-US" sz="4000" dirty="0"/>
          </a:p>
        </p:txBody>
      </p:sp>
    </p:spTree>
    <p:extLst>
      <p:ext uri="{BB962C8B-B14F-4D97-AF65-F5344CB8AC3E}">
        <p14:creationId xmlns:p14="http://schemas.microsoft.com/office/powerpoint/2010/main" val="16088472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95ABA-442E-9455-6B68-C702BF0D8E3F}"/>
              </a:ext>
            </a:extLst>
          </p:cNvPr>
          <p:cNvSpPr>
            <a:spLocks noGrp="1"/>
          </p:cNvSpPr>
          <p:nvPr>
            <p:ph type="title"/>
          </p:nvPr>
        </p:nvSpPr>
        <p:spPr/>
        <p:txBody>
          <a:bodyPr/>
          <a:lstStyle/>
          <a:p>
            <a:r>
              <a:rPr lang="en-US" sz="4800" dirty="0"/>
              <a:t>Lot lacked spiritual ambition which would have been a drag on Abram's spiritual development, so God caused them to be physically separated. </a:t>
            </a:r>
          </a:p>
        </p:txBody>
      </p:sp>
    </p:spTree>
    <p:extLst>
      <p:ext uri="{BB962C8B-B14F-4D97-AF65-F5344CB8AC3E}">
        <p14:creationId xmlns:p14="http://schemas.microsoft.com/office/powerpoint/2010/main" val="35827348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B939A-DD7C-FB40-C96B-F3F5890CEE28}"/>
              </a:ext>
            </a:extLst>
          </p:cNvPr>
          <p:cNvSpPr>
            <a:spLocks noGrp="1"/>
          </p:cNvSpPr>
          <p:nvPr>
            <p:ph type="title"/>
          </p:nvPr>
        </p:nvSpPr>
        <p:spPr/>
        <p:txBody>
          <a:bodyPr/>
          <a:lstStyle/>
          <a:p>
            <a:r>
              <a:rPr lang="en-US" sz="4400" dirty="0"/>
              <a:t>The herdsmen let the blessings go to their heads, and arrogance began to take hold of their thinking. </a:t>
            </a:r>
            <a:br>
              <a:rPr lang="en-US" sz="4400" dirty="0"/>
            </a:br>
            <a:br>
              <a:rPr lang="en-US" sz="4400" dirty="0"/>
            </a:br>
            <a:r>
              <a:rPr lang="en-US" sz="4400" dirty="0"/>
              <a:t>They valued the possessions they had over the provisions God gave them.</a:t>
            </a:r>
          </a:p>
        </p:txBody>
      </p:sp>
    </p:spTree>
    <p:extLst>
      <p:ext uri="{BB962C8B-B14F-4D97-AF65-F5344CB8AC3E}">
        <p14:creationId xmlns:p14="http://schemas.microsoft.com/office/powerpoint/2010/main" val="39362390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3C8AD-698B-E2D3-5FAC-2CB47AC50665}"/>
              </a:ext>
            </a:extLst>
          </p:cNvPr>
          <p:cNvSpPr>
            <a:spLocks noGrp="1"/>
          </p:cNvSpPr>
          <p:nvPr>
            <p:ph type="title"/>
          </p:nvPr>
        </p:nvSpPr>
        <p:spPr/>
        <p:txBody>
          <a:bodyPr/>
          <a:lstStyle/>
          <a:p>
            <a:r>
              <a:rPr lang="en-US" sz="4000" dirty="0"/>
              <a:t>Sojourn = </a:t>
            </a:r>
            <a:r>
              <a:rPr lang="en-US" sz="4000" dirty="0" err="1"/>
              <a:t>gûr</a:t>
            </a:r>
            <a:r>
              <a:rPr lang="en-US" sz="4000" dirty="0"/>
              <a:t> (H1481 </a:t>
            </a:r>
            <a:r>
              <a:rPr lang="en-US" sz="4000" dirty="0" err="1"/>
              <a:t>goor</a:t>
            </a:r>
            <a:r>
              <a:rPr lang="en-US" sz="4000" dirty="0"/>
              <a:t>) = properly to turn aside from the road (for a lodging or any other purpose), sojourn (as a guest); </a:t>
            </a:r>
            <a:br>
              <a:rPr lang="en-US" sz="4000" dirty="0"/>
            </a:br>
            <a:r>
              <a:rPr lang="en-US" sz="4000" dirty="0"/>
              <a:t>also to shrink, fear (as in a strange place) = to gather for hostility (as afraid): assemble, be afraid, dwell temporarily, gather (together), stand in awe, (be) stranger.</a:t>
            </a:r>
            <a:br>
              <a:rPr lang="en-US" sz="4400" dirty="0"/>
            </a:br>
            <a:endParaRPr lang="en-US" sz="4400" dirty="0"/>
          </a:p>
        </p:txBody>
      </p:sp>
    </p:spTree>
    <p:extLst>
      <p:ext uri="{BB962C8B-B14F-4D97-AF65-F5344CB8AC3E}">
        <p14:creationId xmlns:p14="http://schemas.microsoft.com/office/powerpoint/2010/main" val="2464836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CC51E-A724-B8DC-7CD5-DB4B5C303C03}"/>
              </a:ext>
            </a:extLst>
          </p:cNvPr>
          <p:cNvSpPr>
            <a:spLocks noGrp="1"/>
          </p:cNvSpPr>
          <p:nvPr>
            <p:ph type="title"/>
          </p:nvPr>
        </p:nvSpPr>
        <p:spPr/>
        <p:txBody>
          <a:bodyPr/>
          <a:lstStyle/>
          <a:p>
            <a:r>
              <a:rPr lang="en-US" dirty="0"/>
              <a:t>1Sa 23:27 But a messenger came to Saul, saying, “Hurry and come, for the Philistines have made a raid on the land.”</a:t>
            </a:r>
          </a:p>
        </p:txBody>
      </p:sp>
    </p:spTree>
    <p:extLst>
      <p:ext uri="{BB962C8B-B14F-4D97-AF65-F5344CB8AC3E}">
        <p14:creationId xmlns:p14="http://schemas.microsoft.com/office/powerpoint/2010/main" val="17573228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0C36A-F112-2CE4-E203-13DD1CEBC2C1}"/>
              </a:ext>
            </a:extLst>
          </p:cNvPr>
          <p:cNvSpPr>
            <a:spLocks noGrp="1"/>
          </p:cNvSpPr>
          <p:nvPr>
            <p:ph type="title"/>
          </p:nvPr>
        </p:nvSpPr>
        <p:spPr/>
        <p:txBody>
          <a:bodyPr/>
          <a:lstStyle/>
          <a:p>
            <a:r>
              <a:rPr lang="en-US" sz="4000" dirty="0"/>
              <a:t>Dwell or settle = </a:t>
            </a:r>
            <a:r>
              <a:rPr lang="en-US" sz="4000" dirty="0" err="1"/>
              <a:t>âshab</a:t>
            </a:r>
            <a:r>
              <a:rPr lang="en-US" sz="4000" dirty="0"/>
              <a:t> </a:t>
            </a:r>
            <a:br>
              <a:rPr lang="en-US" sz="4000" dirty="0"/>
            </a:br>
            <a:r>
              <a:rPr lang="en-US" sz="4000" dirty="0"/>
              <a:t>(H3427 yaw-</a:t>
            </a:r>
            <a:r>
              <a:rPr lang="en-US" sz="4000" dirty="0" err="1"/>
              <a:t>shab</a:t>
            </a:r>
            <a:r>
              <a:rPr lang="en-US" sz="4000" dirty="0"/>
              <a:t>') = properly to sit down (specifically as judge, in ambush, in quiet) = by implication to dwell, to remain = causatively to settle, habitation, (make to) inhabit (-ant) and remain.</a:t>
            </a:r>
          </a:p>
        </p:txBody>
      </p:sp>
    </p:spTree>
    <p:extLst>
      <p:ext uri="{BB962C8B-B14F-4D97-AF65-F5344CB8AC3E}">
        <p14:creationId xmlns:p14="http://schemas.microsoft.com/office/powerpoint/2010/main" val="12530103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67717-0058-54B4-6C0B-3DC4035018E4}"/>
              </a:ext>
            </a:extLst>
          </p:cNvPr>
          <p:cNvSpPr>
            <a:spLocks noGrp="1"/>
          </p:cNvSpPr>
          <p:nvPr>
            <p:ph type="title"/>
          </p:nvPr>
        </p:nvSpPr>
        <p:spPr/>
        <p:txBody>
          <a:bodyPr/>
          <a:lstStyle/>
          <a:p>
            <a:r>
              <a:rPr lang="en-US" sz="4400" dirty="0"/>
              <a:t>Abram was letting God choose where he would live, by generously allowing Lot to choose the land he wanted instead.</a:t>
            </a:r>
          </a:p>
        </p:txBody>
      </p:sp>
    </p:spTree>
    <p:extLst>
      <p:ext uri="{BB962C8B-B14F-4D97-AF65-F5344CB8AC3E}">
        <p14:creationId xmlns:p14="http://schemas.microsoft.com/office/powerpoint/2010/main" val="15622150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F6736-1950-4B8D-F7A1-2E48CAA3E08A}"/>
              </a:ext>
            </a:extLst>
          </p:cNvPr>
          <p:cNvSpPr>
            <a:spLocks noGrp="1"/>
          </p:cNvSpPr>
          <p:nvPr>
            <p:ph type="title"/>
          </p:nvPr>
        </p:nvSpPr>
        <p:spPr/>
        <p:txBody>
          <a:bodyPr/>
          <a:lstStyle/>
          <a:p>
            <a:r>
              <a:rPr lang="en-US" sz="4800" dirty="0"/>
              <a:t>Gen 13:9 Is not the whole land before you? </a:t>
            </a:r>
            <a:r>
              <a:rPr lang="en-US" sz="4800" u="sng" dirty="0"/>
              <a:t>Please separate </a:t>
            </a:r>
            <a:r>
              <a:rPr lang="en-US" sz="4800" dirty="0"/>
              <a:t>from me; if to the left, then I will go to the right; or if to the right, then I will go to the left.”</a:t>
            </a:r>
          </a:p>
        </p:txBody>
      </p:sp>
    </p:spTree>
    <p:extLst>
      <p:ext uri="{BB962C8B-B14F-4D97-AF65-F5344CB8AC3E}">
        <p14:creationId xmlns:p14="http://schemas.microsoft.com/office/powerpoint/2010/main" val="15897994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BB6A2-9943-C0D6-7BA7-C615EB08C237}"/>
              </a:ext>
            </a:extLst>
          </p:cNvPr>
          <p:cNvSpPr>
            <a:spLocks noGrp="1"/>
          </p:cNvSpPr>
          <p:nvPr>
            <p:ph type="title"/>
          </p:nvPr>
        </p:nvSpPr>
        <p:spPr/>
        <p:txBody>
          <a:bodyPr/>
          <a:lstStyle/>
          <a:p>
            <a:r>
              <a:rPr lang="en-US" sz="4400" dirty="0"/>
              <a:t>‘Please’ - </a:t>
            </a:r>
            <a:r>
              <a:rPr lang="en-US" sz="4400" dirty="0" err="1"/>
              <a:t>na</a:t>
            </a:r>
            <a:r>
              <a:rPr lang="en-US" sz="4400" dirty="0"/>
              <a:t>̂' ( H4994 Naw) A primitive particle of incitement and entreaty, which may usually be rendered = I pray, now or then; added mostly to verbs (in the imperative or future), or to interjections; I beseech thee. </a:t>
            </a:r>
          </a:p>
        </p:txBody>
      </p:sp>
    </p:spTree>
    <p:extLst>
      <p:ext uri="{BB962C8B-B14F-4D97-AF65-F5344CB8AC3E}">
        <p14:creationId xmlns:p14="http://schemas.microsoft.com/office/powerpoint/2010/main" val="37442539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01E8D-EFC2-8D2F-0C7C-F7652DF68815}"/>
              </a:ext>
            </a:extLst>
          </p:cNvPr>
          <p:cNvSpPr>
            <a:spLocks noGrp="1"/>
          </p:cNvSpPr>
          <p:nvPr>
            <p:ph type="title"/>
          </p:nvPr>
        </p:nvSpPr>
        <p:spPr/>
        <p:txBody>
          <a:bodyPr/>
          <a:lstStyle/>
          <a:p>
            <a:r>
              <a:rPr lang="en-US" sz="4400" dirty="0"/>
              <a:t>2Ti 2:24 The Lord’s bond-servant must not be quarrelsome, but be kind to all, able to teach, </a:t>
            </a:r>
            <a:br>
              <a:rPr lang="en-US" sz="4400" dirty="0"/>
            </a:br>
            <a:r>
              <a:rPr lang="en-US" sz="4400" dirty="0"/>
              <a:t>patient when wronged,</a:t>
            </a:r>
          </a:p>
        </p:txBody>
      </p:sp>
    </p:spTree>
    <p:extLst>
      <p:ext uri="{BB962C8B-B14F-4D97-AF65-F5344CB8AC3E}">
        <p14:creationId xmlns:p14="http://schemas.microsoft.com/office/powerpoint/2010/main" val="6044015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60BAC-E0A5-369C-39A0-627B9783D100}"/>
              </a:ext>
            </a:extLst>
          </p:cNvPr>
          <p:cNvSpPr>
            <a:spLocks noGrp="1"/>
          </p:cNvSpPr>
          <p:nvPr>
            <p:ph type="title"/>
          </p:nvPr>
        </p:nvSpPr>
        <p:spPr/>
        <p:txBody>
          <a:bodyPr/>
          <a:lstStyle/>
          <a:p>
            <a:r>
              <a:rPr lang="en-US" sz="4400" dirty="0"/>
              <a:t>2TI 2:25 with gentleness correcting those who are in opposition, if perhaps God may grant them repentance leading to the knowledge of the truth,</a:t>
            </a:r>
          </a:p>
        </p:txBody>
      </p:sp>
    </p:spTree>
    <p:extLst>
      <p:ext uri="{BB962C8B-B14F-4D97-AF65-F5344CB8AC3E}">
        <p14:creationId xmlns:p14="http://schemas.microsoft.com/office/powerpoint/2010/main" val="11674502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BA4B7-4C64-C197-8A0E-1A413FCF3ACE}"/>
              </a:ext>
            </a:extLst>
          </p:cNvPr>
          <p:cNvSpPr>
            <a:spLocks noGrp="1"/>
          </p:cNvSpPr>
          <p:nvPr>
            <p:ph type="title"/>
          </p:nvPr>
        </p:nvSpPr>
        <p:spPr/>
        <p:txBody>
          <a:bodyPr/>
          <a:lstStyle/>
          <a:p>
            <a:r>
              <a:rPr lang="en-US" sz="4400" dirty="0"/>
              <a:t>2Ti 2:26 and they may come to their senses and escape from the snare of the devil, having been held captive by him to do his will.</a:t>
            </a:r>
          </a:p>
        </p:txBody>
      </p:sp>
    </p:spTree>
    <p:extLst>
      <p:ext uri="{BB962C8B-B14F-4D97-AF65-F5344CB8AC3E}">
        <p14:creationId xmlns:p14="http://schemas.microsoft.com/office/powerpoint/2010/main" val="18703536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B9487-693D-8608-E2AA-62E1308FDC20}"/>
              </a:ext>
            </a:extLst>
          </p:cNvPr>
          <p:cNvSpPr>
            <a:spLocks noGrp="1"/>
          </p:cNvSpPr>
          <p:nvPr>
            <p:ph type="title"/>
          </p:nvPr>
        </p:nvSpPr>
        <p:spPr/>
        <p:txBody>
          <a:bodyPr/>
          <a:lstStyle/>
          <a:p>
            <a:r>
              <a:rPr lang="en-US" sz="4400" dirty="0"/>
              <a:t>Gen 13:11 So Lot chose for himself all the valley of the Jordan, and Lot journeyed eastward. Thus, they separated from each other.</a:t>
            </a:r>
            <a:br>
              <a:rPr lang="en-US" sz="4400" dirty="0"/>
            </a:br>
            <a:r>
              <a:rPr lang="en-US" sz="4400" dirty="0"/>
              <a:t> </a:t>
            </a:r>
            <a:br>
              <a:rPr lang="en-US" sz="4400" dirty="0"/>
            </a:br>
            <a:r>
              <a:rPr lang="en-US" sz="4400" dirty="0"/>
              <a:t>Gen 13:12 Abram settled in the land of Canaan, while Lot settled in the cities of the valley, and moved his tents as far as Sodom. </a:t>
            </a:r>
            <a:br>
              <a:rPr lang="en-US" sz="4400" dirty="0"/>
            </a:br>
            <a:endParaRPr lang="en-US" sz="4400" dirty="0"/>
          </a:p>
        </p:txBody>
      </p:sp>
    </p:spTree>
    <p:extLst>
      <p:ext uri="{BB962C8B-B14F-4D97-AF65-F5344CB8AC3E}">
        <p14:creationId xmlns:p14="http://schemas.microsoft.com/office/powerpoint/2010/main" val="34032194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23764-BBEB-A4F4-10A5-618683F4664F}"/>
              </a:ext>
            </a:extLst>
          </p:cNvPr>
          <p:cNvSpPr>
            <a:spLocks noGrp="1"/>
          </p:cNvSpPr>
          <p:nvPr>
            <p:ph type="title"/>
          </p:nvPr>
        </p:nvSpPr>
        <p:spPr/>
        <p:txBody>
          <a:bodyPr/>
          <a:lstStyle/>
          <a:p>
            <a:r>
              <a:rPr lang="en-US" sz="4400" dirty="0"/>
              <a:t>Lot is using worldly thinking here and he is walking by sight and not by faith in God. </a:t>
            </a:r>
            <a:br>
              <a:rPr lang="en-US" sz="4400" dirty="0"/>
            </a:br>
            <a:br>
              <a:rPr lang="en-US" sz="4400" dirty="0"/>
            </a:br>
            <a:endParaRPr lang="en-US" sz="4400" dirty="0"/>
          </a:p>
        </p:txBody>
      </p:sp>
    </p:spTree>
    <p:extLst>
      <p:ext uri="{BB962C8B-B14F-4D97-AF65-F5344CB8AC3E}">
        <p14:creationId xmlns:p14="http://schemas.microsoft.com/office/powerpoint/2010/main" val="3518543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D5DF0-3A43-D204-D5FE-E04016F93C67}"/>
              </a:ext>
            </a:extLst>
          </p:cNvPr>
          <p:cNvSpPr>
            <a:spLocks noGrp="1"/>
          </p:cNvSpPr>
          <p:nvPr>
            <p:ph type="title"/>
          </p:nvPr>
        </p:nvSpPr>
        <p:spPr/>
        <p:txBody>
          <a:bodyPr/>
          <a:lstStyle/>
          <a:p>
            <a:r>
              <a:rPr lang="en-US" sz="4800" dirty="0"/>
              <a:t>Mat 5:9 ‘Blessed are the peacemakers! for they shall be called sons of God. </a:t>
            </a:r>
          </a:p>
        </p:txBody>
      </p:sp>
    </p:spTree>
    <p:extLst>
      <p:ext uri="{BB962C8B-B14F-4D97-AF65-F5344CB8AC3E}">
        <p14:creationId xmlns:p14="http://schemas.microsoft.com/office/powerpoint/2010/main" val="3702695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99D4A-2647-A9D9-532F-042B15A1D96B}"/>
              </a:ext>
            </a:extLst>
          </p:cNvPr>
          <p:cNvSpPr>
            <a:spLocks noGrp="1"/>
          </p:cNvSpPr>
          <p:nvPr>
            <p:ph type="title"/>
          </p:nvPr>
        </p:nvSpPr>
        <p:spPr/>
        <p:txBody>
          <a:bodyPr/>
          <a:lstStyle/>
          <a:p>
            <a:r>
              <a:rPr lang="en-US" sz="4400" dirty="0"/>
              <a:t>Messenger used here is the Hebrew word: </a:t>
            </a:r>
            <a:r>
              <a:rPr lang="en-US" sz="4400" dirty="0" err="1"/>
              <a:t>mal'âk</a:t>
            </a:r>
            <a:r>
              <a:rPr lang="en-US" sz="4400" dirty="0"/>
              <a:t>.</a:t>
            </a:r>
            <a:br>
              <a:rPr lang="en-US" sz="4400" dirty="0"/>
            </a:br>
            <a:r>
              <a:rPr lang="en-US" sz="4400" dirty="0"/>
              <a:t>(H4397 mal-awk') meaning to dispatch as a deputy = </a:t>
            </a:r>
            <a:br>
              <a:rPr lang="en-US" sz="4400" dirty="0"/>
            </a:br>
            <a:r>
              <a:rPr lang="en-US" sz="4400" dirty="0"/>
              <a:t>a messenger; specifically of God, that is, an angel (also a prophet, priest or teacher): - ambassador, angel, king, messenger.</a:t>
            </a:r>
            <a:br>
              <a:rPr lang="en-US" sz="4400" dirty="0"/>
            </a:br>
            <a:endParaRPr lang="en-US" sz="4400" dirty="0"/>
          </a:p>
        </p:txBody>
      </p:sp>
    </p:spTree>
    <p:extLst>
      <p:ext uri="{BB962C8B-B14F-4D97-AF65-F5344CB8AC3E}">
        <p14:creationId xmlns:p14="http://schemas.microsoft.com/office/powerpoint/2010/main" val="338304353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F85A4-06C7-3804-65F1-27B5F010E33F}"/>
              </a:ext>
            </a:extLst>
          </p:cNvPr>
          <p:cNvSpPr>
            <a:spLocks noGrp="1"/>
          </p:cNvSpPr>
          <p:nvPr>
            <p:ph type="title"/>
          </p:nvPr>
        </p:nvSpPr>
        <p:spPr/>
        <p:txBody>
          <a:bodyPr/>
          <a:lstStyle/>
          <a:p>
            <a:r>
              <a:rPr lang="en-US" sz="4800" dirty="0"/>
              <a:t>Wherever the interests of peace can be conserved through the sacrifice of your own interests, be prepared to forfeit the advantage, but stand like a rock when God’s truth is in balance. - F.B. Meyer </a:t>
            </a:r>
          </a:p>
        </p:txBody>
      </p:sp>
    </p:spTree>
    <p:extLst>
      <p:ext uri="{BB962C8B-B14F-4D97-AF65-F5344CB8AC3E}">
        <p14:creationId xmlns:p14="http://schemas.microsoft.com/office/powerpoint/2010/main" val="22609775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B8EC6-607F-DE30-3D74-B20B87FB4732}"/>
              </a:ext>
            </a:extLst>
          </p:cNvPr>
          <p:cNvSpPr>
            <a:spLocks noGrp="1"/>
          </p:cNvSpPr>
          <p:nvPr>
            <p:ph type="title"/>
          </p:nvPr>
        </p:nvSpPr>
        <p:spPr/>
        <p:txBody>
          <a:bodyPr/>
          <a:lstStyle/>
          <a:p>
            <a:r>
              <a:rPr lang="en-US" sz="4000" dirty="0"/>
              <a:t> </a:t>
            </a:r>
            <a:r>
              <a:rPr lang="en-US" sz="4800" dirty="0"/>
              <a:t>Lot has gone from living in God’s comfort with his Uncle Abram, to living in a city that was among the most wicked in all human history. </a:t>
            </a:r>
          </a:p>
        </p:txBody>
      </p:sp>
    </p:spTree>
    <p:extLst>
      <p:ext uri="{BB962C8B-B14F-4D97-AF65-F5344CB8AC3E}">
        <p14:creationId xmlns:p14="http://schemas.microsoft.com/office/powerpoint/2010/main" val="382862783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C652A-8283-2D17-FBF4-C93A8D7BA51C}"/>
              </a:ext>
            </a:extLst>
          </p:cNvPr>
          <p:cNvSpPr>
            <a:spLocks noGrp="1"/>
          </p:cNvSpPr>
          <p:nvPr>
            <p:ph type="title"/>
          </p:nvPr>
        </p:nvSpPr>
        <p:spPr/>
        <p:txBody>
          <a:bodyPr/>
          <a:lstStyle/>
          <a:p>
            <a:r>
              <a:rPr lang="en-US" sz="4400" dirty="0"/>
              <a:t>distressed = </a:t>
            </a:r>
            <a:r>
              <a:rPr lang="en-US" sz="4400" dirty="0" err="1"/>
              <a:t>kataponeo</a:t>
            </a:r>
            <a:r>
              <a:rPr lang="en-US" sz="4400" dirty="0"/>
              <a:t>̄ - (G2669 kat-ap-on-eh’-o) A derivative of G4192 </a:t>
            </a:r>
            <a:r>
              <a:rPr lang="en-US" sz="4400" dirty="0" err="1"/>
              <a:t>ponos</a:t>
            </a:r>
            <a:r>
              <a:rPr lang="en-US" sz="4400" dirty="0"/>
              <a:t>  = to have anguish and pain; to labor down, that is, wear with toil (figuratively harass) = oppress, vex.</a:t>
            </a:r>
          </a:p>
        </p:txBody>
      </p:sp>
    </p:spTree>
    <p:extLst>
      <p:ext uri="{BB962C8B-B14F-4D97-AF65-F5344CB8AC3E}">
        <p14:creationId xmlns:p14="http://schemas.microsoft.com/office/powerpoint/2010/main" val="25241156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8276A-9CDB-4B5C-31C2-C56F75415424}"/>
              </a:ext>
            </a:extLst>
          </p:cNvPr>
          <p:cNvSpPr>
            <a:spLocks noGrp="1"/>
          </p:cNvSpPr>
          <p:nvPr>
            <p:ph type="title"/>
          </p:nvPr>
        </p:nvSpPr>
        <p:spPr/>
        <p:txBody>
          <a:bodyPr/>
          <a:lstStyle/>
          <a:p>
            <a:r>
              <a:rPr lang="en-US" sz="4800" dirty="0"/>
              <a:t>Lot was living a life separated from God and was being tortured continually by having to observe the gross ungodly behavior of heathenistic men all around him.</a:t>
            </a:r>
          </a:p>
        </p:txBody>
      </p:sp>
    </p:spTree>
    <p:extLst>
      <p:ext uri="{BB962C8B-B14F-4D97-AF65-F5344CB8AC3E}">
        <p14:creationId xmlns:p14="http://schemas.microsoft.com/office/powerpoint/2010/main" val="20541741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D629C-7301-D398-EB37-1374E86E36B5}"/>
              </a:ext>
            </a:extLst>
          </p:cNvPr>
          <p:cNvSpPr>
            <a:spLocks noGrp="1"/>
          </p:cNvSpPr>
          <p:nvPr>
            <p:ph type="title"/>
          </p:nvPr>
        </p:nvSpPr>
        <p:spPr/>
        <p:txBody>
          <a:bodyPr/>
          <a:lstStyle/>
          <a:p>
            <a:r>
              <a:rPr lang="en-US" sz="4400" dirty="0"/>
              <a:t>Divine thinking is always the best course of action – </a:t>
            </a:r>
            <a:br>
              <a:rPr lang="en-US" sz="4400" dirty="0"/>
            </a:br>
            <a:r>
              <a:rPr lang="en-US" sz="4400" dirty="0"/>
              <a:t>Let God make the choice and trust in His character and nature. </a:t>
            </a:r>
          </a:p>
        </p:txBody>
      </p:sp>
    </p:spTree>
    <p:extLst>
      <p:ext uri="{BB962C8B-B14F-4D97-AF65-F5344CB8AC3E}">
        <p14:creationId xmlns:p14="http://schemas.microsoft.com/office/powerpoint/2010/main" val="36750646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F87CA-E855-A9A7-D0BE-9FAB8C5F6394}"/>
              </a:ext>
            </a:extLst>
          </p:cNvPr>
          <p:cNvSpPr>
            <a:spLocks noGrp="1"/>
          </p:cNvSpPr>
          <p:nvPr>
            <p:ph type="title"/>
          </p:nvPr>
        </p:nvSpPr>
        <p:spPr/>
        <p:txBody>
          <a:bodyPr/>
          <a:lstStyle/>
          <a:p>
            <a:r>
              <a:rPr lang="en-US" sz="4400" dirty="0"/>
              <a:t>/ Gen 13:17 Arise, walk about the land through its length and breadth; for I will give it to you.” </a:t>
            </a:r>
            <a:br>
              <a:rPr lang="en-US" sz="4400" dirty="0"/>
            </a:br>
            <a:br>
              <a:rPr lang="en-US" sz="4400" dirty="0"/>
            </a:br>
            <a:r>
              <a:rPr lang="en-US" sz="4400" dirty="0"/>
              <a:t> Gen 13:18 Then Abram moved his tent and came and dwelt by the oaks of </a:t>
            </a:r>
            <a:r>
              <a:rPr lang="en-US" sz="4400" dirty="0" err="1"/>
              <a:t>Mamre</a:t>
            </a:r>
            <a:r>
              <a:rPr lang="en-US" sz="4400" dirty="0"/>
              <a:t>, which are in Hebron, and there he built an altar to the LORD.</a:t>
            </a:r>
            <a:br>
              <a:rPr lang="en-US" sz="4400" dirty="0"/>
            </a:br>
            <a:endParaRPr lang="en-US" sz="4400" dirty="0"/>
          </a:p>
        </p:txBody>
      </p:sp>
    </p:spTree>
    <p:extLst>
      <p:ext uri="{BB962C8B-B14F-4D97-AF65-F5344CB8AC3E}">
        <p14:creationId xmlns:p14="http://schemas.microsoft.com/office/powerpoint/2010/main" val="33396073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4911F-F3DF-8B58-C0C8-2A5B6C77C00B}"/>
              </a:ext>
            </a:extLst>
          </p:cNvPr>
          <p:cNvSpPr>
            <a:spLocks noGrp="1"/>
          </p:cNvSpPr>
          <p:nvPr>
            <p:ph type="title"/>
          </p:nvPr>
        </p:nvSpPr>
        <p:spPr/>
        <p:txBody>
          <a:bodyPr/>
          <a:lstStyle/>
          <a:p>
            <a:r>
              <a:rPr lang="en-US" sz="4400" dirty="0"/>
              <a:t>Abram lived a godly life in constant awareness of the need for sacrificial atonement and covering. </a:t>
            </a:r>
          </a:p>
        </p:txBody>
      </p:sp>
    </p:spTree>
    <p:extLst>
      <p:ext uri="{BB962C8B-B14F-4D97-AF65-F5344CB8AC3E}">
        <p14:creationId xmlns:p14="http://schemas.microsoft.com/office/powerpoint/2010/main" val="24204246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94176-89F9-AB97-0627-81176679AD1F}"/>
              </a:ext>
            </a:extLst>
          </p:cNvPr>
          <p:cNvSpPr>
            <a:spLocks noGrp="1"/>
          </p:cNvSpPr>
          <p:nvPr>
            <p:ph type="title"/>
          </p:nvPr>
        </p:nvSpPr>
        <p:spPr/>
        <p:txBody>
          <a:bodyPr/>
          <a:lstStyle/>
          <a:p>
            <a:r>
              <a:rPr lang="en-US" sz="4400" dirty="0"/>
              <a:t>Separation to God, separation from the world, is the first principle of Christian living. </a:t>
            </a:r>
            <a:br>
              <a:rPr lang="en-US" sz="4400" dirty="0"/>
            </a:br>
            <a:br>
              <a:rPr lang="en-US" sz="4400" dirty="0"/>
            </a:br>
            <a:r>
              <a:rPr lang="en-US" sz="4400" dirty="0"/>
              <a:t>– Watchman Nee </a:t>
            </a:r>
          </a:p>
        </p:txBody>
      </p:sp>
    </p:spTree>
    <p:extLst>
      <p:ext uri="{BB962C8B-B14F-4D97-AF65-F5344CB8AC3E}">
        <p14:creationId xmlns:p14="http://schemas.microsoft.com/office/powerpoint/2010/main" val="329705266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D0E17-4A6F-3850-8B67-3A6B3C963AE0}"/>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90662014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C86FD-283D-8A3D-BE68-B77D3FB5DCC8}"/>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921066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CFD8A-6518-2513-6EBB-DE2BD2431E33}"/>
              </a:ext>
            </a:extLst>
          </p:cNvPr>
          <p:cNvSpPr>
            <a:spLocks noGrp="1"/>
          </p:cNvSpPr>
          <p:nvPr>
            <p:ph type="title"/>
          </p:nvPr>
        </p:nvSpPr>
        <p:spPr/>
        <p:txBody>
          <a:bodyPr/>
          <a:lstStyle/>
          <a:p>
            <a:r>
              <a:rPr lang="en-US" sz="4800" dirty="0"/>
              <a:t>1Sa 23:28 (KJV) Wherefore Saul returned from pursuing after David, and went against the Philistines; therefore, they called that place </a:t>
            </a:r>
            <a:r>
              <a:rPr lang="en-US" sz="4800" dirty="0" err="1"/>
              <a:t>Selahammahlekoth</a:t>
            </a:r>
            <a:r>
              <a:rPr lang="en-US" sz="4800" dirty="0"/>
              <a:t>.</a:t>
            </a:r>
          </a:p>
        </p:txBody>
      </p:sp>
    </p:spTree>
    <p:extLst>
      <p:ext uri="{BB962C8B-B14F-4D97-AF65-F5344CB8AC3E}">
        <p14:creationId xmlns:p14="http://schemas.microsoft.com/office/powerpoint/2010/main" val="54120030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D1AF2-C7E2-218D-3AF7-494ACDE5518B}"/>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1324143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1E3D6-88C0-AAEE-F53F-4018F1D9DED1}"/>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66537896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071F8-B35D-2BF8-FCC1-1D4EF4673625}"/>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082641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B8784-AECB-CA1C-EC63-9A8C136C1090}"/>
              </a:ext>
            </a:extLst>
          </p:cNvPr>
          <p:cNvSpPr>
            <a:spLocks noGrp="1"/>
          </p:cNvSpPr>
          <p:nvPr>
            <p:ph type="title"/>
          </p:nvPr>
        </p:nvSpPr>
        <p:spPr/>
        <p:txBody>
          <a:bodyPr/>
          <a:lstStyle/>
          <a:p>
            <a:r>
              <a:rPr lang="en-US" sz="4400" dirty="0"/>
              <a:t>sela‛ </a:t>
            </a:r>
            <a:r>
              <a:rPr lang="en-US" sz="4400" dirty="0" err="1"/>
              <a:t>hammachleqôth</a:t>
            </a:r>
            <a:r>
              <a:rPr lang="en-US" sz="4400" dirty="0"/>
              <a:t> (H5555 </a:t>
            </a:r>
            <a:r>
              <a:rPr lang="en-US" sz="4400" dirty="0" err="1"/>
              <a:t>seh</a:t>
            </a:r>
            <a:r>
              <a:rPr lang="en-US" sz="4400" dirty="0"/>
              <a:t>'-</a:t>
            </a:r>
            <a:r>
              <a:rPr lang="en-US" sz="4400" dirty="0" err="1"/>
              <a:t>lah</a:t>
            </a:r>
            <a:r>
              <a:rPr lang="en-US" sz="4400" dirty="0"/>
              <a:t> ham-</a:t>
            </a:r>
            <a:r>
              <a:rPr lang="en-US" sz="4400" dirty="0" err="1"/>
              <a:t>makh</a:t>
            </a:r>
            <a:r>
              <a:rPr lang="en-US" sz="4400" dirty="0"/>
              <a:t>-lek-</a:t>
            </a:r>
            <a:r>
              <a:rPr lang="en-US" sz="4400" dirty="0" err="1"/>
              <a:t>oth</a:t>
            </a:r>
            <a:r>
              <a:rPr lang="en-US" sz="4400" dirty="0"/>
              <a:t>') From H5553 and the plural of H4256 with the article interposed; = </a:t>
            </a:r>
            <a:br>
              <a:rPr lang="en-US" sz="4400" dirty="0"/>
            </a:br>
            <a:r>
              <a:rPr lang="en-US" sz="4400" dirty="0"/>
              <a:t>rock of the divisions; referring to  Sela ham </a:t>
            </a:r>
            <a:r>
              <a:rPr lang="en-US" sz="4400" dirty="0" err="1"/>
              <a:t>Machlekoth</a:t>
            </a:r>
            <a:r>
              <a:rPr lang="en-US" sz="4400" dirty="0"/>
              <a:t>, a place in Palestine</a:t>
            </a:r>
            <a:br>
              <a:rPr lang="en-US" sz="4400" dirty="0"/>
            </a:br>
            <a:r>
              <a:rPr lang="en-US" sz="4400" dirty="0"/>
              <a:t>Total KJV occurrences: 1 </a:t>
            </a:r>
            <a:br>
              <a:rPr lang="en-US" sz="4400" dirty="0"/>
            </a:br>
            <a:endParaRPr lang="en-US" sz="4400" dirty="0"/>
          </a:p>
        </p:txBody>
      </p:sp>
    </p:spTree>
    <p:extLst>
      <p:ext uri="{BB962C8B-B14F-4D97-AF65-F5344CB8AC3E}">
        <p14:creationId xmlns:p14="http://schemas.microsoft.com/office/powerpoint/2010/main" val="3720850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DBB4A-446D-5DF4-C983-9DB66DAD4345}"/>
              </a:ext>
            </a:extLst>
          </p:cNvPr>
          <p:cNvSpPr>
            <a:spLocks noGrp="1"/>
          </p:cNvSpPr>
          <p:nvPr>
            <p:ph type="title"/>
          </p:nvPr>
        </p:nvSpPr>
        <p:spPr>
          <a:xfrm>
            <a:off x="306387" y="228600"/>
            <a:ext cx="8531225" cy="1139825"/>
          </a:xfrm>
        </p:spPr>
        <p:txBody>
          <a:bodyPr/>
          <a:lstStyle/>
          <a:p>
            <a:r>
              <a:rPr lang="en-US" sz="4400" dirty="0"/>
              <a:t>sela‛ - (H5553 </a:t>
            </a:r>
            <a:r>
              <a:rPr lang="en-US" sz="4400" dirty="0" err="1"/>
              <a:t>seh</a:t>
            </a:r>
            <a:r>
              <a:rPr lang="en-US" sz="4400" dirty="0"/>
              <a:t>'-</a:t>
            </a:r>
            <a:r>
              <a:rPr lang="en-US" sz="4400" dirty="0" err="1"/>
              <a:t>lah</a:t>
            </a:r>
            <a:r>
              <a:rPr lang="en-US" sz="4400" dirty="0"/>
              <a:t> meaning to be lofty = a craggy rock, literally or figuratively (a fortress): - (ragged) rock, stone (-</a:t>
            </a:r>
            <a:r>
              <a:rPr lang="en-US" sz="4400" dirty="0" err="1"/>
              <a:t>ny</a:t>
            </a:r>
            <a:r>
              <a:rPr lang="en-US" sz="4400" dirty="0"/>
              <a:t>), strong hold. </a:t>
            </a:r>
          </a:p>
        </p:txBody>
      </p:sp>
    </p:spTree>
    <p:extLst>
      <p:ext uri="{BB962C8B-B14F-4D97-AF65-F5344CB8AC3E}">
        <p14:creationId xmlns:p14="http://schemas.microsoft.com/office/powerpoint/2010/main" val="35499723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53803</TotalTime>
  <Words>2292</Words>
  <Application>Microsoft Office PowerPoint</Application>
  <PresentationFormat>On-screen Show (4:3)</PresentationFormat>
  <Paragraphs>67</Paragraphs>
  <Slides>72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72</vt:i4>
      </vt:variant>
    </vt:vector>
  </HeadingPairs>
  <TitlesOfParts>
    <vt:vector size="75" baseType="lpstr">
      <vt:lpstr>Arial</vt:lpstr>
      <vt:lpstr>Times New Roman</vt:lpstr>
      <vt:lpstr>Default Design</vt:lpstr>
      <vt:lpstr>Salt and Light Bible Ministries  ‘A Daily Cross with Thee’ # 9 – The Necessity of Biblical Separation – Part 6  Pastor Jason Kauranen Sunday September 22, 2024</vt:lpstr>
      <vt:lpstr>Biblical Separation = A biblical principle for removing oneself from people or ideas that hinder your advancement to spiritual maturity inside the Predesigned Plan of God. </vt:lpstr>
      <vt:lpstr>Don’t let anything take you away from the continued growth  in grace and knowledge of  the Lord Jesus Christ and upholding His divine viewpoint and principles that are commanded in the Word of God. </vt:lpstr>
      <vt:lpstr>1Sa 23:26 Saul went on one side of the mountain, and David and his men on the other side of the mountain; and David was hurrying to get away from Saul, for Saul and his men were surrounding David and his men to seize them.</vt:lpstr>
      <vt:lpstr>1Sa 23:27 But a messenger came to Saul, saying, “Hurry and come, for the Philistines have made a raid on the land.”</vt:lpstr>
      <vt:lpstr>Messenger used here is the Hebrew word: mal'âk. (H4397 mal-awk') meaning to dispatch as a deputy =  a messenger; specifically of God, that is, an angel (also a prophet, priest or teacher): - ambassador, angel, king, messenger. </vt:lpstr>
      <vt:lpstr>1Sa 23:28 (KJV) Wherefore Saul returned from pursuing after David, and went against the Philistines; therefore, they called that place Selahammahlekoth.</vt:lpstr>
      <vt:lpstr>sela‛ hammachleqôth (H5555 seh'-lah ham-makh-lek-oth') From H5553 and the plural of H4256 with the article interposed; =  rock of the divisions; referring to  Sela ham Machlekoth, a place in Palestine Total KJV occurrences: 1  </vt:lpstr>
      <vt:lpstr>sela‛ - (H5553 seh'-lah meaning to be lofty = a craggy rock, literally or figuratively (a fortress): - (ragged) rock, stone (-ny), strong hold. </vt:lpstr>
      <vt:lpstr>machălôqeth (H4256 makh-al-o'-keth) From H2505; a section (of Levites, people or soldiers) =  - company of course or division,  portion by separation of. </vt:lpstr>
      <vt:lpstr>châlaq – (H2505 khaw-lak' ) A primitive root; to be smooth (figuratively); by implication (as smooth stones were used for lots) to apportion or separate = distribute, divide, take away a portion, separate self. </vt:lpstr>
      <vt:lpstr> Selahammahlekoth =  A fortress of craggy rock on the mountain, that allowed us to separate and kept us from our enemy by the provisions of God - The Rock of Separation. </vt:lpstr>
      <vt:lpstr>4. There are two Categories of Biblical Separation –   a. Mental Separation.          b. Physical Separation. </vt:lpstr>
      <vt:lpstr>Physical Separation = To avoid any personal contact with another person under any circumstances, so that there is no compromise of bible doctrine or hindrances in your personal relationship  with God. </vt:lpstr>
      <vt:lpstr>Physical Separation is a severance of all relations with the opposing parties that go against Godly mandates and principles. </vt:lpstr>
      <vt:lpstr>Principle: You should never separate from an unbeliever unless bible doctrine is being compromised. </vt:lpstr>
      <vt:lpstr>Either degree of separation the Believer’s emphasis must be grace and doctrine, not the evil that he purports to leave behind. Separation ‘unto God’, not from the world, is a necessary attitude when dealing with separation to avoid self-righteous crusading. – R.B. Theime </vt:lpstr>
      <vt:lpstr>Eph 6:12 For our struggle is not against flesh and blood, but against the rulers, against the powers, against the world forces of this darkness, against the spiritual forces of wickedness in the heavenly places. </vt:lpstr>
      <vt:lpstr>Rom 8:39 nor height, nor depth, nor any other created thing, will be able to separate us from the love of God, which is in Christ Jesus our Lord. </vt:lpstr>
      <vt:lpstr>Abram came to shine as a light in the middle of the darkness of a pagan world by his obedience, separation, and faith to live inside of God’s plan.</vt:lpstr>
      <vt:lpstr>Gen 12:1 Now the LORD said to Abram, “Go forth from your country, And from your relatives And from your father’s house, To the land which I will show you;  </vt:lpstr>
      <vt:lpstr>Gen 12:2 Now the LORD said to Abram, “Go forth from your country, And from your relatives And from your father’s house, To the land which  I will show you;  </vt:lpstr>
      <vt:lpstr>Gen 12:3 And I will bless those who bless you, And the one who curses you I will curse. And in you all the families of the earth will be blessed.” </vt:lpstr>
      <vt:lpstr>2Co 12:10 Therefore I am well content with weaknesses, with insults, with distresses, with persecutions, with difficulties, for Christ’s sake; for when I am weak, then I am strong. </vt:lpstr>
      <vt:lpstr>2Co 13:8 For we can do nothing against the truth, but only  for the truth.</vt:lpstr>
      <vt:lpstr>Gen 13:4 to the place of the altar which he had made there formerly; and there  Abram called on the name of the LORD. </vt:lpstr>
      <vt:lpstr>Called - ârâ' (H7121 kaw-raw') (rather identical with H7122 = to encounter through the idea of accosting a person met) = to call out to (that is, properly address by name), =   cry (unto), (give) name, preach, (make) proclaim (-ation), pronounce. </vt:lpstr>
      <vt:lpstr>By being humbled, Abram was able to identify and recover from his failing when he walked away from God into sin,  living outside the PPOG. </vt:lpstr>
      <vt:lpstr>Rom 9:15 For He says to Moses,  “I WILL HAVE MERCY ON WHOM I HAVE MERCY, AND  I WILL HAVE COMPASSION ON WHOM I HAVE COMPASSION.”</vt:lpstr>
      <vt:lpstr>Lam 3:22 The LORD’S lovingkindnesses indeed never cease, For his compassions  never fail.  23 His mercies are new  every morning;  Great is Your faithfulness. </vt:lpstr>
      <vt:lpstr>Jude 1:21 “Keep yourself in the love of God, looking forward to the mercy of our Lord Jesus Christ to eternal life”. </vt:lpstr>
      <vt:lpstr>Abram learned that the times when he was obedient and followed God’s commands,  his walk or fellowship with God was a delight and life was good. </vt:lpstr>
      <vt:lpstr>The Almighty God always keeps His promises.   He is faithful even when we are faithless. </vt:lpstr>
      <vt:lpstr>Rom 8:28 And we know that God causes all things to work together for good to those who love God, to those who are called according to His purpose. </vt:lpstr>
      <vt:lpstr>Gen 13:5 Now Lot, who went with Abram, also had flocks and herds and tents. </vt:lpstr>
      <vt:lpstr>Gen 13:6 And the land could not sustain them while dwelling together, for their possessions were so great that they were not able to remain together.</vt:lpstr>
      <vt:lpstr>Gen 13:7 And there was strife between the herdsmen of Abram’s livestock and the herdsmen of Lot’s livestock. Now the Canaanite and the Perizzite were dwelling then  in the land.</vt:lpstr>
      <vt:lpstr>Can I lean on the promises of God to reach the top of maturity mountain in the spiritual sense of advancement and occupation with Him? </vt:lpstr>
      <vt:lpstr>God told Abram to separate and leave: 1. his country,  2. his relatives, and  3. his father’s house,  which meant that God wanted Abraham to separate himself unto God. </vt:lpstr>
      <vt:lpstr>Mat 10:35 For I came to SET A MAN AGAINST HIS FATHER, AND A DAUGHTER AGAINST HER MOTHER, AND A DAUGHTER-IN-LAW AGAINST HER MOTHER-IN-LAW; </vt:lpstr>
      <vt:lpstr>Luke 12:51  Do you suppose that I came to grant peace on earth? I tell you, no,  but rather division;</vt:lpstr>
      <vt:lpstr>Principle: Stay inside the PPOG even when you don’t know all the reasons why, We should Trust God; He always has our best interest in mind. We must be in the PPOG, if we are to Separate correctly.</vt:lpstr>
      <vt:lpstr>God was causing the growth of a special relationship and wanted to make Abram into His spiritually mature child of God.</vt:lpstr>
      <vt:lpstr>Physical Separation from Lot was paramount in teaching Abram what God’s calling was for him to be a light in the darkness of a Pagan world.</vt:lpstr>
      <vt:lpstr>Abram’s nephew Lot was not an idolater, Lot was a genuine believer, however we see him as a carnal believer </vt:lpstr>
      <vt:lpstr>2Pe 2:7 and if He (God) rescued righteous Lot, oppressed by the sensual conduct of unprincipled men   2Pe 2:8 (for by what he saw and heard that righteous man, while living among them, felt his righteous soul tormented day after day by their lawless deeds), </vt:lpstr>
      <vt:lpstr>Lot lacked spiritual ambition which would have been a drag on Abram's spiritual development, so God caused them to be physically separated. </vt:lpstr>
      <vt:lpstr>The herdsmen let the blessings go to their heads, and arrogance began to take hold of their thinking.   They valued the possessions they had over the provisions God gave them.</vt:lpstr>
      <vt:lpstr>Sojourn = gûr (H1481 goor) = properly to turn aside from the road (for a lodging or any other purpose), sojourn (as a guest);  also to shrink, fear (as in a strange place) = to gather for hostility (as afraid): assemble, be afraid, dwell temporarily, gather (together), stand in awe, (be) stranger. </vt:lpstr>
      <vt:lpstr>Dwell or settle = âshab  (H3427 yaw-shab') = properly to sit down (specifically as judge, in ambush, in quiet) = by implication to dwell, to remain = causatively to settle, habitation, (make to) inhabit (-ant) and remain.</vt:lpstr>
      <vt:lpstr>Abram was letting God choose where he would live, by generously allowing Lot to choose the land he wanted instead.</vt:lpstr>
      <vt:lpstr>Gen 13:9 Is not the whole land before you? Please separate from me; if to the left, then I will go to the right; or if to the right, then I will go to the left.”</vt:lpstr>
      <vt:lpstr>‘Please’ - nâ' ( H4994 Naw) A primitive particle of incitement and entreaty, which may usually be rendered = I pray, now or then; added mostly to verbs (in the imperative or future), or to interjections; I beseech thee. </vt:lpstr>
      <vt:lpstr>2Ti 2:24 The Lord’s bond-servant must not be quarrelsome, but be kind to all, able to teach,  patient when wronged,</vt:lpstr>
      <vt:lpstr>2TI 2:25 with gentleness correcting those who are in opposition, if perhaps God may grant them repentance leading to the knowledge of the truth,</vt:lpstr>
      <vt:lpstr>2Ti 2:26 and they may come to their senses and escape from the snare of the devil, having been held captive by him to do his will.</vt:lpstr>
      <vt:lpstr>Gen 13:11 So Lot chose for himself all the valley of the Jordan, and Lot journeyed eastward. Thus, they separated from each other.   Gen 13:12 Abram settled in the land of Canaan, while Lot settled in the cities of the valley, and moved his tents as far as Sodom.  </vt:lpstr>
      <vt:lpstr>Lot is using worldly thinking here and he is walking by sight and not by faith in God.   </vt:lpstr>
      <vt:lpstr>Mat 5:9 ‘Blessed are the peacemakers! for they shall be called sons of God. </vt:lpstr>
      <vt:lpstr>Wherever the interests of peace can be conserved through the sacrifice of your own interests, be prepared to forfeit the advantage, but stand like a rock when God’s truth is in balance. - F.B. Meyer </vt:lpstr>
      <vt:lpstr> Lot has gone from living in God’s comfort with his Uncle Abram, to living in a city that was among the most wicked in all human history. </vt:lpstr>
      <vt:lpstr>distressed = kataponeō - (G2669 kat-ap-on-eh’-o) A derivative of G4192 ponos  = to have anguish and pain; to labor down, that is, wear with toil (figuratively harass) = oppress, vex.</vt:lpstr>
      <vt:lpstr>Lot was living a life separated from God and was being tortured continually by having to observe the gross ungodly behavior of heathenistic men all around him.</vt:lpstr>
      <vt:lpstr>Divine thinking is always the best course of action –  Let God make the choice and trust in His character and nature. </vt:lpstr>
      <vt:lpstr>/ Gen 13:17 Arise, walk about the land through its length and breadth; for I will give it to you.”    Gen 13:18 Then Abram moved his tent and came and dwelt by the oaks of Mamre, which are in Hebron, and there he built an altar to the LORD. </vt:lpstr>
      <vt:lpstr>Abram lived a godly life in constant awareness of the need for sacrificial atonement and covering. </vt:lpstr>
      <vt:lpstr>Separation to God, separation from the world, is the first principle of Christian living.   – Watchman Nee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Jason Kauranen</cp:lastModifiedBy>
  <cp:revision>120</cp:revision>
  <cp:lastPrinted>1601-01-01T00:00:00Z</cp:lastPrinted>
  <dcterms:created xsi:type="dcterms:W3CDTF">2016-07-31T13:32:40Z</dcterms:created>
  <dcterms:modified xsi:type="dcterms:W3CDTF">2024-09-22T11:58:04Z</dcterms:modified>
</cp:coreProperties>
</file>