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6"/>
  </p:notesMasterIdLst>
  <p:sldIdLst>
    <p:sldId id="307" r:id="rId2"/>
    <p:sldId id="324" r:id="rId3"/>
    <p:sldId id="306" r:id="rId4"/>
    <p:sldId id="311" r:id="rId5"/>
    <p:sldId id="326" r:id="rId6"/>
    <p:sldId id="327" r:id="rId7"/>
    <p:sldId id="328" r:id="rId8"/>
    <p:sldId id="329" r:id="rId9"/>
    <p:sldId id="330" r:id="rId10"/>
    <p:sldId id="331" r:id="rId11"/>
    <p:sldId id="332" r:id="rId12"/>
    <p:sldId id="333" r:id="rId13"/>
    <p:sldId id="334" r:id="rId14"/>
    <p:sldId id="335" r:id="rId15"/>
    <p:sldId id="336" r:id="rId16"/>
    <p:sldId id="338" r:id="rId17"/>
    <p:sldId id="340" r:id="rId18"/>
    <p:sldId id="268" r:id="rId19"/>
    <p:sldId id="265" r:id="rId20"/>
    <p:sldId id="341" r:id="rId21"/>
    <p:sldId id="290" r:id="rId22"/>
    <p:sldId id="291" r:id="rId23"/>
    <p:sldId id="293" r:id="rId24"/>
    <p:sldId id="285" r:id="rId25"/>
    <p:sldId id="298" r:id="rId26"/>
    <p:sldId id="303" r:id="rId27"/>
    <p:sldId id="305" r:id="rId28"/>
    <p:sldId id="267" r:id="rId29"/>
    <p:sldId id="320" r:id="rId30"/>
    <p:sldId id="321" r:id="rId31"/>
    <p:sldId id="322" r:id="rId32"/>
    <p:sldId id="270" r:id="rId33"/>
    <p:sldId id="323" r:id="rId34"/>
    <p:sldId id="258" r:id="rId35"/>
    <p:sldId id="342" r:id="rId36"/>
    <p:sldId id="260" r:id="rId37"/>
    <p:sldId id="261" r:id="rId38"/>
    <p:sldId id="269" r:id="rId39"/>
    <p:sldId id="325" r:id="rId40"/>
    <p:sldId id="274" r:id="rId41"/>
    <p:sldId id="277" r:id="rId42"/>
    <p:sldId id="294" r:id="rId43"/>
    <p:sldId id="289" r:id="rId44"/>
    <p:sldId id="296" r:id="rId45"/>
    <p:sldId id="266" r:id="rId46"/>
    <p:sldId id="271" r:id="rId47"/>
    <p:sldId id="272" r:id="rId48"/>
    <p:sldId id="276" r:id="rId49"/>
    <p:sldId id="278" r:id="rId50"/>
    <p:sldId id="280" r:id="rId51"/>
    <p:sldId id="282" r:id="rId52"/>
    <p:sldId id="283" r:id="rId53"/>
    <p:sldId id="284" r:id="rId54"/>
    <p:sldId id="286" r:id="rId55"/>
    <p:sldId id="287" r:id="rId56"/>
    <p:sldId id="288" r:id="rId57"/>
    <p:sldId id="302" r:id="rId58"/>
    <p:sldId id="295" r:id="rId59"/>
    <p:sldId id="297" r:id="rId60"/>
    <p:sldId id="300" r:id="rId61"/>
    <p:sldId id="301" r:id="rId62"/>
    <p:sldId id="304" r:id="rId63"/>
    <p:sldId id="343" r:id="rId64"/>
    <p:sldId id="344" r:id="rId65"/>
  </p:sldIdLst>
  <p:sldSz cx="9144000" cy="6858000" type="screen4x3"/>
  <p:notesSz cx="7315200" cy="9601200"/>
  <p:defaultTextStyle>
    <a:defPPr>
      <a:defRPr lang="en-GB"/>
    </a:defPPr>
    <a:lvl1pPr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1pPr>
    <a:lvl2pPr marL="742950" indent="-285750"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2pPr>
    <a:lvl3pPr marL="1143000" indent="-228600"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3pPr>
    <a:lvl4pPr marL="1600200" indent="-228600"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4pPr>
    <a:lvl5pPr marL="2057400" indent="-228600" algn="ctr" defTabSz="457200" rtl="0" fontAlgn="base">
      <a:spcBef>
        <a:spcPts val="1350"/>
      </a:spcBef>
      <a:spcAft>
        <a:spcPct val="0"/>
      </a:spcAft>
      <a:buClr>
        <a:srgbClr val="000000"/>
      </a:buClr>
      <a:buSzPct val="100000"/>
      <a:buFont typeface="Times New Roman" panose="02020603050405020304" pitchFamily="18" charset="0"/>
      <a:defRPr sz="4400" b="1" kern="1200">
        <a:solidFill>
          <a:srgbClr val="FFFFFF"/>
        </a:solidFill>
        <a:latin typeface="Arial" panose="020B0604020202020204" pitchFamily="34" charset="0"/>
        <a:ea typeface="+mn-ea"/>
        <a:cs typeface="+mn-cs"/>
      </a:defRPr>
    </a:lvl5pPr>
    <a:lvl6pPr marL="2286000" algn="l" defTabSz="914400" rtl="0" eaLnBrk="1" latinLnBrk="0" hangingPunct="1">
      <a:defRPr sz="4400" b="1" kern="1200">
        <a:solidFill>
          <a:srgbClr val="FFFFFF"/>
        </a:solidFill>
        <a:latin typeface="Arial" panose="020B0604020202020204" pitchFamily="34" charset="0"/>
        <a:ea typeface="+mn-ea"/>
        <a:cs typeface="+mn-cs"/>
      </a:defRPr>
    </a:lvl6pPr>
    <a:lvl7pPr marL="2743200" algn="l" defTabSz="914400" rtl="0" eaLnBrk="1" latinLnBrk="0" hangingPunct="1">
      <a:defRPr sz="4400" b="1" kern="1200">
        <a:solidFill>
          <a:srgbClr val="FFFFFF"/>
        </a:solidFill>
        <a:latin typeface="Arial" panose="020B0604020202020204" pitchFamily="34" charset="0"/>
        <a:ea typeface="+mn-ea"/>
        <a:cs typeface="+mn-cs"/>
      </a:defRPr>
    </a:lvl7pPr>
    <a:lvl8pPr marL="3200400" algn="l" defTabSz="914400" rtl="0" eaLnBrk="1" latinLnBrk="0" hangingPunct="1">
      <a:defRPr sz="4400" b="1" kern="1200">
        <a:solidFill>
          <a:srgbClr val="FFFFFF"/>
        </a:solidFill>
        <a:latin typeface="Arial" panose="020B0604020202020204" pitchFamily="34" charset="0"/>
        <a:ea typeface="+mn-ea"/>
        <a:cs typeface="+mn-cs"/>
      </a:defRPr>
    </a:lvl8pPr>
    <a:lvl9pPr marL="3657600" algn="l" defTabSz="914400" rtl="0" eaLnBrk="1" latinLnBrk="0" hangingPunct="1">
      <a:defRPr sz="4400" b="1" kern="1200">
        <a:solidFill>
          <a:srgbClr val="FFFFFF"/>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08" autoAdjust="0"/>
    <p:restoredTop sz="86414"/>
  </p:normalViewPr>
  <p:slideViewPr>
    <p:cSldViewPr>
      <p:cViewPr varScale="1">
        <p:scale>
          <a:sx n="68" d="100"/>
          <a:sy n="68" d="100"/>
        </p:scale>
        <p:origin x="149" y="62"/>
      </p:cViewPr>
      <p:guideLst>
        <p:guide orient="horz" pos="2160"/>
        <p:guide pos="2880"/>
      </p:guideLst>
    </p:cSldViewPr>
  </p:slideViewPr>
  <p:outlineViewPr>
    <p:cViewPr varScale="1">
      <p:scale>
        <a:sx n="20" d="100"/>
        <a:sy n="20" d="1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F16BAC95-B84B-345F-6A1C-784E945A227A}"/>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Rectangle 2">
            <a:extLst>
              <a:ext uri="{FF2B5EF4-FFF2-40B4-BE49-F238E27FC236}">
                <a16:creationId xmlns:a16="http://schemas.microsoft.com/office/drawing/2014/main" id="{25161C66-55B7-285B-0F96-A2364DA63C9B}"/>
              </a:ext>
            </a:extLst>
          </p:cNvPr>
          <p:cNvSpPr>
            <a:spLocks noGrp="1" noRot="1" noChangeAspect="1" noChangeArrowheads="1"/>
          </p:cNvSpPr>
          <p:nvPr>
            <p:ph type="sldImg"/>
          </p:nvPr>
        </p:nvSpPr>
        <p:spPr bwMode="auto">
          <a:xfrm>
            <a:off x="-15036800" y="-12385675"/>
            <a:ext cx="17483138" cy="131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a:extLst>
              <a:ext uri="{FF2B5EF4-FFF2-40B4-BE49-F238E27FC236}">
                <a16:creationId xmlns:a16="http://schemas.microsoft.com/office/drawing/2014/main" id="{9DA62E6D-D96E-D3F0-256C-B1C03E4F3968}"/>
              </a:ext>
            </a:extLst>
          </p:cNvPr>
          <p:cNvSpPr>
            <a:spLocks noGrp="1" noChangeArrowheads="1"/>
          </p:cNvSpPr>
          <p:nvPr>
            <p:ph type="body"/>
          </p:nvPr>
        </p:nvSpPr>
        <p:spPr bwMode="auto">
          <a:xfrm>
            <a:off x="731838" y="4560888"/>
            <a:ext cx="5848350"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4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08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6B4A-ABF4-1FF4-7722-13852AFD65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532DA2-1872-8EBC-0803-B004929C15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EF434-B698-17A8-4FD5-9AAFB554288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DF8027-3528-AE26-4785-AD3C638BCB85}"/>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411E7A-876C-BFC7-DDE6-E9002A18BAC6}"/>
              </a:ext>
            </a:extLst>
          </p:cNvPr>
          <p:cNvSpPr>
            <a:spLocks noGrp="1"/>
          </p:cNvSpPr>
          <p:nvPr>
            <p:ph type="sldNum" idx="12"/>
          </p:nvPr>
        </p:nvSpPr>
        <p:spPr/>
        <p:txBody>
          <a:bodyPr/>
          <a:lstStyle>
            <a:lvl1pPr>
              <a:defRPr/>
            </a:lvl1pPr>
          </a:lstStyle>
          <a:p>
            <a:fld id="{CCBF6B65-ADE4-6547-A73D-B67BDC54817B}" type="slidenum">
              <a:rPr lang="en-US" altLang="en-US"/>
              <a:pPr/>
              <a:t>‹#›</a:t>
            </a:fld>
            <a:endParaRPr lang="en-US" altLang="en-US"/>
          </a:p>
        </p:txBody>
      </p:sp>
    </p:spTree>
    <p:extLst>
      <p:ext uri="{BB962C8B-B14F-4D97-AF65-F5344CB8AC3E}">
        <p14:creationId xmlns:p14="http://schemas.microsoft.com/office/powerpoint/2010/main" val="391614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38A3-5DBF-069D-66D0-F9CF88CBE8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3F31BB-2E0C-405D-116D-E6F0AC9A4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49E2A-8861-20CE-F7A5-38414857FE1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AD8E3F-AE28-1299-0690-1AF5444CAB8B}"/>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9AFCA2-4BAA-C88C-D282-5408AB55A76D}"/>
              </a:ext>
            </a:extLst>
          </p:cNvPr>
          <p:cNvSpPr>
            <a:spLocks noGrp="1"/>
          </p:cNvSpPr>
          <p:nvPr>
            <p:ph type="sldNum" idx="12"/>
          </p:nvPr>
        </p:nvSpPr>
        <p:spPr/>
        <p:txBody>
          <a:bodyPr/>
          <a:lstStyle>
            <a:lvl1pPr>
              <a:defRPr/>
            </a:lvl1pPr>
          </a:lstStyle>
          <a:p>
            <a:fld id="{144863B8-F223-344E-8A34-68FB5482EE2E}" type="slidenum">
              <a:rPr lang="en-US" altLang="en-US"/>
              <a:pPr/>
              <a:t>‹#›</a:t>
            </a:fld>
            <a:endParaRPr lang="en-US" altLang="en-US"/>
          </a:p>
        </p:txBody>
      </p:sp>
    </p:spTree>
    <p:extLst>
      <p:ext uri="{BB962C8B-B14F-4D97-AF65-F5344CB8AC3E}">
        <p14:creationId xmlns:p14="http://schemas.microsoft.com/office/powerpoint/2010/main" val="60296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730005-7367-37D0-9F3C-F1F44310BAE5}"/>
              </a:ext>
            </a:extLst>
          </p:cNvPr>
          <p:cNvSpPr>
            <a:spLocks noGrp="1"/>
          </p:cNvSpPr>
          <p:nvPr>
            <p:ph type="title" orient="vert"/>
          </p:nvPr>
        </p:nvSpPr>
        <p:spPr>
          <a:xfrm>
            <a:off x="6704013" y="365125"/>
            <a:ext cx="2132012" cy="5727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DECD4A-5AC3-63A9-D048-CE11D9DFAF53}"/>
              </a:ext>
            </a:extLst>
          </p:cNvPr>
          <p:cNvSpPr>
            <a:spLocks noGrp="1"/>
          </p:cNvSpPr>
          <p:nvPr>
            <p:ph type="body" orient="vert" idx="1"/>
          </p:nvPr>
        </p:nvSpPr>
        <p:spPr>
          <a:xfrm>
            <a:off x="304800" y="365125"/>
            <a:ext cx="6246813"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98F87-755E-3FA0-40B3-4D69EA6378A0}"/>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C98C38-E8CF-891C-08D0-04B87E58861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4EC4E62-D6D3-9B87-DBE0-AAD8A9B44E88}"/>
              </a:ext>
            </a:extLst>
          </p:cNvPr>
          <p:cNvSpPr>
            <a:spLocks noGrp="1"/>
          </p:cNvSpPr>
          <p:nvPr>
            <p:ph type="sldNum" idx="12"/>
          </p:nvPr>
        </p:nvSpPr>
        <p:spPr/>
        <p:txBody>
          <a:bodyPr/>
          <a:lstStyle>
            <a:lvl1pPr>
              <a:defRPr/>
            </a:lvl1pPr>
          </a:lstStyle>
          <a:p>
            <a:fld id="{3D93705E-906E-524E-9BE3-ECA370D17F59}" type="slidenum">
              <a:rPr lang="en-US" altLang="en-US"/>
              <a:pPr/>
              <a:t>‹#›</a:t>
            </a:fld>
            <a:endParaRPr lang="en-US" altLang="en-US"/>
          </a:p>
        </p:txBody>
      </p:sp>
    </p:spTree>
    <p:extLst>
      <p:ext uri="{BB962C8B-B14F-4D97-AF65-F5344CB8AC3E}">
        <p14:creationId xmlns:p14="http://schemas.microsoft.com/office/powerpoint/2010/main" val="47023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874F-8687-6E29-F105-9E6E873DA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9CE53-5578-EF70-A228-12F99EE9B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09F47-73A2-43A2-7575-B01A3212510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24822E-323E-1451-ACA7-4E055A3BA2E6}"/>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DB4DDA-D724-7000-58C3-04A2D086BAF4}"/>
              </a:ext>
            </a:extLst>
          </p:cNvPr>
          <p:cNvSpPr>
            <a:spLocks noGrp="1"/>
          </p:cNvSpPr>
          <p:nvPr>
            <p:ph type="sldNum" idx="12"/>
          </p:nvPr>
        </p:nvSpPr>
        <p:spPr/>
        <p:txBody>
          <a:bodyPr/>
          <a:lstStyle>
            <a:lvl1pPr>
              <a:defRPr/>
            </a:lvl1pPr>
          </a:lstStyle>
          <a:p>
            <a:fld id="{ED0CD709-E833-BE40-9797-1F350800B7AD}" type="slidenum">
              <a:rPr lang="en-US" altLang="en-US"/>
              <a:pPr/>
              <a:t>‹#›</a:t>
            </a:fld>
            <a:endParaRPr lang="en-US" altLang="en-US"/>
          </a:p>
        </p:txBody>
      </p:sp>
    </p:spTree>
    <p:extLst>
      <p:ext uri="{BB962C8B-B14F-4D97-AF65-F5344CB8AC3E}">
        <p14:creationId xmlns:p14="http://schemas.microsoft.com/office/powerpoint/2010/main" val="105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0CF1-520C-E6D0-81E1-0368EF9073A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8C068D-4B12-3D11-C32D-C3B781AC51C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4831D8D-37E5-7566-BD01-68BCB8C4FCBD}"/>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6C098C-1E9E-0CA3-5CC6-E5EBF1DD1956}"/>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086F3F-95B4-ADA2-E00B-6CB7B41F0A31}"/>
              </a:ext>
            </a:extLst>
          </p:cNvPr>
          <p:cNvSpPr>
            <a:spLocks noGrp="1"/>
          </p:cNvSpPr>
          <p:nvPr>
            <p:ph type="sldNum" idx="12"/>
          </p:nvPr>
        </p:nvSpPr>
        <p:spPr/>
        <p:txBody>
          <a:bodyPr/>
          <a:lstStyle>
            <a:lvl1pPr>
              <a:defRPr/>
            </a:lvl1pPr>
          </a:lstStyle>
          <a:p>
            <a:fld id="{CCC1DB52-75B2-1E46-A0CF-DA395A16FCA3}" type="slidenum">
              <a:rPr lang="en-US" altLang="en-US"/>
              <a:pPr/>
              <a:t>‹#›</a:t>
            </a:fld>
            <a:endParaRPr lang="en-US" altLang="en-US"/>
          </a:p>
        </p:txBody>
      </p:sp>
    </p:spTree>
    <p:extLst>
      <p:ext uri="{BB962C8B-B14F-4D97-AF65-F5344CB8AC3E}">
        <p14:creationId xmlns:p14="http://schemas.microsoft.com/office/powerpoint/2010/main" val="206582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C21E-849D-0BC7-0663-436741678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F9568-B20D-4773-DB67-2A23B7C249FC}"/>
              </a:ext>
            </a:extLst>
          </p:cNvPr>
          <p:cNvSpPr>
            <a:spLocks noGrp="1"/>
          </p:cNvSpPr>
          <p:nvPr>
            <p:ph sz="half" idx="1"/>
          </p:nvPr>
        </p:nvSpPr>
        <p:spPr>
          <a:xfrm>
            <a:off x="685800" y="1981200"/>
            <a:ext cx="3808413"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7F107-4422-C95F-00E7-B84B356DB264}"/>
              </a:ext>
            </a:extLst>
          </p:cNvPr>
          <p:cNvSpPr>
            <a:spLocks noGrp="1"/>
          </p:cNvSpPr>
          <p:nvPr>
            <p:ph sz="half" idx="2"/>
          </p:nvPr>
        </p:nvSpPr>
        <p:spPr>
          <a:xfrm>
            <a:off x="4646613" y="1981200"/>
            <a:ext cx="3808412" cy="4111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79E4B4-C4BE-910C-3E99-7BA15E3D4214}"/>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ACCD3C7-9D60-F608-1221-1FDBF5FDF2E8}"/>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9E0C7C-887A-8AA7-07A6-08F4AD85C9D1}"/>
              </a:ext>
            </a:extLst>
          </p:cNvPr>
          <p:cNvSpPr>
            <a:spLocks noGrp="1"/>
          </p:cNvSpPr>
          <p:nvPr>
            <p:ph type="sldNum" idx="12"/>
          </p:nvPr>
        </p:nvSpPr>
        <p:spPr/>
        <p:txBody>
          <a:bodyPr/>
          <a:lstStyle>
            <a:lvl1pPr>
              <a:defRPr/>
            </a:lvl1pPr>
          </a:lstStyle>
          <a:p>
            <a:fld id="{ADFE0D33-3400-0F4F-A39F-7D620A5A9A67}" type="slidenum">
              <a:rPr lang="en-US" altLang="en-US"/>
              <a:pPr/>
              <a:t>‹#›</a:t>
            </a:fld>
            <a:endParaRPr lang="en-US" altLang="en-US"/>
          </a:p>
        </p:txBody>
      </p:sp>
    </p:spTree>
    <p:extLst>
      <p:ext uri="{BB962C8B-B14F-4D97-AF65-F5344CB8AC3E}">
        <p14:creationId xmlns:p14="http://schemas.microsoft.com/office/powerpoint/2010/main" val="95423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6A82-2621-F5AF-016F-F0F3AD2E6D1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F7A3D-4F44-77F2-A261-2CBBE0C02E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35B0E4-0121-5395-2C51-0B5B5236D7E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51487E-BD70-F958-C88F-038EC0EA6E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C0E0D9-7451-79A3-06D3-33F9E0A3222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DF020-9841-DEF1-D912-C03B516CDBFE}"/>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9E7200A-D3AB-806D-F1EF-001292F73AAA}"/>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77E8E9E-BEF9-1E24-8FE9-F7A9C0EB0BA7}"/>
              </a:ext>
            </a:extLst>
          </p:cNvPr>
          <p:cNvSpPr>
            <a:spLocks noGrp="1"/>
          </p:cNvSpPr>
          <p:nvPr>
            <p:ph type="sldNum" idx="12"/>
          </p:nvPr>
        </p:nvSpPr>
        <p:spPr/>
        <p:txBody>
          <a:bodyPr/>
          <a:lstStyle>
            <a:lvl1pPr>
              <a:defRPr/>
            </a:lvl1pPr>
          </a:lstStyle>
          <a:p>
            <a:fld id="{C5480464-4176-E24C-B0B0-451B6D819C45}" type="slidenum">
              <a:rPr lang="en-US" altLang="en-US"/>
              <a:pPr/>
              <a:t>‹#›</a:t>
            </a:fld>
            <a:endParaRPr lang="en-US" altLang="en-US"/>
          </a:p>
        </p:txBody>
      </p:sp>
    </p:spTree>
    <p:extLst>
      <p:ext uri="{BB962C8B-B14F-4D97-AF65-F5344CB8AC3E}">
        <p14:creationId xmlns:p14="http://schemas.microsoft.com/office/powerpoint/2010/main" val="74055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22EE3-6667-BDF9-2007-0722BC93BC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9C14E9-FF26-4E8F-F7F9-CB0EFB7E1F9E}"/>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EB6DCC8-0324-64C3-54F0-C2A465C1B010}"/>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A07ECA1-00F1-79D1-81C1-202529A816E0}"/>
              </a:ext>
            </a:extLst>
          </p:cNvPr>
          <p:cNvSpPr>
            <a:spLocks noGrp="1"/>
          </p:cNvSpPr>
          <p:nvPr>
            <p:ph type="sldNum" idx="12"/>
          </p:nvPr>
        </p:nvSpPr>
        <p:spPr/>
        <p:txBody>
          <a:bodyPr/>
          <a:lstStyle>
            <a:lvl1pPr>
              <a:defRPr/>
            </a:lvl1pPr>
          </a:lstStyle>
          <a:p>
            <a:fld id="{CB9F3B71-CBFF-BB42-9D8C-B824115CC744}" type="slidenum">
              <a:rPr lang="en-US" altLang="en-US"/>
              <a:pPr/>
              <a:t>‹#›</a:t>
            </a:fld>
            <a:endParaRPr lang="en-US" altLang="en-US"/>
          </a:p>
        </p:txBody>
      </p:sp>
    </p:spTree>
    <p:extLst>
      <p:ext uri="{BB962C8B-B14F-4D97-AF65-F5344CB8AC3E}">
        <p14:creationId xmlns:p14="http://schemas.microsoft.com/office/powerpoint/2010/main" val="421176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0167DC-6B56-E105-DF6D-DC0DFBB3262B}"/>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DD02A9F-8E9D-1A27-D155-F8E0648C82D9}"/>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53A534-C3C2-AEEB-7BD2-5D6BFE448010}"/>
              </a:ext>
            </a:extLst>
          </p:cNvPr>
          <p:cNvSpPr>
            <a:spLocks noGrp="1"/>
          </p:cNvSpPr>
          <p:nvPr>
            <p:ph type="sldNum" idx="12"/>
          </p:nvPr>
        </p:nvSpPr>
        <p:spPr/>
        <p:txBody>
          <a:bodyPr/>
          <a:lstStyle>
            <a:lvl1pPr>
              <a:defRPr/>
            </a:lvl1pPr>
          </a:lstStyle>
          <a:p>
            <a:fld id="{273AD524-39E2-7C4C-8E57-FCFB6E833CC3}" type="slidenum">
              <a:rPr lang="en-US" altLang="en-US"/>
              <a:pPr/>
              <a:t>‹#›</a:t>
            </a:fld>
            <a:endParaRPr lang="en-US" altLang="en-US"/>
          </a:p>
        </p:txBody>
      </p:sp>
    </p:spTree>
    <p:extLst>
      <p:ext uri="{BB962C8B-B14F-4D97-AF65-F5344CB8AC3E}">
        <p14:creationId xmlns:p14="http://schemas.microsoft.com/office/powerpoint/2010/main" val="99264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C5A0-ACB2-CEA5-55D7-7DC946BC9B4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BBBEE9-3246-31F8-0D34-739A200C36C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38631C-242D-9D59-8AA8-D04D0C024F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EE2BE-313A-517E-F432-C6410364F19F}"/>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E92963A-E0A6-1F17-B0A1-EE0CC461A8B5}"/>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1898CA-E052-9A2C-E429-4476B54C7D13}"/>
              </a:ext>
            </a:extLst>
          </p:cNvPr>
          <p:cNvSpPr>
            <a:spLocks noGrp="1"/>
          </p:cNvSpPr>
          <p:nvPr>
            <p:ph type="sldNum" idx="12"/>
          </p:nvPr>
        </p:nvSpPr>
        <p:spPr/>
        <p:txBody>
          <a:bodyPr/>
          <a:lstStyle>
            <a:lvl1pPr>
              <a:defRPr/>
            </a:lvl1pPr>
          </a:lstStyle>
          <a:p>
            <a:fld id="{3212731C-9C25-6B4C-9B67-D0DA77D45207}" type="slidenum">
              <a:rPr lang="en-US" altLang="en-US"/>
              <a:pPr/>
              <a:t>‹#›</a:t>
            </a:fld>
            <a:endParaRPr lang="en-US" altLang="en-US"/>
          </a:p>
        </p:txBody>
      </p:sp>
    </p:spTree>
    <p:extLst>
      <p:ext uri="{BB962C8B-B14F-4D97-AF65-F5344CB8AC3E}">
        <p14:creationId xmlns:p14="http://schemas.microsoft.com/office/powerpoint/2010/main" val="320050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00CB-8B19-4B12-4515-9B1BFA70437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942E53-F8A8-69F1-0512-9148B9A71DC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B9275F-34A3-80C6-ABA1-787213EAC6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3C144-011D-BAAF-7D78-3D4077699D4C}"/>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A6ACD27-F177-D196-1665-84DB07C03311}"/>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B0C3397-B7CB-BE87-916D-48752509E463}"/>
              </a:ext>
            </a:extLst>
          </p:cNvPr>
          <p:cNvSpPr>
            <a:spLocks noGrp="1"/>
          </p:cNvSpPr>
          <p:nvPr>
            <p:ph type="sldNum" idx="12"/>
          </p:nvPr>
        </p:nvSpPr>
        <p:spPr/>
        <p:txBody>
          <a:bodyPr/>
          <a:lstStyle>
            <a:lvl1pPr>
              <a:defRPr/>
            </a:lvl1pPr>
          </a:lstStyle>
          <a:p>
            <a:fld id="{3888353E-C78D-224E-80CA-AA4294540697}" type="slidenum">
              <a:rPr lang="en-US" altLang="en-US"/>
              <a:pPr/>
              <a:t>‹#›</a:t>
            </a:fld>
            <a:endParaRPr lang="en-US" altLang="en-US"/>
          </a:p>
        </p:txBody>
      </p:sp>
    </p:spTree>
    <p:extLst>
      <p:ext uri="{BB962C8B-B14F-4D97-AF65-F5344CB8AC3E}">
        <p14:creationId xmlns:p14="http://schemas.microsoft.com/office/powerpoint/2010/main" val="280397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EB614B15-28D6-8D6B-50CF-F517E763422F}"/>
              </a:ext>
            </a:extLst>
          </p:cNvPr>
          <p:cNvSpPr>
            <a:spLocks noGrp="1" noChangeArrowheads="1"/>
          </p:cNvSpPr>
          <p:nvPr>
            <p:ph type="title"/>
          </p:nvPr>
        </p:nvSpPr>
        <p:spPr bwMode="auto">
          <a:xfrm>
            <a:off x="304800" y="365125"/>
            <a:ext cx="8531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81ED6D5A-9382-1A85-BA2A-F8EE6D42CC02}"/>
              </a:ext>
            </a:extLst>
          </p:cNvPr>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FF546DDA-52EE-56E3-5FF6-BA857B23C994}"/>
              </a:ext>
            </a:extLst>
          </p:cNvPr>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0">
                <a:solidFill>
                  <a:srgbClr val="000000"/>
                </a:solidFill>
                <a:latin typeface="+mn-lt"/>
              </a:defRPr>
            </a:lvl1pPr>
          </a:lstStyle>
          <a:p>
            <a:endParaRPr lang="en-US" altLang="en-US"/>
          </a:p>
        </p:txBody>
      </p:sp>
      <p:sp>
        <p:nvSpPr>
          <p:cNvPr id="1028" name="Rectangle 4">
            <a:extLst>
              <a:ext uri="{FF2B5EF4-FFF2-40B4-BE49-F238E27FC236}">
                <a16:creationId xmlns:a16="http://schemas.microsoft.com/office/drawing/2014/main" id="{FE192182-988D-7F57-E2C0-2015829D0604}"/>
              </a:ext>
            </a:extLst>
          </p:cNvPr>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0">
                <a:solidFill>
                  <a:srgbClr val="000000"/>
                </a:solidFill>
                <a:latin typeface="+mn-lt"/>
              </a:defRPr>
            </a:lvl1pPr>
          </a:lstStyle>
          <a:p>
            <a:endParaRPr lang="en-US" altLang="en-US"/>
          </a:p>
        </p:txBody>
      </p:sp>
      <p:sp>
        <p:nvSpPr>
          <p:cNvPr id="1029" name="Rectangle 5">
            <a:extLst>
              <a:ext uri="{FF2B5EF4-FFF2-40B4-BE49-F238E27FC236}">
                <a16:creationId xmlns:a16="http://schemas.microsoft.com/office/drawing/2014/main" id="{47D11F08-FCF6-4DEB-EA33-64FDC1B2333D}"/>
              </a:ext>
            </a:extLst>
          </p:cNvPr>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0">
                <a:solidFill>
                  <a:srgbClr val="000000"/>
                </a:solidFill>
                <a:latin typeface="+mn-lt"/>
              </a:defRPr>
            </a:lvl1pPr>
          </a:lstStyle>
          <a:p>
            <a:fld id="{2C0F7610-1D12-5446-B4CE-8992F450F6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5400" b="1" kern="1200">
          <a:solidFill>
            <a:srgbClr val="FFFFFF"/>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5400" b="1">
          <a:solidFill>
            <a:srgbClr val="FFFFFF"/>
          </a:solidFill>
          <a:latin typeface="Times New Roman" panose="02020603050405020304" pitchFamily="18" charset="0"/>
        </a:defRPr>
      </a:lvl9pPr>
    </p:titleStyle>
    <p:bodyStyle>
      <a:lvl1pPr marL="342900" indent="-342900" algn="ctr" defTabSz="457200" rtl="0" fontAlgn="base">
        <a:spcBef>
          <a:spcPts val="1350"/>
        </a:spcBef>
        <a:spcAft>
          <a:spcPct val="0"/>
        </a:spcAft>
        <a:buClr>
          <a:srgbClr val="000000"/>
        </a:buClr>
        <a:buSzPct val="100000"/>
        <a:buFont typeface="Times New Roman" panose="02020603050405020304" pitchFamily="18" charset="0"/>
        <a:defRPr sz="5400" b="1" kern="1200">
          <a:solidFill>
            <a:srgbClr val="FFFFFF"/>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DAD2-C106-4269-E9BC-01FC495E1322}"/>
              </a:ext>
            </a:extLst>
          </p:cNvPr>
          <p:cNvSpPr>
            <a:spLocks noGrp="1"/>
          </p:cNvSpPr>
          <p:nvPr>
            <p:ph type="title"/>
          </p:nvPr>
        </p:nvSpPr>
        <p:spPr/>
        <p:txBody>
          <a:bodyPr/>
          <a:lstStyle/>
          <a:p>
            <a:r>
              <a:rPr lang="en-US" sz="4800" dirty="0"/>
              <a:t>Salt and Light Bible Ministries</a:t>
            </a:r>
            <a:br>
              <a:rPr lang="en-US" sz="4800" dirty="0"/>
            </a:br>
            <a:br>
              <a:rPr lang="en-US" sz="4800" dirty="0"/>
            </a:br>
            <a:r>
              <a:rPr lang="en-US" sz="4400" dirty="0"/>
              <a:t>‘A Daily Cross with Thee’ # 7 – The Necessity of Biblical Separation – Part 4</a:t>
            </a:r>
            <a:br>
              <a:rPr lang="en-US" sz="4400" dirty="0"/>
            </a:br>
            <a:br>
              <a:rPr lang="en-US" sz="4400" dirty="0"/>
            </a:br>
            <a:r>
              <a:rPr lang="en-US" sz="4400" dirty="0"/>
              <a:t>Pastor Jason Kauranen</a:t>
            </a:r>
            <a:br>
              <a:rPr lang="en-US" sz="4400" dirty="0"/>
            </a:br>
            <a:r>
              <a:rPr lang="en-US" sz="4400" dirty="0"/>
              <a:t>Sunday August 25, 2024</a:t>
            </a:r>
          </a:p>
        </p:txBody>
      </p:sp>
    </p:spTree>
    <p:extLst>
      <p:ext uri="{BB962C8B-B14F-4D97-AF65-F5344CB8AC3E}">
        <p14:creationId xmlns:p14="http://schemas.microsoft.com/office/powerpoint/2010/main" val="382782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6A167-7701-3D37-1A5E-02D37B151376}"/>
              </a:ext>
            </a:extLst>
          </p:cNvPr>
          <p:cNvSpPr>
            <a:spLocks noGrp="1"/>
          </p:cNvSpPr>
          <p:nvPr>
            <p:ph type="title"/>
          </p:nvPr>
        </p:nvSpPr>
        <p:spPr/>
        <p:txBody>
          <a:bodyPr/>
          <a:lstStyle/>
          <a:p>
            <a:r>
              <a:rPr lang="en-US" sz="4800" dirty="0"/>
              <a:t>Isa 32:11 Tremble, you women who are at ease;</a:t>
            </a:r>
            <a:br>
              <a:rPr lang="en-US" sz="4800" dirty="0"/>
            </a:br>
            <a:r>
              <a:rPr lang="en-US" sz="4800" dirty="0"/>
              <a:t>Be troubled, you complacent daughters;</a:t>
            </a:r>
            <a:br>
              <a:rPr lang="en-US" sz="4800" dirty="0"/>
            </a:br>
            <a:r>
              <a:rPr lang="en-US" sz="4800" dirty="0"/>
              <a:t>Strip, undress and put sackcloth on your waist, </a:t>
            </a:r>
            <a:br>
              <a:rPr lang="en-US" sz="4800" dirty="0"/>
            </a:br>
            <a:endParaRPr lang="en-US" sz="4800" dirty="0"/>
          </a:p>
        </p:txBody>
      </p:sp>
    </p:spTree>
    <p:extLst>
      <p:ext uri="{BB962C8B-B14F-4D97-AF65-F5344CB8AC3E}">
        <p14:creationId xmlns:p14="http://schemas.microsoft.com/office/powerpoint/2010/main" val="183342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2459-6570-34B9-093A-5A1963D21B9C}"/>
              </a:ext>
            </a:extLst>
          </p:cNvPr>
          <p:cNvSpPr>
            <a:spLocks noGrp="1"/>
          </p:cNvSpPr>
          <p:nvPr>
            <p:ph type="title"/>
          </p:nvPr>
        </p:nvSpPr>
        <p:spPr/>
        <p:txBody>
          <a:bodyPr/>
          <a:lstStyle/>
          <a:p>
            <a:r>
              <a:rPr lang="en-US" dirty="0"/>
              <a:t>A.W. Tozer – </a:t>
            </a:r>
            <a:br>
              <a:rPr lang="en-US" dirty="0"/>
            </a:br>
            <a:r>
              <a:rPr lang="en-US" dirty="0"/>
              <a:t>Complacency is the deadly enemy of Spiritual Progress.</a:t>
            </a:r>
            <a:br>
              <a:rPr lang="en-US" dirty="0"/>
            </a:br>
            <a:br>
              <a:rPr lang="en-US" dirty="0"/>
            </a:br>
            <a:r>
              <a:rPr lang="en-US" dirty="0"/>
              <a:t> The content and idle soul is the stagnant soul. </a:t>
            </a:r>
          </a:p>
        </p:txBody>
      </p:sp>
    </p:spTree>
    <p:extLst>
      <p:ext uri="{BB962C8B-B14F-4D97-AF65-F5344CB8AC3E}">
        <p14:creationId xmlns:p14="http://schemas.microsoft.com/office/powerpoint/2010/main" val="208011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6397-C03C-E812-6430-3BF84B204133}"/>
              </a:ext>
            </a:extLst>
          </p:cNvPr>
          <p:cNvSpPr>
            <a:spLocks noGrp="1"/>
          </p:cNvSpPr>
          <p:nvPr>
            <p:ph type="title"/>
          </p:nvPr>
        </p:nvSpPr>
        <p:spPr/>
        <p:txBody>
          <a:bodyPr/>
          <a:lstStyle/>
          <a:p>
            <a:r>
              <a:rPr lang="en-US" sz="4800" dirty="0"/>
              <a:t>Pro 1:32 “For the waywardness of the naive will kill them, </a:t>
            </a:r>
            <a:br>
              <a:rPr lang="en-US" sz="4800" dirty="0"/>
            </a:br>
            <a:r>
              <a:rPr lang="en-US" sz="4800" dirty="0"/>
              <a:t>And the </a:t>
            </a:r>
            <a:r>
              <a:rPr lang="en-US" sz="4800" u="sng" dirty="0"/>
              <a:t>complacency</a:t>
            </a:r>
            <a:r>
              <a:rPr lang="en-US" sz="4800" dirty="0"/>
              <a:t> of fools will destroy them. </a:t>
            </a:r>
          </a:p>
        </p:txBody>
      </p:sp>
    </p:spTree>
    <p:extLst>
      <p:ext uri="{BB962C8B-B14F-4D97-AF65-F5344CB8AC3E}">
        <p14:creationId xmlns:p14="http://schemas.microsoft.com/office/powerpoint/2010/main" val="1738973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849C-F439-10F1-4945-95E1B937F0D0}"/>
              </a:ext>
            </a:extLst>
          </p:cNvPr>
          <p:cNvSpPr>
            <a:spLocks noGrp="1"/>
          </p:cNvSpPr>
          <p:nvPr>
            <p:ph type="title"/>
          </p:nvPr>
        </p:nvSpPr>
        <p:spPr/>
        <p:txBody>
          <a:bodyPr/>
          <a:lstStyle/>
          <a:p>
            <a:r>
              <a:rPr lang="en-US" dirty="0"/>
              <a:t>Lev 10:10 and so as to make a distinction between the holy and the profane, and between the unclean </a:t>
            </a:r>
            <a:br>
              <a:rPr lang="en-US" dirty="0"/>
            </a:br>
            <a:r>
              <a:rPr lang="en-US" dirty="0"/>
              <a:t>and the clean, </a:t>
            </a:r>
          </a:p>
        </p:txBody>
      </p:sp>
    </p:spTree>
    <p:extLst>
      <p:ext uri="{BB962C8B-B14F-4D97-AF65-F5344CB8AC3E}">
        <p14:creationId xmlns:p14="http://schemas.microsoft.com/office/powerpoint/2010/main" val="347226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4297-0477-DED6-53F3-DCEF3824683F}"/>
              </a:ext>
            </a:extLst>
          </p:cNvPr>
          <p:cNvSpPr>
            <a:spLocks noGrp="1"/>
          </p:cNvSpPr>
          <p:nvPr>
            <p:ph type="title"/>
          </p:nvPr>
        </p:nvSpPr>
        <p:spPr/>
        <p:txBody>
          <a:bodyPr/>
          <a:lstStyle/>
          <a:p>
            <a:r>
              <a:rPr lang="en-US" dirty="0"/>
              <a:t>1 Th 5:6 so then let us not sleep as others do, but let us be alert and sober. </a:t>
            </a:r>
          </a:p>
        </p:txBody>
      </p:sp>
    </p:spTree>
    <p:extLst>
      <p:ext uri="{BB962C8B-B14F-4D97-AF65-F5344CB8AC3E}">
        <p14:creationId xmlns:p14="http://schemas.microsoft.com/office/powerpoint/2010/main" val="34620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F036-00ED-A4C9-C031-B74C6C00533F}"/>
              </a:ext>
            </a:extLst>
          </p:cNvPr>
          <p:cNvSpPr>
            <a:spLocks noGrp="1"/>
          </p:cNvSpPr>
          <p:nvPr>
            <p:ph type="title"/>
          </p:nvPr>
        </p:nvSpPr>
        <p:spPr/>
        <p:txBody>
          <a:bodyPr/>
          <a:lstStyle/>
          <a:p>
            <a:r>
              <a:rPr lang="en-US" dirty="0"/>
              <a:t>2 Ti 4:5 But you, be sober in all things, endure hardship, do the work of an evangelist, </a:t>
            </a:r>
            <a:br>
              <a:rPr lang="en-US" dirty="0"/>
            </a:br>
            <a:r>
              <a:rPr lang="en-US" dirty="0"/>
              <a:t>fulfill your ministry. </a:t>
            </a:r>
          </a:p>
        </p:txBody>
      </p:sp>
    </p:spTree>
    <p:extLst>
      <p:ext uri="{BB962C8B-B14F-4D97-AF65-F5344CB8AC3E}">
        <p14:creationId xmlns:p14="http://schemas.microsoft.com/office/powerpoint/2010/main" val="406361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A19E-3D65-FF8A-C1AB-A510CD050DCB}"/>
              </a:ext>
            </a:extLst>
          </p:cNvPr>
          <p:cNvSpPr>
            <a:spLocks noGrp="1"/>
          </p:cNvSpPr>
          <p:nvPr>
            <p:ph type="title"/>
          </p:nvPr>
        </p:nvSpPr>
        <p:spPr/>
        <p:txBody>
          <a:bodyPr/>
          <a:lstStyle/>
          <a:p>
            <a:r>
              <a:rPr lang="en-US" sz="4400" dirty="0"/>
              <a:t>1 Pe 4:7 The end of all things is near; therefore, be of sound judgment and sober spirit for the purpose of prayer. </a:t>
            </a:r>
            <a:br>
              <a:rPr lang="en-US" sz="4400" dirty="0"/>
            </a:br>
            <a:br>
              <a:rPr lang="en-US" sz="4400" dirty="0"/>
            </a:br>
            <a:r>
              <a:rPr lang="en-US" sz="4400" dirty="0"/>
              <a:t>1Pe 4:8 Above all, keep fervent in your love for one another, because love covers a multitude of sins.</a:t>
            </a:r>
          </a:p>
        </p:txBody>
      </p:sp>
    </p:spTree>
    <p:extLst>
      <p:ext uri="{BB962C8B-B14F-4D97-AF65-F5344CB8AC3E}">
        <p14:creationId xmlns:p14="http://schemas.microsoft.com/office/powerpoint/2010/main" val="253640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D784-D6B3-2E5E-0BA6-E1BECD65ABAD}"/>
              </a:ext>
            </a:extLst>
          </p:cNvPr>
          <p:cNvSpPr>
            <a:spLocks noGrp="1"/>
          </p:cNvSpPr>
          <p:nvPr>
            <p:ph type="title"/>
          </p:nvPr>
        </p:nvSpPr>
        <p:spPr/>
        <p:txBody>
          <a:bodyPr/>
          <a:lstStyle/>
          <a:p>
            <a:r>
              <a:rPr lang="en-US" dirty="0"/>
              <a:t>1PE 5:8 Be of sober spirit, be on the alert. Your adversary, the devil, prowls around like a roaring lion, seeking someone to devour. </a:t>
            </a:r>
          </a:p>
        </p:txBody>
      </p:sp>
    </p:spTree>
    <p:extLst>
      <p:ext uri="{BB962C8B-B14F-4D97-AF65-F5344CB8AC3E}">
        <p14:creationId xmlns:p14="http://schemas.microsoft.com/office/powerpoint/2010/main" val="85692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B8A8C-D181-2C43-C270-3D82A8B61827}"/>
              </a:ext>
            </a:extLst>
          </p:cNvPr>
          <p:cNvSpPr>
            <a:spLocks noGrp="1"/>
          </p:cNvSpPr>
          <p:nvPr>
            <p:ph type="title"/>
          </p:nvPr>
        </p:nvSpPr>
        <p:spPr/>
        <p:txBody>
          <a:bodyPr/>
          <a:lstStyle/>
          <a:p>
            <a:r>
              <a:rPr lang="en-US" sz="4600" dirty="0"/>
              <a:t>1. Separation is a technique </a:t>
            </a:r>
            <a:br>
              <a:rPr lang="en-US" sz="4600" dirty="0"/>
            </a:br>
            <a:r>
              <a:rPr lang="en-US" sz="4600" dirty="0"/>
              <a:t>of switching from personal love to impersonal love when dealing with friends, loved ones, or close relations in the cosmic system.</a:t>
            </a:r>
          </a:p>
        </p:txBody>
      </p:sp>
    </p:spTree>
    <p:extLst>
      <p:ext uri="{BB962C8B-B14F-4D97-AF65-F5344CB8AC3E}">
        <p14:creationId xmlns:p14="http://schemas.microsoft.com/office/powerpoint/2010/main" val="374379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50138-51FB-3A94-2827-4F9FD90F54AB}"/>
              </a:ext>
            </a:extLst>
          </p:cNvPr>
          <p:cNvPicPr>
            <a:picLocks noChangeAspect="1"/>
          </p:cNvPicPr>
          <p:nvPr/>
        </p:nvPicPr>
        <p:blipFill>
          <a:blip r:embed="rId2"/>
          <a:stretch>
            <a:fillRect/>
          </a:stretch>
        </p:blipFill>
        <p:spPr>
          <a:xfrm>
            <a:off x="2285802" y="1714351"/>
            <a:ext cx="4572396" cy="3429297"/>
          </a:xfrm>
          <a:prstGeom prst="rect">
            <a:avLst/>
          </a:prstGeom>
        </p:spPr>
      </p:pic>
      <p:sp>
        <p:nvSpPr>
          <p:cNvPr id="2" name="Title 1">
            <a:extLst>
              <a:ext uri="{FF2B5EF4-FFF2-40B4-BE49-F238E27FC236}">
                <a16:creationId xmlns:a16="http://schemas.microsoft.com/office/drawing/2014/main" id="{F27448EF-7450-C98A-1779-7CAFFB83A22F}"/>
              </a:ext>
            </a:extLst>
          </p:cNvPr>
          <p:cNvSpPr>
            <a:spLocks noGrp="1"/>
          </p:cNvSpPr>
          <p:nvPr>
            <p:ph type="title"/>
          </p:nvPr>
        </p:nvSpPr>
        <p:spPr/>
        <p:txBody>
          <a:bodyPr/>
          <a:lstStyle/>
          <a:p>
            <a:r>
              <a:rPr lang="en-US" sz="4000" dirty="0"/>
              <a:t>2. Separation involves the Believer to live by a standard of truth and permanent priorities by both:</a:t>
            </a:r>
            <a:br>
              <a:rPr lang="en-US" sz="4000" dirty="0"/>
            </a:br>
            <a:br>
              <a:rPr lang="en-US" sz="4000" dirty="0"/>
            </a:br>
            <a:r>
              <a:rPr lang="en-US" sz="4000" dirty="0"/>
              <a:t>a) Establishing the correct priorities in life (</a:t>
            </a:r>
            <a:r>
              <a:rPr lang="en-US" sz="4000" dirty="0" err="1"/>
              <a:t>ie</a:t>
            </a:r>
            <a:r>
              <a:rPr lang="en-US" sz="4000" dirty="0"/>
              <a:t>: study or intake of BD # 1, effective prayer life # 2, </a:t>
            </a:r>
            <a:r>
              <a:rPr lang="en-US" sz="4000" dirty="0" err="1"/>
              <a:t>etc</a:t>
            </a:r>
            <a:r>
              <a:rPr lang="en-US" sz="4000" dirty="0"/>
              <a:t>…)</a:t>
            </a:r>
            <a:br>
              <a:rPr lang="en-US" sz="4000" dirty="0"/>
            </a:br>
            <a:r>
              <a:rPr lang="en-US" sz="4000" dirty="0"/>
              <a:t>b)	 Getting rid of the distractions that can affect your momentum in your daily walk, 1 Jo 2:15-17. </a:t>
            </a:r>
            <a:br>
              <a:rPr lang="en-US" sz="4000" dirty="0"/>
            </a:br>
            <a:endParaRPr lang="en-US" sz="4000" dirty="0"/>
          </a:p>
        </p:txBody>
      </p:sp>
    </p:spTree>
    <p:extLst>
      <p:ext uri="{BB962C8B-B14F-4D97-AF65-F5344CB8AC3E}">
        <p14:creationId xmlns:p14="http://schemas.microsoft.com/office/powerpoint/2010/main" val="966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22D5-421F-DE0D-ADB6-06A9CE7F7B1D}"/>
              </a:ext>
            </a:extLst>
          </p:cNvPr>
          <p:cNvSpPr>
            <a:spLocks noGrp="1"/>
          </p:cNvSpPr>
          <p:nvPr>
            <p:ph type="title"/>
          </p:nvPr>
        </p:nvSpPr>
        <p:spPr/>
        <p:txBody>
          <a:bodyPr/>
          <a:lstStyle/>
          <a:p>
            <a:r>
              <a:rPr lang="en-US" sz="4800" dirty="0"/>
              <a:t>Fellowship = </a:t>
            </a:r>
            <a:r>
              <a:rPr lang="en-US" sz="4800" dirty="0" err="1"/>
              <a:t>koinōnia</a:t>
            </a:r>
            <a:r>
              <a:rPr lang="en-US" sz="4800" dirty="0"/>
              <a:t> (G2842 </a:t>
            </a:r>
            <a:r>
              <a:rPr lang="en-US" sz="4800" dirty="0" err="1"/>
              <a:t>koy</a:t>
            </a:r>
            <a:r>
              <a:rPr lang="en-US" sz="4800" dirty="0"/>
              <a:t>-</a:t>
            </a:r>
            <a:r>
              <a:rPr lang="en-US" sz="4800" dirty="0" err="1"/>
              <a:t>nohn</a:t>
            </a:r>
            <a:r>
              <a:rPr lang="en-US" sz="4800" dirty="0"/>
              <a:t>-</a:t>
            </a:r>
            <a:r>
              <a:rPr lang="en-US" sz="4800" dirty="0" err="1"/>
              <a:t>ee</a:t>
            </a:r>
            <a:r>
              <a:rPr lang="en-US" sz="4800" dirty="0"/>
              <a:t>'-ah From G2844) =  partnership, participation, or intercourse, (to) communicate with, communion, fellowship.</a:t>
            </a:r>
          </a:p>
        </p:txBody>
      </p:sp>
    </p:spTree>
    <p:extLst>
      <p:ext uri="{BB962C8B-B14F-4D97-AF65-F5344CB8AC3E}">
        <p14:creationId xmlns:p14="http://schemas.microsoft.com/office/powerpoint/2010/main" val="2599699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06AD-3183-819A-40B1-4DDCE1F8DD6E}"/>
              </a:ext>
            </a:extLst>
          </p:cNvPr>
          <p:cNvSpPr>
            <a:spLocks noGrp="1"/>
          </p:cNvSpPr>
          <p:nvPr>
            <p:ph type="title"/>
          </p:nvPr>
        </p:nvSpPr>
        <p:spPr/>
        <p:txBody>
          <a:bodyPr/>
          <a:lstStyle/>
          <a:p>
            <a:r>
              <a:rPr lang="en-US" sz="4400" dirty="0"/>
              <a:t>“Be ready for a bad name; </a:t>
            </a:r>
            <a:br>
              <a:rPr lang="en-US" sz="4400" dirty="0"/>
            </a:br>
            <a:r>
              <a:rPr lang="en-US" sz="4400" dirty="0"/>
              <a:t>be willing to be called a bigot; </a:t>
            </a:r>
            <a:br>
              <a:rPr lang="en-US" sz="4400" dirty="0"/>
            </a:br>
            <a:r>
              <a:rPr lang="en-US" sz="4400" dirty="0"/>
              <a:t>be prepared for the loss of friendships; be prepared for anything, so long as you can stand fast by Him who bought you with His precious blood.” (Spurgeon) </a:t>
            </a:r>
          </a:p>
        </p:txBody>
      </p:sp>
    </p:spTree>
    <p:extLst>
      <p:ext uri="{BB962C8B-B14F-4D97-AF65-F5344CB8AC3E}">
        <p14:creationId xmlns:p14="http://schemas.microsoft.com/office/powerpoint/2010/main" val="54065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5FC5-0EB0-7EDA-917B-0E2C598D1E56}"/>
              </a:ext>
            </a:extLst>
          </p:cNvPr>
          <p:cNvSpPr>
            <a:spLocks noGrp="1"/>
          </p:cNvSpPr>
          <p:nvPr>
            <p:ph type="title"/>
          </p:nvPr>
        </p:nvSpPr>
        <p:spPr/>
        <p:txBody>
          <a:bodyPr/>
          <a:lstStyle/>
          <a:p>
            <a:r>
              <a:rPr lang="en-US" sz="4800" dirty="0"/>
              <a:t>3. Separation has two connotations: </a:t>
            </a:r>
            <a:br>
              <a:rPr lang="en-US" sz="4800" dirty="0"/>
            </a:br>
            <a:r>
              <a:rPr lang="en-US" sz="4800" dirty="0"/>
              <a:t>Separation “unto” and Separation “from”. </a:t>
            </a:r>
          </a:p>
        </p:txBody>
      </p:sp>
    </p:spTree>
    <p:extLst>
      <p:ext uri="{BB962C8B-B14F-4D97-AF65-F5344CB8AC3E}">
        <p14:creationId xmlns:p14="http://schemas.microsoft.com/office/powerpoint/2010/main" val="242757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753A-BD79-5C0B-7650-6756FAC71754}"/>
              </a:ext>
            </a:extLst>
          </p:cNvPr>
          <p:cNvSpPr>
            <a:spLocks noGrp="1"/>
          </p:cNvSpPr>
          <p:nvPr>
            <p:ph type="title"/>
          </p:nvPr>
        </p:nvSpPr>
        <p:spPr/>
        <p:txBody>
          <a:bodyPr/>
          <a:lstStyle/>
          <a:p>
            <a:r>
              <a:rPr lang="en-US" sz="4400" dirty="0"/>
              <a:t>A. Separation “unto” - is the principle of perpetuation of momentum in the PPOG.</a:t>
            </a:r>
          </a:p>
        </p:txBody>
      </p:sp>
    </p:spTree>
    <p:extLst>
      <p:ext uri="{BB962C8B-B14F-4D97-AF65-F5344CB8AC3E}">
        <p14:creationId xmlns:p14="http://schemas.microsoft.com/office/powerpoint/2010/main" val="285143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5786-937B-AEE7-449A-45B34988E862}"/>
              </a:ext>
            </a:extLst>
          </p:cNvPr>
          <p:cNvSpPr>
            <a:spLocks noGrp="1"/>
          </p:cNvSpPr>
          <p:nvPr>
            <p:ph type="title"/>
          </p:nvPr>
        </p:nvSpPr>
        <p:spPr/>
        <p:txBody>
          <a:bodyPr/>
          <a:lstStyle/>
          <a:p>
            <a:r>
              <a:rPr lang="en-US" sz="4800" dirty="0"/>
              <a:t>B. Separation ‘from’ – </a:t>
            </a:r>
            <a:br>
              <a:rPr lang="en-US" sz="4800" dirty="0"/>
            </a:br>
            <a:r>
              <a:rPr lang="en-US" sz="4800" dirty="0"/>
              <a:t>Total avoidance which </a:t>
            </a:r>
            <a:br>
              <a:rPr lang="en-US" sz="4800" dirty="0"/>
            </a:br>
            <a:r>
              <a:rPr lang="en-US" sz="4800" dirty="0"/>
              <a:t>should be applied to both </a:t>
            </a:r>
            <a:br>
              <a:rPr lang="en-US" sz="4800" dirty="0"/>
            </a:br>
            <a:r>
              <a:rPr lang="en-US" sz="4800" dirty="0"/>
              <a:t>the Believer and Unbeliever </a:t>
            </a:r>
            <a:br>
              <a:rPr lang="en-US" sz="4800" dirty="0"/>
            </a:br>
            <a:r>
              <a:rPr lang="en-US" sz="4800" dirty="0"/>
              <a:t>in the cosmic system who seek to influence the Believer </a:t>
            </a:r>
            <a:br>
              <a:rPr lang="en-US" sz="4800" dirty="0"/>
            </a:br>
            <a:r>
              <a:rPr lang="en-US" sz="4800" dirty="0"/>
              <a:t>from leaving PPOG.</a:t>
            </a:r>
          </a:p>
        </p:txBody>
      </p:sp>
    </p:spTree>
    <p:extLst>
      <p:ext uri="{BB962C8B-B14F-4D97-AF65-F5344CB8AC3E}">
        <p14:creationId xmlns:p14="http://schemas.microsoft.com/office/powerpoint/2010/main" val="501956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4593-A163-40AE-2DDA-7C5FA04531C6}"/>
              </a:ext>
            </a:extLst>
          </p:cNvPr>
          <p:cNvSpPr>
            <a:spLocks noGrp="1"/>
          </p:cNvSpPr>
          <p:nvPr>
            <p:ph type="title"/>
          </p:nvPr>
        </p:nvSpPr>
        <p:spPr/>
        <p:txBody>
          <a:bodyPr/>
          <a:lstStyle/>
          <a:p>
            <a:r>
              <a:rPr lang="en-US" sz="4400" dirty="0"/>
              <a:t> 2Co 6:17 “Therefore, </a:t>
            </a:r>
            <a:br>
              <a:rPr lang="en-US" sz="4400" dirty="0"/>
            </a:br>
            <a:r>
              <a:rPr lang="en-US" sz="4400" dirty="0"/>
              <a:t>COME OUT FROM THEIR MIDST AND BE SEPARATE,” says the Lord.</a:t>
            </a:r>
            <a:br>
              <a:rPr lang="en-US" sz="4400" dirty="0"/>
            </a:br>
            <a:br>
              <a:rPr lang="en-US" sz="4400" dirty="0"/>
            </a:br>
            <a:r>
              <a:rPr lang="en-US" sz="4400" dirty="0"/>
              <a:t>“AND DO NOT TOUCH WHAT IS UNCLEAN; </a:t>
            </a:r>
            <a:br>
              <a:rPr lang="en-US" sz="4400" dirty="0"/>
            </a:br>
            <a:r>
              <a:rPr lang="en-US" sz="4400" dirty="0"/>
              <a:t>And I will welcome you.</a:t>
            </a:r>
            <a:br>
              <a:rPr lang="en-US" sz="4400" dirty="0"/>
            </a:br>
            <a:endParaRPr lang="en-US" sz="4400" dirty="0"/>
          </a:p>
        </p:txBody>
      </p:sp>
    </p:spTree>
    <p:extLst>
      <p:ext uri="{BB962C8B-B14F-4D97-AF65-F5344CB8AC3E}">
        <p14:creationId xmlns:p14="http://schemas.microsoft.com/office/powerpoint/2010/main" val="5436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93F4-0C32-5A13-8E92-A9132D75C27E}"/>
              </a:ext>
            </a:extLst>
          </p:cNvPr>
          <p:cNvSpPr>
            <a:spLocks noGrp="1"/>
          </p:cNvSpPr>
          <p:nvPr>
            <p:ph type="title"/>
          </p:nvPr>
        </p:nvSpPr>
        <p:spPr/>
        <p:txBody>
          <a:bodyPr/>
          <a:lstStyle/>
          <a:p>
            <a:r>
              <a:rPr lang="en-US" sz="4400" dirty="0"/>
              <a:t>Biblical Separation does not require Believers to have no contact with Apostate and Unbelievers, 1Co 5:9-11.</a:t>
            </a:r>
          </a:p>
        </p:txBody>
      </p:sp>
    </p:spTree>
    <p:extLst>
      <p:ext uri="{BB962C8B-B14F-4D97-AF65-F5344CB8AC3E}">
        <p14:creationId xmlns:p14="http://schemas.microsoft.com/office/powerpoint/2010/main" val="754867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0AC8-8B12-9669-7E73-E0DE25F7CD31}"/>
              </a:ext>
            </a:extLst>
          </p:cNvPr>
          <p:cNvSpPr>
            <a:spLocks noGrp="1"/>
          </p:cNvSpPr>
          <p:nvPr>
            <p:ph type="title"/>
          </p:nvPr>
        </p:nvSpPr>
        <p:spPr/>
        <p:txBody>
          <a:bodyPr/>
          <a:lstStyle/>
          <a:p>
            <a:r>
              <a:rPr lang="en-US" sz="4400" dirty="0"/>
              <a:t>Do not expect godly behavior</a:t>
            </a:r>
            <a:br>
              <a:rPr lang="en-US" sz="4400" dirty="0"/>
            </a:br>
            <a:r>
              <a:rPr lang="en-US" sz="4400" dirty="0"/>
              <a:t> from ungodly people. </a:t>
            </a:r>
            <a:br>
              <a:rPr lang="en-US" sz="4400" dirty="0"/>
            </a:br>
            <a:br>
              <a:rPr lang="en-US" sz="4400" dirty="0"/>
            </a:br>
            <a:r>
              <a:rPr lang="en-US" sz="4400" dirty="0"/>
              <a:t>We should recognize that they are sinners, and we can see them as such, not approving of their sin.</a:t>
            </a:r>
            <a:br>
              <a:rPr lang="en-US" sz="4400" dirty="0"/>
            </a:br>
            <a:br>
              <a:rPr lang="en-US" sz="4400" dirty="0"/>
            </a:br>
            <a:r>
              <a:rPr lang="en-US" sz="4400" dirty="0"/>
              <a:t> Unconditional Love!</a:t>
            </a:r>
          </a:p>
        </p:txBody>
      </p:sp>
    </p:spTree>
    <p:extLst>
      <p:ext uri="{BB962C8B-B14F-4D97-AF65-F5344CB8AC3E}">
        <p14:creationId xmlns:p14="http://schemas.microsoft.com/office/powerpoint/2010/main" val="122171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7EDD-ED4F-14F5-F9C9-267ADE7ECB1F}"/>
              </a:ext>
            </a:extLst>
          </p:cNvPr>
          <p:cNvSpPr>
            <a:spLocks noGrp="1"/>
          </p:cNvSpPr>
          <p:nvPr>
            <p:ph type="title"/>
          </p:nvPr>
        </p:nvSpPr>
        <p:spPr/>
        <p:txBody>
          <a:bodyPr/>
          <a:lstStyle/>
          <a:p>
            <a:r>
              <a:rPr lang="en-US" sz="4400" dirty="0"/>
              <a:t>4. There are two Categories of Biblical Separation – </a:t>
            </a:r>
            <a:br>
              <a:rPr lang="en-US" sz="4400" dirty="0"/>
            </a:br>
            <a:br>
              <a:rPr lang="en-US" sz="4400" dirty="0"/>
            </a:br>
            <a:r>
              <a:rPr lang="en-US" sz="4400" dirty="0"/>
              <a:t>a. Mental Separation.</a:t>
            </a:r>
            <a:br>
              <a:rPr lang="en-US" sz="4400" dirty="0"/>
            </a:br>
            <a:r>
              <a:rPr lang="en-US" sz="4400" dirty="0"/>
              <a:t>  </a:t>
            </a:r>
            <a:br>
              <a:rPr lang="en-US" sz="4400" dirty="0"/>
            </a:br>
            <a:r>
              <a:rPr lang="en-US" sz="4400" dirty="0" err="1"/>
              <a:t>b.Physical</a:t>
            </a:r>
            <a:r>
              <a:rPr lang="en-US" sz="4400" dirty="0"/>
              <a:t> Separation. </a:t>
            </a:r>
            <a:br>
              <a:rPr lang="en-US" sz="4400" dirty="0"/>
            </a:br>
            <a:endParaRPr lang="en-US" sz="4400" dirty="0"/>
          </a:p>
        </p:txBody>
      </p:sp>
    </p:spTree>
    <p:extLst>
      <p:ext uri="{BB962C8B-B14F-4D97-AF65-F5344CB8AC3E}">
        <p14:creationId xmlns:p14="http://schemas.microsoft.com/office/powerpoint/2010/main" val="1450962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20C2-A38F-97EF-3A2A-C4857D005059}"/>
              </a:ext>
            </a:extLst>
          </p:cNvPr>
          <p:cNvSpPr>
            <a:spLocks noGrp="1"/>
          </p:cNvSpPr>
          <p:nvPr>
            <p:ph type="title"/>
          </p:nvPr>
        </p:nvSpPr>
        <p:spPr/>
        <p:txBody>
          <a:bodyPr/>
          <a:lstStyle/>
          <a:p>
            <a:r>
              <a:rPr lang="en-US" sz="4600" dirty="0"/>
              <a:t>Positive Volition of bible doctrine = Divine thinking with the Mind of Christ that allow us to be ‘clean’ and maintain having fellowship with GOD. </a:t>
            </a:r>
          </a:p>
        </p:txBody>
      </p:sp>
    </p:spTree>
    <p:extLst>
      <p:ext uri="{BB962C8B-B14F-4D97-AF65-F5344CB8AC3E}">
        <p14:creationId xmlns:p14="http://schemas.microsoft.com/office/powerpoint/2010/main" val="2607954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4468-CFEC-22DB-DD10-6F5722B6624A}"/>
              </a:ext>
            </a:extLst>
          </p:cNvPr>
          <p:cNvSpPr>
            <a:spLocks noGrp="1"/>
          </p:cNvSpPr>
          <p:nvPr>
            <p:ph type="title"/>
          </p:nvPr>
        </p:nvSpPr>
        <p:spPr/>
        <p:txBody>
          <a:bodyPr/>
          <a:lstStyle/>
          <a:p>
            <a:r>
              <a:rPr lang="en-US" sz="4800" dirty="0"/>
              <a:t>Principle - No person or inanimate thing that is in </a:t>
            </a:r>
            <a:br>
              <a:rPr lang="en-US" sz="4800" dirty="0"/>
            </a:br>
            <a:r>
              <a:rPr lang="en-US" sz="4800" dirty="0"/>
              <a:t>or comes into your life is </a:t>
            </a:r>
            <a:br>
              <a:rPr lang="en-US" sz="4800" dirty="0"/>
            </a:br>
            <a:r>
              <a:rPr lang="en-US" sz="4800" dirty="0"/>
              <a:t>worth losing your intimate </a:t>
            </a:r>
            <a:br>
              <a:rPr lang="en-US" sz="4800" dirty="0"/>
            </a:br>
            <a:r>
              <a:rPr lang="en-US" sz="4800" dirty="0"/>
              <a:t>fellowship with God. </a:t>
            </a:r>
            <a:br>
              <a:rPr lang="en-US" sz="4800" dirty="0"/>
            </a:br>
            <a:br>
              <a:rPr lang="en-US" sz="4800" dirty="0"/>
            </a:br>
            <a:r>
              <a:rPr lang="en-US" sz="4800" dirty="0"/>
              <a:t>You Must Separate from them! </a:t>
            </a:r>
          </a:p>
        </p:txBody>
      </p:sp>
    </p:spTree>
    <p:extLst>
      <p:ext uri="{BB962C8B-B14F-4D97-AF65-F5344CB8AC3E}">
        <p14:creationId xmlns:p14="http://schemas.microsoft.com/office/powerpoint/2010/main" val="935407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C3E1-626E-E5AD-021E-83AF7F4277B9}"/>
              </a:ext>
            </a:extLst>
          </p:cNvPr>
          <p:cNvSpPr>
            <a:spLocks noGrp="1"/>
          </p:cNvSpPr>
          <p:nvPr>
            <p:ph type="title"/>
          </p:nvPr>
        </p:nvSpPr>
        <p:spPr/>
        <p:txBody>
          <a:bodyPr/>
          <a:lstStyle/>
          <a:p>
            <a:r>
              <a:rPr lang="en-US" sz="4800" dirty="0"/>
              <a:t>The fellowship that God longs to have with us, and continue in forever, has everything to do with Believing in and executing  the PMA of bible doctrine. </a:t>
            </a:r>
            <a:br>
              <a:rPr lang="en-US" sz="4800" dirty="0"/>
            </a:br>
            <a:br>
              <a:rPr lang="en-US" sz="4800" dirty="0"/>
            </a:br>
            <a:r>
              <a:rPr lang="en-US" sz="4800" dirty="0"/>
              <a:t>Union with God and Separation from the apostate world!</a:t>
            </a:r>
          </a:p>
        </p:txBody>
      </p:sp>
    </p:spTree>
    <p:extLst>
      <p:ext uri="{BB962C8B-B14F-4D97-AF65-F5344CB8AC3E}">
        <p14:creationId xmlns:p14="http://schemas.microsoft.com/office/powerpoint/2010/main" val="944040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8EEE-E97B-DA13-0E05-CEB261A37746}"/>
              </a:ext>
            </a:extLst>
          </p:cNvPr>
          <p:cNvSpPr>
            <a:spLocks noGrp="1"/>
          </p:cNvSpPr>
          <p:nvPr>
            <p:ph type="title"/>
          </p:nvPr>
        </p:nvSpPr>
        <p:spPr/>
        <p:txBody>
          <a:bodyPr/>
          <a:lstStyle/>
          <a:p>
            <a:r>
              <a:rPr lang="en-US" sz="4400" dirty="0"/>
              <a:t>Deu 29:18 so that there will not be among you a man or woman, or family or tribe, whose heart turns away today from the LORD our God, to go and serve the gods of those nations; that there will not be among you a root bearing </a:t>
            </a:r>
            <a:r>
              <a:rPr lang="en-US" sz="4400" u="sng" dirty="0"/>
              <a:t>poisonous fruit and wormwood</a:t>
            </a:r>
            <a:r>
              <a:rPr lang="en-US" sz="4400" dirty="0"/>
              <a:t>. </a:t>
            </a:r>
          </a:p>
        </p:txBody>
      </p:sp>
    </p:spTree>
    <p:extLst>
      <p:ext uri="{BB962C8B-B14F-4D97-AF65-F5344CB8AC3E}">
        <p14:creationId xmlns:p14="http://schemas.microsoft.com/office/powerpoint/2010/main" val="4278304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A195-FC9C-2BF2-7F0B-2A1C547A0CF8}"/>
              </a:ext>
            </a:extLst>
          </p:cNvPr>
          <p:cNvSpPr>
            <a:spLocks noGrp="1"/>
          </p:cNvSpPr>
          <p:nvPr>
            <p:ph type="title"/>
          </p:nvPr>
        </p:nvSpPr>
        <p:spPr/>
        <p:txBody>
          <a:bodyPr/>
          <a:lstStyle/>
          <a:p>
            <a:r>
              <a:rPr lang="en-US" sz="4400" dirty="0"/>
              <a:t>Poisonous fruit - ô'</a:t>
            </a:r>
            <a:r>
              <a:rPr lang="en-US" sz="4400" dirty="0" err="1"/>
              <a:t>sh</a:t>
            </a:r>
            <a:r>
              <a:rPr lang="en-US" sz="4400" dirty="0"/>
              <a:t>  or </a:t>
            </a:r>
            <a:r>
              <a:rPr lang="en-US" sz="4400" dirty="0" err="1"/>
              <a:t>rôsh</a:t>
            </a:r>
            <a:r>
              <a:rPr lang="en-US" sz="4400" dirty="0"/>
              <a:t>  (H7219 </a:t>
            </a:r>
            <a:r>
              <a:rPr lang="en-US" sz="4400" dirty="0" err="1"/>
              <a:t>roshe</a:t>
            </a:r>
            <a:r>
              <a:rPr lang="en-US" sz="4400" dirty="0"/>
              <a:t>)  = a poisonous plant, probably the poppy (from its conspicuous head); generally poison (even of serpents)</a:t>
            </a:r>
            <a:br>
              <a:rPr lang="en-US" sz="4400" dirty="0"/>
            </a:br>
            <a:br>
              <a:rPr lang="en-US" sz="4400" dirty="0"/>
            </a:br>
            <a:r>
              <a:rPr lang="en-US" sz="4400" dirty="0"/>
              <a:t> = gall, bitter taste, poison, venom. </a:t>
            </a:r>
          </a:p>
        </p:txBody>
      </p:sp>
    </p:spTree>
    <p:extLst>
      <p:ext uri="{BB962C8B-B14F-4D97-AF65-F5344CB8AC3E}">
        <p14:creationId xmlns:p14="http://schemas.microsoft.com/office/powerpoint/2010/main" val="3500511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0E60-A37C-58F7-78A1-26F1D4439B94}"/>
              </a:ext>
            </a:extLst>
          </p:cNvPr>
          <p:cNvSpPr>
            <a:spLocks noGrp="1"/>
          </p:cNvSpPr>
          <p:nvPr>
            <p:ph type="title"/>
          </p:nvPr>
        </p:nvSpPr>
        <p:spPr/>
        <p:txBody>
          <a:bodyPr/>
          <a:lstStyle/>
          <a:p>
            <a:r>
              <a:rPr lang="en-US" sz="4400" dirty="0"/>
              <a:t>Wormwood - </a:t>
            </a:r>
            <a:r>
              <a:rPr lang="en-US" sz="4400" dirty="0" err="1"/>
              <a:t>la‛ănâh</a:t>
            </a:r>
            <a:r>
              <a:rPr lang="en-US" sz="4400" dirty="0"/>
              <a:t> = (H3939  </a:t>
            </a:r>
            <a:r>
              <a:rPr lang="en-US" sz="4400" dirty="0" err="1"/>
              <a:t>lah</a:t>
            </a:r>
            <a:r>
              <a:rPr lang="en-US" sz="4400" dirty="0"/>
              <a:t>-an-aw' ) From an unused root supposed to mean = to curse </a:t>
            </a:r>
            <a:br>
              <a:rPr lang="en-US" sz="4400" dirty="0"/>
            </a:br>
            <a:br>
              <a:rPr lang="en-US" sz="4400" dirty="0"/>
            </a:br>
            <a:r>
              <a:rPr lang="en-US" sz="4400" dirty="0"/>
              <a:t> (regarded as poisonous, and therefore accursed) - possibly from the hemlock plant. </a:t>
            </a:r>
          </a:p>
        </p:txBody>
      </p:sp>
    </p:spTree>
    <p:extLst>
      <p:ext uri="{BB962C8B-B14F-4D97-AF65-F5344CB8AC3E}">
        <p14:creationId xmlns:p14="http://schemas.microsoft.com/office/powerpoint/2010/main" val="2710799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4D3D-FF4B-0ADF-B8B6-6123DD7C7C13}"/>
              </a:ext>
            </a:extLst>
          </p:cNvPr>
          <p:cNvSpPr>
            <a:spLocks noGrp="1"/>
          </p:cNvSpPr>
          <p:nvPr>
            <p:ph type="title"/>
          </p:nvPr>
        </p:nvSpPr>
        <p:spPr/>
        <p:txBody>
          <a:bodyPr/>
          <a:lstStyle/>
          <a:p>
            <a:r>
              <a:rPr lang="en-US" sz="4800" dirty="0"/>
              <a:t>Heb 12:14 Pursue peace with all men, and the sanctification without which no one will see the Lord.</a:t>
            </a:r>
          </a:p>
        </p:txBody>
      </p:sp>
    </p:spTree>
    <p:extLst>
      <p:ext uri="{BB962C8B-B14F-4D97-AF65-F5344CB8AC3E}">
        <p14:creationId xmlns:p14="http://schemas.microsoft.com/office/powerpoint/2010/main" val="65955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199C-723A-B779-8F17-FF4B884B71A0}"/>
              </a:ext>
            </a:extLst>
          </p:cNvPr>
          <p:cNvSpPr>
            <a:spLocks noGrp="1"/>
          </p:cNvSpPr>
          <p:nvPr>
            <p:ph type="title"/>
          </p:nvPr>
        </p:nvSpPr>
        <p:spPr/>
        <p:txBody>
          <a:bodyPr/>
          <a:lstStyle/>
          <a:p>
            <a:r>
              <a:rPr lang="en-US" sz="4600" dirty="0"/>
              <a:t>Heb 12:15 See to it that no one comes short of the grace of God; that no root of bitterness springing up causes trouble, and by it many be defiled;</a:t>
            </a:r>
          </a:p>
        </p:txBody>
      </p:sp>
    </p:spTree>
    <p:extLst>
      <p:ext uri="{BB962C8B-B14F-4D97-AF65-F5344CB8AC3E}">
        <p14:creationId xmlns:p14="http://schemas.microsoft.com/office/powerpoint/2010/main" val="190464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6E95-4DEF-67F9-9584-2A949B1857F3}"/>
              </a:ext>
            </a:extLst>
          </p:cNvPr>
          <p:cNvSpPr>
            <a:spLocks noGrp="1"/>
          </p:cNvSpPr>
          <p:nvPr>
            <p:ph type="title"/>
          </p:nvPr>
        </p:nvSpPr>
        <p:spPr/>
        <p:txBody>
          <a:bodyPr/>
          <a:lstStyle/>
          <a:p>
            <a:r>
              <a:rPr lang="en-US" sz="4800" dirty="0"/>
              <a:t>Lev 19:18 You shall not take vengeance, nor bear any grudge against the sons of your people, but you shall love your neighbor as yourself; </a:t>
            </a:r>
            <a:br>
              <a:rPr lang="en-US" sz="4800" dirty="0"/>
            </a:br>
            <a:r>
              <a:rPr lang="en-US" sz="4800" dirty="0"/>
              <a:t>I am the LORD.</a:t>
            </a:r>
          </a:p>
        </p:txBody>
      </p:sp>
    </p:spTree>
    <p:extLst>
      <p:ext uri="{BB962C8B-B14F-4D97-AF65-F5344CB8AC3E}">
        <p14:creationId xmlns:p14="http://schemas.microsoft.com/office/powerpoint/2010/main" val="356042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7CF5-2376-A778-D760-D3F068EDF02D}"/>
              </a:ext>
            </a:extLst>
          </p:cNvPr>
          <p:cNvSpPr>
            <a:spLocks noGrp="1"/>
          </p:cNvSpPr>
          <p:nvPr>
            <p:ph type="title"/>
          </p:nvPr>
        </p:nvSpPr>
        <p:spPr/>
        <p:txBody>
          <a:bodyPr/>
          <a:lstStyle/>
          <a:p>
            <a:r>
              <a:rPr lang="en-US" sz="4400" dirty="0"/>
              <a:t>We can overcome the OSN to live a life ‘Separated unto God’ with the ministry of God the Holy Spirit, for that is the means of gaining and understanding impersonal love, </a:t>
            </a:r>
            <a:br>
              <a:rPr lang="en-US" sz="4400" dirty="0"/>
            </a:br>
            <a:r>
              <a:rPr lang="en-US" sz="4400" dirty="0"/>
              <a:t>Rom 5:1-5; Gal 5:16-22. </a:t>
            </a:r>
          </a:p>
        </p:txBody>
      </p:sp>
    </p:spTree>
    <p:extLst>
      <p:ext uri="{BB962C8B-B14F-4D97-AF65-F5344CB8AC3E}">
        <p14:creationId xmlns:p14="http://schemas.microsoft.com/office/powerpoint/2010/main" val="1230947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BEBA-2DF9-792C-FF91-940F10B1E4A0}"/>
              </a:ext>
            </a:extLst>
          </p:cNvPr>
          <p:cNvSpPr>
            <a:spLocks noGrp="1"/>
          </p:cNvSpPr>
          <p:nvPr>
            <p:ph type="title"/>
          </p:nvPr>
        </p:nvSpPr>
        <p:spPr/>
        <p:txBody>
          <a:bodyPr/>
          <a:lstStyle/>
          <a:p>
            <a:r>
              <a:rPr lang="en-US" sz="4800" dirty="0"/>
              <a:t>Mat 10:34 “Do not think that I came to bring peace on the earth; I did not come to bring peace, but a sword.</a:t>
            </a:r>
          </a:p>
        </p:txBody>
      </p:sp>
    </p:spTree>
    <p:extLst>
      <p:ext uri="{BB962C8B-B14F-4D97-AF65-F5344CB8AC3E}">
        <p14:creationId xmlns:p14="http://schemas.microsoft.com/office/powerpoint/2010/main" val="2665433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A980-F9B9-BEF8-22FF-17C8D372160E}"/>
              </a:ext>
            </a:extLst>
          </p:cNvPr>
          <p:cNvSpPr>
            <a:spLocks noGrp="1"/>
          </p:cNvSpPr>
          <p:nvPr>
            <p:ph type="title"/>
          </p:nvPr>
        </p:nvSpPr>
        <p:spPr/>
        <p:txBody>
          <a:bodyPr/>
          <a:lstStyle/>
          <a:p>
            <a:r>
              <a:rPr lang="en-US" sz="4800" dirty="0"/>
              <a:t>Mat 10:38 And he who does not take his cross and follow after Me is not worthy of Me. </a:t>
            </a:r>
          </a:p>
        </p:txBody>
      </p:sp>
    </p:spTree>
    <p:extLst>
      <p:ext uri="{BB962C8B-B14F-4D97-AF65-F5344CB8AC3E}">
        <p14:creationId xmlns:p14="http://schemas.microsoft.com/office/powerpoint/2010/main" val="3435249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EE578-F90C-E2C0-3B92-F10365C3DB58}"/>
              </a:ext>
            </a:extLst>
          </p:cNvPr>
          <p:cNvSpPr>
            <a:spLocks noGrp="1"/>
          </p:cNvSpPr>
          <p:nvPr>
            <p:ph type="title"/>
          </p:nvPr>
        </p:nvSpPr>
        <p:spPr/>
        <p:txBody>
          <a:bodyPr/>
          <a:lstStyle/>
          <a:p>
            <a:r>
              <a:rPr lang="en-US" sz="4400" dirty="0"/>
              <a:t>The Believer can understand love when God shows His impersonal love for David as a sinner, as David himself recorded </a:t>
            </a:r>
            <a:br>
              <a:rPr lang="en-US" sz="4400" dirty="0"/>
            </a:br>
            <a:r>
              <a:rPr lang="en-US" sz="4400" dirty="0"/>
              <a:t>in Psalms 32:1-2.</a:t>
            </a:r>
          </a:p>
        </p:txBody>
      </p:sp>
    </p:spTree>
    <p:extLst>
      <p:ext uri="{BB962C8B-B14F-4D97-AF65-F5344CB8AC3E}">
        <p14:creationId xmlns:p14="http://schemas.microsoft.com/office/powerpoint/2010/main" val="278634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5052-A715-9819-C59B-EAC3D82932DE}"/>
              </a:ext>
            </a:extLst>
          </p:cNvPr>
          <p:cNvSpPr>
            <a:spLocks noGrp="1"/>
          </p:cNvSpPr>
          <p:nvPr>
            <p:ph type="title"/>
          </p:nvPr>
        </p:nvSpPr>
        <p:spPr/>
        <p:txBody>
          <a:bodyPr/>
          <a:lstStyle/>
          <a:p>
            <a:r>
              <a:rPr lang="en-US" sz="4800" dirty="0"/>
              <a:t>Mat 7:23 And then I will declare to them, ‘I never knew you; DEPART FROM ME, YOU WHO PRACTICE LAWLESSNESS.’ </a:t>
            </a:r>
          </a:p>
        </p:txBody>
      </p:sp>
    </p:spTree>
    <p:extLst>
      <p:ext uri="{BB962C8B-B14F-4D97-AF65-F5344CB8AC3E}">
        <p14:creationId xmlns:p14="http://schemas.microsoft.com/office/powerpoint/2010/main" val="1270259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A06C-B6A2-F8C3-7976-94BA7D412489}"/>
              </a:ext>
            </a:extLst>
          </p:cNvPr>
          <p:cNvSpPr>
            <a:spLocks noGrp="1"/>
          </p:cNvSpPr>
          <p:nvPr>
            <p:ph type="title"/>
          </p:nvPr>
        </p:nvSpPr>
        <p:spPr/>
        <p:txBody>
          <a:bodyPr/>
          <a:lstStyle/>
          <a:p>
            <a:r>
              <a:rPr lang="en-US" sz="4400" dirty="0" err="1"/>
              <a:t>Psa</a:t>
            </a:r>
            <a:r>
              <a:rPr lang="en-US" sz="4400" dirty="0"/>
              <a:t> 32:1 How blessed is he whose transgression is forgiven, </a:t>
            </a:r>
            <a:br>
              <a:rPr lang="en-US" sz="4400" dirty="0"/>
            </a:br>
            <a:r>
              <a:rPr lang="en-US" sz="4400" dirty="0"/>
              <a:t>Whose sin is covered!</a:t>
            </a:r>
            <a:br>
              <a:rPr lang="en-US" sz="4400" dirty="0"/>
            </a:br>
            <a:br>
              <a:rPr lang="en-US" sz="4400" dirty="0"/>
            </a:br>
            <a:r>
              <a:rPr lang="en-US" sz="4400" dirty="0" err="1"/>
              <a:t>Psa</a:t>
            </a:r>
            <a:r>
              <a:rPr lang="en-US" sz="4400" dirty="0"/>
              <a:t> 32:2 How blessed is the man to whom the LORD does not impute iniquity, And in whose spirit there is no deceit!</a:t>
            </a:r>
            <a:br>
              <a:rPr lang="en-US" sz="4800" dirty="0"/>
            </a:br>
            <a:endParaRPr lang="en-US" sz="4800" dirty="0"/>
          </a:p>
        </p:txBody>
      </p:sp>
    </p:spTree>
    <p:extLst>
      <p:ext uri="{BB962C8B-B14F-4D97-AF65-F5344CB8AC3E}">
        <p14:creationId xmlns:p14="http://schemas.microsoft.com/office/powerpoint/2010/main" val="2895768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B589-E7CF-1714-7236-1CAAF82D9458}"/>
              </a:ext>
            </a:extLst>
          </p:cNvPr>
          <p:cNvSpPr>
            <a:spLocks noGrp="1"/>
          </p:cNvSpPr>
          <p:nvPr>
            <p:ph type="title"/>
          </p:nvPr>
        </p:nvSpPr>
        <p:spPr/>
        <p:txBody>
          <a:bodyPr/>
          <a:lstStyle/>
          <a:p>
            <a:r>
              <a:rPr lang="en-US" sz="4800" dirty="0"/>
              <a:t>Impersonal love is a spiritual function of the royal family of God and cannot be duplicated by the unbeliever or the believer out of fellowship in the cosmic system.</a:t>
            </a:r>
          </a:p>
        </p:txBody>
      </p:sp>
    </p:spTree>
    <p:extLst>
      <p:ext uri="{BB962C8B-B14F-4D97-AF65-F5344CB8AC3E}">
        <p14:creationId xmlns:p14="http://schemas.microsoft.com/office/powerpoint/2010/main" val="3128498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C133-051F-4A8F-22C0-14EBA3E84986}"/>
              </a:ext>
            </a:extLst>
          </p:cNvPr>
          <p:cNvSpPr>
            <a:spLocks noGrp="1"/>
          </p:cNvSpPr>
          <p:nvPr>
            <p:ph type="title"/>
          </p:nvPr>
        </p:nvSpPr>
        <p:spPr>
          <a:xfrm>
            <a:off x="306387" y="381000"/>
            <a:ext cx="8531225" cy="1139825"/>
          </a:xfrm>
        </p:spPr>
        <p:txBody>
          <a:bodyPr/>
          <a:lstStyle/>
          <a:p>
            <a:r>
              <a:rPr lang="en-US" sz="4800" dirty="0"/>
              <a:t>Impersonal love allows the act of mental separation to occur, without involving emotions to interfere with Godly mandates.</a:t>
            </a:r>
          </a:p>
        </p:txBody>
      </p:sp>
    </p:spTree>
    <p:extLst>
      <p:ext uri="{BB962C8B-B14F-4D97-AF65-F5344CB8AC3E}">
        <p14:creationId xmlns:p14="http://schemas.microsoft.com/office/powerpoint/2010/main" val="1426935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C51E-A724-B8DC-7CD5-DB4B5C303C03}"/>
              </a:ext>
            </a:extLst>
          </p:cNvPr>
          <p:cNvSpPr>
            <a:spLocks noGrp="1"/>
          </p:cNvSpPr>
          <p:nvPr>
            <p:ph type="title"/>
          </p:nvPr>
        </p:nvSpPr>
        <p:spPr/>
        <p:txBody>
          <a:bodyPr/>
          <a:lstStyle/>
          <a:p>
            <a:r>
              <a:rPr lang="en-US" dirty="0"/>
              <a:t>1Sa 18:3 Then Jonathan made a covenant with David because he loved him as himself. </a:t>
            </a:r>
          </a:p>
        </p:txBody>
      </p:sp>
    </p:spTree>
    <p:extLst>
      <p:ext uri="{BB962C8B-B14F-4D97-AF65-F5344CB8AC3E}">
        <p14:creationId xmlns:p14="http://schemas.microsoft.com/office/powerpoint/2010/main" val="1757322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9D4A-2647-A9D9-532F-042B15A1D96B}"/>
              </a:ext>
            </a:extLst>
          </p:cNvPr>
          <p:cNvSpPr>
            <a:spLocks noGrp="1"/>
          </p:cNvSpPr>
          <p:nvPr>
            <p:ph type="title"/>
          </p:nvPr>
        </p:nvSpPr>
        <p:spPr/>
        <p:txBody>
          <a:bodyPr/>
          <a:lstStyle/>
          <a:p>
            <a:r>
              <a:rPr lang="en-US" sz="4400" dirty="0"/>
              <a:t>1Sa 18:4 Jonathan stripped himself of the robe that was on him and gave it to David, </a:t>
            </a:r>
            <a:br>
              <a:rPr lang="en-US" sz="4400" dirty="0"/>
            </a:br>
            <a:r>
              <a:rPr lang="en-US" sz="4400" dirty="0"/>
              <a:t>with his armor, including </a:t>
            </a:r>
            <a:br>
              <a:rPr lang="en-US" sz="4400" dirty="0"/>
            </a:br>
            <a:r>
              <a:rPr lang="en-US" sz="4400" dirty="0"/>
              <a:t>his sword and his bow </a:t>
            </a:r>
            <a:br>
              <a:rPr lang="en-US" sz="4400" dirty="0"/>
            </a:br>
            <a:r>
              <a:rPr lang="en-US" sz="4400" dirty="0"/>
              <a:t>and his belt.</a:t>
            </a:r>
          </a:p>
        </p:txBody>
      </p:sp>
    </p:spTree>
    <p:extLst>
      <p:ext uri="{BB962C8B-B14F-4D97-AF65-F5344CB8AC3E}">
        <p14:creationId xmlns:p14="http://schemas.microsoft.com/office/powerpoint/2010/main" val="3383043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DB02-EB0A-8C36-5460-64EF48A87047}"/>
              </a:ext>
            </a:extLst>
          </p:cNvPr>
          <p:cNvSpPr>
            <a:spLocks noGrp="1"/>
          </p:cNvSpPr>
          <p:nvPr>
            <p:ph type="title"/>
          </p:nvPr>
        </p:nvSpPr>
        <p:spPr/>
        <p:txBody>
          <a:bodyPr/>
          <a:lstStyle/>
          <a:p>
            <a:r>
              <a:rPr lang="en-US" sz="4800" dirty="0"/>
              <a:t>The mental separation needed to occur was motivated by </a:t>
            </a:r>
            <a:br>
              <a:rPr lang="en-US" sz="4800" dirty="0"/>
            </a:br>
            <a:r>
              <a:rPr lang="en-US" sz="4800" dirty="0"/>
              <a:t>the personal love Jonathan had for God. </a:t>
            </a:r>
          </a:p>
        </p:txBody>
      </p:sp>
    </p:spTree>
    <p:extLst>
      <p:ext uri="{BB962C8B-B14F-4D97-AF65-F5344CB8AC3E}">
        <p14:creationId xmlns:p14="http://schemas.microsoft.com/office/powerpoint/2010/main" val="767548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85F4-1B2B-80F7-FA69-F424ADE1787A}"/>
              </a:ext>
            </a:extLst>
          </p:cNvPr>
          <p:cNvSpPr>
            <a:spLocks noGrp="1"/>
          </p:cNvSpPr>
          <p:nvPr>
            <p:ph type="title"/>
          </p:nvPr>
        </p:nvSpPr>
        <p:spPr/>
        <p:txBody>
          <a:bodyPr/>
          <a:lstStyle/>
          <a:p>
            <a:r>
              <a:rPr lang="en-US" sz="4800" dirty="0"/>
              <a:t>Both Jonathan and David </a:t>
            </a:r>
            <a:br>
              <a:rPr lang="en-US" sz="4800" dirty="0"/>
            </a:br>
            <a:r>
              <a:rPr lang="en-US" sz="4800" dirty="0"/>
              <a:t>were thoroughly submitted to the LORD, and His will. </a:t>
            </a:r>
          </a:p>
        </p:txBody>
      </p:sp>
    </p:spTree>
    <p:extLst>
      <p:ext uri="{BB962C8B-B14F-4D97-AF65-F5344CB8AC3E}">
        <p14:creationId xmlns:p14="http://schemas.microsoft.com/office/powerpoint/2010/main" val="3319959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FD8A-6518-2513-6EBB-DE2BD2431E33}"/>
              </a:ext>
            </a:extLst>
          </p:cNvPr>
          <p:cNvSpPr>
            <a:spLocks noGrp="1"/>
          </p:cNvSpPr>
          <p:nvPr>
            <p:ph type="title"/>
          </p:nvPr>
        </p:nvSpPr>
        <p:spPr/>
        <p:txBody>
          <a:bodyPr/>
          <a:lstStyle/>
          <a:p>
            <a:r>
              <a:rPr lang="en-US" sz="4800" dirty="0"/>
              <a:t>1Sa 19:1 Now Saul told Jonathan his son and all his servants to put David to death. But Jonathan, Saul’s son, greatly delighted in David. </a:t>
            </a:r>
          </a:p>
        </p:txBody>
      </p:sp>
    </p:spTree>
    <p:extLst>
      <p:ext uri="{BB962C8B-B14F-4D97-AF65-F5344CB8AC3E}">
        <p14:creationId xmlns:p14="http://schemas.microsoft.com/office/powerpoint/2010/main" val="541200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8784-AECB-CA1C-EC63-9A8C136C1090}"/>
              </a:ext>
            </a:extLst>
          </p:cNvPr>
          <p:cNvSpPr>
            <a:spLocks noGrp="1"/>
          </p:cNvSpPr>
          <p:nvPr>
            <p:ph type="title"/>
          </p:nvPr>
        </p:nvSpPr>
        <p:spPr/>
        <p:txBody>
          <a:bodyPr/>
          <a:lstStyle/>
          <a:p>
            <a:r>
              <a:rPr lang="en-US" sz="4400" dirty="0"/>
              <a:t>Exo 20:13 You shall not murder. </a:t>
            </a:r>
            <a:br>
              <a:rPr lang="en-US" sz="4400" dirty="0"/>
            </a:br>
            <a:r>
              <a:rPr lang="en-US" sz="4400" dirty="0"/>
              <a:t> </a:t>
            </a:r>
            <a:br>
              <a:rPr lang="en-US" sz="4400" dirty="0"/>
            </a:br>
            <a:r>
              <a:rPr lang="en-US" sz="4400" dirty="0"/>
              <a:t>The Bible is clear, and Saul was now on record as saying that they should kill David as recorded in 1Sa 19:1. </a:t>
            </a:r>
            <a:br>
              <a:rPr lang="en-US" sz="4400" dirty="0"/>
            </a:br>
            <a:endParaRPr lang="en-US" sz="4400" dirty="0"/>
          </a:p>
        </p:txBody>
      </p:sp>
    </p:spTree>
    <p:extLst>
      <p:ext uri="{BB962C8B-B14F-4D97-AF65-F5344CB8AC3E}">
        <p14:creationId xmlns:p14="http://schemas.microsoft.com/office/powerpoint/2010/main" val="3720850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BB4A-446D-5DF4-C983-9DB66DAD4345}"/>
              </a:ext>
            </a:extLst>
          </p:cNvPr>
          <p:cNvSpPr>
            <a:spLocks noGrp="1"/>
          </p:cNvSpPr>
          <p:nvPr>
            <p:ph type="title"/>
          </p:nvPr>
        </p:nvSpPr>
        <p:spPr>
          <a:xfrm>
            <a:off x="306387" y="228600"/>
            <a:ext cx="8531225" cy="1139825"/>
          </a:xfrm>
        </p:spPr>
        <p:txBody>
          <a:bodyPr/>
          <a:lstStyle/>
          <a:p>
            <a:r>
              <a:rPr lang="en-US" sz="4400" dirty="0"/>
              <a:t>Principle – We, believers, are never excused from sin because </a:t>
            </a:r>
            <a:br>
              <a:rPr lang="en-US" sz="4400" dirty="0"/>
            </a:br>
            <a:r>
              <a:rPr lang="en-US" sz="4400" dirty="0"/>
              <a:t>we obeyed an authority that told us to sin. </a:t>
            </a:r>
          </a:p>
        </p:txBody>
      </p:sp>
    </p:spTree>
    <p:extLst>
      <p:ext uri="{BB962C8B-B14F-4D97-AF65-F5344CB8AC3E}">
        <p14:creationId xmlns:p14="http://schemas.microsoft.com/office/powerpoint/2010/main" val="354997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A59-9794-FB78-87F8-BBF16CDC6B5D}"/>
              </a:ext>
            </a:extLst>
          </p:cNvPr>
          <p:cNvSpPr>
            <a:spLocks noGrp="1"/>
          </p:cNvSpPr>
          <p:nvPr>
            <p:ph type="title"/>
          </p:nvPr>
        </p:nvSpPr>
        <p:spPr/>
        <p:txBody>
          <a:bodyPr/>
          <a:lstStyle/>
          <a:p>
            <a:r>
              <a:rPr lang="en-US" sz="4000" dirty="0"/>
              <a:t>We must identify the error </a:t>
            </a:r>
            <a:br>
              <a:rPr lang="en-US" sz="4000" dirty="0"/>
            </a:br>
            <a:r>
              <a:rPr lang="en-US" sz="4000" dirty="0"/>
              <a:t>of false or opposing doctrine, </a:t>
            </a:r>
            <a:br>
              <a:rPr lang="en-US" sz="4000" dirty="0"/>
            </a:br>
            <a:r>
              <a:rPr lang="en-US" sz="4000" dirty="0"/>
              <a:t>only then can we be Separate unto God from the false cosmic system. </a:t>
            </a:r>
          </a:p>
        </p:txBody>
      </p:sp>
    </p:spTree>
    <p:extLst>
      <p:ext uri="{BB962C8B-B14F-4D97-AF65-F5344CB8AC3E}">
        <p14:creationId xmlns:p14="http://schemas.microsoft.com/office/powerpoint/2010/main" val="3804764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DBEB-18F0-E82A-1807-E88750C1CA7C}"/>
              </a:ext>
            </a:extLst>
          </p:cNvPr>
          <p:cNvSpPr>
            <a:spLocks noGrp="1"/>
          </p:cNvSpPr>
          <p:nvPr>
            <p:ph type="title"/>
          </p:nvPr>
        </p:nvSpPr>
        <p:spPr/>
        <p:txBody>
          <a:bodyPr/>
          <a:lstStyle/>
          <a:p>
            <a:r>
              <a:rPr lang="en-US" sz="4800" dirty="0"/>
              <a:t>Jonathan is going to put impersonal love into action, </a:t>
            </a:r>
            <a:br>
              <a:rPr lang="en-US" sz="4800" dirty="0"/>
            </a:br>
            <a:r>
              <a:rPr lang="en-US" sz="4800" dirty="0"/>
              <a:t>to protect both David as God’s anointed and his father, King Saul from committing these acts against God. </a:t>
            </a:r>
          </a:p>
        </p:txBody>
      </p:sp>
    </p:spTree>
    <p:extLst>
      <p:ext uri="{BB962C8B-B14F-4D97-AF65-F5344CB8AC3E}">
        <p14:creationId xmlns:p14="http://schemas.microsoft.com/office/powerpoint/2010/main" val="975453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50ED-FCD5-30E3-3C06-C4D715A39FBF}"/>
              </a:ext>
            </a:extLst>
          </p:cNvPr>
          <p:cNvSpPr>
            <a:spLocks noGrp="1"/>
          </p:cNvSpPr>
          <p:nvPr>
            <p:ph type="title"/>
          </p:nvPr>
        </p:nvSpPr>
        <p:spPr>
          <a:xfrm>
            <a:off x="306387" y="304800"/>
            <a:ext cx="8531225" cy="1139825"/>
          </a:xfrm>
        </p:spPr>
        <p:txBody>
          <a:bodyPr/>
          <a:lstStyle/>
          <a:p>
            <a:r>
              <a:rPr lang="en-US" sz="4800" dirty="0"/>
              <a:t>The right thing takes action to Separate and not waiting to be voided from wrong situations or associations and alliances. </a:t>
            </a:r>
            <a:br>
              <a:rPr lang="en-US" sz="4800" dirty="0"/>
            </a:br>
            <a:br>
              <a:rPr lang="en-US" sz="4800" dirty="0"/>
            </a:br>
            <a:r>
              <a:rPr lang="en-US" sz="4800" dirty="0"/>
              <a:t>The Believer is to an active role in obedience to God.</a:t>
            </a:r>
          </a:p>
        </p:txBody>
      </p:sp>
    </p:spTree>
    <p:extLst>
      <p:ext uri="{BB962C8B-B14F-4D97-AF65-F5344CB8AC3E}">
        <p14:creationId xmlns:p14="http://schemas.microsoft.com/office/powerpoint/2010/main" val="439067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F36-C189-CA02-2D93-9D9EAB007997}"/>
              </a:ext>
            </a:extLst>
          </p:cNvPr>
          <p:cNvSpPr>
            <a:spLocks noGrp="1"/>
          </p:cNvSpPr>
          <p:nvPr>
            <p:ph type="title"/>
          </p:nvPr>
        </p:nvSpPr>
        <p:spPr/>
        <p:txBody>
          <a:bodyPr/>
          <a:lstStyle/>
          <a:p>
            <a:r>
              <a:rPr lang="en-US" sz="4400" dirty="0"/>
              <a:t>1Sa 19:6 Saul listened to the voice of Jonathan, and </a:t>
            </a:r>
            <a:br>
              <a:rPr lang="en-US" sz="4400" dirty="0"/>
            </a:br>
            <a:r>
              <a:rPr lang="en-US" sz="4400" dirty="0"/>
              <a:t>Saul vowed, “As the LORD lives, he shall not be put to death.” </a:t>
            </a:r>
          </a:p>
        </p:txBody>
      </p:sp>
    </p:spTree>
    <p:extLst>
      <p:ext uri="{BB962C8B-B14F-4D97-AF65-F5344CB8AC3E}">
        <p14:creationId xmlns:p14="http://schemas.microsoft.com/office/powerpoint/2010/main" val="3003631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3494-05B4-D933-38C0-FD29436D4C91}"/>
              </a:ext>
            </a:extLst>
          </p:cNvPr>
          <p:cNvSpPr>
            <a:spLocks noGrp="1"/>
          </p:cNvSpPr>
          <p:nvPr>
            <p:ph type="title"/>
          </p:nvPr>
        </p:nvSpPr>
        <p:spPr/>
        <p:txBody>
          <a:bodyPr/>
          <a:lstStyle/>
          <a:p>
            <a:r>
              <a:rPr lang="en-US" sz="4800" dirty="0"/>
              <a:t>Jonathan has such spiritual maturity that it allows him to use the impersonal love in a great way, biblical separation of the mentality. </a:t>
            </a:r>
          </a:p>
        </p:txBody>
      </p:sp>
    </p:spTree>
    <p:extLst>
      <p:ext uri="{BB962C8B-B14F-4D97-AF65-F5344CB8AC3E}">
        <p14:creationId xmlns:p14="http://schemas.microsoft.com/office/powerpoint/2010/main" val="2777864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108F-5E74-ECC2-2FF1-B859F13448C8}"/>
              </a:ext>
            </a:extLst>
          </p:cNvPr>
          <p:cNvSpPr>
            <a:spLocks noGrp="1"/>
          </p:cNvSpPr>
          <p:nvPr>
            <p:ph type="title"/>
          </p:nvPr>
        </p:nvSpPr>
        <p:spPr/>
        <p:txBody>
          <a:bodyPr/>
          <a:lstStyle/>
          <a:p>
            <a:r>
              <a:rPr lang="en-US" sz="4800" dirty="0"/>
              <a:t>1Sa 20:17 Jonathan made David vow again because of his love for him, because he loved him as he loved his own life. </a:t>
            </a:r>
          </a:p>
        </p:txBody>
      </p:sp>
    </p:spTree>
    <p:extLst>
      <p:ext uri="{BB962C8B-B14F-4D97-AF65-F5344CB8AC3E}">
        <p14:creationId xmlns:p14="http://schemas.microsoft.com/office/powerpoint/2010/main" val="1450631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7A71-FFCB-00BC-A0B0-BD9FAC03AB5B}"/>
              </a:ext>
            </a:extLst>
          </p:cNvPr>
          <p:cNvSpPr>
            <a:spLocks noGrp="1"/>
          </p:cNvSpPr>
          <p:nvPr>
            <p:ph type="title"/>
          </p:nvPr>
        </p:nvSpPr>
        <p:spPr/>
        <p:txBody>
          <a:bodyPr/>
          <a:lstStyle/>
          <a:p>
            <a:r>
              <a:rPr lang="en-US" sz="4800" dirty="0"/>
              <a:t>The doctrine of impersonal love is described as “a royal law” for the royal family of God. </a:t>
            </a:r>
            <a:br>
              <a:rPr lang="en-US" sz="4800" dirty="0"/>
            </a:br>
            <a:br>
              <a:rPr lang="en-US" sz="4800" dirty="0"/>
            </a:br>
            <a:r>
              <a:rPr lang="en-US" sz="4800" dirty="0"/>
              <a:t>Basis for the Royal Family Honor Code, Gal 5:13-14; Jam 2:8. </a:t>
            </a:r>
          </a:p>
        </p:txBody>
      </p:sp>
    </p:spTree>
    <p:extLst>
      <p:ext uri="{BB962C8B-B14F-4D97-AF65-F5344CB8AC3E}">
        <p14:creationId xmlns:p14="http://schemas.microsoft.com/office/powerpoint/2010/main" val="666000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CF8E-ED4A-6892-48BD-E5433538DEB3}"/>
              </a:ext>
            </a:extLst>
          </p:cNvPr>
          <p:cNvSpPr>
            <a:spLocks noGrp="1"/>
          </p:cNvSpPr>
          <p:nvPr>
            <p:ph type="title"/>
          </p:nvPr>
        </p:nvSpPr>
        <p:spPr/>
        <p:txBody>
          <a:bodyPr/>
          <a:lstStyle/>
          <a:p>
            <a:r>
              <a:rPr lang="en-US" sz="4400" dirty="0"/>
              <a:t>Gal 5:13 For you were called to freedom, brethren; only do not turn your freedom into an opportunity for the flesh, but through love serve one another. </a:t>
            </a:r>
          </a:p>
        </p:txBody>
      </p:sp>
    </p:spTree>
    <p:extLst>
      <p:ext uri="{BB962C8B-B14F-4D97-AF65-F5344CB8AC3E}">
        <p14:creationId xmlns:p14="http://schemas.microsoft.com/office/powerpoint/2010/main" val="2471646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6D63-1CAC-0918-153C-037644D45B48}"/>
              </a:ext>
            </a:extLst>
          </p:cNvPr>
          <p:cNvSpPr>
            <a:spLocks noGrp="1"/>
          </p:cNvSpPr>
          <p:nvPr>
            <p:ph type="title"/>
          </p:nvPr>
        </p:nvSpPr>
        <p:spPr/>
        <p:txBody>
          <a:bodyPr/>
          <a:lstStyle/>
          <a:p>
            <a:r>
              <a:rPr lang="en-US" sz="4400" dirty="0"/>
              <a:t>Gal 5:14 For the whole Law is fulfilled in one word, in the statement, “YOU SHALL </a:t>
            </a:r>
            <a:r>
              <a:rPr lang="en-US" sz="4400" u="sng" dirty="0"/>
              <a:t>LOVE</a:t>
            </a:r>
            <a:r>
              <a:rPr lang="en-US" sz="4400" dirty="0"/>
              <a:t> YOUR NEIGHBOR AS YOURSELF.”</a:t>
            </a:r>
          </a:p>
        </p:txBody>
      </p:sp>
    </p:spTree>
    <p:extLst>
      <p:ext uri="{BB962C8B-B14F-4D97-AF65-F5344CB8AC3E}">
        <p14:creationId xmlns:p14="http://schemas.microsoft.com/office/powerpoint/2010/main" val="4235022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F32F-B778-ABED-96D6-BDDBAB3CF1D0}"/>
              </a:ext>
            </a:extLst>
          </p:cNvPr>
          <p:cNvSpPr>
            <a:spLocks noGrp="1"/>
          </p:cNvSpPr>
          <p:nvPr>
            <p:ph type="title"/>
          </p:nvPr>
        </p:nvSpPr>
        <p:spPr/>
        <p:txBody>
          <a:bodyPr/>
          <a:lstStyle/>
          <a:p>
            <a:r>
              <a:rPr lang="en-US" sz="4000" dirty="0"/>
              <a:t>Jam 2:8 “If, however, you are fulfilling the royal law </a:t>
            </a:r>
            <a:r>
              <a:rPr lang="en-US" sz="4000" i="1" dirty="0"/>
              <a:t>[You shall love your neighbor as you love yourself]</a:t>
            </a:r>
            <a:r>
              <a:rPr lang="en-US" sz="4000" dirty="0"/>
              <a:t> </a:t>
            </a:r>
            <a:br>
              <a:rPr lang="en-US" sz="4000" dirty="0"/>
            </a:br>
            <a:r>
              <a:rPr lang="en-US" sz="4000" dirty="0"/>
              <a:t>on the basis of the Scripture, in this you are doing well.” </a:t>
            </a:r>
          </a:p>
        </p:txBody>
      </p:sp>
    </p:spTree>
    <p:extLst>
      <p:ext uri="{BB962C8B-B14F-4D97-AF65-F5344CB8AC3E}">
        <p14:creationId xmlns:p14="http://schemas.microsoft.com/office/powerpoint/2010/main" val="3073894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9569-F20E-8FA0-D45D-B421717BD57B}"/>
              </a:ext>
            </a:extLst>
          </p:cNvPr>
          <p:cNvSpPr>
            <a:spLocks noGrp="1"/>
          </p:cNvSpPr>
          <p:nvPr>
            <p:ph type="title"/>
          </p:nvPr>
        </p:nvSpPr>
        <p:spPr/>
        <p:txBody>
          <a:bodyPr/>
          <a:lstStyle/>
          <a:p>
            <a:r>
              <a:rPr lang="en-US" sz="4400" dirty="0"/>
              <a:t>When the Believer reaches spiritual maturity, impersonal love allows us to not even react to anything that is done to </a:t>
            </a:r>
            <a:br>
              <a:rPr lang="en-US" sz="4400" dirty="0"/>
            </a:br>
            <a:r>
              <a:rPr lang="en-US" sz="4400" dirty="0"/>
              <a:t>you unjustly. </a:t>
            </a:r>
            <a:br>
              <a:rPr lang="en-US" sz="4400" dirty="0"/>
            </a:br>
            <a:r>
              <a:rPr lang="en-US" sz="4400" dirty="0"/>
              <a:t>This is also a part of spiritual growth and learning when to separate properly.</a:t>
            </a:r>
          </a:p>
        </p:txBody>
      </p:sp>
    </p:spTree>
    <p:extLst>
      <p:ext uri="{BB962C8B-B14F-4D97-AF65-F5344CB8AC3E}">
        <p14:creationId xmlns:p14="http://schemas.microsoft.com/office/powerpoint/2010/main" val="2662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41FC-AE5A-2AFB-7679-3813299E8C64}"/>
              </a:ext>
            </a:extLst>
          </p:cNvPr>
          <p:cNvSpPr>
            <a:spLocks noGrp="1"/>
          </p:cNvSpPr>
          <p:nvPr>
            <p:ph type="title"/>
          </p:nvPr>
        </p:nvSpPr>
        <p:spPr/>
        <p:txBody>
          <a:bodyPr/>
          <a:lstStyle/>
          <a:p>
            <a:r>
              <a:rPr lang="en-US" dirty="0"/>
              <a:t>Ephesians 6:11, Put on the full armor of God, so that you will be able to stand firm against the schemes of the devil.</a:t>
            </a:r>
          </a:p>
        </p:txBody>
      </p:sp>
    </p:spTree>
    <p:extLst>
      <p:ext uri="{BB962C8B-B14F-4D97-AF65-F5344CB8AC3E}">
        <p14:creationId xmlns:p14="http://schemas.microsoft.com/office/powerpoint/2010/main" val="2897373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4BED-51E8-3434-E0C0-E4ACEA66861A}"/>
              </a:ext>
            </a:extLst>
          </p:cNvPr>
          <p:cNvSpPr>
            <a:spLocks noGrp="1"/>
          </p:cNvSpPr>
          <p:nvPr>
            <p:ph type="title"/>
          </p:nvPr>
        </p:nvSpPr>
        <p:spPr>
          <a:xfrm>
            <a:off x="306387" y="381000"/>
            <a:ext cx="8531225" cy="1139825"/>
          </a:xfrm>
        </p:spPr>
        <p:txBody>
          <a:bodyPr/>
          <a:lstStyle/>
          <a:p>
            <a:r>
              <a:rPr lang="en-US" sz="4400" dirty="0"/>
              <a:t>Rom 13:8, “Owe nothing to anyone except to love one another; for when he loves the other,</a:t>
            </a:r>
            <a:br>
              <a:rPr lang="en-US" sz="4400" dirty="0"/>
            </a:br>
            <a:r>
              <a:rPr lang="en-US" sz="4400" dirty="0"/>
              <a:t> he has fulfilled the Law.” </a:t>
            </a:r>
          </a:p>
        </p:txBody>
      </p:sp>
    </p:spTree>
    <p:extLst>
      <p:ext uri="{BB962C8B-B14F-4D97-AF65-F5344CB8AC3E}">
        <p14:creationId xmlns:p14="http://schemas.microsoft.com/office/powerpoint/2010/main" val="27952264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A836-8D31-9BD9-4A14-D1F51DE227FB}"/>
              </a:ext>
            </a:extLst>
          </p:cNvPr>
          <p:cNvSpPr>
            <a:spLocks noGrp="1"/>
          </p:cNvSpPr>
          <p:nvPr>
            <p:ph type="title"/>
          </p:nvPr>
        </p:nvSpPr>
        <p:spPr/>
        <p:txBody>
          <a:bodyPr/>
          <a:lstStyle/>
          <a:p>
            <a:r>
              <a:rPr lang="en-US" sz="4400" dirty="0"/>
              <a:t>Jonathan separated ‘unto’ the Lord and Separated ‘from’ the evil, yet still honored the authority God had established and place over him. </a:t>
            </a:r>
          </a:p>
        </p:txBody>
      </p:sp>
    </p:spTree>
    <p:extLst>
      <p:ext uri="{BB962C8B-B14F-4D97-AF65-F5344CB8AC3E}">
        <p14:creationId xmlns:p14="http://schemas.microsoft.com/office/powerpoint/2010/main" val="34637781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020EC-C0CD-794B-C594-972BCF5C9B1F}"/>
              </a:ext>
            </a:extLst>
          </p:cNvPr>
          <p:cNvSpPr>
            <a:spLocks noGrp="1"/>
          </p:cNvSpPr>
          <p:nvPr>
            <p:ph type="title"/>
          </p:nvPr>
        </p:nvSpPr>
        <p:spPr>
          <a:xfrm>
            <a:off x="628650" y="184805"/>
            <a:ext cx="7886700" cy="1505883"/>
          </a:xfrm>
        </p:spPr>
        <p:txBody>
          <a:bodyPr anchor="ctr">
            <a:normAutofit/>
          </a:bodyPr>
          <a:lstStyle/>
          <a:p>
            <a:endParaRPr lang="en-US" sz="4500"/>
          </a:p>
        </p:txBody>
      </p:sp>
      <p:pic>
        <p:nvPicPr>
          <p:cNvPr id="3" name="Picture 2" descr="A map of the bible&#10;&#10;Description automatically generated">
            <a:extLst>
              <a:ext uri="{FF2B5EF4-FFF2-40B4-BE49-F238E27FC236}">
                <a16:creationId xmlns:a16="http://schemas.microsoft.com/office/drawing/2014/main" id="{3767FAE5-D978-B2EA-9341-9648E9CA8377}"/>
              </a:ext>
            </a:extLst>
          </p:cNvPr>
          <p:cNvPicPr>
            <a:picLocks noChangeAspect="1"/>
          </p:cNvPicPr>
          <p:nvPr/>
        </p:nvPicPr>
        <p:blipFill>
          <a:blip r:embed="rId3"/>
          <a:stretch>
            <a:fillRect/>
          </a:stretch>
        </p:blipFill>
        <p:spPr>
          <a:xfrm>
            <a:off x="76201" y="184805"/>
            <a:ext cx="8991600" cy="6488390"/>
          </a:xfrm>
          <a:prstGeom prst="rect">
            <a:avLst/>
          </a:prstGeom>
        </p:spPr>
      </p:pic>
    </p:spTree>
    <p:extLst>
      <p:ext uri="{BB962C8B-B14F-4D97-AF65-F5344CB8AC3E}">
        <p14:creationId xmlns:p14="http://schemas.microsoft.com/office/powerpoint/2010/main" val="3500591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3FD8-F03A-9A0F-B9CA-AF231310D91C}"/>
              </a:ext>
            </a:extLst>
          </p:cNvPr>
          <p:cNvSpPr>
            <a:spLocks noGrp="1"/>
          </p:cNvSpPr>
          <p:nvPr>
            <p:ph type="title"/>
          </p:nvPr>
        </p:nvSpPr>
        <p:spPr/>
        <p:txBody>
          <a:bodyPr/>
          <a:lstStyle/>
          <a:p>
            <a:r>
              <a:rPr lang="en-US" sz="4800" dirty="0"/>
              <a:t>1Sa 23:14 David stayed in the wilderness in the Strongholds, and remained in the hill country in the wilderness of </a:t>
            </a:r>
            <a:r>
              <a:rPr lang="en-US" sz="4800" dirty="0" err="1"/>
              <a:t>Ziph</a:t>
            </a:r>
            <a:r>
              <a:rPr lang="en-US" sz="4800" dirty="0"/>
              <a:t>. And Saul sought him every day, but God did not deliver him into his hand.</a:t>
            </a:r>
          </a:p>
        </p:txBody>
      </p:sp>
    </p:spTree>
    <p:extLst>
      <p:ext uri="{BB962C8B-B14F-4D97-AF65-F5344CB8AC3E}">
        <p14:creationId xmlns:p14="http://schemas.microsoft.com/office/powerpoint/2010/main" val="41651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1355-8FEF-5962-C1A1-465FF509C54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69330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3262-42CE-3E13-9352-B541179F86F8}"/>
              </a:ext>
            </a:extLst>
          </p:cNvPr>
          <p:cNvSpPr>
            <a:spLocks noGrp="1"/>
          </p:cNvSpPr>
          <p:nvPr>
            <p:ph type="title"/>
          </p:nvPr>
        </p:nvSpPr>
        <p:spPr/>
        <p:txBody>
          <a:bodyPr/>
          <a:lstStyle/>
          <a:p>
            <a:r>
              <a:rPr lang="en-US" sz="4800" dirty="0"/>
              <a:t>Spiritual soberness is required for utilizing the doctrine of Separation that enables </a:t>
            </a:r>
            <a:br>
              <a:rPr lang="en-US" sz="4800" dirty="0"/>
            </a:br>
            <a:r>
              <a:rPr lang="en-US" sz="4800" dirty="0"/>
              <a:t>the prevention and infiltration of error – Isa 52:11</a:t>
            </a:r>
          </a:p>
        </p:txBody>
      </p:sp>
    </p:spTree>
    <p:extLst>
      <p:ext uri="{BB962C8B-B14F-4D97-AF65-F5344CB8AC3E}">
        <p14:creationId xmlns:p14="http://schemas.microsoft.com/office/powerpoint/2010/main" val="109964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7E7A5-F3BB-005F-7D1F-D5EEB15A782B}"/>
              </a:ext>
            </a:extLst>
          </p:cNvPr>
          <p:cNvSpPr>
            <a:spLocks noGrp="1"/>
          </p:cNvSpPr>
          <p:nvPr>
            <p:ph type="title"/>
          </p:nvPr>
        </p:nvSpPr>
        <p:spPr/>
        <p:txBody>
          <a:bodyPr/>
          <a:lstStyle/>
          <a:p>
            <a:r>
              <a:rPr lang="en-US" sz="4800" dirty="0"/>
              <a:t>Isa 52:11 Depart, depart, </a:t>
            </a:r>
            <a:br>
              <a:rPr lang="en-US" sz="4800" dirty="0"/>
            </a:br>
            <a:r>
              <a:rPr lang="en-US" sz="4800" dirty="0"/>
              <a:t>go out from there,</a:t>
            </a:r>
            <a:br>
              <a:rPr lang="en-US" sz="4800" dirty="0"/>
            </a:br>
            <a:r>
              <a:rPr lang="en-US" sz="4800" dirty="0"/>
              <a:t>Touch nothing unclean;</a:t>
            </a:r>
            <a:br>
              <a:rPr lang="en-US" sz="4800" dirty="0"/>
            </a:br>
            <a:r>
              <a:rPr lang="en-US" sz="4800" dirty="0"/>
              <a:t>Go out of the midst of her, purify yourselves,</a:t>
            </a:r>
            <a:br>
              <a:rPr lang="en-US" sz="4800" dirty="0"/>
            </a:br>
            <a:r>
              <a:rPr lang="en-US" sz="4800" dirty="0"/>
              <a:t>You who carry the vessels of the LORD. </a:t>
            </a:r>
            <a:br>
              <a:rPr lang="en-US" dirty="0"/>
            </a:br>
            <a:endParaRPr lang="en-US" dirty="0"/>
          </a:p>
        </p:txBody>
      </p:sp>
    </p:spTree>
    <p:extLst>
      <p:ext uri="{BB962C8B-B14F-4D97-AF65-F5344CB8AC3E}">
        <p14:creationId xmlns:p14="http://schemas.microsoft.com/office/powerpoint/2010/main" val="183253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2D2D-A5E3-8B16-3B4F-D2215F71AE40}"/>
              </a:ext>
            </a:extLst>
          </p:cNvPr>
          <p:cNvSpPr>
            <a:spLocks noGrp="1"/>
          </p:cNvSpPr>
          <p:nvPr>
            <p:ph type="title"/>
          </p:nvPr>
        </p:nvSpPr>
        <p:spPr/>
        <p:txBody>
          <a:bodyPr/>
          <a:lstStyle/>
          <a:p>
            <a:r>
              <a:rPr lang="en-US" sz="4400" dirty="0"/>
              <a:t>2 Ti 2:21  Therefore, if anyone cleanses himself from these things, he will be a vessel for honor, sanctified, useful to the Master, </a:t>
            </a:r>
            <a:br>
              <a:rPr lang="en-US" sz="4400" dirty="0"/>
            </a:br>
            <a:r>
              <a:rPr lang="en-US" sz="4400" dirty="0"/>
              <a:t>prepared for every good work. </a:t>
            </a:r>
          </a:p>
        </p:txBody>
      </p:sp>
    </p:spTree>
    <p:extLst>
      <p:ext uri="{BB962C8B-B14F-4D97-AF65-F5344CB8AC3E}">
        <p14:creationId xmlns:p14="http://schemas.microsoft.com/office/powerpoint/2010/main" val="28591241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3465A4"/>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ctr" defTabSz="457200" rtl="0" eaLnBrk="1" fontAlgn="base" latinLnBrk="0" hangingPunct="1">
          <a:lnSpc>
            <a:spcPct val="100000"/>
          </a:lnSpc>
          <a:spcBef>
            <a:spcPts val="1350"/>
          </a:spcBef>
          <a:spcAft>
            <a:spcPct val="0"/>
          </a:spcAft>
          <a:buClr>
            <a:srgbClr val="000000"/>
          </a:buClr>
          <a:buSzPct val="100000"/>
          <a:buFont typeface="Times New Roman" panose="02020603050405020304" pitchFamily="18" charset="0"/>
          <a:buNone/>
          <a:tabLst/>
          <a:defRPr kumimoji="0" lang="en-GB" altLang="en-US" sz="4400" b="1" i="0" u="none" strike="noStrike" cap="none" normalizeH="0" baseline="0" smtClean="0">
            <a:ln>
              <a:noFill/>
            </a:ln>
            <a:solidFill>
              <a:srgbClr val="FFFFFF"/>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3465A4"/>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ctr" defTabSz="457200" rtl="0" eaLnBrk="1" fontAlgn="base" latinLnBrk="0" hangingPunct="1">
          <a:lnSpc>
            <a:spcPct val="100000"/>
          </a:lnSpc>
          <a:spcBef>
            <a:spcPts val="1350"/>
          </a:spcBef>
          <a:spcAft>
            <a:spcPct val="0"/>
          </a:spcAft>
          <a:buClr>
            <a:srgbClr val="000000"/>
          </a:buClr>
          <a:buSzPct val="100000"/>
          <a:buFont typeface="Times New Roman" panose="02020603050405020304" pitchFamily="18" charset="0"/>
          <a:buNone/>
          <a:tabLst/>
          <a:defRPr kumimoji="0" lang="en-GB" altLang="en-US" sz="4400" b="1" i="0" u="none" strike="noStrike" cap="none" normalizeH="0" baseline="0" smtClean="0">
            <a:ln>
              <a:noFill/>
            </a:ln>
            <a:solidFill>
              <a:srgbClr val="FFFFFF"/>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41652</TotalTime>
  <Words>1968</Words>
  <Application>Microsoft Office PowerPoint</Application>
  <PresentationFormat>On-screen Show (4:3)</PresentationFormat>
  <Paragraphs>62</Paragraphs>
  <Slides>64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Times New Roman</vt:lpstr>
      <vt:lpstr>Default Design</vt:lpstr>
      <vt:lpstr>Salt and Light Bible Ministries  ‘A Daily Cross with Thee’ # 7 – The Necessity of Biblical Separation – Part 4  Pastor Jason Kauranen Sunday August 25, 2024</vt:lpstr>
      <vt:lpstr>Fellowship = koinōnia (G2842 koy-nohn-ee'-ah From G2844) =  partnership, participation, or intercourse, (to) communicate with, communion, fellowship.</vt:lpstr>
      <vt:lpstr>The fellowship that God longs to have with us, and continue in forever, has everything to do with Believing in and executing  the PMA of bible doctrine.   Union with God and Separation from the apostate world!</vt:lpstr>
      <vt:lpstr>Mat 7:23 And then I will declare to them, ‘I never knew you; DEPART FROM ME, YOU WHO PRACTICE LAWLESSNESS.’ </vt:lpstr>
      <vt:lpstr>We must identify the error  of false or opposing doctrine,  only then can we be Separate unto God from the false cosmic system. </vt:lpstr>
      <vt:lpstr>Ephesians 6:11, Put on the full armor of God, so that you will be able to stand firm against the schemes of the devil.</vt:lpstr>
      <vt:lpstr>Spiritual soberness is required for utilizing the doctrine of Separation that enables  the prevention and infiltration of error – Isa 52:11</vt:lpstr>
      <vt:lpstr>Isa 52:11 Depart, depart,  go out from there, Touch nothing unclean; Go out of the midst of her, purify yourselves, You who carry the vessels of the LORD.  </vt:lpstr>
      <vt:lpstr>2 Ti 2:21  Therefore, if anyone cleanses himself from these things, he will be a vessel for honor, sanctified, useful to the Master,  prepared for every good work. </vt:lpstr>
      <vt:lpstr>Isa 32:11 Tremble, you women who are at ease; Be troubled, you complacent daughters; Strip, undress and put sackcloth on your waist,  </vt:lpstr>
      <vt:lpstr>A.W. Tozer –  Complacency is the deadly enemy of Spiritual Progress.   The content and idle soul is the stagnant soul. </vt:lpstr>
      <vt:lpstr>Pro 1:32 “For the waywardness of the naive will kill them,  And the complacency of fools will destroy them. </vt:lpstr>
      <vt:lpstr>Lev 10:10 and so as to make a distinction between the holy and the profane, and between the unclean  and the clean, </vt:lpstr>
      <vt:lpstr>1 Th 5:6 so then let us not sleep as others do, but let us be alert and sober. </vt:lpstr>
      <vt:lpstr>2 Ti 4:5 But you, be sober in all things, endure hardship, do the work of an evangelist,  fulfill your ministry. </vt:lpstr>
      <vt:lpstr>1 Pe 4:7 The end of all things is near; therefore, be of sound judgment and sober spirit for the purpose of prayer.   1Pe 4:8 Above all, keep fervent in your love for one another, because love covers a multitude of sins.</vt:lpstr>
      <vt:lpstr>1PE 5:8 Be of sober spirit, be on the alert. Your adversary, the devil, prowls around like a roaring lion, seeking someone to devour. </vt:lpstr>
      <vt:lpstr>1. Separation is a technique  of switching from personal love to impersonal love when dealing with friends, loved ones, or close relations in the cosmic system.</vt:lpstr>
      <vt:lpstr>2. Separation involves the Believer to live by a standard of truth and permanent priorities by both:  a) Establishing the correct priorities in life (ie: study or intake of BD # 1, effective prayer life # 2, etc…) b)  Getting rid of the distractions that can affect your momentum in your daily walk, 1 Jo 2:15-17.  </vt:lpstr>
      <vt:lpstr>“Be ready for a bad name;  be willing to be called a bigot;  be prepared for the loss of friendships; be prepared for anything, so long as you can stand fast by Him who bought you with His precious blood.” (Spurgeon) </vt:lpstr>
      <vt:lpstr>3. Separation has two connotations:  Separation “unto” and Separation “from”. </vt:lpstr>
      <vt:lpstr>A. Separation “unto” - is the principle of perpetuation of momentum in the PPOG.</vt:lpstr>
      <vt:lpstr>B. Separation ‘from’ –  Total avoidance which  should be applied to both  the Believer and Unbeliever  in the cosmic system who seek to influence the Believer  from leaving PPOG.</vt:lpstr>
      <vt:lpstr> 2Co 6:17 “Therefore,  COME OUT FROM THEIR MIDST AND BE SEPARATE,” says the Lord.  “AND DO NOT TOUCH WHAT IS UNCLEAN;  And I will welcome you. </vt:lpstr>
      <vt:lpstr>Biblical Separation does not require Believers to have no contact with Apostate and Unbelievers, 1Co 5:9-11.</vt:lpstr>
      <vt:lpstr>Do not expect godly behavior  from ungodly people.   We should recognize that they are sinners, and we can see them as such, not approving of their sin.   Unconditional Love!</vt:lpstr>
      <vt:lpstr>4. There are two Categories of Biblical Separation –   a. Mental Separation.    b.Physical Separation.  </vt:lpstr>
      <vt:lpstr>Positive Volition of bible doctrine = Divine thinking with the Mind of Christ that allow us to be ‘clean’ and maintain having fellowship with GOD. </vt:lpstr>
      <vt:lpstr>Principle - No person or inanimate thing that is in  or comes into your life is  worth losing your intimate  fellowship with God.   You Must Separate from them! </vt:lpstr>
      <vt:lpstr>Deu 29:18 so that there will not be among you a man or woman, or family or tribe, whose heart turns away today from the LORD our God, to go and serve the gods of those nations; that there will not be among you a root bearing poisonous fruit and wormwood. </vt:lpstr>
      <vt:lpstr>Poisonous fruit - ô'sh  or rôsh  (H7219 roshe)  = a poisonous plant, probably the poppy (from its conspicuous head); generally poison (even of serpents)   = gall, bitter taste, poison, venom. </vt:lpstr>
      <vt:lpstr>Wormwood - la‛ănâh = (H3939  lah-an-aw' ) From an unused root supposed to mean = to curse    (regarded as poisonous, and therefore accursed) - possibly from the hemlock plant. </vt:lpstr>
      <vt:lpstr>Heb 12:14 Pursue peace with all men, and the sanctification without which no one will see the Lord.</vt:lpstr>
      <vt:lpstr>Heb 12:15 See to it that no one comes short of the grace of God; that no root of bitterness springing up causes trouble, and by it many be defiled;</vt:lpstr>
      <vt:lpstr>Lev 19:18 You shall not take vengeance, nor bear any grudge against the sons of your people, but you shall love your neighbor as yourself;  I am the LORD.</vt:lpstr>
      <vt:lpstr>We can overcome the OSN to live a life ‘Separated unto God’ with the ministry of God the Holy Spirit, for that is the means of gaining and understanding impersonal love,  Rom 5:1-5; Gal 5:16-22. </vt:lpstr>
      <vt:lpstr>Mat 10:34 “Do not think that I came to bring peace on the earth; I did not come to bring peace, but a sword.</vt:lpstr>
      <vt:lpstr>Mat 10:38 And he who does not take his cross and follow after Me is not worthy of Me. </vt:lpstr>
      <vt:lpstr>The Believer can understand love when God shows His impersonal love for David as a sinner, as David himself recorded  in Psalms 32:1-2.</vt:lpstr>
      <vt:lpstr>Psa 32:1 How blessed is he whose transgression is forgiven,  Whose sin is covered!  Psa 32:2 How blessed is the man to whom the LORD does not impute iniquity, And in whose spirit there is no deceit! </vt:lpstr>
      <vt:lpstr>Impersonal love is a spiritual function of the royal family of God and cannot be duplicated by the unbeliever or the believer out of fellowship in the cosmic system.</vt:lpstr>
      <vt:lpstr>Impersonal love allows the act of mental separation to occur, without involving emotions to interfere with Godly mandates.</vt:lpstr>
      <vt:lpstr>1Sa 18:3 Then Jonathan made a covenant with David because he loved him as himself. </vt:lpstr>
      <vt:lpstr>1Sa 18:4 Jonathan stripped himself of the robe that was on him and gave it to David,  with his armor, including  his sword and his bow  and his belt.</vt:lpstr>
      <vt:lpstr>The mental separation needed to occur was motivated by  the personal love Jonathan had for God. </vt:lpstr>
      <vt:lpstr>Both Jonathan and David  were thoroughly submitted to the LORD, and His will. </vt:lpstr>
      <vt:lpstr>1Sa 19:1 Now Saul told Jonathan his son and all his servants to put David to death. But Jonathan, Saul’s son, greatly delighted in David. </vt:lpstr>
      <vt:lpstr>Exo 20:13 You shall not murder.    The Bible is clear, and Saul was now on record as saying that they should kill David as recorded in 1Sa 19:1.  </vt:lpstr>
      <vt:lpstr>Principle – We, believers, are never excused from sin because  we obeyed an authority that told us to sin. </vt:lpstr>
      <vt:lpstr>Jonathan is going to put impersonal love into action,  to protect both David as God’s anointed and his father, King Saul from committing these acts against God. </vt:lpstr>
      <vt:lpstr>The right thing takes action to Separate and not waiting to be voided from wrong situations or associations and alliances.   The Believer is to an active role in obedience to God.</vt:lpstr>
      <vt:lpstr>1Sa 19:6 Saul listened to the voice of Jonathan, and  Saul vowed, “As the LORD lives, he shall not be put to death.” </vt:lpstr>
      <vt:lpstr>Jonathan has such spiritual maturity that it allows him to use the impersonal love in a great way, biblical separation of the mentality. </vt:lpstr>
      <vt:lpstr>1Sa 20:17 Jonathan made David vow again because of his love for him, because he loved him as he loved his own life. </vt:lpstr>
      <vt:lpstr>The doctrine of impersonal love is described as “a royal law” for the royal family of God.   Basis for the Royal Family Honor Code, Gal 5:13-14; Jam 2:8. </vt:lpstr>
      <vt:lpstr>Gal 5:13 For you were called to freedom, brethren; only do not turn your freedom into an opportunity for the flesh, but through love serve one another. </vt:lpstr>
      <vt:lpstr>Gal 5:14 For the whole Law is fulfilled in one word, in the statement, “YOU SHALL LOVE YOUR NEIGHBOR AS YOURSELF.”</vt:lpstr>
      <vt:lpstr>Jam 2:8 “If, however, you are fulfilling the royal law [You shall love your neighbor as you love yourself]  on the basis of the Scripture, in this you are doing well.” </vt:lpstr>
      <vt:lpstr>When the Believer reaches spiritual maturity, impersonal love allows us to not even react to anything that is done to  you unjustly.  This is also a part of spiritual growth and learning when to separate properly.</vt:lpstr>
      <vt:lpstr>Rom 13:8, “Owe nothing to anyone except to love one another; for when he loves the other,  he has fulfilled the Law.” </vt:lpstr>
      <vt:lpstr>Jonathan separated ‘unto’ the Lord and Separated ‘from’ the evil, yet still honored the authority God had established and place over him. </vt:lpstr>
      <vt:lpstr>PowerPoint Presentation</vt:lpstr>
      <vt:lpstr>1Sa 23:14 David stayed in the wilderness in the Strongholds, and remained in the hill country in the wilderness of Ziph. And Saul sought him every day, but God did not deliver him into his hand.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Bible Church Pastor/Teacher Robert R. McLaughlin Sunday, July 31, 2016</dc:title>
  <dc:subject/>
  <dc:creator>RMBM</dc:creator>
  <cp:keywords/>
  <dc:description/>
  <cp:lastModifiedBy>Jason Kauranen</cp:lastModifiedBy>
  <cp:revision>116</cp:revision>
  <cp:lastPrinted>1601-01-01T00:00:00Z</cp:lastPrinted>
  <dcterms:created xsi:type="dcterms:W3CDTF">2016-07-31T13:32:40Z</dcterms:created>
  <dcterms:modified xsi:type="dcterms:W3CDTF">2024-08-25T02:42:31Z</dcterms:modified>
</cp:coreProperties>
</file>