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2D200454-40CA-4A62-9FC3-DE9A4176ACB9}">
      <p15:notesGuideLst>
        <p15:guide id="1" orient="horz" pos="3025">
          <p15:clr>
            <a:srgbClr val="A4A3A4"/>
          </p15:clr>
        </p15:guide>
        <p15:guide id="2" pos="2305">
          <p15:clr>
            <a:srgbClr val="A4A3A4"/>
          </p15:clr>
        </p15:guide>
      </p15:notesGuideLst>
    </p:ext>
    <p:ext uri="GoogleSlidesCustomDataVersion2">
      <go:slidesCustomData xmlns:go="http://customooxmlschemas.google.com/" r:id="rId38" roundtripDataSignature="AMtx7mjZ8X8pxe6K2j7hFFL+mKKaEoyM4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3025" orient="horz"/>
        <p:guide pos="2305"/>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16" Type="http://schemas.openxmlformats.org/officeDocument/2006/relationships/slide" Target="slides/slide11.xml"/><Relationship Id="rId38" Type="http://customschemas.google.com/relationships/presentationmetadata" Target="meta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nvSpPr>
        <p:spPr>
          <a:xfrm>
            <a:off x="0" y="0"/>
            <a:ext cx="7315200" cy="9601200"/>
          </a:xfrm>
          <a:prstGeom prst="roundRect">
            <a:avLst>
              <a:gd fmla="val 23"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rgbClr val="FFFFFF"/>
              </a:solidFill>
              <a:latin typeface="Arial"/>
              <a:ea typeface="Arial"/>
              <a:cs typeface="Arial"/>
              <a:sym typeface="Arial"/>
            </a:endParaRPr>
          </a:p>
        </p:txBody>
      </p:sp>
      <p:sp>
        <p:nvSpPr>
          <p:cNvPr id="4" name="Google Shape;4;n"/>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 name="Google Shape;5;n"/>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 name="Shape 17"/>
        <p:cNvGrpSpPr/>
        <p:nvPr/>
      </p:nvGrpSpPr>
      <p:grpSpPr>
        <a:xfrm>
          <a:off x="0" y="0"/>
          <a:ext cx="0" cy="0"/>
          <a:chOff x="0" y="0"/>
          <a:chExt cx="0" cy="0"/>
        </a:xfrm>
      </p:grpSpPr>
      <p:sp>
        <p:nvSpPr>
          <p:cNvPr id="18" name="Google Shape;18;p5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 name="Google Shape;19;p5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5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4" name="Google Shape;64;p5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6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9" name="Google Shape;69;p6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6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4" name="Google Shape;74;p6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6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9" name="Google Shape;79;p6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6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4" name="Google Shape;84;p6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6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9" name="Google Shape;89;p6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6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4" name="Google Shape;94;p6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6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9" name="Google Shape;99;p6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6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4" name="Google Shape;104;p6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6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9" name="Google Shape;109;p6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 name="Google Shape;24;p1: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6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4" name="Google Shape;114;p6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9" name="Google Shape;119;p7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4" name="Google Shape;124;p7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7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9" name="Google Shape;129;p7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4" name="Google Shape;134;p7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9" name="Google Shape;139;p7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7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4" name="Google Shape;144;p7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7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9" name="Google Shape;149;p7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7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4" name="Google Shape;154;p7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7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9" name="Google Shape;159;p7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52: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360"/>
              </a:spcBef>
              <a:spcAft>
                <a:spcPts val="0"/>
              </a:spcAft>
              <a:buSzPts val="1400"/>
              <a:buNone/>
            </a:pPr>
            <a:r>
              <a:t/>
            </a:r>
            <a:endParaRPr/>
          </a:p>
        </p:txBody>
      </p:sp>
      <p:sp>
        <p:nvSpPr>
          <p:cNvPr id="29" name="Google Shape;29;p5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7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4" name="Google Shape;164;p7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8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9" name="Google Shape;169;p8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3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4" name="Google Shape;174;p38: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5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34" name="Google Shape;34;p5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5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39" name="Google Shape;39;p5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5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4" name="Google Shape;44;p5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p5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9" name="Google Shape;49;p5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5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54" name="Google Shape;54;p5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5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59" name="Google Shape;59;p5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 name="Shape 12"/>
        <p:cNvGrpSpPr/>
        <p:nvPr/>
      </p:nvGrpSpPr>
      <p:grpSpPr>
        <a:xfrm>
          <a:off x="0" y="0"/>
          <a:ext cx="0" cy="0"/>
          <a:chOff x="0" y="0"/>
          <a:chExt cx="0" cy="0"/>
        </a:xfrm>
      </p:grpSpPr>
      <p:sp>
        <p:nvSpPr>
          <p:cNvPr id="13" name="Google Shape;13;p4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4" name="Google Shape;14;p40"/>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0"/>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0"/>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6" name="Shape 6"/>
        <p:cNvGrpSpPr/>
        <p:nvPr/>
      </p:nvGrpSpPr>
      <p:grpSpPr>
        <a:xfrm>
          <a:off x="0" y="0"/>
          <a:ext cx="0" cy="0"/>
          <a:chOff x="0" y="0"/>
          <a:chExt cx="0" cy="0"/>
        </a:xfrm>
      </p:grpSpPr>
      <p:sp>
        <p:nvSpPr>
          <p:cNvPr id="7" name="Google Shape;7;p3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lvl="1"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2pPr>
            <a:lvl3pPr lvl="2"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3pPr>
            <a:lvl4pPr lvl="3"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4pPr>
            <a:lvl5pPr lvl="4"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5pPr>
            <a:lvl6pPr lvl="5"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6pPr>
            <a:lvl7pPr lvl="6"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7pPr>
            <a:lvl8pPr lvl="7"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8pPr>
            <a:lvl9pPr lvl="8"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9pPr>
          </a:lstStyle>
          <a:p/>
        </p:txBody>
      </p:sp>
      <p:sp>
        <p:nvSpPr>
          <p:cNvPr id="8" name="Google Shape;8;p39"/>
          <p:cNvSpPr txBox="1"/>
          <p:nvPr>
            <p:ph idx="1" type="body"/>
          </p:nvPr>
        </p:nvSpPr>
        <p:spPr>
          <a:xfrm>
            <a:off x="685800" y="1981200"/>
            <a:ext cx="7769225" cy="4111625"/>
          </a:xfrm>
          <a:prstGeom prst="rect">
            <a:avLst/>
          </a:prstGeom>
          <a:noFill/>
          <a:ln>
            <a:noFill/>
          </a:ln>
        </p:spPr>
        <p:txBody>
          <a:bodyPr anchorCtr="0" anchor="t" bIns="46800" lIns="90000" spcFirstLastPara="1" rIns="90000" wrap="square" tIns="46800">
            <a:noAutofit/>
          </a:bodyPr>
          <a:lstStyle>
            <a:lvl1pPr indent="-228600" lvl="0" marL="457200" marR="0" rtl="0" algn="ctr">
              <a:lnSpc>
                <a:spcPct val="100000"/>
              </a:lnSpc>
              <a:spcBef>
                <a:spcPts val="135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indent="-228600" lvl="1" marL="914400" marR="0" rtl="0" algn="l">
              <a:lnSpc>
                <a:spcPct val="100000"/>
              </a:lnSpc>
              <a:spcBef>
                <a:spcPts val="700"/>
              </a:spcBef>
              <a:spcAft>
                <a:spcPts val="0"/>
              </a:spcAft>
              <a:buClr>
                <a:srgbClr val="000000"/>
              </a:buClr>
              <a:buSzPts val="1400"/>
              <a:buFont typeface="Arial"/>
              <a:buNone/>
              <a:defRPr b="0" i="0" sz="28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600"/>
              </a:spcBef>
              <a:spcAft>
                <a:spcPts val="0"/>
              </a:spcAft>
              <a:buClr>
                <a:srgbClr val="000000"/>
              </a:buClr>
              <a:buSzPts val="1400"/>
              <a:buFont typeface="Arial"/>
              <a:buNone/>
              <a:defRPr b="0" i="0" sz="24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9" name="Google Shape;9;p39"/>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0" name="Google Shape;10;p39"/>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1" name="Google Shape;11;p39"/>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hyperlink" Target="mailto:SLBM@gmail.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 name="Shape 20"/>
        <p:cNvGrpSpPr/>
        <p:nvPr/>
      </p:nvGrpSpPr>
      <p:grpSpPr>
        <a:xfrm>
          <a:off x="0" y="0"/>
          <a:ext cx="0" cy="0"/>
          <a:chOff x="0" y="0"/>
          <a:chExt cx="0" cy="0"/>
        </a:xfrm>
      </p:grpSpPr>
      <p:sp>
        <p:nvSpPr>
          <p:cNvPr id="21" name="Google Shape;21;p5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Please respect the Word of God as it is being taught by </a:t>
            </a:r>
            <a:br>
              <a:rPr lang="en-US" sz="4800"/>
            </a:br>
            <a:r>
              <a:rPr lang="en-US" sz="4800"/>
              <a:t>shutting off all cell phones and electronics, giving your undivided attention while service is in session.</a:t>
            </a:r>
            <a:br>
              <a:rPr lang="en-US" sz="4800"/>
            </a:br>
            <a:br>
              <a:rPr lang="en-US" sz="4800"/>
            </a:br>
            <a:r>
              <a:rPr lang="en-US" sz="4800"/>
              <a:t>Thank you! SLBM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5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2.  Burnt Offering (Second Bird): Represents full surrender, dedication, and consecration to God. It signals a restored relationship, not just a forgiven action.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6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Principle – We are to bring </a:t>
            </a:r>
            <a:br>
              <a:rPr lang="en-US" sz="4400"/>
            </a:br>
            <a:r>
              <a:rPr lang="en-US" sz="4400"/>
              <a:t>the best we can when we make offerings to God, because He gave us the best He had to give, in </a:t>
            </a:r>
            <a:br>
              <a:rPr lang="en-US" sz="4400"/>
            </a:br>
            <a:r>
              <a:rPr lang="en-US" sz="4400"/>
              <a:t>His Son as the perfect sacrifice.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6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Heb 12:15 See to it that no one comes short of the grace of God; that no root of bitterness springing up causes trouble, and by it </a:t>
            </a:r>
            <a:br>
              <a:rPr lang="en-US" sz="4400"/>
            </a:br>
            <a:r>
              <a:rPr lang="en-US" sz="4400"/>
              <a:t>many be defiled;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6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Heb 12:17 For you know that even afterwards, when he desired </a:t>
            </a:r>
            <a:br>
              <a:rPr lang="en-US" sz="4400"/>
            </a:br>
            <a:r>
              <a:rPr lang="en-US" sz="4400"/>
              <a:t>to inherit the blessing, </a:t>
            </a:r>
            <a:br>
              <a:rPr lang="en-US" sz="4400"/>
            </a:br>
            <a:r>
              <a:rPr lang="en-US" sz="4400"/>
              <a:t>he was rejected, for he found </a:t>
            </a:r>
            <a:br>
              <a:rPr lang="en-US" sz="4400"/>
            </a:br>
            <a:r>
              <a:rPr lang="en-US" sz="4400" u="sng"/>
              <a:t>no place for repentance</a:t>
            </a:r>
            <a:r>
              <a:rPr lang="en-US" sz="4400"/>
              <a:t>, though he sought for it with tears.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6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Pro 3:11 My son, do not reject the discipline of the Lord   Or loathe His reproof,</a:t>
            </a:r>
            <a:br>
              <a:rPr lang="en-US" sz="4400"/>
            </a:br>
            <a:br>
              <a:rPr lang="en-US" sz="4400"/>
            </a:br>
            <a:r>
              <a:rPr lang="en-US" sz="4400"/>
              <a:t>Pro 3:12 For whom the Lord loves He reproves,</a:t>
            </a:r>
            <a:br>
              <a:rPr lang="en-US" sz="4400"/>
            </a:br>
            <a:r>
              <a:rPr lang="en-US" sz="4400"/>
              <a:t>Even as a father corrects the son in whom he delights.</a:t>
            </a:r>
            <a:br>
              <a:rPr lang="en-US" sz="4400"/>
            </a:br>
            <a:endParaRPr sz="44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6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Lev 5:11 ‘But if his means are insufficient for two turtledoves or two young pigeons, then for his offering for that which he has sinned, he shall bring the tenth of an ephah of fine flour for a sin offering; he shall not put oil on it or place incense on it, for it is a sin offering.</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6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Sin offering of fine flour was for the isolation of sin, which must not be made grateful either to </a:t>
            </a:r>
            <a:br>
              <a:rPr lang="en-US" sz="4400"/>
            </a:br>
            <a:r>
              <a:rPr lang="en-US" sz="4400"/>
              <a:t>the taste by oil or to the smell by frankincense. </a:t>
            </a:r>
            <a:br>
              <a:rPr lang="en-US" sz="4400"/>
            </a:br>
            <a:br>
              <a:rPr lang="en-US" sz="4400"/>
            </a:br>
            <a:r>
              <a:rPr lang="en-US" sz="4400"/>
              <a:t>Oil =&gt; Holy Spirit</a:t>
            </a:r>
            <a:br>
              <a:rPr lang="en-US" sz="4400"/>
            </a:br>
            <a:r>
              <a:rPr lang="en-US" sz="4400"/>
              <a:t>Frankincense =&gt; Goldy Praise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6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5:13 So the priest shall make atonement for him concerning his sin which he has committed from one of these, and it will be forgiven him; then the rest shall become the priest’s, like the grain offering.’”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6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Isa 44:22 “I have wiped out your transgressions like a thick cloud</a:t>
            </a:r>
            <a:br>
              <a:rPr lang="en-US" sz="4400"/>
            </a:br>
            <a:r>
              <a:rPr lang="en-US" sz="4400"/>
              <a:t>And your sins like a heavy mist.</a:t>
            </a:r>
            <a:br>
              <a:rPr lang="en-US" sz="4400"/>
            </a:br>
            <a:r>
              <a:rPr lang="en-US" sz="4400"/>
              <a:t>Return to Me, </a:t>
            </a:r>
            <a:br>
              <a:rPr lang="en-US" sz="4400"/>
            </a:br>
            <a:r>
              <a:rPr lang="en-US" sz="4400"/>
              <a:t>for I have redeemed you.”</a:t>
            </a:r>
            <a:br>
              <a:rPr lang="en-US" sz="4400"/>
            </a:br>
            <a:endParaRPr sz="44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6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Heb 12:15 See to it that </a:t>
            </a:r>
            <a:br>
              <a:rPr lang="en-US" sz="4400"/>
            </a:br>
            <a:r>
              <a:rPr lang="en-US" sz="4400"/>
              <a:t>no one comes short of (fails) </a:t>
            </a:r>
            <a:br>
              <a:rPr lang="en-US" sz="4400"/>
            </a:br>
            <a:r>
              <a:rPr lang="en-US" sz="4400"/>
              <a:t>the grace of God; </a:t>
            </a:r>
            <a:br>
              <a:rPr lang="en-US" sz="4400"/>
            </a:br>
            <a:r>
              <a:rPr lang="en-US" sz="4400"/>
              <a:t>that no root of bitterness springing up causes trouble, and by it </a:t>
            </a:r>
            <a:br>
              <a:rPr lang="en-US" sz="4400"/>
            </a:br>
            <a:r>
              <a:rPr lang="en-US" sz="4400"/>
              <a:t>many be defiled;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p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and Light Bible Ministries</a:t>
            </a:r>
            <a:br>
              <a:rPr lang="en-US" sz="4800"/>
            </a:br>
            <a:br>
              <a:rPr lang="en-US" sz="4000"/>
            </a:br>
            <a:r>
              <a:rPr lang="en-US" sz="4000"/>
              <a:t>‘A</a:t>
            </a:r>
            <a:r>
              <a:rPr lang="en-US" sz="4000"/>
              <a:t> Daily Cross with Thee’ # 065 </a:t>
            </a:r>
            <a:br>
              <a:rPr lang="en-US" sz="4400"/>
            </a:br>
            <a:br>
              <a:rPr lang="en-US" sz="3600"/>
            </a:br>
            <a:r>
              <a:rPr lang="en-US" sz="3400"/>
              <a:t>The Analogies of the Shadows; No Frauds Allowed with God, Forgiven and Redeemed - Part 17.</a:t>
            </a:r>
            <a:br>
              <a:rPr lang="en-US" sz="3600"/>
            </a:br>
            <a:br>
              <a:rPr lang="en-US" sz="3600"/>
            </a:br>
            <a:r>
              <a:rPr lang="en-US" sz="4000"/>
              <a:t>Pastor Jason Kauranen</a:t>
            </a:r>
            <a:br>
              <a:rPr lang="en-US" sz="4000"/>
            </a:br>
            <a:r>
              <a:rPr lang="en-US" sz="4000"/>
              <a:t>Wednesday May 13, 2026 </a:t>
            </a:r>
            <a:endParaRPr sz="40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6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2Co 9:8 And God is able to make all grace abound to you, so that always having all sufficiency in everything, you may have an abundance for every good deed;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2Co 9:9 as it is written,</a:t>
            </a:r>
            <a:br>
              <a:rPr lang="en-US" sz="4400"/>
            </a:br>
            <a:r>
              <a:rPr lang="en-US" sz="4400"/>
              <a:t>“He scattered abroad, he gave </a:t>
            </a:r>
            <a:br>
              <a:rPr lang="en-US" sz="4400"/>
            </a:br>
            <a:r>
              <a:rPr lang="en-US" sz="4400"/>
              <a:t>to the poor,</a:t>
            </a:r>
            <a:br>
              <a:rPr lang="en-US" sz="4400"/>
            </a:br>
            <a:r>
              <a:rPr lang="en-US" sz="4400"/>
              <a:t>His righteousness endures forever.” </a:t>
            </a:r>
            <a:r>
              <a:rPr lang="en-US" sz="2400"/>
              <a:t>(Psa 112:9) </a:t>
            </a:r>
            <a:br>
              <a:rPr lang="en-US" sz="4400"/>
            </a:br>
            <a:endParaRPr sz="44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7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Due to the righteousness and justice of God being met by works of Jesus Christ on the cross, </a:t>
            </a:r>
            <a:br>
              <a:rPr lang="en-US" sz="4400"/>
            </a:br>
            <a:r>
              <a:rPr lang="en-US" sz="4400"/>
              <a:t>the barrier of sin which separated God and man is fully removed. </a:t>
            </a:r>
            <a:br>
              <a:rPr lang="en-US" sz="4400"/>
            </a:br>
            <a:br>
              <a:rPr lang="en-US" sz="4400"/>
            </a:br>
            <a:r>
              <a:rPr lang="en-US" sz="4400"/>
              <a:t>**In this way ANY BELIEVER can now ‘make restitution’ through rebound.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7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5:14 Then the Lord spoke to Moses, saying, </a:t>
            </a:r>
            <a:br>
              <a:rPr lang="en-US" sz="4400"/>
            </a:br>
            <a:br>
              <a:rPr lang="en-US" sz="4400"/>
            </a:br>
            <a:r>
              <a:rPr lang="en-US" sz="4400"/>
              <a:t>*Remember </a:t>
            </a:r>
            <a:r>
              <a:rPr i="1" lang="en-US" sz="4400"/>
              <a:t>dabar</a:t>
            </a:r>
            <a:r>
              <a:rPr lang="en-US" sz="4400"/>
              <a:t> and </a:t>
            </a:r>
            <a:r>
              <a:rPr i="1" lang="en-US" sz="4400"/>
              <a:t>amar</a:t>
            </a:r>
            <a:r>
              <a:rPr lang="en-US" sz="4400"/>
              <a:t>, divine truth or doctrine is given for the purpose of the communication of doctrine. </a:t>
            </a:r>
            <a:br>
              <a:rPr lang="en-US"/>
            </a:b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7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Lev 5:15 “If a person commits a trespass (acts unfaithful) and sins unintentionally against the Lord’s holy things, then he shall bring his guilt offering to the Lord: </a:t>
            </a:r>
            <a:br>
              <a:rPr lang="en-US" sz="4000"/>
            </a:br>
            <a:r>
              <a:rPr lang="en-US" sz="4000"/>
              <a:t>a ram without defect from the flock, according to your valuation in silver by shekels, in terms of the shekel of the sanctuary, for a guilt offering.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7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‘Commits a trespass’ –</a:t>
            </a:r>
            <a:br>
              <a:rPr lang="en-US" sz="4400"/>
            </a:br>
            <a:r>
              <a:rPr lang="en-US" sz="4400"/>
              <a:t> </a:t>
            </a:r>
            <a:r>
              <a:rPr i="1" lang="en-US" sz="4400"/>
              <a:t>ṯim·‘ōl  ma·‘al </a:t>
            </a:r>
            <a:r>
              <a:rPr lang="en-US" sz="4400"/>
              <a:t>– </a:t>
            </a:r>
            <a:br>
              <a:rPr lang="en-US" sz="4400"/>
            </a:br>
            <a:r>
              <a:rPr lang="en-US" sz="4400"/>
              <a:t>(H4603H4604 teem -owl  mah-al)</a:t>
            </a:r>
            <a:br>
              <a:rPr lang="en-US" sz="4400"/>
            </a:br>
            <a:br>
              <a:rPr lang="en-US" sz="4400"/>
            </a:br>
            <a:r>
              <a:rPr lang="en-US" sz="4400"/>
              <a:t>= an unfaithful or treacherous act;</a:t>
            </a:r>
            <a:br>
              <a:rPr lang="en-US" sz="4400"/>
            </a:br>
            <a:br>
              <a:rPr lang="en-US" sz="4400"/>
            </a:br>
            <a:r>
              <a:rPr lang="en-US" sz="4400"/>
              <a:t>= to cover up or commit a violation. </a:t>
            </a:r>
            <a:br>
              <a:rPr lang="en-US" sz="4400"/>
            </a:br>
            <a:endParaRPr sz="44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7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‘holy things’ – quodesh – (H6944 ko'-desh) </a:t>
            </a:r>
            <a:br>
              <a:rPr lang="en-US" sz="4400"/>
            </a:br>
            <a:r>
              <a:rPr lang="en-US" sz="4400"/>
              <a:t>= a sacred place or thing; dedicated or consecrated, sanctuary </a:t>
            </a:r>
            <a:br>
              <a:rPr lang="en-US" sz="4400"/>
            </a:br>
            <a:r>
              <a:rPr lang="en-US" sz="4400"/>
              <a:t>= holiness or a holy day.</a:t>
            </a:r>
            <a:br>
              <a:rPr lang="en-US" sz="4400"/>
            </a:br>
            <a:r>
              <a:rPr lang="en-US" sz="4400"/>
              <a:t> </a:t>
            </a:r>
            <a:br>
              <a:rPr lang="en-US" sz="4400"/>
            </a:br>
            <a:r>
              <a:rPr lang="en-US" sz="4400"/>
              <a:t>*This is seen as directly against God holiness. </a:t>
            </a:r>
            <a:br>
              <a:rPr lang="en-US" sz="4400"/>
            </a:br>
            <a:endParaRPr sz="44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7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Exo 30:12 “When you take a census of the sons of Israel to number them, then each one of them shall give a ransom for himself to the Lord, when you number them, so that there will be no plague among them when you number them.</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7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1Pe 1:18 knowing that you were not redeemed with perishable things like silver or gold from your futile way of life inherited from your forefathers,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7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Redemption </a:t>
            </a:r>
            <a:br>
              <a:rPr lang="en-US" sz="4800"/>
            </a:br>
            <a:br>
              <a:rPr lang="en-US" sz="4800"/>
            </a:br>
            <a:r>
              <a:rPr lang="en-US" sz="4800"/>
              <a:t>1Pe 1:19 but with precious blood, as of a lamb unblemished and spotless, </a:t>
            </a:r>
            <a:br>
              <a:rPr lang="en-US" sz="4800"/>
            </a:br>
            <a:r>
              <a:rPr lang="en-US" sz="4800"/>
              <a:t>the blood of Christ.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30" name="Shape 30"/>
        <p:cNvGrpSpPr/>
        <p:nvPr/>
      </p:nvGrpSpPr>
      <p:grpSpPr>
        <a:xfrm>
          <a:off x="0" y="0"/>
          <a:ext cx="0" cy="0"/>
          <a:chOff x="0" y="0"/>
          <a:chExt cx="0" cy="0"/>
        </a:xfrm>
      </p:grpSpPr>
      <p:sp>
        <p:nvSpPr>
          <p:cNvPr id="31" name="Google Shape;31;p5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Rebound - 1John 1:9 states, </a:t>
            </a:r>
            <a:br>
              <a:rPr lang="en-US" sz="4800"/>
            </a:br>
            <a:br>
              <a:rPr lang="en-US" sz="4800"/>
            </a:br>
            <a:r>
              <a:rPr lang="en-US" sz="4800"/>
              <a:t>“ If we confess our sins, </a:t>
            </a:r>
            <a:br>
              <a:rPr lang="en-US" sz="4800"/>
            </a:br>
            <a:r>
              <a:rPr lang="en-US" sz="4800"/>
              <a:t>He is faithful and righteous to forgive us our sins and to cleanse us from all unrighteousness”. </a:t>
            </a:r>
            <a:endParaRPr sz="48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7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Shekel of sanctuary = 20 gerah, 20 x 11.25 grains barley = 225 grains, Lev 27:25. </a:t>
            </a:r>
            <a:br>
              <a:rPr lang="en-US" sz="4400"/>
            </a:br>
            <a:br>
              <a:rPr lang="en-US" sz="4400"/>
            </a:br>
            <a:r>
              <a:rPr lang="en-US" sz="4400"/>
              <a:t>Lev 27:25 Every valuation of yours, moreover, shall be after the shekel of the sanctuary. The shekel shall be twenty gerahs.</a:t>
            </a:r>
            <a:br>
              <a:rPr lang="en-US" sz="4400"/>
            </a:br>
            <a:endParaRPr sz="44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8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5:16 He shall make restitution </a:t>
            </a:r>
            <a:br>
              <a:rPr lang="en-US" sz="4400"/>
            </a:br>
            <a:r>
              <a:rPr lang="en-US" sz="4400"/>
              <a:t>for that which he has sinned against the holy thing, </a:t>
            </a:r>
            <a:br>
              <a:rPr lang="en-US" sz="4400"/>
            </a:br>
            <a:r>
              <a:rPr lang="en-US" sz="4400"/>
              <a:t>and shall add to it </a:t>
            </a:r>
            <a:br>
              <a:rPr lang="en-US" sz="4400"/>
            </a:br>
            <a:r>
              <a:rPr lang="en-US" sz="4400"/>
              <a:t>a fifth part of it and give it to the priest. The priest shall then </a:t>
            </a:r>
            <a:br>
              <a:rPr lang="en-US" sz="4400"/>
            </a:br>
            <a:r>
              <a:rPr lang="en-US" sz="4400"/>
              <a:t>make atonement for him with the ram of the guilt offering, and it will be forgiven him.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&amp; Light Bible Ministries</a:t>
            </a:r>
            <a:br>
              <a:rPr lang="en-US" sz="4800"/>
            </a:br>
            <a:r>
              <a:rPr lang="en-US" sz="4400"/>
              <a:t>Help, Letters, Prayer &amp; Donations</a:t>
            </a:r>
            <a:br>
              <a:rPr lang="en-US" sz="4400"/>
            </a:br>
            <a:r>
              <a:rPr lang="en-US" sz="4000">
                <a:solidFill>
                  <a:srgbClr val="FFFF00"/>
                </a:solidFill>
              </a:rPr>
              <a:t>write</a:t>
            </a:r>
            <a:r>
              <a:rPr lang="en-US" sz="4000"/>
              <a:t> to us:  </a:t>
            </a:r>
            <a:r>
              <a:rPr lang="en-US" sz="4000" u="sng">
                <a:solidFill>
                  <a:schemeClr val="hlink"/>
                </a:solidFill>
                <a:hlinkClick r:id="rId3"/>
              </a:rPr>
              <a:t>SLBM@gmail.org</a:t>
            </a:r>
            <a:br>
              <a:rPr lang="en-US" sz="4000" u="sng">
                <a:solidFill>
                  <a:schemeClr val="hlink"/>
                </a:solidFill>
              </a:rPr>
            </a:br>
            <a:r>
              <a:rPr lang="en-US" sz="4000">
                <a:solidFill>
                  <a:srgbClr val="FFFF00"/>
                </a:solidFill>
              </a:rPr>
              <a:t>visit</a:t>
            </a:r>
            <a:r>
              <a:rPr lang="en-US" sz="4000">
                <a:solidFill>
                  <a:schemeClr val="lt1"/>
                </a:solidFill>
              </a:rPr>
              <a:t> our website:  </a:t>
            </a:r>
            <a:r>
              <a:rPr lang="en-US" sz="4000" u="sng">
                <a:solidFill>
                  <a:srgbClr val="FFC000"/>
                </a:solidFill>
              </a:rPr>
              <a:t>SLBM.org</a:t>
            </a:r>
            <a:r>
              <a:rPr lang="en-US" sz="4000">
                <a:solidFill>
                  <a:srgbClr val="FFC000"/>
                </a:solidFill>
              </a:rPr>
              <a:t>  -</a:t>
            </a:r>
            <a:r>
              <a:rPr lang="en-US" sz="3600">
                <a:solidFill>
                  <a:schemeClr val="hlink"/>
                </a:solidFill>
              </a:rPr>
              <a:t>*paypal</a:t>
            </a:r>
            <a:br>
              <a:rPr lang="en-US" sz="4000">
                <a:solidFill>
                  <a:schemeClr val="hlink"/>
                </a:solidFill>
              </a:rPr>
            </a:br>
            <a:r>
              <a:rPr lang="en-US" sz="3200">
                <a:solidFill>
                  <a:srgbClr val="FFFF00"/>
                </a:solidFill>
              </a:rPr>
              <a:t>watch</a:t>
            </a:r>
            <a:r>
              <a:rPr lang="en-US" sz="3200"/>
              <a:t> us youtube  @</a:t>
            </a:r>
            <a:r>
              <a:rPr lang="en-US" sz="2800"/>
              <a:t>SaltandLightBibleMinistries</a:t>
            </a:r>
            <a:br>
              <a:rPr lang="en-US" sz="2800"/>
            </a:br>
            <a:br>
              <a:rPr lang="en-US" sz="4400"/>
            </a:br>
            <a:r>
              <a:rPr lang="en-US" sz="4000"/>
              <a:t>or</a:t>
            </a:r>
            <a:r>
              <a:rPr lang="en-US" sz="4400"/>
              <a:t> </a:t>
            </a:r>
            <a:r>
              <a:rPr lang="en-US" sz="3600">
                <a:solidFill>
                  <a:srgbClr val="FFFF00"/>
                </a:solidFill>
              </a:rPr>
              <a:t>mail</a:t>
            </a:r>
            <a:r>
              <a:rPr lang="en-US" sz="3600"/>
              <a:t>: Salt and Light Bible Ministries</a:t>
            </a:r>
            <a:br>
              <a:rPr lang="en-US" sz="3600"/>
            </a:br>
            <a:r>
              <a:rPr lang="en-US" sz="3200"/>
              <a:t>c/o Pastor Jason Kauranen</a:t>
            </a:r>
            <a:br>
              <a:rPr lang="en-US" sz="3600"/>
            </a:br>
            <a:r>
              <a:rPr lang="en-US" sz="3600"/>
              <a:t>2 Dianne Drive</a:t>
            </a:r>
            <a:br>
              <a:rPr lang="en-US" sz="3600"/>
            </a:br>
            <a:r>
              <a:rPr lang="en-US" sz="3600"/>
              <a:t>East Wareham, Mass 02538</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5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Principle – Rebound is an acknowledgment of sin; this has no emotional attachment. It is only a change in thought process or mental attitude that constitutes confession in naming the sin.</a:t>
            </a:r>
            <a:br>
              <a:rPr lang="en-US" sz="4400"/>
            </a:br>
            <a:r>
              <a:rPr lang="en-US" sz="4400"/>
              <a:t> </a:t>
            </a:r>
            <a:br>
              <a:rPr lang="en-US" sz="4400"/>
            </a:br>
            <a:r>
              <a:rPr lang="en-US" sz="4400"/>
              <a:t>Adjusting to the Justice of God! </a:t>
            </a:r>
            <a:br>
              <a:rPr lang="en-US" sz="4400"/>
            </a:br>
            <a:endParaRPr sz="4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5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Mat 26:42  He went away again a second time and prayed, saying, “My Father, if this cannot pass away unless I drink it, </a:t>
            </a:r>
            <a:br>
              <a:rPr lang="en-US" sz="4400"/>
            </a:br>
            <a:r>
              <a:rPr lang="en-US" sz="4400"/>
              <a:t>Your will be done.”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5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5:6 He shall also bring his guilt offering to the Lord for his sin which he has committed, a female from the flock, a lamb or a goat as a sin offering. So, the priest shall make atonement on his behalf for his sin.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5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1Jo 1:9 If we confess our sins, </a:t>
            </a:r>
            <a:br>
              <a:rPr lang="en-US" sz="4400"/>
            </a:br>
            <a:r>
              <a:rPr lang="en-US" sz="4400"/>
              <a:t>He is faithful and righteous to forgive us our sins and to cleanse us from all unrighteousness.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5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5:7 ‘But if he cannot afford a lamb, then he shall bring to the Lord his guilt offering for that in which he has sinned, two turtledoves or two young pigeons, one for a sin offering and the other for a burnt offering.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5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1. Sin Offering (First Bird): </a:t>
            </a:r>
            <a:br>
              <a:rPr lang="en-US" sz="4400"/>
            </a:br>
            <a:r>
              <a:rPr lang="en-US" sz="4400"/>
              <a:t>Deals specifically with the guilt of the sin or ceremonial impurity (Lev. 5:5-6). It cleanses the person so they can enter the sanctuary or presence of God.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2016-07-31T13:32:40Z</dcterms:created>
  <dc:creator>RMBM</dc:creator>
</cp:coreProperties>
</file>