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7"/>
  </p:notesMasterIdLst>
  <p:sldIdLst>
    <p:sldId id="307" r:id="rId2"/>
    <p:sldId id="502" r:id="rId3"/>
    <p:sldId id="467" r:id="rId4"/>
    <p:sldId id="497" r:id="rId5"/>
    <p:sldId id="503" r:id="rId6"/>
    <p:sldId id="504" r:id="rId7"/>
    <p:sldId id="505" r:id="rId8"/>
    <p:sldId id="506" r:id="rId9"/>
    <p:sldId id="507" r:id="rId10"/>
    <p:sldId id="508" r:id="rId11"/>
    <p:sldId id="509" r:id="rId12"/>
    <p:sldId id="510" r:id="rId13"/>
    <p:sldId id="511" r:id="rId14"/>
    <p:sldId id="512" r:id="rId15"/>
    <p:sldId id="513" r:id="rId16"/>
    <p:sldId id="514" r:id="rId17"/>
    <p:sldId id="515" r:id="rId18"/>
    <p:sldId id="516" r:id="rId19"/>
    <p:sldId id="517" r:id="rId20"/>
    <p:sldId id="519" r:id="rId21"/>
    <p:sldId id="518" r:id="rId22"/>
    <p:sldId id="520" r:id="rId23"/>
    <p:sldId id="521" r:id="rId24"/>
    <p:sldId id="522" r:id="rId25"/>
    <p:sldId id="523" r:id="rId26"/>
    <p:sldId id="524" r:id="rId27"/>
    <p:sldId id="525" r:id="rId28"/>
    <p:sldId id="526" r:id="rId29"/>
    <p:sldId id="527" r:id="rId30"/>
    <p:sldId id="528" r:id="rId31"/>
    <p:sldId id="529" r:id="rId32"/>
    <p:sldId id="530" r:id="rId33"/>
    <p:sldId id="531" r:id="rId34"/>
    <p:sldId id="532" r:id="rId35"/>
    <p:sldId id="533" r:id="rId36"/>
    <p:sldId id="534" r:id="rId37"/>
    <p:sldId id="535" r:id="rId38"/>
    <p:sldId id="536" r:id="rId39"/>
    <p:sldId id="537" r:id="rId40"/>
    <p:sldId id="538" r:id="rId41"/>
    <p:sldId id="539" r:id="rId42"/>
    <p:sldId id="540" r:id="rId43"/>
    <p:sldId id="541" r:id="rId44"/>
    <p:sldId id="542" r:id="rId45"/>
    <p:sldId id="543" r:id="rId46"/>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08" autoAdjust="0"/>
    <p:restoredTop sz="86414"/>
  </p:normalViewPr>
  <p:slideViewPr>
    <p:cSldViewPr>
      <p:cViewPr varScale="1">
        <p:scale>
          <a:sx n="62" d="100"/>
          <a:sy n="62" d="100"/>
        </p:scale>
        <p:origin x="62" y="446"/>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15 – The Necessity of Biblical Separation – Part 12</a:t>
            </a:r>
            <a:br>
              <a:rPr lang="en-US" sz="4400" dirty="0"/>
            </a:br>
            <a:br>
              <a:rPr lang="en-US" sz="4400" dirty="0"/>
            </a:br>
            <a:r>
              <a:rPr lang="en-US" sz="4400" dirty="0"/>
              <a:t>Pastor Jason Kauranen</a:t>
            </a:r>
            <a:br>
              <a:rPr lang="en-US" sz="4400" dirty="0"/>
            </a:br>
            <a:r>
              <a:rPr lang="en-US" sz="4400" dirty="0"/>
              <a:t>Sunday December 29,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3037-8A38-4F91-8228-6CF0BCF36824}"/>
              </a:ext>
            </a:extLst>
          </p:cNvPr>
          <p:cNvSpPr>
            <a:spLocks noGrp="1"/>
          </p:cNvSpPr>
          <p:nvPr>
            <p:ph type="title"/>
          </p:nvPr>
        </p:nvSpPr>
        <p:spPr/>
        <p:txBody>
          <a:bodyPr/>
          <a:lstStyle/>
          <a:p>
            <a:r>
              <a:rPr lang="en-US" sz="4600" dirty="0"/>
              <a:t>2Co 6:17b </a:t>
            </a:r>
            <a:br>
              <a:rPr lang="en-US" sz="4600" dirty="0"/>
            </a:br>
            <a:r>
              <a:rPr lang="en-US" sz="4600" dirty="0"/>
              <a:t>And </a:t>
            </a:r>
            <a:r>
              <a:rPr lang="en-US" sz="4600" u="sng" dirty="0"/>
              <a:t>I will welcome you</a:t>
            </a:r>
            <a:r>
              <a:rPr lang="en-US" sz="4600" dirty="0"/>
              <a:t>.</a:t>
            </a:r>
            <a:br>
              <a:rPr lang="en-US" sz="4600" dirty="0"/>
            </a:br>
            <a:br>
              <a:rPr lang="en-US" sz="4600" dirty="0"/>
            </a:br>
            <a:r>
              <a:rPr lang="en-US" sz="4600" dirty="0"/>
              <a:t>18 “And </a:t>
            </a:r>
            <a:r>
              <a:rPr lang="en-US" sz="4600" u="sng" dirty="0"/>
              <a:t>I will be a father to you</a:t>
            </a:r>
            <a:r>
              <a:rPr lang="en-US" sz="4600" dirty="0"/>
              <a:t>,</a:t>
            </a:r>
            <a:br>
              <a:rPr lang="en-US" sz="4600" dirty="0"/>
            </a:br>
            <a:r>
              <a:rPr lang="en-US" sz="4600" dirty="0"/>
              <a:t>And </a:t>
            </a:r>
            <a:r>
              <a:rPr lang="en-US" sz="4600" u="sng" dirty="0"/>
              <a:t>you shall be sons and daughters to Me</a:t>
            </a:r>
            <a:r>
              <a:rPr lang="en-US" sz="4600" dirty="0"/>
              <a:t>,”</a:t>
            </a:r>
            <a:br>
              <a:rPr lang="en-US" sz="4600" dirty="0"/>
            </a:br>
            <a:br>
              <a:rPr lang="en-US" sz="4600" dirty="0"/>
            </a:br>
            <a:r>
              <a:rPr lang="en-US" sz="4600" dirty="0"/>
              <a:t>Says the Lord Almighty. </a:t>
            </a:r>
            <a:br>
              <a:rPr lang="en-US" sz="4800" dirty="0"/>
            </a:br>
            <a:endParaRPr lang="en-US" sz="4800" dirty="0"/>
          </a:p>
        </p:txBody>
      </p:sp>
    </p:spTree>
    <p:extLst>
      <p:ext uri="{BB962C8B-B14F-4D97-AF65-F5344CB8AC3E}">
        <p14:creationId xmlns:p14="http://schemas.microsoft.com/office/powerpoint/2010/main" val="4280276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F72B-AEF0-E8C2-7F10-8712BAFA43F3}"/>
              </a:ext>
            </a:extLst>
          </p:cNvPr>
          <p:cNvSpPr>
            <a:spLocks noGrp="1"/>
          </p:cNvSpPr>
          <p:nvPr>
            <p:ph type="title"/>
          </p:nvPr>
        </p:nvSpPr>
        <p:spPr/>
        <p:txBody>
          <a:bodyPr/>
          <a:lstStyle/>
          <a:p>
            <a:r>
              <a:rPr lang="en-US" sz="4800" dirty="0"/>
              <a:t>The call to purity and separation flows from the very offer of reconciliation, </a:t>
            </a:r>
            <a:br>
              <a:rPr lang="en-US" sz="4800" dirty="0"/>
            </a:br>
            <a:r>
              <a:rPr lang="en-US" sz="4800" dirty="0"/>
              <a:t>2Co 5:17- 21.</a:t>
            </a:r>
          </a:p>
        </p:txBody>
      </p:sp>
    </p:spTree>
    <p:extLst>
      <p:ext uri="{BB962C8B-B14F-4D97-AF65-F5344CB8AC3E}">
        <p14:creationId xmlns:p14="http://schemas.microsoft.com/office/powerpoint/2010/main" val="87950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800" dirty="0"/>
              <a:t>2Co 5:19 namely, that God was in Christ reconciling the world to Himself, not counting their trespasses against them, and </a:t>
            </a:r>
            <a:br>
              <a:rPr lang="en-US" sz="4800" dirty="0"/>
            </a:br>
            <a:r>
              <a:rPr lang="en-US" sz="4800" dirty="0"/>
              <a:t>He has committed to us the word of reconciliation.</a:t>
            </a:r>
          </a:p>
        </p:txBody>
      </p:sp>
    </p:spTree>
    <p:extLst>
      <p:ext uri="{BB962C8B-B14F-4D97-AF65-F5344CB8AC3E}">
        <p14:creationId xmlns:p14="http://schemas.microsoft.com/office/powerpoint/2010/main" val="3967158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“A man cannot accept reconciliation with God and live in sin; because the renunciation of sin is involved in the acceptance of reconciliation. Paul never assumes that men may accept one benefit of redemption and reject another. They cannot take pardon and refuse sanctification.” (Hodge) </a:t>
            </a:r>
          </a:p>
        </p:txBody>
      </p:sp>
    </p:spTree>
    <p:extLst>
      <p:ext uri="{BB962C8B-B14F-4D97-AF65-F5344CB8AC3E}">
        <p14:creationId xmlns:p14="http://schemas.microsoft.com/office/powerpoint/2010/main" val="94837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800" dirty="0"/>
              <a:t>1Jo 2:15 Do not love the world nor the things in the world. If anyone loves the world, the love of the Father is not in him. </a:t>
            </a:r>
          </a:p>
        </p:txBody>
      </p:sp>
    </p:spTree>
    <p:extLst>
      <p:ext uri="{BB962C8B-B14F-4D97-AF65-F5344CB8AC3E}">
        <p14:creationId xmlns:p14="http://schemas.microsoft.com/office/powerpoint/2010/main" val="380156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F852-DDBB-C565-9BF4-FA5C1DE5DCC2}"/>
              </a:ext>
            </a:extLst>
          </p:cNvPr>
          <p:cNvSpPr>
            <a:spLocks noGrp="1"/>
          </p:cNvSpPr>
          <p:nvPr>
            <p:ph type="title"/>
          </p:nvPr>
        </p:nvSpPr>
        <p:spPr/>
        <p:txBody>
          <a:bodyPr/>
          <a:lstStyle/>
          <a:p>
            <a:r>
              <a:rPr lang="en-US" sz="4800" dirty="0"/>
              <a:t>Jam 4:4 You adulteresses, </a:t>
            </a:r>
            <a:br>
              <a:rPr lang="en-US" sz="4800" dirty="0"/>
            </a:br>
            <a:r>
              <a:rPr lang="en-US" sz="4800" dirty="0"/>
              <a:t>do you not know that friendship with the world is hostility toward God? Therefore, whoever wishes to be a friend of the world makes himself an enemy of God.</a:t>
            </a:r>
          </a:p>
        </p:txBody>
      </p:sp>
    </p:spTree>
    <p:extLst>
      <p:ext uri="{BB962C8B-B14F-4D97-AF65-F5344CB8AC3E}">
        <p14:creationId xmlns:p14="http://schemas.microsoft.com/office/powerpoint/2010/main" val="2932400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44DDB-7455-0425-9DB2-265049B6B3BC}"/>
              </a:ext>
            </a:extLst>
          </p:cNvPr>
          <p:cNvSpPr>
            <a:spLocks noGrp="1"/>
          </p:cNvSpPr>
          <p:nvPr>
            <p:ph type="title"/>
          </p:nvPr>
        </p:nvSpPr>
        <p:spPr/>
        <p:txBody>
          <a:bodyPr/>
          <a:lstStyle/>
          <a:p>
            <a:r>
              <a:rPr lang="en-US" sz="4800" dirty="0"/>
              <a:t>1Jo 1:3 what we have seen and heard we proclaim to you also, so that you too may have fellowship with us; and indeed (</a:t>
            </a:r>
            <a:r>
              <a:rPr lang="en-US" sz="4800" i="1" dirty="0"/>
              <a:t>truly</a:t>
            </a:r>
            <a:r>
              <a:rPr lang="en-US" sz="4800" dirty="0"/>
              <a:t>) our fellowship is with the Father, and with His Son Jesus Christ.</a:t>
            </a:r>
          </a:p>
        </p:txBody>
      </p:sp>
    </p:spTree>
    <p:extLst>
      <p:ext uri="{BB962C8B-B14F-4D97-AF65-F5344CB8AC3E}">
        <p14:creationId xmlns:p14="http://schemas.microsoft.com/office/powerpoint/2010/main" val="3924405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78A49-BA4C-0B5E-7D02-D89D083916D8}"/>
              </a:ext>
            </a:extLst>
          </p:cNvPr>
          <p:cNvSpPr>
            <a:spLocks noGrp="1"/>
          </p:cNvSpPr>
          <p:nvPr>
            <p:ph type="title"/>
          </p:nvPr>
        </p:nvSpPr>
        <p:spPr/>
        <p:txBody>
          <a:bodyPr/>
          <a:lstStyle/>
          <a:p>
            <a:r>
              <a:rPr lang="en-US" sz="4800" dirty="0"/>
              <a:t>1Jo 1:7 but if we walk in the Light as He Himself is in the Light, we have fellowship with one another, and the blood of Jesus His Son cleanses us </a:t>
            </a:r>
            <a:br>
              <a:rPr lang="en-US" sz="4800" dirty="0"/>
            </a:br>
            <a:r>
              <a:rPr lang="en-US" sz="4800" dirty="0"/>
              <a:t>from all sin.</a:t>
            </a:r>
          </a:p>
        </p:txBody>
      </p:sp>
    </p:spTree>
    <p:extLst>
      <p:ext uri="{BB962C8B-B14F-4D97-AF65-F5344CB8AC3E}">
        <p14:creationId xmlns:p14="http://schemas.microsoft.com/office/powerpoint/2010/main" val="2806485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800" dirty="0"/>
              <a:t>2Co 7:1 Therefore, </a:t>
            </a:r>
            <a:br>
              <a:rPr lang="en-US" sz="4800" dirty="0"/>
            </a:br>
            <a:r>
              <a:rPr lang="en-US" sz="4800" dirty="0"/>
              <a:t>having these promises, beloved, let us cleanse ourselves from all defilement of flesh and spirit, </a:t>
            </a:r>
            <a:br>
              <a:rPr lang="en-US" sz="4800" dirty="0"/>
            </a:br>
            <a:r>
              <a:rPr lang="en-US" sz="4800" dirty="0"/>
              <a:t>perfecting holiness in </a:t>
            </a:r>
            <a:br>
              <a:rPr lang="en-US" sz="4800" dirty="0"/>
            </a:br>
            <a:r>
              <a:rPr lang="en-US" sz="4800" dirty="0"/>
              <a:t>the fear of God.</a:t>
            </a:r>
          </a:p>
        </p:txBody>
      </p:sp>
    </p:spTree>
    <p:extLst>
      <p:ext uri="{BB962C8B-B14F-4D97-AF65-F5344CB8AC3E}">
        <p14:creationId xmlns:p14="http://schemas.microsoft.com/office/powerpoint/2010/main" val="1632099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7626-FAAA-683E-6D82-61173F3018F0}"/>
              </a:ext>
            </a:extLst>
          </p:cNvPr>
          <p:cNvSpPr>
            <a:spLocks noGrp="1"/>
          </p:cNvSpPr>
          <p:nvPr>
            <p:ph type="title"/>
          </p:nvPr>
        </p:nvSpPr>
        <p:spPr/>
        <p:txBody>
          <a:bodyPr/>
          <a:lstStyle/>
          <a:p>
            <a:r>
              <a:rPr lang="en-US" sz="4800" dirty="0"/>
              <a:t>Therefore – </a:t>
            </a:r>
            <a:r>
              <a:rPr lang="en-US" sz="4800" dirty="0" err="1"/>
              <a:t>oun</a:t>
            </a:r>
            <a:r>
              <a:rPr lang="en-US" sz="4800" dirty="0"/>
              <a:t> (G3767 </a:t>
            </a:r>
            <a:r>
              <a:rPr lang="en-US" sz="4800" dirty="0" err="1"/>
              <a:t>oon</a:t>
            </a:r>
            <a:r>
              <a:rPr lang="en-US" sz="4800" dirty="0"/>
              <a:t>) = (adverbially) certainly, or (conjugationally) accordingly = and (so, truly), but, now (then), so (likewise then), then, therefore, verily, wherefore.</a:t>
            </a:r>
          </a:p>
        </p:txBody>
      </p:sp>
    </p:spTree>
    <p:extLst>
      <p:ext uri="{BB962C8B-B14F-4D97-AF65-F5344CB8AC3E}">
        <p14:creationId xmlns:p14="http://schemas.microsoft.com/office/powerpoint/2010/main" val="415764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EEDCF-072F-74C4-051A-A26263A4CDB6}"/>
              </a:ext>
            </a:extLst>
          </p:cNvPr>
          <p:cNvSpPr>
            <a:spLocks noGrp="1"/>
          </p:cNvSpPr>
          <p:nvPr>
            <p:ph type="title"/>
          </p:nvPr>
        </p:nvSpPr>
        <p:spPr/>
        <p:txBody>
          <a:bodyPr/>
          <a:lstStyle/>
          <a:p>
            <a:r>
              <a:rPr lang="en-US" sz="4400" dirty="0"/>
              <a:t>Separation from worldliness must be an effective process in </a:t>
            </a:r>
            <a:r>
              <a:rPr lang="en-US" sz="4400" u="sng" dirty="0"/>
              <a:t>cleansing</a:t>
            </a:r>
            <a:r>
              <a:rPr lang="en-US" sz="4400" dirty="0"/>
              <a:t> and </a:t>
            </a:r>
            <a:r>
              <a:rPr lang="en-US" sz="4400" u="sng" dirty="0"/>
              <a:t>purifying</a:t>
            </a:r>
            <a:r>
              <a:rPr lang="en-US" sz="4400" dirty="0"/>
              <a:t> the believer unto perfecting the holiness of God, Rom 12:1-2; 2Co 7:1. </a:t>
            </a:r>
          </a:p>
        </p:txBody>
      </p:sp>
    </p:spTree>
    <p:extLst>
      <p:ext uri="{BB962C8B-B14F-4D97-AF65-F5344CB8AC3E}">
        <p14:creationId xmlns:p14="http://schemas.microsoft.com/office/powerpoint/2010/main" val="2839131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400" dirty="0"/>
              <a:t>Paul’s use of conjunctions act as an addition of thought, based on a truth, to a step-by-step process – just like in a mathematical problem; [</a:t>
            </a:r>
            <a:r>
              <a:rPr lang="en-US" sz="4400" dirty="0" err="1"/>
              <a:t>ie</a:t>
            </a:r>
            <a:r>
              <a:rPr lang="en-US" sz="4400" dirty="0"/>
              <a:t>: 2a+2b+3c+3d = 10e] Goal = reach a logical conclusion.</a:t>
            </a:r>
          </a:p>
        </p:txBody>
      </p:sp>
    </p:spTree>
    <p:extLst>
      <p:ext uri="{BB962C8B-B14F-4D97-AF65-F5344CB8AC3E}">
        <p14:creationId xmlns:p14="http://schemas.microsoft.com/office/powerpoint/2010/main" val="429998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33F06-0797-4987-786E-27E71936E2DD}"/>
              </a:ext>
            </a:extLst>
          </p:cNvPr>
          <p:cNvSpPr>
            <a:spLocks noGrp="1"/>
          </p:cNvSpPr>
          <p:nvPr>
            <p:ph type="title"/>
          </p:nvPr>
        </p:nvSpPr>
        <p:spPr/>
        <p:txBody>
          <a:bodyPr/>
          <a:lstStyle/>
          <a:p>
            <a:r>
              <a:rPr lang="en-US" sz="4400" dirty="0"/>
              <a:t>‘Regard’ - </a:t>
            </a:r>
            <a:r>
              <a:rPr lang="en-US" sz="4400" dirty="0" err="1"/>
              <a:t>logizomai</a:t>
            </a:r>
            <a:r>
              <a:rPr lang="en-US" sz="4400" dirty="0"/>
              <a:t> (G3049 log-id'-</a:t>
            </a:r>
            <a:r>
              <a:rPr lang="en-US" sz="4400" dirty="0" err="1"/>
              <a:t>zom</a:t>
            </a:r>
            <a:r>
              <a:rPr lang="en-US" sz="4400" dirty="0"/>
              <a:t>-</a:t>
            </a:r>
            <a:r>
              <a:rPr lang="en-US" sz="4400" dirty="0" err="1"/>
              <a:t>ahee</a:t>
            </a:r>
            <a:r>
              <a:rPr lang="en-US" sz="4400" dirty="0"/>
              <a:t>) = To reckon or come to a bottom line, to consider, to account, to think, to impute. </a:t>
            </a:r>
            <a:br>
              <a:rPr lang="en-US" sz="4400" dirty="0"/>
            </a:br>
            <a:br>
              <a:rPr lang="en-US" sz="4400" dirty="0"/>
            </a:br>
            <a:r>
              <a:rPr lang="en-US" sz="4400" dirty="0"/>
              <a:t>The term can also refer to human reasoning or the act of taking into account various factors in decision-making.</a:t>
            </a:r>
            <a:br>
              <a:rPr lang="en-US" sz="4400" dirty="0"/>
            </a:br>
            <a:endParaRPr lang="en-US" sz="4400" dirty="0"/>
          </a:p>
        </p:txBody>
      </p:sp>
    </p:spTree>
    <p:extLst>
      <p:ext uri="{BB962C8B-B14F-4D97-AF65-F5344CB8AC3E}">
        <p14:creationId xmlns:p14="http://schemas.microsoft.com/office/powerpoint/2010/main" val="3282505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A3E6A-F4F0-64F5-5E9E-9DBDC250E5EF}"/>
              </a:ext>
            </a:extLst>
          </p:cNvPr>
          <p:cNvSpPr>
            <a:spLocks noGrp="1"/>
          </p:cNvSpPr>
          <p:nvPr>
            <p:ph type="title"/>
          </p:nvPr>
        </p:nvSpPr>
        <p:spPr/>
        <p:txBody>
          <a:bodyPr/>
          <a:lstStyle/>
          <a:p>
            <a:r>
              <a:rPr lang="en-US" sz="4400" dirty="0"/>
              <a:t>‘having’ - echō -(G2192 </a:t>
            </a:r>
            <a:r>
              <a:rPr lang="en-US" sz="4400" dirty="0" err="1"/>
              <a:t>ekh</a:t>
            </a:r>
            <a:r>
              <a:rPr lang="en-US" sz="4400" dirty="0"/>
              <a:t>'-o)  </a:t>
            </a:r>
            <a:br>
              <a:rPr lang="en-US" sz="4400" dirty="0"/>
            </a:br>
            <a:r>
              <a:rPr lang="en-US" sz="4400" dirty="0"/>
              <a:t>A primary verb = to hold (used in very various applications, literally or figuratively, direct or remote - such as possession, ability, contiguity, relation or condition) </a:t>
            </a:r>
            <a:br>
              <a:rPr lang="en-US" sz="4400" dirty="0"/>
            </a:br>
            <a:r>
              <a:rPr lang="en-US" sz="4400" dirty="0"/>
              <a:t>= to be (able, X hold, possessed with), accompany.</a:t>
            </a:r>
          </a:p>
        </p:txBody>
      </p:sp>
    </p:spTree>
    <p:extLst>
      <p:ext uri="{BB962C8B-B14F-4D97-AF65-F5344CB8AC3E}">
        <p14:creationId xmlns:p14="http://schemas.microsoft.com/office/powerpoint/2010/main" val="2096233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400" dirty="0"/>
              <a:t>‘promises’ = </a:t>
            </a:r>
            <a:r>
              <a:rPr lang="en-US" sz="4400" dirty="0" err="1"/>
              <a:t>epaggelia</a:t>
            </a:r>
            <a:r>
              <a:rPr lang="en-US" sz="4400" dirty="0"/>
              <a:t> – (G1860 ep-ang-</a:t>
            </a:r>
            <a:r>
              <a:rPr lang="en-US" sz="4400" dirty="0" err="1"/>
              <a:t>el</a:t>
            </a:r>
            <a:r>
              <a:rPr lang="en-US" sz="4400" dirty="0"/>
              <a:t>-</a:t>
            </a:r>
            <a:r>
              <a:rPr lang="en-US" sz="4400" dirty="0" err="1"/>
              <a:t>ee</a:t>
            </a:r>
            <a:r>
              <a:rPr lang="en-US" sz="4400" dirty="0"/>
              <a:t>'-ah) </a:t>
            </a:r>
            <a:br>
              <a:rPr lang="en-US" sz="4400" dirty="0"/>
            </a:br>
            <a:r>
              <a:rPr lang="en-US" sz="4400" dirty="0"/>
              <a:t>From G1861 - </a:t>
            </a:r>
            <a:r>
              <a:rPr lang="en-US" sz="4400" dirty="0" err="1"/>
              <a:t>epaggello</a:t>
            </a:r>
            <a:r>
              <a:rPr lang="en-US" sz="4400" dirty="0"/>
              <a:t>̄ {epi – Aggelos} = to announce.</a:t>
            </a:r>
            <a:br>
              <a:rPr lang="en-US" sz="4400" dirty="0"/>
            </a:br>
            <a:r>
              <a:rPr lang="en-US" sz="4400" dirty="0"/>
              <a:t>It is an announcement (for information, assent or pledge; especially a divine assurance of good) = a message, one of promise. </a:t>
            </a:r>
            <a:br>
              <a:rPr lang="en-US" sz="4400" dirty="0"/>
            </a:br>
            <a:endParaRPr lang="en-US" sz="4400" dirty="0"/>
          </a:p>
        </p:txBody>
      </p:sp>
    </p:spTree>
    <p:extLst>
      <p:ext uri="{BB962C8B-B14F-4D97-AF65-F5344CB8AC3E}">
        <p14:creationId xmlns:p14="http://schemas.microsoft.com/office/powerpoint/2010/main" val="2187435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3589-CE39-BC4A-0AA0-397541FB568E}"/>
              </a:ext>
            </a:extLst>
          </p:cNvPr>
          <p:cNvSpPr>
            <a:spLocks noGrp="1"/>
          </p:cNvSpPr>
          <p:nvPr>
            <p:ph type="title"/>
          </p:nvPr>
        </p:nvSpPr>
        <p:spPr/>
        <p:txBody>
          <a:bodyPr/>
          <a:lstStyle/>
          <a:p>
            <a:r>
              <a:rPr lang="en-US" sz="4800" dirty="0"/>
              <a:t>beloved - </a:t>
            </a:r>
            <a:r>
              <a:rPr lang="en-US" sz="4800" dirty="0" err="1"/>
              <a:t>agapētos</a:t>
            </a:r>
            <a:r>
              <a:rPr lang="en-US" sz="4800" dirty="0"/>
              <a:t> (G27 ag-ap-ay-</a:t>
            </a:r>
            <a:r>
              <a:rPr lang="en-US" sz="4800" dirty="0" err="1"/>
              <a:t>tos'</a:t>
            </a:r>
            <a:r>
              <a:rPr lang="en-US" sz="4800" dirty="0"/>
              <a:t>) From G25 </a:t>
            </a:r>
            <a:r>
              <a:rPr lang="en-US" sz="4800" dirty="0" err="1"/>
              <a:t>agapao</a:t>
            </a:r>
            <a:r>
              <a:rPr lang="en-US" sz="4800" dirty="0"/>
              <a:t>̄ </a:t>
            </a:r>
            <a:br>
              <a:rPr lang="en-US" sz="4800" dirty="0"/>
            </a:br>
            <a:r>
              <a:rPr lang="en-US" sz="4800" dirty="0"/>
              <a:t>= beloved - (dearly, well) beloved, dear.</a:t>
            </a:r>
          </a:p>
        </p:txBody>
      </p:sp>
    </p:spTree>
    <p:extLst>
      <p:ext uri="{BB962C8B-B14F-4D97-AF65-F5344CB8AC3E}">
        <p14:creationId xmlns:p14="http://schemas.microsoft.com/office/powerpoint/2010/main" val="14492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1F5F-A31A-AB2C-A9EF-A80711ADB8B2}"/>
              </a:ext>
            </a:extLst>
          </p:cNvPr>
          <p:cNvSpPr>
            <a:spLocks noGrp="1"/>
          </p:cNvSpPr>
          <p:nvPr>
            <p:ph type="title"/>
          </p:nvPr>
        </p:nvSpPr>
        <p:spPr/>
        <p:txBody>
          <a:bodyPr/>
          <a:lstStyle/>
          <a:p>
            <a:r>
              <a:rPr lang="en-US" sz="4400" dirty="0"/>
              <a:t>/ cleanse - </a:t>
            </a:r>
            <a:r>
              <a:rPr lang="en-US" sz="4400" dirty="0" err="1"/>
              <a:t>katharizo</a:t>
            </a:r>
            <a:r>
              <a:rPr lang="en-US" sz="4400" dirty="0"/>
              <a:t>̄ - (G2511 </a:t>
            </a:r>
            <a:r>
              <a:rPr lang="en-US" sz="4400" dirty="0" err="1"/>
              <a:t>kath</a:t>
            </a:r>
            <a:r>
              <a:rPr lang="en-US" sz="4400" dirty="0"/>
              <a:t>-</a:t>
            </a:r>
            <a:r>
              <a:rPr lang="en-US" sz="4400" dirty="0" err="1"/>
              <a:t>ar</a:t>
            </a:r>
            <a:r>
              <a:rPr lang="en-US" sz="4400" dirty="0"/>
              <a:t>-id'-zo) </a:t>
            </a:r>
            <a:br>
              <a:rPr lang="en-US" sz="4400" dirty="0"/>
            </a:br>
            <a:r>
              <a:rPr lang="en-US" sz="4400" dirty="0"/>
              <a:t>From G2513 </a:t>
            </a:r>
            <a:r>
              <a:rPr lang="en-US" sz="4400" dirty="0" err="1"/>
              <a:t>katharos</a:t>
            </a:r>
            <a:r>
              <a:rPr lang="en-US" sz="4400" dirty="0"/>
              <a:t> = clear or pure.</a:t>
            </a:r>
            <a:br>
              <a:rPr lang="en-US" sz="4400" dirty="0"/>
            </a:br>
            <a:r>
              <a:rPr lang="en-US" sz="4400" dirty="0"/>
              <a:t> </a:t>
            </a:r>
            <a:br>
              <a:rPr lang="en-US" sz="4400" dirty="0"/>
            </a:br>
            <a:r>
              <a:rPr lang="en-US" sz="4400" dirty="0"/>
              <a:t>= to cleanse (literally or figuratively) = (make) clean (-se), purge, purify. </a:t>
            </a:r>
            <a:br>
              <a:rPr lang="en-US" sz="4400" dirty="0"/>
            </a:br>
            <a:endParaRPr lang="en-US" sz="4400" dirty="0"/>
          </a:p>
        </p:txBody>
      </p:sp>
    </p:spTree>
    <p:extLst>
      <p:ext uri="{BB962C8B-B14F-4D97-AF65-F5344CB8AC3E}">
        <p14:creationId xmlns:p14="http://schemas.microsoft.com/office/powerpoint/2010/main" val="4171109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800" dirty="0"/>
              <a:t>Joh 3:8 Peter said to Him, “Never shall You wash my feet!” Jesus answered him, </a:t>
            </a:r>
            <a:br>
              <a:rPr lang="en-US" sz="4800" dirty="0"/>
            </a:br>
            <a:r>
              <a:rPr lang="en-US" sz="4800" dirty="0"/>
              <a:t>“If I do not wash you, you have no part with Me.”</a:t>
            </a:r>
          </a:p>
        </p:txBody>
      </p:sp>
    </p:spTree>
    <p:extLst>
      <p:ext uri="{BB962C8B-B14F-4D97-AF65-F5344CB8AC3E}">
        <p14:creationId xmlns:p14="http://schemas.microsoft.com/office/powerpoint/2010/main" val="742894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800" dirty="0"/>
              <a:t>Joh 13:10 Jesus said to him (Peter), “He who has bathed needs only to wash his feet, </a:t>
            </a:r>
            <a:br>
              <a:rPr lang="en-US" sz="4800" dirty="0"/>
            </a:br>
            <a:r>
              <a:rPr lang="en-US" sz="4800" dirty="0"/>
              <a:t>but is completely clean; </a:t>
            </a:r>
            <a:br>
              <a:rPr lang="en-US" sz="4800" dirty="0"/>
            </a:br>
            <a:r>
              <a:rPr lang="en-US" sz="4800" dirty="0"/>
              <a:t>and you are clean, but not all of you.” </a:t>
            </a:r>
          </a:p>
        </p:txBody>
      </p:sp>
    </p:spTree>
    <p:extLst>
      <p:ext uri="{BB962C8B-B14F-4D97-AF65-F5344CB8AC3E}">
        <p14:creationId xmlns:p14="http://schemas.microsoft.com/office/powerpoint/2010/main" val="3096816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a:t>‘from all defilement of flesh and spirit’ – a total breakdown of your being, this is two-fold of your physical body (OSN) and your mental attitude (NVTD). </a:t>
            </a:r>
          </a:p>
        </p:txBody>
      </p:sp>
    </p:spTree>
    <p:extLst>
      <p:ext uri="{BB962C8B-B14F-4D97-AF65-F5344CB8AC3E}">
        <p14:creationId xmlns:p14="http://schemas.microsoft.com/office/powerpoint/2010/main" val="2724097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p:txBody>
          <a:bodyPr/>
          <a:lstStyle/>
          <a:p>
            <a:r>
              <a:rPr lang="en-US" sz="4000" dirty="0"/>
              <a:t>‘from’ – apo – (G575 apo' ) A primary particle, meaning “off”, that is, away (from something near), in various senses (of place, time, or relation - literally or figuratively) =  because of, for (-</a:t>
            </a:r>
            <a:r>
              <a:rPr lang="en-US" sz="4000" dirty="0" err="1"/>
              <a:t>th</a:t>
            </a:r>
            <a:r>
              <a:rPr lang="en-US" sz="4000" dirty="0"/>
              <a:t>), from, off, since, with. </a:t>
            </a:r>
            <a:br>
              <a:rPr lang="en-US" sz="4000" dirty="0"/>
            </a:br>
            <a:br>
              <a:rPr lang="en-US" sz="4000" dirty="0"/>
            </a:br>
            <a:r>
              <a:rPr lang="en-US" sz="4000" dirty="0"/>
              <a:t>In composition (as a prefix) it usually denotes separation, departure, cessation. </a:t>
            </a:r>
          </a:p>
        </p:txBody>
      </p:sp>
    </p:spTree>
    <p:extLst>
      <p:ext uri="{BB962C8B-B14F-4D97-AF65-F5344CB8AC3E}">
        <p14:creationId xmlns:p14="http://schemas.microsoft.com/office/powerpoint/2010/main" val="232264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400" dirty="0"/>
              <a:t>Rom 12:1 “I urge you therefore, brethren, by all the grace blessings [bestowed upon you from the justice of God], that you place your bodies under strict orders as a living and holy sacrifice. A regiment which is well-pleasing to our God; that is your rational and spiritual service of worship. </a:t>
            </a:r>
          </a:p>
        </p:txBody>
      </p:sp>
    </p:spTree>
    <p:extLst>
      <p:ext uri="{BB962C8B-B14F-4D97-AF65-F5344CB8AC3E}">
        <p14:creationId xmlns:p14="http://schemas.microsoft.com/office/powerpoint/2010/main" val="3850813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400" dirty="0"/>
              <a:t>‘all’ or ‘every’– pas or </a:t>
            </a:r>
            <a:r>
              <a:rPr lang="en-US" sz="4400" dirty="0" err="1"/>
              <a:t>pantos</a:t>
            </a:r>
            <a:r>
              <a:rPr lang="en-US" sz="4400" dirty="0"/>
              <a:t> (G3956 Pas, </a:t>
            </a:r>
            <a:r>
              <a:rPr lang="en-US" sz="4400" dirty="0" err="1"/>
              <a:t>pas’tos</a:t>
            </a:r>
            <a:r>
              <a:rPr lang="en-US" sz="4400" dirty="0"/>
              <a:t>) Including all the forms of declension; apparently used as a primary word for many forms </a:t>
            </a:r>
            <a:br>
              <a:rPr lang="en-US" sz="4400" dirty="0"/>
            </a:br>
            <a:r>
              <a:rPr lang="en-US" sz="4400" dirty="0"/>
              <a:t>= all, any, every, the whole, (as an entirety). </a:t>
            </a:r>
            <a:br>
              <a:rPr lang="en-US" sz="4400" dirty="0"/>
            </a:br>
            <a:endParaRPr lang="en-US" sz="4400" dirty="0"/>
          </a:p>
        </p:txBody>
      </p:sp>
    </p:spTree>
    <p:extLst>
      <p:ext uri="{BB962C8B-B14F-4D97-AF65-F5344CB8AC3E}">
        <p14:creationId xmlns:p14="http://schemas.microsoft.com/office/powerpoint/2010/main" val="23894243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161EC-8007-4B74-5105-EBC4039100AD}"/>
              </a:ext>
            </a:extLst>
          </p:cNvPr>
          <p:cNvSpPr>
            <a:spLocks noGrp="1"/>
          </p:cNvSpPr>
          <p:nvPr>
            <p:ph type="title"/>
          </p:nvPr>
        </p:nvSpPr>
        <p:spPr/>
        <p:txBody>
          <a:bodyPr/>
          <a:lstStyle/>
          <a:p>
            <a:r>
              <a:rPr lang="en-US" sz="4400" dirty="0"/>
              <a:t>‘defilement’ – </a:t>
            </a:r>
            <a:r>
              <a:rPr lang="en-US" sz="4400" dirty="0" err="1"/>
              <a:t>molusmos</a:t>
            </a:r>
            <a:r>
              <a:rPr lang="en-US" sz="4400" dirty="0"/>
              <a:t> – </a:t>
            </a:r>
            <a:br>
              <a:rPr lang="en-US" sz="4400" dirty="0"/>
            </a:br>
            <a:r>
              <a:rPr lang="en-US" sz="4400" dirty="0"/>
              <a:t>(G3436 mol-</a:t>
            </a:r>
            <a:r>
              <a:rPr lang="en-US" sz="4400" dirty="0" err="1"/>
              <a:t>oos</a:t>
            </a:r>
            <a:r>
              <a:rPr lang="en-US" sz="4400" dirty="0"/>
              <a:t>-</a:t>
            </a:r>
            <a:r>
              <a:rPr lang="en-US" sz="4400" dirty="0" err="1"/>
              <a:t>mos'</a:t>
            </a:r>
            <a:r>
              <a:rPr lang="en-US" sz="4400" dirty="0"/>
              <a:t> )</a:t>
            </a:r>
            <a:br>
              <a:rPr lang="en-US" sz="4400" dirty="0"/>
            </a:br>
            <a:r>
              <a:rPr lang="en-US" sz="4400" dirty="0"/>
              <a:t>From G3435 </a:t>
            </a:r>
            <a:r>
              <a:rPr lang="en-US" sz="4400" dirty="0" err="1"/>
              <a:t>moluno</a:t>
            </a:r>
            <a:r>
              <a:rPr lang="en-US" sz="4400" dirty="0"/>
              <a:t>̄ = to soil</a:t>
            </a:r>
            <a:br>
              <a:rPr lang="en-US" sz="4400" dirty="0"/>
            </a:br>
            <a:r>
              <a:rPr lang="en-US" sz="4400" dirty="0"/>
              <a:t> </a:t>
            </a:r>
            <a:br>
              <a:rPr lang="en-US" sz="4400" dirty="0"/>
            </a:br>
            <a:r>
              <a:rPr lang="en-US" sz="4400" dirty="0"/>
              <a:t>= a stain, that is, (figuratively) immorality = filthiness. </a:t>
            </a:r>
            <a:br>
              <a:rPr lang="en-US" sz="4400" dirty="0"/>
            </a:br>
            <a:endParaRPr lang="en-US" sz="4400" dirty="0"/>
          </a:p>
        </p:txBody>
      </p:sp>
    </p:spTree>
    <p:extLst>
      <p:ext uri="{BB962C8B-B14F-4D97-AF65-F5344CB8AC3E}">
        <p14:creationId xmlns:p14="http://schemas.microsoft.com/office/powerpoint/2010/main" val="806781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3600" dirty="0"/>
              <a:t>‘of the flesh’ Flesh – </a:t>
            </a:r>
            <a:r>
              <a:rPr lang="en-US" sz="3600" dirty="0" err="1"/>
              <a:t>sarx</a:t>
            </a:r>
            <a:r>
              <a:rPr lang="en-US" sz="3600" dirty="0"/>
              <a:t> – (G4561 </a:t>
            </a:r>
            <a:r>
              <a:rPr lang="en-US" sz="3600" dirty="0" err="1"/>
              <a:t>Sarx</a:t>
            </a:r>
            <a:r>
              <a:rPr lang="en-US" sz="3600" dirty="0"/>
              <a:t>)</a:t>
            </a:r>
            <a:br>
              <a:rPr lang="en-US" sz="3600" dirty="0"/>
            </a:br>
            <a:r>
              <a:rPr lang="en-US" sz="3600" dirty="0"/>
              <a:t> Probably from the base of G4563 </a:t>
            </a:r>
            <a:r>
              <a:rPr lang="en-US" sz="3600" dirty="0" err="1"/>
              <a:t>saroo</a:t>
            </a:r>
            <a:r>
              <a:rPr lang="en-US" sz="3600" dirty="0"/>
              <a:t>̄ = flesh (as stripped of the skin), that is, (strictly) the meat of an animal (as food).</a:t>
            </a:r>
            <a:br>
              <a:rPr lang="en-US" sz="3600" dirty="0"/>
            </a:br>
            <a:br>
              <a:rPr lang="en-US" sz="3600" dirty="0"/>
            </a:br>
            <a:r>
              <a:rPr lang="en-US" sz="3600" dirty="0"/>
              <a:t>(by extension) the body (as opposed to the soul (or spirit), or as the symbol of what is external or (by implication) human nature (with its frailties (physically or morally) and passions), or (specifically) a human being (as such) = carnal or flesh ([-</a:t>
            </a:r>
            <a:r>
              <a:rPr lang="en-US" sz="3600" dirty="0" err="1"/>
              <a:t>ly</a:t>
            </a:r>
            <a:r>
              <a:rPr lang="en-US" sz="3600" dirty="0"/>
              <a:t>]). </a:t>
            </a:r>
            <a:br>
              <a:rPr lang="en-US" sz="3600" dirty="0"/>
            </a:br>
            <a:endParaRPr lang="en-US" sz="3600" dirty="0"/>
          </a:p>
        </p:txBody>
      </p:sp>
    </p:spTree>
    <p:extLst>
      <p:ext uri="{BB962C8B-B14F-4D97-AF65-F5344CB8AC3E}">
        <p14:creationId xmlns:p14="http://schemas.microsoft.com/office/powerpoint/2010/main" val="33319521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3600" dirty="0"/>
              <a:t>‘of the spirit’ – pneuma (G4151 </a:t>
            </a:r>
            <a:r>
              <a:rPr lang="en-US" sz="3600" dirty="0" err="1"/>
              <a:t>pnyoo</a:t>
            </a:r>
            <a:r>
              <a:rPr lang="en-US" sz="3600" dirty="0"/>
              <a:t>'-</a:t>
            </a:r>
            <a:r>
              <a:rPr lang="en-US" sz="3600" dirty="0" err="1"/>
              <a:t>mah</a:t>
            </a:r>
            <a:r>
              <a:rPr lang="en-US" sz="3600" dirty="0"/>
              <a:t>) From G4154  </a:t>
            </a:r>
            <a:r>
              <a:rPr lang="en-US" sz="3600" dirty="0" err="1"/>
              <a:t>pneo</a:t>
            </a:r>
            <a:r>
              <a:rPr lang="en-US" sz="3600" dirty="0"/>
              <a:t>̄ = a current of air, that is, breath (blast) or a breeze</a:t>
            </a:r>
            <a:br>
              <a:rPr lang="en-US" sz="3600" dirty="0"/>
            </a:br>
            <a:br>
              <a:rPr lang="en-US" sz="3600" dirty="0"/>
            </a:br>
            <a:r>
              <a:rPr lang="en-US" sz="3600" dirty="0"/>
              <a:t>= by analogy or figuratively a spirit, that is, (human) the rational soul, (by implication) vital principle, mental disposition, etc., or (superhuman) an angel, or (divine) God, Christ’s spirit - the Holy spirit </a:t>
            </a:r>
            <a:br>
              <a:rPr lang="en-US" sz="3600" dirty="0"/>
            </a:br>
            <a:r>
              <a:rPr lang="en-US" sz="3600" dirty="0"/>
              <a:t>=  ghost, life, spirit (-</a:t>
            </a:r>
            <a:r>
              <a:rPr lang="en-US" sz="3600" dirty="0" err="1"/>
              <a:t>ual</a:t>
            </a:r>
            <a:r>
              <a:rPr lang="en-US" sz="3600" dirty="0"/>
              <a:t>, -</a:t>
            </a:r>
            <a:r>
              <a:rPr lang="en-US" sz="3600" dirty="0" err="1"/>
              <a:t>ually</a:t>
            </a:r>
            <a:r>
              <a:rPr lang="en-US" sz="3600" dirty="0"/>
              <a:t>), mind. </a:t>
            </a:r>
            <a:br>
              <a:rPr lang="en-US" sz="3600" dirty="0"/>
            </a:br>
            <a:endParaRPr lang="en-US" sz="3600" dirty="0"/>
          </a:p>
        </p:txBody>
      </p:sp>
    </p:spTree>
    <p:extLst>
      <p:ext uri="{BB962C8B-B14F-4D97-AF65-F5344CB8AC3E}">
        <p14:creationId xmlns:p14="http://schemas.microsoft.com/office/powerpoint/2010/main" val="1120966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3B08-CF2F-66F2-580B-56DE1E229F9C}"/>
              </a:ext>
            </a:extLst>
          </p:cNvPr>
          <p:cNvSpPr>
            <a:spLocks noGrp="1"/>
          </p:cNvSpPr>
          <p:nvPr>
            <p:ph type="title"/>
          </p:nvPr>
        </p:nvSpPr>
        <p:spPr/>
        <p:txBody>
          <a:bodyPr/>
          <a:lstStyle/>
          <a:p>
            <a:r>
              <a:rPr lang="en-US" sz="4400" dirty="0"/>
              <a:t>‘perfecting’ - </a:t>
            </a:r>
            <a:r>
              <a:rPr lang="en-US" sz="4400" dirty="0" err="1"/>
              <a:t>epiteleo</a:t>
            </a:r>
            <a:r>
              <a:rPr lang="en-US" sz="4400" dirty="0"/>
              <a:t>̄ - </a:t>
            </a:r>
            <a:br>
              <a:rPr lang="en-US" sz="4400" dirty="0"/>
            </a:br>
            <a:r>
              <a:rPr lang="en-US" sz="4400" dirty="0"/>
              <a:t>(G2005 ep-</a:t>
            </a:r>
            <a:r>
              <a:rPr lang="en-US" sz="4400" dirty="0" err="1"/>
              <a:t>ee</a:t>
            </a:r>
            <a:r>
              <a:rPr lang="en-US" sz="4400" dirty="0"/>
              <a:t>-</a:t>
            </a:r>
            <a:r>
              <a:rPr lang="en-US" sz="4400" dirty="0" err="1"/>
              <a:t>tel</a:t>
            </a:r>
            <a:r>
              <a:rPr lang="en-US" sz="4400" dirty="0"/>
              <a:t>-eh'-o)</a:t>
            </a:r>
            <a:br>
              <a:rPr lang="en-US" sz="4400" dirty="0"/>
            </a:br>
            <a:r>
              <a:rPr lang="en-US" sz="4400" dirty="0"/>
              <a:t> From G1909 epi and G5055 </a:t>
            </a:r>
            <a:r>
              <a:rPr lang="en-US" sz="4400" dirty="0" err="1"/>
              <a:t>teleo</a:t>
            </a:r>
            <a:r>
              <a:rPr lang="en-US" sz="4400" dirty="0"/>
              <a:t>̄</a:t>
            </a:r>
            <a:br>
              <a:rPr lang="en-US" sz="4400" dirty="0"/>
            </a:br>
            <a:r>
              <a:rPr lang="en-US" sz="4400" dirty="0"/>
              <a:t>= to fulfill further (or completely), that is, execute</a:t>
            </a:r>
            <a:br>
              <a:rPr lang="en-US" sz="4400" dirty="0"/>
            </a:br>
            <a:br>
              <a:rPr lang="en-US" sz="4400" dirty="0"/>
            </a:br>
            <a:r>
              <a:rPr lang="en-US" sz="4400" dirty="0"/>
              <a:t> = accomplish, do, finish, (make) (perfect). </a:t>
            </a:r>
            <a:br>
              <a:rPr lang="en-US" sz="4400" dirty="0"/>
            </a:br>
            <a:endParaRPr lang="en-US" sz="4400" dirty="0"/>
          </a:p>
        </p:txBody>
      </p:sp>
    </p:spTree>
    <p:extLst>
      <p:ext uri="{BB962C8B-B14F-4D97-AF65-F5344CB8AC3E}">
        <p14:creationId xmlns:p14="http://schemas.microsoft.com/office/powerpoint/2010/main" val="9193755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400" dirty="0"/>
              <a:t>‘Holiness’ - </a:t>
            </a:r>
            <a:r>
              <a:rPr lang="en-US" sz="4400" dirty="0" err="1"/>
              <a:t>hagiōsune</a:t>
            </a:r>
            <a:r>
              <a:rPr lang="en-US" sz="4400" dirty="0"/>
              <a:t>̄ - </a:t>
            </a:r>
            <a:br>
              <a:rPr lang="en-US" sz="4400" dirty="0"/>
            </a:br>
            <a:r>
              <a:rPr lang="en-US" sz="4400" dirty="0"/>
              <a:t>(G42 hag-</a:t>
            </a:r>
            <a:r>
              <a:rPr lang="en-US" sz="4400" dirty="0" err="1"/>
              <a:t>ee</a:t>
            </a:r>
            <a:r>
              <a:rPr lang="en-US" sz="4400" dirty="0"/>
              <a:t>-o-</a:t>
            </a:r>
            <a:r>
              <a:rPr lang="en-US" sz="4400" dirty="0" err="1"/>
              <a:t>soo</a:t>
            </a:r>
            <a:r>
              <a:rPr lang="en-US" sz="4400" dirty="0"/>
              <a:t>'-nay)</a:t>
            </a:r>
            <a:br>
              <a:rPr lang="en-US" sz="4400" dirty="0"/>
            </a:br>
            <a:r>
              <a:rPr lang="en-US" sz="4400" dirty="0"/>
              <a:t> From G40 </a:t>
            </a:r>
            <a:r>
              <a:rPr lang="en-US" sz="4400" dirty="0" err="1"/>
              <a:t>hagios</a:t>
            </a:r>
            <a:r>
              <a:rPr lang="en-US" sz="4400" dirty="0"/>
              <a:t> = morally blameless or sacred.</a:t>
            </a:r>
            <a:br>
              <a:rPr lang="en-US" sz="4400" dirty="0"/>
            </a:br>
            <a:r>
              <a:rPr lang="en-US" sz="4400" dirty="0"/>
              <a:t>sacredness (that is, properly the quality) </a:t>
            </a:r>
            <a:br>
              <a:rPr lang="en-US" sz="4400" dirty="0"/>
            </a:br>
            <a:r>
              <a:rPr lang="en-US" sz="4400" dirty="0"/>
              <a:t>= holiness, a holy or sanctified state. </a:t>
            </a:r>
            <a:br>
              <a:rPr lang="en-US" sz="4400" dirty="0"/>
            </a:br>
            <a:endParaRPr lang="en-US" sz="4400" dirty="0"/>
          </a:p>
        </p:txBody>
      </p:sp>
    </p:spTree>
    <p:extLst>
      <p:ext uri="{BB962C8B-B14F-4D97-AF65-F5344CB8AC3E}">
        <p14:creationId xmlns:p14="http://schemas.microsoft.com/office/powerpoint/2010/main" val="460223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7815-2FF6-25DF-1C99-9B95DA9B28A5}"/>
              </a:ext>
            </a:extLst>
          </p:cNvPr>
          <p:cNvSpPr>
            <a:spLocks noGrp="1"/>
          </p:cNvSpPr>
          <p:nvPr>
            <p:ph type="title"/>
          </p:nvPr>
        </p:nvSpPr>
        <p:spPr/>
        <p:txBody>
          <a:bodyPr/>
          <a:lstStyle/>
          <a:p>
            <a:r>
              <a:rPr lang="en-US" sz="4800" dirty="0"/>
              <a:t>Perfecting holiness can only be reached through a process of day-by-day intake of bible doctrine by the believer that God has set this up as a grace process. </a:t>
            </a:r>
          </a:p>
        </p:txBody>
      </p:sp>
    </p:spTree>
    <p:extLst>
      <p:ext uri="{BB962C8B-B14F-4D97-AF65-F5344CB8AC3E}">
        <p14:creationId xmlns:p14="http://schemas.microsoft.com/office/powerpoint/2010/main" val="2740681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2C9B-8B9A-ECE5-C98F-739161803811}"/>
              </a:ext>
            </a:extLst>
          </p:cNvPr>
          <p:cNvSpPr>
            <a:spLocks noGrp="1"/>
          </p:cNvSpPr>
          <p:nvPr>
            <p:ph type="title"/>
          </p:nvPr>
        </p:nvSpPr>
        <p:spPr/>
        <p:txBody>
          <a:bodyPr/>
          <a:lstStyle/>
          <a:p>
            <a:r>
              <a:rPr lang="en-US" sz="4000" u="sng" dirty="0"/>
              <a:t>1Jo 3:2-3 </a:t>
            </a:r>
            <a:r>
              <a:rPr lang="en-US" sz="4000" dirty="0"/>
              <a:t>Beloved, now we are children of God, and it has not appeared as yet what we will be. </a:t>
            </a:r>
            <a:br>
              <a:rPr lang="en-US" sz="4000" dirty="0"/>
            </a:br>
            <a:r>
              <a:rPr lang="en-US" sz="4000" dirty="0"/>
              <a:t>We know that when He appears, </a:t>
            </a:r>
            <a:br>
              <a:rPr lang="en-US" sz="4000" dirty="0"/>
            </a:br>
            <a:r>
              <a:rPr lang="en-US" sz="4000" dirty="0"/>
              <a:t>we will be like Him, because we will see Him just as He is. </a:t>
            </a:r>
            <a:br>
              <a:rPr lang="en-US" sz="4000" dirty="0"/>
            </a:br>
            <a:r>
              <a:rPr lang="en-US" sz="4000" dirty="0"/>
              <a:t>And everyone who has this hope </a:t>
            </a:r>
            <a:br>
              <a:rPr lang="en-US" sz="4000" dirty="0"/>
            </a:br>
            <a:r>
              <a:rPr lang="en-US" sz="4000" dirty="0"/>
              <a:t>fixed on Him purifies himself, </a:t>
            </a:r>
            <a:br>
              <a:rPr lang="en-US" sz="4000" dirty="0"/>
            </a:br>
            <a:r>
              <a:rPr lang="en-US" sz="4000" dirty="0"/>
              <a:t>just as He is pure. </a:t>
            </a:r>
          </a:p>
        </p:txBody>
      </p:sp>
    </p:spTree>
    <p:extLst>
      <p:ext uri="{BB962C8B-B14F-4D97-AF65-F5344CB8AC3E}">
        <p14:creationId xmlns:p14="http://schemas.microsoft.com/office/powerpoint/2010/main" val="31788750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4400" dirty="0"/>
              <a:t>‘fear’ – </a:t>
            </a:r>
            <a:r>
              <a:rPr lang="en-US" sz="4400" dirty="0" err="1"/>
              <a:t>phobos</a:t>
            </a:r>
            <a:r>
              <a:rPr lang="en-US" sz="4400" dirty="0"/>
              <a:t> – (G5401 fob'-</a:t>
            </a:r>
            <a:r>
              <a:rPr lang="en-US" sz="4400" dirty="0" err="1"/>
              <a:t>os</a:t>
            </a:r>
            <a:r>
              <a:rPr lang="en-US" sz="4400" dirty="0"/>
              <a:t>) From a primary </a:t>
            </a:r>
            <a:r>
              <a:rPr lang="en-US" sz="4400" dirty="0" err="1"/>
              <a:t>phebomai</a:t>
            </a:r>
            <a:r>
              <a:rPr lang="en-US" sz="4400" dirty="0"/>
              <a:t> (to be put in fear) = alarm or fright</a:t>
            </a:r>
            <a:br>
              <a:rPr lang="en-US" sz="4400" dirty="0"/>
            </a:br>
            <a:br>
              <a:rPr lang="en-US" sz="4400" dirty="0"/>
            </a:br>
            <a:r>
              <a:rPr lang="en-US" sz="4400" dirty="0"/>
              <a:t> = be afraid, + exceedingly, </a:t>
            </a:r>
            <a:br>
              <a:rPr lang="en-US" sz="4400" dirty="0"/>
            </a:br>
            <a:r>
              <a:rPr lang="en-US" sz="4400" dirty="0"/>
              <a:t>fear, terror. </a:t>
            </a:r>
          </a:p>
        </p:txBody>
      </p:sp>
    </p:spTree>
    <p:extLst>
      <p:ext uri="{BB962C8B-B14F-4D97-AF65-F5344CB8AC3E}">
        <p14:creationId xmlns:p14="http://schemas.microsoft.com/office/powerpoint/2010/main" val="4012010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B114-440F-1D06-2DF3-C9943AFF53E5}"/>
              </a:ext>
            </a:extLst>
          </p:cNvPr>
          <p:cNvSpPr>
            <a:spLocks noGrp="1"/>
          </p:cNvSpPr>
          <p:nvPr>
            <p:ph type="title"/>
          </p:nvPr>
        </p:nvSpPr>
        <p:spPr/>
        <p:txBody>
          <a:bodyPr/>
          <a:lstStyle/>
          <a:p>
            <a:r>
              <a:rPr lang="en-US" sz="4800" dirty="0"/>
              <a:t>Pro 9:10 The fear of the LORD is the beginning of wisdom,</a:t>
            </a:r>
            <a:br>
              <a:rPr lang="en-US" sz="4800" dirty="0"/>
            </a:br>
            <a:br>
              <a:rPr lang="en-US" sz="4800" dirty="0"/>
            </a:br>
            <a:r>
              <a:rPr lang="en-US" sz="4800" dirty="0"/>
              <a:t>Pro 14:27 The fear of the LORD is a fountain of life,</a:t>
            </a:r>
            <a:br>
              <a:rPr lang="en-US" sz="4800" dirty="0"/>
            </a:br>
            <a:r>
              <a:rPr lang="en-US" sz="4800" dirty="0"/>
              <a:t>That one may avoid the snares of death. </a:t>
            </a:r>
            <a:br>
              <a:rPr lang="en-US" sz="4800" dirty="0"/>
            </a:br>
            <a:endParaRPr lang="en-US" sz="4800" dirty="0"/>
          </a:p>
        </p:txBody>
      </p:sp>
    </p:spTree>
    <p:extLst>
      <p:ext uri="{BB962C8B-B14F-4D97-AF65-F5344CB8AC3E}">
        <p14:creationId xmlns:p14="http://schemas.microsoft.com/office/powerpoint/2010/main" val="2842574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000" dirty="0"/>
              <a:t>Rom 12:2 Also, stop being molded to the worldly things of this age and separate from them </a:t>
            </a:r>
            <a:r>
              <a:rPr lang="en-US" sz="4000" i="1" dirty="0"/>
              <a:t>[command], </a:t>
            </a:r>
            <a:r>
              <a:rPr lang="en-US" sz="4000" dirty="0"/>
              <a:t>by being transformed by the renewed thinking of your mind through your thought pattern, that you </a:t>
            </a:r>
            <a:r>
              <a:rPr lang="en-US" sz="4000" i="1" dirty="0"/>
              <a:t>[positive believer] </a:t>
            </a:r>
            <a:r>
              <a:rPr lang="en-US" sz="4000" dirty="0"/>
              <a:t>may prove what the will of God is, namely good, well-pleasing and complete to His standard.</a:t>
            </a:r>
          </a:p>
        </p:txBody>
      </p:sp>
    </p:spTree>
    <p:extLst>
      <p:ext uri="{BB962C8B-B14F-4D97-AF65-F5344CB8AC3E}">
        <p14:creationId xmlns:p14="http://schemas.microsoft.com/office/powerpoint/2010/main" val="33402783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800" dirty="0"/>
              <a:t>Pro 16:6 …And by the fear of the LORD one keeps away </a:t>
            </a:r>
            <a:br>
              <a:rPr lang="en-US" sz="4800" dirty="0"/>
            </a:br>
            <a:r>
              <a:rPr lang="en-US" sz="4800" dirty="0"/>
              <a:t>from evil.</a:t>
            </a:r>
            <a:br>
              <a:rPr lang="en-US" sz="4800" dirty="0"/>
            </a:br>
            <a:br>
              <a:rPr lang="en-US" sz="4800" dirty="0"/>
            </a:br>
            <a:r>
              <a:rPr lang="en-US" sz="4800" dirty="0"/>
              <a:t>Pro 22:4 The reward of humility and the fear of the LORD Are riches, </a:t>
            </a:r>
            <a:br>
              <a:rPr lang="en-US" sz="4800" dirty="0"/>
            </a:br>
            <a:r>
              <a:rPr lang="en-US" sz="4800" dirty="0"/>
              <a:t>honor and life. </a:t>
            </a:r>
            <a:br>
              <a:rPr lang="en-US" dirty="0"/>
            </a:br>
            <a:endParaRPr lang="en-US" dirty="0"/>
          </a:p>
        </p:txBody>
      </p:sp>
    </p:spTree>
    <p:extLst>
      <p:ext uri="{BB962C8B-B14F-4D97-AF65-F5344CB8AC3E}">
        <p14:creationId xmlns:p14="http://schemas.microsoft.com/office/powerpoint/2010/main" val="20524737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800" dirty="0"/>
              <a:t>Separation from worldliness must be an effective process in cleansing and purifying the believer unto perfecting the holiness of God,</a:t>
            </a:r>
            <a:br>
              <a:rPr lang="en-US" sz="4800" dirty="0"/>
            </a:br>
            <a:r>
              <a:rPr lang="en-US" sz="4800" dirty="0"/>
              <a:t> </a:t>
            </a:r>
            <a:br>
              <a:rPr lang="en-US" sz="4800" dirty="0"/>
            </a:br>
            <a:r>
              <a:rPr lang="en-US" sz="4800" dirty="0"/>
              <a:t>Rom 12:1-2; 2Co 7:1. </a:t>
            </a:r>
          </a:p>
        </p:txBody>
      </p:sp>
    </p:spTree>
    <p:extLst>
      <p:ext uri="{BB962C8B-B14F-4D97-AF65-F5344CB8AC3E}">
        <p14:creationId xmlns:p14="http://schemas.microsoft.com/office/powerpoint/2010/main" val="35118917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09BE-F91B-4AA4-B9AC-8576268CED9C}"/>
              </a:ext>
            </a:extLst>
          </p:cNvPr>
          <p:cNvSpPr>
            <a:spLocks noGrp="1"/>
          </p:cNvSpPr>
          <p:nvPr>
            <p:ph type="title"/>
          </p:nvPr>
        </p:nvSpPr>
        <p:spPr/>
        <p:txBody>
          <a:bodyPr/>
          <a:lstStyle/>
          <a:p>
            <a:r>
              <a:rPr lang="en-US" sz="4400" dirty="0"/>
              <a:t>Separation from friends and family members may be required, if the intake of bible doctrine is being compromised.</a:t>
            </a:r>
            <a:br>
              <a:rPr lang="en-US" sz="4400" dirty="0"/>
            </a:br>
            <a:r>
              <a:rPr lang="en-US" sz="4400" dirty="0"/>
              <a:t>  </a:t>
            </a:r>
            <a:br>
              <a:rPr lang="en-US" sz="4400" dirty="0"/>
            </a:br>
            <a:r>
              <a:rPr lang="en-US" sz="4400" dirty="0"/>
              <a:t>This is a matter of correct priorities and proper relationships as measured to God’s standards. </a:t>
            </a:r>
            <a:br>
              <a:rPr lang="en-US" sz="4400" dirty="0"/>
            </a:br>
            <a:endParaRPr lang="en-US" sz="4400" dirty="0"/>
          </a:p>
        </p:txBody>
      </p:sp>
    </p:spTree>
    <p:extLst>
      <p:ext uri="{BB962C8B-B14F-4D97-AF65-F5344CB8AC3E}">
        <p14:creationId xmlns:p14="http://schemas.microsoft.com/office/powerpoint/2010/main" val="38348068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082E-4258-218C-8A90-3D41C6A931F1}"/>
              </a:ext>
            </a:extLst>
          </p:cNvPr>
          <p:cNvSpPr>
            <a:spLocks noGrp="1"/>
          </p:cNvSpPr>
          <p:nvPr>
            <p:ph type="title"/>
          </p:nvPr>
        </p:nvSpPr>
        <p:spPr/>
        <p:txBody>
          <a:bodyPr/>
          <a:lstStyle/>
          <a:p>
            <a:r>
              <a:rPr lang="en-US" sz="4000" dirty="0"/>
              <a:t>Salt &amp; Light Bible Ministries - Financial Report 12/29/24</a:t>
            </a:r>
            <a:br>
              <a:rPr lang="en-US" sz="4000" dirty="0"/>
            </a:br>
            <a:br>
              <a:rPr lang="en-US" sz="4000" dirty="0"/>
            </a:br>
            <a:r>
              <a:rPr lang="en-US" sz="4000" dirty="0"/>
              <a:t>MAY 2024 – DEC 16, 2024</a:t>
            </a:r>
            <a:br>
              <a:rPr lang="en-US" sz="4000" dirty="0"/>
            </a:br>
            <a:r>
              <a:rPr lang="en-US" sz="4000" dirty="0"/>
              <a:t>TOTAL DEPOSITS:   $10,172.00</a:t>
            </a:r>
            <a:br>
              <a:rPr lang="en-US" sz="4000" dirty="0"/>
            </a:br>
            <a:br>
              <a:rPr lang="en-US" sz="4000" dirty="0"/>
            </a:br>
            <a:r>
              <a:rPr lang="en-US" sz="4000" dirty="0"/>
              <a:t>TOTAL WITHDRAWALS:   - $957.35</a:t>
            </a:r>
            <a:br>
              <a:rPr lang="en-US" sz="4000" dirty="0"/>
            </a:br>
            <a:br>
              <a:rPr lang="en-US" sz="4000" dirty="0"/>
            </a:br>
            <a:r>
              <a:rPr lang="en-US" sz="4000" dirty="0"/>
              <a:t>BALANCE  12/29/24:   $9,214.65 </a:t>
            </a:r>
            <a:br>
              <a:rPr lang="en-US" sz="4000" dirty="0"/>
            </a:br>
            <a:endParaRPr lang="en-US" sz="4000" dirty="0"/>
          </a:p>
        </p:txBody>
      </p:sp>
    </p:spTree>
    <p:extLst>
      <p:ext uri="{BB962C8B-B14F-4D97-AF65-F5344CB8AC3E}">
        <p14:creationId xmlns:p14="http://schemas.microsoft.com/office/powerpoint/2010/main" val="1712429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66848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725737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F9ADD-18AE-8FA1-AED4-2F0CBD86393C}"/>
              </a:ext>
            </a:extLst>
          </p:cNvPr>
          <p:cNvSpPr>
            <a:spLocks noGrp="1"/>
          </p:cNvSpPr>
          <p:nvPr>
            <p:ph type="title"/>
          </p:nvPr>
        </p:nvSpPr>
        <p:spPr/>
        <p:txBody>
          <a:bodyPr/>
          <a:lstStyle/>
          <a:p>
            <a:r>
              <a:rPr lang="en-US" sz="4800" dirty="0"/>
              <a:t>Mat 5:48 Therefore you are to be perfect, as your heavenly Father is perfect.</a:t>
            </a:r>
          </a:p>
        </p:txBody>
      </p:sp>
    </p:spTree>
    <p:extLst>
      <p:ext uri="{BB962C8B-B14F-4D97-AF65-F5344CB8AC3E}">
        <p14:creationId xmlns:p14="http://schemas.microsoft.com/office/powerpoint/2010/main" val="147890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479-85C5-37D0-F809-BEACC7F5C1BD}"/>
              </a:ext>
            </a:extLst>
          </p:cNvPr>
          <p:cNvSpPr>
            <a:spLocks noGrp="1"/>
          </p:cNvSpPr>
          <p:nvPr>
            <p:ph type="title"/>
          </p:nvPr>
        </p:nvSpPr>
        <p:spPr/>
        <p:txBody>
          <a:bodyPr/>
          <a:lstStyle/>
          <a:p>
            <a:r>
              <a:rPr lang="en-US" sz="4400" dirty="0"/>
              <a:t>2Co 6:17 “Therefore, COME OUT FROM THEIR MIDST AND </a:t>
            </a:r>
            <a:br>
              <a:rPr lang="en-US" sz="4400" dirty="0"/>
            </a:br>
            <a:r>
              <a:rPr lang="en-US" sz="4400" dirty="0"/>
              <a:t>BE SEPARATE,” says the Lord.</a:t>
            </a:r>
            <a:br>
              <a:rPr lang="en-US" sz="4400" dirty="0"/>
            </a:br>
            <a:br>
              <a:rPr lang="en-US" sz="4400" dirty="0"/>
            </a:br>
            <a:r>
              <a:rPr lang="en-US" sz="4400" dirty="0"/>
              <a:t>“AND DO NOT TOUCH WHAT IS UNCLEAN;</a:t>
            </a:r>
            <a:br>
              <a:rPr lang="en-US" sz="4400" dirty="0"/>
            </a:br>
            <a:br>
              <a:rPr lang="en-US" sz="4400" dirty="0"/>
            </a:br>
            <a:r>
              <a:rPr lang="en-US" sz="4400" dirty="0"/>
              <a:t>And I will welcome you. </a:t>
            </a:r>
            <a:br>
              <a:rPr lang="en-US" sz="4400" dirty="0"/>
            </a:br>
            <a:endParaRPr lang="en-US" sz="4400" dirty="0"/>
          </a:p>
        </p:txBody>
      </p:sp>
    </p:spTree>
    <p:extLst>
      <p:ext uri="{BB962C8B-B14F-4D97-AF65-F5344CB8AC3E}">
        <p14:creationId xmlns:p14="http://schemas.microsoft.com/office/powerpoint/2010/main" val="8555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FD1C-C66D-3288-9C62-2A87F880955F}"/>
              </a:ext>
            </a:extLst>
          </p:cNvPr>
          <p:cNvSpPr>
            <a:spLocks noGrp="1"/>
          </p:cNvSpPr>
          <p:nvPr>
            <p:ph type="title"/>
          </p:nvPr>
        </p:nvSpPr>
        <p:spPr/>
        <p:txBody>
          <a:bodyPr/>
          <a:lstStyle/>
          <a:p>
            <a:r>
              <a:rPr lang="en-US" dirty="0"/>
              <a:t>2Co 6:18 “And I will be </a:t>
            </a:r>
            <a:br>
              <a:rPr lang="en-US" dirty="0"/>
            </a:br>
            <a:r>
              <a:rPr lang="en-US" dirty="0"/>
              <a:t>a father to you,</a:t>
            </a:r>
            <a:br>
              <a:rPr lang="en-US" dirty="0"/>
            </a:br>
            <a:r>
              <a:rPr lang="en-US" dirty="0"/>
              <a:t>And you shall be sons and daughters to Me,”</a:t>
            </a:r>
            <a:br>
              <a:rPr lang="en-US" dirty="0"/>
            </a:br>
            <a:br>
              <a:rPr lang="en-US" dirty="0"/>
            </a:br>
            <a:r>
              <a:rPr lang="en-US" dirty="0"/>
              <a:t>Says the Lord Almighty. </a:t>
            </a:r>
            <a:br>
              <a:rPr lang="en-US" dirty="0"/>
            </a:br>
            <a:endParaRPr lang="en-US" dirty="0"/>
          </a:p>
        </p:txBody>
      </p:sp>
    </p:spTree>
    <p:extLst>
      <p:ext uri="{BB962C8B-B14F-4D97-AF65-F5344CB8AC3E}">
        <p14:creationId xmlns:p14="http://schemas.microsoft.com/office/powerpoint/2010/main" val="176865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9397-7145-805A-1C4E-BF9A0D4BAEB7}"/>
              </a:ext>
            </a:extLst>
          </p:cNvPr>
          <p:cNvSpPr>
            <a:spLocks noGrp="1"/>
          </p:cNvSpPr>
          <p:nvPr>
            <p:ph type="title"/>
          </p:nvPr>
        </p:nvSpPr>
        <p:spPr/>
        <p:txBody>
          <a:bodyPr/>
          <a:lstStyle/>
          <a:p>
            <a:r>
              <a:rPr lang="en-US" sz="4800" dirty="0"/>
              <a:t>2Co 7:1 Therefore, </a:t>
            </a:r>
            <a:br>
              <a:rPr lang="en-US" sz="4800" dirty="0"/>
            </a:br>
            <a:r>
              <a:rPr lang="en-US" sz="4800" dirty="0"/>
              <a:t>having these promises, beloved, let us cleanse ourselves from all defilement of flesh and spirit, perfecting holiness in </a:t>
            </a:r>
            <a:br>
              <a:rPr lang="en-US" sz="4800" dirty="0"/>
            </a:br>
            <a:r>
              <a:rPr lang="en-US" sz="4800" dirty="0"/>
              <a:t>the fear of God</a:t>
            </a:r>
            <a:r>
              <a:rPr lang="en-US" sz="4400" dirty="0"/>
              <a:t>. </a:t>
            </a:r>
          </a:p>
        </p:txBody>
      </p:sp>
    </p:spTree>
    <p:extLst>
      <p:ext uri="{BB962C8B-B14F-4D97-AF65-F5344CB8AC3E}">
        <p14:creationId xmlns:p14="http://schemas.microsoft.com/office/powerpoint/2010/main" val="3571194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D4CB-C156-00EB-8976-B9B940994815}"/>
              </a:ext>
            </a:extLst>
          </p:cNvPr>
          <p:cNvSpPr>
            <a:spLocks noGrp="1"/>
          </p:cNvSpPr>
          <p:nvPr>
            <p:ph type="title"/>
          </p:nvPr>
        </p:nvSpPr>
        <p:spPr/>
        <p:txBody>
          <a:bodyPr/>
          <a:lstStyle/>
          <a:p>
            <a:r>
              <a:rPr lang="en-US" sz="4800" dirty="0"/>
              <a:t>Isa 52:11 Depart, depart, go out from there,</a:t>
            </a:r>
            <a:br>
              <a:rPr lang="en-US" sz="4800" dirty="0"/>
            </a:br>
            <a:r>
              <a:rPr lang="en-US" sz="4800" dirty="0"/>
              <a:t>Touch nothing unclean;</a:t>
            </a:r>
            <a:br>
              <a:rPr lang="en-US" sz="4800" dirty="0"/>
            </a:br>
            <a:r>
              <a:rPr lang="en-US" sz="4800" dirty="0"/>
              <a:t>Go out of the midst of her, purify yourselves,</a:t>
            </a:r>
            <a:br>
              <a:rPr lang="en-US" sz="4800" dirty="0"/>
            </a:br>
            <a:r>
              <a:rPr lang="en-US" sz="4800" dirty="0"/>
              <a:t>You who carry the vessels of the LORD.</a:t>
            </a:r>
            <a:br>
              <a:rPr lang="en-US" sz="4800" dirty="0"/>
            </a:br>
            <a:endParaRPr lang="en-US" sz="4800" dirty="0"/>
          </a:p>
        </p:txBody>
      </p:sp>
    </p:spTree>
    <p:extLst>
      <p:ext uri="{BB962C8B-B14F-4D97-AF65-F5344CB8AC3E}">
        <p14:creationId xmlns:p14="http://schemas.microsoft.com/office/powerpoint/2010/main" val="167478839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55390</TotalTime>
  <Words>1919</Words>
  <Application>Microsoft Office PowerPoint</Application>
  <PresentationFormat>On-screen Show (4:3)</PresentationFormat>
  <Paragraphs>43</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Times New Roman</vt:lpstr>
      <vt:lpstr>Default Design</vt:lpstr>
      <vt:lpstr>Salt and Light Bible Ministries  ‘A Daily Cross with Thee’ # 15 – The Necessity of Biblical Separation – Part 12  Pastor Jason Kauranen Sunday December 29, 2024</vt:lpstr>
      <vt:lpstr>Separation from worldliness must be an effective process in cleansing and purifying the believer unto perfecting the holiness of God, Rom 12:1-2; 2Co 7:1. </vt:lpstr>
      <vt:lpstr>Rom 12:1 “I urge you therefore, brethren, by all the grace blessings [bestowed upon you from the justice of God], that you place your bodies under strict orders as a living and holy sacrifice. A regiment which is well-pleasing to our God; that is your rational and spiritual service of worship. </vt:lpstr>
      <vt:lpstr>Rom 12:2 Also, stop being molded to the worldly things of this age and separate from them [command], by being transformed by the renewed thinking of your mind through your thought pattern, that you [positive believer] may prove what the will of God is, namely good, well-pleasing and complete to His standard.</vt:lpstr>
      <vt:lpstr>Mat 5:48 Therefore you are to be perfect, as your heavenly Father is perfect.</vt:lpstr>
      <vt:lpstr>2Co 6:17 “Therefore, COME OUT FROM THEIR MIDST AND  BE SEPARATE,” says the Lord.  “AND DO NOT TOUCH WHAT IS UNCLEAN;  And I will welcome you.  </vt:lpstr>
      <vt:lpstr>2Co 6:18 “And I will be  a father to you, And you shall be sons and daughters to Me,”  Says the Lord Almighty.  </vt:lpstr>
      <vt:lpstr>2Co 7:1 Therefore,  having these promises, beloved, let us cleanse ourselves from all defilement of flesh and spirit, perfecting holiness in  the fear of God. </vt:lpstr>
      <vt:lpstr>Isa 52:11 Depart, depart, go out from there, Touch nothing unclean; Go out of the midst of her, purify yourselves, You who carry the vessels of the LORD. </vt:lpstr>
      <vt:lpstr>2Co 6:17b  And I will welcome you.  18 “And I will be a father to you, And you shall be sons and daughters to Me,”  Says the Lord Almighty.  </vt:lpstr>
      <vt:lpstr>The call to purity and separation flows from the very offer of reconciliation,  2Co 5:17- 21.</vt:lpstr>
      <vt:lpstr>2Co 5:19 namely, that God was in Christ reconciling the world to Himself, not counting their trespasses against them, and  He has committed to us the word of reconciliation.</vt:lpstr>
      <vt:lpstr>“A man cannot accept reconciliation with God and live in sin; because the renunciation of sin is involved in the acceptance of reconciliation. Paul never assumes that men may accept one benefit of redemption and reject another. They cannot take pardon and refuse sanctification.” (Hodge) </vt:lpstr>
      <vt:lpstr>1Jo 2:15 Do not love the world nor the things in the world. If anyone loves the world, the love of the Father is not in him. </vt:lpstr>
      <vt:lpstr>Jam 4:4 You adulteresses,  do you not know that friendship with the world is hostility toward God? Therefore, whoever wishes to be a friend of the world makes himself an enemy of God.</vt:lpstr>
      <vt:lpstr>1Jo 1:3 what we have seen and heard we proclaim to you also, so that you too may have fellowship with us; and indeed (truly) our fellowship is with the Father, and with His Son Jesus Christ.</vt:lpstr>
      <vt:lpstr>1Jo 1:7 but if we walk in the Light as He Himself is in the Light, we have fellowship with one another, and the blood of Jesus His Son cleanses us  from all sin.</vt:lpstr>
      <vt:lpstr>2Co 7:1 Therefore,  having these promises, beloved, let us cleanse ourselves from all defilement of flesh and spirit,  perfecting holiness in  the fear of God.</vt:lpstr>
      <vt:lpstr>Therefore – oun (G3767 oon) = (adverbially) certainly, or (conjugationally) accordingly = and (so, truly), but, now (then), so (likewise then), then, therefore, verily, wherefore.</vt:lpstr>
      <vt:lpstr>Paul’s use of conjunctions act as an addition of thought, based on a truth, to a step-by-step process – just like in a mathematical problem; [ie: 2a+2b+3c+3d = 10e] Goal = reach a logical conclusion.</vt:lpstr>
      <vt:lpstr>‘Regard’ - logizomai (G3049 log-id'-zom-ahee) = To reckon or come to a bottom line, to consider, to account, to think, to impute.   The term can also refer to human reasoning or the act of taking into account various factors in decision-making. </vt:lpstr>
      <vt:lpstr>‘having’ - echō -(G2192 ekh'-o)   A primary verb = to hold (used in very various applications, literally or figuratively, direct or remote - such as possession, ability, contiguity, relation or condition)  = to be (able, X hold, possessed with), accompany.</vt:lpstr>
      <vt:lpstr>‘promises’ = epaggelia – (G1860 ep-ang-el-ee'-ah)  From G1861 - epaggellō {epi – Aggelos} = to announce. It is an announcement (for information, assent or pledge; especially a divine assurance of good) = a message, one of promise.  </vt:lpstr>
      <vt:lpstr>beloved - agapētos (G27 ag-ap-ay-tos') From G25 agapaō  = beloved - (dearly, well) beloved, dear.</vt:lpstr>
      <vt:lpstr>/ cleanse - katharizō - (G2511 kath-ar-id'-zo)  From G2513 katharos = clear or pure.   = to cleanse (literally or figuratively) = (make) clean (-se), purge, purify.  </vt:lpstr>
      <vt:lpstr>Joh 3:8 Peter said to Him, “Never shall You wash my feet!” Jesus answered him,  “If I do not wash you, you have no part with Me.”</vt:lpstr>
      <vt:lpstr>Joh 13:10 Jesus said to him (Peter), “He who has bathed needs only to wash his feet,  but is completely clean;  and you are clean, but not all of you.” </vt:lpstr>
      <vt:lpstr>‘from all defilement of flesh and spirit’ – a total breakdown of your being, this is two-fold of your physical body (OSN) and your mental attitude (NVTD). </vt:lpstr>
      <vt:lpstr>‘from’ – apo – (G575 apo' ) A primary particle, meaning “off”, that is, away (from something near), in various senses (of place, time, or relation - literally or figuratively) =  because of, for (-th), from, off, since, with.   In composition (as a prefix) it usually denotes separation, departure, cessation. </vt:lpstr>
      <vt:lpstr>‘all’ or ‘every’– pas or pantos (G3956 Pas, pas’tos) Including all the forms of declension; apparently used as a primary word for many forms  = all, any, every, the whole, (as an entirety).  </vt:lpstr>
      <vt:lpstr>‘defilement’ – molusmos –  (G3436 mol-oos-mos' ) From G3435 molunō = to soil   = a stain, that is, (figuratively) immorality = filthiness.  </vt:lpstr>
      <vt:lpstr>‘of the flesh’ Flesh – sarx – (G4561 Sarx)  Probably from the base of G4563 saroō = flesh (as stripped of the skin), that is, (strictly) the meat of an animal (as food).  (by extension) the body (as opposed to the soul (or spirit), or as the symbol of what is external or (by implication) human nature (with its frailties (physically or morally) and passions), or (specifically) a human being (as such) = carnal or flesh ([-ly]).  </vt:lpstr>
      <vt:lpstr>‘of the spirit’ – pneuma (G4151 pnyoo'-mah) From G4154  pneō = a current of air, that is, breath (blast) or a breeze  = by analogy or figuratively a spirit, that is, (human) the rational soul, (by implication) vital principle, mental disposition, etc., or (superhuman) an angel, or (divine) God, Christ’s spirit - the Holy spirit  =  ghost, life, spirit (-ual, -ually), mind.  </vt:lpstr>
      <vt:lpstr>‘perfecting’ - epiteleō -  (G2005 ep-ee-tel-eh'-o)  From G1909 epi and G5055 teleō = to fulfill further (or completely), that is, execute   = accomplish, do, finish, (make) (perfect).  </vt:lpstr>
      <vt:lpstr>‘Holiness’ - hagiōsunē -  (G42 hag-ee-o-soo'-nay)  From G40 hagios = morally blameless or sacred. sacredness (that is, properly the quality)  = holiness, a holy or sanctified state.  </vt:lpstr>
      <vt:lpstr>Perfecting holiness can only be reached through a process of day-by-day intake of bible doctrine by the believer that God has set this up as a grace process. </vt:lpstr>
      <vt:lpstr>1Jo 3:2-3 Beloved, now we are children of God, and it has not appeared as yet what we will be.  We know that when He appears,  we will be like Him, because we will see Him just as He is.  And everyone who has this hope  fixed on Him purifies himself,  just as He is pure. </vt:lpstr>
      <vt:lpstr>‘fear’ – phobos – (G5401 fob'-os) From a primary phebomai (to be put in fear) = alarm or fright   = be afraid, + exceedingly,  fear, terror. </vt:lpstr>
      <vt:lpstr>Pro 9:10 The fear of the LORD is the beginning of wisdom,  Pro 14:27 The fear of the LORD is a fountain of life, That one may avoid the snares of death.  </vt:lpstr>
      <vt:lpstr>Pro 16:6 …And by the fear of the LORD one keeps away  from evil.  Pro 22:4 The reward of humility and the fear of the LORD Are riches,  honor and life.  </vt:lpstr>
      <vt:lpstr>Separation from worldliness must be an effective process in cleansing and purifying the believer unto perfecting the holiness of God,   Rom 12:1-2; 2Co 7:1. </vt:lpstr>
      <vt:lpstr>Separation from friends and family members may be required, if the intake of bible doctrine is being compromised.    This is a matter of correct priorities and proper relationships as measured to God’s standards.  </vt:lpstr>
      <vt:lpstr>Salt &amp; Light Bible Ministries - Financial Report 12/29/24  MAY 2024 – DEC 16, 2024 TOTAL DEPOSITS:   $10,172.00  TOTAL WITHDRAWALS:   - $957.35  BALANCE  12/29/24:   $9,214.65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135</cp:revision>
  <cp:lastPrinted>1601-01-01T00:00:00Z</cp:lastPrinted>
  <dcterms:created xsi:type="dcterms:W3CDTF">2016-07-31T13:32:40Z</dcterms:created>
  <dcterms:modified xsi:type="dcterms:W3CDTF">2024-12-29T01:01:55Z</dcterms:modified>
</cp:coreProperties>
</file>