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7"/>
  </p:notesMasterIdLst>
  <p:sldIdLst>
    <p:sldId id="307" r:id="rId2"/>
    <p:sldId id="263" r:id="rId3"/>
    <p:sldId id="318" r:id="rId4"/>
    <p:sldId id="319" r:id="rId5"/>
    <p:sldId id="267" r:id="rId6"/>
    <p:sldId id="320" r:id="rId7"/>
    <p:sldId id="321" r:id="rId8"/>
    <p:sldId id="322" r:id="rId9"/>
    <p:sldId id="270" r:id="rId10"/>
    <p:sldId id="323" r:id="rId11"/>
    <p:sldId id="324" r:id="rId12"/>
    <p:sldId id="258" r:id="rId13"/>
    <p:sldId id="259" r:id="rId14"/>
    <p:sldId id="260" r:id="rId15"/>
    <p:sldId id="261" r:id="rId16"/>
    <p:sldId id="269" r:id="rId17"/>
    <p:sldId id="325" r:id="rId18"/>
    <p:sldId id="268" r:id="rId19"/>
    <p:sldId id="279" r:id="rId20"/>
    <p:sldId id="274" r:id="rId21"/>
    <p:sldId id="275" r:id="rId22"/>
    <p:sldId id="277" r:id="rId23"/>
    <p:sldId id="265" r:id="rId24"/>
    <p:sldId id="294" r:id="rId25"/>
    <p:sldId id="289" r:id="rId26"/>
    <p:sldId id="296" r:id="rId27"/>
    <p:sldId id="266" r:id="rId28"/>
    <p:sldId id="271" r:id="rId29"/>
    <p:sldId id="272" r:id="rId30"/>
    <p:sldId id="276" r:id="rId31"/>
    <p:sldId id="278" r:id="rId32"/>
    <p:sldId id="280" r:id="rId33"/>
    <p:sldId id="282" r:id="rId34"/>
    <p:sldId id="283" r:id="rId35"/>
    <p:sldId id="284" r:id="rId36"/>
    <p:sldId id="286" r:id="rId37"/>
    <p:sldId id="287" r:id="rId38"/>
    <p:sldId id="288" r:id="rId39"/>
    <p:sldId id="290" r:id="rId40"/>
    <p:sldId id="291" r:id="rId41"/>
    <p:sldId id="292" r:id="rId42"/>
    <p:sldId id="293" r:id="rId43"/>
    <p:sldId id="285" r:id="rId44"/>
    <p:sldId id="302" r:id="rId45"/>
    <p:sldId id="295" r:id="rId46"/>
    <p:sldId id="297" r:id="rId47"/>
    <p:sldId id="298" r:id="rId48"/>
    <p:sldId id="299" r:id="rId49"/>
    <p:sldId id="300" r:id="rId50"/>
    <p:sldId id="301" r:id="rId51"/>
    <p:sldId id="303" r:id="rId52"/>
    <p:sldId id="304" r:id="rId53"/>
    <p:sldId id="305" r:id="rId54"/>
    <p:sldId id="306" r:id="rId55"/>
    <p:sldId id="311" r:id="rId56"/>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68" d="100"/>
          <a:sy n="68" d="100"/>
        </p:scale>
        <p:origin x="149" y="62"/>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8743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6 – The Necessity of Biblical Separation – Part 3</a:t>
            </a:r>
            <a:br>
              <a:rPr lang="en-US" sz="4400" dirty="0"/>
            </a:br>
            <a:br>
              <a:rPr lang="en-US" sz="4400" dirty="0"/>
            </a:br>
            <a:r>
              <a:rPr lang="en-US" sz="4400" dirty="0"/>
              <a:t>Pastor Jason Kauranen</a:t>
            </a:r>
            <a:br>
              <a:rPr lang="en-US" sz="4400" dirty="0"/>
            </a:br>
            <a:r>
              <a:rPr lang="en-US" sz="4400" dirty="0"/>
              <a:t>Sunday August 11, 2024</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24D3D-FF4B-0ADF-B8B6-6123DD7C7C13}"/>
              </a:ext>
            </a:extLst>
          </p:cNvPr>
          <p:cNvSpPr>
            <a:spLocks noGrp="1"/>
          </p:cNvSpPr>
          <p:nvPr>
            <p:ph type="title"/>
          </p:nvPr>
        </p:nvSpPr>
        <p:spPr/>
        <p:txBody>
          <a:bodyPr/>
          <a:lstStyle/>
          <a:p>
            <a:r>
              <a:rPr lang="en-US" sz="4800" dirty="0"/>
              <a:t>Partnership = </a:t>
            </a:r>
            <a:r>
              <a:rPr lang="en-US" sz="4800" dirty="0" err="1"/>
              <a:t>metoche</a:t>
            </a:r>
            <a:r>
              <a:rPr lang="en-US" sz="4800" dirty="0"/>
              <a:t>̄ - (G3352 met-</a:t>
            </a:r>
            <a:r>
              <a:rPr lang="en-US" sz="4800" dirty="0" err="1"/>
              <a:t>okh</a:t>
            </a:r>
            <a:r>
              <a:rPr lang="en-US" sz="4800" dirty="0"/>
              <a:t>-ay' From G3348 </a:t>
            </a:r>
            <a:r>
              <a:rPr lang="en-US" sz="4800" dirty="0" err="1"/>
              <a:t>metecho</a:t>
            </a:r>
            <a:r>
              <a:rPr lang="en-US" sz="4800" dirty="0"/>
              <a:t> ) = to share or participate; [by implication belong to or be partaker with] = participation, that is, intercourse- fellowship.</a:t>
            </a:r>
          </a:p>
        </p:txBody>
      </p:sp>
    </p:spTree>
    <p:extLst>
      <p:ext uri="{BB962C8B-B14F-4D97-AF65-F5344CB8AC3E}">
        <p14:creationId xmlns:p14="http://schemas.microsoft.com/office/powerpoint/2010/main" val="659557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222D5-421F-DE0D-ADB6-06A9CE7F7B1D}"/>
              </a:ext>
            </a:extLst>
          </p:cNvPr>
          <p:cNvSpPr>
            <a:spLocks noGrp="1"/>
          </p:cNvSpPr>
          <p:nvPr>
            <p:ph type="title"/>
          </p:nvPr>
        </p:nvSpPr>
        <p:spPr/>
        <p:txBody>
          <a:bodyPr/>
          <a:lstStyle/>
          <a:p>
            <a:r>
              <a:rPr lang="en-US" sz="4800" dirty="0"/>
              <a:t>Fellowship = </a:t>
            </a:r>
            <a:r>
              <a:rPr lang="en-US" sz="4800" dirty="0" err="1"/>
              <a:t>koinōnia</a:t>
            </a:r>
            <a:r>
              <a:rPr lang="en-US" sz="4800" dirty="0"/>
              <a:t> (G2842 </a:t>
            </a:r>
            <a:r>
              <a:rPr lang="en-US" sz="4800" dirty="0" err="1"/>
              <a:t>koy</a:t>
            </a:r>
            <a:r>
              <a:rPr lang="en-US" sz="4800" dirty="0"/>
              <a:t>-</a:t>
            </a:r>
            <a:r>
              <a:rPr lang="en-US" sz="4800" dirty="0" err="1"/>
              <a:t>nohn</a:t>
            </a:r>
            <a:r>
              <a:rPr lang="en-US" sz="4800" dirty="0"/>
              <a:t>-</a:t>
            </a:r>
            <a:r>
              <a:rPr lang="en-US" sz="4800" dirty="0" err="1"/>
              <a:t>ee</a:t>
            </a:r>
            <a:r>
              <a:rPr lang="en-US" sz="4800" dirty="0"/>
              <a:t>'-ah From G2844) =  partnership, participation, or intercourse, (to) communicate with, communion, fellowship.</a:t>
            </a:r>
          </a:p>
        </p:txBody>
      </p:sp>
    </p:spTree>
    <p:extLst>
      <p:ext uri="{BB962C8B-B14F-4D97-AF65-F5344CB8AC3E}">
        <p14:creationId xmlns:p14="http://schemas.microsoft.com/office/powerpoint/2010/main" val="2599699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9199C-723A-B779-8F17-FF4B884B71A0}"/>
              </a:ext>
            </a:extLst>
          </p:cNvPr>
          <p:cNvSpPr>
            <a:spLocks noGrp="1"/>
          </p:cNvSpPr>
          <p:nvPr>
            <p:ph type="title"/>
          </p:nvPr>
        </p:nvSpPr>
        <p:spPr/>
        <p:txBody>
          <a:bodyPr/>
          <a:lstStyle/>
          <a:p>
            <a:r>
              <a:rPr lang="en-US" sz="4600" dirty="0"/>
              <a:t>2 Co 6:14 (NKJ) Do not be unequally yoked together </a:t>
            </a:r>
            <a:br>
              <a:rPr lang="en-US" sz="4600" dirty="0"/>
            </a:br>
            <a:r>
              <a:rPr lang="en-US" sz="4600" dirty="0"/>
              <a:t>with unbelievers. </a:t>
            </a:r>
            <a:br>
              <a:rPr lang="en-US" sz="4600" dirty="0"/>
            </a:br>
            <a:r>
              <a:rPr lang="en-US" sz="4600" dirty="0"/>
              <a:t>For what fellowship has righteousness with lawlessness? And what communion has </a:t>
            </a:r>
            <a:br>
              <a:rPr lang="en-US" sz="4600" dirty="0"/>
            </a:br>
            <a:r>
              <a:rPr lang="en-US" sz="4600" dirty="0"/>
              <a:t>light with darkness?</a:t>
            </a:r>
          </a:p>
        </p:txBody>
      </p:sp>
    </p:spTree>
    <p:extLst>
      <p:ext uri="{BB962C8B-B14F-4D97-AF65-F5344CB8AC3E}">
        <p14:creationId xmlns:p14="http://schemas.microsoft.com/office/powerpoint/2010/main" val="1904641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86124-2D9B-897B-6825-99905987C342}"/>
              </a:ext>
            </a:extLst>
          </p:cNvPr>
          <p:cNvSpPr>
            <a:spLocks noGrp="1"/>
          </p:cNvSpPr>
          <p:nvPr>
            <p:ph type="title"/>
          </p:nvPr>
        </p:nvSpPr>
        <p:spPr/>
        <p:txBody>
          <a:bodyPr/>
          <a:lstStyle/>
          <a:p>
            <a:r>
              <a:rPr lang="en-US" sz="4400" dirty="0" err="1"/>
              <a:t>heterozugeo</a:t>
            </a:r>
            <a:r>
              <a:rPr lang="en-US" sz="4400" dirty="0"/>
              <a:t>̄ - (G2086 het-er-od-</a:t>
            </a:r>
            <a:r>
              <a:rPr lang="en-US" sz="4400" dirty="0" err="1"/>
              <a:t>zoog</a:t>
            </a:r>
            <a:r>
              <a:rPr lang="en-US" sz="4400" dirty="0"/>
              <a:t>-eh'-o) From a compound of G2087 </a:t>
            </a:r>
            <a:r>
              <a:rPr lang="en-US" sz="4400" dirty="0" err="1"/>
              <a:t>heteros</a:t>
            </a:r>
            <a:r>
              <a:rPr lang="en-US" sz="4400" dirty="0"/>
              <a:t> and G2218 </a:t>
            </a:r>
            <a:r>
              <a:rPr lang="en-US" sz="4400" dirty="0" err="1"/>
              <a:t>zugos</a:t>
            </a:r>
            <a:br>
              <a:rPr lang="en-US" sz="4400" dirty="0"/>
            </a:br>
            <a:r>
              <a:rPr lang="en-US" sz="4400" dirty="0"/>
              <a:t>= to yoke up differently, (figuratively) to associate discordantly =  unequally yoke together with. </a:t>
            </a:r>
            <a:br>
              <a:rPr lang="en-US" sz="4400" dirty="0"/>
            </a:br>
            <a:endParaRPr lang="en-US" sz="4400" dirty="0"/>
          </a:p>
        </p:txBody>
      </p:sp>
    </p:spTree>
    <p:extLst>
      <p:ext uri="{BB962C8B-B14F-4D97-AF65-F5344CB8AC3E}">
        <p14:creationId xmlns:p14="http://schemas.microsoft.com/office/powerpoint/2010/main" val="961771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47CF5-2376-A778-D760-D3F068EDF02D}"/>
              </a:ext>
            </a:extLst>
          </p:cNvPr>
          <p:cNvSpPr>
            <a:spLocks noGrp="1"/>
          </p:cNvSpPr>
          <p:nvPr>
            <p:ph type="title"/>
          </p:nvPr>
        </p:nvSpPr>
        <p:spPr/>
        <p:txBody>
          <a:bodyPr/>
          <a:lstStyle/>
          <a:p>
            <a:r>
              <a:rPr lang="en-US" sz="3600" dirty="0"/>
              <a:t>Amos 2:4 Thus says the LORD,</a:t>
            </a:r>
            <a:br>
              <a:rPr lang="en-US" sz="3600" dirty="0"/>
            </a:br>
            <a:r>
              <a:rPr lang="en-US" sz="3600" dirty="0"/>
              <a:t>“For three transgressions of Judah and for four</a:t>
            </a:r>
            <a:br>
              <a:rPr lang="en-US" sz="3600" dirty="0"/>
            </a:br>
            <a:r>
              <a:rPr lang="en-US" sz="3600" dirty="0"/>
              <a:t>I will not revoke its punishment,</a:t>
            </a:r>
            <a:br>
              <a:rPr lang="en-US" sz="3600" dirty="0"/>
            </a:br>
            <a:r>
              <a:rPr lang="en-US" sz="3600" dirty="0"/>
              <a:t>Because they rejected </a:t>
            </a:r>
            <a:br>
              <a:rPr lang="en-US" sz="3600" dirty="0"/>
            </a:br>
            <a:r>
              <a:rPr lang="en-US" sz="3600" dirty="0"/>
              <a:t>the law of the LORD</a:t>
            </a:r>
            <a:br>
              <a:rPr lang="en-US" sz="3600" dirty="0"/>
            </a:br>
            <a:r>
              <a:rPr lang="en-US" sz="3600" dirty="0"/>
              <a:t>And have not kept His statutes;</a:t>
            </a:r>
            <a:br>
              <a:rPr lang="en-US" sz="3600" dirty="0"/>
            </a:br>
            <a:r>
              <a:rPr lang="en-US" sz="3600" dirty="0"/>
              <a:t>Their lies also have led them astray,</a:t>
            </a:r>
            <a:br>
              <a:rPr lang="en-US" sz="3600" dirty="0"/>
            </a:br>
            <a:r>
              <a:rPr lang="en-US" sz="3600" dirty="0"/>
              <a:t>Those after which their fathers walked.</a:t>
            </a:r>
            <a:br>
              <a:rPr lang="en-US" sz="3600" dirty="0"/>
            </a:br>
            <a:endParaRPr lang="en-US" sz="3600" dirty="0"/>
          </a:p>
        </p:txBody>
      </p:sp>
    </p:spTree>
    <p:extLst>
      <p:ext uri="{BB962C8B-B14F-4D97-AF65-F5344CB8AC3E}">
        <p14:creationId xmlns:p14="http://schemas.microsoft.com/office/powerpoint/2010/main" val="1230947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6BEBA-2DF9-792C-FF91-940F10B1E4A0}"/>
              </a:ext>
            </a:extLst>
          </p:cNvPr>
          <p:cNvSpPr>
            <a:spLocks noGrp="1"/>
          </p:cNvSpPr>
          <p:nvPr>
            <p:ph type="title"/>
          </p:nvPr>
        </p:nvSpPr>
        <p:spPr/>
        <p:txBody>
          <a:bodyPr/>
          <a:lstStyle/>
          <a:p>
            <a:r>
              <a:rPr lang="en-US" sz="4800" dirty="0"/>
              <a:t>Amos 3:3 Do two men </a:t>
            </a:r>
            <a:br>
              <a:rPr lang="en-US" sz="4800" dirty="0"/>
            </a:br>
            <a:r>
              <a:rPr lang="en-US" sz="4800" dirty="0"/>
              <a:t>walk together unless they have made an appointment? </a:t>
            </a:r>
          </a:p>
        </p:txBody>
      </p:sp>
    </p:spTree>
    <p:extLst>
      <p:ext uri="{BB962C8B-B14F-4D97-AF65-F5344CB8AC3E}">
        <p14:creationId xmlns:p14="http://schemas.microsoft.com/office/powerpoint/2010/main" val="2665433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CA980-F9B9-BEF8-22FF-17C8D372160E}"/>
              </a:ext>
            </a:extLst>
          </p:cNvPr>
          <p:cNvSpPr>
            <a:spLocks noGrp="1"/>
          </p:cNvSpPr>
          <p:nvPr>
            <p:ph type="title"/>
          </p:nvPr>
        </p:nvSpPr>
        <p:spPr/>
        <p:txBody>
          <a:bodyPr/>
          <a:lstStyle/>
          <a:p>
            <a:r>
              <a:rPr lang="en-US" sz="4400" dirty="0"/>
              <a:t>But we must agree with Him </a:t>
            </a:r>
            <a:br>
              <a:rPr lang="en-US" sz="4400" dirty="0"/>
            </a:br>
            <a:r>
              <a:rPr lang="en-US" sz="4400" dirty="0"/>
              <a:t>as to the sinfulness of sin, </a:t>
            </a:r>
            <a:br>
              <a:rPr lang="en-US" sz="4400" dirty="0"/>
            </a:br>
            <a:r>
              <a:rPr lang="en-US" sz="4400" dirty="0"/>
              <a:t>the need of cleansing, </a:t>
            </a:r>
            <a:br>
              <a:rPr lang="en-US" sz="4400" dirty="0"/>
            </a:br>
            <a:r>
              <a:rPr lang="en-US" sz="4400" dirty="0"/>
              <a:t>the hopelessness of our old nature. – FB Meyer</a:t>
            </a:r>
          </a:p>
        </p:txBody>
      </p:sp>
    </p:spTree>
    <p:extLst>
      <p:ext uri="{BB962C8B-B14F-4D97-AF65-F5344CB8AC3E}">
        <p14:creationId xmlns:p14="http://schemas.microsoft.com/office/powerpoint/2010/main" val="3435249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EE578-F90C-E2C0-3B92-F10365C3DB58}"/>
              </a:ext>
            </a:extLst>
          </p:cNvPr>
          <p:cNvSpPr>
            <a:spLocks noGrp="1"/>
          </p:cNvSpPr>
          <p:nvPr>
            <p:ph type="title"/>
          </p:nvPr>
        </p:nvSpPr>
        <p:spPr/>
        <p:txBody>
          <a:bodyPr/>
          <a:lstStyle/>
          <a:p>
            <a:r>
              <a:rPr lang="en-US" sz="4400" dirty="0"/>
              <a:t>Biblical Separation is </a:t>
            </a:r>
            <a:br>
              <a:rPr lang="en-US" sz="4400" dirty="0"/>
            </a:br>
            <a:r>
              <a:rPr lang="en-US" sz="4400" dirty="0"/>
              <a:t>described as:</a:t>
            </a:r>
            <a:br>
              <a:rPr lang="en-US" sz="4400" dirty="0"/>
            </a:br>
            <a:r>
              <a:rPr lang="en-US" sz="4400" dirty="0"/>
              <a:t> </a:t>
            </a:r>
            <a:br>
              <a:rPr lang="en-US" sz="4400" dirty="0"/>
            </a:br>
            <a:r>
              <a:rPr lang="en-US" sz="4400" dirty="0"/>
              <a:t>A biblical principle for removing oneself from people or ideas </a:t>
            </a:r>
            <a:br>
              <a:rPr lang="en-US" sz="4400" dirty="0"/>
            </a:br>
            <a:r>
              <a:rPr lang="en-US" sz="4400" dirty="0"/>
              <a:t>that hinder your advancement in the Plan of God.</a:t>
            </a:r>
            <a:br>
              <a:rPr lang="en-US" sz="4400" dirty="0"/>
            </a:br>
            <a:r>
              <a:rPr lang="en-US" sz="4400" dirty="0"/>
              <a:t>                                  - </a:t>
            </a:r>
            <a:r>
              <a:rPr lang="en-US" sz="2400" dirty="0"/>
              <a:t>RB </a:t>
            </a:r>
            <a:r>
              <a:rPr lang="en-US" sz="2400" dirty="0" err="1"/>
              <a:t>Thieme</a:t>
            </a:r>
            <a:r>
              <a:rPr lang="en-US" sz="2400" dirty="0"/>
              <a:t> dictionary</a:t>
            </a:r>
          </a:p>
        </p:txBody>
      </p:sp>
    </p:spTree>
    <p:extLst>
      <p:ext uri="{BB962C8B-B14F-4D97-AF65-F5344CB8AC3E}">
        <p14:creationId xmlns:p14="http://schemas.microsoft.com/office/powerpoint/2010/main" val="2786344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B8A8C-D181-2C43-C270-3D82A8B61827}"/>
              </a:ext>
            </a:extLst>
          </p:cNvPr>
          <p:cNvSpPr>
            <a:spLocks noGrp="1"/>
          </p:cNvSpPr>
          <p:nvPr>
            <p:ph type="title"/>
          </p:nvPr>
        </p:nvSpPr>
        <p:spPr/>
        <p:txBody>
          <a:bodyPr/>
          <a:lstStyle/>
          <a:p>
            <a:r>
              <a:rPr lang="en-US" sz="4600" dirty="0"/>
              <a:t>1. Separation is a technique </a:t>
            </a:r>
            <a:br>
              <a:rPr lang="en-US" sz="4600" dirty="0"/>
            </a:br>
            <a:r>
              <a:rPr lang="en-US" sz="4600" dirty="0"/>
              <a:t>of switching from personal love to impersonal love when dealing with friends, loved ones, or close relations in the cosmic system.</a:t>
            </a:r>
          </a:p>
        </p:txBody>
      </p:sp>
    </p:spTree>
    <p:extLst>
      <p:ext uri="{BB962C8B-B14F-4D97-AF65-F5344CB8AC3E}">
        <p14:creationId xmlns:p14="http://schemas.microsoft.com/office/powerpoint/2010/main" val="37437965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ADF2D-2C72-4972-56C2-97052A1062C4}"/>
              </a:ext>
            </a:extLst>
          </p:cNvPr>
          <p:cNvSpPr>
            <a:spLocks noGrp="1"/>
          </p:cNvSpPr>
          <p:nvPr>
            <p:ph type="title"/>
          </p:nvPr>
        </p:nvSpPr>
        <p:spPr/>
        <p:txBody>
          <a:bodyPr/>
          <a:lstStyle/>
          <a:p>
            <a:r>
              <a:rPr lang="en-US" sz="4400" dirty="0"/>
              <a:t>Luke 6:35 But love your enemies, and do good, and lend, </a:t>
            </a:r>
            <a:br>
              <a:rPr lang="en-US" sz="4400" dirty="0"/>
            </a:br>
            <a:r>
              <a:rPr lang="en-US" sz="4400" dirty="0"/>
              <a:t>expecting nothing in return; </a:t>
            </a:r>
            <a:br>
              <a:rPr lang="en-US" sz="4400" dirty="0"/>
            </a:br>
            <a:r>
              <a:rPr lang="en-US" sz="4400" dirty="0"/>
              <a:t>and your reward will be great, and you will be sons of the Most High; for He Himself is kind </a:t>
            </a:r>
            <a:br>
              <a:rPr lang="en-US" sz="4400" dirty="0"/>
            </a:br>
            <a:r>
              <a:rPr lang="en-US" sz="4400" dirty="0"/>
              <a:t>to ungrateful and evil men. </a:t>
            </a:r>
          </a:p>
        </p:txBody>
      </p:sp>
    </p:spTree>
    <p:extLst>
      <p:ext uri="{BB962C8B-B14F-4D97-AF65-F5344CB8AC3E}">
        <p14:creationId xmlns:p14="http://schemas.microsoft.com/office/powerpoint/2010/main" val="2031337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EE578-F90C-E2C0-3B92-F10365C3DB58}"/>
              </a:ext>
            </a:extLst>
          </p:cNvPr>
          <p:cNvSpPr>
            <a:spLocks noGrp="1"/>
          </p:cNvSpPr>
          <p:nvPr>
            <p:ph type="title"/>
          </p:nvPr>
        </p:nvSpPr>
        <p:spPr/>
        <p:txBody>
          <a:bodyPr/>
          <a:lstStyle/>
          <a:p>
            <a:r>
              <a:rPr lang="en-US" sz="4400" dirty="0"/>
              <a:t>Biblical Separation is </a:t>
            </a:r>
            <a:br>
              <a:rPr lang="en-US" sz="4400" dirty="0"/>
            </a:br>
            <a:r>
              <a:rPr lang="en-US" sz="4400" dirty="0"/>
              <a:t>described as:</a:t>
            </a:r>
            <a:br>
              <a:rPr lang="en-US" sz="4400" dirty="0"/>
            </a:br>
            <a:r>
              <a:rPr lang="en-US" sz="4400" dirty="0"/>
              <a:t> </a:t>
            </a:r>
            <a:br>
              <a:rPr lang="en-US" sz="4400" dirty="0"/>
            </a:br>
            <a:r>
              <a:rPr lang="en-US" sz="4400" dirty="0"/>
              <a:t>A biblical principle for removing oneself from people or ideas </a:t>
            </a:r>
            <a:br>
              <a:rPr lang="en-US" sz="4400" dirty="0"/>
            </a:br>
            <a:r>
              <a:rPr lang="en-US" sz="4400" dirty="0"/>
              <a:t>that hinder your advancement in the Plan of God.</a:t>
            </a:r>
            <a:br>
              <a:rPr lang="en-US" sz="4400" dirty="0"/>
            </a:br>
            <a:r>
              <a:rPr lang="en-US" sz="4400" dirty="0"/>
              <a:t>                                  - </a:t>
            </a:r>
            <a:r>
              <a:rPr lang="en-US" sz="2400" dirty="0"/>
              <a:t>RB </a:t>
            </a:r>
            <a:r>
              <a:rPr lang="en-US" sz="2400" dirty="0" err="1"/>
              <a:t>Thieme</a:t>
            </a:r>
            <a:r>
              <a:rPr lang="en-US" sz="2400" dirty="0"/>
              <a:t> dictionary</a:t>
            </a:r>
          </a:p>
        </p:txBody>
      </p:sp>
    </p:spTree>
    <p:extLst>
      <p:ext uri="{BB962C8B-B14F-4D97-AF65-F5344CB8AC3E}">
        <p14:creationId xmlns:p14="http://schemas.microsoft.com/office/powerpoint/2010/main" val="3331817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A06C-B6A2-F8C3-7976-94BA7D412489}"/>
              </a:ext>
            </a:extLst>
          </p:cNvPr>
          <p:cNvSpPr>
            <a:spLocks noGrp="1"/>
          </p:cNvSpPr>
          <p:nvPr>
            <p:ph type="title"/>
          </p:nvPr>
        </p:nvSpPr>
        <p:spPr/>
        <p:txBody>
          <a:bodyPr/>
          <a:lstStyle/>
          <a:p>
            <a:r>
              <a:rPr lang="en-US" sz="4800" dirty="0"/>
              <a:t>Heb 10:35 Therefore, do not throw away your confidence, which has a great reward. </a:t>
            </a:r>
          </a:p>
        </p:txBody>
      </p:sp>
    </p:spTree>
    <p:extLst>
      <p:ext uri="{BB962C8B-B14F-4D97-AF65-F5344CB8AC3E}">
        <p14:creationId xmlns:p14="http://schemas.microsoft.com/office/powerpoint/2010/main" val="28957688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092C6-DEF6-FF8C-7629-20E645FCFFCA}"/>
              </a:ext>
            </a:extLst>
          </p:cNvPr>
          <p:cNvSpPr>
            <a:spLocks noGrp="1"/>
          </p:cNvSpPr>
          <p:nvPr>
            <p:ph type="title"/>
          </p:nvPr>
        </p:nvSpPr>
        <p:spPr/>
        <p:txBody>
          <a:bodyPr/>
          <a:lstStyle/>
          <a:p>
            <a:r>
              <a:rPr lang="en-US" sz="4800" dirty="0"/>
              <a:t>Impersonal love emphasizes your personal love for God; and operationally impersonal love </a:t>
            </a:r>
            <a:br>
              <a:rPr lang="en-US" sz="4800" dirty="0"/>
            </a:br>
            <a:r>
              <a:rPr lang="en-US" sz="4800" dirty="0"/>
              <a:t>is perpetuated and functions </a:t>
            </a:r>
            <a:br>
              <a:rPr lang="en-US" sz="4800" dirty="0"/>
            </a:br>
            <a:r>
              <a:rPr lang="en-US" sz="4800" dirty="0"/>
              <a:t>on its own integrity.</a:t>
            </a:r>
            <a:br>
              <a:rPr lang="en-US" sz="4800" dirty="0"/>
            </a:br>
            <a:r>
              <a:rPr lang="en-US" sz="4800" dirty="0"/>
              <a:t> </a:t>
            </a:r>
            <a:br>
              <a:rPr lang="en-US" sz="4800" dirty="0"/>
            </a:br>
            <a:r>
              <a:rPr lang="en-US" sz="4800" dirty="0"/>
              <a:t>– Pastor R. McLaughlin </a:t>
            </a:r>
          </a:p>
        </p:txBody>
      </p:sp>
    </p:spTree>
    <p:extLst>
      <p:ext uri="{BB962C8B-B14F-4D97-AF65-F5344CB8AC3E}">
        <p14:creationId xmlns:p14="http://schemas.microsoft.com/office/powerpoint/2010/main" val="4257866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9B589-E7CF-1714-7236-1CAAF82D9458}"/>
              </a:ext>
            </a:extLst>
          </p:cNvPr>
          <p:cNvSpPr>
            <a:spLocks noGrp="1"/>
          </p:cNvSpPr>
          <p:nvPr>
            <p:ph type="title"/>
          </p:nvPr>
        </p:nvSpPr>
        <p:spPr/>
        <p:txBody>
          <a:bodyPr/>
          <a:lstStyle/>
          <a:p>
            <a:endParaRPr lang="en-US" sz="4800" dirty="0"/>
          </a:p>
        </p:txBody>
      </p:sp>
    </p:spTree>
    <p:extLst>
      <p:ext uri="{BB962C8B-B14F-4D97-AF65-F5344CB8AC3E}">
        <p14:creationId xmlns:p14="http://schemas.microsoft.com/office/powerpoint/2010/main" val="3128498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8750138-51FB-3A94-2827-4F9FD90F54AB}"/>
              </a:ext>
            </a:extLst>
          </p:cNvPr>
          <p:cNvPicPr>
            <a:picLocks noChangeAspect="1"/>
          </p:cNvPicPr>
          <p:nvPr/>
        </p:nvPicPr>
        <p:blipFill>
          <a:blip r:embed="rId2"/>
          <a:stretch>
            <a:fillRect/>
          </a:stretch>
        </p:blipFill>
        <p:spPr>
          <a:xfrm>
            <a:off x="2285802" y="1714351"/>
            <a:ext cx="4572396" cy="3429297"/>
          </a:xfrm>
          <a:prstGeom prst="rect">
            <a:avLst/>
          </a:prstGeom>
        </p:spPr>
      </p:pic>
      <p:sp>
        <p:nvSpPr>
          <p:cNvPr id="2" name="Title 1">
            <a:extLst>
              <a:ext uri="{FF2B5EF4-FFF2-40B4-BE49-F238E27FC236}">
                <a16:creationId xmlns:a16="http://schemas.microsoft.com/office/drawing/2014/main" id="{F27448EF-7450-C98A-1779-7CAFFB83A22F}"/>
              </a:ext>
            </a:extLst>
          </p:cNvPr>
          <p:cNvSpPr>
            <a:spLocks noGrp="1"/>
          </p:cNvSpPr>
          <p:nvPr>
            <p:ph type="title"/>
          </p:nvPr>
        </p:nvSpPr>
        <p:spPr/>
        <p:txBody>
          <a:bodyPr/>
          <a:lstStyle/>
          <a:p>
            <a:r>
              <a:rPr lang="en-US" sz="4000" dirty="0"/>
              <a:t>2. Separation involves the Believer to live by a standard of truth and permanent priorities by both:</a:t>
            </a:r>
            <a:br>
              <a:rPr lang="en-US" sz="4000" dirty="0"/>
            </a:br>
            <a:br>
              <a:rPr lang="en-US" sz="4000" dirty="0"/>
            </a:br>
            <a:r>
              <a:rPr lang="en-US" sz="4000" dirty="0"/>
              <a:t>a) Establishing the correct priorities in life (</a:t>
            </a:r>
            <a:r>
              <a:rPr lang="en-US" sz="4000" dirty="0" err="1"/>
              <a:t>ie</a:t>
            </a:r>
            <a:r>
              <a:rPr lang="en-US" sz="4000" dirty="0"/>
              <a:t>: study or intake of BD # 1, effective prayer life # 2, </a:t>
            </a:r>
            <a:r>
              <a:rPr lang="en-US" sz="4000" dirty="0" err="1"/>
              <a:t>etc</a:t>
            </a:r>
            <a:r>
              <a:rPr lang="en-US" sz="4000" dirty="0"/>
              <a:t>…)</a:t>
            </a:r>
            <a:br>
              <a:rPr lang="en-US" sz="4000" dirty="0"/>
            </a:br>
            <a:r>
              <a:rPr lang="en-US" sz="4000" dirty="0"/>
              <a:t>b)	 Getting rid of the distractions that can affect your momentum in your daily walk, 1 Jo 2:15-17. </a:t>
            </a:r>
            <a:br>
              <a:rPr lang="en-US" sz="4000" dirty="0"/>
            </a:br>
            <a:endParaRPr lang="en-US" sz="4000" dirty="0"/>
          </a:p>
        </p:txBody>
      </p:sp>
    </p:spTree>
    <p:extLst>
      <p:ext uri="{BB962C8B-B14F-4D97-AF65-F5344CB8AC3E}">
        <p14:creationId xmlns:p14="http://schemas.microsoft.com/office/powerpoint/2010/main" val="96634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6C133-051F-4A8F-22C0-14EBA3E84986}"/>
              </a:ext>
            </a:extLst>
          </p:cNvPr>
          <p:cNvSpPr>
            <a:spLocks noGrp="1"/>
          </p:cNvSpPr>
          <p:nvPr>
            <p:ph type="title"/>
          </p:nvPr>
        </p:nvSpPr>
        <p:spPr/>
        <p:txBody>
          <a:bodyPr/>
          <a:lstStyle/>
          <a:p>
            <a:r>
              <a:rPr lang="en-US" sz="4800" dirty="0"/>
              <a:t>1Jo 2:15 Do not love the world nor the things in the world. </a:t>
            </a:r>
            <a:br>
              <a:rPr lang="en-US" sz="4800" dirty="0"/>
            </a:br>
            <a:r>
              <a:rPr lang="en-US" sz="4800" dirty="0"/>
              <a:t>If anyone loves the world, </a:t>
            </a:r>
            <a:br>
              <a:rPr lang="en-US" sz="4800" dirty="0"/>
            </a:br>
            <a:r>
              <a:rPr lang="en-US" sz="4800" dirty="0"/>
              <a:t>the love of the Father </a:t>
            </a:r>
            <a:br>
              <a:rPr lang="en-US" sz="4800" dirty="0"/>
            </a:br>
            <a:r>
              <a:rPr lang="en-US" sz="4800" dirty="0"/>
              <a:t>is not in him. </a:t>
            </a:r>
          </a:p>
        </p:txBody>
      </p:sp>
    </p:spTree>
    <p:extLst>
      <p:ext uri="{BB962C8B-B14F-4D97-AF65-F5344CB8AC3E}">
        <p14:creationId xmlns:p14="http://schemas.microsoft.com/office/powerpoint/2010/main" val="1426935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C51E-A724-B8DC-7CD5-DB4B5C303C03}"/>
              </a:ext>
            </a:extLst>
          </p:cNvPr>
          <p:cNvSpPr>
            <a:spLocks noGrp="1"/>
          </p:cNvSpPr>
          <p:nvPr>
            <p:ph type="title"/>
          </p:nvPr>
        </p:nvSpPr>
        <p:spPr/>
        <p:txBody>
          <a:bodyPr/>
          <a:lstStyle/>
          <a:p>
            <a:r>
              <a:rPr lang="en-US" dirty="0"/>
              <a:t>Acts 4:12 And there is salvation in no one else; for there is no other name under heaven that has been given among men by which we must be saved.”</a:t>
            </a:r>
            <a:br>
              <a:rPr lang="en-US" dirty="0"/>
            </a:br>
            <a:r>
              <a:rPr lang="en-US" dirty="0"/>
              <a:t>- The Lord Jesus Christ -</a:t>
            </a:r>
          </a:p>
        </p:txBody>
      </p:sp>
    </p:spTree>
    <p:extLst>
      <p:ext uri="{BB962C8B-B14F-4D97-AF65-F5344CB8AC3E}">
        <p14:creationId xmlns:p14="http://schemas.microsoft.com/office/powerpoint/2010/main" val="1757322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99D4A-2647-A9D9-532F-042B15A1D96B}"/>
              </a:ext>
            </a:extLst>
          </p:cNvPr>
          <p:cNvSpPr>
            <a:spLocks noGrp="1"/>
          </p:cNvSpPr>
          <p:nvPr>
            <p:ph type="title"/>
          </p:nvPr>
        </p:nvSpPr>
        <p:spPr/>
        <p:txBody>
          <a:bodyPr/>
          <a:lstStyle/>
          <a:p>
            <a:r>
              <a:rPr lang="en-US" sz="4400" u="sng" dirty="0"/>
              <a:t>BELIEVER</a:t>
            </a:r>
            <a:br>
              <a:rPr lang="en-US" sz="4400" dirty="0"/>
            </a:br>
            <a:br>
              <a:rPr lang="en-US" sz="4400" dirty="0"/>
            </a:br>
            <a:r>
              <a:rPr lang="en-US" sz="4400" dirty="0"/>
              <a:t>Keep your eyes of focus on the Lord Jesus Christ and grow in </a:t>
            </a:r>
            <a:br>
              <a:rPr lang="en-US" sz="4400" dirty="0"/>
            </a:br>
            <a:r>
              <a:rPr lang="en-US" sz="4400" dirty="0"/>
              <a:t>His grace and knowledge, </a:t>
            </a:r>
            <a:br>
              <a:rPr lang="en-US" sz="4400" dirty="0"/>
            </a:br>
            <a:r>
              <a:rPr lang="en-US" sz="4400" dirty="0"/>
              <a:t>2PE 3:18.</a:t>
            </a:r>
            <a:br>
              <a:rPr lang="en-US" sz="4400" dirty="0"/>
            </a:br>
            <a:br>
              <a:rPr lang="en-US" sz="4400" dirty="0"/>
            </a:br>
            <a:r>
              <a:rPr lang="en-US" sz="4400" dirty="0"/>
              <a:t>Fellowship with Him!</a:t>
            </a:r>
          </a:p>
        </p:txBody>
      </p:sp>
    </p:spTree>
    <p:extLst>
      <p:ext uri="{BB962C8B-B14F-4D97-AF65-F5344CB8AC3E}">
        <p14:creationId xmlns:p14="http://schemas.microsoft.com/office/powerpoint/2010/main" val="3383043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DB02-EB0A-8C36-5460-64EF48A87047}"/>
              </a:ext>
            </a:extLst>
          </p:cNvPr>
          <p:cNvSpPr>
            <a:spLocks noGrp="1"/>
          </p:cNvSpPr>
          <p:nvPr>
            <p:ph type="title"/>
          </p:nvPr>
        </p:nvSpPr>
        <p:spPr/>
        <p:txBody>
          <a:bodyPr/>
          <a:lstStyle/>
          <a:p>
            <a:r>
              <a:rPr lang="en-US" sz="4000" dirty="0"/>
              <a:t>Dan 1:8 But Daniel </a:t>
            </a:r>
            <a:r>
              <a:rPr lang="en-US" sz="4000" u="sng" dirty="0"/>
              <a:t>made up his mind </a:t>
            </a:r>
            <a:r>
              <a:rPr lang="en-US" sz="4000" dirty="0"/>
              <a:t>that he would not defile himself </a:t>
            </a:r>
            <a:br>
              <a:rPr lang="en-US" sz="4000" dirty="0"/>
            </a:br>
            <a:r>
              <a:rPr lang="en-US" sz="4000" dirty="0"/>
              <a:t>with the king’s choice food or </a:t>
            </a:r>
            <a:br>
              <a:rPr lang="en-US" sz="4000" dirty="0"/>
            </a:br>
            <a:r>
              <a:rPr lang="en-US" sz="4000" dirty="0"/>
              <a:t>with the wine which he drank; </a:t>
            </a:r>
            <a:br>
              <a:rPr lang="en-US" sz="4000" dirty="0"/>
            </a:br>
            <a:r>
              <a:rPr lang="en-US" sz="4000" dirty="0"/>
              <a:t>so he sought permission from the commander of the officials that he might </a:t>
            </a:r>
            <a:r>
              <a:rPr lang="en-US" sz="4000" u="sng" dirty="0"/>
              <a:t>not defile himself.</a:t>
            </a:r>
          </a:p>
        </p:txBody>
      </p:sp>
    </p:spTree>
    <p:extLst>
      <p:ext uri="{BB962C8B-B14F-4D97-AF65-F5344CB8AC3E}">
        <p14:creationId xmlns:p14="http://schemas.microsoft.com/office/powerpoint/2010/main" val="767548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685F4-1B2B-80F7-FA69-F424ADE1787A}"/>
              </a:ext>
            </a:extLst>
          </p:cNvPr>
          <p:cNvSpPr>
            <a:spLocks noGrp="1"/>
          </p:cNvSpPr>
          <p:nvPr>
            <p:ph type="title"/>
          </p:nvPr>
        </p:nvSpPr>
        <p:spPr/>
        <p:txBody>
          <a:bodyPr/>
          <a:lstStyle/>
          <a:p>
            <a:r>
              <a:rPr lang="en-US" sz="4000" dirty="0"/>
              <a:t>Dan 1:8  But Daniel purposed in his heart that he would not defile himself with the portion of the king's meat, nor with the wine which he drank: therefore he requested of the prince of the eunuchs that he </a:t>
            </a:r>
            <a:br>
              <a:rPr lang="en-US" sz="4000" dirty="0"/>
            </a:br>
            <a:r>
              <a:rPr lang="en-US" sz="4000" dirty="0"/>
              <a:t>might not defile himself. </a:t>
            </a:r>
          </a:p>
        </p:txBody>
      </p:sp>
    </p:spTree>
    <p:extLst>
      <p:ext uri="{BB962C8B-B14F-4D97-AF65-F5344CB8AC3E}">
        <p14:creationId xmlns:p14="http://schemas.microsoft.com/office/powerpoint/2010/main" val="33199590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FD8A-6518-2513-6EBB-DE2BD2431E33}"/>
              </a:ext>
            </a:extLst>
          </p:cNvPr>
          <p:cNvSpPr>
            <a:spLocks noGrp="1"/>
          </p:cNvSpPr>
          <p:nvPr>
            <p:ph type="title"/>
          </p:nvPr>
        </p:nvSpPr>
        <p:spPr/>
        <p:txBody>
          <a:bodyPr/>
          <a:lstStyle/>
          <a:p>
            <a:r>
              <a:rPr lang="en-US" sz="4800" dirty="0"/>
              <a:t>‘King’s choice food’ </a:t>
            </a:r>
            <a:r>
              <a:rPr lang="en-US" sz="4800" i="1" dirty="0" err="1"/>
              <a:t>Pathbag</a:t>
            </a:r>
            <a:r>
              <a:rPr lang="en-US" sz="4800" dirty="0"/>
              <a:t> – (‘Path-bag’ H6958 of Persian) = </a:t>
            </a:r>
            <a:br>
              <a:rPr lang="en-US" sz="4800" dirty="0"/>
            </a:br>
            <a:r>
              <a:rPr lang="en-US" sz="4800" dirty="0"/>
              <a:t>royal rations, a delicacy </a:t>
            </a:r>
            <a:br>
              <a:rPr lang="en-US" sz="4800" dirty="0"/>
            </a:br>
            <a:r>
              <a:rPr lang="en-US" sz="4800" dirty="0"/>
              <a:t>or rich food. </a:t>
            </a:r>
            <a:br>
              <a:rPr lang="en-US" sz="4800" dirty="0"/>
            </a:br>
            <a:r>
              <a:rPr lang="en-US" sz="4800" dirty="0"/>
              <a:t>This was the so-called the best quality only fit for a king. </a:t>
            </a:r>
          </a:p>
        </p:txBody>
      </p:sp>
    </p:spTree>
    <p:extLst>
      <p:ext uri="{BB962C8B-B14F-4D97-AF65-F5344CB8AC3E}">
        <p14:creationId xmlns:p14="http://schemas.microsoft.com/office/powerpoint/2010/main" val="541200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80202-1566-B62B-4E9A-F71DDB1FDF60}"/>
              </a:ext>
            </a:extLst>
          </p:cNvPr>
          <p:cNvSpPr>
            <a:spLocks noGrp="1"/>
          </p:cNvSpPr>
          <p:nvPr>
            <p:ph type="title"/>
          </p:nvPr>
        </p:nvSpPr>
        <p:spPr/>
        <p:txBody>
          <a:bodyPr/>
          <a:lstStyle/>
          <a:p>
            <a:r>
              <a:rPr lang="en-US" sz="4800" dirty="0"/>
              <a:t>1Jo 1:6 If we say that </a:t>
            </a:r>
            <a:br>
              <a:rPr lang="en-US" sz="4800" dirty="0"/>
            </a:br>
            <a:r>
              <a:rPr lang="en-US" sz="4800" dirty="0"/>
              <a:t>we have </a:t>
            </a:r>
            <a:r>
              <a:rPr lang="en-US" sz="4800" u="sng" dirty="0"/>
              <a:t>fellowship with Him </a:t>
            </a:r>
            <a:r>
              <a:rPr lang="en-US" sz="4800" dirty="0"/>
              <a:t>and yet walk in the darkness, we lie and do not practice </a:t>
            </a:r>
            <a:br>
              <a:rPr lang="en-US" sz="4800" dirty="0"/>
            </a:br>
            <a:r>
              <a:rPr lang="en-US" sz="4800" dirty="0"/>
              <a:t>the truth;</a:t>
            </a:r>
          </a:p>
        </p:txBody>
      </p:sp>
    </p:spTree>
    <p:extLst>
      <p:ext uri="{BB962C8B-B14F-4D97-AF65-F5344CB8AC3E}">
        <p14:creationId xmlns:p14="http://schemas.microsoft.com/office/powerpoint/2010/main" val="2200502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B8784-AECB-CA1C-EC63-9A8C136C1090}"/>
              </a:ext>
            </a:extLst>
          </p:cNvPr>
          <p:cNvSpPr>
            <a:spLocks noGrp="1"/>
          </p:cNvSpPr>
          <p:nvPr>
            <p:ph type="title"/>
          </p:nvPr>
        </p:nvSpPr>
        <p:spPr/>
        <p:txBody>
          <a:bodyPr/>
          <a:lstStyle/>
          <a:p>
            <a:r>
              <a:rPr lang="en-US" sz="4400" dirty="0"/>
              <a:t>James 4:4 You adulteresses, </a:t>
            </a:r>
            <a:br>
              <a:rPr lang="en-US" sz="4400" dirty="0"/>
            </a:br>
            <a:r>
              <a:rPr lang="en-US" sz="4400" dirty="0"/>
              <a:t>do you not know that friendship with the world is hostility toward God? Therefore, whoever wishes to be a friend of the world makes himself an enemy of God.</a:t>
            </a:r>
          </a:p>
        </p:txBody>
      </p:sp>
    </p:spTree>
    <p:extLst>
      <p:ext uri="{BB962C8B-B14F-4D97-AF65-F5344CB8AC3E}">
        <p14:creationId xmlns:p14="http://schemas.microsoft.com/office/powerpoint/2010/main" val="3720850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DBB4A-446D-5DF4-C983-9DB66DAD4345}"/>
              </a:ext>
            </a:extLst>
          </p:cNvPr>
          <p:cNvSpPr>
            <a:spLocks noGrp="1"/>
          </p:cNvSpPr>
          <p:nvPr>
            <p:ph type="title"/>
          </p:nvPr>
        </p:nvSpPr>
        <p:spPr>
          <a:xfrm>
            <a:off x="306387" y="228600"/>
            <a:ext cx="8531225" cy="1139825"/>
          </a:xfrm>
        </p:spPr>
        <p:txBody>
          <a:bodyPr/>
          <a:lstStyle/>
          <a:p>
            <a:r>
              <a:rPr lang="en-US" sz="4400" dirty="0"/>
              <a:t>“Be ready for a bad name; </a:t>
            </a:r>
            <a:br>
              <a:rPr lang="en-US" sz="4400" dirty="0"/>
            </a:br>
            <a:r>
              <a:rPr lang="en-US" sz="4400" dirty="0"/>
              <a:t>be willing to be called a bigot; </a:t>
            </a:r>
            <a:br>
              <a:rPr lang="en-US" sz="4400" dirty="0"/>
            </a:br>
            <a:r>
              <a:rPr lang="en-US" sz="4400" dirty="0"/>
              <a:t>be prepared for the loss of friendships; </a:t>
            </a:r>
            <a:br>
              <a:rPr lang="en-US" sz="4400" dirty="0"/>
            </a:br>
            <a:r>
              <a:rPr lang="en-US" sz="4400" dirty="0"/>
              <a:t>be prepared for anything, </a:t>
            </a:r>
            <a:br>
              <a:rPr lang="en-US" sz="4400" dirty="0"/>
            </a:br>
            <a:r>
              <a:rPr lang="en-US" sz="4400" dirty="0"/>
              <a:t>so long as you can stand fast </a:t>
            </a:r>
            <a:br>
              <a:rPr lang="en-US" sz="4400" dirty="0"/>
            </a:br>
            <a:r>
              <a:rPr lang="en-US" sz="4400" dirty="0"/>
              <a:t>by Him who bought you </a:t>
            </a:r>
            <a:br>
              <a:rPr lang="en-US" sz="4400" dirty="0"/>
            </a:br>
            <a:r>
              <a:rPr lang="en-US" sz="4400" dirty="0"/>
              <a:t>with His precious blood.” (Spurgeon)</a:t>
            </a:r>
          </a:p>
        </p:txBody>
      </p:sp>
    </p:spTree>
    <p:extLst>
      <p:ext uri="{BB962C8B-B14F-4D97-AF65-F5344CB8AC3E}">
        <p14:creationId xmlns:p14="http://schemas.microsoft.com/office/powerpoint/2010/main" val="35499723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BDBEB-18F0-E82A-1807-E88750C1CA7C}"/>
              </a:ext>
            </a:extLst>
          </p:cNvPr>
          <p:cNvSpPr>
            <a:spLocks noGrp="1"/>
          </p:cNvSpPr>
          <p:nvPr>
            <p:ph type="title"/>
          </p:nvPr>
        </p:nvSpPr>
        <p:spPr/>
        <p:txBody>
          <a:bodyPr/>
          <a:lstStyle/>
          <a:p>
            <a:r>
              <a:rPr lang="en-US" sz="4000" dirty="0"/>
              <a:t>Mal 3:16 Then those who feared </a:t>
            </a:r>
            <a:br>
              <a:rPr lang="en-US" sz="4000" dirty="0"/>
            </a:br>
            <a:r>
              <a:rPr lang="en-US" sz="4000" dirty="0"/>
              <a:t>the LORD spoke to one another, </a:t>
            </a:r>
            <a:br>
              <a:rPr lang="en-US" sz="4000" dirty="0"/>
            </a:br>
            <a:r>
              <a:rPr lang="en-US" sz="4000" dirty="0"/>
              <a:t>and the LORD gave attention and heard it, and a book of remembrance was written before Him </a:t>
            </a:r>
            <a:br>
              <a:rPr lang="en-US" sz="4000" dirty="0"/>
            </a:br>
            <a:r>
              <a:rPr lang="en-US" sz="4000" dirty="0"/>
              <a:t>for those who fear the LORD and </a:t>
            </a:r>
            <a:br>
              <a:rPr lang="en-US" sz="4000" dirty="0"/>
            </a:br>
            <a:r>
              <a:rPr lang="en-US" sz="4000" dirty="0"/>
              <a:t>who esteem His name. </a:t>
            </a:r>
          </a:p>
        </p:txBody>
      </p:sp>
    </p:spTree>
    <p:extLst>
      <p:ext uri="{BB962C8B-B14F-4D97-AF65-F5344CB8AC3E}">
        <p14:creationId xmlns:p14="http://schemas.microsoft.com/office/powerpoint/2010/main" val="9754535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950ED-FCD5-30E3-3C06-C4D715A39FBF}"/>
              </a:ext>
            </a:extLst>
          </p:cNvPr>
          <p:cNvSpPr>
            <a:spLocks noGrp="1"/>
          </p:cNvSpPr>
          <p:nvPr>
            <p:ph type="title"/>
          </p:nvPr>
        </p:nvSpPr>
        <p:spPr>
          <a:xfrm>
            <a:off x="306387" y="304800"/>
            <a:ext cx="8531225" cy="1139825"/>
          </a:xfrm>
        </p:spPr>
        <p:txBody>
          <a:bodyPr/>
          <a:lstStyle/>
          <a:p>
            <a:r>
              <a:rPr lang="en-US" sz="4800" dirty="0"/>
              <a:t>Dan 1:9 Now God granted Daniel favor and compassion in the sight of the commander of the officials, </a:t>
            </a:r>
          </a:p>
        </p:txBody>
      </p:sp>
    </p:spTree>
    <p:extLst>
      <p:ext uri="{BB962C8B-B14F-4D97-AF65-F5344CB8AC3E}">
        <p14:creationId xmlns:p14="http://schemas.microsoft.com/office/powerpoint/2010/main" val="4390673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B5F36-C189-CA02-2D93-9D9EAB007997}"/>
              </a:ext>
            </a:extLst>
          </p:cNvPr>
          <p:cNvSpPr>
            <a:spLocks noGrp="1"/>
          </p:cNvSpPr>
          <p:nvPr>
            <p:ph type="title"/>
          </p:nvPr>
        </p:nvSpPr>
        <p:spPr/>
        <p:txBody>
          <a:bodyPr/>
          <a:lstStyle/>
          <a:p>
            <a:r>
              <a:rPr lang="en-US" sz="4800" dirty="0"/>
              <a:t>Dan 1:17 As for these four youths, God gave them knowledge and intelligence in every branch of literature and wisdom; Daniel even understood all kinds of visions and dreams. </a:t>
            </a:r>
          </a:p>
        </p:txBody>
      </p:sp>
    </p:spTree>
    <p:extLst>
      <p:ext uri="{BB962C8B-B14F-4D97-AF65-F5344CB8AC3E}">
        <p14:creationId xmlns:p14="http://schemas.microsoft.com/office/powerpoint/2010/main" val="3003631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33494-05B4-D933-38C0-FD29436D4C91}"/>
              </a:ext>
            </a:extLst>
          </p:cNvPr>
          <p:cNvSpPr>
            <a:spLocks noGrp="1"/>
          </p:cNvSpPr>
          <p:nvPr>
            <p:ph type="title"/>
          </p:nvPr>
        </p:nvSpPr>
        <p:spPr/>
        <p:txBody>
          <a:bodyPr/>
          <a:lstStyle/>
          <a:p>
            <a:r>
              <a:rPr lang="en-US" sz="4800" dirty="0"/>
              <a:t>Dan 1:20 As for every matter of wisdom and understanding about which the king consulted them, he found them ten times better than all the magicians and conjurers who were in all his realm. </a:t>
            </a:r>
          </a:p>
        </p:txBody>
      </p:sp>
    </p:spTree>
    <p:extLst>
      <p:ext uri="{BB962C8B-B14F-4D97-AF65-F5344CB8AC3E}">
        <p14:creationId xmlns:p14="http://schemas.microsoft.com/office/powerpoint/2010/main" val="27778647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A108F-5E74-ECC2-2FF1-B859F13448C8}"/>
              </a:ext>
            </a:extLst>
          </p:cNvPr>
          <p:cNvSpPr>
            <a:spLocks noGrp="1"/>
          </p:cNvSpPr>
          <p:nvPr>
            <p:ph type="title"/>
          </p:nvPr>
        </p:nvSpPr>
        <p:spPr/>
        <p:txBody>
          <a:bodyPr/>
          <a:lstStyle/>
          <a:p>
            <a:r>
              <a:rPr lang="en-US" sz="4800" dirty="0"/>
              <a:t>Rom 13:14 But put on </a:t>
            </a:r>
            <a:br>
              <a:rPr lang="en-US" sz="4800" dirty="0"/>
            </a:br>
            <a:r>
              <a:rPr lang="en-US" sz="4800" dirty="0"/>
              <a:t>the Lord Jesus Christ, and make no provision for the flesh in regard to its lusts.</a:t>
            </a:r>
          </a:p>
        </p:txBody>
      </p:sp>
    </p:spTree>
    <p:extLst>
      <p:ext uri="{BB962C8B-B14F-4D97-AF65-F5344CB8AC3E}">
        <p14:creationId xmlns:p14="http://schemas.microsoft.com/office/powerpoint/2010/main" val="14506315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07A71-FFCB-00BC-A0B0-BD9FAC03AB5B}"/>
              </a:ext>
            </a:extLst>
          </p:cNvPr>
          <p:cNvSpPr>
            <a:spLocks noGrp="1"/>
          </p:cNvSpPr>
          <p:nvPr>
            <p:ph type="title"/>
          </p:nvPr>
        </p:nvSpPr>
        <p:spPr/>
        <p:txBody>
          <a:bodyPr/>
          <a:lstStyle/>
          <a:p>
            <a:r>
              <a:rPr lang="en-US" sz="4800" dirty="0"/>
              <a:t>Rom 14:5 One person regards one day above another, </a:t>
            </a:r>
            <a:br>
              <a:rPr lang="en-US" sz="4800" dirty="0"/>
            </a:br>
            <a:r>
              <a:rPr lang="en-US" sz="4800" dirty="0"/>
              <a:t>another regards every day alike. </a:t>
            </a:r>
            <a:br>
              <a:rPr lang="en-US" sz="4800" dirty="0"/>
            </a:br>
            <a:r>
              <a:rPr lang="en-US" sz="4800" dirty="0"/>
              <a:t>Each person must be fully convinced in his own mind. </a:t>
            </a:r>
          </a:p>
        </p:txBody>
      </p:sp>
    </p:spTree>
    <p:extLst>
      <p:ext uri="{BB962C8B-B14F-4D97-AF65-F5344CB8AC3E}">
        <p14:creationId xmlns:p14="http://schemas.microsoft.com/office/powerpoint/2010/main" val="6660003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DCF8E-ED4A-6892-48BD-E5433538DEB3}"/>
              </a:ext>
            </a:extLst>
          </p:cNvPr>
          <p:cNvSpPr>
            <a:spLocks noGrp="1"/>
          </p:cNvSpPr>
          <p:nvPr>
            <p:ph type="title"/>
          </p:nvPr>
        </p:nvSpPr>
        <p:spPr/>
        <p:txBody>
          <a:bodyPr/>
          <a:lstStyle/>
          <a:p>
            <a:r>
              <a:rPr lang="en-US" sz="4400" dirty="0"/>
              <a:t>1Th 5:21 But examine </a:t>
            </a:r>
            <a:br>
              <a:rPr lang="en-US" sz="4400" dirty="0"/>
            </a:br>
            <a:r>
              <a:rPr lang="en-US" sz="4400" dirty="0"/>
              <a:t>everything carefully; </a:t>
            </a:r>
            <a:br>
              <a:rPr lang="en-US" sz="4400" dirty="0"/>
            </a:br>
            <a:r>
              <a:rPr lang="en-US" sz="4400" dirty="0"/>
              <a:t>hold fast to that which is good;</a:t>
            </a:r>
            <a:br>
              <a:rPr lang="en-US" sz="4400" dirty="0"/>
            </a:br>
            <a:r>
              <a:rPr lang="en-US" sz="4400" dirty="0"/>
              <a:t> </a:t>
            </a:r>
            <a:br>
              <a:rPr lang="en-US" sz="4400" dirty="0"/>
            </a:br>
            <a:r>
              <a:rPr lang="en-US" sz="4400" dirty="0"/>
              <a:t>1Th 5:22 abstain from every </a:t>
            </a:r>
            <a:br>
              <a:rPr lang="en-US" sz="4400" dirty="0"/>
            </a:br>
            <a:r>
              <a:rPr lang="en-US" sz="4400" dirty="0"/>
              <a:t>form of evil. </a:t>
            </a:r>
            <a:br>
              <a:rPr lang="en-US" sz="4400" dirty="0"/>
            </a:br>
            <a:endParaRPr lang="en-US" sz="4400" dirty="0"/>
          </a:p>
        </p:txBody>
      </p:sp>
    </p:spTree>
    <p:extLst>
      <p:ext uri="{BB962C8B-B14F-4D97-AF65-F5344CB8AC3E}">
        <p14:creationId xmlns:p14="http://schemas.microsoft.com/office/powerpoint/2010/main" val="24716461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65FC5-0EB0-7EDA-917B-0E2C598D1E56}"/>
              </a:ext>
            </a:extLst>
          </p:cNvPr>
          <p:cNvSpPr>
            <a:spLocks noGrp="1"/>
          </p:cNvSpPr>
          <p:nvPr>
            <p:ph type="title"/>
          </p:nvPr>
        </p:nvSpPr>
        <p:spPr/>
        <p:txBody>
          <a:bodyPr/>
          <a:lstStyle/>
          <a:p>
            <a:r>
              <a:rPr lang="en-US" sz="4800" dirty="0"/>
              <a:t>3. Separation has two connotations: </a:t>
            </a:r>
            <a:br>
              <a:rPr lang="en-US" sz="4800" dirty="0"/>
            </a:br>
            <a:r>
              <a:rPr lang="en-US" sz="4800" dirty="0"/>
              <a:t>Separation “unto” and Separation “from”. </a:t>
            </a:r>
          </a:p>
        </p:txBody>
      </p:sp>
    </p:spTree>
    <p:extLst>
      <p:ext uri="{BB962C8B-B14F-4D97-AF65-F5344CB8AC3E}">
        <p14:creationId xmlns:p14="http://schemas.microsoft.com/office/powerpoint/2010/main" val="2427577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C68E9-26AE-CA1E-89F4-93F7AC791E32}"/>
              </a:ext>
            </a:extLst>
          </p:cNvPr>
          <p:cNvSpPr>
            <a:spLocks noGrp="1"/>
          </p:cNvSpPr>
          <p:nvPr>
            <p:ph type="title"/>
          </p:nvPr>
        </p:nvSpPr>
        <p:spPr/>
        <p:txBody>
          <a:bodyPr/>
          <a:lstStyle/>
          <a:p>
            <a:r>
              <a:rPr lang="en-US" sz="4800" dirty="0"/>
              <a:t>1Jo 1:7 but if we walk in </a:t>
            </a:r>
            <a:br>
              <a:rPr lang="en-US" sz="4800" dirty="0"/>
            </a:br>
            <a:r>
              <a:rPr lang="en-US" sz="4800" dirty="0"/>
              <a:t>the Light as He Himself </a:t>
            </a:r>
            <a:br>
              <a:rPr lang="en-US" sz="4800" dirty="0"/>
            </a:br>
            <a:r>
              <a:rPr lang="en-US" sz="4800" dirty="0"/>
              <a:t>is in the Light, we have </a:t>
            </a:r>
            <a:r>
              <a:rPr lang="en-US" sz="4800" u="sng" dirty="0"/>
              <a:t>fellowship with one another</a:t>
            </a:r>
            <a:r>
              <a:rPr lang="en-US" sz="4800" dirty="0"/>
              <a:t>, and the blood of Jesus His Son cleanses us from all sin.</a:t>
            </a:r>
          </a:p>
        </p:txBody>
      </p:sp>
    </p:spTree>
    <p:extLst>
      <p:ext uri="{BB962C8B-B14F-4D97-AF65-F5344CB8AC3E}">
        <p14:creationId xmlns:p14="http://schemas.microsoft.com/office/powerpoint/2010/main" val="8024225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F753A-BD79-5C0B-7650-6756FAC71754}"/>
              </a:ext>
            </a:extLst>
          </p:cNvPr>
          <p:cNvSpPr>
            <a:spLocks noGrp="1"/>
          </p:cNvSpPr>
          <p:nvPr>
            <p:ph type="title"/>
          </p:nvPr>
        </p:nvSpPr>
        <p:spPr/>
        <p:txBody>
          <a:bodyPr/>
          <a:lstStyle/>
          <a:p>
            <a:r>
              <a:rPr lang="en-US" sz="4400" dirty="0"/>
              <a:t>A. Separation “unto” - is the principle of perpetuation of momentum in the PPOG.</a:t>
            </a:r>
          </a:p>
        </p:txBody>
      </p:sp>
    </p:spTree>
    <p:extLst>
      <p:ext uri="{BB962C8B-B14F-4D97-AF65-F5344CB8AC3E}">
        <p14:creationId xmlns:p14="http://schemas.microsoft.com/office/powerpoint/2010/main" val="2851433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2B42-FB49-6EFF-E737-B2F7DCC02552}"/>
              </a:ext>
            </a:extLst>
          </p:cNvPr>
          <p:cNvSpPr>
            <a:spLocks noGrp="1"/>
          </p:cNvSpPr>
          <p:nvPr>
            <p:ph type="title"/>
          </p:nvPr>
        </p:nvSpPr>
        <p:spPr/>
        <p:txBody>
          <a:bodyPr/>
          <a:lstStyle/>
          <a:p>
            <a:r>
              <a:rPr lang="en-US" sz="4400" dirty="0"/>
              <a:t>The metabolization of Bible doctrine and personal love for God which is the basis for establishing the priorities of the Believer’s life;</a:t>
            </a:r>
          </a:p>
        </p:txBody>
      </p:sp>
    </p:spTree>
    <p:extLst>
      <p:ext uri="{BB962C8B-B14F-4D97-AF65-F5344CB8AC3E}">
        <p14:creationId xmlns:p14="http://schemas.microsoft.com/office/powerpoint/2010/main" val="11393830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55786-937B-AEE7-449A-45B34988E862}"/>
              </a:ext>
            </a:extLst>
          </p:cNvPr>
          <p:cNvSpPr>
            <a:spLocks noGrp="1"/>
          </p:cNvSpPr>
          <p:nvPr>
            <p:ph type="title"/>
          </p:nvPr>
        </p:nvSpPr>
        <p:spPr/>
        <p:txBody>
          <a:bodyPr/>
          <a:lstStyle/>
          <a:p>
            <a:r>
              <a:rPr lang="en-US" sz="4800" dirty="0"/>
              <a:t>B. Separation ‘from’ – </a:t>
            </a:r>
            <a:br>
              <a:rPr lang="en-US" sz="4800" dirty="0"/>
            </a:br>
            <a:r>
              <a:rPr lang="en-US" sz="4800" dirty="0"/>
              <a:t>Total avoidance which </a:t>
            </a:r>
            <a:br>
              <a:rPr lang="en-US" sz="4800" dirty="0"/>
            </a:br>
            <a:r>
              <a:rPr lang="en-US" sz="4800" dirty="0"/>
              <a:t>should be applied to both </a:t>
            </a:r>
            <a:br>
              <a:rPr lang="en-US" sz="4800" dirty="0"/>
            </a:br>
            <a:r>
              <a:rPr lang="en-US" sz="4800" dirty="0"/>
              <a:t>the Believer and Unbeliever </a:t>
            </a:r>
            <a:br>
              <a:rPr lang="en-US" sz="4800" dirty="0"/>
            </a:br>
            <a:r>
              <a:rPr lang="en-US" sz="4800" dirty="0"/>
              <a:t>in the cosmic system who seek to influence the Believer </a:t>
            </a:r>
            <a:br>
              <a:rPr lang="en-US" sz="4800" dirty="0"/>
            </a:br>
            <a:r>
              <a:rPr lang="en-US" sz="4800" dirty="0"/>
              <a:t>from leaving PPOG.</a:t>
            </a:r>
          </a:p>
        </p:txBody>
      </p:sp>
    </p:spTree>
    <p:extLst>
      <p:ext uri="{BB962C8B-B14F-4D97-AF65-F5344CB8AC3E}">
        <p14:creationId xmlns:p14="http://schemas.microsoft.com/office/powerpoint/2010/main" val="5019562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E4593-A163-40AE-2DDA-7C5FA04531C6}"/>
              </a:ext>
            </a:extLst>
          </p:cNvPr>
          <p:cNvSpPr>
            <a:spLocks noGrp="1"/>
          </p:cNvSpPr>
          <p:nvPr>
            <p:ph type="title"/>
          </p:nvPr>
        </p:nvSpPr>
        <p:spPr/>
        <p:txBody>
          <a:bodyPr/>
          <a:lstStyle/>
          <a:p>
            <a:r>
              <a:rPr lang="en-US" sz="4400" dirty="0"/>
              <a:t> 2Co 6:17 “Therefore, </a:t>
            </a:r>
            <a:br>
              <a:rPr lang="en-US" sz="4400" dirty="0"/>
            </a:br>
            <a:r>
              <a:rPr lang="en-US" sz="4400" dirty="0"/>
              <a:t>COME OUT FROM THEIR MIDST AND BE SEPARATE,” says the Lord.</a:t>
            </a:r>
            <a:br>
              <a:rPr lang="en-US" sz="4400" dirty="0"/>
            </a:br>
            <a:br>
              <a:rPr lang="en-US" sz="4400" dirty="0"/>
            </a:br>
            <a:r>
              <a:rPr lang="en-US" sz="4400" dirty="0"/>
              <a:t>“AND DO NOT TOUCH WHAT IS UNCLEAN; </a:t>
            </a:r>
            <a:br>
              <a:rPr lang="en-US" sz="4400" dirty="0"/>
            </a:br>
            <a:r>
              <a:rPr lang="en-US" sz="4400" dirty="0"/>
              <a:t>And I will welcome you.</a:t>
            </a:r>
            <a:br>
              <a:rPr lang="en-US" sz="4400" dirty="0"/>
            </a:br>
            <a:endParaRPr lang="en-US" sz="4400" dirty="0"/>
          </a:p>
        </p:txBody>
      </p:sp>
    </p:spTree>
    <p:extLst>
      <p:ext uri="{BB962C8B-B14F-4D97-AF65-F5344CB8AC3E}">
        <p14:creationId xmlns:p14="http://schemas.microsoft.com/office/powerpoint/2010/main" val="543606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6D63-1CAC-0918-153C-037644D45B48}"/>
              </a:ext>
            </a:extLst>
          </p:cNvPr>
          <p:cNvSpPr>
            <a:spLocks noGrp="1"/>
          </p:cNvSpPr>
          <p:nvPr>
            <p:ph type="title"/>
          </p:nvPr>
        </p:nvSpPr>
        <p:spPr/>
        <p:txBody>
          <a:bodyPr/>
          <a:lstStyle/>
          <a:p>
            <a:r>
              <a:rPr lang="en-US" sz="4400" dirty="0"/>
              <a:t>1Pe 1:14  As obedient children, </a:t>
            </a:r>
            <a:br>
              <a:rPr lang="en-US" sz="4400" dirty="0"/>
            </a:br>
            <a:r>
              <a:rPr lang="en-US" sz="4400" dirty="0"/>
              <a:t>do not be conformed to the former lusts which were yours </a:t>
            </a:r>
            <a:br>
              <a:rPr lang="en-US" sz="4400" dirty="0"/>
            </a:br>
            <a:r>
              <a:rPr lang="en-US" sz="4400" dirty="0"/>
              <a:t>in your ignorance, </a:t>
            </a:r>
            <a:br>
              <a:rPr lang="en-US" sz="4400" dirty="0"/>
            </a:br>
            <a:br>
              <a:rPr lang="en-US" sz="4400" dirty="0"/>
            </a:br>
            <a:r>
              <a:rPr lang="en-US" sz="4400" dirty="0"/>
              <a:t>1 Pe 1:15 but like the Holy One who called you, be holy yourselves also in all your behavior; </a:t>
            </a:r>
            <a:br>
              <a:rPr lang="en-US" sz="4400" dirty="0"/>
            </a:br>
            <a:endParaRPr lang="en-US" sz="4400" dirty="0"/>
          </a:p>
        </p:txBody>
      </p:sp>
    </p:spTree>
    <p:extLst>
      <p:ext uri="{BB962C8B-B14F-4D97-AF65-F5344CB8AC3E}">
        <p14:creationId xmlns:p14="http://schemas.microsoft.com/office/powerpoint/2010/main" val="42350223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5F32F-B778-ABED-96D6-BDDBAB3CF1D0}"/>
              </a:ext>
            </a:extLst>
          </p:cNvPr>
          <p:cNvSpPr>
            <a:spLocks noGrp="1"/>
          </p:cNvSpPr>
          <p:nvPr>
            <p:ph type="title"/>
          </p:nvPr>
        </p:nvSpPr>
        <p:spPr/>
        <p:txBody>
          <a:bodyPr/>
          <a:lstStyle/>
          <a:p>
            <a:r>
              <a:rPr lang="en-US" sz="4000" dirty="0"/>
              <a:t>1Pe 2:9 But you are A CHOSEN RACE, A royal PRIESTHOOD, </a:t>
            </a:r>
            <a:br>
              <a:rPr lang="en-US" sz="4000" dirty="0"/>
            </a:br>
            <a:r>
              <a:rPr lang="en-US" sz="4000" dirty="0"/>
              <a:t>A HOLY NATION, A PEOPLE FOR God’s OWN POSSESSION, so that you may proclaim the excellencies of Him who has called you out of darkness into His marvelous light; </a:t>
            </a:r>
          </a:p>
        </p:txBody>
      </p:sp>
    </p:spTree>
    <p:extLst>
      <p:ext uri="{BB962C8B-B14F-4D97-AF65-F5344CB8AC3E}">
        <p14:creationId xmlns:p14="http://schemas.microsoft.com/office/powerpoint/2010/main" val="30738949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49569-F20E-8FA0-D45D-B421717BD57B}"/>
              </a:ext>
            </a:extLst>
          </p:cNvPr>
          <p:cNvSpPr>
            <a:spLocks noGrp="1"/>
          </p:cNvSpPr>
          <p:nvPr>
            <p:ph type="title"/>
          </p:nvPr>
        </p:nvSpPr>
        <p:spPr/>
        <p:txBody>
          <a:bodyPr/>
          <a:lstStyle/>
          <a:p>
            <a:r>
              <a:rPr lang="en-US" sz="4400" dirty="0"/>
              <a:t>1 John 2:6 the one who says he abides in Him ought himself </a:t>
            </a:r>
            <a:br>
              <a:rPr lang="en-US" sz="4400" dirty="0"/>
            </a:br>
            <a:r>
              <a:rPr lang="en-US" sz="4400" dirty="0"/>
              <a:t>to walk in the same manner </a:t>
            </a:r>
            <a:br>
              <a:rPr lang="en-US" sz="4400" dirty="0"/>
            </a:br>
            <a:r>
              <a:rPr lang="en-US" sz="4400" dirty="0"/>
              <a:t>as He walked.</a:t>
            </a:r>
          </a:p>
        </p:txBody>
      </p:sp>
    </p:spTree>
    <p:extLst>
      <p:ext uri="{BB962C8B-B14F-4D97-AF65-F5344CB8AC3E}">
        <p14:creationId xmlns:p14="http://schemas.microsoft.com/office/powerpoint/2010/main" val="266218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93F4-0C32-5A13-8E92-A9132D75C27E}"/>
              </a:ext>
            </a:extLst>
          </p:cNvPr>
          <p:cNvSpPr>
            <a:spLocks noGrp="1"/>
          </p:cNvSpPr>
          <p:nvPr>
            <p:ph type="title"/>
          </p:nvPr>
        </p:nvSpPr>
        <p:spPr/>
        <p:txBody>
          <a:bodyPr/>
          <a:lstStyle/>
          <a:p>
            <a:r>
              <a:rPr lang="en-US" sz="4400" dirty="0"/>
              <a:t>Biblical Separation does not require Believers to have no contact with Apostate and Unbelievers </a:t>
            </a:r>
          </a:p>
        </p:txBody>
      </p:sp>
    </p:spTree>
    <p:extLst>
      <p:ext uri="{BB962C8B-B14F-4D97-AF65-F5344CB8AC3E}">
        <p14:creationId xmlns:p14="http://schemas.microsoft.com/office/powerpoint/2010/main" val="7548672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81C47-98D0-ED6D-7398-7FE3BD4A5F33}"/>
              </a:ext>
            </a:extLst>
          </p:cNvPr>
          <p:cNvSpPr>
            <a:spLocks noGrp="1"/>
          </p:cNvSpPr>
          <p:nvPr>
            <p:ph type="title"/>
          </p:nvPr>
        </p:nvSpPr>
        <p:spPr/>
        <p:txBody>
          <a:bodyPr/>
          <a:lstStyle/>
          <a:p>
            <a:r>
              <a:rPr lang="en-US" sz="4800" dirty="0"/>
              <a:t>1Co 5:9 I wrote you in my letter not to associate with </a:t>
            </a:r>
            <a:br>
              <a:rPr lang="en-US" sz="4800" dirty="0"/>
            </a:br>
            <a:r>
              <a:rPr lang="en-US" sz="4800" dirty="0"/>
              <a:t>immoral people; </a:t>
            </a:r>
          </a:p>
        </p:txBody>
      </p:sp>
    </p:spTree>
    <p:extLst>
      <p:ext uri="{BB962C8B-B14F-4D97-AF65-F5344CB8AC3E}">
        <p14:creationId xmlns:p14="http://schemas.microsoft.com/office/powerpoint/2010/main" val="40332646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4BED-51E8-3434-E0C0-E4ACEA66861A}"/>
              </a:ext>
            </a:extLst>
          </p:cNvPr>
          <p:cNvSpPr>
            <a:spLocks noGrp="1"/>
          </p:cNvSpPr>
          <p:nvPr>
            <p:ph type="title"/>
          </p:nvPr>
        </p:nvSpPr>
        <p:spPr>
          <a:xfrm>
            <a:off x="306387" y="381000"/>
            <a:ext cx="8531225" cy="1139825"/>
          </a:xfrm>
        </p:spPr>
        <p:txBody>
          <a:bodyPr/>
          <a:lstStyle/>
          <a:p>
            <a:r>
              <a:rPr lang="en-US" sz="4000" dirty="0"/>
              <a:t>‘to associate with’ – </a:t>
            </a:r>
            <a:r>
              <a:rPr lang="en-US" sz="4000" dirty="0" err="1"/>
              <a:t>sunanamignumi</a:t>
            </a:r>
            <a:r>
              <a:rPr lang="en-US" sz="4000" dirty="0"/>
              <a:t> (G4874 soon-an-am-</a:t>
            </a:r>
            <a:r>
              <a:rPr lang="en-US" sz="4000" dirty="0" err="1"/>
              <a:t>ig</a:t>
            </a:r>
            <a:r>
              <a:rPr lang="en-US" sz="4000" dirty="0"/>
              <a:t>'-</a:t>
            </a:r>
            <a:r>
              <a:rPr lang="en-US" sz="4000" dirty="0" err="1"/>
              <a:t>noo</a:t>
            </a:r>
            <a:r>
              <a:rPr lang="en-US" sz="4000" dirty="0"/>
              <a:t>-mee) From G4862 and a compound </a:t>
            </a:r>
            <a:br>
              <a:rPr lang="en-US" sz="4000" dirty="0"/>
            </a:br>
            <a:r>
              <a:rPr lang="en-US" sz="4000" dirty="0"/>
              <a:t>of G303 </a:t>
            </a:r>
            <a:r>
              <a:rPr lang="en-US" sz="4000" i="1" dirty="0"/>
              <a:t>ana, </a:t>
            </a:r>
            <a:r>
              <a:rPr lang="en-US" sz="4000" dirty="0"/>
              <a:t>an-ah’ </a:t>
            </a:r>
            <a:br>
              <a:rPr lang="en-US" sz="4000" dirty="0"/>
            </a:br>
            <a:r>
              <a:rPr lang="en-US" sz="4000" dirty="0"/>
              <a:t>(as a prefix) = repetition, intensity, and G3396 </a:t>
            </a:r>
            <a:r>
              <a:rPr lang="en-US" sz="4000" i="1" dirty="0" err="1"/>
              <a:t>mignumi</a:t>
            </a:r>
            <a:r>
              <a:rPr lang="en-US" sz="4000" i="1" dirty="0"/>
              <a:t> </a:t>
            </a:r>
            <a:r>
              <a:rPr lang="en-US" sz="4000" dirty="0" err="1"/>
              <a:t>mig</a:t>
            </a:r>
            <a:r>
              <a:rPr lang="en-US" sz="4000" dirty="0"/>
              <a:t>'-</a:t>
            </a:r>
            <a:r>
              <a:rPr lang="en-US" sz="4000" dirty="0" err="1"/>
              <a:t>noo</a:t>
            </a:r>
            <a:r>
              <a:rPr lang="en-US" sz="4000" dirty="0"/>
              <a:t>-mee = to mix or mingle. </a:t>
            </a:r>
            <a:br>
              <a:rPr lang="en-US" sz="4000" dirty="0"/>
            </a:br>
            <a:br>
              <a:rPr lang="en-US" sz="4000" dirty="0"/>
            </a:br>
            <a:r>
              <a:rPr lang="en-US" sz="4000" dirty="0"/>
              <a:t> == to mix up together, associate with: keep company mingling with.</a:t>
            </a:r>
            <a:br>
              <a:rPr lang="en-US" sz="4000" dirty="0"/>
            </a:br>
            <a:endParaRPr lang="en-US" sz="4000" dirty="0"/>
          </a:p>
        </p:txBody>
      </p:sp>
    </p:spTree>
    <p:extLst>
      <p:ext uri="{BB962C8B-B14F-4D97-AF65-F5344CB8AC3E}">
        <p14:creationId xmlns:p14="http://schemas.microsoft.com/office/powerpoint/2010/main" val="2795226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320C2-A38F-97EF-3A2A-C4857D005059}"/>
              </a:ext>
            </a:extLst>
          </p:cNvPr>
          <p:cNvSpPr>
            <a:spLocks noGrp="1"/>
          </p:cNvSpPr>
          <p:nvPr>
            <p:ph type="title"/>
          </p:nvPr>
        </p:nvSpPr>
        <p:spPr/>
        <p:txBody>
          <a:bodyPr/>
          <a:lstStyle/>
          <a:p>
            <a:r>
              <a:rPr lang="en-US" sz="4600" dirty="0"/>
              <a:t>2CO 6:14 Do not be bound together with unbelievers;</a:t>
            </a:r>
            <a:br>
              <a:rPr lang="en-US" sz="4600" dirty="0"/>
            </a:br>
            <a:br>
              <a:rPr lang="en-US" sz="4600" dirty="0"/>
            </a:br>
            <a:r>
              <a:rPr lang="en-US" sz="4600" dirty="0"/>
              <a:t> for what partnership have righteousness and lawlessness, </a:t>
            </a:r>
            <a:br>
              <a:rPr lang="en-US" sz="4600" dirty="0"/>
            </a:br>
            <a:r>
              <a:rPr lang="en-US" sz="4600" dirty="0"/>
              <a:t>or what fellowship has </a:t>
            </a:r>
            <a:br>
              <a:rPr lang="en-US" sz="4600" dirty="0"/>
            </a:br>
            <a:r>
              <a:rPr lang="en-US" sz="4600" dirty="0"/>
              <a:t>light with darkness?</a:t>
            </a:r>
          </a:p>
        </p:txBody>
      </p:sp>
    </p:spTree>
    <p:extLst>
      <p:ext uri="{BB962C8B-B14F-4D97-AF65-F5344CB8AC3E}">
        <p14:creationId xmlns:p14="http://schemas.microsoft.com/office/powerpoint/2010/main" val="26079543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3A836-8D31-9BD9-4A14-D1F51DE227FB}"/>
              </a:ext>
            </a:extLst>
          </p:cNvPr>
          <p:cNvSpPr>
            <a:spLocks noGrp="1"/>
          </p:cNvSpPr>
          <p:nvPr>
            <p:ph type="title"/>
          </p:nvPr>
        </p:nvSpPr>
        <p:spPr/>
        <p:txBody>
          <a:bodyPr/>
          <a:lstStyle/>
          <a:p>
            <a:r>
              <a:rPr lang="en-US" sz="4400" dirty="0"/>
              <a:t>‘immoral people’ – pornos </a:t>
            </a:r>
            <a:br>
              <a:rPr lang="en-US" sz="4400" dirty="0"/>
            </a:br>
            <a:r>
              <a:rPr lang="en-US" sz="4400" dirty="0"/>
              <a:t>(G4205 </a:t>
            </a:r>
            <a:r>
              <a:rPr lang="en-US" sz="4400" dirty="0" err="1"/>
              <a:t>por</a:t>
            </a:r>
            <a:r>
              <a:rPr lang="en-US" sz="4400" dirty="0"/>
              <a:t>'-</a:t>
            </a:r>
            <a:r>
              <a:rPr lang="en-US" sz="4400" dirty="0" err="1"/>
              <a:t>nos</a:t>
            </a:r>
            <a:r>
              <a:rPr lang="en-US" sz="4400" dirty="0"/>
              <a:t> From </a:t>
            </a:r>
            <a:r>
              <a:rPr lang="en-US" sz="4400" dirty="0" err="1"/>
              <a:t>pernēmi</a:t>
            </a:r>
            <a:r>
              <a:rPr lang="en-US" sz="4400" dirty="0"/>
              <a:t> = to sell or traffic; akin to the base of G4097 </a:t>
            </a:r>
            <a:r>
              <a:rPr lang="en-US" sz="4400" dirty="0" err="1"/>
              <a:t>prao</a:t>
            </a:r>
            <a:r>
              <a:rPr lang="en-US" sz="4400" dirty="0"/>
              <a:t>̄ = to dispose of as merchandise into slavery) =  </a:t>
            </a:r>
            <a:br>
              <a:rPr lang="en-US" sz="4400" dirty="0"/>
            </a:br>
            <a:r>
              <a:rPr lang="en-US" sz="4400" dirty="0"/>
              <a:t>a (male) prostitute </a:t>
            </a:r>
            <a:br>
              <a:rPr lang="en-US" sz="4400" dirty="0"/>
            </a:br>
            <a:r>
              <a:rPr lang="en-US" sz="4400" dirty="0"/>
              <a:t>= fornicator, whoremonger.</a:t>
            </a:r>
          </a:p>
        </p:txBody>
      </p:sp>
    </p:spTree>
    <p:extLst>
      <p:ext uri="{BB962C8B-B14F-4D97-AF65-F5344CB8AC3E}">
        <p14:creationId xmlns:p14="http://schemas.microsoft.com/office/powerpoint/2010/main" val="34637781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50AC8-8B12-9669-7E73-E0DE25F7CD31}"/>
              </a:ext>
            </a:extLst>
          </p:cNvPr>
          <p:cNvSpPr>
            <a:spLocks noGrp="1"/>
          </p:cNvSpPr>
          <p:nvPr>
            <p:ph type="title"/>
          </p:nvPr>
        </p:nvSpPr>
        <p:spPr/>
        <p:txBody>
          <a:bodyPr/>
          <a:lstStyle/>
          <a:p>
            <a:r>
              <a:rPr lang="en-US" sz="4400" dirty="0"/>
              <a:t>Do not expect godly behavior</a:t>
            </a:r>
            <a:br>
              <a:rPr lang="en-US" sz="4400" dirty="0"/>
            </a:br>
            <a:r>
              <a:rPr lang="en-US" sz="4400" dirty="0"/>
              <a:t> from ungodly people. </a:t>
            </a:r>
            <a:br>
              <a:rPr lang="en-US" sz="4400" dirty="0"/>
            </a:br>
            <a:br>
              <a:rPr lang="en-US" sz="4400" dirty="0"/>
            </a:br>
            <a:r>
              <a:rPr lang="en-US" sz="4400" dirty="0"/>
              <a:t>We should recognize that they are sinners, and we can see them as such, not approving of their sin.</a:t>
            </a:r>
            <a:br>
              <a:rPr lang="en-US" sz="4400" dirty="0"/>
            </a:br>
            <a:br>
              <a:rPr lang="en-US" sz="4400" dirty="0"/>
            </a:br>
            <a:r>
              <a:rPr lang="en-US" sz="4400" dirty="0"/>
              <a:t> Unconditional Love!</a:t>
            </a:r>
          </a:p>
        </p:txBody>
      </p:sp>
    </p:spTree>
    <p:extLst>
      <p:ext uri="{BB962C8B-B14F-4D97-AF65-F5344CB8AC3E}">
        <p14:creationId xmlns:p14="http://schemas.microsoft.com/office/powerpoint/2010/main" val="12217118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020EC-C0CD-794B-C594-972BCF5C9B1F}"/>
              </a:ext>
            </a:extLst>
          </p:cNvPr>
          <p:cNvSpPr>
            <a:spLocks noGrp="1"/>
          </p:cNvSpPr>
          <p:nvPr>
            <p:ph type="title"/>
          </p:nvPr>
        </p:nvSpPr>
        <p:spPr/>
        <p:txBody>
          <a:bodyPr/>
          <a:lstStyle/>
          <a:p>
            <a:r>
              <a:rPr lang="en-US" sz="4000" dirty="0"/>
              <a:t>Joh 15:18 “If the world hates you, you know that it has hated Me before it hated you. </a:t>
            </a:r>
            <a:br>
              <a:rPr lang="en-US" sz="4000" dirty="0"/>
            </a:br>
            <a:br>
              <a:rPr lang="en-US" sz="4000" dirty="0"/>
            </a:br>
            <a:r>
              <a:rPr lang="en-US" sz="4000" dirty="0"/>
              <a:t>Joh 15:19 If you were of the world, the world would love its own; but because you are not of the world, but I chose you out of the world, because of this the world hates you. </a:t>
            </a:r>
          </a:p>
        </p:txBody>
      </p:sp>
    </p:spTree>
    <p:extLst>
      <p:ext uri="{BB962C8B-B14F-4D97-AF65-F5344CB8AC3E}">
        <p14:creationId xmlns:p14="http://schemas.microsoft.com/office/powerpoint/2010/main" val="35005911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F7EDD-ED4F-14F5-F9C9-267ADE7ECB1F}"/>
              </a:ext>
            </a:extLst>
          </p:cNvPr>
          <p:cNvSpPr>
            <a:spLocks noGrp="1"/>
          </p:cNvSpPr>
          <p:nvPr>
            <p:ph type="title"/>
          </p:nvPr>
        </p:nvSpPr>
        <p:spPr/>
        <p:txBody>
          <a:bodyPr/>
          <a:lstStyle/>
          <a:p>
            <a:r>
              <a:rPr lang="en-US" sz="4400" dirty="0"/>
              <a:t>4. There are two Categories of Separation – </a:t>
            </a:r>
            <a:br>
              <a:rPr lang="en-US" sz="4400" dirty="0"/>
            </a:br>
            <a:br>
              <a:rPr lang="en-US" sz="4400" dirty="0"/>
            </a:br>
            <a:r>
              <a:rPr lang="en-US" sz="4400" dirty="0"/>
              <a:t>a. Mental Separation.</a:t>
            </a:r>
            <a:br>
              <a:rPr lang="en-US" sz="4400" dirty="0"/>
            </a:br>
            <a:r>
              <a:rPr lang="en-US" sz="4400" dirty="0"/>
              <a:t>  </a:t>
            </a:r>
            <a:br>
              <a:rPr lang="en-US" sz="4400" dirty="0"/>
            </a:br>
            <a:r>
              <a:rPr lang="en-US" sz="4400" dirty="0" err="1"/>
              <a:t>b.Physical</a:t>
            </a:r>
            <a:r>
              <a:rPr lang="en-US" sz="4400" dirty="0"/>
              <a:t> Separation. </a:t>
            </a:r>
            <a:br>
              <a:rPr lang="en-US" sz="4400" dirty="0"/>
            </a:br>
            <a:endParaRPr lang="en-US" sz="4400" dirty="0"/>
          </a:p>
        </p:txBody>
      </p:sp>
    </p:spTree>
    <p:extLst>
      <p:ext uri="{BB962C8B-B14F-4D97-AF65-F5344CB8AC3E}">
        <p14:creationId xmlns:p14="http://schemas.microsoft.com/office/powerpoint/2010/main" val="1450962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BC3E1-626E-E5AD-021E-83AF7F4277B9}"/>
              </a:ext>
            </a:extLst>
          </p:cNvPr>
          <p:cNvSpPr>
            <a:spLocks noGrp="1"/>
          </p:cNvSpPr>
          <p:nvPr>
            <p:ph type="title"/>
          </p:nvPr>
        </p:nvSpPr>
        <p:spPr/>
        <p:txBody>
          <a:bodyPr/>
          <a:lstStyle/>
          <a:p>
            <a:r>
              <a:rPr lang="en-US" sz="4800" dirty="0"/>
              <a:t>The fellowship that God longs to have with us, and continue in forever, has everything to do with Believing in and executing  the PMA of bible doctrine. </a:t>
            </a:r>
            <a:br>
              <a:rPr lang="en-US" sz="4800" dirty="0"/>
            </a:br>
            <a:br>
              <a:rPr lang="en-US" sz="4800" dirty="0"/>
            </a:br>
            <a:r>
              <a:rPr lang="en-US" sz="4800" dirty="0"/>
              <a:t>Union with God and Separation from the apostate world!</a:t>
            </a:r>
          </a:p>
        </p:txBody>
      </p:sp>
    </p:spTree>
    <p:extLst>
      <p:ext uri="{BB962C8B-B14F-4D97-AF65-F5344CB8AC3E}">
        <p14:creationId xmlns:p14="http://schemas.microsoft.com/office/powerpoint/2010/main" val="94404039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C5052-A715-9819-C59B-EAC3D82932DE}"/>
              </a:ext>
            </a:extLst>
          </p:cNvPr>
          <p:cNvSpPr>
            <a:spLocks noGrp="1"/>
          </p:cNvSpPr>
          <p:nvPr>
            <p:ph type="title"/>
          </p:nvPr>
        </p:nvSpPr>
        <p:spPr/>
        <p:txBody>
          <a:bodyPr/>
          <a:lstStyle/>
          <a:p>
            <a:r>
              <a:rPr lang="en-US" sz="4800" dirty="0"/>
              <a:t>Mat 7:23 And then I will declare to them, ‘I never knew you; DEPART FROM ME, YOU WHO PRACTICE LAWLESSNESS.’ </a:t>
            </a:r>
          </a:p>
        </p:txBody>
      </p:sp>
    </p:spTree>
    <p:extLst>
      <p:ext uri="{BB962C8B-B14F-4D97-AF65-F5344CB8AC3E}">
        <p14:creationId xmlns:p14="http://schemas.microsoft.com/office/powerpoint/2010/main" val="1270259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C4468-CFEC-22DB-DD10-6F5722B6624A}"/>
              </a:ext>
            </a:extLst>
          </p:cNvPr>
          <p:cNvSpPr>
            <a:spLocks noGrp="1"/>
          </p:cNvSpPr>
          <p:nvPr>
            <p:ph type="title"/>
          </p:nvPr>
        </p:nvSpPr>
        <p:spPr/>
        <p:txBody>
          <a:bodyPr/>
          <a:lstStyle/>
          <a:p>
            <a:r>
              <a:rPr lang="en-US" sz="4800" dirty="0"/>
              <a:t>1Jo 1:3 what we have seen and heard we proclaim to you also, so that you too may have fellowship with us; and indeed </a:t>
            </a:r>
            <a:r>
              <a:rPr lang="en-US" sz="4800" u="sng" dirty="0"/>
              <a:t>our fellowship is with the Father, and with His Son Jesus Christ. </a:t>
            </a:r>
          </a:p>
        </p:txBody>
      </p:sp>
    </p:spTree>
    <p:extLst>
      <p:ext uri="{BB962C8B-B14F-4D97-AF65-F5344CB8AC3E}">
        <p14:creationId xmlns:p14="http://schemas.microsoft.com/office/powerpoint/2010/main" val="935407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F8EEE-E97B-DA13-0E05-CEB261A37746}"/>
              </a:ext>
            </a:extLst>
          </p:cNvPr>
          <p:cNvSpPr>
            <a:spLocks noGrp="1"/>
          </p:cNvSpPr>
          <p:nvPr>
            <p:ph type="title"/>
          </p:nvPr>
        </p:nvSpPr>
        <p:spPr/>
        <p:txBody>
          <a:bodyPr/>
          <a:lstStyle/>
          <a:p>
            <a:r>
              <a:rPr lang="en-US" sz="4800" dirty="0"/>
              <a:t>1Jo 1:7 but if we walk </a:t>
            </a:r>
            <a:br>
              <a:rPr lang="en-US" sz="4800" dirty="0"/>
            </a:br>
            <a:r>
              <a:rPr lang="en-US" sz="4800" dirty="0"/>
              <a:t>in the Light as He Himself is in the Light, we have </a:t>
            </a:r>
            <a:br>
              <a:rPr lang="en-US" sz="4800" dirty="0"/>
            </a:br>
            <a:r>
              <a:rPr lang="en-US" sz="4800" dirty="0"/>
              <a:t>fellowship with one another, and the blood of Jesus His Son cleanses us from all sin.</a:t>
            </a:r>
          </a:p>
        </p:txBody>
      </p:sp>
    </p:spTree>
    <p:extLst>
      <p:ext uri="{BB962C8B-B14F-4D97-AF65-F5344CB8AC3E}">
        <p14:creationId xmlns:p14="http://schemas.microsoft.com/office/powerpoint/2010/main" val="4278304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9A195-FC9C-2BF2-7F0B-2A1C547A0CF8}"/>
              </a:ext>
            </a:extLst>
          </p:cNvPr>
          <p:cNvSpPr>
            <a:spLocks noGrp="1"/>
          </p:cNvSpPr>
          <p:nvPr>
            <p:ph type="title"/>
          </p:nvPr>
        </p:nvSpPr>
        <p:spPr/>
        <p:txBody>
          <a:bodyPr/>
          <a:lstStyle/>
          <a:p>
            <a:r>
              <a:rPr lang="en-US" sz="4800" dirty="0"/>
              <a:t>Fellowship = </a:t>
            </a:r>
            <a:r>
              <a:rPr lang="en-US" sz="4800" dirty="0" err="1"/>
              <a:t>koinōnia</a:t>
            </a:r>
            <a:r>
              <a:rPr lang="en-US" sz="4800" dirty="0"/>
              <a:t> (G2842 </a:t>
            </a:r>
            <a:r>
              <a:rPr lang="en-US" sz="4800" dirty="0" err="1"/>
              <a:t>koy</a:t>
            </a:r>
            <a:r>
              <a:rPr lang="en-US" sz="4800" dirty="0"/>
              <a:t>-</a:t>
            </a:r>
            <a:r>
              <a:rPr lang="en-US" sz="4800" dirty="0" err="1"/>
              <a:t>nohn</a:t>
            </a:r>
            <a:r>
              <a:rPr lang="en-US" sz="4800" dirty="0"/>
              <a:t>-</a:t>
            </a:r>
            <a:r>
              <a:rPr lang="en-US" sz="4800" dirty="0" err="1"/>
              <a:t>ee</a:t>
            </a:r>
            <a:r>
              <a:rPr lang="en-US" sz="4800" dirty="0"/>
              <a:t>'-ah From G2844)</a:t>
            </a:r>
            <a:br>
              <a:rPr lang="en-US" sz="4800" dirty="0"/>
            </a:br>
            <a:r>
              <a:rPr lang="en-US" sz="4800" dirty="0"/>
              <a:t> =  partnership, participation, or intercourse, </a:t>
            </a:r>
            <a:br>
              <a:rPr lang="en-US" sz="4800" dirty="0"/>
            </a:br>
            <a:r>
              <a:rPr lang="en-US" sz="4800" dirty="0"/>
              <a:t>(to) communicate with, communion, fellowship.</a:t>
            </a:r>
          </a:p>
        </p:txBody>
      </p:sp>
    </p:spTree>
    <p:extLst>
      <p:ext uri="{BB962C8B-B14F-4D97-AF65-F5344CB8AC3E}">
        <p14:creationId xmlns:p14="http://schemas.microsoft.com/office/powerpoint/2010/main" val="3500511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60E60-A37C-58F7-78A1-26F1D4439B94}"/>
              </a:ext>
            </a:extLst>
          </p:cNvPr>
          <p:cNvSpPr>
            <a:spLocks noGrp="1"/>
          </p:cNvSpPr>
          <p:nvPr>
            <p:ph type="title"/>
          </p:nvPr>
        </p:nvSpPr>
        <p:spPr/>
        <p:txBody>
          <a:bodyPr/>
          <a:lstStyle/>
          <a:p>
            <a:r>
              <a:rPr lang="en-US" sz="4400" dirty="0"/>
              <a:t>2Co 6:14 Do not be bound </a:t>
            </a:r>
            <a:br>
              <a:rPr lang="en-US" sz="4400" dirty="0"/>
            </a:br>
            <a:r>
              <a:rPr lang="en-US" sz="4400" dirty="0"/>
              <a:t>together with unbelievers; for what </a:t>
            </a:r>
            <a:r>
              <a:rPr lang="en-US" sz="4400" u="sng" dirty="0"/>
              <a:t>partnership</a:t>
            </a:r>
            <a:r>
              <a:rPr lang="en-US" sz="4400" dirty="0"/>
              <a:t> have righteousness and lawlessness, </a:t>
            </a:r>
            <a:br>
              <a:rPr lang="en-US" sz="4400" dirty="0"/>
            </a:br>
            <a:r>
              <a:rPr lang="en-US" sz="4400" dirty="0"/>
              <a:t>or what </a:t>
            </a:r>
            <a:r>
              <a:rPr lang="en-US" sz="4400" u="sng" dirty="0"/>
              <a:t>fellowship</a:t>
            </a:r>
            <a:r>
              <a:rPr lang="en-US" sz="4400" dirty="0"/>
              <a:t> has light </a:t>
            </a:r>
            <a:br>
              <a:rPr lang="en-US" sz="4400" dirty="0"/>
            </a:br>
            <a:r>
              <a:rPr lang="en-US" sz="4400" dirty="0"/>
              <a:t>with darkness? </a:t>
            </a:r>
          </a:p>
        </p:txBody>
      </p:sp>
    </p:spTree>
    <p:extLst>
      <p:ext uri="{BB962C8B-B14F-4D97-AF65-F5344CB8AC3E}">
        <p14:creationId xmlns:p14="http://schemas.microsoft.com/office/powerpoint/2010/main" val="271079920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41444</TotalTime>
  <Words>1950</Words>
  <Application>Microsoft Office PowerPoint</Application>
  <PresentationFormat>On-screen Show (4:3)</PresentationFormat>
  <Paragraphs>54</Paragraphs>
  <Slides>55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55</vt:i4>
      </vt:variant>
    </vt:vector>
  </HeadingPairs>
  <TitlesOfParts>
    <vt:vector size="58" baseType="lpstr">
      <vt:lpstr>Arial</vt:lpstr>
      <vt:lpstr>Times New Roman</vt:lpstr>
      <vt:lpstr>Default Design</vt:lpstr>
      <vt:lpstr>Salt and Light Bible Ministries  ‘A Daily Cross with Thee’ # 6 – The Necessity of Biblical Separation – Part 3  Pastor Jason Kauranen Sunday August 11, 2024</vt:lpstr>
      <vt:lpstr>Biblical Separation is  described as:   A biblical principle for removing oneself from people or ideas  that hinder your advancement in the Plan of God.                                   - RB Thieme dictionary</vt:lpstr>
      <vt:lpstr>1Jo 1:6 If we say that  we have fellowship with Him and yet walk in the darkness, we lie and do not practice  the truth;</vt:lpstr>
      <vt:lpstr>1Jo 1:7 but if we walk in  the Light as He Himself  is in the Light, we have fellowship with one another, and the blood of Jesus His Son cleanses us from all sin.</vt:lpstr>
      <vt:lpstr>2CO 6:14 Do not be bound together with unbelievers;   for what partnership have righteousness and lawlessness,  or what fellowship has  light with darkness?</vt:lpstr>
      <vt:lpstr>1Jo 1:3 what we have seen and heard we proclaim to you also, so that you too may have fellowship with us; and indeed our fellowship is with the Father, and with His Son Jesus Christ. </vt:lpstr>
      <vt:lpstr>1Jo 1:7 but if we walk  in the Light as He Himself is in the Light, we have  fellowship with one another, and the blood of Jesus His Son cleanses us from all sin.</vt:lpstr>
      <vt:lpstr>Fellowship = koinōnia (G2842 koy-nohn-ee'-ah From G2844)  =  partnership, participation, or intercourse,  (to) communicate with, communion, fellowship.</vt:lpstr>
      <vt:lpstr>2Co 6:14 Do not be bound  together with unbelievers; for what partnership have righteousness and lawlessness,  or what fellowship has light  with darkness? </vt:lpstr>
      <vt:lpstr>Partnership = metochē - (G3352 met-okh-ay' From G3348 metecho ) = to share or participate; [by implication belong to or be partaker with] = participation, that is, intercourse- fellowship.</vt:lpstr>
      <vt:lpstr>Fellowship = koinōnia (G2842 koy-nohn-ee'-ah From G2844) =  partnership, participation, or intercourse, (to) communicate with, communion, fellowship.</vt:lpstr>
      <vt:lpstr>2 Co 6:14 (NKJ) Do not be unequally yoked together  with unbelievers.  For what fellowship has righteousness with lawlessness? And what communion has  light with darkness?</vt:lpstr>
      <vt:lpstr>heterozugeō - (G2086 het-er-od-zoog-eh'-o) From a compound of G2087 heteros and G2218 zugos = to yoke up differently, (figuratively) to associate discordantly =  unequally yoke together with.  </vt:lpstr>
      <vt:lpstr>Amos 2:4 Thus says the LORD, “For three transgressions of Judah and for four I will not revoke its punishment, Because they rejected  the law of the LORD And have not kept His statutes; Their lies also have led them astray, Those after which their fathers walked. </vt:lpstr>
      <vt:lpstr>Amos 3:3 Do two men  walk together unless they have made an appointment? </vt:lpstr>
      <vt:lpstr>But we must agree with Him  as to the sinfulness of sin,  the need of cleansing,  the hopelessness of our old nature. – FB Meyer</vt:lpstr>
      <vt:lpstr>Biblical Separation is  described as:   A biblical principle for removing oneself from people or ideas  that hinder your advancement in the Plan of God.                                   - RB Thieme dictionary</vt:lpstr>
      <vt:lpstr>1. Separation is a technique  of switching from personal love to impersonal love when dealing with friends, loved ones, or close relations in the cosmic system.</vt:lpstr>
      <vt:lpstr>Luke 6:35 But love your enemies, and do good, and lend,  expecting nothing in return;  and your reward will be great, and you will be sons of the Most High; for He Himself is kind  to ungrateful and evil men. </vt:lpstr>
      <vt:lpstr>Heb 10:35 Therefore, do not throw away your confidence, which has a great reward. </vt:lpstr>
      <vt:lpstr>Impersonal love emphasizes your personal love for God; and operationally impersonal love  is perpetuated and functions  on its own integrity.   – Pastor R. McLaughlin </vt:lpstr>
      <vt:lpstr>PowerPoint Presentation</vt:lpstr>
      <vt:lpstr>2. Separation involves the Believer to live by a standard of truth and permanent priorities by both:  a) Establishing the correct priorities in life (ie: study or intake of BD # 1, effective prayer life # 2, etc…) b)  Getting rid of the distractions that can affect your momentum in your daily walk, 1 Jo 2:15-17.  </vt:lpstr>
      <vt:lpstr>1Jo 2:15 Do not love the world nor the things in the world.  If anyone loves the world,  the love of the Father  is not in him. </vt:lpstr>
      <vt:lpstr>Acts 4:12 And there is salvation in no one else; for there is no other name under heaven that has been given among men by which we must be saved.” - The Lord Jesus Christ -</vt:lpstr>
      <vt:lpstr>BELIEVER  Keep your eyes of focus on the Lord Jesus Christ and grow in  His grace and knowledge,  2PE 3:18.  Fellowship with Him!</vt:lpstr>
      <vt:lpstr>Dan 1:8 But Daniel made up his mind that he would not defile himself  with the king’s choice food or  with the wine which he drank;  so he sought permission from the commander of the officials that he might not defile himself.</vt:lpstr>
      <vt:lpstr>Dan 1:8  But Daniel purposed in his heart that he would not defile himself with the portion of the king's meat, nor with the wine which he drank: therefore he requested of the prince of the eunuchs that he  might not defile himself. </vt:lpstr>
      <vt:lpstr>‘King’s choice food’ Pathbag – (‘Path-bag’ H6958 of Persian) =  royal rations, a delicacy  or rich food.  This was the so-called the best quality only fit for a king. </vt:lpstr>
      <vt:lpstr>James 4:4 You adulteresses,  do you not know that friendship with the world is hostility toward God? Therefore, whoever wishes to be a friend of the world makes himself an enemy of God.</vt:lpstr>
      <vt:lpstr>“Be ready for a bad name;  be willing to be called a bigot;  be prepared for the loss of friendships;  be prepared for anything,  so long as you can stand fast  by Him who bought you  with His precious blood.” (Spurgeon)</vt:lpstr>
      <vt:lpstr>Mal 3:16 Then those who feared  the LORD spoke to one another,  and the LORD gave attention and heard it, and a book of remembrance was written before Him  for those who fear the LORD and  who esteem His name. </vt:lpstr>
      <vt:lpstr>Dan 1:9 Now God granted Daniel favor and compassion in the sight of the commander of the officials, </vt:lpstr>
      <vt:lpstr>Dan 1:17 As for these four youths, God gave them knowledge and intelligence in every branch of literature and wisdom; Daniel even understood all kinds of visions and dreams. </vt:lpstr>
      <vt:lpstr>Dan 1:20 As for every matter of wisdom and understanding about which the king consulted them, he found them ten times better than all the magicians and conjurers who were in all his realm. </vt:lpstr>
      <vt:lpstr>Rom 13:14 But put on  the Lord Jesus Christ, and make no provision for the flesh in regard to its lusts.</vt:lpstr>
      <vt:lpstr>Rom 14:5 One person regards one day above another,  another regards every day alike.  Each person must be fully convinced in his own mind. </vt:lpstr>
      <vt:lpstr>1Th 5:21 But examine  everything carefully;  hold fast to that which is good;   1Th 5:22 abstain from every  form of evil.  </vt:lpstr>
      <vt:lpstr>3. Separation has two connotations:  Separation “unto” and Separation “from”. </vt:lpstr>
      <vt:lpstr>A. Separation “unto” - is the principle of perpetuation of momentum in the PPOG.</vt:lpstr>
      <vt:lpstr>The metabolization of Bible doctrine and personal love for God which is the basis for establishing the priorities of the Believer’s life;</vt:lpstr>
      <vt:lpstr>B. Separation ‘from’ –  Total avoidance which  should be applied to both  the Believer and Unbeliever  in the cosmic system who seek to influence the Believer  from leaving PPOG.</vt:lpstr>
      <vt:lpstr> 2Co 6:17 “Therefore,  COME OUT FROM THEIR MIDST AND BE SEPARATE,” says the Lord.  “AND DO NOT TOUCH WHAT IS UNCLEAN;  And I will welcome you. </vt:lpstr>
      <vt:lpstr>1Pe 1:14  As obedient children,  do not be conformed to the former lusts which were yours  in your ignorance,   1 Pe 1:15 but like the Holy One who called you, be holy yourselves also in all your behavior;  </vt:lpstr>
      <vt:lpstr>1Pe 2:9 But you are A CHOSEN RACE, A royal PRIESTHOOD,  A HOLY NATION, A PEOPLE FOR God’s OWN POSSESSION, so that you may proclaim the excellencies of Him who has called you out of darkness into His marvelous light; </vt:lpstr>
      <vt:lpstr>1 John 2:6 the one who says he abides in Him ought himself  to walk in the same manner  as He walked.</vt:lpstr>
      <vt:lpstr>Biblical Separation does not require Believers to have no contact with Apostate and Unbelievers </vt:lpstr>
      <vt:lpstr>1Co 5:9 I wrote you in my letter not to associate with  immoral people; </vt:lpstr>
      <vt:lpstr>‘to associate with’ – sunanamignumi (G4874 soon-an-am-ig'-noo-mee) From G4862 and a compound  of G303 ana, an-ah’  (as a prefix) = repetition, intensity, and G3396 mignumi mig'-noo-mee = to mix or mingle.    == to mix up together, associate with: keep company mingling with. </vt:lpstr>
      <vt:lpstr>‘immoral people’ – pornos  (G4205 por'-nos From pernēmi = to sell or traffic; akin to the base of G4097 praō = to dispose of as merchandise into slavery) =   a (male) prostitute  = fornicator, whoremonger.</vt:lpstr>
      <vt:lpstr>Do not expect godly behavior  from ungodly people.   We should recognize that they are sinners, and we can see them as such, not approving of their sin.   Unconditional Love!</vt:lpstr>
      <vt:lpstr>Joh 15:18 “If the world hates you, you know that it has hated Me before it hated you.   Joh 15:19 If you were of the world, the world would love its own; but because you are not of the world, but I chose you out of the world, because of this the world hates you. </vt:lpstr>
      <vt:lpstr>4. There are two Categories of Separation –   a. Mental Separation.    b.Physical Separation.  </vt:lpstr>
      <vt:lpstr>The fellowship that God longs to have with us, and continue in forever, has everything to do with Believing in and executing  the PMA of bible doctrine.   Union with God and Separation from the apostate world!</vt:lpstr>
      <vt:lpstr>Mat 7:23 And then I will declare to them, ‘I never knew you; DEPART FROM ME, YOU WHO PRACTICE LAWLESSNESS.’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114</cp:revision>
  <cp:lastPrinted>1601-01-01T00:00:00Z</cp:lastPrinted>
  <dcterms:created xsi:type="dcterms:W3CDTF">2016-07-31T13:32:40Z</dcterms:created>
  <dcterms:modified xsi:type="dcterms:W3CDTF">2024-08-10T22:59:32Z</dcterms:modified>
</cp:coreProperties>
</file>