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7"/>
  </p:notesMasterIdLst>
  <p:sldIdLst>
    <p:sldId id="307" r:id="rId2"/>
    <p:sldId id="497" r:id="rId3"/>
    <p:sldId id="540" r:id="rId4"/>
    <p:sldId id="522" r:id="rId5"/>
    <p:sldId id="523" r:id="rId6"/>
    <p:sldId id="536" r:id="rId7"/>
    <p:sldId id="467" r:id="rId8"/>
    <p:sldId id="504" r:id="rId9"/>
    <p:sldId id="506" r:id="rId10"/>
    <p:sldId id="507" r:id="rId11"/>
    <p:sldId id="512" r:id="rId12"/>
    <p:sldId id="509" r:id="rId13"/>
    <p:sldId id="510" r:id="rId14"/>
    <p:sldId id="513" r:id="rId15"/>
    <p:sldId id="511" r:id="rId16"/>
    <p:sldId id="519" r:id="rId17"/>
    <p:sldId id="516" r:id="rId18"/>
    <p:sldId id="521" r:id="rId19"/>
    <p:sldId id="524" r:id="rId20"/>
    <p:sldId id="525" r:id="rId21"/>
    <p:sldId id="526" r:id="rId22"/>
    <p:sldId id="527" r:id="rId23"/>
    <p:sldId id="528" r:id="rId24"/>
    <p:sldId id="530" r:id="rId25"/>
    <p:sldId id="544" r:id="rId26"/>
    <p:sldId id="531" r:id="rId27"/>
    <p:sldId id="532" r:id="rId28"/>
    <p:sldId id="533" r:id="rId29"/>
    <p:sldId id="545" r:id="rId30"/>
    <p:sldId id="539" r:id="rId31"/>
    <p:sldId id="546" r:id="rId32"/>
    <p:sldId id="542" r:id="rId33"/>
    <p:sldId id="543" r:id="rId34"/>
    <p:sldId id="538" r:id="rId35"/>
    <p:sldId id="541" r:id="rId36"/>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C4904C-9FDD-49AB-AC34-9BCD5FFD088C}" v="2" dt="2025-03-09T02:26:15.0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08" autoAdjust="0"/>
    <p:restoredTop sz="86414"/>
  </p:normalViewPr>
  <p:slideViewPr>
    <p:cSldViewPr>
      <p:cViewPr varScale="1">
        <p:scale>
          <a:sx n="58" d="100"/>
          <a:sy n="58" d="100"/>
        </p:scale>
        <p:origin x="58" y="523"/>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83437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9270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4573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hyperlink" Target="mailto:SLBM@gmail.org"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400" dirty="0"/>
              <a:t>‘A Daily Cross with Thee’ # 19 – The Necessity of Biblical Separation – Part 16</a:t>
            </a:r>
            <a:br>
              <a:rPr lang="en-US" sz="4400" dirty="0"/>
            </a:br>
            <a:br>
              <a:rPr lang="en-US" sz="4400" dirty="0"/>
            </a:br>
            <a:r>
              <a:rPr lang="en-US" sz="4400" dirty="0"/>
              <a:t>Pastor Jason Kauranen</a:t>
            </a:r>
            <a:br>
              <a:rPr lang="en-US" sz="4400" dirty="0"/>
            </a:br>
            <a:r>
              <a:rPr lang="en-US" sz="4400" dirty="0"/>
              <a:t>Sunday March 8, 2025</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BD4CB-C156-00EB-8976-B9B940994815}"/>
              </a:ext>
            </a:extLst>
          </p:cNvPr>
          <p:cNvSpPr>
            <a:spLocks noGrp="1"/>
          </p:cNvSpPr>
          <p:nvPr>
            <p:ph type="title"/>
          </p:nvPr>
        </p:nvSpPr>
        <p:spPr/>
        <p:txBody>
          <a:bodyPr/>
          <a:lstStyle/>
          <a:p>
            <a:r>
              <a:rPr lang="en-US" sz="4400" dirty="0" err="1"/>
              <a:t>Psa</a:t>
            </a:r>
            <a:r>
              <a:rPr lang="en-US" sz="4400" dirty="0"/>
              <a:t> 97:9 For You are the LORD Most High over all the earth; </a:t>
            </a:r>
            <a:br>
              <a:rPr lang="en-US" sz="4400" dirty="0"/>
            </a:br>
            <a:r>
              <a:rPr lang="en-US" sz="4400" dirty="0"/>
              <a:t>You are exalted far above all gods.</a:t>
            </a:r>
          </a:p>
        </p:txBody>
      </p:sp>
    </p:spTree>
    <p:extLst>
      <p:ext uri="{BB962C8B-B14F-4D97-AF65-F5344CB8AC3E}">
        <p14:creationId xmlns:p14="http://schemas.microsoft.com/office/powerpoint/2010/main" val="1674788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E3CD3-0635-0751-D9E9-5B99D71EC7BF}"/>
              </a:ext>
            </a:extLst>
          </p:cNvPr>
          <p:cNvSpPr>
            <a:spLocks noGrp="1"/>
          </p:cNvSpPr>
          <p:nvPr>
            <p:ph type="title"/>
          </p:nvPr>
        </p:nvSpPr>
        <p:spPr/>
        <p:txBody>
          <a:bodyPr/>
          <a:lstStyle/>
          <a:p>
            <a:r>
              <a:rPr lang="en-US" sz="4400" dirty="0"/>
              <a:t>Pro 4:7 “The beginning of wisdom is: Acquire wisdom;</a:t>
            </a:r>
            <a:br>
              <a:rPr lang="en-US" sz="4400" dirty="0"/>
            </a:br>
            <a:r>
              <a:rPr lang="en-US" sz="4400" dirty="0"/>
              <a:t>And with all your acquiring, </a:t>
            </a:r>
            <a:br>
              <a:rPr lang="en-US" sz="4400" dirty="0"/>
            </a:br>
            <a:r>
              <a:rPr lang="en-US" sz="4400" dirty="0"/>
              <a:t>get understanding. </a:t>
            </a:r>
            <a:br>
              <a:rPr lang="en-US" sz="4400" dirty="0"/>
            </a:br>
            <a:endParaRPr lang="en-US" sz="4400" dirty="0"/>
          </a:p>
        </p:txBody>
      </p:sp>
    </p:spTree>
    <p:extLst>
      <p:ext uri="{BB962C8B-B14F-4D97-AF65-F5344CB8AC3E}">
        <p14:creationId xmlns:p14="http://schemas.microsoft.com/office/powerpoint/2010/main" val="380156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5F72B-AEF0-E8C2-7F10-8712BAFA43F3}"/>
              </a:ext>
            </a:extLst>
          </p:cNvPr>
          <p:cNvSpPr>
            <a:spLocks noGrp="1"/>
          </p:cNvSpPr>
          <p:nvPr>
            <p:ph type="title"/>
          </p:nvPr>
        </p:nvSpPr>
        <p:spPr/>
        <p:txBody>
          <a:bodyPr/>
          <a:lstStyle/>
          <a:p>
            <a:r>
              <a:rPr lang="en-US" sz="4200" dirty="0"/>
              <a:t>Acquired - </a:t>
            </a:r>
            <a:r>
              <a:rPr lang="en-US" sz="4200" dirty="0" err="1"/>
              <a:t>qânâh</a:t>
            </a:r>
            <a:r>
              <a:rPr lang="en-US" sz="4200" dirty="0"/>
              <a:t> – (H7069 </a:t>
            </a:r>
            <a:r>
              <a:rPr lang="en-US" sz="4200" dirty="0" err="1"/>
              <a:t>kaw-naw</a:t>
            </a:r>
            <a:r>
              <a:rPr lang="en-US" sz="4200" dirty="0"/>
              <a:t>') A primitive root meaning to erect, that is, create or build up; </a:t>
            </a:r>
            <a:br>
              <a:rPr lang="en-US" sz="4200" dirty="0"/>
            </a:br>
            <a:r>
              <a:rPr lang="en-US" sz="4200" dirty="0"/>
              <a:t>by extension to procure, especially by purchase (causatively sell); by implication to own = attain, buy (-er), teach to keep cattle, get, provoke to jealousy, possess (-or)  -- Used 84 times throughout the OT </a:t>
            </a:r>
            <a:br>
              <a:rPr lang="en-US" sz="4200" dirty="0"/>
            </a:br>
            <a:endParaRPr lang="en-US" sz="4200" dirty="0"/>
          </a:p>
        </p:txBody>
      </p:sp>
    </p:spTree>
    <p:extLst>
      <p:ext uri="{BB962C8B-B14F-4D97-AF65-F5344CB8AC3E}">
        <p14:creationId xmlns:p14="http://schemas.microsoft.com/office/powerpoint/2010/main" val="87950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014DF-B25E-0291-369A-9FBCA76D21CE}"/>
              </a:ext>
            </a:extLst>
          </p:cNvPr>
          <p:cNvSpPr>
            <a:spLocks noGrp="1"/>
          </p:cNvSpPr>
          <p:nvPr>
            <p:ph type="title"/>
          </p:nvPr>
        </p:nvSpPr>
        <p:spPr/>
        <p:txBody>
          <a:bodyPr/>
          <a:lstStyle/>
          <a:p>
            <a:r>
              <a:rPr lang="en-US" sz="4800" dirty="0" err="1"/>
              <a:t>Ecc</a:t>
            </a:r>
            <a:r>
              <a:rPr lang="en-US" sz="4800" dirty="0"/>
              <a:t> 12:13 ‘The conclusion, when all has been heard, is: fear God and keep His commandments, because this applies to every person.’ </a:t>
            </a:r>
          </a:p>
        </p:txBody>
      </p:sp>
    </p:spTree>
    <p:extLst>
      <p:ext uri="{BB962C8B-B14F-4D97-AF65-F5344CB8AC3E}">
        <p14:creationId xmlns:p14="http://schemas.microsoft.com/office/powerpoint/2010/main" val="3967158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F852-DDBB-C565-9BF4-FA5C1DE5DCC2}"/>
              </a:ext>
            </a:extLst>
          </p:cNvPr>
          <p:cNvSpPr>
            <a:spLocks noGrp="1"/>
          </p:cNvSpPr>
          <p:nvPr>
            <p:ph type="title"/>
          </p:nvPr>
        </p:nvSpPr>
        <p:spPr/>
        <p:txBody>
          <a:bodyPr/>
          <a:lstStyle/>
          <a:p>
            <a:r>
              <a:rPr lang="en-US" sz="4400" dirty="0"/>
              <a:t>1Co 2:2 For I determined to know nothing among you except </a:t>
            </a:r>
            <a:br>
              <a:rPr lang="en-US" sz="4400" dirty="0"/>
            </a:br>
            <a:r>
              <a:rPr lang="en-US" sz="4400" dirty="0"/>
              <a:t>Jesus Christ, and Him crucified.</a:t>
            </a:r>
          </a:p>
        </p:txBody>
      </p:sp>
    </p:spTree>
    <p:extLst>
      <p:ext uri="{BB962C8B-B14F-4D97-AF65-F5344CB8AC3E}">
        <p14:creationId xmlns:p14="http://schemas.microsoft.com/office/powerpoint/2010/main" val="2932400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C42CD-5906-136E-C78A-73AEB44E6CDE}"/>
              </a:ext>
            </a:extLst>
          </p:cNvPr>
          <p:cNvSpPr>
            <a:spLocks noGrp="1"/>
          </p:cNvSpPr>
          <p:nvPr>
            <p:ph type="title"/>
          </p:nvPr>
        </p:nvSpPr>
        <p:spPr/>
        <p:txBody>
          <a:bodyPr/>
          <a:lstStyle/>
          <a:p>
            <a:r>
              <a:rPr lang="en-US" sz="4400" dirty="0"/>
              <a:t>1Co 2:7 but we speak God’s wisdom in a mystery, the hidden wisdom which God predestined before the ages to our glory; </a:t>
            </a:r>
          </a:p>
        </p:txBody>
      </p:sp>
    </p:spTree>
    <p:extLst>
      <p:ext uri="{BB962C8B-B14F-4D97-AF65-F5344CB8AC3E}">
        <p14:creationId xmlns:p14="http://schemas.microsoft.com/office/powerpoint/2010/main" val="948377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53FEB-0347-A5C6-CF9C-5C6D0A5EF8C3}"/>
              </a:ext>
            </a:extLst>
          </p:cNvPr>
          <p:cNvSpPr>
            <a:spLocks noGrp="1"/>
          </p:cNvSpPr>
          <p:nvPr>
            <p:ph type="title"/>
          </p:nvPr>
        </p:nvSpPr>
        <p:spPr/>
        <p:txBody>
          <a:bodyPr/>
          <a:lstStyle/>
          <a:p>
            <a:r>
              <a:rPr lang="en-US" sz="4400" dirty="0"/>
              <a:t>1Co 2:13 which things we also speak, not in words taught by human wisdom, but in those taught by the Spirit, combining spiritual thoughts with spiritual words. </a:t>
            </a:r>
          </a:p>
        </p:txBody>
      </p:sp>
    </p:spTree>
    <p:extLst>
      <p:ext uri="{BB962C8B-B14F-4D97-AF65-F5344CB8AC3E}">
        <p14:creationId xmlns:p14="http://schemas.microsoft.com/office/powerpoint/2010/main" val="429998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B25EB-3167-6BB5-1699-23D0A2AB6AEE}"/>
              </a:ext>
            </a:extLst>
          </p:cNvPr>
          <p:cNvSpPr>
            <a:spLocks noGrp="1"/>
          </p:cNvSpPr>
          <p:nvPr>
            <p:ph type="title"/>
          </p:nvPr>
        </p:nvSpPr>
        <p:spPr/>
        <p:txBody>
          <a:bodyPr/>
          <a:lstStyle/>
          <a:p>
            <a:r>
              <a:rPr lang="en-US" sz="4400" dirty="0"/>
              <a:t>Deu 29:29 “The secret things belong to the LORD our God, but the things revealed belong to us and to our sons forever, that we may observe all the words of this law. </a:t>
            </a:r>
          </a:p>
        </p:txBody>
      </p:sp>
    </p:spTree>
    <p:extLst>
      <p:ext uri="{BB962C8B-B14F-4D97-AF65-F5344CB8AC3E}">
        <p14:creationId xmlns:p14="http://schemas.microsoft.com/office/powerpoint/2010/main" val="1632099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C85C6-6407-9617-68BD-A05F693D52BD}"/>
              </a:ext>
            </a:extLst>
          </p:cNvPr>
          <p:cNvSpPr>
            <a:spLocks noGrp="1"/>
          </p:cNvSpPr>
          <p:nvPr>
            <p:ph type="title"/>
          </p:nvPr>
        </p:nvSpPr>
        <p:spPr/>
        <p:txBody>
          <a:bodyPr/>
          <a:lstStyle/>
          <a:p>
            <a:r>
              <a:rPr lang="en-US" sz="4400" dirty="0"/>
              <a:t>Problem = We are fallen creatures, with an OSN, and there will be times when you will fail, Rom 3:10,23; Jam 3:2. </a:t>
            </a:r>
            <a:br>
              <a:rPr lang="en-US" sz="4400" dirty="0"/>
            </a:br>
            <a:br>
              <a:rPr lang="en-US" sz="4400" dirty="0"/>
            </a:br>
            <a:r>
              <a:rPr lang="en-US" sz="4400" dirty="0"/>
              <a:t>Solution = fall forward by utilization of the PSD HE gave us, rebound and recover, </a:t>
            </a:r>
            <a:br>
              <a:rPr lang="en-US" sz="4400" dirty="0"/>
            </a:br>
            <a:r>
              <a:rPr lang="en-US" sz="4400" dirty="0"/>
              <a:t>1Jo 1:9; Phi 3:12-14. </a:t>
            </a:r>
            <a:br>
              <a:rPr lang="en-US" sz="4800" dirty="0"/>
            </a:br>
            <a:endParaRPr lang="en-US" sz="4800" dirty="0"/>
          </a:p>
        </p:txBody>
      </p:sp>
    </p:spTree>
    <p:extLst>
      <p:ext uri="{BB962C8B-B14F-4D97-AF65-F5344CB8AC3E}">
        <p14:creationId xmlns:p14="http://schemas.microsoft.com/office/powerpoint/2010/main" val="2187435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386D8-B890-74AA-8CAA-C2E015A0E99D}"/>
              </a:ext>
            </a:extLst>
          </p:cNvPr>
          <p:cNvSpPr>
            <a:spLocks noGrp="1"/>
          </p:cNvSpPr>
          <p:nvPr>
            <p:ph type="title"/>
          </p:nvPr>
        </p:nvSpPr>
        <p:spPr/>
        <p:txBody>
          <a:bodyPr/>
          <a:lstStyle/>
          <a:p>
            <a:r>
              <a:rPr lang="en-US" sz="4800" dirty="0"/>
              <a:t>Jam 3:2 For we </a:t>
            </a:r>
            <a:r>
              <a:rPr lang="en-US" sz="4800" u="sng" dirty="0"/>
              <a:t>all stumble </a:t>
            </a:r>
            <a:r>
              <a:rPr lang="en-US" sz="4800" dirty="0"/>
              <a:t>in many ways. If anyone does not stumble in what he says, </a:t>
            </a:r>
            <a:br>
              <a:rPr lang="en-US" sz="4800" dirty="0"/>
            </a:br>
            <a:r>
              <a:rPr lang="en-US" sz="4800" dirty="0"/>
              <a:t>he is a perfect man, able to bridle the whole body as well. </a:t>
            </a:r>
          </a:p>
        </p:txBody>
      </p:sp>
    </p:spTree>
    <p:extLst>
      <p:ext uri="{BB962C8B-B14F-4D97-AF65-F5344CB8AC3E}">
        <p14:creationId xmlns:p14="http://schemas.microsoft.com/office/powerpoint/2010/main" val="742894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27194-8F39-C377-4D41-C8DAB04BFE42}"/>
              </a:ext>
            </a:extLst>
          </p:cNvPr>
          <p:cNvSpPr>
            <a:spLocks noGrp="1"/>
          </p:cNvSpPr>
          <p:nvPr>
            <p:ph type="title"/>
          </p:nvPr>
        </p:nvSpPr>
        <p:spPr/>
        <p:txBody>
          <a:bodyPr/>
          <a:lstStyle/>
          <a:p>
            <a:r>
              <a:rPr lang="en-US" sz="4400" dirty="0"/>
              <a:t>Principle - If separation is done in the right way, when it is called for, even with Royal Family members, then the doors of reconciliation will be available. </a:t>
            </a:r>
          </a:p>
        </p:txBody>
      </p:sp>
    </p:spTree>
    <p:extLst>
      <p:ext uri="{BB962C8B-B14F-4D97-AF65-F5344CB8AC3E}">
        <p14:creationId xmlns:p14="http://schemas.microsoft.com/office/powerpoint/2010/main" val="3340278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05481-CEBD-32E2-B59E-B8EACBBDA4BC}"/>
              </a:ext>
            </a:extLst>
          </p:cNvPr>
          <p:cNvSpPr>
            <a:spLocks noGrp="1"/>
          </p:cNvSpPr>
          <p:nvPr>
            <p:ph type="title"/>
          </p:nvPr>
        </p:nvSpPr>
        <p:spPr/>
        <p:txBody>
          <a:bodyPr/>
          <a:lstStyle/>
          <a:p>
            <a:r>
              <a:rPr lang="en-US" sz="4400" dirty="0"/>
              <a:t>‘stumble’ - </a:t>
            </a:r>
            <a:r>
              <a:rPr lang="en-US" sz="4400" dirty="0" err="1"/>
              <a:t>ptaiōmen</a:t>
            </a:r>
            <a:r>
              <a:rPr lang="en-US" sz="4400" dirty="0"/>
              <a:t> (G4417 </a:t>
            </a:r>
            <a:r>
              <a:rPr lang="en-US" sz="4400" dirty="0" err="1"/>
              <a:t>ptah</a:t>
            </a:r>
            <a:r>
              <a:rPr lang="en-US" sz="4400" dirty="0"/>
              <a:t>'-</a:t>
            </a:r>
            <a:r>
              <a:rPr lang="en-US" sz="4400" dirty="0" err="1"/>
              <a:t>yo</a:t>
            </a:r>
            <a:r>
              <a:rPr lang="en-US" sz="4400" dirty="0"/>
              <a:t>-men) A form of </a:t>
            </a:r>
            <a:br>
              <a:rPr lang="en-US" sz="4400" dirty="0"/>
            </a:br>
            <a:r>
              <a:rPr lang="en-US" sz="4400" dirty="0"/>
              <a:t>G4098 </a:t>
            </a:r>
            <a:r>
              <a:rPr lang="en-US" sz="4400" i="1" dirty="0" err="1"/>
              <a:t>pipto</a:t>
            </a:r>
            <a:r>
              <a:rPr lang="en-US" sz="4400" i="1" dirty="0"/>
              <a:t>̄    </a:t>
            </a:r>
            <a:r>
              <a:rPr lang="en-US" sz="4400" i="1" dirty="0" err="1"/>
              <a:t>peto</a:t>
            </a:r>
            <a:r>
              <a:rPr lang="en-US" sz="4400" i="1" dirty="0"/>
              <a:t>̄  </a:t>
            </a:r>
            <a:br>
              <a:rPr lang="en-US" sz="4400" i="1" dirty="0"/>
            </a:br>
            <a:br>
              <a:rPr lang="en-US" sz="4400" dirty="0"/>
            </a:br>
            <a:r>
              <a:rPr lang="en-US" sz="4400" dirty="0"/>
              <a:t>= to trip, to err, sin, fail (of salvation) or fall down</a:t>
            </a:r>
            <a:br>
              <a:rPr lang="en-US" sz="4400" dirty="0"/>
            </a:br>
            <a:r>
              <a:rPr lang="en-US" sz="4400" dirty="0"/>
              <a:t> </a:t>
            </a:r>
            <a:br>
              <a:rPr lang="en-US" sz="4400" dirty="0"/>
            </a:br>
            <a:r>
              <a:rPr lang="en-US" sz="4400" dirty="0"/>
              <a:t>= fall, offend, stumble. </a:t>
            </a:r>
          </a:p>
        </p:txBody>
      </p:sp>
    </p:spTree>
    <p:extLst>
      <p:ext uri="{BB962C8B-B14F-4D97-AF65-F5344CB8AC3E}">
        <p14:creationId xmlns:p14="http://schemas.microsoft.com/office/powerpoint/2010/main" val="3096816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7D007-7E2C-8F88-D87D-29077295DE21}"/>
              </a:ext>
            </a:extLst>
          </p:cNvPr>
          <p:cNvSpPr>
            <a:spLocks noGrp="1"/>
          </p:cNvSpPr>
          <p:nvPr>
            <p:ph type="title"/>
          </p:nvPr>
        </p:nvSpPr>
        <p:spPr/>
        <p:txBody>
          <a:bodyPr/>
          <a:lstStyle/>
          <a:p>
            <a:r>
              <a:rPr lang="en-US" sz="4400" dirty="0"/>
              <a:t>Phi 3:12 Not that I have already obtained it or have already become perfect, but I press on so that I may lay hold of that for which also I was laid hold of by Christ Jesus. </a:t>
            </a:r>
          </a:p>
        </p:txBody>
      </p:sp>
    </p:spTree>
    <p:extLst>
      <p:ext uri="{BB962C8B-B14F-4D97-AF65-F5344CB8AC3E}">
        <p14:creationId xmlns:p14="http://schemas.microsoft.com/office/powerpoint/2010/main" val="2724097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E066F-32B4-4E11-7204-CF79AD56FEE7}"/>
              </a:ext>
            </a:extLst>
          </p:cNvPr>
          <p:cNvSpPr>
            <a:spLocks noGrp="1"/>
          </p:cNvSpPr>
          <p:nvPr>
            <p:ph type="title"/>
          </p:nvPr>
        </p:nvSpPr>
        <p:spPr>
          <a:xfrm>
            <a:off x="152400" y="228600"/>
            <a:ext cx="8531225" cy="1139825"/>
          </a:xfrm>
        </p:spPr>
        <p:txBody>
          <a:bodyPr/>
          <a:lstStyle/>
          <a:p>
            <a:r>
              <a:rPr lang="en-US" sz="4400" dirty="0"/>
              <a:t>Phi 3:13 Brethren, I do not regard myself as having laid hold of it yet; but one thing I do: </a:t>
            </a:r>
            <a:br>
              <a:rPr lang="en-US" sz="4400" dirty="0"/>
            </a:br>
            <a:r>
              <a:rPr lang="en-US" sz="4400" dirty="0"/>
              <a:t>forgetting what lies behind and reaching forward to what </a:t>
            </a:r>
            <a:br>
              <a:rPr lang="en-US" sz="4400" dirty="0"/>
            </a:br>
            <a:r>
              <a:rPr lang="en-US" sz="4400" dirty="0"/>
              <a:t>lies ahead, </a:t>
            </a:r>
          </a:p>
        </p:txBody>
      </p:sp>
    </p:spTree>
    <p:extLst>
      <p:ext uri="{BB962C8B-B14F-4D97-AF65-F5344CB8AC3E}">
        <p14:creationId xmlns:p14="http://schemas.microsoft.com/office/powerpoint/2010/main" val="2322641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879F2-7C15-5078-C7E0-2D8DA4A90D71}"/>
              </a:ext>
            </a:extLst>
          </p:cNvPr>
          <p:cNvSpPr>
            <a:spLocks noGrp="1"/>
          </p:cNvSpPr>
          <p:nvPr>
            <p:ph type="title"/>
          </p:nvPr>
        </p:nvSpPr>
        <p:spPr/>
        <p:txBody>
          <a:bodyPr/>
          <a:lstStyle/>
          <a:p>
            <a:r>
              <a:rPr lang="en-US" sz="4800" dirty="0"/>
              <a:t>Phi 3:14 I press on toward the goal for the prize of the upward call of God in Christ Jesus. </a:t>
            </a:r>
          </a:p>
        </p:txBody>
      </p:sp>
    </p:spTree>
    <p:extLst>
      <p:ext uri="{BB962C8B-B14F-4D97-AF65-F5344CB8AC3E}">
        <p14:creationId xmlns:p14="http://schemas.microsoft.com/office/powerpoint/2010/main" val="23894243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130CE-B4A2-BF8D-D76E-67EC210E1C43}"/>
              </a:ext>
            </a:extLst>
          </p:cNvPr>
          <p:cNvSpPr>
            <a:spLocks noGrp="1"/>
          </p:cNvSpPr>
          <p:nvPr>
            <p:ph type="title"/>
          </p:nvPr>
        </p:nvSpPr>
        <p:spPr/>
        <p:txBody>
          <a:bodyPr/>
          <a:lstStyle/>
          <a:p>
            <a:r>
              <a:rPr lang="en-US" sz="4400" dirty="0"/>
              <a:t>We, as believers, need to uphold the Royal Family Honor Code </a:t>
            </a:r>
            <a:br>
              <a:rPr lang="en-US" sz="4400" dirty="0"/>
            </a:br>
            <a:r>
              <a:rPr lang="en-US" sz="4400" dirty="0"/>
              <a:t>and give the benefit of the doubt </a:t>
            </a:r>
            <a:br>
              <a:rPr lang="en-US" sz="4400" dirty="0"/>
            </a:br>
            <a:r>
              <a:rPr lang="en-US" sz="4400" dirty="0"/>
              <a:t>to others, trusting that </a:t>
            </a:r>
            <a:br>
              <a:rPr lang="en-US" sz="4400" dirty="0"/>
            </a:br>
            <a:r>
              <a:rPr lang="en-US" sz="4400" dirty="0"/>
              <a:t>‘God has got this’.</a:t>
            </a:r>
          </a:p>
        </p:txBody>
      </p:sp>
    </p:spTree>
    <p:extLst>
      <p:ext uri="{BB962C8B-B14F-4D97-AF65-F5344CB8AC3E}">
        <p14:creationId xmlns:p14="http://schemas.microsoft.com/office/powerpoint/2010/main" val="3331952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99C9E-59FC-427E-5090-DA297288E594}"/>
              </a:ext>
            </a:extLst>
          </p:cNvPr>
          <p:cNvSpPr>
            <a:spLocks noGrp="1"/>
          </p:cNvSpPr>
          <p:nvPr>
            <p:ph type="title"/>
          </p:nvPr>
        </p:nvSpPr>
        <p:spPr/>
        <p:txBody>
          <a:bodyPr/>
          <a:lstStyle/>
          <a:p>
            <a:r>
              <a:rPr lang="en-US" sz="4400" dirty="0"/>
              <a:t>Acts 9:15-16 But the Lord said to him (Ananias), “Go, for he (Saul) is a chosen instrument of Mine, to bear My name before the Gentiles and kings and the sons of Israel;</a:t>
            </a:r>
            <a:br>
              <a:rPr lang="en-US" sz="4400" dirty="0"/>
            </a:br>
            <a:r>
              <a:rPr lang="en-US" sz="4400" dirty="0"/>
              <a:t> 16 for I will show him how much he must suffer for My name’s sake.” </a:t>
            </a:r>
            <a:br>
              <a:rPr lang="en-US" sz="4400" dirty="0"/>
            </a:br>
            <a:endParaRPr lang="en-US" sz="4400" dirty="0"/>
          </a:p>
        </p:txBody>
      </p:sp>
    </p:spTree>
    <p:extLst>
      <p:ext uri="{BB962C8B-B14F-4D97-AF65-F5344CB8AC3E}">
        <p14:creationId xmlns:p14="http://schemas.microsoft.com/office/powerpoint/2010/main" val="584828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63EA-5134-06C9-E09A-8159FAD326C5}"/>
              </a:ext>
            </a:extLst>
          </p:cNvPr>
          <p:cNvSpPr>
            <a:spLocks noGrp="1"/>
          </p:cNvSpPr>
          <p:nvPr>
            <p:ph type="title"/>
          </p:nvPr>
        </p:nvSpPr>
        <p:spPr/>
        <p:txBody>
          <a:bodyPr/>
          <a:lstStyle/>
          <a:p>
            <a:r>
              <a:rPr lang="en-US" sz="4400" dirty="0"/>
              <a:t>2Ti 4:11 … Pick up Mark and bring him with you, for he is useful to me for service. </a:t>
            </a:r>
          </a:p>
        </p:txBody>
      </p:sp>
    </p:spTree>
    <p:extLst>
      <p:ext uri="{BB962C8B-B14F-4D97-AF65-F5344CB8AC3E}">
        <p14:creationId xmlns:p14="http://schemas.microsoft.com/office/powerpoint/2010/main" val="1120966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B3B08-CF2F-66F2-580B-56DE1E229F9C}"/>
              </a:ext>
            </a:extLst>
          </p:cNvPr>
          <p:cNvSpPr>
            <a:spLocks noGrp="1"/>
          </p:cNvSpPr>
          <p:nvPr>
            <p:ph type="title"/>
          </p:nvPr>
        </p:nvSpPr>
        <p:spPr/>
        <p:txBody>
          <a:bodyPr/>
          <a:lstStyle/>
          <a:p>
            <a:r>
              <a:rPr lang="en-US" sz="4800" dirty="0"/>
              <a:t> Rom 12:18 If possible, so far </a:t>
            </a:r>
            <a:br>
              <a:rPr lang="en-US" sz="4800" dirty="0"/>
            </a:br>
            <a:r>
              <a:rPr lang="en-US" sz="4800" dirty="0"/>
              <a:t>as it depends on you, </a:t>
            </a:r>
            <a:br>
              <a:rPr lang="en-US" sz="4800" dirty="0"/>
            </a:br>
            <a:r>
              <a:rPr lang="en-US" sz="4800" dirty="0"/>
              <a:t>be at peace with all men. </a:t>
            </a:r>
          </a:p>
        </p:txBody>
      </p:sp>
    </p:spTree>
    <p:extLst>
      <p:ext uri="{BB962C8B-B14F-4D97-AF65-F5344CB8AC3E}">
        <p14:creationId xmlns:p14="http://schemas.microsoft.com/office/powerpoint/2010/main" val="9193755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26213-8800-A10B-D8B9-4CFE5BC24E13}"/>
              </a:ext>
            </a:extLst>
          </p:cNvPr>
          <p:cNvSpPr>
            <a:spLocks noGrp="1"/>
          </p:cNvSpPr>
          <p:nvPr>
            <p:ph type="title"/>
          </p:nvPr>
        </p:nvSpPr>
        <p:spPr/>
        <p:txBody>
          <a:bodyPr/>
          <a:lstStyle/>
          <a:p>
            <a:r>
              <a:rPr lang="en-US" sz="4800" dirty="0"/>
              <a:t>When it is impossible to live in harmony with others (</a:t>
            </a:r>
            <a:r>
              <a:rPr lang="en-US" sz="4800" dirty="0" err="1"/>
              <a:t>UnBel</a:t>
            </a:r>
            <a:r>
              <a:rPr lang="en-US" sz="4800" dirty="0"/>
              <a:t>/Revers/Apostates) then other principles must apply, ranging from separation to excommunication. </a:t>
            </a:r>
          </a:p>
        </p:txBody>
      </p:sp>
    </p:spTree>
    <p:extLst>
      <p:ext uri="{BB962C8B-B14F-4D97-AF65-F5344CB8AC3E}">
        <p14:creationId xmlns:p14="http://schemas.microsoft.com/office/powerpoint/2010/main" val="4602236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100CF-3EF2-A482-CAFA-ACA907C26E43}"/>
              </a:ext>
            </a:extLst>
          </p:cNvPr>
          <p:cNvSpPr>
            <a:spLocks noGrp="1"/>
          </p:cNvSpPr>
          <p:nvPr>
            <p:ph type="title"/>
          </p:nvPr>
        </p:nvSpPr>
        <p:spPr/>
        <p:txBody>
          <a:bodyPr/>
          <a:lstStyle/>
          <a:p>
            <a:r>
              <a:rPr lang="en-US" sz="4400" dirty="0"/>
              <a:t>1Co 4:3 But to me it is a very small thing that I may be examined by you, or by any human court; in fact, I do not even examine myself.</a:t>
            </a:r>
          </a:p>
        </p:txBody>
      </p:sp>
    </p:spTree>
    <p:extLst>
      <p:ext uri="{BB962C8B-B14F-4D97-AF65-F5344CB8AC3E}">
        <p14:creationId xmlns:p14="http://schemas.microsoft.com/office/powerpoint/2010/main" val="4255878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209BE-F91B-4AA4-B9AC-8576268CED9C}"/>
              </a:ext>
            </a:extLst>
          </p:cNvPr>
          <p:cNvSpPr>
            <a:spLocks noGrp="1"/>
          </p:cNvSpPr>
          <p:nvPr>
            <p:ph type="title"/>
          </p:nvPr>
        </p:nvSpPr>
        <p:spPr/>
        <p:txBody>
          <a:bodyPr/>
          <a:lstStyle/>
          <a:p>
            <a:r>
              <a:rPr lang="en-US" sz="4400" dirty="0"/>
              <a:t>Separation from friends and family members may be required, if the intake of bible doctrine is being compromised.</a:t>
            </a:r>
            <a:br>
              <a:rPr lang="en-US" sz="4400" dirty="0"/>
            </a:br>
            <a:r>
              <a:rPr lang="en-US" sz="4400" dirty="0"/>
              <a:t>  </a:t>
            </a:r>
            <a:br>
              <a:rPr lang="en-US" sz="4400" dirty="0"/>
            </a:br>
            <a:r>
              <a:rPr lang="en-US" sz="4400" dirty="0"/>
              <a:t>This is a matter of correct priorities and proper relationships as measured to God’s standards. </a:t>
            </a:r>
            <a:br>
              <a:rPr lang="en-US" sz="4400" dirty="0"/>
            </a:br>
            <a:endParaRPr lang="en-US" sz="4400" dirty="0"/>
          </a:p>
        </p:txBody>
      </p:sp>
    </p:spTree>
    <p:extLst>
      <p:ext uri="{BB962C8B-B14F-4D97-AF65-F5344CB8AC3E}">
        <p14:creationId xmlns:p14="http://schemas.microsoft.com/office/powerpoint/2010/main" val="38348068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D1517-5529-21A5-C120-8E91B9D1C85C}"/>
              </a:ext>
            </a:extLst>
          </p:cNvPr>
          <p:cNvSpPr>
            <a:spLocks noGrp="1"/>
          </p:cNvSpPr>
          <p:nvPr>
            <p:ph type="title"/>
          </p:nvPr>
        </p:nvSpPr>
        <p:spPr/>
        <p:txBody>
          <a:bodyPr/>
          <a:lstStyle/>
          <a:p>
            <a:r>
              <a:rPr lang="en-US" sz="4400" dirty="0"/>
              <a:t>1Co 4:4 For I am conscious of nothing against myself, yet </a:t>
            </a:r>
            <a:br>
              <a:rPr lang="en-US" sz="4400" dirty="0"/>
            </a:br>
            <a:r>
              <a:rPr lang="en-US" sz="4400" dirty="0"/>
              <a:t>I am not by this acquitted; </a:t>
            </a:r>
            <a:br>
              <a:rPr lang="en-US" sz="4400" dirty="0"/>
            </a:br>
            <a:r>
              <a:rPr lang="en-US" sz="4400" dirty="0"/>
              <a:t>but the one who examines me </a:t>
            </a:r>
            <a:br>
              <a:rPr lang="en-US" sz="4400" dirty="0"/>
            </a:br>
            <a:r>
              <a:rPr lang="en-US" sz="4400" dirty="0"/>
              <a:t>is the Lord.</a:t>
            </a:r>
            <a:r>
              <a:rPr lang="en-US" sz="4000" dirty="0"/>
              <a:t> </a:t>
            </a:r>
          </a:p>
        </p:txBody>
      </p:sp>
    </p:spTree>
    <p:extLst>
      <p:ext uri="{BB962C8B-B14F-4D97-AF65-F5344CB8AC3E}">
        <p14:creationId xmlns:p14="http://schemas.microsoft.com/office/powerpoint/2010/main" val="3511891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22A65-6493-9D55-C5E1-5BA731812EAD}"/>
              </a:ext>
            </a:extLst>
          </p:cNvPr>
          <p:cNvSpPr>
            <a:spLocks noGrp="1"/>
          </p:cNvSpPr>
          <p:nvPr>
            <p:ph type="title"/>
          </p:nvPr>
        </p:nvSpPr>
        <p:spPr/>
        <p:txBody>
          <a:bodyPr/>
          <a:lstStyle/>
          <a:p>
            <a:r>
              <a:rPr lang="en-US" sz="4200" dirty="0"/>
              <a:t>1Co 4:5 Therefore do not go on passing judgment before the time, but wait until the Lord comes who will both bring to light the things hidden in the darkness and disclose the motives of men’s hearts; and then each man’s praise will come to him from God. </a:t>
            </a:r>
          </a:p>
        </p:txBody>
      </p:sp>
    </p:spTree>
    <p:extLst>
      <p:ext uri="{BB962C8B-B14F-4D97-AF65-F5344CB8AC3E}">
        <p14:creationId xmlns:p14="http://schemas.microsoft.com/office/powerpoint/2010/main" val="42839104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AA47B-7A8C-1BA1-910C-E8269C953CC2}"/>
              </a:ext>
            </a:extLst>
          </p:cNvPr>
          <p:cNvSpPr>
            <a:spLocks noGrp="1"/>
          </p:cNvSpPr>
          <p:nvPr>
            <p:ph type="title"/>
          </p:nvPr>
        </p:nvSpPr>
        <p:spPr/>
        <p:txBody>
          <a:bodyPr/>
          <a:lstStyle/>
          <a:p>
            <a:r>
              <a:rPr lang="en-US" sz="4400" dirty="0"/>
              <a:t>The Lord Jesus Christ, to who judgment was given, will reverse and make correct many of the human judgments and ALL will bear witness to the absolute justice </a:t>
            </a:r>
            <a:br>
              <a:rPr lang="en-US" sz="4400" dirty="0"/>
            </a:br>
            <a:r>
              <a:rPr lang="en-US" sz="4400" dirty="0"/>
              <a:t>of His verdict, </a:t>
            </a:r>
            <a:br>
              <a:rPr lang="en-US" sz="4400" dirty="0"/>
            </a:br>
            <a:r>
              <a:rPr lang="en-US" sz="4400" dirty="0"/>
              <a:t>Joh 5:22, 12:48; Heb 4:12; </a:t>
            </a:r>
            <a:br>
              <a:rPr lang="en-US" sz="4400" dirty="0"/>
            </a:br>
            <a:r>
              <a:rPr lang="en-US" sz="4400" dirty="0"/>
              <a:t>Acts 10:43. </a:t>
            </a:r>
          </a:p>
        </p:txBody>
      </p:sp>
    </p:spTree>
    <p:extLst>
      <p:ext uri="{BB962C8B-B14F-4D97-AF65-F5344CB8AC3E}">
        <p14:creationId xmlns:p14="http://schemas.microsoft.com/office/powerpoint/2010/main" val="466848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9D46B-CDBE-1748-9267-1E63B06598BB}"/>
              </a:ext>
            </a:extLst>
          </p:cNvPr>
          <p:cNvSpPr>
            <a:spLocks noGrp="1"/>
          </p:cNvSpPr>
          <p:nvPr>
            <p:ph type="title"/>
          </p:nvPr>
        </p:nvSpPr>
        <p:spPr/>
        <p:txBody>
          <a:bodyPr/>
          <a:lstStyle/>
          <a:p>
            <a:r>
              <a:rPr lang="en-US" sz="4400" dirty="0"/>
              <a:t>1Co 4:5 Therefore do not go on passing judgment before the time, but wait until the Lord comes who will both bring to light the things hidden in the darkness and disclose the motives of men’s hearts; and then each man’s praise will come to him from God.</a:t>
            </a:r>
          </a:p>
        </p:txBody>
      </p:sp>
    </p:spTree>
    <p:extLst>
      <p:ext uri="{BB962C8B-B14F-4D97-AF65-F5344CB8AC3E}">
        <p14:creationId xmlns:p14="http://schemas.microsoft.com/office/powerpoint/2010/main" val="725737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E09E0-FD93-EBCA-7B93-02DD5E9DBDEC}"/>
              </a:ext>
            </a:extLst>
          </p:cNvPr>
          <p:cNvSpPr>
            <a:spLocks noGrp="1"/>
          </p:cNvSpPr>
          <p:nvPr>
            <p:ph type="title"/>
          </p:nvPr>
        </p:nvSpPr>
        <p:spPr/>
        <p:txBody>
          <a:bodyPr/>
          <a:lstStyle/>
          <a:p>
            <a:r>
              <a:rPr lang="en-US" sz="4800" dirty="0"/>
              <a:t>Salt &amp; Light Bible Ministries</a:t>
            </a:r>
            <a:br>
              <a:rPr lang="en-US" sz="4800" dirty="0"/>
            </a:br>
            <a:r>
              <a:rPr lang="en-US" sz="4400" dirty="0"/>
              <a:t>Help, Letters, &amp; Donations</a:t>
            </a:r>
            <a:br>
              <a:rPr lang="en-US" sz="4400" dirty="0"/>
            </a:br>
            <a:br>
              <a:rPr lang="en-US" sz="4400" dirty="0"/>
            </a:br>
            <a:r>
              <a:rPr lang="en-US" sz="4000" dirty="0"/>
              <a:t>visit us: </a:t>
            </a:r>
            <a:r>
              <a:rPr lang="en-US" sz="4400" dirty="0">
                <a:hlinkClick r:id="rId3"/>
              </a:rPr>
              <a:t>SLBM.org</a:t>
            </a:r>
            <a:r>
              <a:rPr lang="en-US" sz="4400" dirty="0"/>
              <a:t> *</a:t>
            </a:r>
            <a:r>
              <a:rPr lang="en-US" sz="3200" dirty="0" err="1"/>
              <a:t>paypal</a:t>
            </a:r>
            <a:br>
              <a:rPr lang="en-US" sz="4400" dirty="0"/>
            </a:br>
            <a:r>
              <a:rPr lang="en-US" sz="4400" dirty="0"/>
              <a:t>write to us: </a:t>
            </a:r>
            <a:r>
              <a:rPr lang="en-US" sz="4400" dirty="0">
                <a:hlinkClick r:id="rId3"/>
              </a:rPr>
              <a:t>SLBM@gmail.org</a:t>
            </a:r>
            <a:br>
              <a:rPr lang="en-US" sz="4400" dirty="0"/>
            </a:br>
            <a:r>
              <a:rPr lang="en-US" sz="3200" dirty="0"/>
              <a:t>watch us on </a:t>
            </a:r>
            <a:r>
              <a:rPr lang="en-US" sz="3200" dirty="0" err="1"/>
              <a:t>utube</a:t>
            </a:r>
            <a:br>
              <a:rPr lang="en-US" sz="4400"/>
            </a:br>
            <a:r>
              <a:rPr lang="en-US" sz="3600"/>
              <a:t>mail: Salt </a:t>
            </a:r>
            <a:r>
              <a:rPr lang="en-US" sz="3600" dirty="0"/>
              <a:t>and Light Bible Ministries</a:t>
            </a:r>
            <a:br>
              <a:rPr lang="en-US" sz="3600" dirty="0"/>
            </a:br>
            <a:r>
              <a:rPr lang="en-US" sz="3200" dirty="0"/>
              <a:t>c/o Pastor Jason Kauranen</a:t>
            </a:r>
            <a:br>
              <a:rPr lang="en-US" sz="3600" dirty="0"/>
            </a:br>
            <a:r>
              <a:rPr lang="en-US" sz="3600" dirty="0"/>
              <a:t>2 Dianne Drive</a:t>
            </a:r>
            <a:br>
              <a:rPr lang="en-US" sz="3600" dirty="0"/>
            </a:br>
            <a:r>
              <a:rPr lang="en-US" sz="3600" dirty="0"/>
              <a:t>East Wareham, Mass 02538</a:t>
            </a:r>
          </a:p>
        </p:txBody>
      </p:sp>
    </p:spTree>
    <p:extLst>
      <p:ext uri="{BB962C8B-B14F-4D97-AF65-F5344CB8AC3E}">
        <p14:creationId xmlns:p14="http://schemas.microsoft.com/office/powerpoint/2010/main" val="20524737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F082E-4258-218C-8A90-3D41C6A931F1}"/>
              </a:ext>
            </a:extLst>
          </p:cNvPr>
          <p:cNvSpPr>
            <a:spLocks noGrp="1"/>
          </p:cNvSpPr>
          <p:nvPr>
            <p:ph type="title"/>
          </p:nvPr>
        </p:nvSpPr>
        <p:spPr/>
        <p:txBody>
          <a:bodyPr/>
          <a:lstStyle/>
          <a:p>
            <a:r>
              <a:rPr lang="en-US" sz="4000" dirty="0"/>
              <a:t>Salt &amp; Light Bible Ministries - Financial Report 12/29/24</a:t>
            </a:r>
            <a:br>
              <a:rPr lang="en-US" sz="4000" dirty="0"/>
            </a:br>
            <a:br>
              <a:rPr lang="en-US" sz="4000" dirty="0"/>
            </a:br>
            <a:r>
              <a:rPr lang="en-US" sz="4000" dirty="0"/>
              <a:t>MAY 2024 – DEC 16, 2024</a:t>
            </a:r>
            <a:br>
              <a:rPr lang="en-US" sz="4000" dirty="0"/>
            </a:br>
            <a:r>
              <a:rPr lang="en-US" sz="4000" dirty="0"/>
              <a:t>TOTAL DEPOSITS:   $10,172.00</a:t>
            </a:r>
            <a:br>
              <a:rPr lang="en-US" sz="4000" dirty="0"/>
            </a:br>
            <a:br>
              <a:rPr lang="en-US" sz="4000" dirty="0"/>
            </a:br>
            <a:r>
              <a:rPr lang="en-US" sz="4000" dirty="0"/>
              <a:t>TOTAL WITHDRAWALS:   - $957.35</a:t>
            </a:r>
            <a:br>
              <a:rPr lang="en-US" sz="4000" dirty="0"/>
            </a:br>
            <a:br>
              <a:rPr lang="en-US" sz="4000" dirty="0"/>
            </a:br>
            <a:r>
              <a:rPr lang="en-US" sz="4000" dirty="0"/>
              <a:t>BALANCE  12/29/24:   $9,214.65 </a:t>
            </a:r>
            <a:br>
              <a:rPr lang="en-US" sz="4000" dirty="0"/>
            </a:br>
            <a:endParaRPr lang="en-US" sz="4000" dirty="0"/>
          </a:p>
        </p:txBody>
      </p:sp>
    </p:spTree>
    <p:extLst>
      <p:ext uri="{BB962C8B-B14F-4D97-AF65-F5344CB8AC3E}">
        <p14:creationId xmlns:p14="http://schemas.microsoft.com/office/powerpoint/2010/main" val="1712429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D3589-CE39-BC4A-0AA0-397541FB568E}"/>
              </a:ext>
            </a:extLst>
          </p:cNvPr>
          <p:cNvSpPr>
            <a:spLocks noGrp="1"/>
          </p:cNvSpPr>
          <p:nvPr>
            <p:ph type="title"/>
          </p:nvPr>
        </p:nvSpPr>
        <p:spPr/>
        <p:txBody>
          <a:bodyPr/>
          <a:lstStyle/>
          <a:p>
            <a:r>
              <a:rPr lang="en-US" sz="4400" dirty="0"/>
              <a:t>1. Separation due to Spiritual growth and conviction can be a positive way of advancing and serving in the ministry.</a:t>
            </a:r>
            <a:br>
              <a:rPr lang="en-US" sz="4400" dirty="0"/>
            </a:br>
            <a:br>
              <a:rPr lang="en-US" sz="4400" dirty="0"/>
            </a:br>
            <a:r>
              <a:rPr lang="en-US" sz="4400" dirty="0"/>
              <a:t>2. Separation in arrogance can have destructive consequences for more than the parties involved. </a:t>
            </a:r>
            <a:br>
              <a:rPr lang="en-US" sz="4800" dirty="0"/>
            </a:br>
            <a:endParaRPr lang="en-US" sz="4800" dirty="0"/>
          </a:p>
        </p:txBody>
      </p:sp>
    </p:spTree>
    <p:extLst>
      <p:ext uri="{BB962C8B-B14F-4D97-AF65-F5344CB8AC3E}">
        <p14:creationId xmlns:p14="http://schemas.microsoft.com/office/powerpoint/2010/main" val="14492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B1F5F-A31A-AB2C-A9EF-A80711ADB8B2}"/>
              </a:ext>
            </a:extLst>
          </p:cNvPr>
          <p:cNvSpPr>
            <a:spLocks noGrp="1"/>
          </p:cNvSpPr>
          <p:nvPr>
            <p:ph type="title"/>
          </p:nvPr>
        </p:nvSpPr>
        <p:spPr/>
        <p:txBody>
          <a:bodyPr/>
          <a:lstStyle/>
          <a:p>
            <a:r>
              <a:rPr lang="en-US" sz="4400" dirty="0"/>
              <a:t>3. Separation might be the only proper caused result, but it should not be made in haste between Royal family members.</a:t>
            </a:r>
            <a:br>
              <a:rPr lang="en-US" sz="4400" dirty="0"/>
            </a:br>
            <a:br>
              <a:rPr lang="en-US" sz="4400" dirty="0"/>
            </a:br>
            <a:r>
              <a:rPr lang="en-US" sz="4400" dirty="0"/>
              <a:t>4. Separation is only indicated when the principles go against God’s standards in all matters. </a:t>
            </a:r>
            <a:br>
              <a:rPr lang="en-US" sz="4400" dirty="0"/>
            </a:br>
            <a:endParaRPr lang="en-US" sz="4400" dirty="0"/>
          </a:p>
        </p:txBody>
      </p:sp>
    </p:spTree>
    <p:extLst>
      <p:ext uri="{BB962C8B-B14F-4D97-AF65-F5344CB8AC3E}">
        <p14:creationId xmlns:p14="http://schemas.microsoft.com/office/powerpoint/2010/main" val="4171109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A48D7-03D2-D4BD-F068-E7E1A0C54F53}"/>
              </a:ext>
            </a:extLst>
          </p:cNvPr>
          <p:cNvSpPr>
            <a:spLocks noGrp="1"/>
          </p:cNvSpPr>
          <p:nvPr>
            <p:ph type="title"/>
          </p:nvPr>
        </p:nvSpPr>
        <p:spPr/>
        <p:txBody>
          <a:bodyPr/>
          <a:lstStyle/>
          <a:p>
            <a:r>
              <a:rPr lang="en-US" sz="4800" dirty="0"/>
              <a:t>Believers need to listen closely, especially when God seems to be silent, </a:t>
            </a:r>
            <a:r>
              <a:rPr lang="en-US" sz="4800" dirty="0" err="1"/>
              <a:t>Psa</a:t>
            </a:r>
            <a:r>
              <a:rPr lang="en-US" sz="4800" dirty="0"/>
              <a:t> 62:1-2.</a:t>
            </a:r>
            <a:br>
              <a:rPr lang="en-US" sz="4800" dirty="0"/>
            </a:br>
            <a:r>
              <a:rPr lang="en-US" sz="4800" dirty="0"/>
              <a:t> </a:t>
            </a:r>
            <a:br>
              <a:rPr lang="en-US" sz="4800" dirty="0"/>
            </a:br>
            <a:r>
              <a:rPr lang="en-US" sz="4800" dirty="0" err="1"/>
              <a:t>Psa</a:t>
            </a:r>
            <a:r>
              <a:rPr lang="en-US" sz="4800" dirty="0"/>
              <a:t> 62:1 My soul waits in silence for God only;</a:t>
            </a:r>
            <a:br>
              <a:rPr lang="en-US" sz="4800" dirty="0"/>
            </a:br>
            <a:r>
              <a:rPr lang="en-US" sz="4800" dirty="0"/>
              <a:t>From Him is my salvation. </a:t>
            </a:r>
            <a:br>
              <a:rPr lang="en-US" sz="4800" dirty="0"/>
            </a:br>
            <a:endParaRPr lang="en-US" sz="4800" dirty="0"/>
          </a:p>
        </p:txBody>
      </p:sp>
    </p:spTree>
    <p:extLst>
      <p:ext uri="{BB962C8B-B14F-4D97-AF65-F5344CB8AC3E}">
        <p14:creationId xmlns:p14="http://schemas.microsoft.com/office/powerpoint/2010/main" val="4012010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B46E8-4BCA-8954-4673-473FEAB85235}"/>
              </a:ext>
            </a:extLst>
          </p:cNvPr>
          <p:cNvSpPr>
            <a:spLocks noGrp="1"/>
          </p:cNvSpPr>
          <p:nvPr>
            <p:ph type="title"/>
          </p:nvPr>
        </p:nvSpPr>
        <p:spPr/>
        <p:txBody>
          <a:bodyPr/>
          <a:lstStyle/>
          <a:p>
            <a:r>
              <a:rPr lang="en-US" sz="4400" dirty="0"/>
              <a:t>stronghold = </a:t>
            </a:r>
            <a:r>
              <a:rPr lang="en-US" sz="4400" dirty="0" err="1"/>
              <a:t>misgabi</a:t>
            </a:r>
            <a:r>
              <a:rPr lang="en-US" sz="4400" dirty="0"/>
              <a:t> – (H4869 mis-</a:t>
            </a:r>
            <a:r>
              <a:rPr lang="en-US" sz="4400" dirty="0" err="1"/>
              <a:t>gawb</a:t>
            </a:r>
            <a:r>
              <a:rPr lang="en-US" sz="4400" dirty="0"/>
              <a:t>’) [From H7682 </a:t>
            </a:r>
            <a:r>
              <a:rPr lang="en-US" sz="4400" dirty="0" err="1"/>
              <a:t>śâgab</a:t>
            </a:r>
            <a:r>
              <a:rPr lang="en-US" sz="4400" dirty="0"/>
              <a:t> saw-gab’] -  properly a cliff (or other lofty or inaccessible place); abstractly altitude; figuratively used in the OT as </a:t>
            </a:r>
            <a:br>
              <a:rPr lang="en-US" sz="4400" dirty="0"/>
            </a:br>
            <a:r>
              <a:rPr lang="en-US" sz="4400" dirty="0"/>
              <a:t>= a refuge or stronghold, a high tower, defense, a high fort. </a:t>
            </a:r>
          </a:p>
        </p:txBody>
      </p:sp>
    </p:spTree>
    <p:extLst>
      <p:ext uri="{BB962C8B-B14F-4D97-AF65-F5344CB8AC3E}">
        <p14:creationId xmlns:p14="http://schemas.microsoft.com/office/powerpoint/2010/main" val="3850813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77479-85C5-37D0-F809-BEACC7F5C1BD}"/>
              </a:ext>
            </a:extLst>
          </p:cNvPr>
          <p:cNvSpPr>
            <a:spLocks noGrp="1"/>
          </p:cNvSpPr>
          <p:nvPr>
            <p:ph type="title"/>
          </p:nvPr>
        </p:nvSpPr>
        <p:spPr/>
        <p:txBody>
          <a:bodyPr/>
          <a:lstStyle/>
          <a:p>
            <a:r>
              <a:rPr lang="en-US" sz="4800" dirty="0"/>
              <a:t>In Spiritually context, the word </a:t>
            </a:r>
            <a:r>
              <a:rPr lang="en-US" sz="4800" i="1" dirty="0" err="1"/>
              <a:t>misgabi</a:t>
            </a:r>
            <a:r>
              <a:rPr lang="en-US" sz="4800" i="1" dirty="0"/>
              <a:t> </a:t>
            </a:r>
            <a:r>
              <a:rPr lang="en-US" sz="4800" dirty="0"/>
              <a:t>emphasized God's role as a divine protector and a place of ultimate security. </a:t>
            </a:r>
          </a:p>
        </p:txBody>
      </p:sp>
    </p:spTree>
    <p:extLst>
      <p:ext uri="{BB962C8B-B14F-4D97-AF65-F5344CB8AC3E}">
        <p14:creationId xmlns:p14="http://schemas.microsoft.com/office/powerpoint/2010/main" val="8555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E9397-7145-805A-1C4E-BF9A0D4BAEB7}"/>
              </a:ext>
            </a:extLst>
          </p:cNvPr>
          <p:cNvSpPr>
            <a:spLocks noGrp="1"/>
          </p:cNvSpPr>
          <p:nvPr>
            <p:ph type="title"/>
          </p:nvPr>
        </p:nvSpPr>
        <p:spPr/>
        <p:txBody>
          <a:bodyPr/>
          <a:lstStyle/>
          <a:p>
            <a:r>
              <a:rPr lang="en-US" sz="4800" dirty="0"/>
              <a:t>Isa 55:9 “For as the heavens are higher than the earth, So are My ways higher than your ways And My thoughts than your thoughts. </a:t>
            </a:r>
          </a:p>
        </p:txBody>
      </p:sp>
    </p:spTree>
    <p:extLst>
      <p:ext uri="{BB962C8B-B14F-4D97-AF65-F5344CB8AC3E}">
        <p14:creationId xmlns:p14="http://schemas.microsoft.com/office/powerpoint/2010/main" val="357119492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56021</TotalTime>
  <Words>1319</Words>
  <Application>Microsoft Office PowerPoint</Application>
  <PresentationFormat>On-screen Show (4:3)</PresentationFormat>
  <Paragraphs>35</Paragraphs>
  <Slides>35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Times New Roman</vt:lpstr>
      <vt:lpstr>Default Design</vt:lpstr>
      <vt:lpstr>Salt and Light Bible Ministries  ‘A Daily Cross with Thee’ # 19 – The Necessity of Biblical Separation – Part 16  Pastor Jason Kauranen Sunday March 8, 2025</vt:lpstr>
      <vt:lpstr>Principle - If separation is done in the right way, when it is called for, even with Royal Family members, then the doors of reconciliation will be available. </vt:lpstr>
      <vt:lpstr>Separation from friends and family members may be required, if the intake of bible doctrine is being compromised.    This is a matter of correct priorities and proper relationships as measured to God’s standards.  </vt:lpstr>
      <vt:lpstr>1. Separation due to Spiritual growth and conviction can be a positive way of advancing and serving in the ministry.  2. Separation in arrogance can have destructive consequences for more than the parties involved.  </vt:lpstr>
      <vt:lpstr>3. Separation might be the only proper caused result, but it should not be made in haste between Royal family members.  4. Separation is only indicated when the principles go against God’s standards in all matters.  </vt:lpstr>
      <vt:lpstr>Believers need to listen closely, especially when God seems to be silent, Psa 62:1-2.   Psa 62:1 My soul waits in silence for God only; From Him is my salvation.  </vt:lpstr>
      <vt:lpstr>stronghold = misgabi – (H4869 mis-gawb’) [From H7682 śâgab saw-gab’] -  properly a cliff (or other lofty or inaccessible place); abstractly altitude; figuratively used in the OT as  = a refuge or stronghold, a high tower, defense, a high fort. </vt:lpstr>
      <vt:lpstr>In Spiritually context, the word misgabi emphasized God's role as a divine protector and a place of ultimate security. </vt:lpstr>
      <vt:lpstr>Isa 55:9 “For as the heavens are higher than the earth, So are My ways higher than your ways And My thoughts than your thoughts. </vt:lpstr>
      <vt:lpstr>Psa 97:9 For You are the LORD Most High over all the earth;  You are exalted far above all gods.</vt:lpstr>
      <vt:lpstr>Pro 4:7 “The beginning of wisdom is: Acquire wisdom; And with all your acquiring,  get understanding.  </vt:lpstr>
      <vt:lpstr>Acquired - qânâh – (H7069 kaw-naw') A primitive root meaning to erect, that is, create or build up;  by extension to procure, especially by purchase (causatively sell); by implication to own = attain, buy (-er), teach to keep cattle, get, provoke to jealousy, possess (-or)  -- Used 84 times throughout the OT  </vt:lpstr>
      <vt:lpstr>Ecc 12:13 ‘The conclusion, when all has been heard, is: fear God and keep His commandments, because this applies to every person.’ </vt:lpstr>
      <vt:lpstr>1Co 2:2 For I determined to know nothing among you except  Jesus Christ, and Him crucified.</vt:lpstr>
      <vt:lpstr>1Co 2:7 but we speak God’s wisdom in a mystery, the hidden wisdom which God predestined before the ages to our glory; </vt:lpstr>
      <vt:lpstr>1Co 2:13 which things we also speak, not in words taught by human wisdom, but in those taught by the Spirit, combining spiritual thoughts with spiritual words. </vt:lpstr>
      <vt:lpstr>Deu 29:29 “The secret things belong to the LORD our God, but the things revealed belong to us and to our sons forever, that we may observe all the words of this law. </vt:lpstr>
      <vt:lpstr>Problem = We are fallen creatures, with an OSN, and there will be times when you will fail, Rom 3:10,23; Jam 3:2.   Solution = fall forward by utilization of the PSD HE gave us, rebound and recover,  1Jo 1:9; Phi 3:12-14.  </vt:lpstr>
      <vt:lpstr>Jam 3:2 For we all stumble in many ways. If anyone does not stumble in what he says,  he is a perfect man, able to bridle the whole body as well. </vt:lpstr>
      <vt:lpstr>‘stumble’ - ptaiōmen (G4417 ptah'-yo-men) A form of  G4098 piptō    petō    = to trip, to err, sin, fail (of salvation) or fall down   = fall, offend, stumble. </vt:lpstr>
      <vt:lpstr>Phi 3:12 Not that I have already obtained it or have already become perfect, but I press on so that I may lay hold of that for which also I was laid hold of by Christ Jesus. </vt:lpstr>
      <vt:lpstr>Phi 3:13 Brethren, I do not regard myself as having laid hold of it yet; but one thing I do:  forgetting what lies behind and reaching forward to what  lies ahead, </vt:lpstr>
      <vt:lpstr>Phi 3:14 I press on toward the goal for the prize of the upward call of God in Christ Jesus. </vt:lpstr>
      <vt:lpstr>We, as believers, need to uphold the Royal Family Honor Code  and give the benefit of the doubt  to others, trusting that  ‘God has got this’.</vt:lpstr>
      <vt:lpstr>Acts 9:15-16 But the Lord said to him (Ananias), “Go, for he (Saul) is a chosen instrument of Mine, to bear My name before the Gentiles and kings and the sons of Israel;  16 for I will show him how much he must suffer for My name’s sake.”  </vt:lpstr>
      <vt:lpstr>2Ti 4:11 … Pick up Mark and bring him with you, for he is useful to me for service. </vt:lpstr>
      <vt:lpstr> Rom 12:18 If possible, so far  as it depends on you,  be at peace with all men. </vt:lpstr>
      <vt:lpstr>When it is impossible to live in harmony with others (UnBel/Revers/Apostates) then other principles must apply, ranging from separation to excommunication. </vt:lpstr>
      <vt:lpstr>1Co 4:3 But to me it is a very small thing that I may be examined by you, or by any human court; in fact, I do not even examine myself.</vt:lpstr>
      <vt:lpstr>1Co 4:4 For I am conscious of nothing against myself, yet  I am not by this acquitted;  but the one who examines me  is the Lord. </vt:lpstr>
      <vt:lpstr>1Co 4:5 Therefore do not go on passing judgment before the time, but wait until the Lord comes who will both bring to light the things hidden in the darkness and disclose the motives of men’s hearts; and then each man’s praise will come to him from God. </vt:lpstr>
      <vt:lpstr>The Lord Jesus Christ, to who judgment was given, will reverse and make correct many of the human judgments and ALL will bear witness to the absolute justice  of His verdict,  Joh 5:22, 12:48; Heb 4:12;  Acts 10:43. </vt:lpstr>
      <vt:lpstr>1Co 4:5 Therefore do not go on passing judgment before the time, but wait until the Lord comes who will both bring to light the things hidden in the darkness and disclose the motives of men’s hearts; and then each man’s praise will come to him from God.</vt:lpstr>
      <vt:lpstr>Salt &amp; Light Bible Ministries Help, Letters, &amp; Donations  visit us: SLBM.org *paypal write to us: SLBM@gmail.org watch us on utube mail: Salt and Light Bible Ministries c/o Pastor Jason Kauranen 2 Dianne Drive East Wareham, Mass 02538</vt:lpstr>
      <vt:lpstr>Salt &amp; Light Bible Ministries - Financial Report 12/29/24  MAY 2024 – DEC 16, 2024 TOTAL DEPOSITS:   $10,172.00  TOTAL WITHDRAWALS:   - $957.35  BALANCE  12/29/24:   $9,214.65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Pastor Jason Kauranen</cp:lastModifiedBy>
  <cp:revision>140</cp:revision>
  <cp:lastPrinted>1601-01-01T00:00:00Z</cp:lastPrinted>
  <dcterms:created xsi:type="dcterms:W3CDTF">2016-07-31T13:32:40Z</dcterms:created>
  <dcterms:modified xsi:type="dcterms:W3CDTF">2025-03-09T02:27:10Z</dcterms:modified>
</cp:coreProperties>
</file>