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1"/>
  </p:notesMasterIdLst>
  <p:sldIdLst>
    <p:sldId id="307" r:id="rId2"/>
    <p:sldId id="422" r:id="rId3"/>
    <p:sldId id="467" r:id="rId4"/>
    <p:sldId id="448" r:id="rId5"/>
    <p:sldId id="468" r:id="rId6"/>
    <p:sldId id="469" r:id="rId7"/>
    <p:sldId id="470" r:id="rId8"/>
    <p:sldId id="471" r:id="rId9"/>
    <p:sldId id="472" r:id="rId10"/>
    <p:sldId id="473" r:id="rId11"/>
    <p:sldId id="474" r:id="rId12"/>
    <p:sldId id="475" r:id="rId13"/>
    <p:sldId id="476" r:id="rId14"/>
    <p:sldId id="477" r:id="rId15"/>
    <p:sldId id="478" r:id="rId16"/>
    <p:sldId id="479" r:id="rId17"/>
    <p:sldId id="480" r:id="rId18"/>
    <p:sldId id="481" r:id="rId19"/>
    <p:sldId id="482" r:id="rId20"/>
    <p:sldId id="483" r:id="rId21"/>
    <p:sldId id="484" r:id="rId22"/>
    <p:sldId id="485" r:id="rId23"/>
    <p:sldId id="486" r:id="rId24"/>
    <p:sldId id="487" r:id="rId25"/>
    <p:sldId id="488" r:id="rId26"/>
    <p:sldId id="489" r:id="rId27"/>
    <p:sldId id="490" r:id="rId28"/>
    <p:sldId id="491" r:id="rId29"/>
    <p:sldId id="492" r:id="rId30"/>
    <p:sldId id="493" r:id="rId31"/>
    <p:sldId id="494" r:id="rId32"/>
    <p:sldId id="495" r:id="rId33"/>
    <p:sldId id="496" r:id="rId34"/>
    <p:sldId id="497" r:id="rId35"/>
    <p:sldId id="498" r:id="rId36"/>
    <p:sldId id="500" r:id="rId37"/>
    <p:sldId id="501" r:id="rId38"/>
    <p:sldId id="502" r:id="rId39"/>
    <p:sldId id="503" r:id="rId40"/>
  </p:sldIdLst>
  <p:sldSz cx="9144000" cy="6858000" type="screen4x3"/>
  <p:notesSz cx="7315200" cy="9601200"/>
  <p:defaultTextStyle>
    <a:defPPr>
      <a:defRPr lang="en-GB"/>
    </a:defPPr>
    <a:lvl1pPr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1pPr>
    <a:lvl2pPr marL="742950" indent="-28575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2pPr>
    <a:lvl3pPr marL="1143000" indent="-22860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3pPr>
    <a:lvl4pPr marL="1600200" indent="-22860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4pPr>
    <a:lvl5pPr marL="2057400" indent="-22860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5pPr>
    <a:lvl6pPr marL="2286000" algn="l" defTabSz="914400" rtl="0" eaLnBrk="1" latinLnBrk="0" hangingPunct="1">
      <a:defRPr sz="4400" b="1" kern="1200">
        <a:solidFill>
          <a:srgbClr val="FFFFFF"/>
        </a:solidFill>
        <a:latin typeface="Arial" panose="020B0604020202020204" pitchFamily="34" charset="0"/>
        <a:ea typeface="+mn-ea"/>
        <a:cs typeface="+mn-cs"/>
      </a:defRPr>
    </a:lvl6pPr>
    <a:lvl7pPr marL="2743200" algn="l" defTabSz="914400" rtl="0" eaLnBrk="1" latinLnBrk="0" hangingPunct="1">
      <a:defRPr sz="4400" b="1" kern="1200">
        <a:solidFill>
          <a:srgbClr val="FFFFFF"/>
        </a:solidFill>
        <a:latin typeface="Arial" panose="020B0604020202020204" pitchFamily="34" charset="0"/>
        <a:ea typeface="+mn-ea"/>
        <a:cs typeface="+mn-cs"/>
      </a:defRPr>
    </a:lvl7pPr>
    <a:lvl8pPr marL="3200400" algn="l" defTabSz="914400" rtl="0" eaLnBrk="1" latinLnBrk="0" hangingPunct="1">
      <a:defRPr sz="4400" b="1" kern="1200">
        <a:solidFill>
          <a:srgbClr val="FFFFFF"/>
        </a:solidFill>
        <a:latin typeface="Arial" panose="020B0604020202020204" pitchFamily="34" charset="0"/>
        <a:ea typeface="+mn-ea"/>
        <a:cs typeface="+mn-cs"/>
      </a:defRPr>
    </a:lvl8pPr>
    <a:lvl9pPr marL="3657600" algn="l" defTabSz="914400" rtl="0" eaLnBrk="1" latinLnBrk="0" hangingPunct="1">
      <a:defRPr sz="4400" b="1" kern="1200">
        <a:solidFill>
          <a:srgbClr val="FFFFFF"/>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5">
          <p15:clr>
            <a:srgbClr val="A4A3A4"/>
          </p15:clr>
        </p15:guide>
        <p15:guide id="2" pos="230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9008" autoAdjust="0"/>
    <p:restoredTop sz="86414"/>
  </p:normalViewPr>
  <p:slideViewPr>
    <p:cSldViewPr>
      <p:cViewPr varScale="1">
        <p:scale>
          <a:sx n="62" d="100"/>
          <a:sy n="62" d="100"/>
        </p:scale>
        <p:origin x="62" y="446"/>
      </p:cViewPr>
      <p:guideLst>
        <p:guide orient="horz" pos="2160"/>
        <p:guide pos="2880"/>
      </p:guideLst>
    </p:cSldViewPr>
  </p:slideViewPr>
  <p:outlineViewPr>
    <p:cViewPr varScale="1">
      <p:scale>
        <a:sx n="20" d="100"/>
        <a:sy n="20" d="1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3025"/>
        <p:guide pos="2305"/>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a:extLst>
              <a:ext uri="{FF2B5EF4-FFF2-40B4-BE49-F238E27FC236}">
                <a16:creationId xmlns:a16="http://schemas.microsoft.com/office/drawing/2014/main" id="{F16BAC95-B84B-345F-6A1C-784E945A227A}"/>
              </a:ext>
            </a:extLst>
          </p:cNvPr>
          <p:cNvSpPr>
            <a:spLocks noChangeArrowheads="1"/>
          </p:cNvSpPr>
          <p:nvPr/>
        </p:nvSpPr>
        <p:spPr bwMode="auto">
          <a:xfrm>
            <a:off x="0" y="0"/>
            <a:ext cx="7315200" cy="9601200"/>
          </a:xfrm>
          <a:prstGeom prst="roundRect">
            <a:avLst>
              <a:gd name="adj" fmla="val 23"/>
            </a:avLst>
          </a:prstGeom>
          <a:solidFill>
            <a:srgbClr val="FFFFFF"/>
          </a:solidFill>
          <a:ln>
            <a:noFill/>
          </a:ln>
          <a:effectLst/>
          <a:extLst>
            <a:ext uri="{91240B29-F687-4F45-9708-019B960494DF}">
              <a14:hiddenLine xmlns:a14="http://schemas.microsoft.com/office/drawing/2010/main" w="9360" cap="sq">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50" name="Rectangle 2">
            <a:extLst>
              <a:ext uri="{FF2B5EF4-FFF2-40B4-BE49-F238E27FC236}">
                <a16:creationId xmlns:a16="http://schemas.microsoft.com/office/drawing/2014/main" id="{25161C66-55B7-285B-0F96-A2364DA63C9B}"/>
              </a:ext>
            </a:extLst>
          </p:cNvPr>
          <p:cNvSpPr>
            <a:spLocks noGrp="1" noRot="1" noChangeAspect="1" noChangeArrowheads="1"/>
          </p:cNvSpPr>
          <p:nvPr>
            <p:ph type="sldImg"/>
          </p:nvPr>
        </p:nvSpPr>
        <p:spPr bwMode="auto">
          <a:xfrm>
            <a:off x="-15036800" y="-12385675"/>
            <a:ext cx="17483138" cy="13112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1" name="Rectangle 3">
            <a:extLst>
              <a:ext uri="{FF2B5EF4-FFF2-40B4-BE49-F238E27FC236}">
                <a16:creationId xmlns:a16="http://schemas.microsoft.com/office/drawing/2014/main" id="{9DA62E6D-D96E-D3F0-256C-B1C03E4F3968}"/>
              </a:ext>
            </a:extLst>
          </p:cNvPr>
          <p:cNvSpPr>
            <a:spLocks noGrp="1" noChangeArrowheads="1"/>
          </p:cNvSpPr>
          <p:nvPr>
            <p:ph type="body"/>
          </p:nvPr>
        </p:nvSpPr>
        <p:spPr bwMode="auto">
          <a:xfrm>
            <a:off x="731838" y="4560888"/>
            <a:ext cx="5848350" cy="431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06B4A-ABF4-1FF4-7722-13852AFD65A1}"/>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9532DA2-1872-8EBC-0803-B004929C150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D2EF434-B698-17A8-4FD5-9AAFB5542880}"/>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28DF8027-3528-AE26-4785-AD3C638BCB85}"/>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4411E7A-876C-BFC7-DDE6-E9002A18BAC6}"/>
              </a:ext>
            </a:extLst>
          </p:cNvPr>
          <p:cNvSpPr>
            <a:spLocks noGrp="1"/>
          </p:cNvSpPr>
          <p:nvPr>
            <p:ph type="sldNum" idx="12"/>
          </p:nvPr>
        </p:nvSpPr>
        <p:spPr/>
        <p:txBody>
          <a:bodyPr/>
          <a:lstStyle>
            <a:lvl1pPr>
              <a:defRPr/>
            </a:lvl1pPr>
          </a:lstStyle>
          <a:p>
            <a:fld id="{CCBF6B65-ADE4-6547-A73D-B67BDC54817B}" type="slidenum">
              <a:rPr lang="en-US" altLang="en-US"/>
              <a:pPr/>
              <a:t>‹#›</a:t>
            </a:fld>
            <a:endParaRPr lang="en-US" altLang="en-US"/>
          </a:p>
        </p:txBody>
      </p:sp>
    </p:spTree>
    <p:extLst>
      <p:ext uri="{BB962C8B-B14F-4D97-AF65-F5344CB8AC3E}">
        <p14:creationId xmlns:p14="http://schemas.microsoft.com/office/powerpoint/2010/main" val="3916143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238A3-5DBF-069D-66D0-F9CF88CBE84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D3F31BB-2E0C-405D-116D-E6F0AC9A4FF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D49E2A-8861-20CE-F7A5-38414857FE1B}"/>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3FAD8E3F-AE28-1299-0690-1AF5444CAB8B}"/>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1D9AFCA2-4BAA-C88C-D282-5408AB55A76D}"/>
              </a:ext>
            </a:extLst>
          </p:cNvPr>
          <p:cNvSpPr>
            <a:spLocks noGrp="1"/>
          </p:cNvSpPr>
          <p:nvPr>
            <p:ph type="sldNum" idx="12"/>
          </p:nvPr>
        </p:nvSpPr>
        <p:spPr/>
        <p:txBody>
          <a:bodyPr/>
          <a:lstStyle>
            <a:lvl1pPr>
              <a:defRPr/>
            </a:lvl1pPr>
          </a:lstStyle>
          <a:p>
            <a:fld id="{144863B8-F223-344E-8A34-68FB5482EE2E}" type="slidenum">
              <a:rPr lang="en-US" altLang="en-US"/>
              <a:pPr/>
              <a:t>‹#›</a:t>
            </a:fld>
            <a:endParaRPr lang="en-US" altLang="en-US"/>
          </a:p>
        </p:txBody>
      </p:sp>
    </p:spTree>
    <p:extLst>
      <p:ext uri="{BB962C8B-B14F-4D97-AF65-F5344CB8AC3E}">
        <p14:creationId xmlns:p14="http://schemas.microsoft.com/office/powerpoint/2010/main" val="602964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730005-7367-37D0-9F3C-F1F44310BAE5}"/>
              </a:ext>
            </a:extLst>
          </p:cNvPr>
          <p:cNvSpPr>
            <a:spLocks noGrp="1"/>
          </p:cNvSpPr>
          <p:nvPr>
            <p:ph type="title" orient="vert"/>
          </p:nvPr>
        </p:nvSpPr>
        <p:spPr>
          <a:xfrm>
            <a:off x="6704013" y="365125"/>
            <a:ext cx="2132012" cy="57277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5DECD4A-5AC3-63A9-D048-CE11D9DFAF53}"/>
              </a:ext>
            </a:extLst>
          </p:cNvPr>
          <p:cNvSpPr>
            <a:spLocks noGrp="1"/>
          </p:cNvSpPr>
          <p:nvPr>
            <p:ph type="body" orient="vert" idx="1"/>
          </p:nvPr>
        </p:nvSpPr>
        <p:spPr>
          <a:xfrm>
            <a:off x="304800" y="365125"/>
            <a:ext cx="6246813" cy="57277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598F87-755E-3FA0-40B3-4D69EA6378A0}"/>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86C98C38-E8CF-891C-08D0-04B87E588617}"/>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C4EC4E62-D6D3-9B87-DBE0-AAD8A9B44E88}"/>
              </a:ext>
            </a:extLst>
          </p:cNvPr>
          <p:cNvSpPr>
            <a:spLocks noGrp="1"/>
          </p:cNvSpPr>
          <p:nvPr>
            <p:ph type="sldNum" idx="12"/>
          </p:nvPr>
        </p:nvSpPr>
        <p:spPr/>
        <p:txBody>
          <a:bodyPr/>
          <a:lstStyle>
            <a:lvl1pPr>
              <a:defRPr/>
            </a:lvl1pPr>
          </a:lstStyle>
          <a:p>
            <a:fld id="{3D93705E-906E-524E-9BE3-ECA370D17F59}" type="slidenum">
              <a:rPr lang="en-US" altLang="en-US"/>
              <a:pPr/>
              <a:t>‹#›</a:t>
            </a:fld>
            <a:endParaRPr lang="en-US" altLang="en-US"/>
          </a:p>
        </p:txBody>
      </p:sp>
    </p:spTree>
    <p:extLst>
      <p:ext uri="{BB962C8B-B14F-4D97-AF65-F5344CB8AC3E}">
        <p14:creationId xmlns:p14="http://schemas.microsoft.com/office/powerpoint/2010/main" val="470236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6874F-8687-6E29-F105-9E6E873DA3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D9CE53-5578-EF70-A228-12F99EE9BFF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609F47-73A2-43A2-7575-B01A32125109}"/>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B724822E-323E-1451-ACA7-4E055A3BA2E6}"/>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38DB4DDA-D724-7000-58C3-04A2D086BAF4}"/>
              </a:ext>
            </a:extLst>
          </p:cNvPr>
          <p:cNvSpPr>
            <a:spLocks noGrp="1"/>
          </p:cNvSpPr>
          <p:nvPr>
            <p:ph type="sldNum" idx="12"/>
          </p:nvPr>
        </p:nvSpPr>
        <p:spPr/>
        <p:txBody>
          <a:bodyPr/>
          <a:lstStyle>
            <a:lvl1pPr>
              <a:defRPr/>
            </a:lvl1pPr>
          </a:lstStyle>
          <a:p>
            <a:fld id="{ED0CD709-E833-BE40-9797-1F350800B7AD}" type="slidenum">
              <a:rPr lang="en-US" altLang="en-US"/>
              <a:pPr/>
              <a:t>‹#›</a:t>
            </a:fld>
            <a:endParaRPr lang="en-US" altLang="en-US"/>
          </a:p>
        </p:txBody>
      </p:sp>
    </p:spTree>
    <p:extLst>
      <p:ext uri="{BB962C8B-B14F-4D97-AF65-F5344CB8AC3E}">
        <p14:creationId xmlns:p14="http://schemas.microsoft.com/office/powerpoint/2010/main" val="10506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D0CF1-520C-E6D0-81E1-0368EF9073A9}"/>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C8C068D-4B12-3D11-C32D-C3B781AC51C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74831D8D-37E5-7566-BD01-68BCB8C4FCBD}"/>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F56C098C-1E9E-0CA3-5CC6-E5EBF1DD1956}"/>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3B086F3F-95B4-ADA2-E00B-6CB7B41F0A31}"/>
              </a:ext>
            </a:extLst>
          </p:cNvPr>
          <p:cNvSpPr>
            <a:spLocks noGrp="1"/>
          </p:cNvSpPr>
          <p:nvPr>
            <p:ph type="sldNum" idx="12"/>
          </p:nvPr>
        </p:nvSpPr>
        <p:spPr/>
        <p:txBody>
          <a:bodyPr/>
          <a:lstStyle>
            <a:lvl1pPr>
              <a:defRPr/>
            </a:lvl1pPr>
          </a:lstStyle>
          <a:p>
            <a:fld id="{CCC1DB52-75B2-1E46-A0CF-DA395A16FCA3}" type="slidenum">
              <a:rPr lang="en-US" altLang="en-US"/>
              <a:pPr/>
              <a:t>‹#›</a:t>
            </a:fld>
            <a:endParaRPr lang="en-US" altLang="en-US"/>
          </a:p>
        </p:txBody>
      </p:sp>
    </p:spTree>
    <p:extLst>
      <p:ext uri="{BB962C8B-B14F-4D97-AF65-F5344CB8AC3E}">
        <p14:creationId xmlns:p14="http://schemas.microsoft.com/office/powerpoint/2010/main" val="2065824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CC21E-849D-0BC7-0663-43674167806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4EF9568-B20D-4773-DB67-2A23B7C249FC}"/>
              </a:ext>
            </a:extLst>
          </p:cNvPr>
          <p:cNvSpPr>
            <a:spLocks noGrp="1"/>
          </p:cNvSpPr>
          <p:nvPr>
            <p:ph sz="half" idx="1"/>
          </p:nvPr>
        </p:nvSpPr>
        <p:spPr>
          <a:xfrm>
            <a:off x="685800" y="1981200"/>
            <a:ext cx="3808413" cy="4111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B77F107-4422-C95F-00E7-B84B356DB264}"/>
              </a:ext>
            </a:extLst>
          </p:cNvPr>
          <p:cNvSpPr>
            <a:spLocks noGrp="1"/>
          </p:cNvSpPr>
          <p:nvPr>
            <p:ph sz="half" idx="2"/>
          </p:nvPr>
        </p:nvSpPr>
        <p:spPr>
          <a:xfrm>
            <a:off x="4646613" y="1981200"/>
            <a:ext cx="3808412" cy="4111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879E4B4-C4BE-910C-3E99-7BA15E3D4214}"/>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4ACCD3C7-9D60-F608-1221-1FDBF5FDF2E8}"/>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469E0C7C-887A-8AA7-07A6-08F4AD85C9D1}"/>
              </a:ext>
            </a:extLst>
          </p:cNvPr>
          <p:cNvSpPr>
            <a:spLocks noGrp="1"/>
          </p:cNvSpPr>
          <p:nvPr>
            <p:ph type="sldNum" idx="12"/>
          </p:nvPr>
        </p:nvSpPr>
        <p:spPr/>
        <p:txBody>
          <a:bodyPr/>
          <a:lstStyle>
            <a:lvl1pPr>
              <a:defRPr/>
            </a:lvl1pPr>
          </a:lstStyle>
          <a:p>
            <a:fld id="{ADFE0D33-3400-0F4F-A39F-7D620A5A9A67}" type="slidenum">
              <a:rPr lang="en-US" altLang="en-US"/>
              <a:pPr/>
              <a:t>‹#›</a:t>
            </a:fld>
            <a:endParaRPr lang="en-US" altLang="en-US"/>
          </a:p>
        </p:txBody>
      </p:sp>
    </p:spTree>
    <p:extLst>
      <p:ext uri="{BB962C8B-B14F-4D97-AF65-F5344CB8AC3E}">
        <p14:creationId xmlns:p14="http://schemas.microsoft.com/office/powerpoint/2010/main" val="954239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A6A82-2621-F5AF-016F-F0F3AD2E6D1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BF7A3D-4F44-77F2-A261-2CBBE0C02E04}"/>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735B0E4-0121-5395-2C51-0B5B5236D7EC}"/>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C51487E-BD70-F958-C88F-038EC0EA6E9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C0E0D9-7451-79A3-06D3-33F9E0A3222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07DF020-9841-DEF1-D912-C03B516CDBFE}"/>
              </a:ext>
            </a:extLst>
          </p:cNvPr>
          <p:cNvSpPr>
            <a:spLocks noGrp="1"/>
          </p:cNvSpPr>
          <p:nvPr>
            <p:ph type="dt"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99E7200A-D3AB-806D-F1EF-001292F73AAA}"/>
              </a:ext>
            </a:extLst>
          </p:cNvPr>
          <p:cNvSpPr>
            <a:spLocks noGrp="1"/>
          </p:cNvSpPr>
          <p:nvPr>
            <p:ph type="ft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377E8E9E-BEF9-1E24-8FE9-F7A9C0EB0BA7}"/>
              </a:ext>
            </a:extLst>
          </p:cNvPr>
          <p:cNvSpPr>
            <a:spLocks noGrp="1"/>
          </p:cNvSpPr>
          <p:nvPr>
            <p:ph type="sldNum" idx="12"/>
          </p:nvPr>
        </p:nvSpPr>
        <p:spPr/>
        <p:txBody>
          <a:bodyPr/>
          <a:lstStyle>
            <a:lvl1pPr>
              <a:defRPr/>
            </a:lvl1pPr>
          </a:lstStyle>
          <a:p>
            <a:fld id="{C5480464-4176-E24C-B0B0-451B6D819C45}" type="slidenum">
              <a:rPr lang="en-US" altLang="en-US"/>
              <a:pPr/>
              <a:t>‹#›</a:t>
            </a:fld>
            <a:endParaRPr lang="en-US" altLang="en-US"/>
          </a:p>
        </p:txBody>
      </p:sp>
    </p:spTree>
    <p:extLst>
      <p:ext uri="{BB962C8B-B14F-4D97-AF65-F5344CB8AC3E}">
        <p14:creationId xmlns:p14="http://schemas.microsoft.com/office/powerpoint/2010/main" val="740551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22EE3-6667-BDF9-2007-0722BC93BC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89C14E9-FF26-4E8F-F7F9-CB0EFB7E1F9E}"/>
              </a:ext>
            </a:extLst>
          </p:cNvPr>
          <p:cNvSpPr>
            <a:spLocks noGrp="1"/>
          </p:cNvSpPr>
          <p:nvPr>
            <p:ph type="dt"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CEB6DCC8-0324-64C3-54F0-C2A465C1B010}"/>
              </a:ext>
            </a:extLst>
          </p:cNvPr>
          <p:cNvSpPr>
            <a:spLocks noGrp="1"/>
          </p:cNvSpPr>
          <p:nvPr>
            <p:ph type="ft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2A07ECA1-00F1-79D1-81C1-202529A816E0}"/>
              </a:ext>
            </a:extLst>
          </p:cNvPr>
          <p:cNvSpPr>
            <a:spLocks noGrp="1"/>
          </p:cNvSpPr>
          <p:nvPr>
            <p:ph type="sldNum" idx="12"/>
          </p:nvPr>
        </p:nvSpPr>
        <p:spPr/>
        <p:txBody>
          <a:bodyPr/>
          <a:lstStyle>
            <a:lvl1pPr>
              <a:defRPr/>
            </a:lvl1pPr>
          </a:lstStyle>
          <a:p>
            <a:fld id="{CB9F3B71-CBFF-BB42-9D8C-B824115CC744}" type="slidenum">
              <a:rPr lang="en-US" altLang="en-US"/>
              <a:pPr/>
              <a:t>‹#›</a:t>
            </a:fld>
            <a:endParaRPr lang="en-US" altLang="en-US"/>
          </a:p>
        </p:txBody>
      </p:sp>
    </p:spTree>
    <p:extLst>
      <p:ext uri="{BB962C8B-B14F-4D97-AF65-F5344CB8AC3E}">
        <p14:creationId xmlns:p14="http://schemas.microsoft.com/office/powerpoint/2010/main" val="4211762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0167DC-6B56-E105-DF6D-DC0DFBB3262B}"/>
              </a:ext>
            </a:extLst>
          </p:cNvPr>
          <p:cNvSpPr>
            <a:spLocks noGrp="1"/>
          </p:cNvSpPr>
          <p:nvPr>
            <p:ph type="dt"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0DD02A9F-8E9D-1A27-D155-F8E0648C82D9}"/>
              </a:ext>
            </a:extLst>
          </p:cNvPr>
          <p:cNvSpPr>
            <a:spLocks noGrp="1"/>
          </p:cNvSpPr>
          <p:nvPr>
            <p:ph type="ft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A753A534-C3C2-AEEB-7BD2-5D6BFE448010}"/>
              </a:ext>
            </a:extLst>
          </p:cNvPr>
          <p:cNvSpPr>
            <a:spLocks noGrp="1"/>
          </p:cNvSpPr>
          <p:nvPr>
            <p:ph type="sldNum" idx="12"/>
          </p:nvPr>
        </p:nvSpPr>
        <p:spPr/>
        <p:txBody>
          <a:bodyPr/>
          <a:lstStyle>
            <a:lvl1pPr>
              <a:defRPr/>
            </a:lvl1pPr>
          </a:lstStyle>
          <a:p>
            <a:fld id="{273AD524-39E2-7C4C-8E57-FCFB6E833CC3}" type="slidenum">
              <a:rPr lang="en-US" altLang="en-US"/>
              <a:pPr/>
              <a:t>‹#›</a:t>
            </a:fld>
            <a:endParaRPr lang="en-US" altLang="en-US"/>
          </a:p>
        </p:txBody>
      </p:sp>
    </p:spTree>
    <p:extLst>
      <p:ext uri="{BB962C8B-B14F-4D97-AF65-F5344CB8AC3E}">
        <p14:creationId xmlns:p14="http://schemas.microsoft.com/office/powerpoint/2010/main" val="992644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1C5A0-ACB2-CEA5-55D7-7DC946BC9B4D}"/>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5BBBEE9-3246-31F8-0D34-739A200C36CE}"/>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F38631C-242D-9D59-8AA8-D04D0C024FA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CEE2BE-313A-517E-F432-C6410364F19F}"/>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BE92963A-E0A6-1F17-B0A1-EE0CC461A8B5}"/>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541898CA-E052-9A2C-E429-4476B54C7D13}"/>
              </a:ext>
            </a:extLst>
          </p:cNvPr>
          <p:cNvSpPr>
            <a:spLocks noGrp="1"/>
          </p:cNvSpPr>
          <p:nvPr>
            <p:ph type="sldNum" idx="12"/>
          </p:nvPr>
        </p:nvSpPr>
        <p:spPr/>
        <p:txBody>
          <a:bodyPr/>
          <a:lstStyle>
            <a:lvl1pPr>
              <a:defRPr/>
            </a:lvl1pPr>
          </a:lstStyle>
          <a:p>
            <a:fld id="{3212731C-9C25-6B4C-9B67-D0DA77D45207}" type="slidenum">
              <a:rPr lang="en-US" altLang="en-US"/>
              <a:pPr/>
              <a:t>‹#›</a:t>
            </a:fld>
            <a:endParaRPr lang="en-US" altLang="en-US"/>
          </a:p>
        </p:txBody>
      </p:sp>
    </p:spTree>
    <p:extLst>
      <p:ext uri="{BB962C8B-B14F-4D97-AF65-F5344CB8AC3E}">
        <p14:creationId xmlns:p14="http://schemas.microsoft.com/office/powerpoint/2010/main" val="3200502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400CB-8B19-4B12-4515-9B1BFA70437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4942E53-F8A8-69F1-0512-9148B9A71DC6}"/>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7B9275F-34A3-80C6-ABA1-787213EAC60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D3C144-011D-BAAF-7D78-3D4077699D4C}"/>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8A6ACD27-F177-D196-1665-84DB07C03311}"/>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7B0C3397-B7CB-BE87-916D-48752509E463}"/>
              </a:ext>
            </a:extLst>
          </p:cNvPr>
          <p:cNvSpPr>
            <a:spLocks noGrp="1"/>
          </p:cNvSpPr>
          <p:nvPr>
            <p:ph type="sldNum" idx="12"/>
          </p:nvPr>
        </p:nvSpPr>
        <p:spPr/>
        <p:txBody>
          <a:bodyPr/>
          <a:lstStyle>
            <a:lvl1pPr>
              <a:defRPr/>
            </a:lvl1pPr>
          </a:lstStyle>
          <a:p>
            <a:fld id="{3888353E-C78D-224E-80CA-AA4294540697}" type="slidenum">
              <a:rPr lang="en-US" altLang="en-US"/>
              <a:pPr/>
              <a:t>‹#›</a:t>
            </a:fld>
            <a:endParaRPr lang="en-US" altLang="en-US"/>
          </a:p>
        </p:txBody>
      </p:sp>
    </p:spTree>
    <p:extLst>
      <p:ext uri="{BB962C8B-B14F-4D97-AF65-F5344CB8AC3E}">
        <p14:creationId xmlns:p14="http://schemas.microsoft.com/office/powerpoint/2010/main" val="2803977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33399"/>
        </a:solidFill>
        <a:effectLst/>
      </p:bgPr>
    </p:bg>
    <p:spTree>
      <p:nvGrpSpPr>
        <p:cNvPr id="1" name=""/>
        <p:cNvGrpSpPr/>
        <p:nvPr/>
      </p:nvGrpSpPr>
      <p:grpSpPr>
        <a:xfrm>
          <a:off x="0" y="0"/>
          <a:ext cx="0" cy="0"/>
          <a:chOff x="0" y="0"/>
          <a:chExt cx="0" cy="0"/>
        </a:xfrm>
      </p:grpSpPr>
      <p:sp>
        <p:nvSpPr>
          <p:cNvPr id="1025" name="Rectangle 1">
            <a:extLst>
              <a:ext uri="{FF2B5EF4-FFF2-40B4-BE49-F238E27FC236}">
                <a16:creationId xmlns:a16="http://schemas.microsoft.com/office/drawing/2014/main" id="{EB614B15-28D6-8D6B-50CF-F517E763422F}"/>
              </a:ext>
            </a:extLst>
          </p:cNvPr>
          <p:cNvSpPr>
            <a:spLocks noGrp="1" noChangeArrowheads="1"/>
          </p:cNvSpPr>
          <p:nvPr>
            <p:ph type="title"/>
          </p:nvPr>
        </p:nvSpPr>
        <p:spPr bwMode="auto">
          <a:xfrm>
            <a:off x="304800" y="365125"/>
            <a:ext cx="8531225" cy="1139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en-US"/>
              <a:t>Click to edit the title text format</a:t>
            </a:r>
          </a:p>
        </p:txBody>
      </p:sp>
      <p:sp>
        <p:nvSpPr>
          <p:cNvPr id="1026" name="Rectangle 2">
            <a:extLst>
              <a:ext uri="{FF2B5EF4-FFF2-40B4-BE49-F238E27FC236}">
                <a16:creationId xmlns:a16="http://schemas.microsoft.com/office/drawing/2014/main" id="{81ED6D5A-9382-1A85-BA2A-F8EE6D42CC02}"/>
              </a:ext>
            </a:extLst>
          </p:cNvPr>
          <p:cNvSpPr>
            <a:spLocks noGrp="1" noChangeArrowheads="1"/>
          </p:cNvSpPr>
          <p:nvPr>
            <p:ph type="body" idx="1"/>
          </p:nvPr>
        </p:nvSpPr>
        <p:spPr bwMode="auto">
          <a:xfrm>
            <a:off x="685800" y="1981200"/>
            <a:ext cx="7769225" cy="411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p:txBody>
      </p:sp>
      <p:sp>
        <p:nvSpPr>
          <p:cNvPr id="1027" name="Rectangle 3">
            <a:extLst>
              <a:ext uri="{FF2B5EF4-FFF2-40B4-BE49-F238E27FC236}">
                <a16:creationId xmlns:a16="http://schemas.microsoft.com/office/drawing/2014/main" id="{FF546DDA-52EE-56E3-5FF6-BA857B23C994}"/>
              </a:ext>
            </a:extLst>
          </p:cNvPr>
          <p:cNvSpPr>
            <a:spLocks noGrp="1" noChangeArrowheads="1"/>
          </p:cNvSpPr>
          <p:nvPr>
            <p:ph type="dt"/>
          </p:nvPr>
        </p:nvSpPr>
        <p:spPr bwMode="auto">
          <a:xfrm>
            <a:off x="685800" y="6248400"/>
            <a:ext cx="19018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0">
                <a:solidFill>
                  <a:srgbClr val="000000"/>
                </a:solidFill>
                <a:latin typeface="+mn-lt"/>
              </a:defRPr>
            </a:lvl1pPr>
          </a:lstStyle>
          <a:p>
            <a:endParaRPr lang="en-US" altLang="en-US"/>
          </a:p>
        </p:txBody>
      </p:sp>
      <p:sp>
        <p:nvSpPr>
          <p:cNvPr id="1028" name="Rectangle 4">
            <a:extLst>
              <a:ext uri="{FF2B5EF4-FFF2-40B4-BE49-F238E27FC236}">
                <a16:creationId xmlns:a16="http://schemas.microsoft.com/office/drawing/2014/main" id="{FE192182-988D-7F57-E2C0-2015829D0604}"/>
              </a:ext>
            </a:extLst>
          </p:cNvPr>
          <p:cNvSpPr>
            <a:spLocks noGrp="1" noChangeArrowheads="1"/>
          </p:cNvSpPr>
          <p:nvPr>
            <p:ph type="ftr"/>
          </p:nvPr>
        </p:nvSpPr>
        <p:spPr bwMode="auto">
          <a:xfrm>
            <a:off x="3124200" y="6248400"/>
            <a:ext cx="28924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0">
                <a:solidFill>
                  <a:srgbClr val="000000"/>
                </a:solidFill>
                <a:latin typeface="+mn-lt"/>
              </a:defRPr>
            </a:lvl1pPr>
          </a:lstStyle>
          <a:p>
            <a:endParaRPr lang="en-US" altLang="en-US"/>
          </a:p>
        </p:txBody>
      </p:sp>
      <p:sp>
        <p:nvSpPr>
          <p:cNvPr id="1029" name="Rectangle 5">
            <a:extLst>
              <a:ext uri="{FF2B5EF4-FFF2-40B4-BE49-F238E27FC236}">
                <a16:creationId xmlns:a16="http://schemas.microsoft.com/office/drawing/2014/main" id="{47D11F08-FCF6-4DEB-EA33-64FDC1B2333D}"/>
              </a:ext>
            </a:extLst>
          </p:cNvPr>
          <p:cNvSpPr>
            <a:spLocks noGrp="1" noChangeArrowheads="1"/>
          </p:cNvSpPr>
          <p:nvPr>
            <p:ph type="sldNum"/>
          </p:nvPr>
        </p:nvSpPr>
        <p:spPr bwMode="auto">
          <a:xfrm>
            <a:off x="6553200" y="6248400"/>
            <a:ext cx="19018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0">
                <a:solidFill>
                  <a:srgbClr val="000000"/>
                </a:solidFill>
                <a:latin typeface="+mn-lt"/>
              </a:defRPr>
            </a:lvl1pPr>
          </a:lstStyle>
          <a:p>
            <a:fld id="{2C0F7610-1D12-5446-B4CE-8992F450F62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a:spcBef>
          <a:spcPct val="0"/>
        </a:spcBef>
        <a:spcAft>
          <a:spcPct val="0"/>
        </a:spcAft>
        <a:buClr>
          <a:srgbClr val="000000"/>
        </a:buClr>
        <a:buSzPct val="100000"/>
        <a:buFont typeface="Times New Roman" panose="02020603050405020304" pitchFamily="18" charset="0"/>
        <a:defRPr sz="5400" b="1" kern="1200">
          <a:solidFill>
            <a:srgbClr val="FFFFFF"/>
          </a:solidFill>
          <a:latin typeface="+mj-lt"/>
          <a:ea typeface="+mj-ea"/>
          <a:cs typeface="+mj-cs"/>
        </a:defRPr>
      </a:lvl1pPr>
      <a:lvl2pPr marL="742950" indent="-28575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2pPr>
      <a:lvl3pPr marL="11430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3pPr>
      <a:lvl4pPr marL="16002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4pPr>
      <a:lvl5pPr marL="20574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5pPr>
      <a:lvl6pPr marL="25146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6pPr>
      <a:lvl7pPr marL="29718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7pPr>
      <a:lvl8pPr marL="34290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8pPr>
      <a:lvl9pPr marL="38862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9pPr>
    </p:titleStyle>
    <p:bodyStyle>
      <a:lvl1pPr marL="342900" indent="-342900" algn="ctr" defTabSz="457200" rtl="0" fontAlgn="base">
        <a:spcBef>
          <a:spcPts val="1350"/>
        </a:spcBef>
        <a:spcAft>
          <a:spcPct val="0"/>
        </a:spcAft>
        <a:buClr>
          <a:srgbClr val="000000"/>
        </a:buClr>
        <a:buSzPct val="100000"/>
        <a:buFont typeface="Times New Roman" panose="02020603050405020304" pitchFamily="18" charset="0"/>
        <a:defRPr sz="5400" b="1" kern="1200">
          <a:solidFill>
            <a:srgbClr val="FFFFFF"/>
          </a:solidFill>
          <a:latin typeface="+mn-lt"/>
          <a:ea typeface="+mn-ea"/>
          <a:cs typeface="+mn-cs"/>
        </a:defRPr>
      </a:lvl1pPr>
      <a:lvl2pPr marL="742950" indent="-285750" algn="l" defTabSz="457200" rtl="0" fontAlgn="base">
        <a:spcBef>
          <a:spcPts val="700"/>
        </a:spcBef>
        <a:spcAft>
          <a:spcPct val="0"/>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57200" rtl="0" fontAlgn="base">
        <a:spcBef>
          <a:spcPts val="600"/>
        </a:spcBef>
        <a:spcAft>
          <a:spcPct val="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57200" rtl="0" fontAlgn="base">
        <a:spcBef>
          <a:spcPts val="500"/>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57200" rtl="0" fontAlgn="base">
        <a:spcBef>
          <a:spcPts val="500"/>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hyperlink" Target="https://youtu.be/rgGaQWCCjR0?si=lTQIpUCiH7nlQVAl"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0DAD2-C106-4269-E9BC-01FC495E1322}"/>
              </a:ext>
            </a:extLst>
          </p:cNvPr>
          <p:cNvSpPr>
            <a:spLocks noGrp="1"/>
          </p:cNvSpPr>
          <p:nvPr>
            <p:ph type="title"/>
          </p:nvPr>
        </p:nvSpPr>
        <p:spPr/>
        <p:txBody>
          <a:bodyPr/>
          <a:lstStyle/>
          <a:p>
            <a:r>
              <a:rPr lang="en-US" sz="4800" dirty="0"/>
              <a:t>Salt and Light Bible Ministries</a:t>
            </a:r>
            <a:br>
              <a:rPr lang="en-US" sz="4800" dirty="0"/>
            </a:br>
            <a:br>
              <a:rPr lang="en-US" sz="4800" dirty="0"/>
            </a:br>
            <a:r>
              <a:rPr lang="en-US" sz="4400" dirty="0"/>
              <a:t>‘A Daily Cross with Thee’ # 14 – The Necessity of Biblical Separation – Part 11</a:t>
            </a:r>
            <a:br>
              <a:rPr lang="en-US" sz="4400" dirty="0"/>
            </a:br>
            <a:br>
              <a:rPr lang="en-US" sz="4400" dirty="0"/>
            </a:br>
            <a:r>
              <a:rPr lang="en-US" sz="4400" dirty="0"/>
              <a:t>Pastor Jason Kauranen</a:t>
            </a:r>
            <a:br>
              <a:rPr lang="en-US" sz="4400" dirty="0"/>
            </a:br>
            <a:r>
              <a:rPr lang="en-US" sz="4400" dirty="0"/>
              <a:t>Sunday December 15, 2024</a:t>
            </a:r>
          </a:p>
        </p:txBody>
      </p:sp>
    </p:spTree>
    <p:extLst>
      <p:ext uri="{BB962C8B-B14F-4D97-AF65-F5344CB8AC3E}">
        <p14:creationId xmlns:p14="http://schemas.microsoft.com/office/powerpoint/2010/main" val="38278293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E8937-A0DC-2986-4151-8855A7D81BF0}"/>
              </a:ext>
            </a:extLst>
          </p:cNvPr>
          <p:cNvSpPr>
            <a:spLocks noGrp="1"/>
          </p:cNvSpPr>
          <p:nvPr>
            <p:ph type="title"/>
          </p:nvPr>
        </p:nvSpPr>
        <p:spPr/>
        <p:txBody>
          <a:bodyPr/>
          <a:lstStyle/>
          <a:p>
            <a:r>
              <a:rPr lang="en-US" sz="4400" dirty="0"/>
              <a:t>Paul issues a command to stay out of </a:t>
            </a:r>
            <a:r>
              <a:rPr lang="en-US" sz="4400" u="sng" dirty="0"/>
              <a:t>the devil’s triangle</a:t>
            </a:r>
            <a:r>
              <a:rPr lang="en-US" sz="4400" dirty="0"/>
              <a:t>; the place where the function of good and evil separates us from doctrine and causes us to resist or be distracted from doctrine.</a:t>
            </a:r>
            <a:br>
              <a:rPr lang="en-US" sz="4400" dirty="0"/>
            </a:br>
            <a:r>
              <a:rPr lang="en-US" sz="4400" dirty="0"/>
              <a:t> – R.B. Thieme. </a:t>
            </a:r>
          </a:p>
        </p:txBody>
      </p:sp>
    </p:spTree>
    <p:extLst>
      <p:ext uri="{BB962C8B-B14F-4D97-AF65-F5344CB8AC3E}">
        <p14:creationId xmlns:p14="http://schemas.microsoft.com/office/powerpoint/2010/main" val="32786662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52F01-BE6E-1194-E2F8-897252352E6D}"/>
              </a:ext>
            </a:extLst>
          </p:cNvPr>
          <p:cNvSpPr>
            <a:spLocks noGrp="1"/>
          </p:cNvSpPr>
          <p:nvPr>
            <p:ph type="title"/>
          </p:nvPr>
        </p:nvSpPr>
        <p:spPr/>
        <p:txBody>
          <a:bodyPr/>
          <a:lstStyle/>
          <a:p>
            <a:r>
              <a:rPr lang="en-US" sz="4400" dirty="0"/>
              <a:t>A.W. Tozer – </a:t>
            </a:r>
            <a:br>
              <a:rPr lang="en-US" sz="4400" dirty="0"/>
            </a:br>
            <a:r>
              <a:rPr lang="en-US" sz="4400" dirty="0"/>
              <a:t>Complacency is the deadly enemy of Spiritual Progress.</a:t>
            </a:r>
            <a:br>
              <a:rPr lang="en-US" sz="4400" dirty="0"/>
            </a:br>
            <a:br>
              <a:rPr lang="en-US" sz="4400" dirty="0"/>
            </a:br>
            <a:r>
              <a:rPr lang="en-US" sz="4400" dirty="0"/>
              <a:t> The content and idle soul is the stagnant soul.</a:t>
            </a:r>
            <a:br>
              <a:rPr lang="en-US" sz="4400" dirty="0"/>
            </a:br>
            <a:endParaRPr lang="en-US" sz="4400" dirty="0"/>
          </a:p>
        </p:txBody>
      </p:sp>
    </p:spTree>
    <p:extLst>
      <p:ext uri="{BB962C8B-B14F-4D97-AF65-F5344CB8AC3E}">
        <p14:creationId xmlns:p14="http://schemas.microsoft.com/office/powerpoint/2010/main" val="26671266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677D3-CA88-D446-D6E2-14E970D4F59F}"/>
              </a:ext>
            </a:extLst>
          </p:cNvPr>
          <p:cNvSpPr>
            <a:spLocks noGrp="1"/>
          </p:cNvSpPr>
          <p:nvPr>
            <p:ph type="title"/>
          </p:nvPr>
        </p:nvSpPr>
        <p:spPr/>
        <p:txBody>
          <a:bodyPr/>
          <a:lstStyle/>
          <a:p>
            <a:r>
              <a:rPr lang="en-US" sz="4800" dirty="0"/>
              <a:t>Rom 12:2a “Also stop being molded to the worldly thinking, having your mind distracted, during the ongoings of humanity in this age,</a:t>
            </a:r>
          </a:p>
        </p:txBody>
      </p:sp>
    </p:spTree>
    <p:extLst>
      <p:ext uri="{BB962C8B-B14F-4D97-AF65-F5344CB8AC3E}">
        <p14:creationId xmlns:p14="http://schemas.microsoft.com/office/powerpoint/2010/main" val="717778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CB478-B0DF-413E-6A4E-277AD19CAD70}"/>
              </a:ext>
            </a:extLst>
          </p:cNvPr>
          <p:cNvSpPr>
            <a:spLocks noGrp="1"/>
          </p:cNvSpPr>
          <p:nvPr>
            <p:ph type="title"/>
          </p:nvPr>
        </p:nvSpPr>
        <p:spPr/>
        <p:txBody>
          <a:bodyPr/>
          <a:lstStyle/>
          <a:p>
            <a:r>
              <a:rPr lang="en-US" sz="4800" dirty="0"/>
              <a:t>Rom 12:2b …but be transformed by the renewing </a:t>
            </a:r>
            <a:br>
              <a:rPr lang="en-US" sz="4800" dirty="0"/>
            </a:br>
            <a:r>
              <a:rPr lang="en-US" sz="4800" dirty="0"/>
              <a:t>of your mind, </a:t>
            </a:r>
            <a:br>
              <a:rPr lang="en-US" sz="4800" dirty="0"/>
            </a:br>
            <a:r>
              <a:rPr lang="en-US" sz="4800" i="1" dirty="0"/>
              <a:t>- NASB</a:t>
            </a:r>
          </a:p>
        </p:txBody>
      </p:sp>
    </p:spTree>
    <p:extLst>
      <p:ext uri="{BB962C8B-B14F-4D97-AF65-F5344CB8AC3E}">
        <p14:creationId xmlns:p14="http://schemas.microsoft.com/office/powerpoint/2010/main" val="4131817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0311-FA2E-4C4E-B933-05EFB12D882A}"/>
              </a:ext>
            </a:extLst>
          </p:cNvPr>
          <p:cNvSpPr>
            <a:spLocks noGrp="1"/>
          </p:cNvSpPr>
          <p:nvPr>
            <p:ph type="title"/>
          </p:nvPr>
        </p:nvSpPr>
        <p:spPr/>
        <p:txBody>
          <a:bodyPr/>
          <a:lstStyle/>
          <a:p>
            <a:r>
              <a:rPr lang="en-US" sz="4400" dirty="0"/>
              <a:t>“But” – </a:t>
            </a:r>
            <a:r>
              <a:rPr lang="en-US" sz="4400" dirty="0" err="1"/>
              <a:t>Alla</a:t>
            </a:r>
            <a:r>
              <a:rPr lang="en-US" sz="4400" dirty="0"/>
              <a:t> (G235 al-</a:t>
            </a:r>
            <a:r>
              <a:rPr lang="en-US" sz="4400" dirty="0" err="1"/>
              <a:t>lah</a:t>
            </a:r>
            <a:r>
              <a:rPr lang="en-US" sz="4400" dirty="0"/>
              <a:t>') [Neuter plural of G243 </a:t>
            </a:r>
            <a:r>
              <a:rPr lang="en-US" sz="4400" dirty="0" err="1"/>
              <a:t>allos</a:t>
            </a:r>
            <a:br>
              <a:rPr lang="en-US" sz="4400" dirty="0"/>
            </a:br>
            <a:r>
              <a:rPr lang="en-US" sz="4400" dirty="0"/>
              <a:t>al'-</a:t>
            </a:r>
            <a:r>
              <a:rPr lang="en-US" sz="4400" dirty="0" err="1"/>
              <a:t>los</a:t>
            </a:r>
            <a:r>
              <a:rPr lang="en-US" sz="4400" dirty="0"/>
              <a:t> = else or different] = properly other things, that is, (adverbially) contrariwise (in many relations): - and, but (even), indeed, nay, nevertheless, notwithstanding, therefore</a:t>
            </a:r>
            <a:r>
              <a:rPr lang="en-US" sz="4800" dirty="0"/>
              <a:t>, yet. </a:t>
            </a:r>
            <a:br>
              <a:rPr lang="en-US" sz="4800" dirty="0"/>
            </a:br>
            <a:endParaRPr lang="en-US" sz="4800" dirty="0"/>
          </a:p>
        </p:txBody>
      </p:sp>
    </p:spTree>
    <p:extLst>
      <p:ext uri="{BB962C8B-B14F-4D97-AF65-F5344CB8AC3E}">
        <p14:creationId xmlns:p14="http://schemas.microsoft.com/office/powerpoint/2010/main" val="19407030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C08BA-25DD-C764-3459-369FE10831B0}"/>
              </a:ext>
            </a:extLst>
          </p:cNvPr>
          <p:cNvSpPr>
            <a:spLocks noGrp="1"/>
          </p:cNvSpPr>
          <p:nvPr>
            <p:ph type="title"/>
          </p:nvPr>
        </p:nvSpPr>
        <p:spPr/>
        <p:txBody>
          <a:bodyPr/>
          <a:lstStyle/>
          <a:p>
            <a:r>
              <a:rPr lang="en-US" sz="4400" dirty="0"/>
              <a:t>‘Be transformed’ - </a:t>
            </a:r>
            <a:r>
              <a:rPr lang="en-US" sz="4400" i="1" dirty="0" err="1"/>
              <a:t>metamorphoo</a:t>
            </a:r>
            <a:r>
              <a:rPr lang="en-US" sz="4400" i="1" dirty="0"/>
              <a:t>̄ </a:t>
            </a:r>
            <a:r>
              <a:rPr lang="en-US" sz="4400" dirty="0"/>
              <a:t>(G3339 met-am-or-</a:t>
            </a:r>
            <a:r>
              <a:rPr lang="en-US" sz="4400" dirty="0" err="1"/>
              <a:t>fo</a:t>
            </a:r>
            <a:r>
              <a:rPr lang="en-US" sz="4400" dirty="0"/>
              <a:t>'-o) From G3326 </a:t>
            </a:r>
            <a:r>
              <a:rPr lang="en-US" sz="4400" i="1" dirty="0"/>
              <a:t>meta</a:t>
            </a:r>
            <a:r>
              <a:rPr lang="en-US" sz="4400" dirty="0"/>
              <a:t> and G3445 </a:t>
            </a:r>
            <a:r>
              <a:rPr lang="en-US" sz="4400" i="1" dirty="0" err="1"/>
              <a:t>morphoo</a:t>
            </a:r>
            <a:r>
              <a:rPr lang="en-US" sz="4400" i="1" dirty="0"/>
              <a:t>̄ </a:t>
            </a:r>
            <a:r>
              <a:rPr lang="en-US" sz="4400" dirty="0"/>
              <a:t>= to transform or fashion (literally or figuratively “metamorphose”) =  change, transfigure, transform. </a:t>
            </a:r>
            <a:br>
              <a:rPr lang="en-US" sz="4400" dirty="0"/>
            </a:br>
            <a:r>
              <a:rPr lang="en-US" sz="4400" dirty="0"/>
              <a:t>In this verse the command action “be” changes the spelling slightly – </a:t>
            </a:r>
            <a:r>
              <a:rPr lang="en-US" sz="4400" i="1" dirty="0" err="1"/>
              <a:t>metamorphousthe</a:t>
            </a:r>
            <a:r>
              <a:rPr lang="en-US" sz="4400" dirty="0"/>
              <a:t> </a:t>
            </a:r>
            <a:br>
              <a:rPr lang="en-US" sz="4400" dirty="0"/>
            </a:br>
            <a:endParaRPr lang="en-US" sz="4400" dirty="0"/>
          </a:p>
        </p:txBody>
      </p:sp>
    </p:spTree>
    <p:extLst>
      <p:ext uri="{BB962C8B-B14F-4D97-AF65-F5344CB8AC3E}">
        <p14:creationId xmlns:p14="http://schemas.microsoft.com/office/powerpoint/2010/main" val="7825215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2E60F0-A673-76DA-1229-FE5B35B3EB88}"/>
              </a:ext>
            </a:extLst>
          </p:cNvPr>
          <p:cNvSpPr>
            <a:spLocks noGrp="1"/>
          </p:cNvSpPr>
          <p:nvPr>
            <p:ph type="title"/>
          </p:nvPr>
        </p:nvSpPr>
        <p:spPr/>
        <p:txBody>
          <a:bodyPr/>
          <a:lstStyle/>
          <a:p>
            <a:r>
              <a:rPr lang="en-US" sz="4800" dirty="0"/>
              <a:t>The Spiritual transformation or change that is to happen or take place, and it is used here externally as well as internally.</a:t>
            </a:r>
          </a:p>
        </p:txBody>
      </p:sp>
    </p:spTree>
    <p:extLst>
      <p:ext uri="{BB962C8B-B14F-4D97-AF65-F5344CB8AC3E}">
        <p14:creationId xmlns:p14="http://schemas.microsoft.com/office/powerpoint/2010/main" val="243457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31BD5-41AB-54B2-8A85-8A676AFAA749}"/>
              </a:ext>
            </a:extLst>
          </p:cNvPr>
          <p:cNvSpPr>
            <a:spLocks noGrp="1"/>
          </p:cNvSpPr>
          <p:nvPr>
            <p:ph type="title"/>
          </p:nvPr>
        </p:nvSpPr>
        <p:spPr/>
        <p:txBody>
          <a:bodyPr/>
          <a:lstStyle/>
          <a:p>
            <a:r>
              <a:rPr lang="en-US" sz="4400" dirty="0"/>
              <a:t>The customary present tense used here (of </a:t>
            </a:r>
            <a:r>
              <a:rPr lang="en-US" sz="4400" dirty="0" err="1"/>
              <a:t>metatmorphoo</a:t>
            </a:r>
            <a:r>
              <a:rPr lang="en-US" sz="4400" dirty="0"/>
              <a:t>) denotes what is the result of a habitual act, a change is what will be occurring daily in the believer’s life when you are continually being positive to bible doctrine (PVTD).</a:t>
            </a:r>
          </a:p>
        </p:txBody>
      </p:sp>
    </p:spTree>
    <p:extLst>
      <p:ext uri="{BB962C8B-B14F-4D97-AF65-F5344CB8AC3E}">
        <p14:creationId xmlns:p14="http://schemas.microsoft.com/office/powerpoint/2010/main" val="30775087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D10C9F-1559-B05A-8DCB-4EEBC243F93F}"/>
              </a:ext>
            </a:extLst>
          </p:cNvPr>
          <p:cNvSpPr>
            <a:spLocks noGrp="1"/>
          </p:cNvSpPr>
          <p:nvPr>
            <p:ph type="title"/>
          </p:nvPr>
        </p:nvSpPr>
        <p:spPr/>
        <p:txBody>
          <a:bodyPr/>
          <a:lstStyle/>
          <a:p>
            <a:r>
              <a:rPr lang="en-US" sz="4800" dirty="0"/>
              <a:t>2Co 3:18 But we all, with unveiled face, </a:t>
            </a:r>
            <a:r>
              <a:rPr lang="en-US" sz="4800" u="sng" dirty="0"/>
              <a:t>beholding</a:t>
            </a:r>
            <a:r>
              <a:rPr lang="en-US" sz="4800" dirty="0"/>
              <a:t> as in a mirror the glory of the Lord, are being transformed into the same image from glory to glory, just as from the Lord, </a:t>
            </a:r>
            <a:br>
              <a:rPr lang="en-US" sz="4800" dirty="0"/>
            </a:br>
            <a:r>
              <a:rPr lang="en-US" sz="4800" dirty="0"/>
              <a:t>the Spirit.</a:t>
            </a:r>
          </a:p>
        </p:txBody>
      </p:sp>
    </p:spTree>
    <p:extLst>
      <p:ext uri="{BB962C8B-B14F-4D97-AF65-F5344CB8AC3E}">
        <p14:creationId xmlns:p14="http://schemas.microsoft.com/office/powerpoint/2010/main" val="32666610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BA890-720D-3B20-EFA3-0B694A091FDD}"/>
              </a:ext>
            </a:extLst>
          </p:cNvPr>
          <p:cNvSpPr>
            <a:spLocks noGrp="1"/>
          </p:cNvSpPr>
          <p:nvPr>
            <p:ph type="title"/>
          </p:nvPr>
        </p:nvSpPr>
        <p:spPr/>
        <p:txBody>
          <a:bodyPr/>
          <a:lstStyle/>
          <a:p>
            <a:r>
              <a:rPr lang="en-US" sz="4400" dirty="0"/>
              <a:t>The Passive voice points to the believer as receiving the action </a:t>
            </a:r>
            <a:br>
              <a:rPr lang="en-US" sz="4400" dirty="0"/>
            </a:br>
            <a:r>
              <a:rPr lang="en-US" sz="4400" dirty="0"/>
              <a:t>of the verb, when he constantly takes in and learns doctrine under the ministry of whoever is his/her right pastor- teacher. </a:t>
            </a:r>
          </a:p>
        </p:txBody>
      </p:sp>
    </p:spTree>
    <p:extLst>
      <p:ext uri="{BB962C8B-B14F-4D97-AF65-F5344CB8AC3E}">
        <p14:creationId xmlns:p14="http://schemas.microsoft.com/office/powerpoint/2010/main" val="4251741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7247E-1D9B-2C3E-4D79-2566337D35F1}"/>
              </a:ext>
            </a:extLst>
          </p:cNvPr>
          <p:cNvSpPr>
            <a:spLocks noGrp="1"/>
          </p:cNvSpPr>
          <p:nvPr>
            <p:ph type="title"/>
          </p:nvPr>
        </p:nvSpPr>
        <p:spPr/>
        <p:txBody>
          <a:bodyPr/>
          <a:lstStyle/>
          <a:p>
            <a:r>
              <a:rPr lang="en-US" sz="4400" dirty="0"/>
              <a:t>Separation from worldliness results is an effective process </a:t>
            </a:r>
            <a:br>
              <a:rPr lang="en-US" sz="4400" dirty="0"/>
            </a:br>
            <a:r>
              <a:rPr lang="en-US" sz="4400" dirty="0"/>
              <a:t>of cleansing and purifying the believer unto perfecting </a:t>
            </a:r>
            <a:br>
              <a:rPr lang="en-US" sz="4400" dirty="0"/>
            </a:br>
            <a:r>
              <a:rPr lang="en-US" sz="4400" dirty="0"/>
              <a:t>the holiness of God,</a:t>
            </a:r>
            <a:br>
              <a:rPr lang="en-US" sz="4400" dirty="0"/>
            </a:br>
            <a:r>
              <a:rPr lang="en-US" sz="4400" dirty="0"/>
              <a:t> </a:t>
            </a:r>
            <a:br>
              <a:rPr lang="en-US" sz="4400" dirty="0"/>
            </a:br>
            <a:r>
              <a:rPr lang="en-US" sz="4400" dirty="0"/>
              <a:t>Rom 12:1-2; 2Co 7:1. </a:t>
            </a:r>
          </a:p>
        </p:txBody>
      </p:sp>
    </p:spTree>
    <p:extLst>
      <p:ext uri="{BB962C8B-B14F-4D97-AF65-F5344CB8AC3E}">
        <p14:creationId xmlns:p14="http://schemas.microsoft.com/office/powerpoint/2010/main" val="25827530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82F01-7834-CA9F-5F5B-E7FD29D9B95B}"/>
              </a:ext>
            </a:extLst>
          </p:cNvPr>
          <p:cNvSpPr>
            <a:spLocks noGrp="1"/>
          </p:cNvSpPr>
          <p:nvPr>
            <p:ph type="title"/>
          </p:nvPr>
        </p:nvSpPr>
        <p:spPr/>
        <p:txBody>
          <a:bodyPr/>
          <a:lstStyle/>
          <a:p>
            <a:r>
              <a:rPr lang="en-US" sz="4800" dirty="0"/>
              <a:t>The common imperative mood, which you all should know by now, is a command.</a:t>
            </a:r>
            <a:br>
              <a:rPr lang="en-US" sz="4800" dirty="0"/>
            </a:br>
            <a:br>
              <a:rPr lang="en-US" sz="4800" dirty="0"/>
            </a:br>
            <a:r>
              <a:rPr lang="en-US" sz="4800" dirty="0"/>
              <a:t>A good soldier always follows the orders of the authority!</a:t>
            </a:r>
          </a:p>
        </p:txBody>
      </p:sp>
    </p:spTree>
    <p:extLst>
      <p:ext uri="{BB962C8B-B14F-4D97-AF65-F5344CB8AC3E}">
        <p14:creationId xmlns:p14="http://schemas.microsoft.com/office/powerpoint/2010/main" val="24388720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A53A1-0458-1884-11B6-E8CF3B166E05}"/>
              </a:ext>
            </a:extLst>
          </p:cNvPr>
          <p:cNvSpPr>
            <a:spLocks noGrp="1"/>
          </p:cNvSpPr>
          <p:nvPr>
            <p:ph type="title"/>
          </p:nvPr>
        </p:nvSpPr>
        <p:spPr/>
        <p:txBody>
          <a:bodyPr/>
          <a:lstStyle/>
          <a:p>
            <a:r>
              <a:rPr lang="en-US" sz="4800" dirty="0"/>
              <a:t>“renewing” - </a:t>
            </a:r>
            <a:r>
              <a:rPr lang="en-US" sz="4800" i="1" dirty="0" err="1"/>
              <a:t>anakainōsis</a:t>
            </a:r>
            <a:r>
              <a:rPr lang="en-US" sz="4800" i="1" dirty="0"/>
              <a:t> </a:t>
            </a:r>
            <a:br>
              <a:rPr lang="en-US" sz="4800" dirty="0"/>
            </a:br>
            <a:r>
              <a:rPr lang="en-US" sz="4800" dirty="0"/>
              <a:t>(G3442 an-</a:t>
            </a:r>
            <a:r>
              <a:rPr lang="en-US" sz="4800" dirty="0" err="1"/>
              <a:t>ak</a:t>
            </a:r>
            <a:r>
              <a:rPr lang="en-US" sz="4800" dirty="0"/>
              <a:t>-</a:t>
            </a:r>
            <a:r>
              <a:rPr lang="en-US" sz="4800" dirty="0" err="1"/>
              <a:t>ah'ee</a:t>
            </a:r>
            <a:r>
              <a:rPr lang="en-US" sz="4800" dirty="0"/>
              <a:t>-no-sis) From G341 </a:t>
            </a:r>
            <a:r>
              <a:rPr lang="en-US" sz="4800" i="1" dirty="0" err="1"/>
              <a:t>anakainoo</a:t>
            </a:r>
            <a:r>
              <a:rPr lang="en-US" sz="4800" i="1" dirty="0"/>
              <a:t>̄ </a:t>
            </a:r>
            <a:r>
              <a:rPr lang="en-US" sz="4800" dirty="0"/>
              <a:t>= a reversal of old into a freshness  = renovation or renewing. </a:t>
            </a:r>
          </a:p>
        </p:txBody>
      </p:sp>
    </p:spTree>
    <p:extLst>
      <p:ext uri="{BB962C8B-B14F-4D97-AF65-F5344CB8AC3E}">
        <p14:creationId xmlns:p14="http://schemas.microsoft.com/office/powerpoint/2010/main" val="15402138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3108B-8E3F-4D1B-0F5F-233B5270A8F2}"/>
              </a:ext>
            </a:extLst>
          </p:cNvPr>
          <p:cNvSpPr>
            <a:spLocks noGrp="1"/>
          </p:cNvSpPr>
          <p:nvPr>
            <p:ph type="title"/>
          </p:nvPr>
        </p:nvSpPr>
        <p:spPr/>
        <p:txBody>
          <a:bodyPr/>
          <a:lstStyle/>
          <a:p>
            <a:r>
              <a:rPr lang="en-US" sz="4400" dirty="0"/>
              <a:t>“of your” - </a:t>
            </a:r>
            <a:r>
              <a:rPr lang="en-US" sz="4400" dirty="0" err="1"/>
              <a:t>humōn</a:t>
            </a:r>
            <a:r>
              <a:rPr lang="en-US" sz="4400" dirty="0"/>
              <a:t> – (G5216 </a:t>
            </a:r>
            <a:r>
              <a:rPr lang="en-US" sz="4400" dirty="0" err="1"/>
              <a:t>hoo-mone</a:t>
            </a:r>
            <a:r>
              <a:rPr lang="en-US" sz="4400" dirty="0"/>
              <a:t>') Genitive case of G5210 = of (from or concerning) you = you, your (own, -selves). </a:t>
            </a:r>
          </a:p>
        </p:txBody>
      </p:sp>
    </p:spTree>
    <p:extLst>
      <p:ext uri="{BB962C8B-B14F-4D97-AF65-F5344CB8AC3E}">
        <p14:creationId xmlns:p14="http://schemas.microsoft.com/office/powerpoint/2010/main" val="38868197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BB95-3E51-DE0A-A19D-748153A620D3}"/>
              </a:ext>
            </a:extLst>
          </p:cNvPr>
          <p:cNvSpPr>
            <a:spLocks noGrp="1"/>
          </p:cNvSpPr>
          <p:nvPr>
            <p:ph type="title"/>
          </p:nvPr>
        </p:nvSpPr>
        <p:spPr/>
        <p:txBody>
          <a:bodyPr/>
          <a:lstStyle/>
          <a:p>
            <a:r>
              <a:rPr lang="en-US" sz="4000" dirty="0"/>
              <a:t>“mind” – nous ( G3563 </a:t>
            </a:r>
            <a:r>
              <a:rPr lang="en-US" sz="4000" dirty="0" err="1"/>
              <a:t>nooce</a:t>
            </a:r>
            <a:r>
              <a:rPr lang="en-US" sz="4000" dirty="0"/>
              <a:t>) Probably from the base of </a:t>
            </a:r>
            <a:r>
              <a:rPr lang="en-US" sz="4000" dirty="0" err="1"/>
              <a:t>ginōsko</a:t>
            </a:r>
            <a:r>
              <a:rPr lang="en-US" sz="4000" dirty="0"/>
              <a:t>̄ (G1097 </a:t>
            </a:r>
            <a:r>
              <a:rPr lang="en-US" sz="4000" dirty="0" err="1"/>
              <a:t>ghin</a:t>
            </a:r>
            <a:r>
              <a:rPr lang="en-US" sz="4000" dirty="0"/>
              <a:t>-</a:t>
            </a:r>
            <a:r>
              <a:rPr lang="en-US" sz="4000" dirty="0" err="1"/>
              <a:t>oce</a:t>
            </a:r>
            <a:r>
              <a:rPr lang="en-US" sz="4000" dirty="0"/>
              <a:t>'-ko)= to ‘know’ by means of awareness and perceiving.</a:t>
            </a:r>
            <a:br>
              <a:rPr lang="en-US" sz="4000" dirty="0"/>
            </a:br>
            <a:br>
              <a:rPr lang="en-US" sz="4000" dirty="0"/>
            </a:br>
            <a:r>
              <a:rPr lang="en-US" sz="4000" dirty="0"/>
              <a:t>=  the intellect, that is, mind (divine or human; in thought, feeling, or will); by implication meaning </a:t>
            </a:r>
            <a:br>
              <a:rPr lang="en-US" sz="4000" dirty="0"/>
            </a:br>
            <a:r>
              <a:rPr lang="en-US" sz="4000" dirty="0"/>
              <a:t>=  mind, understanding. </a:t>
            </a:r>
            <a:br>
              <a:rPr lang="en-US" sz="4000" dirty="0"/>
            </a:br>
            <a:endParaRPr lang="en-US" sz="4000" dirty="0"/>
          </a:p>
        </p:txBody>
      </p:sp>
    </p:spTree>
    <p:extLst>
      <p:ext uri="{BB962C8B-B14F-4D97-AF65-F5344CB8AC3E}">
        <p14:creationId xmlns:p14="http://schemas.microsoft.com/office/powerpoint/2010/main" val="11360649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88BAF-1405-4794-7D75-59DCD31D46A0}"/>
              </a:ext>
            </a:extLst>
          </p:cNvPr>
          <p:cNvSpPr>
            <a:spLocks noGrp="1"/>
          </p:cNvSpPr>
          <p:nvPr>
            <p:ph type="title"/>
          </p:nvPr>
        </p:nvSpPr>
        <p:spPr/>
        <p:txBody>
          <a:bodyPr/>
          <a:lstStyle/>
          <a:p>
            <a:r>
              <a:rPr lang="en-US" sz="4400" dirty="0"/>
              <a:t> If we do not separate from the worldly, we will never truly know Him, however…</a:t>
            </a:r>
            <a:br>
              <a:rPr lang="en-US" sz="4400" dirty="0"/>
            </a:br>
            <a:r>
              <a:rPr lang="en-US" sz="4400" dirty="0"/>
              <a:t> If we do separate correctly, then a newly formed mental attitude takes over and gives us momentum to achieve great things in Christ. </a:t>
            </a:r>
            <a:br>
              <a:rPr lang="en-US" sz="4400" dirty="0"/>
            </a:br>
            <a:endParaRPr lang="en-US" sz="4400" dirty="0"/>
          </a:p>
        </p:txBody>
      </p:sp>
    </p:spTree>
    <p:extLst>
      <p:ext uri="{BB962C8B-B14F-4D97-AF65-F5344CB8AC3E}">
        <p14:creationId xmlns:p14="http://schemas.microsoft.com/office/powerpoint/2010/main" val="7893596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A8F68-26A5-27FD-9477-702168ED925E}"/>
              </a:ext>
            </a:extLst>
          </p:cNvPr>
          <p:cNvSpPr>
            <a:spLocks noGrp="1"/>
          </p:cNvSpPr>
          <p:nvPr>
            <p:ph type="title"/>
          </p:nvPr>
        </p:nvSpPr>
        <p:spPr/>
        <p:txBody>
          <a:bodyPr/>
          <a:lstStyle/>
          <a:p>
            <a:r>
              <a:rPr lang="en-US" sz="4000" i="1" u="sng" dirty="0" err="1"/>
              <a:t>eis</a:t>
            </a:r>
            <a:r>
              <a:rPr lang="en-US" sz="4000" i="1" u="sng" dirty="0"/>
              <a:t> to </a:t>
            </a:r>
            <a:r>
              <a:rPr lang="en-US" sz="4000" i="1" u="sng" dirty="0" err="1"/>
              <a:t>hymas</a:t>
            </a:r>
            <a:r>
              <a:rPr lang="en-US" sz="4000" i="1" u="sng" dirty="0"/>
              <a:t> </a:t>
            </a:r>
            <a:r>
              <a:rPr lang="en-US" sz="4000" dirty="0"/>
              <a:t>– “for to by you” </a:t>
            </a:r>
            <a:br>
              <a:rPr lang="en-US" sz="4000" dirty="0"/>
            </a:br>
            <a:r>
              <a:rPr lang="en-US" sz="4000" i="1" dirty="0"/>
              <a:t>Humas</a:t>
            </a:r>
            <a:r>
              <a:rPr lang="en-US" sz="4000" dirty="0"/>
              <a:t> (G5209 </a:t>
            </a:r>
            <a:r>
              <a:rPr lang="en-US" sz="4000" dirty="0" err="1"/>
              <a:t>hoo</a:t>
            </a:r>
            <a:r>
              <a:rPr lang="en-US" sz="4000" dirty="0"/>
              <a:t>-mas') Accusative of G5210 = you (as the object of a verb or preposition).</a:t>
            </a:r>
            <a:br>
              <a:rPr lang="en-US" sz="4000" dirty="0"/>
            </a:br>
            <a:r>
              <a:rPr lang="en-US" sz="4000" i="1" dirty="0"/>
              <a:t>Eis</a:t>
            </a:r>
            <a:r>
              <a:rPr lang="en-US" sz="4000" dirty="0"/>
              <a:t> – (G1519 ice) It often implies movement into a space or a change of condition. In the New Testament, "</a:t>
            </a:r>
            <a:r>
              <a:rPr lang="en-US" sz="4000" dirty="0" err="1"/>
              <a:t>εἰς</a:t>
            </a:r>
            <a:r>
              <a:rPr lang="en-US" sz="4000" dirty="0"/>
              <a:t>" is frequently used to express purpose, result, or the end goal of an action. </a:t>
            </a:r>
            <a:br>
              <a:rPr lang="en-US" sz="4000" dirty="0"/>
            </a:br>
            <a:endParaRPr lang="en-US" sz="4000" dirty="0"/>
          </a:p>
        </p:txBody>
      </p:sp>
    </p:spTree>
    <p:extLst>
      <p:ext uri="{BB962C8B-B14F-4D97-AF65-F5344CB8AC3E}">
        <p14:creationId xmlns:p14="http://schemas.microsoft.com/office/powerpoint/2010/main" val="11597889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9D691-149A-4714-0119-F249C1E11933}"/>
              </a:ext>
            </a:extLst>
          </p:cNvPr>
          <p:cNvSpPr>
            <a:spLocks noGrp="1"/>
          </p:cNvSpPr>
          <p:nvPr>
            <p:ph type="title"/>
          </p:nvPr>
        </p:nvSpPr>
        <p:spPr/>
        <p:txBody>
          <a:bodyPr/>
          <a:lstStyle/>
          <a:p>
            <a:r>
              <a:rPr lang="en-US" sz="4800" dirty="0"/>
              <a:t>‘To Prove’ - </a:t>
            </a:r>
            <a:r>
              <a:rPr lang="en-US" sz="4800" dirty="0" err="1"/>
              <a:t>dokimazo</a:t>
            </a:r>
            <a:r>
              <a:rPr lang="en-US" sz="4800" dirty="0"/>
              <a:t>̄ = (G1381 </a:t>
            </a:r>
            <a:r>
              <a:rPr lang="en-US" sz="4800" dirty="0" err="1"/>
              <a:t>dok</a:t>
            </a:r>
            <a:r>
              <a:rPr lang="en-US" sz="4800" dirty="0"/>
              <a:t>-im-ad'-zo) [From G1384 </a:t>
            </a:r>
            <a:r>
              <a:rPr lang="en-US" sz="4800" dirty="0" err="1"/>
              <a:t>dokimos</a:t>
            </a:r>
            <a:r>
              <a:rPr lang="en-US" sz="4800" dirty="0"/>
              <a:t>, meaning properly acceptable]</a:t>
            </a:r>
            <a:br>
              <a:rPr lang="en-US" sz="4800" dirty="0"/>
            </a:br>
            <a:r>
              <a:rPr lang="en-US" sz="4800" dirty="0"/>
              <a:t> = to test (literally or figuratively) = by implication </a:t>
            </a:r>
            <a:br>
              <a:rPr lang="en-US" sz="4800" dirty="0"/>
            </a:br>
            <a:r>
              <a:rPr lang="en-US" sz="4800" dirty="0"/>
              <a:t>to approve: allow, discern, for approval. </a:t>
            </a:r>
            <a:br>
              <a:rPr lang="en-US" sz="4800" dirty="0"/>
            </a:br>
            <a:endParaRPr lang="en-US" sz="4800" dirty="0"/>
          </a:p>
        </p:txBody>
      </p:sp>
    </p:spTree>
    <p:extLst>
      <p:ext uri="{BB962C8B-B14F-4D97-AF65-F5344CB8AC3E}">
        <p14:creationId xmlns:p14="http://schemas.microsoft.com/office/powerpoint/2010/main" val="40013475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09BAC-C05D-80D0-D865-A7DCCA0C14E1}"/>
              </a:ext>
            </a:extLst>
          </p:cNvPr>
          <p:cNvSpPr>
            <a:spLocks noGrp="1"/>
          </p:cNvSpPr>
          <p:nvPr>
            <p:ph type="title"/>
          </p:nvPr>
        </p:nvSpPr>
        <p:spPr/>
        <p:txBody>
          <a:bodyPr/>
          <a:lstStyle/>
          <a:p>
            <a:r>
              <a:rPr lang="en-US" sz="4400" dirty="0"/>
              <a:t>The believer who is positive toward Bible doctrine produces the action of proving something or having the approval of something by the means of carrying out Paul’s command to do or perform the action.  OBEDIENCE </a:t>
            </a:r>
          </a:p>
        </p:txBody>
      </p:sp>
    </p:spTree>
    <p:extLst>
      <p:ext uri="{BB962C8B-B14F-4D97-AF65-F5344CB8AC3E}">
        <p14:creationId xmlns:p14="http://schemas.microsoft.com/office/powerpoint/2010/main" val="28955402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66CE2-3592-ED0D-1792-3C5C59291390}"/>
              </a:ext>
            </a:extLst>
          </p:cNvPr>
          <p:cNvSpPr>
            <a:spLocks noGrp="1"/>
          </p:cNvSpPr>
          <p:nvPr>
            <p:ph type="title"/>
          </p:nvPr>
        </p:nvSpPr>
        <p:spPr/>
        <p:txBody>
          <a:bodyPr/>
          <a:lstStyle/>
          <a:p>
            <a:r>
              <a:rPr lang="en-US" sz="4400" dirty="0"/>
              <a:t>‘the will’ - </a:t>
            </a:r>
            <a:r>
              <a:rPr lang="en-US" sz="4400" i="1" dirty="0"/>
              <a:t>to </a:t>
            </a:r>
            <a:r>
              <a:rPr lang="en-US" sz="4400" i="1" dirty="0" err="1"/>
              <a:t>thelēma</a:t>
            </a:r>
            <a:r>
              <a:rPr lang="en-US" sz="4400" i="1" dirty="0"/>
              <a:t> </a:t>
            </a:r>
            <a:r>
              <a:rPr lang="en-US" sz="4400" dirty="0"/>
              <a:t>(G2307 </a:t>
            </a:r>
            <a:r>
              <a:rPr lang="en-US" sz="4400" dirty="0" err="1"/>
              <a:t>thel</a:t>
            </a:r>
            <a:r>
              <a:rPr lang="en-US" sz="4400" dirty="0"/>
              <a:t>'-ay-</a:t>
            </a:r>
            <a:r>
              <a:rPr lang="en-US" sz="4400" dirty="0" err="1"/>
              <a:t>mah</a:t>
            </a:r>
            <a:r>
              <a:rPr lang="en-US" sz="4400" dirty="0"/>
              <a:t>) From the prolonged form of G2309 = a determination (properly the thing), that is, (actively) choice (specifically purpose, decree; abstractly volition) or (passively) inclination = desire, pleasure, will.</a:t>
            </a:r>
          </a:p>
        </p:txBody>
      </p:sp>
    </p:spTree>
    <p:extLst>
      <p:ext uri="{BB962C8B-B14F-4D97-AF65-F5344CB8AC3E}">
        <p14:creationId xmlns:p14="http://schemas.microsoft.com/office/powerpoint/2010/main" val="6409229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27560-2993-90DC-FF3B-8CB000E5B5A1}"/>
              </a:ext>
            </a:extLst>
          </p:cNvPr>
          <p:cNvSpPr>
            <a:spLocks noGrp="1"/>
          </p:cNvSpPr>
          <p:nvPr>
            <p:ph type="title"/>
          </p:nvPr>
        </p:nvSpPr>
        <p:spPr/>
        <p:txBody>
          <a:bodyPr/>
          <a:lstStyle/>
          <a:p>
            <a:r>
              <a:rPr lang="en-US" sz="4800" dirty="0"/>
              <a:t>God = </a:t>
            </a:r>
            <a:r>
              <a:rPr lang="en-US" sz="4800" i="1" dirty="0"/>
              <a:t>Theos</a:t>
            </a:r>
            <a:r>
              <a:rPr lang="en-US" sz="4800" dirty="0"/>
              <a:t> - (G2316 </a:t>
            </a:r>
            <a:r>
              <a:rPr lang="en-US" sz="4800" dirty="0" err="1"/>
              <a:t>theh</a:t>
            </a:r>
            <a:r>
              <a:rPr lang="en-US" sz="4800" dirty="0"/>
              <a:t>'-</a:t>
            </a:r>
            <a:r>
              <a:rPr lang="en-US" sz="4800" dirty="0" err="1"/>
              <a:t>os</a:t>
            </a:r>
            <a:r>
              <a:rPr lang="en-US" sz="4800" dirty="0"/>
              <a:t>) Of uncertain affinity; a deity, especially (with G3588 </a:t>
            </a:r>
            <a:r>
              <a:rPr lang="en-US" sz="4800" i="1" dirty="0"/>
              <a:t>ho, he</a:t>
            </a:r>
            <a:r>
              <a:rPr lang="en-US" sz="4800" dirty="0"/>
              <a:t>), figuratively a magistrate </a:t>
            </a:r>
            <a:br>
              <a:rPr lang="en-US" sz="4800" dirty="0"/>
            </a:br>
            <a:r>
              <a:rPr lang="en-US" sz="4800" dirty="0"/>
              <a:t>= the supreme Divinity.</a:t>
            </a:r>
          </a:p>
        </p:txBody>
      </p:sp>
    </p:spTree>
    <p:extLst>
      <p:ext uri="{BB962C8B-B14F-4D97-AF65-F5344CB8AC3E}">
        <p14:creationId xmlns:p14="http://schemas.microsoft.com/office/powerpoint/2010/main" val="14915863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B46E8-4BCA-8954-4673-473FEAB85235}"/>
              </a:ext>
            </a:extLst>
          </p:cNvPr>
          <p:cNvSpPr>
            <a:spLocks noGrp="1"/>
          </p:cNvSpPr>
          <p:nvPr>
            <p:ph type="title"/>
          </p:nvPr>
        </p:nvSpPr>
        <p:spPr/>
        <p:txBody>
          <a:bodyPr/>
          <a:lstStyle/>
          <a:p>
            <a:r>
              <a:rPr lang="en-US" sz="4400" dirty="0"/>
              <a:t>Rom 12:1 “I urge you therefore, brethren, by all the grace blessings [bestowed upon you from the justice of God], that you place your bodies under strict orders as a living and holy sacrifice. A regiment which is well-pleasing to our God; that is your rational and spiritual service of worship. </a:t>
            </a:r>
          </a:p>
        </p:txBody>
      </p:sp>
    </p:spTree>
    <p:extLst>
      <p:ext uri="{BB962C8B-B14F-4D97-AF65-F5344CB8AC3E}">
        <p14:creationId xmlns:p14="http://schemas.microsoft.com/office/powerpoint/2010/main" val="38508137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E5CBE4-18C4-162E-CB55-8B7105D0D396}"/>
              </a:ext>
            </a:extLst>
          </p:cNvPr>
          <p:cNvSpPr>
            <a:spLocks noGrp="1"/>
          </p:cNvSpPr>
          <p:nvPr>
            <p:ph type="title"/>
          </p:nvPr>
        </p:nvSpPr>
        <p:spPr/>
        <p:txBody>
          <a:bodyPr/>
          <a:lstStyle/>
          <a:p>
            <a:r>
              <a:rPr lang="en-US" sz="4400" dirty="0"/>
              <a:t>1. “Good” – intrinsic good, this is a divine good and not as the world defines it, this is a perfect Good.</a:t>
            </a:r>
            <a:br>
              <a:rPr lang="en-US" sz="4400" dirty="0"/>
            </a:br>
            <a:br>
              <a:rPr lang="en-US" sz="4400" dirty="0"/>
            </a:br>
            <a:r>
              <a:rPr lang="en-US" sz="4400" i="1" dirty="0" err="1"/>
              <a:t>Agathos</a:t>
            </a:r>
            <a:r>
              <a:rPr lang="en-US" sz="4400" dirty="0"/>
              <a:t> - (G18 ag-</a:t>
            </a:r>
            <a:r>
              <a:rPr lang="en-US" sz="4400" dirty="0" err="1"/>
              <a:t>ath</a:t>
            </a:r>
            <a:r>
              <a:rPr lang="en-US" sz="4400" dirty="0"/>
              <a:t>-</a:t>
            </a:r>
            <a:r>
              <a:rPr lang="en-US" sz="4400" dirty="0" err="1"/>
              <a:t>os'</a:t>
            </a:r>
            <a:r>
              <a:rPr lang="en-US" sz="4400" dirty="0"/>
              <a:t>) = “good” (in any sense, often as noun) = a benefit, good things, well.</a:t>
            </a:r>
            <a:br>
              <a:rPr lang="en-US" sz="4400" dirty="0"/>
            </a:br>
            <a:endParaRPr lang="en-US" sz="4400" dirty="0"/>
          </a:p>
        </p:txBody>
      </p:sp>
    </p:spTree>
    <p:extLst>
      <p:ext uri="{BB962C8B-B14F-4D97-AF65-F5344CB8AC3E}">
        <p14:creationId xmlns:p14="http://schemas.microsoft.com/office/powerpoint/2010/main" val="28240393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1CD8D-6931-F14F-A7BC-485210473480}"/>
              </a:ext>
            </a:extLst>
          </p:cNvPr>
          <p:cNvSpPr>
            <a:spLocks noGrp="1"/>
          </p:cNvSpPr>
          <p:nvPr>
            <p:ph type="title"/>
          </p:nvPr>
        </p:nvSpPr>
        <p:spPr/>
        <p:txBody>
          <a:bodyPr/>
          <a:lstStyle/>
          <a:p>
            <a:r>
              <a:rPr lang="en-US" sz="4400" dirty="0"/>
              <a:t>… </a:t>
            </a:r>
            <a:r>
              <a:rPr lang="en-US" sz="4400" i="1" dirty="0" err="1"/>
              <a:t>Agathos</a:t>
            </a:r>
            <a:r>
              <a:rPr lang="en-US" sz="4400" dirty="0"/>
              <a:t> as used here a few other places in the NT, is derived from a noun root </a:t>
            </a:r>
            <a:br>
              <a:rPr lang="en-US" sz="4400" dirty="0"/>
            </a:br>
            <a:r>
              <a:rPr lang="en-US" sz="4400" i="1" dirty="0"/>
              <a:t>kalos</a:t>
            </a:r>
            <a:r>
              <a:rPr lang="en-US" sz="4400" dirty="0"/>
              <a:t> (G2570 kal-</a:t>
            </a:r>
            <a:r>
              <a:rPr lang="en-US" sz="4400" dirty="0" err="1"/>
              <a:t>os’</a:t>
            </a:r>
            <a:r>
              <a:rPr lang="en-US" sz="4400" dirty="0"/>
              <a:t>) = properly beautiful, valuable or virtuous, honest, well or worthy.</a:t>
            </a:r>
          </a:p>
        </p:txBody>
      </p:sp>
    </p:spTree>
    <p:extLst>
      <p:ext uri="{BB962C8B-B14F-4D97-AF65-F5344CB8AC3E}">
        <p14:creationId xmlns:p14="http://schemas.microsoft.com/office/powerpoint/2010/main" val="38806873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67887-2F96-2B1F-7CB9-5084D63DB6FC}"/>
              </a:ext>
            </a:extLst>
          </p:cNvPr>
          <p:cNvSpPr>
            <a:spLocks noGrp="1"/>
          </p:cNvSpPr>
          <p:nvPr>
            <p:ph type="title"/>
          </p:nvPr>
        </p:nvSpPr>
        <p:spPr/>
        <p:txBody>
          <a:bodyPr/>
          <a:lstStyle/>
          <a:p>
            <a:r>
              <a:rPr lang="en-US" sz="4800" dirty="0"/>
              <a:t>2. “Acceptable” – </a:t>
            </a:r>
            <a:r>
              <a:rPr lang="en-US" sz="4800" i="1" dirty="0" err="1"/>
              <a:t>euarestos</a:t>
            </a:r>
            <a:r>
              <a:rPr lang="en-US" sz="4800" dirty="0"/>
              <a:t> – (G2101 </a:t>
            </a:r>
            <a:r>
              <a:rPr lang="en-US" sz="4800" dirty="0" err="1"/>
              <a:t>yoo</a:t>
            </a:r>
            <a:r>
              <a:rPr lang="en-US" sz="4800" dirty="0"/>
              <a:t>-</a:t>
            </a:r>
            <a:r>
              <a:rPr lang="en-US" sz="4800" dirty="0" err="1"/>
              <a:t>ar</a:t>
            </a:r>
            <a:r>
              <a:rPr lang="en-US" sz="4800" dirty="0"/>
              <a:t>'-es-</a:t>
            </a:r>
            <a:r>
              <a:rPr lang="en-US" sz="4800" dirty="0" err="1"/>
              <a:t>tos</a:t>
            </a:r>
            <a:r>
              <a:rPr lang="en-US" sz="4800" dirty="0"/>
              <a:t>) From G2095 and G701 = </a:t>
            </a:r>
            <a:br>
              <a:rPr lang="en-US" sz="4800" dirty="0"/>
            </a:br>
            <a:r>
              <a:rPr lang="en-US" sz="4800" dirty="0"/>
              <a:t>fully agreeable (especially to God) = acceptable (-ted), </a:t>
            </a:r>
            <a:br>
              <a:rPr lang="en-US" sz="4800" dirty="0"/>
            </a:br>
            <a:r>
              <a:rPr lang="en-US" sz="4800" dirty="0"/>
              <a:t>well-pleasing.</a:t>
            </a:r>
          </a:p>
        </p:txBody>
      </p:sp>
    </p:spTree>
    <p:extLst>
      <p:ext uri="{BB962C8B-B14F-4D97-AF65-F5344CB8AC3E}">
        <p14:creationId xmlns:p14="http://schemas.microsoft.com/office/powerpoint/2010/main" val="20741261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8394D-BC99-D646-762B-B0A2AEEB3FB3}"/>
              </a:ext>
            </a:extLst>
          </p:cNvPr>
          <p:cNvSpPr>
            <a:spLocks noGrp="1"/>
          </p:cNvSpPr>
          <p:nvPr>
            <p:ph type="title"/>
          </p:nvPr>
        </p:nvSpPr>
        <p:spPr/>
        <p:txBody>
          <a:bodyPr/>
          <a:lstStyle/>
          <a:p>
            <a:r>
              <a:rPr lang="en-US" sz="4800" dirty="0"/>
              <a:t>3. “Perfect” – </a:t>
            </a:r>
            <a:r>
              <a:rPr lang="en-US" sz="4800" dirty="0" err="1"/>
              <a:t>teleios</a:t>
            </a:r>
            <a:r>
              <a:rPr lang="en-US" sz="4800" dirty="0"/>
              <a:t> – (G5046 </a:t>
            </a:r>
            <a:r>
              <a:rPr lang="en-US" sz="4800" dirty="0" err="1"/>
              <a:t>tel</a:t>
            </a:r>
            <a:r>
              <a:rPr lang="en-US" sz="4800" dirty="0"/>
              <a:t>'-</a:t>
            </a:r>
            <a:r>
              <a:rPr lang="en-US" sz="4800" dirty="0" err="1"/>
              <a:t>i-os</a:t>
            </a:r>
            <a:r>
              <a:rPr lang="en-US" sz="4800" dirty="0"/>
              <a:t>) From G5056 telos = complete (in various applications of labor, </a:t>
            </a:r>
            <a:br>
              <a:rPr lang="en-US" sz="4800" dirty="0"/>
            </a:br>
            <a:r>
              <a:rPr lang="en-US" sz="4800" dirty="0"/>
              <a:t>growth, mental and moral character, etc..) = completeness: of full age, perfect. </a:t>
            </a:r>
          </a:p>
        </p:txBody>
      </p:sp>
    </p:spTree>
    <p:extLst>
      <p:ext uri="{BB962C8B-B14F-4D97-AF65-F5344CB8AC3E}">
        <p14:creationId xmlns:p14="http://schemas.microsoft.com/office/powerpoint/2010/main" val="41587615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27194-8F39-C377-4D41-C8DAB04BFE42}"/>
              </a:ext>
            </a:extLst>
          </p:cNvPr>
          <p:cNvSpPr>
            <a:spLocks noGrp="1"/>
          </p:cNvSpPr>
          <p:nvPr>
            <p:ph type="title"/>
          </p:nvPr>
        </p:nvSpPr>
        <p:spPr/>
        <p:txBody>
          <a:bodyPr/>
          <a:lstStyle/>
          <a:p>
            <a:r>
              <a:rPr lang="en-US" sz="4000" dirty="0"/>
              <a:t>Rom 12:2 Also, stop being molded to the worldly things of this age and separate from them </a:t>
            </a:r>
            <a:r>
              <a:rPr lang="en-US" sz="4000" i="1" dirty="0"/>
              <a:t>[command], </a:t>
            </a:r>
            <a:r>
              <a:rPr lang="en-US" sz="4000" dirty="0"/>
              <a:t>by being transformed by the renewed thinking of your mind through your thought pattern, that you </a:t>
            </a:r>
            <a:r>
              <a:rPr lang="en-US" sz="4000" i="1" dirty="0"/>
              <a:t>[positive believer] </a:t>
            </a:r>
            <a:r>
              <a:rPr lang="en-US" sz="4000" dirty="0"/>
              <a:t>may prove what the will of God is, namely good, well-pleasing and complete to His standard.</a:t>
            </a:r>
          </a:p>
        </p:txBody>
      </p:sp>
    </p:spTree>
    <p:extLst>
      <p:ext uri="{BB962C8B-B14F-4D97-AF65-F5344CB8AC3E}">
        <p14:creationId xmlns:p14="http://schemas.microsoft.com/office/powerpoint/2010/main" val="33402783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205816-A1D2-EBA1-94B0-8505EB6836DF}"/>
              </a:ext>
            </a:extLst>
          </p:cNvPr>
          <p:cNvSpPr>
            <a:spLocks noGrp="1"/>
          </p:cNvSpPr>
          <p:nvPr>
            <p:ph type="title"/>
          </p:nvPr>
        </p:nvSpPr>
        <p:spPr/>
        <p:txBody>
          <a:bodyPr/>
          <a:lstStyle/>
          <a:p>
            <a:r>
              <a:rPr lang="en-US" sz="4400" dirty="0"/>
              <a:t>Rom 12:1 “I urge you therefore, brethren, by the grace blessings </a:t>
            </a:r>
            <a:r>
              <a:rPr lang="en-US" sz="4400" i="1" dirty="0"/>
              <a:t>[bestowed from the justice of God], </a:t>
            </a:r>
            <a:r>
              <a:rPr lang="en-US" sz="4400" dirty="0"/>
              <a:t>that you place your bodies under strict orders as a living, holy sacrifice. This is well-pleasing to our God—your rational and spiritual worship.” </a:t>
            </a:r>
          </a:p>
        </p:txBody>
      </p:sp>
    </p:spTree>
    <p:extLst>
      <p:ext uri="{BB962C8B-B14F-4D97-AF65-F5344CB8AC3E}">
        <p14:creationId xmlns:p14="http://schemas.microsoft.com/office/powerpoint/2010/main" val="35208149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1EC01B-253B-1353-2EAA-B16DEB9D7986}"/>
              </a:ext>
            </a:extLst>
          </p:cNvPr>
          <p:cNvSpPr>
            <a:spLocks noGrp="1"/>
          </p:cNvSpPr>
          <p:nvPr>
            <p:ph type="title"/>
          </p:nvPr>
        </p:nvSpPr>
        <p:spPr/>
        <p:txBody>
          <a:bodyPr/>
          <a:lstStyle/>
          <a:p>
            <a:r>
              <a:rPr lang="en-US" sz="4400" dirty="0"/>
              <a:t>Rom 12:1“With eyes wide open to the mercies of God, I beg you, my brothers, as an act of intelligent worship, to give Him your bodies, as a living sacrifice, consecrated to Him and acceptable by Him…</a:t>
            </a:r>
          </a:p>
        </p:txBody>
      </p:sp>
    </p:spTree>
    <p:extLst>
      <p:ext uri="{BB962C8B-B14F-4D97-AF65-F5344CB8AC3E}">
        <p14:creationId xmlns:p14="http://schemas.microsoft.com/office/powerpoint/2010/main" val="19489191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03634-3C56-5594-AF99-496246079690}"/>
              </a:ext>
            </a:extLst>
          </p:cNvPr>
          <p:cNvSpPr>
            <a:spLocks noGrp="1"/>
          </p:cNvSpPr>
          <p:nvPr>
            <p:ph type="title"/>
          </p:nvPr>
        </p:nvSpPr>
        <p:spPr/>
        <p:txBody>
          <a:bodyPr/>
          <a:lstStyle/>
          <a:p>
            <a:r>
              <a:rPr lang="en-US" sz="4000" dirty="0"/>
              <a:t> Rom 12:2 Don’t let the world around you squeeze you into its own mold, but separate and let God re-mold your minds from within, so that you may prove in practice that the Plan of God for you is good, meets all His demands and moves (you) towards the goal of true maturity.” – J. B. Philips </a:t>
            </a:r>
          </a:p>
        </p:txBody>
      </p:sp>
    </p:spTree>
    <p:extLst>
      <p:ext uri="{BB962C8B-B14F-4D97-AF65-F5344CB8AC3E}">
        <p14:creationId xmlns:p14="http://schemas.microsoft.com/office/powerpoint/2010/main" val="40265475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EEDCF-072F-74C4-051A-A26263A4CDB6}"/>
              </a:ext>
            </a:extLst>
          </p:cNvPr>
          <p:cNvSpPr>
            <a:spLocks noGrp="1"/>
          </p:cNvSpPr>
          <p:nvPr>
            <p:ph type="title"/>
          </p:nvPr>
        </p:nvSpPr>
        <p:spPr/>
        <p:txBody>
          <a:bodyPr/>
          <a:lstStyle/>
          <a:p>
            <a:r>
              <a:rPr lang="en-US" sz="4400" dirty="0"/>
              <a:t>Separation from worldliness must be an effective process in </a:t>
            </a:r>
            <a:r>
              <a:rPr lang="en-US" sz="4400" u="sng" dirty="0"/>
              <a:t>cleansing</a:t>
            </a:r>
            <a:r>
              <a:rPr lang="en-US" sz="4400" dirty="0"/>
              <a:t> and </a:t>
            </a:r>
            <a:r>
              <a:rPr lang="en-US" sz="4400" u="sng" dirty="0"/>
              <a:t>purifying</a:t>
            </a:r>
            <a:r>
              <a:rPr lang="en-US" sz="4400" dirty="0"/>
              <a:t> the believer unto perfecting the holiness of God, Rom 12:1-2; 2Co 7:1. </a:t>
            </a:r>
          </a:p>
        </p:txBody>
      </p:sp>
    </p:spTree>
    <p:extLst>
      <p:ext uri="{BB962C8B-B14F-4D97-AF65-F5344CB8AC3E}">
        <p14:creationId xmlns:p14="http://schemas.microsoft.com/office/powerpoint/2010/main" val="28391316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0C214-08E9-E9C5-B6FF-74E0DB7A9666}"/>
              </a:ext>
            </a:extLst>
          </p:cNvPr>
          <p:cNvSpPr>
            <a:spLocks noGrp="1"/>
          </p:cNvSpPr>
          <p:nvPr>
            <p:ph type="title"/>
          </p:nvPr>
        </p:nvSpPr>
        <p:spPr/>
        <p:txBody>
          <a:bodyPr/>
          <a:lstStyle/>
          <a:p>
            <a:r>
              <a:rPr lang="en-US" dirty="0">
                <a:hlinkClick r:id="rId2"/>
              </a:rPr>
              <a:t>https://youtu.be/rgGaQWCCjR0?si=lTQIpUCiH7nlQVAl</a:t>
            </a:r>
            <a:br>
              <a:rPr lang="en-US" dirty="0"/>
            </a:br>
            <a:br>
              <a:rPr lang="en-US" dirty="0"/>
            </a:br>
            <a:r>
              <a:rPr lang="en-US" sz="7200" dirty="0"/>
              <a:t>“Here With Us” </a:t>
            </a:r>
            <a:br>
              <a:rPr lang="en-US" dirty="0"/>
            </a:br>
            <a:r>
              <a:rPr lang="en-US" sz="4800" dirty="0"/>
              <a:t>by Joy Williams</a:t>
            </a:r>
          </a:p>
        </p:txBody>
      </p:sp>
    </p:spTree>
    <p:extLst>
      <p:ext uri="{BB962C8B-B14F-4D97-AF65-F5344CB8AC3E}">
        <p14:creationId xmlns:p14="http://schemas.microsoft.com/office/powerpoint/2010/main" val="42003771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98FDC-3536-1B4D-5830-FCDCF325E3BE}"/>
              </a:ext>
            </a:extLst>
          </p:cNvPr>
          <p:cNvSpPr>
            <a:spLocks noGrp="1"/>
          </p:cNvSpPr>
          <p:nvPr>
            <p:ph type="title"/>
          </p:nvPr>
        </p:nvSpPr>
        <p:spPr/>
        <p:txBody>
          <a:bodyPr/>
          <a:lstStyle/>
          <a:p>
            <a:r>
              <a:rPr lang="en-US" sz="4400" dirty="0"/>
              <a:t>Joh 4:24 God is spirit, and those who worship Him must worship in spirit and truth. </a:t>
            </a:r>
          </a:p>
        </p:txBody>
      </p:sp>
    </p:spTree>
    <p:extLst>
      <p:ext uri="{BB962C8B-B14F-4D97-AF65-F5344CB8AC3E}">
        <p14:creationId xmlns:p14="http://schemas.microsoft.com/office/powerpoint/2010/main" val="2966980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2A687-9F8E-8286-0722-79707A3B61AB}"/>
              </a:ext>
            </a:extLst>
          </p:cNvPr>
          <p:cNvSpPr>
            <a:spLocks noGrp="1"/>
          </p:cNvSpPr>
          <p:nvPr>
            <p:ph type="title"/>
          </p:nvPr>
        </p:nvSpPr>
        <p:spPr/>
        <p:txBody>
          <a:bodyPr/>
          <a:lstStyle/>
          <a:p>
            <a:r>
              <a:rPr lang="en-US" sz="4400" dirty="0"/>
              <a:t>Rom 12:2 And do not be conformed to this world, but be transformed by the renewing of your mind, so that you may prove what the will of God is, that which is good and acceptable and perfect. </a:t>
            </a:r>
            <a:r>
              <a:rPr lang="en-US" sz="4400" i="1" dirty="0"/>
              <a:t>- NASB</a:t>
            </a:r>
          </a:p>
        </p:txBody>
      </p:sp>
    </p:spTree>
    <p:extLst>
      <p:ext uri="{BB962C8B-B14F-4D97-AF65-F5344CB8AC3E}">
        <p14:creationId xmlns:p14="http://schemas.microsoft.com/office/powerpoint/2010/main" val="1409103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7A0C1-F128-737E-72F2-E08316EC1C46}"/>
              </a:ext>
            </a:extLst>
          </p:cNvPr>
          <p:cNvSpPr>
            <a:spLocks noGrp="1"/>
          </p:cNvSpPr>
          <p:nvPr>
            <p:ph type="title"/>
          </p:nvPr>
        </p:nvSpPr>
        <p:spPr/>
        <p:txBody>
          <a:bodyPr/>
          <a:lstStyle/>
          <a:p>
            <a:r>
              <a:rPr lang="en-US" sz="4400" dirty="0"/>
              <a:t>‘And’, kai in the Greek, which is used in an adjunctive sense as an adverb and should be translated = “Also”. </a:t>
            </a:r>
          </a:p>
        </p:txBody>
      </p:sp>
    </p:spTree>
    <p:extLst>
      <p:ext uri="{BB962C8B-B14F-4D97-AF65-F5344CB8AC3E}">
        <p14:creationId xmlns:p14="http://schemas.microsoft.com/office/powerpoint/2010/main" val="29709735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F124E-9027-46FA-6E97-28CD6D58A61C}"/>
              </a:ext>
            </a:extLst>
          </p:cNvPr>
          <p:cNvSpPr>
            <a:spLocks noGrp="1"/>
          </p:cNvSpPr>
          <p:nvPr>
            <p:ph type="title"/>
          </p:nvPr>
        </p:nvSpPr>
        <p:spPr/>
        <p:txBody>
          <a:bodyPr/>
          <a:lstStyle/>
          <a:p>
            <a:r>
              <a:rPr lang="en-US" sz="4000" dirty="0"/>
              <a:t>Conformed = </a:t>
            </a:r>
            <a:r>
              <a:rPr lang="en-US" sz="4000" dirty="0" err="1"/>
              <a:t>suschēmatizo</a:t>
            </a:r>
            <a:r>
              <a:rPr lang="en-US" sz="4000" dirty="0"/>
              <a:t>̄ (G4964 </a:t>
            </a:r>
            <a:r>
              <a:rPr lang="en-US" sz="4000" dirty="0" err="1"/>
              <a:t>soos</a:t>
            </a:r>
            <a:r>
              <a:rPr lang="en-US" sz="4000" dirty="0"/>
              <a:t>-</a:t>
            </a:r>
            <a:r>
              <a:rPr lang="en-US" sz="4000" dirty="0" err="1"/>
              <a:t>khay</a:t>
            </a:r>
            <a:r>
              <a:rPr lang="en-US" sz="4000" dirty="0"/>
              <a:t>-mat-id'-zo) </a:t>
            </a:r>
            <a:br>
              <a:rPr lang="en-US" sz="4000" dirty="0"/>
            </a:br>
            <a:r>
              <a:rPr lang="en-US" sz="4000" dirty="0"/>
              <a:t>From G4862 sun(soon) – union or alike and a derivative of G4976 </a:t>
            </a:r>
            <a:r>
              <a:rPr lang="en-US" sz="4000" dirty="0" err="1"/>
              <a:t>schēma</a:t>
            </a:r>
            <a:r>
              <a:rPr lang="en-US" sz="4000" dirty="0"/>
              <a:t> (</a:t>
            </a:r>
            <a:r>
              <a:rPr lang="en-US" sz="4000" dirty="0" err="1"/>
              <a:t>skhay</a:t>
            </a:r>
            <a:r>
              <a:rPr lang="en-US" sz="4000" dirty="0"/>
              <a:t>'-</a:t>
            </a:r>
            <a:r>
              <a:rPr lang="en-US" sz="4000" dirty="0" err="1"/>
              <a:t>mah</a:t>
            </a:r>
            <a:r>
              <a:rPr lang="en-US" sz="4000" dirty="0"/>
              <a:t>) to mold, external condition. </a:t>
            </a:r>
            <a:br>
              <a:rPr lang="en-US" sz="4000" dirty="0"/>
            </a:br>
            <a:r>
              <a:rPr lang="en-US" sz="4000" dirty="0"/>
              <a:t>= to fashion alike, that is, conform to the same pattern (figuratively) = conform to, fashion oneself according to. </a:t>
            </a:r>
          </a:p>
        </p:txBody>
      </p:sp>
    </p:spTree>
    <p:extLst>
      <p:ext uri="{BB962C8B-B14F-4D97-AF65-F5344CB8AC3E}">
        <p14:creationId xmlns:p14="http://schemas.microsoft.com/office/powerpoint/2010/main" val="35722060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C3CBD-E8F9-CEEC-5496-6EB4845E1AD7}"/>
              </a:ext>
            </a:extLst>
          </p:cNvPr>
          <p:cNvSpPr>
            <a:spLocks noGrp="1"/>
          </p:cNvSpPr>
          <p:nvPr>
            <p:ph type="title"/>
          </p:nvPr>
        </p:nvSpPr>
        <p:spPr/>
        <p:txBody>
          <a:bodyPr/>
          <a:lstStyle/>
          <a:p>
            <a:r>
              <a:rPr lang="en-US" sz="4400" dirty="0"/>
              <a:t>this = </a:t>
            </a:r>
            <a:r>
              <a:rPr lang="en-US" sz="4400" dirty="0" err="1"/>
              <a:t>touto</a:t>
            </a:r>
            <a:r>
              <a:rPr lang="en-US" sz="4400" dirty="0"/>
              <a:t>̄ (G3778 too'-to) </a:t>
            </a:r>
            <a:br>
              <a:rPr lang="en-US" sz="4400" dirty="0"/>
            </a:br>
            <a:r>
              <a:rPr lang="en-US" sz="4400" dirty="0"/>
              <a:t>Dative singular masculine or neuter of G3778 = to (in, with or by) this (person or thing) = here </a:t>
            </a:r>
            <a:br>
              <a:rPr lang="en-US" sz="4400" dirty="0"/>
            </a:br>
            <a:r>
              <a:rPr lang="en-US" sz="4400" dirty="0"/>
              <a:t>[-by, -in], him, one the same, </a:t>
            </a:r>
            <a:br>
              <a:rPr lang="en-US" sz="4400" dirty="0"/>
            </a:br>
            <a:r>
              <a:rPr lang="en-US" sz="4400" dirty="0"/>
              <a:t>there [-in], = this.</a:t>
            </a:r>
          </a:p>
        </p:txBody>
      </p:sp>
    </p:spTree>
    <p:extLst>
      <p:ext uri="{BB962C8B-B14F-4D97-AF65-F5344CB8AC3E}">
        <p14:creationId xmlns:p14="http://schemas.microsoft.com/office/powerpoint/2010/main" val="19947229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61C02-FDBD-5DA3-D292-00BD4C39A0DA}"/>
              </a:ext>
            </a:extLst>
          </p:cNvPr>
          <p:cNvSpPr>
            <a:spLocks noGrp="1"/>
          </p:cNvSpPr>
          <p:nvPr>
            <p:ph type="title"/>
          </p:nvPr>
        </p:nvSpPr>
        <p:spPr>
          <a:xfrm>
            <a:off x="306387" y="381000"/>
            <a:ext cx="8531225" cy="1139825"/>
          </a:xfrm>
        </p:spPr>
        <p:txBody>
          <a:bodyPr/>
          <a:lstStyle/>
          <a:p>
            <a:r>
              <a:rPr lang="en-US" sz="4400" dirty="0"/>
              <a:t>‘world or age’ = </a:t>
            </a:r>
            <a:r>
              <a:rPr lang="en-US" sz="4400" dirty="0" err="1"/>
              <a:t>aiōn</a:t>
            </a:r>
            <a:r>
              <a:rPr lang="en-US" sz="4400" dirty="0"/>
              <a:t> (G165 </a:t>
            </a:r>
            <a:r>
              <a:rPr lang="en-US" sz="4400" dirty="0" err="1"/>
              <a:t>ahee-ohn</a:t>
            </a:r>
            <a:r>
              <a:rPr lang="en-US" sz="4400" dirty="0"/>
              <a:t>') From the same as G104 </a:t>
            </a:r>
            <a:r>
              <a:rPr lang="en-US" sz="4400" dirty="0" err="1"/>
              <a:t>aei</a:t>
            </a:r>
            <a:r>
              <a:rPr lang="en-US" sz="4400" dirty="0"/>
              <a:t> = properly an age = by implication the world; specifically (Jewish) a Messianic period (present or future) = age, course, eternal, (for) ever (-more), [n-]ever, (beginning of the, while the) world (began, without end). </a:t>
            </a:r>
          </a:p>
        </p:txBody>
      </p:sp>
    </p:spTree>
    <p:extLst>
      <p:ext uri="{BB962C8B-B14F-4D97-AF65-F5344CB8AC3E}">
        <p14:creationId xmlns:p14="http://schemas.microsoft.com/office/powerpoint/2010/main" val="3725278639"/>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3465A4"/>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342900" marR="0" indent="-342900" algn="ctr" defTabSz="457200" rtl="0" eaLnBrk="1" fontAlgn="base" latinLnBrk="0" hangingPunct="1">
          <a:lnSpc>
            <a:spcPct val="100000"/>
          </a:lnSpc>
          <a:spcBef>
            <a:spcPts val="1350"/>
          </a:spcBef>
          <a:spcAft>
            <a:spcPct val="0"/>
          </a:spcAft>
          <a:buClr>
            <a:srgbClr val="000000"/>
          </a:buClr>
          <a:buSzPct val="100000"/>
          <a:buFont typeface="Times New Roman" panose="02020603050405020304" pitchFamily="18" charset="0"/>
          <a:buNone/>
          <a:tabLst/>
          <a:defRPr kumimoji="0" lang="en-GB" altLang="en-US" sz="4400" b="1" i="0" u="none" strike="noStrike" cap="none" normalizeH="0" baseline="0" smtClean="0">
            <a:ln>
              <a:noFill/>
            </a:ln>
            <a:solidFill>
              <a:srgbClr val="FFFFFF"/>
            </a:solidFill>
            <a:effectLst/>
            <a:latin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3465A4"/>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342900" marR="0" indent="-342900" algn="ctr" defTabSz="457200" rtl="0" eaLnBrk="1" fontAlgn="base" latinLnBrk="0" hangingPunct="1">
          <a:lnSpc>
            <a:spcPct val="100000"/>
          </a:lnSpc>
          <a:spcBef>
            <a:spcPts val="1350"/>
          </a:spcBef>
          <a:spcAft>
            <a:spcPct val="0"/>
          </a:spcAft>
          <a:buClr>
            <a:srgbClr val="000000"/>
          </a:buClr>
          <a:buSzPct val="100000"/>
          <a:buFont typeface="Times New Roman" panose="02020603050405020304" pitchFamily="18" charset="0"/>
          <a:buNone/>
          <a:tabLst/>
          <a:defRPr kumimoji="0" lang="en-GB" altLang="en-US" sz="4400" b="1" i="0" u="none" strike="noStrike" cap="none" normalizeH="0" baseline="0" smtClean="0">
            <a:ln>
              <a:noFill/>
            </a:ln>
            <a:solidFill>
              <a:srgbClr val="FFFFFF"/>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55329</TotalTime>
  <Words>1708</Words>
  <Application>Microsoft Office PowerPoint</Application>
  <PresentationFormat>On-screen Show (4:3)</PresentationFormat>
  <Paragraphs>39</Paragraphs>
  <Slides>39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39</vt:i4>
      </vt:variant>
    </vt:vector>
  </HeadingPairs>
  <TitlesOfParts>
    <vt:vector size="42" baseType="lpstr">
      <vt:lpstr>Arial</vt:lpstr>
      <vt:lpstr>Times New Roman</vt:lpstr>
      <vt:lpstr>Default Design</vt:lpstr>
      <vt:lpstr>Salt and Light Bible Ministries  ‘A Daily Cross with Thee’ # 14 – The Necessity of Biblical Separation – Part 11  Pastor Jason Kauranen Sunday December 15, 2024</vt:lpstr>
      <vt:lpstr>Separation from worldliness results is an effective process  of cleansing and purifying the believer unto perfecting  the holiness of God,   Rom 12:1-2; 2Co 7:1. </vt:lpstr>
      <vt:lpstr>Rom 12:1 “I urge you therefore, brethren, by all the grace blessings [bestowed upon you from the justice of God], that you place your bodies under strict orders as a living and holy sacrifice. A regiment which is well-pleasing to our God; that is your rational and spiritual service of worship. </vt:lpstr>
      <vt:lpstr>Joh 4:24 God is spirit, and those who worship Him must worship in spirit and truth. </vt:lpstr>
      <vt:lpstr>Rom 12:2 And do not be conformed to this world, but be transformed by the renewing of your mind, so that you may prove what the will of God is, that which is good and acceptable and perfect. - NASB</vt:lpstr>
      <vt:lpstr>‘And’, kai in the Greek, which is used in an adjunctive sense as an adverb and should be translated = “Also”. </vt:lpstr>
      <vt:lpstr>Conformed = suschēmatizō (G4964 soos-khay-mat-id'-zo)  From G4862 sun(soon) – union or alike and a derivative of G4976 schēma (skhay'-mah) to mold, external condition.  = to fashion alike, that is, conform to the same pattern (figuratively) = conform to, fashion oneself according to. </vt:lpstr>
      <vt:lpstr>this = toutō (G3778 too'-to)  Dative singular masculine or neuter of G3778 = to (in, with or by) this (person or thing) = here  [-by, -in], him, one the same,  there [-in], = this.</vt:lpstr>
      <vt:lpstr>‘world or age’ = aiōn (G165 ahee-ohn') From the same as G104 aei = properly an age = by implication the world; specifically (Jewish) a Messianic period (present or future) = age, course, eternal, (for) ever (-more), [n-]ever, (beginning of the, while the) world (began, without end). </vt:lpstr>
      <vt:lpstr>Paul issues a command to stay out of the devil’s triangle; the place where the function of good and evil separates us from doctrine and causes us to resist or be distracted from doctrine.  – R.B. Thieme. </vt:lpstr>
      <vt:lpstr>A.W. Tozer –  Complacency is the deadly enemy of Spiritual Progress.   The content and idle soul is the stagnant soul. </vt:lpstr>
      <vt:lpstr>Rom 12:2a “Also stop being molded to the worldly thinking, having your mind distracted, during the ongoings of humanity in this age,</vt:lpstr>
      <vt:lpstr>Rom 12:2b …but be transformed by the renewing  of your mind,  - NASB</vt:lpstr>
      <vt:lpstr>“But” – Alla (G235 al-lah') [Neuter plural of G243 allos al'-los = else or different] = properly other things, that is, (adverbially) contrariwise (in many relations): - and, but (even), indeed, nay, nevertheless, notwithstanding, therefore, yet.  </vt:lpstr>
      <vt:lpstr>‘Be transformed’ - metamorphoō (G3339 met-am-or-fo'-o) From G3326 meta and G3445 morphoō = to transform or fashion (literally or figuratively “metamorphose”) =  change, transfigure, transform.  In this verse the command action “be” changes the spelling slightly – metamorphousthe  </vt:lpstr>
      <vt:lpstr>The Spiritual transformation or change that is to happen or take place, and it is used here externally as well as internally.</vt:lpstr>
      <vt:lpstr>The customary present tense used here (of metatmorphoo) denotes what is the result of a habitual act, a change is what will be occurring daily in the believer’s life when you are continually being positive to bible doctrine (PVTD).</vt:lpstr>
      <vt:lpstr>2Co 3:18 But we all, with unveiled face, beholding as in a mirror the glory of the Lord, are being transformed into the same image from glory to glory, just as from the Lord,  the Spirit.</vt:lpstr>
      <vt:lpstr>The Passive voice points to the believer as receiving the action  of the verb, when he constantly takes in and learns doctrine under the ministry of whoever is his/her right pastor- teacher. </vt:lpstr>
      <vt:lpstr>The common imperative mood, which you all should know by now, is a command.  A good soldier always follows the orders of the authority!</vt:lpstr>
      <vt:lpstr>“renewing” - anakainōsis  (G3442 an-ak-ah'ee-no-sis) From G341 anakainoō = a reversal of old into a freshness  = renovation or renewing. </vt:lpstr>
      <vt:lpstr>“of your” - humōn – (G5216 hoo-mone') Genitive case of G5210 = of (from or concerning) you = you, your (own, -selves). </vt:lpstr>
      <vt:lpstr>“mind” – nous ( G3563 nooce) Probably from the base of ginōskō (G1097 ghin-oce'-ko)= to ‘know’ by means of awareness and perceiving.  =  the intellect, that is, mind (divine or human; in thought, feeling, or will); by implication meaning  =  mind, understanding.  </vt:lpstr>
      <vt:lpstr> If we do not separate from the worldly, we will never truly know Him, however…  If we do separate correctly, then a newly formed mental attitude takes over and gives us momentum to achieve great things in Christ.  </vt:lpstr>
      <vt:lpstr>eis to hymas – “for to by you”  Humas (G5209 hoo-mas') Accusative of G5210 = you (as the object of a verb or preposition). Eis – (G1519 ice) It often implies movement into a space or a change of condition. In the New Testament, "εἰς" is frequently used to express purpose, result, or the end goal of an action.  </vt:lpstr>
      <vt:lpstr>‘To Prove’ - dokimazō = (G1381 dok-im-ad'-zo) [From G1384 dokimos, meaning properly acceptable]  = to test (literally or figuratively) = by implication  to approve: allow, discern, for approval.  </vt:lpstr>
      <vt:lpstr>The believer who is positive toward Bible doctrine produces the action of proving something or having the approval of something by the means of carrying out Paul’s command to do or perform the action.  OBEDIENCE </vt:lpstr>
      <vt:lpstr>‘the will’ - to thelēma (G2307 thel'-ay-mah) From the prolonged form of G2309 = a determination (properly the thing), that is, (actively) choice (specifically purpose, decree; abstractly volition) or (passively) inclination = desire, pleasure, will.</vt:lpstr>
      <vt:lpstr>God = Theos - (G2316 theh'-os) Of uncertain affinity; a deity, especially (with G3588 ho, he), figuratively a magistrate  = the supreme Divinity.</vt:lpstr>
      <vt:lpstr>1. “Good” – intrinsic good, this is a divine good and not as the world defines it, this is a perfect Good.  Agathos - (G18 ag-ath-os') = “good” (in any sense, often as noun) = a benefit, good things, well. </vt:lpstr>
      <vt:lpstr>… Agathos as used here a few other places in the NT, is derived from a noun root  kalos (G2570 kal-os’) = properly beautiful, valuable or virtuous, honest, well or worthy.</vt:lpstr>
      <vt:lpstr>2. “Acceptable” – euarestos – (G2101 yoo-ar'-es-tos) From G2095 and G701 =  fully agreeable (especially to God) = acceptable (-ted),  well-pleasing.</vt:lpstr>
      <vt:lpstr>3. “Perfect” – teleios – (G5046 tel'-i-os) From G5056 telos = complete (in various applications of labor,  growth, mental and moral character, etc..) = completeness: of full age, perfect. </vt:lpstr>
      <vt:lpstr>Rom 12:2 Also, stop being molded to the worldly things of this age and separate from them [command], by being transformed by the renewed thinking of your mind through your thought pattern, that you [positive believer] may prove what the will of God is, namely good, well-pleasing and complete to His standard.</vt:lpstr>
      <vt:lpstr>Rom 12:1 “I urge you therefore, brethren, by the grace blessings [bestowed from the justice of God], that you place your bodies under strict orders as a living, holy sacrifice. This is well-pleasing to our God—your rational and spiritual worship.” </vt:lpstr>
      <vt:lpstr>Rom 12:1“With eyes wide open to the mercies of God, I beg you, my brothers, as an act of intelligent worship, to give Him your bodies, as a living sacrifice, consecrated to Him and acceptable by Him…</vt:lpstr>
      <vt:lpstr> Rom 12:2 Don’t let the world around you squeeze you into its own mold, but separate and let God re-mold your minds from within, so that you may prove in practice that the Plan of God for you is good, meets all His demands and moves (you) towards the goal of true maturity.” – J. B. Philips </vt:lpstr>
      <vt:lpstr>Separation from worldliness must be an effective process in cleansing and purifying the believer unto perfecting the holiness of God, Rom 12:1-2; 2Co 7:1. </vt:lpstr>
      <vt:lpstr>https://youtu.be/rgGaQWCCjR0?si=lTQIpUCiH7nlQVAl  “Here With Us”  by Joy Williams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Grace Bible Church Pastor/Teacher Robert R. McLaughlin Sunday, July 31, 2016</dc:title>
  <dc:subject/>
  <dc:creator>RMBM</dc:creator>
  <cp:keywords/>
  <dc:description/>
  <cp:lastModifiedBy>Jason Kauranen</cp:lastModifiedBy>
  <cp:revision>132</cp:revision>
  <cp:lastPrinted>1601-01-01T00:00:00Z</cp:lastPrinted>
  <dcterms:created xsi:type="dcterms:W3CDTF">2016-07-31T13:32:40Z</dcterms:created>
  <dcterms:modified xsi:type="dcterms:W3CDTF">2024-12-15T01:53:48Z</dcterms:modified>
</cp:coreProperties>
</file>