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2D200454-40CA-4A62-9FC3-DE9A4176ACB9}">
      <p15:notesGuideLst>
        <p15:guide id="1" orient="horz" pos="3025">
          <p15:clr>
            <a:srgbClr val="A4A3A4"/>
          </p15:clr>
        </p15:guide>
        <p15:guide id="2" pos="2305">
          <p15:clr>
            <a:srgbClr val="A4A3A4"/>
          </p15:clr>
        </p15:guide>
      </p15:notesGuideLst>
    </p:ext>
    <p:ext uri="GoogleSlidesCustomDataVersion2">
      <go:slidesCustomData xmlns:go="http://customooxmlschemas.google.com/" r:id="rId39" roundtripDataSignature="AMtx7miSksOM9hjXgwyPiLN8CZbYFOcaw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3025" orient="horz"/>
        <p:guide pos="2305"/>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customschemas.google.com/relationships/presentationmetadata" Target="metadata"/><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nvSpPr>
        <p:spPr>
          <a:xfrm>
            <a:off x="0" y="0"/>
            <a:ext cx="7315200" cy="9601200"/>
          </a:xfrm>
          <a:prstGeom prst="roundRect">
            <a:avLst>
              <a:gd fmla="val 23"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rgbClr val="FFFFFF"/>
              </a:solidFill>
              <a:latin typeface="Arial"/>
              <a:ea typeface="Arial"/>
              <a:cs typeface="Arial"/>
              <a:sym typeface="Arial"/>
            </a:endParaRPr>
          </a:p>
        </p:txBody>
      </p:sp>
      <p:sp>
        <p:nvSpPr>
          <p:cNvPr id="4" name="Google Shape;4;n"/>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 name="Google Shape;5;n"/>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 name="Shape 17"/>
        <p:cNvGrpSpPr/>
        <p:nvPr/>
      </p:nvGrpSpPr>
      <p:grpSpPr>
        <a:xfrm>
          <a:off x="0" y="0"/>
          <a:ext cx="0" cy="0"/>
          <a:chOff x="0" y="0"/>
          <a:chExt cx="0" cy="0"/>
        </a:xfrm>
      </p:grpSpPr>
      <p:sp>
        <p:nvSpPr>
          <p:cNvPr id="18" name="Google Shape;18;p5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 name="Google Shape;19;p5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5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4" name="Google Shape;64;p5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6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9" name="Google Shape;69;p6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6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4" name="Google Shape;74;p6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6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9" name="Google Shape;79;p6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6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4" name="Google Shape;84;p6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6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9" name="Google Shape;89;p6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6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4" name="Google Shape;94;p6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6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9" name="Google Shape;99;p6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6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4" name="Google Shape;104;p6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6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9" name="Google Shape;109;p6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 name="Google Shape;24;p1: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6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4" name="Google Shape;114;p6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9" name="Google Shape;119;p7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4" name="Google Shape;124;p7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7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9" name="Google Shape;129;p7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4" name="Google Shape;134;p7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9" name="Google Shape;139;p7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7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4" name="Google Shape;144;p7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7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9" name="Google Shape;149;p7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7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4" name="Google Shape;154;p7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7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9" name="Google Shape;159;p7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52: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360"/>
              </a:spcBef>
              <a:spcAft>
                <a:spcPts val="0"/>
              </a:spcAft>
              <a:buSzPts val="1400"/>
              <a:buNone/>
            </a:pPr>
            <a:r>
              <a:t/>
            </a:r>
            <a:endParaRPr/>
          </a:p>
        </p:txBody>
      </p:sp>
      <p:sp>
        <p:nvSpPr>
          <p:cNvPr id="29" name="Google Shape;29;p5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7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4" name="Google Shape;164;p7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8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9" name="Google Shape;169;p8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8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74" name="Google Shape;174;p8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3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9" name="Google Shape;179;p38: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5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34" name="Google Shape;34;p5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5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39" name="Google Shape;39;p5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5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4" name="Google Shape;44;p5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p5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9" name="Google Shape;49;p5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5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54" name="Google Shape;54;p5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5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59" name="Google Shape;59;p5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 name="Shape 12"/>
        <p:cNvGrpSpPr/>
        <p:nvPr/>
      </p:nvGrpSpPr>
      <p:grpSpPr>
        <a:xfrm>
          <a:off x="0" y="0"/>
          <a:ext cx="0" cy="0"/>
          <a:chOff x="0" y="0"/>
          <a:chExt cx="0" cy="0"/>
        </a:xfrm>
      </p:grpSpPr>
      <p:sp>
        <p:nvSpPr>
          <p:cNvPr id="13" name="Google Shape;13;p4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4" name="Google Shape;14;p40"/>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0"/>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0"/>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6" name="Shape 6"/>
        <p:cNvGrpSpPr/>
        <p:nvPr/>
      </p:nvGrpSpPr>
      <p:grpSpPr>
        <a:xfrm>
          <a:off x="0" y="0"/>
          <a:ext cx="0" cy="0"/>
          <a:chOff x="0" y="0"/>
          <a:chExt cx="0" cy="0"/>
        </a:xfrm>
      </p:grpSpPr>
      <p:sp>
        <p:nvSpPr>
          <p:cNvPr id="7" name="Google Shape;7;p3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lvl="1"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2pPr>
            <a:lvl3pPr lvl="2"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3pPr>
            <a:lvl4pPr lvl="3"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4pPr>
            <a:lvl5pPr lvl="4"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5pPr>
            <a:lvl6pPr lvl="5"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6pPr>
            <a:lvl7pPr lvl="6"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7pPr>
            <a:lvl8pPr lvl="7"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8pPr>
            <a:lvl9pPr lvl="8"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9pPr>
          </a:lstStyle>
          <a:p/>
        </p:txBody>
      </p:sp>
      <p:sp>
        <p:nvSpPr>
          <p:cNvPr id="8" name="Google Shape;8;p39"/>
          <p:cNvSpPr txBox="1"/>
          <p:nvPr>
            <p:ph idx="1" type="body"/>
          </p:nvPr>
        </p:nvSpPr>
        <p:spPr>
          <a:xfrm>
            <a:off x="685800" y="1981200"/>
            <a:ext cx="7769225" cy="4111625"/>
          </a:xfrm>
          <a:prstGeom prst="rect">
            <a:avLst/>
          </a:prstGeom>
          <a:noFill/>
          <a:ln>
            <a:noFill/>
          </a:ln>
        </p:spPr>
        <p:txBody>
          <a:bodyPr anchorCtr="0" anchor="t" bIns="46800" lIns="90000" spcFirstLastPara="1" rIns="90000" wrap="square" tIns="46800">
            <a:noAutofit/>
          </a:bodyPr>
          <a:lstStyle>
            <a:lvl1pPr indent="-228600" lvl="0" marL="457200" marR="0" rtl="0" algn="ctr">
              <a:lnSpc>
                <a:spcPct val="100000"/>
              </a:lnSpc>
              <a:spcBef>
                <a:spcPts val="135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indent="-228600" lvl="1" marL="914400" marR="0" rtl="0" algn="l">
              <a:lnSpc>
                <a:spcPct val="100000"/>
              </a:lnSpc>
              <a:spcBef>
                <a:spcPts val="700"/>
              </a:spcBef>
              <a:spcAft>
                <a:spcPts val="0"/>
              </a:spcAft>
              <a:buClr>
                <a:srgbClr val="000000"/>
              </a:buClr>
              <a:buSzPts val="1400"/>
              <a:buFont typeface="Arial"/>
              <a:buNone/>
              <a:defRPr b="0" i="0" sz="28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600"/>
              </a:spcBef>
              <a:spcAft>
                <a:spcPts val="0"/>
              </a:spcAft>
              <a:buClr>
                <a:srgbClr val="000000"/>
              </a:buClr>
              <a:buSzPts val="1400"/>
              <a:buFont typeface="Arial"/>
              <a:buNone/>
              <a:defRPr b="0" i="0" sz="24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9" name="Google Shape;9;p39"/>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0" name="Google Shape;10;p39"/>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1" name="Google Shape;11;p39"/>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 Id="rId3" Type="http://schemas.openxmlformats.org/officeDocument/2006/relationships/hyperlink" Target="mailto:SLBM@gmail.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 name="Shape 20"/>
        <p:cNvGrpSpPr/>
        <p:nvPr/>
      </p:nvGrpSpPr>
      <p:grpSpPr>
        <a:xfrm>
          <a:off x="0" y="0"/>
          <a:ext cx="0" cy="0"/>
          <a:chOff x="0" y="0"/>
          <a:chExt cx="0" cy="0"/>
        </a:xfrm>
      </p:grpSpPr>
      <p:sp>
        <p:nvSpPr>
          <p:cNvPr id="21" name="Google Shape;21;p5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Please respect the Word of God as it is being taught by </a:t>
            </a:r>
            <a:br>
              <a:rPr lang="en-US" sz="4800"/>
            </a:br>
            <a:r>
              <a:rPr lang="en-US" sz="4800"/>
              <a:t>shutting off all cell phones and electronics, giving your undivided attention while service is in session.</a:t>
            </a:r>
            <a:br>
              <a:rPr lang="en-US" sz="4800"/>
            </a:br>
            <a:br>
              <a:rPr lang="en-US" sz="4800"/>
            </a:br>
            <a:r>
              <a:rPr lang="en-US" sz="4800"/>
              <a:t>Thank you! SLBM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5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3:19 Now we know that whatever the Law says, it speaks to those who are under the Law, so that every mouth may be closed and all the world may become accountable to God;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6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3:20 because by the works of the Law no flesh will be justified in His sight; for through the Law comes the knowledge of sin.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6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7:7 What shall we say then? Is the Law sin? </a:t>
            </a:r>
            <a:r>
              <a:rPr lang="en-US" sz="4400" u="sng"/>
              <a:t>May it never be! </a:t>
            </a:r>
            <a:r>
              <a:rPr lang="en-US" sz="4400"/>
              <a:t>On the contrary, I would not have come to know sin except through the Law; for I would not have known about coveting if the Law had not said, </a:t>
            </a:r>
            <a:br>
              <a:rPr lang="en-US" sz="4400"/>
            </a:br>
            <a:r>
              <a:rPr lang="en-US" sz="4400"/>
              <a:t>“You shall not covet.”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6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Gal 3:19 Why the Law then? </a:t>
            </a:r>
            <a:br>
              <a:rPr lang="en-US" sz="4400"/>
            </a:br>
            <a:r>
              <a:rPr lang="en-US" sz="4400"/>
              <a:t>It was added because of transgressions, having been ordained through angels by the agency of a mediator, until the seed would come to whom the promise had been made.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6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Gal 3:21 Is the Law then contrary to the promises of God? </a:t>
            </a:r>
            <a:br>
              <a:rPr lang="en-US" sz="4400"/>
            </a:br>
            <a:r>
              <a:rPr lang="en-US" sz="4400" u="sng"/>
              <a:t>May it never be! </a:t>
            </a:r>
            <a:r>
              <a:rPr lang="en-US" sz="4400"/>
              <a:t>For if a law had been given which was able to impart life, then righteousness would indeed have been based </a:t>
            </a:r>
            <a:br>
              <a:rPr lang="en-US" sz="4400"/>
            </a:br>
            <a:r>
              <a:rPr lang="en-US" sz="4400"/>
              <a:t>on law.</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6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Gal 3:24 Therefore the Law </a:t>
            </a:r>
            <a:br>
              <a:rPr lang="en-US" sz="4400"/>
            </a:br>
            <a:r>
              <a:rPr lang="en-US" sz="4400"/>
              <a:t>has become our tutor to lead us </a:t>
            </a:r>
            <a:br>
              <a:rPr lang="en-US" sz="4400"/>
            </a:br>
            <a:r>
              <a:rPr lang="en-US" sz="4400"/>
              <a:t>to Christ, so that we may be justified by faith.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6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Psalm 19:7 The law of the Lord is perfect, restoring the soul;</a:t>
            </a:r>
            <a:br>
              <a:rPr lang="en-US" sz="4400"/>
            </a:br>
            <a:r>
              <a:rPr lang="en-US" sz="4400"/>
              <a:t>The testimony of the Lord is sure, making wise the simple. </a:t>
            </a:r>
            <a:br>
              <a:rPr lang="en-US" sz="4400"/>
            </a:br>
            <a:br>
              <a:rPr lang="en-US" sz="4400"/>
            </a:br>
            <a:endParaRPr sz="44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6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Mat 5:17 “Do not think that I came to abolish the Law or the Prophets; I did not come to abolish but to fulfill. </a:t>
            </a:r>
            <a:br>
              <a:rPr lang="en-US" sz="4400"/>
            </a:br>
            <a:r>
              <a:rPr lang="en-US" sz="4400"/>
              <a:t>Mat 5:18 For truly I say to you, until heaven and earth pass away, not the smallest letter or stroke shall pass from the Law until all is accomplished. </a:t>
            </a:r>
            <a:br>
              <a:rPr lang="en-US" sz="4400"/>
            </a:br>
            <a:endParaRPr sz="44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6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Mat 5:48 Therefore you are to be perfect, as your heavenly Father is perfect.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6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Gal 3:24 Therefore the Law has </a:t>
            </a:r>
            <a:r>
              <a:rPr lang="en-US" sz="4400" u="sng"/>
              <a:t>become our tutor </a:t>
            </a:r>
            <a:r>
              <a:rPr lang="en-US" sz="4400"/>
              <a:t>to lead us to Christ, so that we may be justified by faith.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p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and Light Bible Ministries</a:t>
            </a:r>
            <a:br>
              <a:rPr lang="en-US" sz="4800"/>
            </a:br>
            <a:br>
              <a:rPr lang="en-US" sz="4000"/>
            </a:br>
            <a:r>
              <a:rPr lang="en-US" sz="4000"/>
              <a:t>‘A Daily Cross with Thee’ # 061 </a:t>
            </a:r>
            <a:br>
              <a:rPr lang="en-US" sz="4400"/>
            </a:br>
            <a:br>
              <a:rPr lang="en-US" sz="3600"/>
            </a:br>
            <a:r>
              <a:rPr lang="en-US" sz="3400"/>
              <a:t>The Analogies of the Shadows; </a:t>
            </a:r>
            <a:r>
              <a:rPr lang="en-US" sz="3400">
                <a:solidFill>
                  <a:srgbClr val="FFFFFF"/>
                </a:solidFill>
              </a:rPr>
              <a:t>The Knowledge of Sin, Trespass, and Guilt </a:t>
            </a:r>
            <a:r>
              <a:rPr lang="en-US" sz="3400"/>
              <a:t> - </a:t>
            </a:r>
            <a:endParaRPr sz="3400"/>
          </a:p>
          <a:p>
            <a:pPr indent="0" lvl="0" marL="0" rtl="0" algn="ctr">
              <a:lnSpc>
                <a:spcPct val="100000"/>
              </a:lnSpc>
              <a:spcBef>
                <a:spcPts val="0"/>
              </a:spcBef>
              <a:spcAft>
                <a:spcPts val="0"/>
              </a:spcAft>
              <a:buSzPts val="1400"/>
              <a:buNone/>
            </a:pPr>
            <a:r>
              <a:rPr lang="en-US" sz="3400"/>
              <a:t>Part 13.</a:t>
            </a:r>
            <a:br>
              <a:rPr lang="en-US" sz="3600"/>
            </a:br>
            <a:br>
              <a:rPr lang="en-US" sz="3600"/>
            </a:br>
            <a:r>
              <a:rPr lang="en-US" sz="4000"/>
              <a:t>Pastor Jason Kauranen</a:t>
            </a:r>
            <a:br>
              <a:rPr lang="en-US" sz="4000"/>
            </a:br>
            <a:r>
              <a:rPr lang="en-US" sz="4000"/>
              <a:t>Wednesday April 29, 2026 </a:t>
            </a:r>
            <a:endParaRPr sz="40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6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‘Tutor’ – </a:t>
            </a:r>
            <a:r>
              <a:rPr i="1" lang="en-US" sz="4400"/>
              <a:t>paidagógos </a:t>
            </a:r>
            <a:r>
              <a:rPr lang="en-US" sz="4400"/>
              <a:t>– </a:t>
            </a:r>
            <a:br>
              <a:rPr lang="en-US" sz="4400"/>
            </a:br>
            <a:r>
              <a:rPr lang="en-US" sz="4400"/>
              <a:t>(G3807 pahee-dag-o-gos')</a:t>
            </a:r>
            <a:br>
              <a:rPr lang="en-US" sz="4400"/>
            </a:br>
            <a:r>
              <a:rPr lang="en-US" sz="4400"/>
              <a:t>= a legally appointed overseer, guardian</a:t>
            </a:r>
            <a:br>
              <a:rPr lang="en-US" sz="4400"/>
            </a:br>
            <a:r>
              <a:rPr lang="en-US" sz="4400"/>
              <a:t> </a:t>
            </a:r>
            <a:br>
              <a:rPr lang="en-US" sz="4400"/>
            </a:br>
            <a:r>
              <a:rPr lang="en-US" sz="4400"/>
              <a:t>= trainer of discipline, instructor,</a:t>
            </a:r>
            <a:br>
              <a:rPr lang="en-US" sz="4400"/>
            </a:br>
            <a:r>
              <a:rPr lang="en-US" sz="4400"/>
              <a:t> </a:t>
            </a:r>
            <a:br>
              <a:rPr lang="en-US" sz="4400"/>
            </a:br>
            <a:r>
              <a:rPr lang="en-US" sz="4400"/>
              <a:t>= schoolmaster, tutor, a slave entrusted over minors </a:t>
            </a:r>
            <a:br>
              <a:rPr lang="en-US" sz="4400"/>
            </a:br>
            <a:endParaRPr sz="44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7:12 So then, the Law is holy, and the commandment is holy and righteous and good.</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7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7:13 Therefore did that which is good become a cause of death for me? </a:t>
            </a:r>
            <a:r>
              <a:rPr lang="en-US" sz="4400" u="sng"/>
              <a:t>May it never be! </a:t>
            </a:r>
            <a:r>
              <a:rPr lang="en-US" sz="4400"/>
              <a:t>Rather it was sin, in order that it might be shown to be sin by effecting my death through that which is good, so that through the commandment sin would become </a:t>
            </a:r>
            <a:r>
              <a:rPr lang="en-US" sz="4400" u="sng"/>
              <a:t>utterly sinful.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7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6:1 What shall we say then? Are we to continue in sin so that grace may increase?</a:t>
            </a:r>
            <a:br>
              <a:rPr lang="en-US" sz="4400"/>
            </a:br>
            <a:r>
              <a:rPr lang="en-US" sz="4400"/>
              <a:t> </a:t>
            </a:r>
            <a:br>
              <a:rPr lang="en-US" sz="4400"/>
            </a:br>
            <a:r>
              <a:rPr lang="en-US" sz="4400"/>
              <a:t>Rom 6:2 </a:t>
            </a:r>
            <a:r>
              <a:rPr lang="en-US" sz="4400" u="sng"/>
              <a:t>May it never be! </a:t>
            </a:r>
            <a:br>
              <a:rPr lang="en-US" sz="4400" u="sng"/>
            </a:br>
            <a:r>
              <a:rPr lang="en-US" sz="4400"/>
              <a:t>How shall we who died to sin still live in it? </a:t>
            </a:r>
            <a:br>
              <a:rPr lang="en-US" sz="4400"/>
            </a:br>
            <a:endParaRPr sz="44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7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7:4 Therefore, my brethren, you also were made to die to the Law through the body of Christ, so that you might be joined to another, to Him who was raised from the dead, in order that we might bear fruit for God.</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7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Jam 2:10 For whoever keeps the whole law and yet stumbles in one point, he has become guilty of all.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7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1Ti 2:13 For it was Adam who was first created, and then Eve.</a:t>
            </a:r>
            <a:br>
              <a:rPr lang="en-US" sz="4400"/>
            </a:br>
            <a:r>
              <a:rPr lang="en-US" sz="4400"/>
              <a:t> </a:t>
            </a:r>
            <a:br>
              <a:rPr lang="en-US" sz="4400"/>
            </a:br>
            <a:r>
              <a:rPr lang="en-US" sz="4400"/>
              <a:t>1Ti 2:14 And it was not Adam </a:t>
            </a:r>
            <a:br>
              <a:rPr lang="en-US" sz="4400"/>
            </a:br>
            <a:r>
              <a:rPr lang="en-US" sz="4400"/>
              <a:t>who was deceived, but the woman being deceived, </a:t>
            </a:r>
            <a:br>
              <a:rPr lang="en-US" sz="4400"/>
            </a:br>
            <a:r>
              <a:rPr lang="en-US" sz="4400"/>
              <a:t>fell into transgression. </a:t>
            </a:r>
            <a:br>
              <a:rPr lang="en-US" sz="4400"/>
            </a:br>
            <a:endParaRPr sz="44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7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Gen 2:16 The Lord God commanded the man, saying, “From any tree of the garden you may eat freely;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7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Gen 2:17 but from the tree of the knowledge of good and evil you shall not eat, for in the day that you eat from it you will surely die.”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7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Gen 3:6 When the woman saw that the tree was good for food, and that it was a delight to the eyes, and that the tree was desirable to make one wise, </a:t>
            </a:r>
            <a:br>
              <a:rPr lang="en-US" sz="4800"/>
            </a:br>
            <a:r>
              <a:rPr lang="en-US" sz="4800"/>
              <a:t>she took from its fruit and ate; and she gave also to her husband with her, and he ate.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30" name="Shape 30"/>
        <p:cNvGrpSpPr/>
        <p:nvPr/>
      </p:nvGrpSpPr>
      <p:grpSpPr>
        <a:xfrm>
          <a:off x="0" y="0"/>
          <a:ext cx="0" cy="0"/>
          <a:chOff x="0" y="0"/>
          <a:chExt cx="0" cy="0"/>
        </a:xfrm>
      </p:grpSpPr>
      <p:sp>
        <p:nvSpPr>
          <p:cNvPr id="31" name="Google Shape;31;p5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Rebound - 1John 1:9 states, </a:t>
            </a:r>
            <a:br>
              <a:rPr lang="en-US" sz="4800"/>
            </a:br>
            <a:br>
              <a:rPr lang="en-US" sz="4800"/>
            </a:br>
            <a:r>
              <a:rPr lang="en-US" sz="4800"/>
              <a:t>“ If we confess our sins, </a:t>
            </a:r>
            <a:br>
              <a:rPr lang="en-US" sz="4800"/>
            </a:br>
            <a:r>
              <a:rPr lang="en-US" sz="4800"/>
              <a:t>He is faithful and righteous to forgive us our sins and to cleanse us from all unrighteousness”. </a:t>
            </a:r>
            <a:endParaRPr sz="48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7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5:1 ‘Now if a person sins after he hears a public adjuration to testify when he is a witness, whether he has seen or otherwise known, if he does not tell it, then he will bear his guilt.</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8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Lev 5:5 So it shall be when he becomes guilty in one of these, that he shall confess that in which he has sinned.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8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Lev 5:13 So the priest shall make atonement for him concerning his sin which he has committed from one of these, and it will be forgiven him; then the rest shall become the priest’s, like the grain offering.’”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3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&amp; Light Bible Ministries</a:t>
            </a:r>
            <a:br>
              <a:rPr lang="en-US" sz="4800"/>
            </a:br>
            <a:r>
              <a:rPr lang="en-US" sz="4400"/>
              <a:t>Help, Letters, Prayer &amp; Donations</a:t>
            </a:r>
            <a:br>
              <a:rPr lang="en-US" sz="4400"/>
            </a:br>
            <a:r>
              <a:rPr lang="en-US" sz="4000">
                <a:solidFill>
                  <a:srgbClr val="FFFF00"/>
                </a:solidFill>
              </a:rPr>
              <a:t>write</a:t>
            </a:r>
            <a:r>
              <a:rPr lang="en-US" sz="4000"/>
              <a:t> to us:  </a:t>
            </a:r>
            <a:r>
              <a:rPr lang="en-US" sz="4000" u="sng">
                <a:solidFill>
                  <a:schemeClr val="hlink"/>
                </a:solidFill>
                <a:hlinkClick r:id="rId3"/>
              </a:rPr>
              <a:t>SLBM@gmail.org</a:t>
            </a:r>
            <a:br>
              <a:rPr lang="en-US" sz="4000" u="sng">
                <a:solidFill>
                  <a:schemeClr val="hlink"/>
                </a:solidFill>
              </a:rPr>
            </a:br>
            <a:r>
              <a:rPr lang="en-US" sz="4000">
                <a:solidFill>
                  <a:srgbClr val="FFFF00"/>
                </a:solidFill>
              </a:rPr>
              <a:t>visit</a:t>
            </a:r>
            <a:r>
              <a:rPr lang="en-US" sz="4000">
                <a:solidFill>
                  <a:schemeClr val="lt1"/>
                </a:solidFill>
              </a:rPr>
              <a:t> our website:  </a:t>
            </a:r>
            <a:r>
              <a:rPr lang="en-US" sz="4000" u="sng">
                <a:solidFill>
                  <a:srgbClr val="FFC000"/>
                </a:solidFill>
              </a:rPr>
              <a:t>SLBM.org</a:t>
            </a:r>
            <a:r>
              <a:rPr lang="en-US" sz="4000">
                <a:solidFill>
                  <a:srgbClr val="FFC000"/>
                </a:solidFill>
              </a:rPr>
              <a:t>  -</a:t>
            </a:r>
            <a:r>
              <a:rPr lang="en-US" sz="3600">
                <a:solidFill>
                  <a:schemeClr val="hlink"/>
                </a:solidFill>
              </a:rPr>
              <a:t>*paypal</a:t>
            </a:r>
            <a:br>
              <a:rPr lang="en-US" sz="4000">
                <a:solidFill>
                  <a:schemeClr val="hlink"/>
                </a:solidFill>
              </a:rPr>
            </a:br>
            <a:r>
              <a:rPr lang="en-US" sz="3200">
                <a:solidFill>
                  <a:srgbClr val="FFFF00"/>
                </a:solidFill>
              </a:rPr>
              <a:t>watch</a:t>
            </a:r>
            <a:r>
              <a:rPr lang="en-US" sz="3200"/>
              <a:t> us youtube  @</a:t>
            </a:r>
            <a:r>
              <a:rPr lang="en-US" sz="2800"/>
              <a:t>SaltandLightBibleMinistries</a:t>
            </a:r>
            <a:br>
              <a:rPr lang="en-US" sz="2800"/>
            </a:br>
            <a:br>
              <a:rPr lang="en-US" sz="4400"/>
            </a:br>
            <a:r>
              <a:rPr lang="en-US" sz="4000"/>
              <a:t>or</a:t>
            </a:r>
            <a:r>
              <a:rPr lang="en-US" sz="4400"/>
              <a:t> </a:t>
            </a:r>
            <a:r>
              <a:rPr lang="en-US" sz="3600">
                <a:solidFill>
                  <a:srgbClr val="FFFF00"/>
                </a:solidFill>
              </a:rPr>
              <a:t>mail</a:t>
            </a:r>
            <a:r>
              <a:rPr lang="en-US" sz="3600"/>
              <a:t>: Salt and Light Bible Ministries</a:t>
            </a:r>
            <a:br>
              <a:rPr lang="en-US" sz="3600"/>
            </a:br>
            <a:r>
              <a:rPr lang="en-US" sz="3200"/>
              <a:t>c/o Pastor Jason Kauranen</a:t>
            </a:r>
            <a:br>
              <a:rPr lang="en-US" sz="3600"/>
            </a:br>
            <a:r>
              <a:rPr lang="en-US" sz="3600"/>
              <a:t>2 Dianne Drive</a:t>
            </a:r>
            <a:br>
              <a:rPr lang="en-US" sz="3600"/>
            </a:br>
            <a:r>
              <a:rPr lang="en-US" sz="3600"/>
              <a:t>East Wareham, Mass 02538</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5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1Jo 5:17 All unrighteousness is sin, and there is a sin not leading </a:t>
            </a:r>
            <a:br>
              <a:rPr lang="en-US" sz="4400"/>
            </a:br>
            <a:r>
              <a:rPr lang="en-US" sz="4400"/>
              <a:t>to death.</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5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4. Guilt (</a:t>
            </a:r>
            <a:r>
              <a:rPr i="1" lang="en-US" sz="4400"/>
              <a:t>Asham or aition</a:t>
            </a:r>
            <a:r>
              <a:rPr lang="en-US" sz="4400"/>
              <a:t>) is a psychological alertness of a moral emotion experienced when a person believes they have violated standards or caused harm.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5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Guilty refers to being responsible for committing a crime, breach of law, or moral wrongdoing, often accompanied by feelings of remorse or shame, (however not necessary when any arrogance </a:t>
            </a:r>
            <a:br>
              <a:rPr lang="en-US" sz="4400"/>
            </a:br>
            <a:r>
              <a:rPr lang="en-US" sz="4400"/>
              <a:t>is involved).</a:t>
            </a:r>
            <a:endParaRPr sz="4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5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The primary purpose of </a:t>
            </a:r>
            <a:br>
              <a:rPr lang="en-US" sz="4400"/>
            </a:br>
            <a:r>
              <a:rPr lang="en-US" sz="4400"/>
              <a:t>the Mosaic Law: </a:t>
            </a:r>
            <a:br>
              <a:rPr lang="en-US" sz="4400"/>
            </a:br>
            <a:r>
              <a:rPr lang="en-US" sz="4400"/>
              <a:t>a) to reveal human sinfulness, Rom 3:19-20, 7:7,</a:t>
            </a:r>
            <a:br>
              <a:rPr lang="en-US" sz="4400"/>
            </a:br>
            <a:r>
              <a:rPr lang="en-US" sz="4400"/>
              <a:t>b) to act as a tutor leading to Christ, Gal 3:19-26,  </a:t>
            </a:r>
            <a:br>
              <a:rPr lang="en-US" sz="4400"/>
            </a:br>
            <a:r>
              <a:rPr lang="en-US" sz="4400"/>
              <a:t>c) define God's standard of holiness, Rom 7:12, Psa 119.</a:t>
            </a:r>
            <a:br>
              <a:rPr lang="en-US" sz="4400"/>
            </a:br>
            <a:endParaRPr sz="4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5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Paul’s use of: </a:t>
            </a:r>
            <a:br>
              <a:rPr lang="en-US" sz="4400"/>
            </a:br>
            <a:r>
              <a:rPr lang="en-US" sz="4400"/>
              <a:t>‘May it never be!’ – </a:t>
            </a:r>
            <a:r>
              <a:rPr i="1" lang="en-US" sz="4400"/>
              <a:t>me genoito </a:t>
            </a:r>
            <a:r>
              <a:rPr lang="en-US" sz="4400"/>
              <a:t>– G3361 may, G1096  geh-NOY-tah</a:t>
            </a:r>
            <a:br>
              <a:rPr lang="en-US" sz="4400"/>
            </a:br>
            <a:r>
              <a:rPr lang="en-US" sz="4400"/>
              <a:t> </a:t>
            </a:r>
            <a:br>
              <a:rPr lang="en-US" sz="4400"/>
            </a:br>
            <a:r>
              <a:rPr lang="en-US" sz="4400"/>
              <a:t>= not, never or lest;  </a:t>
            </a:r>
            <a:br>
              <a:rPr lang="en-US" sz="4400"/>
            </a:br>
            <a:r>
              <a:rPr lang="en-US" sz="4400"/>
              <a:t>= to happen or to become.</a:t>
            </a:r>
            <a:br>
              <a:rPr lang="en-US" sz="4400"/>
            </a:br>
            <a:r>
              <a:rPr lang="en-US" sz="4400"/>
              <a:t>*Translated with a negative connotation &gt; = ‘God forbid’, ‘certainly not’, or ‘by no means’ </a:t>
            </a:r>
            <a:br>
              <a:rPr lang="en-US" sz="4400"/>
            </a:br>
            <a:endParaRPr sz="4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5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3:9 What then? Are we better than they? Not at all; for we have already charged that both Jews and Greeks are all under sin;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2016-07-31T13:32:40Z</dcterms:created>
  <dc:creator>RMBM</dc:creator>
</cp:coreProperties>
</file>