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1"/>
  </p:notesMasterIdLst>
  <p:sldIdLst>
    <p:sldId id="307" r:id="rId2"/>
    <p:sldId id="512" r:id="rId3"/>
    <p:sldId id="510" r:id="rId4"/>
    <p:sldId id="516" r:id="rId5"/>
    <p:sldId id="536" r:id="rId6"/>
    <p:sldId id="549" r:id="rId7"/>
    <p:sldId id="519" r:id="rId8"/>
    <p:sldId id="532" r:id="rId9"/>
    <p:sldId id="521" r:id="rId10"/>
    <p:sldId id="524" r:id="rId11"/>
    <p:sldId id="525" r:id="rId12"/>
    <p:sldId id="550" r:id="rId13"/>
    <p:sldId id="551" r:id="rId14"/>
    <p:sldId id="552" r:id="rId15"/>
    <p:sldId id="553" r:id="rId16"/>
    <p:sldId id="555" r:id="rId17"/>
    <p:sldId id="556" r:id="rId18"/>
    <p:sldId id="558" r:id="rId19"/>
    <p:sldId id="557" r:id="rId20"/>
    <p:sldId id="559" r:id="rId21"/>
    <p:sldId id="561" r:id="rId22"/>
    <p:sldId id="560" r:id="rId23"/>
    <p:sldId id="526" r:id="rId24"/>
    <p:sldId id="527" r:id="rId25"/>
    <p:sldId id="528" r:id="rId26"/>
    <p:sldId id="530" r:id="rId27"/>
    <p:sldId id="531" r:id="rId28"/>
    <p:sldId id="533" r:id="rId29"/>
    <p:sldId id="545" r:id="rId30"/>
    <p:sldId id="539" r:id="rId31"/>
    <p:sldId id="546" r:id="rId32"/>
    <p:sldId id="542" r:id="rId33"/>
    <p:sldId id="543" r:id="rId34"/>
    <p:sldId id="547" r:id="rId35"/>
    <p:sldId id="548" r:id="rId36"/>
    <p:sldId id="563" r:id="rId37"/>
    <p:sldId id="562" r:id="rId38"/>
    <p:sldId id="564" r:id="rId39"/>
    <p:sldId id="538" r:id="rId40"/>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58" d="100"/>
          <a:sy n="58" d="100"/>
        </p:scale>
        <p:origin x="58" y="523"/>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1572130E-E853-4D02-B9FD-2A844ECD6120}"/>
    <pc:docChg chg="custSel modSld sldOrd">
      <pc:chgData name="Pastor Jason Kauranen" userId="e0c3930084765aaa" providerId="LiveId" clId="{1572130E-E853-4D02-B9FD-2A844ECD6120}" dt="2025-04-06T01:19:42.455" v="83" actId="5793"/>
      <pc:docMkLst>
        <pc:docMk/>
      </pc:docMkLst>
      <pc:sldChg chg="modSp mod ord">
        <pc:chgData name="Pastor Jason Kauranen" userId="e0c3930084765aaa" providerId="LiveId" clId="{1572130E-E853-4D02-B9FD-2A844ECD6120}" dt="2025-04-06T00:50:53.193" v="10" actId="255"/>
        <pc:sldMkLst>
          <pc:docMk/>
          <pc:sldMk cId="2052473728" sldId="538"/>
        </pc:sldMkLst>
        <pc:spChg chg="mod">
          <ac:chgData name="Pastor Jason Kauranen" userId="e0c3930084765aaa" providerId="LiveId" clId="{1572130E-E853-4D02-B9FD-2A844ECD6120}" dt="2025-04-06T00:50:53.193" v="10" actId="255"/>
          <ac:spMkLst>
            <pc:docMk/>
            <pc:sldMk cId="2052473728" sldId="538"/>
            <ac:spMk id="2" creationId="{E5AE09E0-FD93-EBCA-7B93-02DD5E9DBDEC}"/>
          </ac:spMkLst>
        </pc:spChg>
      </pc:sldChg>
      <pc:sldChg chg="modSp mod">
        <pc:chgData name="Pastor Jason Kauranen" userId="e0c3930084765aaa" providerId="LiveId" clId="{1572130E-E853-4D02-B9FD-2A844ECD6120}" dt="2025-04-06T01:00:30.238" v="34" actId="255"/>
        <pc:sldMkLst>
          <pc:docMk/>
          <pc:sldMk cId="3511891774" sldId="539"/>
        </pc:sldMkLst>
        <pc:spChg chg="mod">
          <ac:chgData name="Pastor Jason Kauranen" userId="e0c3930084765aaa" providerId="LiveId" clId="{1572130E-E853-4D02-B9FD-2A844ECD6120}" dt="2025-04-06T01:00:30.238" v="34" actId="255"/>
          <ac:spMkLst>
            <pc:docMk/>
            <pc:sldMk cId="3511891774" sldId="539"/>
            <ac:spMk id="2" creationId="{9F4D1517-5529-21A5-C120-8E91B9D1C85C}"/>
          </ac:spMkLst>
        </pc:spChg>
      </pc:sldChg>
      <pc:sldChg chg="modSp mod">
        <pc:chgData name="Pastor Jason Kauranen" userId="e0c3930084765aaa" providerId="LiveId" clId="{1572130E-E853-4D02-B9FD-2A844ECD6120}" dt="2025-04-06T01:05:18.269" v="42" actId="20577"/>
        <pc:sldMkLst>
          <pc:docMk/>
          <pc:sldMk cId="466848402" sldId="542"/>
        </pc:sldMkLst>
        <pc:spChg chg="mod">
          <ac:chgData name="Pastor Jason Kauranen" userId="e0c3930084765aaa" providerId="LiveId" clId="{1572130E-E853-4D02-B9FD-2A844ECD6120}" dt="2025-04-06T01:05:18.269" v="42" actId="20577"/>
          <ac:spMkLst>
            <pc:docMk/>
            <pc:sldMk cId="466848402" sldId="542"/>
            <ac:spMk id="2" creationId="{A2FAA47B-7A8C-1BA1-910C-E8269C953CC2}"/>
          </ac:spMkLst>
        </pc:spChg>
      </pc:sldChg>
      <pc:sldChg chg="modSp mod">
        <pc:chgData name="Pastor Jason Kauranen" userId="e0c3930084765aaa" providerId="LiveId" clId="{1572130E-E853-4D02-B9FD-2A844ECD6120}" dt="2025-04-06T01:06:00.329" v="44" actId="255"/>
        <pc:sldMkLst>
          <pc:docMk/>
          <pc:sldMk cId="725737152" sldId="543"/>
        </pc:sldMkLst>
        <pc:spChg chg="mod">
          <ac:chgData name="Pastor Jason Kauranen" userId="e0c3930084765aaa" providerId="LiveId" clId="{1572130E-E853-4D02-B9FD-2A844ECD6120}" dt="2025-04-06T01:06:00.329" v="44" actId="255"/>
          <ac:spMkLst>
            <pc:docMk/>
            <pc:sldMk cId="725737152" sldId="543"/>
            <ac:spMk id="2" creationId="{ED09D46B-CDBE-1748-9267-1E63B06598BB}"/>
          </ac:spMkLst>
        </pc:spChg>
      </pc:sldChg>
      <pc:sldChg chg="modSp mod">
        <pc:chgData name="Pastor Jason Kauranen" userId="e0c3930084765aaa" providerId="LiveId" clId="{1572130E-E853-4D02-B9FD-2A844ECD6120}" dt="2025-04-06T00:59:31.216" v="32" actId="20577"/>
        <pc:sldMkLst>
          <pc:docMk/>
          <pc:sldMk cId="4255878791" sldId="545"/>
        </pc:sldMkLst>
        <pc:spChg chg="mod">
          <ac:chgData name="Pastor Jason Kauranen" userId="e0c3930084765aaa" providerId="LiveId" clId="{1572130E-E853-4D02-B9FD-2A844ECD6120}" dt="2025-04-06T00:59:31.216" v="32" actId="20577"/>
          <ac:spMkLst>
            <pc:docMk/>
            <pc:sldMk cId="4255878791" sldId="545"/>
            <ac:spMk id="2" creationId="{6E5100CF-3EF2-A482-CAFA-ACA907C26E43}"/>
          </ac:spMkLst>
        </pc:spChg>
      </pc:sldChg>
      <pc:sldChg chg="modSp mod">
        <pc:chgData name="Pastor Jason Kauranen" userId="e0c3930084765aaa" providerId="LiveId" clId="{1572130E-E853-4D02-B9FD-2A844ECD6120}" dt="2025-04-06T01:01:17.646" v="40" actId="20577"/>
        <pc:sldMkLst>
          <pc:docMk/>
          <pc:sldMk cId="4283910454" sldId="546"/>
        </pc:sldMkLst>
        <pc:spChg chg="mod">
          <ac:chgData name="Pastor Jason Kauranen" userId="e0c3930084765aaa" providerId="LiveId" clId="{1572130E-E853-4D02-B9FD-2A844ECD6120}" dt="2025-04-06T01:01:17.646" v="40" actId="20577"/>
          <ac:spMkLst>
            <pc:docMk/>
            <pc:sldMk cId="4283910454" sldId="546"/>
            <ac:spMk id="2" creationId="{34A22A65-6493-9D55-C5E1-5BA731812EAD}"/>
          </ac:spMkLst>
        </pc:spChg>
      </pc:sldChg>
      <pc:sldChg chg="modSp mod">
        <pc:chgData name="Pastor Jason Kauranen" userId="e0c3930084765aaa" providerId="LiveId" clId="{1572130E-E853-4D02-B9FD-2A844ECD6120}" dt="2025-04-06T01:06:28.400" v="46" actId="20577"/>
        <pc:sldMkLst>
          <pc:docMk/>
          <pc:sldMk cId="98524543" sldId="547"/>
        </pc:sldMkLst>
        <pc:spChg chg="mod">
          <ac:chgData name="Pastor Jason Kauranen" userId="e0c3930084765aaa" providerId="LiveId" clId="{1572130E-E853-4D02-B9FD-2A844ECD6120}" dt="2025-04-06T01:06:28.400" v="46" actId="20577"/>
          <ac:spMkLst>
            <pc:docMk/>
            <pc:sldMk cId="98524543" sldId="547"/>
            <ac:spMk id="2" creationId="{6DC45E77-5128-8AFD-1EA6-9A215CD37777}"/>
          </ac:spMkLst>
        </pc:spChg>
      </pc:sldChg>
      <pc:sldChg chg="modSp mod">
        <pc:chgData name="Pastor Jason Kauranen" userId="e0c3930084765aaa" providerId="LiveId" clId="{1572130E-E853-4D02-B9FD-2A844ECD6120}" dt="2025-04-06T01:15:24.054" v="62" actId="20577"/>
        <pc:sldMkLst>
          <pc:docMk/>
          <pc:sldMk cId="3757989158" sldId="548"/>
        </pc:sldMkLst>
        <pc:spChg chg="mod">
          <ac:chgData name="Pastor Jason Kauranen" userId="e0c3930084765aaa" providerId="LiveId" clId="{1572130E-E853-4D02-B9FD-2A844ECD6120}" dt="2025-04-06T01:15:24.054" v="62" actId="20577"/>
          <ac:spMkLst>
            <pc:docMk/>
            <pc:sldMk cId="3757989158" sldId="548"/>
            <ac:spMk id="2" creationId="{9BB3BAD4-527F-62AE-A249-99EFA71F7876}"/>
          </ac:spMkLst>
        </pc:spChg>
      </pc:sldChg>
      <pc:sldChg chg="modSp mod">
        <pc:chgData name="Pastor Jason Kauranen" userId="e0c3930084765aaa" providerId="LiveId" clId="{1572130E-E853-4D02-B9FD-2A844ECD6120}" dt="2025-04-06T01:18:47.660" v="72" actId="20577"/>
        <pc:sldMkLst>
          <pc:docMk/>
          <pc:sldMk cId="2371312326" sldId="562"/>
        </pc:sldMkLst>
        <pc:spChg chg="mod">
          <ac:chgData name="Pastor Jason Kauranen" userId="e0c3930084765aaa" providerId="LiveId" clId="{1572130E-E853-4D02-B9FD-2A844ECD6120}" dt="2025-04-06T01:18:47.660" v="72" actId="20577"/>
          <ac:spMkLst>
            <pc:docMk/>
            <pc:sldMk cId="2371312326" sldId="562"/>
            <ac:spMk id="2" creationId="{D123A417-7081-6F25-9D0E-395144D3D706}"/>
          </ac:spMkLst>
        </pc:spChg>
      </pc:sldChg>
      <pc:sldChg chg="modSp mod ord">
        <pc:chgData name="Pastor Jason Kauranen" userId="e0c3930084765aaa" providerId="LiveId" clId="{1572130E-E853-4D02-B9FD-2A844ECD6120}" dt="2025-04-06T01:17:56.300" v="65"/>
        <pc:sldMkLst>
          <pc:docMk/>
          <pc:sldMk cId="2128606219" sldId="563"/>
        </pc:sldMkLst>
        <pc:spChg chg="mod">
          <ac:chgData name="Pastor Jason Kauranen" userId="e0c3930084765aaa" providerId="LiveId" clId="{1572130E-E853-4D02-B9FD-2A844ECD6120}" dt="2025-04-06T01:16:02.882" v="63"/>
          <ac:spMkLst>
            <pc:docMk/>
            <pc:sldMk cId="2128606219" sldId="563"/>
            <ac:spMk id="2" creationId="{D4962023-3A82-BD14-DF1F-2B2F8EAF9478}"/>
          </ac:spMkLst>
        </pc:spChg>
      </pc:sldChg>
      <pc:sldChg chg="modSp mod">
        <pc:chgData name="Pastor Jason Kauranen" userId="e0c3930084765aaa" providerId="LiveId" clId="{1572130E-E853-4D02-B9FD-2A844ECD6120}" dt="2025-04-06T01:19:42.455" v="83" actId="5793"/>
        <pc:sldMkLst>
          <pc:docMk/>
          <pc:sldMk cId="1667053909" sldId="564"/>
        </pc:sldMkLst>
        <pc:spChg chg="mod">
          <ac:chgData name="Pastor Jason Kauranen" userId="e0c3930084765aaa" providerId="LiveId" clId="{1572130E-E853-4D02-B9FD-2A844ECD6120}" dt="2025-04-06T01:19:42.455" v="83" actId="5793"/>
          <ac:spMkLst>
            <pc:docMk/>
            <pc:sldMk cId="1667053909" sldId="564"/>
            <ac:spMk id="2" creationId="{52C82E09-4545-615C-54D9-F2165C3A8E4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21 – The Necessity of Biblical Separation – Part 18</a:t>
            </a:r>
            <a:br>
              <a:rPr lang="en-US" sz="4400" dirty="0"/>
            </a:br>
            <a:br>
              <a:rPr lang="en-US" sz="4400" dirty="0"/>
            </a:br>
            <a:r>
              <a:rPr lang="en-US" sz="4400" dirty="0"/>
              <a:t>Pastor Jason Kauranen</a:t>
            </a:r>
            <a:br>
              <a:rPr lang="en-US" sz="4400" dirty="0"/>
            </a:br>
            <a:r>
              <a:rPr lang="en-US" sz="4400" dirty="0"/>
              <a:t>Sunday April 6,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400" dirty="0"/>
              <a:t>‘Disorderly’ - </a:t>
            </a:r>
            <a:r>
              <a:rPr lang="en-US" sz="4400" i="1" dirty="0" err="1"/>
              <a:t>ataktōs</a:t>
            </a:r>
            <a:r>
              <a:rPr lang="en-US" sz="4400" i="1" dirty="0"/>
              <a:t> </a:t>
            </a:r>
            <a:r>
              <a:rPr lang="en-US" sz="4400" dirty="0"/>
              <a:t>–(G814 at-</a:t>
            </a:r>
            <a:r>
              <a:rPr lang="en-US" sz="4400" dirty="0" err="1"/>
              <a:t>ak</a:t>
            </a:r>
            <a:r>
              <a:rPr lang="en-US" sz="4400" dirty="0"/>
              <a:t>'-</a:t>
            </a:r>
            <a:r>
              <a:rPr lang="en-US" sz="4400" dirty="0" err="1"/>
              <a:t>toce</a:t>
            </a:r>
            <a:r>
              <a:rPr lang="en-US" sz="4400" dirty="0"/>
              <a:t>)</a:t>
            </a:r>
            <a:br>
              <a:rPr lang="en-US" sz="4400" dirty="0"/>
            </a:br>
            <a:r>
              <a:rPr lang="en-US" sz="4400" dirty="0"/>
              <a:t>Adverb from G813 meaning irregularly (morally) </a:t>
            </a:r>
            <a:br>
              <a:rPr lang="en-US" sz="4400" dirty="0"/>
            </a:br>
            <a:r>
              <a:rPr lang="en-US" sz="4400" dirty="0"/>
              <a:t>= disorderly or unarranged, </a:t>
            </a:r>
            <a:br>
              <a:rPr lang="en-US" sz="4400" dirty="0"/>
            </a:br>
            <a:r>
              <a:rPr lang="en-US" sz="4400" dirty="0"/>
              <a:t>that is, (by implication) insubordinate (religiously) </a:t>
            </a:r>
            <a:br>
              <a:rPr lang="en-US" sz="4400" dirty="0"/>
            </a:br>
            <a:r>
              <a:rPr lang="en-US" sz="4400" dirty="0"/>
              <a:t>= unruly.</a:t>
            </a:r>
            <a:br>
              <a:rPr lang="en-US" sz="4800" dirty="0"/>
            </a:br>
            <a:endParaRPr lang="en-US" sz="4800" dirty="0"/>
          </a:p>
        </p:txBody>
      </p:sp>
    </p:spTree>
    <p:extLst>
      <p:ext uri="{BB962C8B-B14F-4D97-AF65-F5344CB8AC3E}">
        <p14:creationId xmlns:p14="http://schemas.microsoft.com/office/powerpoint/2010/main" val="74289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000" dirty="0"/>
              <a:t>‘Walks’ = </a:t>
            </a:r>
            <a:r>
              <a:rPr lang="en-US" sz="4000" i="1" dirty="0" err="1"/>
              <a:t>peripateo</a:t>
            </a:r>
            <a:r>
              <a:rPr lang="en-US" sz="4000" i="1" dirty="0"/>
              <a:t>̄ </a:t>
            </a:r>
            <a:r>
              <a:rPr lang="en-US" sz="4000" dirty="0"/>
              <a:t>-(G4043 per-ee-pat-eh'-o) From G4012 </a:t>
            </a:r>
            <a:r>
              <a:rPr lang="en-US" sz="4000" i="1" dirty="0"/>
              <a:t>peri</a:t>
            </a:r>
            <a:r>
              <a:rPr lang="en-US" sz="4000" dirty="0"/>
              <a:t> and G3961 </a:t>
            </a:r>
            <a:r>
              <a:rPr lang="en-US" sz="4000" i="1" dirty="0" err="1"/>
              <a:t>pateo</a:t>
            </a:r>
            <a:r>
              <a:rPr lang="en-US" sz="4000" i="1" dirty="0"/>
              <a:t>̄ </a:t>
            </a:r>
            <a:r>
              <a:rPr lang="en-US" sz="4000" dirty="0"/>
              <a:t>(derived from ‘a path’)</a:t>
            </a:r>
            <a:br>
              <a:rPr lang="en-US" sz="4000" dirty="0"/>
            </a:br>
            <a:r>
              <a:rPr lang="en-US" sz="4000" dirty="0"/>
              <a:t>= to tread, trample down; </a:t>
            </a:r>
            <a:br>
              <a:rPr lang="en-US" sz="4000" dirty="0"/>
            </a:br>
            <a:br>
              <a:rPr lang="en-US" sz="4000" dirty="0"/>
            </a:br>
            <a:r>
              <a:rPr lang="en-US" sz="4000" dirty="0"/>
              <a:t>= to tread all around, that is, walk at large (especially as proof of ability) </a:t>
            </a:r>
            <a:br>
              <a:rPr lang="en-US" sz="4000" dirty="0"/>
            </a:br>
            <a:r>
              <a:rPr lang="en-US" sz="4000" dirty="0"/>
              <a:t>= (figuratively) to live, deport oneself, follow (as a companion or votary)</a:t>
            </a:r>
            <a:br>
              <a:rPr lang="en-US" sz="4000" dirty="0"/>
            </a:br>
            <a:r>
              <a:rPr lang="en-US" sz="4000" dirty="0"/>
              <a:t>= go, be occupied with, walk (about). </a:t>
            </a:r>
          </a:p>
        </p:txBody>
      </p:sp>
    </p:spTree>
    <p:extLst>
      <p:ext uri="{BB962C8B-B14F-4D97-AF65-F5344CB8AC3E}">
        <p14:creationId xmlns:p14="http://schemas.microsoft.com/office/powerpoint/2010/main" val="309681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48BF4-68CC-0E9E-302E-755C9C97F402}"/>
              </a:ext>
            </a:extLst>
          </p:cNvPr>
          <p:cNvSpPr>
            <a:spLocks noGrp="1"/>
          </p:cNvSpPr>
          <p:nvPr>
            <p:ph type="title"/>
          </p:nvPr>
        </p:nvSpPr>
        <p:spPr/>
        <p:txBody>
          <a:bodyPr/>
          <a:lstStyle/>
          <a:p>
            <a:r>
              <a:rPr lang="en-US" sz="3800" i="1" dirty="0"/>
              <a:t>Busybody = </a:t>
            </a:r>
            <a:r>
              <a:rPr lang="en-US" sz="3800" i="1" dirty="0" err="1"/>
              <a:t>periergazomai</a:t>
            </a:r>
            <a:r>
              <a:rPr lang="en-US" sz="3800" i="1" dirty="0"/>
              <a:t> </a:t>
            </a:r>
            <a:r>
              <a:rPr lang="en-US" sz="3800" dirty="0"/>
              <a:t>- (G4020 per-ee-er-gad'-</a:t>
            </a:r>
            <a:r>
              <a:rPr lang="en-US" sz="3800" dirty="0" err="1"/>
              <a:t>zom</a:t>
            </a:r>
            <a:r>
              <a:rPr lang="en-US" sz="3800" dirty="0"/>
              <a:t>-</a:t>
            </a:r>
            <a:r>
              <a:rPr lang="en-US" sz="3800" dirty="0" err="1"/>
              <a:t>ahee</a:t>
            </a:r>
            <a:r>
              <a:rPr lang="en-US" sz="3800" dirty="0"/>
              <a:t>)</a:t>
            </a:r>
            <a:br>
              <a:rPr lang="en-US" sz="3800" dirty="0"/>
            </a:br>
            <a:r>
              <a:rPr lang="en-US" sz="3800" dirty="0"/>
              <a:t>From G4012 peri – around, all over and G2038 </a:t>
            </a:r>
            <a:r>
              <a:rPr lang="en-US" sz="3800" dirty="0" err="1"/>
              <a:t>ergazomai</a:t>
            </a:r>
            <a:r>
              <a:rPr lang="en-US" sz="3800" dirty="0"/>
              <a:t> - to toil, as a task</a:t>
            </a:r>
            <a:br>
              <a:rPr lang="en-US" sz="3800" dirty="0"/>
            </a:br>
            <a:r>
              <a:rPr lang="en-US" sz="3800" dirty="0"/>
              <a:t>= to work all around, that is, bustle about (meddle -</a:t>
            </a:r>
            <a:r>
              <a:rPr lang="en-US" sz="3800" dirty="0" err="1"/>
              <a:t>ing</a:t>
            </a:r>
            <a:r>
              <a:rPr lang="en-US" sz="3800" dirty="0"/>
              <a:t>) in useless matters = be a busybody.</a:t>
            </a:r>
            <a:br>
              <a:rPr lang="en-US" sz="3800" dirty="0"/>
            </a:br>
            <a:br>
              <a:rPr lang="en-US" sz="3800" dirty="0"/>
            </a:br>
            <a:r>
              <a:rPr lang="en-US" sz="3800" dirty="0"/>
              <a:t>**In ancient times used apparently of </a:t>
            </a:r>
            <a:br>
              <a:rPr lang="en-US" sz="3800" dirty="0"/>
            </a:br>
            <a:r>
              <a:rPr lang="en-US" sz="3800" dirty="0"/>
              <a:t>a person who is officiously inquisitive about other’s affairs. </a:t>
            </a:r>
          </a:p>
        </p:txBody>
      </p:sp>
    </p:spTree>
    <p:extLst>
      <p:ext uri="{BB962C8B-B14F-4D97-AF65-F5344CB8AC3E}">
        <p14:creationId xmlns:p14="http://schemas.microsoft.com/office/powerpoint/2010/main" val="298022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9E7A8-4B0B-BB68-F9F7-160FB1208258}"/>
              </a:ext>
            </a:extLst>
          </p:cNvPr>
          <p:cNvSpPr>
            <a:spLocks noGrp="1"/>
          </p:cNvSpPr>
          <p:nvPr>
            <p:ph type="title"/>
          </p:nvPr>
        </p:nvSpPr>
        <p:spPr/>
        <p:txBody>
          <a:bodyPr/>
          <a:lstStyle/>
          <a:p>
            <a:r>
              <a:rPr lang="en-US" sz="4800" u="sng" dirty="0"/>
              <a:t>Job 1:7 </a:t>
            </a:r>
            <a:r>
              <a:rPr lang="en-US" sz="4800" dirty="0"/>
              <a:t>The LORD said to Satan, “From where do you come?” Then Satan answered the LORD and said, “From roaming about on the earth and walking around on it.”</a:t>
            </a:r>
          </a:p>
        </p:txBody>
      </p:sp>
    </p:spTree>
    <p:extLst>
      <p:ext uri="{BB962C8B-B14F-4D97-AF65-F5344CB8AC3E}">
        <p14:creationId xmlns:p14="http://schemas.microsoft.com/office/powerpoint/2010/main" val="4279301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B435-B9F9-E6AD-C61F-EC242091E9EC}"/>
              </a:ext>
            </a:extLst>
          </p:cNvPr>
          <p:cNvSpPr>
            <a:spLocks noGrp="1"/>
          </p:cNvSpPr>
          <p:nvPr>
            <p:ph type="title"/>
          </p:nvPr>
        </p:nvSpPr>
        <p:spPr>
          <a:xfrm>
            <a:off x="306387" y="228600"/>
            <a:ext cx="8531225" cy="1139825"/>
          </a:xfrm>
        </p:spPr>
        <p:txBody>
          <a:bodyPr/>
          <a:lstStyle/>
          <a:p>
            <a:r>
              <a:rPr lang="en-US" sz="4800" u="sng" dirty="0"/>
              <a:t>Job 2:2 </a:t>
            </a:r>
            <a:r>
              <a:rPr lang="en-US" sz="4800" dirty="0"/>
              <a:t>The LORD said to Satan, “Where have you come from?” Then Satan answered the LORD and said, “From roaming about on the earth and walking around on it.” </a:t>
            </a:r>
          </a:p>
        </p:txBody>
      </p:sp>
    </p:spTree>
    <p:extLst>
      <p:ext uri="{BB962C8B-B14F-4D97-AF65-F5344CB8AC3E}">
        <p14:creationId xmlns:p14="http://schemas.microsoft.com/office/powerpoint/2010/main" val="2349245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2B36-8E60-BFF7-8487-F72B4FA9F86A}"/>
              </a:ext>
            </a:extLst>
          </p:cNvPr>
          <p:cNvSpPr>
            <a:spLocks noGrp="1"/>
          </p:cNvSpPr>
          <p:nvPr>
            <p:ph type="title"/>
          </p:nvPr>
        </p:nvSpPr>
        <p:spPr/>
        <p:txBody>
          <a:bodyPr/>
          <a:lstStyle/>
          <a:p>
            <a:r>
              <a:rPr lang="en-US" sz="4800" dirty="0"/>
              <a:t>Excommunication = </a:t>
            </a:r>
            <a:br>
              <a:rPr lang="en-US" sz="4800" dirty="0"/>
            </a:br>
            <a:r>
              <a:rPr lang="en-US" sz="4800" dirty="0"/>
              <a:t>The purpose of excommunication is to exclude a member from the church's fellowship and sacraments, aiming to encourage repentance and a return to full communion. </a:t>
            </a:r>
          </a:p>
        </p:txBody>
      </p:sp>
    </p:spTree>
    <p:extLst>
      <p:ext uri="{BB962C8B-B14F-4D97-AF65-F5344CB8AC3E}">
        <p14:creationId xmlns:p14="http://schemas.microsoft.com/office/powerpoint/2010/main" val="955061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E208-FEC0-186E-5E85-B1BB9FAC4786}"/>
              </a:ext>
            </a:extLst>
          </p:cNvPr>
          <p:cNvSpPr>
            <a:spLocks noGrp="1"/>
          </p:cNvSpPr>
          <p:nvPr>
            <p:ph type="title"/>
          </p:nvPr>
        </p:nvSpPr>
        <p:spPr/>
        <p:txBody>
          <a:bodyPr/>
          <a:lstStyle/>
          <a:p>
            <a:r>
              <a:rPr lang="en-US" sz="4800" dirty="0"/>
              <a:t>2. Separation is to be away </a:t>
            </a:r>
            <a:br>
              <a:rPr lang="en-US" sz="4800" dirty="0"/>
            </a:br>
            <a:r>
              <a:rPr lang="en-US" sz="4800" dirty="0"/>
              <a:t>from those that do not doctrinally conform to the </a:t>
            </a:r>
            <a:br>
              <a:rPr lang="en-US" sz="4800" dirty="0"/>
            </a:br>
            <a:r>
              <a:rPr lang="en-US" sz="4800" dirty="0"/>
              <a:t>truth of biblical standards, </a:t>
            </a:r>
            <a:br>
              <a:rPr lang="en-US" sz="4800" dirty="0"/>
            </a:br>
            <a:r>
              <a:rPr lang="en-US" sz="4800" dirty="0"/>
              <a:t>Rom 17:16; 2Co 11:3. </a:t>
            </a:r>
          </a:p>
        </p:txBody>
      </p:sp>
    </p:spTree>
    <p:extLst>
      <p:ext uri="{BB962C8B-B14F-4D97-AF65-F5344CB8AC3E}">
        <p14:creationId xmlns:p14="http://schemas.microsoft.com/office/powerpoint/2010/main" val="252053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52E05-8625-4AEF-35E0-564A9BE49F63}"/>
              </a:ext>
            </a:extLst>
          </p:cNvPr>
          <p:cNvSpPr>
            <a:spLocks noGrp="1"/>
          </p:cNvSpPr>
          <p:nvPr>
            <p:ph type="title"/>
          </p:nvPr>
        </p:nvSpPr>
        <p:spPr/>
        <p:txBody>
          <a:bodyPr/>
          <a:lstStyle/>
          <a:p>
            <a:r>
              <a:rPr lang="en-US" sz="4400" dirty="0"/>
              <a:t>John 8:31 So Jesus was saying to those Jews who had believed Him, “If you continue in My word, then you are truly disciples of Mine; </a:t>
            </a:r>
          </a:p>
        </p:txBody>
      </p:sp>
    </p:spTree>
    <p:extLst>
      <p:ext uri="{BB962C8B-B14F-4D97-AF65-F5344CB8AC3E}">
        <p14:creationId xmlns:p14="http://schemas.microsoft.com/office/powerpoint/2010/main" val="4251280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2CA4-3C67-BBDB-C0D5-B79CEC9C05AA}"/>
              </a:ext>
            </a:extLst>
          </p:cNvPr>
          <p:cNvSpPr>
            <a:spLocks noGrp="1"/>
          </p:cNvSpPr>
          <p:nvPr>
            <p:ph type="title"/>
          </p:nvPr>
        </p:nvSpPr>
        <p:spPr/>
        <p:txBody>
          <a:bodyPr/>
          <a:lstStyle/>
          <a:p>
            <a:r>
              <a:rPr lang="en-US" sz="4800" dirty="0"/>
              <a:t>John 13:35 By this all men </a:t>
            </a:r>
            <a:br>
              <a:rPr lang="en-US" sz="4800" dirty="0"/>
            </a:br>
            <a:r>
              <a:rPr lang="en-US" sz="4800" dirty="0"/>
              <a:t>will know that you are </a:t>
            </a:r>
            <a:br>
              <a:rPr lang="en-US" sz="4800" dirty="0"/>
            </a:br>
            <a:r>
              <a:rPr lang="en-US" sz="4800" dirty="0"/>
              <a:t>My disciples, if you have </a:t>
            </a:r>
            <a:br>
              <a:rPr lang="en-US" sz="4800" dirty="0"/>
            </a:br>
            <a:r>
              <a:rPr lang="en-US" sz="4800" dirty="0"/>
              <a:t>love for one another.” </a:t>
            </a:r>
          </a:p>
        </p:txBody>
      </p:sp>
    </p:spTree>
    <p:extLst>
      <p:ext uri="{BB962C8B-B14F-4D97-AF65-F5344CB8AC3E}">
        <p14:creationId xmlns:p14="http://schemas.microsoft.com/office/powerpoint/2010/main" val="2039305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8EA70-16B0-5EC8-B866-651EBCCE9CEB}"/>
              </a:ext>
            </a:extLst>
          </p:cNvPr>
          <p:cNvSpPr>
            <a:spLocks noGrp="1"/>
          </p:cNvSpPr>
          <p:nvPr>
            <p:ph type="title"/>
          </p:nvPr>
        </p:nvSpPr>
        <p:spPr/>
        <p:txBody>
          <a:bodyPr/>
          <a:lstStyle/>
          <a:p>
            <a:r>
              <a:rPr lang="en-US" sz="4400" dirty="0"/>
              <a:t>John 15:8 My Father is glorified by this, that you bear much fruit, and so prove to be My disciples. </a:t>
            </a:r>
          </a:p>
        </p:txBody>
      </p:sp>
    </p:spTree>
    <p:extLst>
      <p:ext uri="{BB962C8B-B14F-4D97-AF65-F5344CB8AC3E}">
        <p14:creationId xmlns:p14="http://schemas.microsoft.com/office/powerpoint/2010/main" val="3232594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Pro 4:7 “The beginning of wisdom is: Acquire wisdom;</a:t>
            </a:r>
            <a:br>
              <a:rPr lang="en-US" sz="4400" dirty="0"/>
            </a:br>
            <a:r>
              <a:rPr lang="en-US" sz="4400" dirty="0"/>
              <a:t>And with all your acquiring, </a:t>
            </a:r>
            <a:br>
              <a:rPr lang="en-US" sz="4400" dirty="0"/>
            </a:br>
            <a:r>
              <a:rPr lang="en-US" sz="4400" dirty="0"/>
              <a:t>get understanding. </a:t>
            </a:r>
            <a:br>
              <a:rPr lang="en-US" sz="4400" dirty="0"/>
            </a:br>
            <a:endParaRPr lang="en-US" sz="4400" dirty="0"/>
          </a:p>
        </p:txBody>
      </p:sp>
    </p:spTree>
    <p:extLst>
      <p:ext uri="{BB962C8B-B14F-4D97-AF65-F5344CB8AC3E}">
        <p14:creationId xmlns:p14="http://schemas.microsoft.com/office/powerpoint/2010/main" val="380156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588E2-0A60-1ABA-79AA-258643028887}"/>
              </a:ext>
            </a:extLst>
          </p:cNvPr>
          <p:cNvSpPr>
            <a:spLocks noGrp="1"/>
          </p:cNvSpPr>
          <p:nvPr>
            <p:ph type="title"/>
          </p:nvPr>
        </p:nvSpPr>
        <p:spPr/>
        <p:txBody>
          <a:bodyPr/>
          <a:lstStyle/>
          <a:p>
            <a:r>
              <a:rPr lang="en-US" sz="4800" dirty="0"/>
              <a:t>Pro 27:6 “Faithful are the wounds of a friend, </a:t>
            </a:r>
            <a:br>
              <a:rPr lang="en-US" sz="4800" dirty="0"/>
            </a:br>
            <a:r>
              <a:rPr lang="en-US" sz="4800" dirty="0"/>
              <a:t>But deceitful are the kisses </a:t>
            </a:r>
            <a:br>
              <a:rPr lang="en-US" sz="4800" dirty="0"/>
            </a:br>
            <a:r>
              <a:rPr lang="en-US" sz="4800" dirty="0"/>
              <a:t>of an enemy.” </a:t>
            </a:r>
          </a:p>
        </p:txBody>
      </p:sp>
    </p:spTree>
    <p:extLst>
      <p:ext uri="{BB962C8B-B14F-4D97-AF65-F5344CB8AC3E}">
        <p14:creationId xmlns:p14="http://schemas.microsoft.com/office/powerpoint/2010/main" val="1347882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081A3-96EF-C64A-FDB9-8482A6B17DF9}"/>
              </a:ext>
            </a:extLst>
          </p:cNvPr>
          <p:cNvSpPr>
            <a:spLocks noGrp="1"/>
          </p:cNvSpPr>
          <p:nvPr>
            <p:ph type="title"/>
          </p:nvPr>
        </p:nvSpPr>
        <p:spPr/>
        <p:txBody>
          <a:bodyPr/>
          <a:lstStyle/>
          <a:p>
            <a:r>
              <a:rPr lang="en-US" sz="4800" dirty="0"/>
              <a:t>1Co 5:11 But actually, I wrote to you not to associate with any so-called brother if he is an immoral person, or covetous, or an idolater, or a reviler, or a drunkard, or a swindler--not even to eat with such a one.</a:t>
            </a:r>
          </a:p>
        </p:txBody>
      </p:sp>
    </p:spTree>
    <p:extLst>
      <p:ext uri="{BB962C8B-B14F-4D97-AF65-F5344CB8AC3E}">
        <p14:creationId xmlns:p14="http://schemas.microsoft.com/office/powerpoint/2010/main" val="2432323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246D4-03A2-FC6B-8657-26134673116F}"/>
              </a:ext>
            </a:extLst>
          </p:cNvPr>
          <p:cNvSpPr>
            <a:spLocks noGrp="1"/>
          </p:cNvSpPr>
          <p:nvPr>
            <p:ph type="title"/>
          </p:nvPr>
        </p:nvSpPr>
        <p:spPr/>
        <p:txBody>
          <a:bodyPr/>
          <a:lstStyle/>
          <a:p>
            <a:r>
              <a:rPr lang="en-US" sz="4800" dirty="0"/>
              <a:t>1Co 5:12 For what have I to do with judging outsiders? </a:t>
            </a:r>
            <a:br>
              <a:rPr lang="en-US" sz="4800" dirty="0"/>
            </a:br>
            <a:r>
              <a:rPr lang="en-US" sz="4800" dirty="0"/>
              <a:t>Do you not judge those who are within the church? </a:t>
            </a:r>
          </a:p>
        </p:txBody>
      </p:sp>
    </p:spTree>
    <p:extLst>
      <p:ext uri="{BB962C8B-B14F-4D97-AF65-F5344CB8AC3E}">
        <p14:creationId xmlns:p14="http://schemas.microsoft.com/office/powerpoint/2010/main" val="178854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800" dirty="0"/>
              <a:t>1Co 5:13 But those who are outside, God judges. </a:t>
            </a:r>
            <a:br>
              <a:rPr lang="en-US" sz="4800" dirty="0"/>
            </a:br>
            <a:r>
              <a:rPr lang="en-US" sz="4800" dirty="0"/>
              <a:t>REMOVE THE WICKED MAN FROM AMONG YOURSELVES. </a:t>
            </a:r>
          </a:p>
        </p:txBody>
      </p:sp>
    </p:spTree>
    <p:extLst>
      <p:ext uri="{BB962C8B-B14F-4D97-AF65-F5344CB8AC3E}">
        <p14:creationId xmlns:p14="http://schemas.microsoft.com/office/powerpoint/2010/main" val="2724097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400" dirty="0"/>
              <a:t>Rom 16:17 Now I urge you, brethren, keep your eye on those who cause dissensions and hindrances contrary to the teaching which you learned, and turn away from them. </a:t>
            </a:r>
          </a:p>
        </p:txBody>
      </p:sp>
    </p:spTree>
    <p:extLst>
      <p:ext uri="{BB962C8B-B14F-4D97-AF65-F5344CB8AC3E}">
        <p14:creationId xmlns:p14="http://schemas.microsoft.com/office/powerpoint/2010/main" val="232264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800" dirty="0"/>
              <a:t>Separation for the positive mature believer is an outworking of the Spiritual wisdom of God that the believer has acquired through the intake of bible doctrine.</a:t>
            </a:r>
          </a:p>
        </p:txBody>
      </p:sp>
    </p:spTree>
    <p:extLst>
      <p:ext uri="{BB962C8B-B14F-4D97-AF65-F5344CB8AC3E}">
        <p14:creationId xmlns:p14="http://schemas.microsoft.com/office/powerpoint/2010/main" val="2389424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400" dirty="0"/>
              <a:t>3. Separation is commanded from those that think earthly gain is proof of godliness,1 Ti 6:3-5. </a:t>
            </a:r>
          </a:p>
        </p:txBody>
      </p:sp>
    </p:spTree>
    <p:extLst>
      <p:ext uri="{BB962C8B-B14F-4D97-AF65-F5344CB8AC3E}">
        <p14:creationId xmlns:p14="http://schemas.microsoft.com/office/powerpoint/2010/main" val="3331952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400" dirty="0"/>
              <a:t>1Ti 6:5 Perverse disputing’s of men of corrupt minds, and destitute of the truth, supposing that gain is godliness: - NASB</a:t>
            </a:r>
            <a:br>
              <a:rPr lang="en-US" sz="4400" dirty="0"/>
            </a:br>
            <a:br>
              <a:rPr lang="en-US" sz="4400" dirty="0"/>
            </a:br>
            <a:r>
              <a:rPr lang="en-US" sz="4400" dirty="0"/>
              <a:t> from such withdraw thyself. </a:t>
            </a:r>
            <a:br>
              <a:rPr lang="en-US" sz="4400" dirty="0"/>
            </a:br>
            <a:r>
              <a:rPr lang="en-US" sz="4400" dirty="0"/>
              <a:t>– KJV </a:t>
            </a:r>
          </a:p>
        </p:txBody>
      </p:sp>
    </p:spTree>
    <p:extLst>
      <p:ext uri="{BB962C8B-B14F-4D97-AF65-F5344CB8AC3E}">
        <p14:creationId xmlns:p14="http://schemas.microsoft.com/office/powerpoint/2010/main" val="1120966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800" dirty="0"/>
              <a:t>1Ti 6:6 But godliness actually is a means of great gain when accompanied by contentment.</a:t>
            </a:r>
          </a:p>
        </p:txBody>
      </p:sp>
    </p:spTree>
    <p:extLst>
      <p:ext uri="{BB962C8B-B14F-4D97-AF65-F5344CB8AC3E}">
        <p14:creationId xmlns:p14="http://schemas.microsoft.com/office/powerpoint/2010/main" val="460223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400" dirty="0"/>
              <a:t>The parenthetical remark, </a:t>
            </a:r>
            <a:br>
              <a:rPr lang="en-US" sz="4400" dirty="0"/>
            </a:br>
            <a:r>
              <a:rPr lang="en-US" sz="4400" dirty="0"/>
              <a:t>of addition in 1Ti 6:5, </a:t>
            </a:r>
            <a:br>
              <a:rPr lang="en-US" sz="4400" dirty="0"/>
            </a:br>
            <a:r>
              <a:rPr lang="en-US" sz="4400" dirty="0"/>
              <a:t>is seen in a style that Paul writes and not one of contradiction to any of his letters and teaching, </a:t>
            </a:r>
            <a:br>
              <a:rPr lang="en-US" sz="4400" dirty="0"/>
            </a:br>
            <a:r>
              <a:rPr lang="en-US" sz="4400" dirty="0"/>
              <a:t>ex: Tit 3:9-11. </a:t>
            </a:r>
          </a:p>
        </p:txBody>
      </p:sp>
    </p:spTree>
    <p:extLst>
      <p:ext uri="{BB962C8B-B14F-4D97-AF65-F5344CB8AC3E}">
        <p14:creationId xmlns:p14="http://schemas.microsoft.com/office/powerpoint/2010/main" val="4255878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000" dirty="0"/>
              <a:t>Acquired - </a:t>
            </a:r>
            <a:r>
              <a:rPr lang="en-US" sz="4000" dirty="0" err="1"/>
              <a:t>qânâh</a:t>
            </a:r>
            <a:r>
              <a:rPr lang="en-US" sz="4000" dirty="0"/>
              <a:t> – (H7069 </a:t>
            </a:r>
            <a:r>
              <a:rPr lang="en-US" sz="4000" dirty="0" err="1"/>
              <a:t>kaw-naw</a:t>
            </a:r>
            <a:r>
              <a:rPr lang="en-US" sz="4000" dirty="0"/>
              <a:t>') A primitive root meaning = to erect, that is, create or build up; </a:t>
            </a:r>
            <a:br>
              <a:rPr lang="en-US" sz="4000" dirty="0"/>
            </a:br>
            <a:r>
              <a:rPr lang="en-US" sz="4000" dirty="0"/>
              <a:t>by extension </a:t>
            </a:r>
            <a:r>
              <a:rPr lang="en-US" sz="4000" u="sng" dirty="0"/>
              <a:t>to procure, </a:t>
            </a:r>
            <a:br>
              <a:rPr lang="en-US" sz="4000" u="sng" dirty="0"/>
            </a:br>
            <a:r>
              <a:rPr lang="en-US" sz="4000" u="sng" dirty="0"/>
              <a:t>especially by purchase;</a:t>
            </a:r>
            <a:br>
              <a:rPr lang="en-US" sz="4000" u="sng" dirty="0"/>
            </a:br>
            <a:br>
              <a:rPr lang="en-US" sz="4000" dirty="0"/>
            </a:br>
            <a:r>
              <a:rPr lang="en-US" sz="4000" dirty="0"/>
              <a:t> by implication to own = attain, </a:t>
            </a:r>
            <a:br>
              <a:rPr lang="en-US" sz="4000" dirty="0"/>
            </a:br>
            <a:r>
              <a:rPr lang="en-US" sz="4000" dirty="0"/>
              <a:t>buy (-er), teach to keep cattle, get, provoke to jealousy, possess.</a:t>
            </a:r>
            <a:br>
              <a:rPr lang="en-US" sz="4800" dirty="0"/>
            </a:br>
            <a:endParaRPr lang="en-US" sz="4800" dirty="0"/>
          </a:p>
        </p:txBody>
      </p:sp>
    </p:spTree>
    <p:extLst>
      <p:ext uri="{BB962C8B-B14F-4D97-AF65-F5344CB8AC3E}">
        <p14:creationId xmlns:p14="http://schemas.microsoft.com/office/powerpoint/2010/main" val="3967158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800" dirty="0"/>
              <a:t>Tit 3:9 But avoid foolish controversies and genealogies and strife and disputes about the Law, for they are unprofitable and worthless. </a:t>
            </a:r>
          </a:p>
        </p:txBody>
      </p:sp>
    </p:spTree>
    <p:extLst>
      <p:ext uri="{BB962C8B-B14F-4D97-AF65-F5344CB8AC3E}">
        <p14:creationId xmlns:p14="http://schemas.microsoft.com/office/powerpoint/2010/main" val="3511891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r>
              <a:rPr lang="en-US" sz="4200" dirty="0"/>
              <a:t>Tit 3:10 Reject a factious man after a first and second warning,</a:t>
            </a:r>
            <a:br>
              <a:rPr lang="en-US" sz="4200" dirty="0"/>
            </a:br>
            <a:r>
              <a:rPr lang="en-US" sz="4200" dirty="0"/>
              <a:t> </a:t>
            </a:r>
            <a:br>
              <a:rPr lang="en-US" sz="4200" dirty="0"/>
            </a:br>
            <a:r>
              <a:rPr lang="en-US" sz="4200" dirty="0"/>
              <a:t>Tit 3:11 knowing that such a man </a:t>
            </a:r>
            <a:br>
              <a:rPr lang="en-US" sz="4200" dirty="0"/>
            </a:br>
            <a:r>
              <a:rPr lang="en-US" sz="4200" dirty="0"/>
              <a:t>is perverted and is sinning, </a:t>
            </a:r>
            <a:br>
              <a:rPr lang="en-US" sz="4200" dirty="0"/>
            </a:br>
            <a:r>
              <a:rPr lang="en-US" sz="4200" dirty="0"/>
              <a:t>being self-condemned.</a:t>
            </a:r>
            <a:br>
              <a:rPr lang="en-US" sz="4200" dirty="0"/>
            </a:br>
            <a:endParaRPr lang="en-US" sz="4200" dirty="0"/>
          </a:p>
        </p:txBody>
      </p:sp>
    </p:spTree>
    <p:extLst>
      <p:ext uri="{BB962C8B-B14F-4D97-AF65-F5344CB8AC3E}">
        <p14:creationId xmlns:p14="http://schemas.microsoft.com/office/powerpoint/2010/main" val="4283910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r>
              <a:rPr lang="en-US" sz="4400" dirty="0"/>
              <a:t>4. We are warned to Separate from the words of those who’s empty words will spread like cancer, </a:t>
            </a:r>
            <a:br>
              <a:rPr lang="en-US" sz="4400" dirty="0"/>
            </a:br>
            <a:r>
              <a:rPr lang="en-US" sz="4400" dirty="0"/>
              <a:t>2 Ti 2:14-17a.</a:t>
            </a:r>
          </a:p>
        </p:txBody>
      </p:sp>
    </p:spTree>
    <p:extLst>
      <p:ext uri="{BB962C8B-B14F-4D97-AF65-F5344CB8AC3E}">
        <p14:creationId xmlns:p14="http://schemas.microsoft.com/office/powerpoint/2010/main" val="46684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r>
              <a:rPr lang="en-US" sz="4800" dirty="0"/>
              <a:t>2Ti 2:16 But avoid worldly and empty chatter, for it will lead to further ungodliness, </a:t>
            </a:r>
          </a:p>
        </p:txBody>
      </p:sp>
    </p:spTree>
    <p:extLst>
      <p:ext uri="{BB962C8B-B14F-4D97-AF65-F5344CB8AC3E}">
        <p14:creationId xmlns:p14="http://schemas.microsoft.com/office/powerpoint/2010/main" val="725737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45E77-5128-8AFD-1EA6-9A215CD37777}"/>
              </a:ext>
            </a:extLst>
          </p:cNvPr>
          <p:cNvSpPr>
            <a:spLocks noGrp="1"/>
          </p:cNvSpPr>
          <p:nvPr>
            <p:ph type="title"/>
          </p:nvPr>
        </p:nvSpPr>
        <p:spPr/>
        <p:txBody>
          <a:bodyPr/>
          <a:lstStyle/>
          <a:p>
            <a:r>
              <a:rPr lang="en-US" sz="4800" dirty="0"/>
              <a:t>2Ti 2:17 and their talk will spread like gangrene. </a:t>
            </a:r>
            <a:br>
              <a:rPr lang="en-US" sz="4800" dirty="0"/>
            </a:br>
            <a:r>
              <a:rPr lang="en-US" sz="4800" dirty="0"/>
              <a:t>Among them are Hymenaeus and Philetus,</a:t>
            </a:r>
          </a:p>
        </p:txBody>
      </p:sp>
    </p:spTree>
    <p:extLst>
      <p:ext uri="{BB962C8B-B14F-4D97-AF65-F5344CB8AC3E}">
        <p14:creationId xmlns:p14="http://schemas.microsoft.com/office/powerpoint/2010/main" val="98524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3BAD4-527F-62AE-A249-99EFA71F7876}"/>
              </a:ext>
            </a:extLst>
          </p:cNvPr>
          <p:cNvSpPr>
            <a:spLocks noGrp="1"/>
          </p:cNvSpPr>
          <p:nvPr>
            <p:ph type="title"/>
          </p:nvPr>
        </p:nvSpPr>
        <p:spPr/>
        <p:txBody>
          <a:bodyPr/>
          <a:lstStyle/>
          <a:p>
            <a:r>
              <a:rPr lang="en-US" sz="4800" dirty="0"/>
              <a:t>Most people prefer to have </a:t>
            </a:r>
            <a:br>
              <a:rPr lang="en-US" sz="4800" dirty="0"/>
            </a:br>
            <a:r>
              <a:rPr lang="en-US" sz="4800" dirty="0"/>
              <a:t>their ears tickled rather than listen to the true words of sound doctrine provided for them, that may challenge or expose their unfaithfulness or hypocrisy. </a:t>
            </a:r>
          </a:p>
        </p:txBody>
      </p:sp>
    </p:spTree>
    <p:extLst>
      <p:ext uri="{BB962C8B-B14F-4D97-AF65-F5344CB8AC3E}">
        <p14:creationId xmlns:p14="http://schemas.microsoft.com/office/powerpoint/2010/main" val="37579891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2023-3A82-BD14-DF1F-2B2F8EAF9478}"/>
              </a:ext>
            </a:extLst>
          </p:cNvPr>
          <p:cNvSpPr>
            <a:spLocks noGrp="1"/>
          </p:cNvSpPr>
          <p:nvPr>
            <p:ph type="title"/>
          </p:nvPr>
        </p:nvSpPr>
        <p:spPr/>
        <p:txBody>
          <a:bodyPr/>
          <a:lstStyle/>
          <a:p>
            <a:r>
              <a:rPr lang="en-US" sz="4800" dirty="0" err="1"/>
              <a:t>Gaggraina</a:t>
            </a:r>
            <a:r>
              <a:rPr lang="en-US" sz="4800" dirty="0"/>
              <a:t> – (G1044 gang'-</a:t>
            </a:r>
            <a:r>
              <a:rPr lang="en-US" sz="4800" dirty="0" err="1"/>
              <a:t>grahee</a:t>
            </a:r>
            <a:r>
              <a:rPr lang="en-US" sz="4800" dirty="0"/>
              <a:t>-nah)</a:t>
            </a:r>
            <a:br>
              <a:rPr lang="en-US" sz="4800" dirty="0"/>
            </a:br>
            <a:r>
              <a:rPr lang="en-US" sz="4800" dirty="0"/>
              <a:t>From </a:t>
            </a:r>
            <a:r>
              <a:rPr lang="en-US" sz="4800" dirty="0" err="1"/>
              <a:t>graino</a:t>
            </a:r>
            <a:r>
              <a:rPr lang="en-US" sz="4800" dirty="0"/>
              <a:t>̄ (to gnaw) = an ulcer (“gangrene”) = canker. </a:t>
            </a:r>
            <a:br>
              <a:rPr lang="en-US" sz="4800" dirty="0"/>
            </a:br>
            <a:r>
              <a:rPr lang="en-US" sz="4800" dirty="0"/>
              <a:t> Gangrene - a condition in which body tissue dies due to a lack of blood supply.</a:t>
            </a:r>
            <a:br>
              <a:rPr lang="en-US" sz="4800" dirty="0"/>
            </a:br>
            <a:endParaRPr lang="en-US" sz="4800" dirty="0"/>
          </a:p>
        </p:txBody>
      </p:sp>
    </p:spTree>
    <p:extLst>
      <p:ext uri="{BB962C8B-B14F-4D97-AF65-F5344CB8AC3E}">
        <p14:creationId xmlns:p14="http://schemas.microsoft.com/office/powerpoint/2010/main" val="2128606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3A417-7081-6F25-9D0E-395144D3D706}"/>
              </a:ext>
            </a:extLst>
          </p:cNvPr>
          <p:cNvSpPr>
            <a:spLocks noGrp="1"/>
          </p:cNvSpPr>
          <p:nvPr>
            <p:ph type="title"/>
          </p:nvPr>
        </p:nvSpPr>
        <p:spPr/>
        <p:txBody>
          <a:bodyPr/>
          <a:lstStyle/>
          <a:p>
            <a:r>
              <a:rPr lang="en-US" sz="4200" dirty="0"/>
              <a:t> 2Ti 3:16 All Scripture is inspired </a:t>
            </a:r>
            <a:br>
              <a:rPr lang="en-US" sz="4200" dirty="0"/>
            </a:br>
            <a:r>
              <a:rPr lang="en-US" sz="4200" dirty="0"/>
              <a:t>by God and profitable for teaching, for reproof, for correction, for training in righteousness;</a:t>
            </a:r>
            <a:br>
              <a:rPr lang="en-US" sz="4200" dirty="0"/>
            </a:br>
            <a:r>
              <a:rPr lang="en-US" sz="4200" dirty="0"/>
              <a:t> </a:t>
            </a:r>
            <a:br>
              <a:rPr lang="en-US" sz="4200" dirty="0"/>
            </a:br>
            <a:r>
              <a:rPr lang="en-US" sz="4200" dirty="0"/>
              <a:t>2Ti 3:17 so that the man of God may be adequate, equipped for </a:t>
            </a:r>
            <a:br>
              <a:rPr lang="en-US" sz="4200" dirty="0"/>
            </a:br>
            <a:r>
              <a:rPr lang="en-US" sz="4200" dirty="0"/>
              <a:t>every good work. </a:t>
            </a:r>
            <a:br>
              <a:rPr lang="en-US" sz="4400" dirty="0"/>
            </a:br>
            <a:endParaRPr lang="en-US" sz="4400" dirty="0"/>
          </a:p>
        </p:txBody>
      </p:sp>
    </p:spTree>
    <p:extLst>
      <p:ext uri="{BB962C8B-B14F-4D97-AF65-F5344CB8AC3E}">
        <p14:creationId xmlns:p14="http://schemas.microsoft.com/office/powerpoint/2010/main" val="23713123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82E09-4545-615C-54D9-F2165C3A8E4E}"/>
              </a:ext>
            </a:extLst>
          </p:cNvPr>
          <p:cNvSpPr>
            <a:spLocks noGrp="1"/>
          </p:cNvSpPr>
          <p:nvPr>
            <p:ph type="title"/>
          </p:nvPr>
        </p:nvSpPr>
        <p:spPr/>
        <p:txBody>
          <a:bodyPr/>
          <a:lstStyle/>
          <a:p>
            <a:r>
              <a:rPr lang="en-US" sz="4400" dirty="0"/>
              <a:t>Believers are to acquire as much bible doctrine as possible, progressing to spiritual maturity </a:t>
            </a:r>
            <a:r>
              <a:rPr lang="en-US" sz="4400"/>
              <a:t>and maintaining </a:t>
            </a:r>
            <a:r>
              <a:rPr lang="en-US" sz="4400" dirty="0"/>
              <a:t>what has been gain for accurate utilization unto good works In Christ</a:t>
            </a:r>
            <a:r>
              <a:rPr lang="en-US" sz="4400"/>
              <a:t>, </a:t>
            </a:r>
            <a:br>
              <a:rPr lang="en-US" sz="4400"/>
            </a:br>
            <a:br>
              <a:rPr lang="en-US" sz="4400"/>
            </a:br>
            <a:r>
              <a:rPr lang="en-US" sz="4400"/>
              <a:t>…with </a:t>
            </a:r>
            <a:r>
              <a:rPr lang="en-US" sz="4400" dirty="0"/>
              <a:t>the motivation to do more! </a:t>
            </a:r>
          </a:p>
        </p:txBody>
      </p:sp>
    </p:spTree>
    <p:extLst>
      <p:ext uri="{BB962C8B-B14F-4D97-AF65-F5344CB8AC3E}">
        <p14:creationId xmlns:p14="http://schemas.microsoft.com/office/powerpoint/2010/main" val="1667053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400" dirty="0"/>
              <a:t>Salt &amp; Light Bible Ministries</a:t>
            </a:r>
            <a:br>
              <a:rPr lang="en-US" sz="4000" dirty="0"/>
            </a:br>
            <a:r>
              <a:rPr lang="en-US" sz="4000" dirty="0"/>
              <a:t>H</a:t>
            </a:r>
            <a:r>
              <a:rPr lang="en-US" sz="3600" dirty="0"/>
              <a:t>elp, Letters, &amp; Donations</a:t>
            </a:r>
            <a:br>
              <a:rPr lang="en-US" sz="4400" dirty="0"/>
            </a:br>
            <a:br>
              <a:rPr lang="en-US" sz="4400" dirty="0"/>
            </a:br>
            <a:r>
              <a:rPr lang="en-US" sz="3600" dirty="0"/>
              <a:t>visit us: </a:t>
            </a:r>
            <a:r>
              <a:rPr lang="en-US" sz="3600" dirty="0">
                <a:hlinkClick r:id="rId3"/>
              </a:rPr>
              <a:t>SLBM.org</a:t>
            </a:r>
            <a:r>
              <a:rPr lang="en-US" sz="3600" dirty="0"/>
              <a:t> *</a:t>
            </a:r>
            <a:r>
              <a:rPr lang="en-US" sz="3600" dirty="0" err="1"/>
              <a:t>paypal</a:t>
            </a:r>
            <a:br>
              <a:rPr lang="en-US" sz="3600" dirty="0"/>
            </a:br>
            <a:r>
              <a:rPr lang="en-US" sz="3600" dirty="0"/>
              <a:t>write to us: </a:t>
            </a:r>
            <a:r>
              <a:rPr lang="en-US" sz="3600" dirty="0">
                <a:hlinkClick r:id="rId3"/>
              </a:rPr>
              <a:t>SLBM@gmail.org</a:t>
            </a:r>
            <a:br>
              <a:rPr lang="en-US" sz="4400" dirty="0"/>
            </a:br>
            <a:r>
              <a:rPr lang="en-US" sz="3200" dirty="0"/>
              <a:t>watch us </a:t>
            </a:r>
            <a:r>
              <a:rPr lang="en-US" sz="3200" dirty="0" err="1"/>
              <a:t>Utube</a:t>
            </a:r>
            <a:r>
              <a:rPr lang="en-US" sz="3200" dirty="0"/>
              <a:t>: @saltandlightbibleminitries</a:t>
            </a:r>
            <a:br>
              <a:rPr lang="en-US" sz="3200" dirty="0"/>
            </a:br>
            <a:br>
              <a:rPr lang="en-US" sz="4400" dirty="0"/>
            </a:br>
            <a:r>
              <a:rPr lang="en-US" sz="3600" dirty="0"/>
              <a:t>mail us: Salt and Light Bible Ministries</a:t>
            </a:r>
            <a:br>
              <a:rPr lang="en-US" sz="3600" dirty="0"/>
            </a:br>
            <a:r>
              <a:rPr lang="en-US" sz="3200" dirty="0"/>
              <a:t>c/o Pastor </a:t>
            </a:r>
            <a:r>
              <a:rPr lang="en-US" sz="3600" dirty="0"/>
              <a:t>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Jam 1:5 But if any of you </a:t>
            </a:r>
            <a:br>
              <a:rPr lang="en-US" sz="4400" dirty="0"/>
            </a:br>
            <a:r>
              <a:rPr lang="en-US" sz="4400" dirty="0"/>
              <a:t>lacks wisdom, let him ask of God, who gives to all generously and without reproach, and it will be given to him. </a:t>
            </a:r>
            <a:br>
              <a:rPr lang="en-US" sz="4400" dirty="0"/>
            </a:br>
            <a:br>
              <a:rPr lang="en-US" sz="4400" dirty="0"/>
            </a:br>
            <a:r>
              <a:rPr lang="en-US" sz="4400" dirty="0"/>
              <a:t>Jam 1:6a But he must ask in faith without any doubting, </a:t>
            </a:r>
            <a:br>
              <a:rPr lang="en-US" sz="4400" dirty="0"/>
            </a:br>
            <a:endParaRPr lang="en-US" sz="4400" dirty="0"/>
          </a:p>
        </p:txBody>
      </p:sp>
    </p:spTree>
    <p:extLst>
      <p:ext uri="{BB962C8B-B14F-4D97-AF65-F5344CB8AC3E}">
        <p14:creationId xmlns:p14="http://schemas.microsoft.com/office/powerpoint/2010/main" val="163209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800" dirty="0"/>
              <a:t>1. Separation is to be away</a:t>
            </a:r>
            <a:br>
              <a:rPr lang="en-US" sz="4800" dirty="0"/>
            </a:br>
            <a:r>
              <a:rPr lang="en-US" sz="4800" dirty="0"/>
              <a:t>from disorderly Believers, </a:t>
            </a:r>
            <a:br>
              <a:rPr lang="en-US" sz="4800" dirty="0"/>
            </a:br>
            <a:r>
              <a:rPr lang="en-US" sz="4800" dirty="0"/>
              <a:t>2Th 3:6-15. </a:t>
            </a:r>
          </a:p>
        </p:txBody>
      </p:sp>
    </p:spTree>
    <p:extLst>
      <p:ext uri="{BB962C8B-B14F-4D97-AF65-F5344CB8AC3E}">
        <p14:creationId xmlns:p14="http://schemas.microsoft.com/office/powerpoint/2010/main" val="401201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4790F-2375-B6A0-B790-B96A3E541E59}"/>
              </a:ext>
            </a:extLst>
          </p:cNvPr>
          <p:cNvSpPr>
            <a:spLocks noGrp="1"/>
          </p:cNvSpPr>
          <p:nvPr>
            <p:ph type="title"/>
          </p:nvPr>
        </p:nvSpPr>
        <p:spPr/>
        <p:txBody>
          <a:bodyPr/>
          <a:lstStyle/>
          <a:p>
            <a:r>
              <a:rPr lang="en-US" sz="4800" dirty="0"/>
              <a:t>2Th 3:6 Now we command you, brethren, in the name of our Lord Jesus Christ, that you keep away from every brother who leads an unruly life and not according to the tradition which you received from us. </a:t>
            </a:r>
          </a:p>
        </p:txBody>
      </p:sp>
    </p:spTree>
    <p:extLst>
      <p:ext uri="{BB962C8B-B14F-4D97-AF65-F5344CB8AC3E}">
        <p14:creationId xmlns:p14="http://schemas.microsoft.com/office/powerpoint/2010/main" val="1596474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800" dirty="0"/>
              <a:t>2Th 3:14 If anyone does not obey our instruction in this letter, take special note of that person and do not associate with him, so that he will be </a:t>
            </a:r>
            <a:br>
              <a:rPr lang="en-US" sz="4800" dirty="0"/>
            </a:br>
            <a:r>
              <a:rPr lang="en-US" sz="4800" dirty="0"/>
              <a:t>put to shame.</a:t>
            </a:r>
          </a:p>
        </p:txBody>
      </p:sp>
    </p:spTree>
    <p:extLst>
      <p:ext uri="{BB962C8B-B14F-4D97-AF65-F5344CB8AC3E}">
        <p14:creationId xmlns:p14="http://schemas.microsoft.com/office/powerpoint/2010/main" val="42999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800" dirty="0"/>
              <a:t> Rom 12:18 If possible, so far </a:t>
            </a:r>
            <a:br>
              <a:rPr lang="en-US" sz="4800" dirty="0"/>
            </a:br>
            <a:r>
              <a:rPr lang="en-US" sz="4800" dirty="0"/>
              <a:t>as it depends on you, </a:t>
            </a:r>
            <a:br>
              <a:rPr lang="en-US" sz="4800" dirty="0"/>
            </a:br>
            <a:r>
              <a:rPr lang="en-US" sz="4800" dirty="0"/>
              <a:t>be at peace with all men. </a:t>
            </a:r>
            <a:br>
              <a:rPr lang="en-US" sz="4800" dirty="0"/>
            </a:br>
            <a:br>
              <a:rPr lang="en-US" sz="4800" dirty="0"/>
            </a:br>
            <a:r>
              <a:rPr lang="en-US" sz="4800" dirty="0"/>
              <a:t>You, Believer and Ambassador of Christ, are to always uphold the royal law of love under the  Royal Family Honor Code!</a:t>
            </a:r>
          </a:p>
        </p:txBody>
      </p:sp>
    </p:spTree>
    <p:extLst>
      <p:ext uri="{BB962C8B-B14F-4D97-AF65-F5344CB8AC3E}">
        <p14:creationId xmlns:p14="http://schemas.microsoft.com/office/powerpoint/2010/main" val="919375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800" dirty="0"/>
              <a:t>When it is impossible to live in harmony with others </a:t>
            </a:r>
            <a:r>
              <a:rPr lang="en-US" sz="4400" dirty="0"/>
              <a:t>(</a:t>
            </a:r>
            <a:r>
              <a:rPr lang="en-US" sz="4400" dirty="0" err="1"/>
              <a:t>UnBel</a:t>
            </a:r>
            <a:r>
              <a:rPr lang="en-US" sz="4400" dirty="0"/>
              <a:t>/Revers/Apostates) </a:t>
            </a:r>
            <a:r>
              <a:rPr lang="en-US" sz="4800" dirty="0"/>
              <a:t>then other principles must apply, ranging from separation to excommunication. </a:t>
            </a:r>
            <a:br>
              <a:rPr lang="en-US" sz="4800" dirty="0"/>
            </a:br>
            <a:br>
              <a:rPr lang="en-US" sz="4800" dirty="0"/>
            </a:br>
            <a:r>
              <a:rPr lang="en-US" sz="4800" dirty="0"/>
              <a:t>This is the solution in unconditional love. </a:t>
            </a:r>
          </a:p>
        </p:txBody>
      </p:sp>
    </p:spTree>
    <p:extLst>
      <p:ext uri="{BB962C8B-B14F-4D97-AF65-F5344CB8AC3E}">
        <p14:creationId xmlns:p14="http://schemas.microsoft.com/office/powerpoint/2010/main" val="218743576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56946</TotalTime>
  <Words>1412</Words>
  <Application>Microsoft Office PowerPoint</Application>
  <PresentationFormat>On-screen Show (4:3)</PresentationFormat>
  <Paragraphs>39</Paragraphs>
  <Slides>39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Times New Roman</vt:lpstr>
      <vt:lpstr>Default Design</vt:lpstr>
      <vt:lpstr>Salt and Light Bible Ministries  ‘A Daily Cross with Thee’ # 21 – The Necessity of Biblical Separation – Part 18  Pastor Jason Kauranen Sunday April 6, 2025</vt:lpstr>
      <vt:lpstr>Pro 4:7 “The beginning of wisdom is: Acquire wisdom; And with all your acquiring,  get understanding.  </vt:lpstr>
      <vt:lpstr>Acquired - qânâh – (H7069 kaw-naw') A primitive root meaning = to erect, that is, create or build up;  by extension to procure,  especially by purchase;   by implication to own = attain,  buy (-er), teach to keep cattle, get, provoke to jealousy, possess. </vt:lpstr>
      <vt:lpstr>Jam 1:5 But if any of you  lacks wisdom, let him ask of God, who gives to all generously and without reproach, and it will be given to him.   Jam 1:6a But he must ask in faith without any doubting,  </vt:lpstr>
      <vt:lpstr>1. Separation is to be away from disorderly Believers,  2Th 3:6-15. </vt:lpstr>
      <vt:lpstr>2Th 3:6 Now we command you, brethren, in the name of our Lord Jesus Christ, that you keep away from every brother who leads an unruly life and not according to the tradition which you received from us. </vt:lpstr>
      <vt:lpstr>2Th 3:14 If anyone does not obey our instruction in this letter, take special note of that person and do not associate with him, so that he will be  put to shame.</vt:lpstr>
      <vt:lpstr> Rom 12:18 If possible, so far  as it depends on you,  be at peace with all men.   You, Believer and Ambassador of Christ, are to always uphold the royal law of love under the  Royal Family Honor Code!</vt:lpstr>
      <vt:lpstr>When it is impossible to live in harmony with others (UnBel/Revers/Apostates) then other principles must apply, ranging from separation to excommunication.   This is the solution in unconditional love. </vt:lpstr>
      <vt:lpstr>‘Disorderly’ - ataktōs –(G814 at-ak'-toce) Adverb from G813 meaning irregularly (morally)  = disorderly or unarranged,  that is, (by implication) insubordinate (religiously)  = unruly. </vt:lpstr>
      <vt:lpstr>‘Walks’ = peripateō -(G4043 per-ee-pat-eh'-o) From G4012 peri and G3961 pateō (derived from ‘a path’) = to tread, trample down;   = to tread all around, that is, walk at large (especially as proof of ability)  = (figuratively) to live, deport oneself, follow (as a companion or votary) = go, be occupied with, walk (about). </vt:lpstr>
      <vt:lpstr>Busybody = periergazomai - (G4020 per-ee-er-gad'-zom-ahee) From G4012 peri – around, all over and G2038 ergazomai - to toil, as a task = to work all around, that is, bustle about (meddle -ing) in useless matters = be a busybody.  **In ancient times used apparently of  a person who is officiously inquisitive about other’s affairs. </vt:lpstr>
      <vt:lpstr>Job 1:7 The LORD said to Satan, “From where do you come?” Then Satan answered the LORD and said, “From roaming about on the earth and walking around on it.”</vt:lpstr>
      <vt:lpstr>Job 2:2 The LORD said to Satan, “Where have you come from?” Then Satan answered the LORD and said, “From roaming about on the earth and walking around on it.” </vt:lpstr>
      <vt:lpstr>Excommunication =  The purpose of excommunication is to exclude a member from the church's fellowship and sacraments, aiming to encourage repentance and a return to full communion. </vt:lpstr>
      <vt:lpstr>2. Separation is to be away  from those that do not doctrinally conform to the  truth of biblical standards,  Rom 17:16; 2Co 11:3. </vt:lpstr>
      <vt:lpstr>John 8:31 So Jesus was saying to those Jews who had believed Him, “If you continue in My word, then you are truly disciples of Mine; </vt:lpstr>
      <vt:lpstr>John 13:35 By this all men  will know that you are  My disciples, if you have  love for one another.” </vt:lpstr>
      <vt:lpstr>John 15:8 My Father is glorified by this, that you bear much fruit, and so prove to be My disciples. </vt:lpstr>
      <vt:lpstr>Pro 27:6 “Faithful are the wounds of a friend,  But deceitful are the kisses  of an enemy.” </vt:lpstr>
      <vt:lpstr>1Co 5:11 But actually, I wrote to you not to associate with any so-called brother if he is an immoral person, or covetous, or an idolater, or a reviler, or a drunkard, or a swindler--not even to eat with such a one.</vt:lpstr>
      <vt:lpstr>1Co 5:12 For what have I to do with judging outsiders?  Do you not judge those who are within the church? </vt:lpstr>
      <vt:lpstr>1Co 5:13 But those who are outside, God judges.  REMOVE THE WICKED MAN FROM AMONG YOURSELVES. </vt:lpstr>
      <vt:lpstr>Rom 16:17 Now I urge you, brethren, keep your eye on those who cause dissensions and hindrances contrary to the teaching which you learned, and turn away from them. </vt:lpstr>
      <vt:lpstr>Separation for the positive mature believer is an outworking of the Spiritual wisdom of God that the believer has acquired through the intake of bible doctrine.</vt:lpstr>
      <vt:lpstr>3. Separation is commanded from those that think earthly gain is proof of godliness,1 Ti 6:3-5. </vt:lpstr>
      <vt:lpstr>1Ti 6:5 Perverse disputing’s of men of corrupt minds, and destitute of the truth, supposing that gain is godliness: - NASB   from such withdraw thyself.  – KJV </vt:lpstr>
      <vt:lpstr>1Ti 6:6 But godliness actually is a means of great gain when accompanied by contentment.</vt:lpstr>
      <vt:lpstr>The parenthetical remark,  of addition in 1Ti 6:5,  is seen in a style that Paul writes and not one of contradiction to any of his letters and teaching,  ex: Tit 3:9-11. </vt:lpstr>
      <vt:lpstr>Tit 3:9 But avoid foolish controversies and genealogies and strife and disputes about the Law, for they are unprofitable and worthless. </vt:lpstr>
      <vt:lpstr>Tit 3:10 Reject a factious man after a first and second warning,   Tit 3:11 knowing that such a man  is perverted and is sinning,  being self-condemned. </vt:lpstr>
      <vt:lpstr>4. We are warned to Separate from the words of those who’s empty words will spread like cancer,  2 Ti 2:14-17a.</vt:lpstr>
      <vt:lpstr>2Ti 2:16 But avoid worldly and empty chatter, for it will lead to further ungodliness, </vt:lpstr>
      <vt:lpstr>2Ti 2:17 and their talk will spread like gangrene.  Among them are Hymenaeus and Philetus,</vt:lpstr>
      <vt:lpstr>Most people prefer to have  their ears tickled rather than listen to the true words of sound doctrine provided for them, that may challenge or expose their unfaithfulness or hypocrisy. </vt:lpstr>
      <vt:lpstr>Gaggraina – (G1044 gang'-grahee-nah) From grainō (to gnaw) = an ulcer (“gangrene”) = canker.   Gangrene - a condition in which body tissue dies due to a lack of blood supply. </vt:lpstr>
      <vt:lpstr> 2Ti 3:16 All Scripture is inspired  by God and profitable for teaching, for reproof, for correction, for training in righteousness;   2Ti 3:17 so that the man of God may be adequate, equipped for  every good work.  </vt:lpstr>
      <vt:lpstr>Believers are to acquire as much bible doctrine as possible, progressing to spiritual maturity and maintaining what has been gain for accurate utilization unto good works In Christ,   …with the motivation to do more! </vt:lpstr>
      <vt:lpstr>Salt &amp; Light Bible Ministries Help, Letters, &amp; Donations  visit us: SLBM.org *paypal write to us: SLBM@gmail.org watch us Utube: @saltandlightbibleminitries  mail us: Salt and Light Bible Ministries c/o Pastor Jason Kauranen 2 Dianne Drive East Wareham, Mass 02538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142</cp:revision>
  <cp:lastPrinted>1601-01-01T00:00:00Z</cp:lastPrinted>
  <dcterms:created xsi:type="dcterms:W3CDTF">2016-07-31T13:32:40Z</dcterms:created>
  <dcterms:modified xsi:type="dcterms:W3CDTF">2025-04-06T01:19:44Z</dcterms:modified>
</cp:coreProperties>
</file>