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4"/>
  </p:notesMasterIdLst>
  <p:sldIdLst>
    <p:sldId id="295" r:id="rId2"/>
    <p:sldId id="256" r:id="rId3"/>
    <p:sldId id="294" r:id="rId4"/>
    <p:sldId id="340" r:id="rId5"/>
    <p:sldId id="341" r:id="rId6"/>
    <p:sldId id="342" r:id="rId7"/>
    <p:sldId id="343" r:id="rId8"/>
    <p:sldId id="344" r:id="rId9"/>
    <p:sldId id="345" r:id="rId10"/>
    <p:sldId id="346" r:id="rId11"/>
    <p:sldId id="347" r:id="rId12"/>
    <p:sldId id="348" r:id="rId13"/>
    <p:sldId id="351" r:id="rId14"/>
    <p:sldId id="352" r:id="rId15"/>
    <p:sldId id="353" r:id="rId16"/>
    <p:sldId id="354" r:id="rId17"/>
    <p:sldId id="355" r:id="rId18"/>
    <p:sldId id="349" r:id="rId19"/>
    <p:sldId id="350" r:id="rId20"/>
    <p:sldId id="339" r:id="rId21"/>
    <p:sldId id="356" r:id="rId22"/>
    <p:sldId id="357" r:id="rId23"/>
    <p:sldId id="358" r:id="rId24"/>
    <p:sldId id="359" r:id="rId25"/>
    <p:sldId id="363" r:id="rId26"/>
    <p:sldId id="364" r:id="rId27"/>
    <p:sldId id="365" r:id="rId28"/>
    <p:sldId id="361" r:id="rId29"/>
    <p:sldId id="362" r:id="rId30"/>
    <p:sldId id="366" r:id="rId31"/>
    <p:sldId id="367" r:id="rId32"/>
    <p:sldId id="293" r:id="rId33"/>
  </p:sldIdLst>
  <p:sldSz cx="9144000" cy="6858000" type="screen4x3"/>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3" roundtripDataSignature="AMtx7midRNOpavngfvggnEYsHQtn76PyY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BBF1472-477C-C9F2-F2CB-EFCED6EFB03A}" name="Pastor Jason Kauranen" initials="PK" userId="e0c3930084765aaa"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04" autoAdjust="0"/>
    <p:restoredTop sz="94718"/>
  </p:normalViewPr>
  <p:slideViewPr>
    <p:cSldViewPr snapToGrid="0">
      <p:cViewPr varScale="1">
        <p:scale>
          <a:sx n="87" d="100"/>
          <a:sy n="87" d="100"/>
        </p:scale>
        <p:origin x="394" y="67"/>
      </p:cViewPr>
      <p:guideLst>
        <p:guide orient="horz" pos="2160"/>
        <p:guide pos="2880"/>
      </p:guideLst>
    </p:cSldViewPr>
  </p:slideViewPr>
  <p:notesTextViewPr>
    <p:cViewPr>
      <p:scale>
        <a:sx n="3" d="2"/>
        <a:sy n="3" d="2"/>
      </p:scale>
      <p:origin x="0" y="0"/>
    </p:cViewPr>
  </p:notesTextViewPr>
  <p:notesViewPr>
    <p:cSldViewPr snapToGrid="0">
      <p:cViewPr varScale="1">
        <p:scale>
          <a:sx n="100" d="100"/>
          <a:sy n="100" d="100"/>
        </p:scale>
        <p:origin x="0" y="0"/>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3" Type="http://customschemas.google.com/relationships/presentationmetadata" Target="metadata"/><Relationship Id="rId58"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56"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p:nvPr/>
        </p:nvSpPr>
        <p:spPr>
          <a:xfrm>
            <a:off x="0" y="0"/>
            <a:ext cx="7315200" cy="96012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400" b="1">
              <a:solidFill>
                <a:srgbClr val="FFFFFF"/>
              </a:solidFill>
              <a:latin typeface="Arial"/>
              <a:ea typeface="Arial"/>
              <a:cs typeface="Arial"/>
              <a:sym typeface="Arial"/>
            </a:endParaRPr>
          </a:p>
        </p:txBody>
      </p:sp>
      <p:sp>
        <p:nvSpPr>
          <p:cNvPr id="4" name="Google Shape;4;n"/>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 name="Google Shape;5;n"/>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lvl1pPr marL="457200" marR="0" lvl="0"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p1: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a:extLst>
            <a:ext uri="{FF2B5EF4-FFF2-40B4-BE49-F238E27FC236}">
              <a16:creationId xmlns:a16="http://schemas.microsoft.com/office/drawing/2014/main" id="{1AB5F192-C48C-E416-7386-704414948E40}"/>
            </a:ext>
          </a:extLst>
        </p:cNvPr>
        <p:cNvGrpSpPr/>
        <p:nvPr/>
      </p:nvGrpSpPr>
      <p:grpSpPr>
        <a:xfrm>
          <a:off x="0" y="0"/>
          <a:ext cx="0" cy="0"/>
          <a:chOff x="0" y="0"/>
          <a:chExt cx="0" cy="0"/>
        </a:xfrm>
      </p:grpSpPr>
      <p:sp>
        <p:nvSpPr>
          <p:cNvPr id="87" name="Google Shape;87;p2:notes">
            <a:extLst>
              <a:ext uri="{FF2B5EF4-FFF2-40B4-BE49-F238E27FC236}">
                <a16:creationId xmlns:a16="http://schemas.microsoft.com/office/drawing/2014/main" id="{0F6196A7-8080-AEE5-FB75-3D582E423C75}"/>
              </a:ext>
            </a:extLst>
          </p:cNvPr>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88" name="Google Shape;88;p2:notes">
            <a:extLst>
              <a:ext uri="{FF2B5EF4-FFF2-40B4-BE49-F238E27FC236}">
                <a16:creationId xmlns:a16="http://schemas.microsoft.com/office/drawing/2014/main" id="{BBE99C64-CDC4-E605-3C6B-DD88882B64E6}"/>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27924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38: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70" name="Google Shape;270;p38: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
        <p:cNvGrpSpPr/>
        <p:nvPr/>
      </p:nvGrpSpPr>
      <p:grpSpPr>
        <a:xfrm>
          <a:off x="0" y="0"/>
          <a:ext cx="0" cy="0"/>
          <a:chOff x="0" y="0"/>
          <a:chExt cx="0" cy="0"/>
        </a:xfrm>
      </p:grpSpPr>
      <p:sp>
        <p:nvSpPr>
          <p:cNvPr id="13" name="Google Shape;13;p40"/>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 name="Google Shape;14;p40"/>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40"/>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40"/>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lvl="0"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1pPr>
            <a:lvl2pPr marL="0" lvl="1"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2pPr>
            <a:lvl3pPr marL="0" lvl="2"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3pPr>
            <a:lvl4pPr marL="0" lvl="3"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4pPr>
            <a:lvl5pPr marL="0" lvl="4"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5pPr>
            <a:lvl6pPr marL="0" lvl="5"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6pPr>
            <a:lvl7pPr marL="0" lvl="6"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7pPr>
            <a:lvl8pPr marL="0" lvl="7"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8pPr>
            <a:lvl9pPr marL="0" lvl="8"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6"/>
        <p:cNvGrpSpPr/>
        <p:nvPr/>
      </p:nvGrpSpPr>
      <p:grpSpPr>
        <a:xfrm>
          <a:off x="0" y="0"/>
          <a:ext cx="0" cy="0"/>
          <a:chOff x="0" y="0"/>
          <a:chExt cx="0" cy="0"/>
        </a:xfrm>
      </p:grpSpPr>
      <p:sp>
        <p:nvSpPr>
          <p:cNvPr id="7" name="Google Shape;7;p39"/>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marR="0" lvl="0"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R="0" lvl="1"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2pPr>
            <a:lvl3pPr marR="0" lvl="2"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3pPr>
            <a:lvl4pPr marR="0" lvl="3"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4pPr>
            <a:lvl5pPr marR="0" lvl="4"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5pPr>
            <a:lvl6pPr marR="0" lvl="5"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6pPr>
            <a:lvl7pPr marR="0" lvl="6"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7pPr>
            <a:lvl8pPr marR="0" lvl="7"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8pPr>
            <a:lvl9pPr marR="0" lvl="8"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9pPr>
          </a:lstStyle>
          <a:p>
            <a:endParaRPr/>
          </a:p>
        </p:txBody>
      </p:sp>
      <p:sp>
        <p:nvSpPr>
          <p:cNvPr id="8" name="Google Shape;8;p39"/>
          <p:cNvSpPr txBox="1">
            <a:spLocks noGrp="1"/>
          </p:cNvSpPr>
          <p:nvPr>
            <p:ph type="body" idx="1"/>
          </p:nvPr>
        </p:nvSpPr>
        <p:spPr>
          <a:xfrm>
            <a:off x="685800" y="1981200"/>
            <a:ext cx="7769225" cy="4111625"/>
          </a:xfrm>
          <a:prstGeom prst="rect">
            <a:avLst/>
          </a:prstGeom>
          <a:noFill/>
          <a:ln>
            <a:noFill/>
          </a:ln>
        </p:spPr>
        <p:txBody>
          <a:bodyPr spcFirstLastPara="1" wrap="square" lIns="90000" tIns="46800" rIns="90000" bIns="46800" anchor="t" anchorCtr="0">
            <a:noAutofit/>
          </a:bodyPr>
          <a:lstStyle>
            <a:lvl1pPr marL="457200" marR="0" lvl="0" indent="-228600" algn="ctr" rtl="0">
              <a:spcBef>
                <a:spcPts val="135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L="914400" marR="0" lvl="1" indent="-228600" algn="l" rtl="0">
              <a:spcBef>
                <a:spcPts val="700"/>
              </a:spcBef>
              <a:spcAft>
                <a:spcPts val="0"/>
              </a:spcAft>
              <a:buSzPts val="1400"/>
              <a:buNone/>
              <a:defRPr sz="28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600"/>
              </a:spcBef>
              <a:spcAft>
                <a:spcPts val="0"/>
              </a:spcAft>
              <a:buSzPts val="1400"/>
              <a:buNone/>
              <a:defRPr sz="24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9" name="Google Shape;9;p39"/>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0" name="Google Shape;10;p39"/>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1" name="Google Shape;11;p39"/>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marR="0" lvl="0"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L="0" marR="0" lvl="1"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2pPr>
            <a:lvl3pPr marL="0" marR="0" lvl="2"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3pPr>
            <a:lvl4pPr marL="0" marR="0" lvl="3"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4pPr>
            <a:lvl5pPr marL="0" marR="0" lvl="4"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5pPr>
            <a:lvl6pPr marL="0" marR="0" lvl="5"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6pPr>
            <a:lvl7pPr marL="0" marR="0" lvl="6"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7pPr>
            <a:lvl8pPr marL="0" marR="0" lvl="7"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8pPr>
            <a:lvl9pPr marL="0" marR="0" lvl="8"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2C37C-9FC7-1565-8D12-DB314483530E}"/>
              </a:ext>
            </a:extLst>
          </p:cNvPr>
          <p:cNvSpPr>
            <a:spLocks noGrp="1"/>
          </p:cNvSpPr>
          <p:nvPr>
            <p:ph type="title"/>
          </p:nvPr>
        </p:nvSpPr>
        <p:spPr/>
        <p:txBody>
          <a:bodyPr/>
          <a:lstStyle/>
          <a:p>
            <a:r>
              <a:rPr lang="en-US" sz="4800" dirty="0"/>
              <a:t>Please respect the Word of God as it is being taught by </a:t>
            </a:r>
            <a:br>
              <a:rPr lang="en-US" sz="4800" dirty="0"/>
            </a:br>
            <a:r>
              <a:rPr lang="en-US" sz="4800" dirty="0"/>
              <a:t>shutting off all cell phones </a:t>
            </a:r>
            <a:r>
              <a:rPr lang="en-US" sz="4800"/>
              <a:t>and electronics, giving your </a:t>
            </a:r>
            <a:r>
              <a:rPr lang="en-US" sz="4800" dirty="0"/>
              <a:t>undivided attention while service is in session.</a:t>
            </a:r>
            <a:br>
              <a:rPr lang="en-US" sz="4800" dirty="0"/>
            </a:br>
            <a:br>
              <a:rPr lang="en-US" sz="4800" dirty="0"/>
            </a:br>
            <a:r>
              <a:rPr lang="en-US" sz="4800" dirty="0"/>
              <a:t>Thank you! SLBM</a:t>
            </a:r>
          </a:p>
        </p:txBody>
      </p:sp>
    </p:spTree>
    <p:extLst>
      <p:ext uri="{BB962C8B-B14F-4D97-AF65-F5344CB8AC3E}">
        <p14:creationId xmlns:p14="http://schemas.microsoft.com/office/powerpoint/2010/main" val="1405187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2C294-E47E-EB24-7EFF-C8B1CE73573F}"/>
              </a:ext>
            </a:extLst>
          </p:cNvPr>
          <p:cNvSpPr>
            <a:spLocks noGrp="1"/>
          </p:cNvSpPr>
          <p:nvPr>
            <p:ph type="title"/>
          </p:nvPr>
        </p:nvSpPr>
        <p:spPr/>
        <p:txBody>
          <a:bodyPr/>
          <a:lstStyle/>
          <a:p>
            <a:r>
              <a:rPr lang="en-US" sz="4000" dirty="0"/>
              <a:t>“This laying of the hand has the meaning of </a:t>
            </a:r>
            <a:r>
              <a:rPr lang="en-US" sz="4000" u="sng" dirty="0"/>
              <a:t>leaning heavily</a:t>
            </a:r>
            <a:r>
              <a:rPr lang="en-US" sz="4000" dirty="0"/>
              <a:t>…. Surely this is the very essence and nature of faith, which doth not only bring us into contact with the great Substitute, but teaches us to lean upon Him with all the burden of our guilt; so that if our sins be very weighty, yet we see Him as able to bear them all.”</a:t>
            </a:r>
            <a:br>
              <a:rPr lang="en-US" sz="4000" dirty="0"/>
            </a:br>
            <a:r>
              <a:rPr lang="en-US" sz="4000" dirty="0"/>
              <a:t>- C. Spurgeon</a:t>
            </a:r>
          </a:p>
        </p:txBody>
      </p:sp>
    </p:spTree>
    <p:extLst>
      <p:ext uri="{BB962C8B-B14F-4D97-AF65-F5344CB8AC3E}">
        <p14:creationId xmlns:p14="http://schemas.microsoft.com/office/powerpoint/2010/main" val="30019075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FE30D-9455-A7D6-9066-7DA3910B683C}"/>
              </a:ext>
            </a:extLst>
          </p:cNvPr>
          <p:cNvSpPr>
            <a:spLocks noGrp="1"/>
          </p:cNvSpPr>
          <p:nvPr>
            <p:ph type="title"/>
          </p:nvPr>
        </p:nvSpPr>
        <p:spPr/>
        <p:txBody>
          <a:bodyPr/>
          <a:lstStyle/>
          <a:p>
            <a:r>
              <a:rPr lang="en-US" sz="4400" dirty="0"/>
              <a:t>Lev 4:20 He shall also do with the bull just as he did with the bull of the sin offering; thus he shall do with it. So the priest shall make atonement for them, and they will be forgiven. </a:t>
            </a:r>
          </a:p>
        </p:txBody>
      </p:sp>
    </p:spTree>
    <p:extLst>
      <p:ext uri="{BB962C8B-B14F-4D97-AF65-F5344CB8AC3E}">
        <p14:creationId xmlns:p14="http://schemas.microsoft.com/office/powerpoint/2010/main" val="1250395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9BA70-BE1F-3AE3-881C-5ADFD9D1BF7F}"/>
              </a:ext>
            </a:extLst>
          </p:cNvPr>
          <p:cNvSpPr>
            <a:spLocks noGrp="1"/>
          </p:cNvSpPr>
          <p:nvPr>
            <p:ph type="title"/>
          </p:nvPr>
        </p:nvSpPr>
        <p:spPr/>
        <p:txBody>
          <a:bodyPr/>
          <a:lstStyle/>
          <a:p>
            <a:r>
              <a:rPr lang="en-US" sz="4400" dirty="0"/>
              <a:t>Unintentional sin</a:t>
            </a:r>
            <a:br>
              <a:rPr lang="en-US" sz="4400" dirty="0"/>
            </a:br>
            <a:br>
              <a:rPr lang="en-US" sz="4400" dirty="0"/>
            </a:br>
            <a:r>
              <a:rPr lang="en-US" sz="4400" dirty="0"/>
              <a:t>Joshua and the leaders of Israel made a treaty with the Gibeonites, a neighboring people, without seeking guidance from God, </a:t>
            </a:r>
            <a:br>
              <a:rPr lang="en-US" sz="4400" dirty="0"/>
            </a:br>
            <a:r>
              <a:rPr lang="en-US" sz="4400" dirty="0"/>
              <a:t>Jos 9:14-15. </a:t>
            </a:r>
          </a:p>
        </p:txBody>
      </p:sp>
    </p:spTree>
    <p:extLst>
      <p:ext uri="{BB962C8B-B14F-4D97-AF65-F5344CB8AC3E}">
        <p14:creationId xmlns:p14="http://schemas.microsoft.com/office/powerpoint/2010/main" val="16558138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7F987-F486-FF26-B5E2-4A88DEBA3ECB}"/>
              </a:ext>
            </a:extLst>
          </p:cNvPr>
          <p:cNvSpPr>
            <a:spLocks noGrp="1"/>
          </p:cNvSpPr>
          <p:nvPr>
            <p:ph type="title"/>
          </p:nvPr>
        </p:nvSpPr>
        <p:spPr/>
        <p:txBody>
          <a:bodyPr/>
          <a:lstStyle/>
          <a:p>
            <a:r>
              <a:rPr lang="en-US" sz="4800" dirty="0"/>
              <a:t>Jos 9:14 So the men of Israel took some of their provisions, and did not ask for the counsel of the Lord. </a:t>
            </a:r>
          </a:p>
        </p:txBody>
      </p:sp>
    </p:spTree>
    <p:extLst>
      <p:ext uri="{BB962C8B-B14F-4D97-AF65-F5344CB8AC3E}">
        <p14:creationId xmlns:p14="http://schemas.microsoft.com/office/powerpoint/2010/main" val="9487155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4DC79-1CEE-26FD-A241-5DB3D7D4F180}"/>
              </a:ext>
            </a:extLst>
          </p:cNvPr>
          <p:cNvSpPr>
            <a:spLocks noGrp="1"/>
          </p:cNvSpPr>
          <p:nvPr>
            <p:ph type="title"/>
          </p:nvPr>
        </p:nvSpPr>
        <p:spPr/>
        <p:txBody>
          <a:bodyPr/>
          <a:lstStyle/>
          <a:p>
            <a:r>
              <a:rPr lang="en-US" sz="4800" dirty="0"/>
              <a:t>Jos 9:15 Joshua made peace with them and made a covenant with them, to let them live; and the leaders of the congregation swore an oath to them. </a:t>
            </a:r>
          </a:p>
        </p:txBody>
      </p:sp>
    </p:spTree>
    <p:extLst>
      <p:ext uri="{BB962C8B-B14F-4D97-AF65-F5344CB8AC3E}">
        <p14:creationId xmlns:p14="http://schemas.microsoft.com/office/powerpoint/2010/main" val="3313731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0AA04-ED20-384B-F045-184B39976262}"/>
              </a:ext>
            </a:extLst>
          </p:cNvPr>
          <p:cNvSpPr>
            <a:spLocks noGrp="1"/>
          </p:cNvSpPr>
          <p:nvPr>
            <p:ph type="title"/>
          </p:nvPr>
        </p:nvSpPr>
        <p:spPr/>
        <p:txBody>
          <a:bodyPr/>
          <a:lstStyle/>
          <a:p>
            <a:r>
              <a:rPr lang="en-US" sz="4800" dirty="0"/>
              <a:t>Jos 9:19 But all the leaders said to the whole congregation, </a:t>
            </a:r>
            <a:br>
              <a:rPr lang="en-US" sz="4800" dirty="0"/>
            </a:br>
            <a:r>
              <a:rPr lang="en-US" sz="4800" dirty="0"/>
              <a:t>“We have sworn to them by the Lord, the God of Israel, and now we cannot touch them. </a:t>
            </a:r>
          </a:p>
        </p:txBody>
      </p:sp>
    </p:spTree>
    <p:extLst>
      <p:ext uri="{BB962C8B-B14F-4D97-AF65-F5344CB8AC3E}">
        <p14:creationId xmlns:p14="http://schemas.microsoft.com/office/powerpoint/2010/main" val="1964558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00107-2AE0-095D-7818-9CC80BE3665A}"/>
              </a:ext>
            </a:extLst>
          </p:cNvPr>
          <p:cNvSpPr>
            <a:spLocks noGrp="1"/>
          </p:cNvSpPr>
          <p:nvPr>
            <p:ph type="title"/>
          </p:nvPr>
        </p:nvSpPr>
        <p:spPr/>
        <p:txBody>
          <a:bodyPr/>
          <a:lstStyle/>
          <a:p>
            <a:r>
              <a:rPr lang="en-US" sz="4400" dirty="0"/>
              <a:t>Principle – Believers, and sometimes in groups, will often find trouble when they fail to ask counsel of the LORD, who has revealed His wisdom in His word. </a:t>
            </a:r>
          </a:p>
        </p:txBody>
      </p:sp>
    </p:spTree>
    <p:extLst>
      <p:ext uri="{BB962C8B-B14F-4D97-AF65-F5344CB8AC3E}">
        <p14:creationId xmlns:p14="http://schemas.microsoft.com/office/powerpoint/2010/main" val="559538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C4E73-341E-3A59-83C7-E1FDD8DE4333}"/>
              </a:ext>
            </a:extLst>
          </p:cNvPr>
          <p:cNvSpPr>
            <a:spLocks noGrp="1"/>
          </p:cNvSpPr>
          <p:nvPr>
            <p:ph type="title"/>
          </p:nvPr>
        </p:nvSpPr>
        <p:spPr/>
        <p:txBody>
          <a:bodyPr/>
          <a:lstStyle/>
          <a:p>
            <a:r>
              <a:rPr lang="en-US" sz="4800" dirty="0"/>
              <a:t>Jos 9:27 But Joshua made them that day hewers of wood and drawers of water for the congregation and for the altar of the Lord, to this day, in the place which He would choose. </a:t>
            </a:r>
          </a:p>
        </p:txBody>
      </p:sp>
    </p:spTree>
    <p:extLst>
      <p:ext uri="{BB962C8B-B14F-4D97-AF65-F5344CB8AC3E}">
        <p14:creationId xmlns:p14="http://schemas.microsoft.com/office/powerpoint/2010/main" val="26344559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DA9C4-9252-C64D-0AA2-966A0ED65D30}"/>
              </a:ext>
            </a:extLst>
          </p:cNvPr>
          <p:cNvSpPr>
            <a:spLocks noGrp="1"/>
          </p:cNvSpPr>
          <p:nvPr>
            <p:ph type="title"/>
          </p:nvPr>
        </p:nvSpPr>
        <p:spPr/>
        <p:txBody>
          <a:bodyPr/>
          <a:lstStyle/>
          <a:p>
            <a:r>
              <a:rPr lang="en-US" sz="4400" dirty="0"/>
              <a:t>2Sa 21:1 Now there was a famine in the days of David for three years, year after year; and David sought the presence of the Lord. And the Lord said, “It is for Saul and his bloody house, because he put the Gibeonites to death.” </a:t>
            </a:r>
          </a:p>
        </p:txBody>
      </p:sp>
    </p:spTree>
    <p:extLst>
      <p:ext uri="{BB962C8B-B14F-4D97-AF65-F5344CB8AC3E}">
        <p14:creationId xmlns:p14="http://schemas.microsoft.com/office/powerpoint/2010/main" val="5052749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8028B-925B-6888-792A-C54BFA7D3384}"/>
              </a:ext>
            </a:extLst>
          </p:cNvPr>
          <p:cNvSpPr>
            <a:spLocks noGrp="1"/>
          </p:cNvSpPr>
          <p:nvPr>
            <p:ph type="title"/>
          </p:nvPr>
        </p:nvSpPr>
        <p:spPr/>
        <p:txBody>
          <a:bodyPr/>
          <a:lstStyle/>
          <a:p>
            <a:r>
              <a:rPr lang="en-US" sz="4400" dirty="0"/>
              <a:t>2Sa 21:3 Thus David said to the Gibeonites, “What should I do for you? And how can I make atonement that you may bless the inheritance of the Lord?”</a:t>
            </a:r>
          </a:p>
        </p:txBody>
      </p:sp>
    </p:spTree>
    <p:extLst>
      <p:ext uri="{BB962C8B-B14F-4D97-AF65-F5344CB8AC3E}">
        <p14:creationId xmlns:p14="http://schemas.microsoft.com/office/powerpoint/2010/main" val="154896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and Light Bible Ministries</a:t>
            </a:r>
            <a:br>
              <a:rPr lang="en-US" sz="4800" dirty="0"/>
            </a:br>
            <a:br>
              <a:rPr lang="en-US" sz="4000" dirty="0"/>
            </a:br>
            <a:r>
              <a:rPr lang="en-US" sz="4000" dirty="0"/>
              <a:t>‘A Daily Cross with Thee’ # 059 </a:t>
            </a:r>
            <a:br>
              <a:rPr lang="en-US" sz="4400" dirty="0"/>
            </a:br>
            <a:br>
              <a:rPr lang="en-US" sz="3600" dirty="0"/>
            </a:br>
            <a:r>
              <a:rPr lang="en-US" sz="3400" dirty="0"/>
              <a:t>The Analogies of the Shadows; Ignorance of Sin is Not an Excuse For Lack of Accountability - Part 11.</a:t>
            </a:r>
            <a:br>
              <a:rPr lang="en-US" sz="3600" dirty="0"/>
            </a:br>
            <a:br>
              <a:rPr lang="en-US" sz="3600" dirty="0"/>
            </a:br>
            <a:r>
              <a:rPr lang="en-US" sz="4000" dirty="0"/>
              <a:t>Pastor Jason Kauranen</a:t>
            </a:r>
            <a:br>
              <a:rPr lang="en-US" sz="4000" dirty="0"/>
            </a:br>
            <a:r>
              <a:rPr lang="en-US" sz="4000" dirty="0"/>
              <a:t>Wednesday April 22, 2026 </a:t>
            </a:r>
            <a:endParaRPr sz="4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3BBB3-A66B-AA68-4B09-2D1B6E5574C3}"/>
              </a:ext>
            </a:extLst>
          </p:cNvPr>
          <p:cNvSpPr>
            <a:spLocks noGrp="1"/>
          </p:cNvSpPr>
          <p:nvPr>
            <p:ph type="title"/>
          </p:nvPr>
        </p:nvSpPr>
        <p:spPr/>
        <p:txBody>
          <a:bodyPr/>
          <a:lstStyle/>
          <a:p>
            <a:r>
              <a:rPr lang="en-US" sz="4400" dirty="0"/>
              <a:t>God does not excuse obligations because of ignorance or the passage of time, even so the correction may take a long time after the offense or sin.</a:t>
            </a:r>
          </a:p>
        </p:txBody>
      </p:sp>
    </p:spTree>
    <p:extLst>
      <p:ext uri="{BB962C8B-B14F-4D97-AF65-F5344CB8AC3E}">
        <p14:creationId xmlns:p14="http://schemas.microsoft.com/office/powerpoint/2010/main" val="16891474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5BC30-57C9-C68B-65AE-F2FA9A8D1F74}"/>
              </a:ext>
            </a:extLst>
          </p:cNvPr>
          <p:cNvSpPr>
            <a:spLocks noGrp="1"/>
          </p:cNvSpPr>
          <p:nvPr>
            <p:ph type="title"/>
          </p:nvPr>
        </p:nvSpPr>
        <p:spPr/>
        <p:txBody>
          <a:bodyPr/>
          <a:lstStyle/>
          <a:p>
            <a:r>
              <a:rPr lang="en-US" sz="4400" dirty="0"/>
              <a:t>Ignorance is never an excuse, Unintentional sin is still a violation of the holy law and God calls </a:t>
            </a:r>
            <a:br>
              <a:rPr lang="en-US" sz="4400" dirty="0"/>
            </a:br>
            <a:r>
              <a:rPr lang="en-US" sz="4400" dirty="0"/>
              <a:t>for accountability, </a:t>
            </a:r>
            <a:br>
              <a:rPr lang="en-US" sz="4400" dirty="0"/>
            </a:br>
            <a:r>
              <a:rPr lang="en-US" sz="4400" dirty="0"/>
              <a:t>Lev 5:17.</a:t>
            </a:r>
          </a:p>
        </p:txBody>
      </p:sp>
    </p:spTree>
    <p:extLst>
      <p:ext uri="{BB962C8B-B14F-4D97-AF65-F5344CB8AC3E}">
        <p14:creationId xmlns:p14="http://schemas.microsoft.com/office/powerpoint/2010/main" val="8282301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BDFF6-1C95-26B9-656F-CB331E7FFD10}"/>
              </a:ext>
            </a:extLst>
          </p:cNvPr>
          <p:cNvSpPr>
            <a:spLocks noGrp="1"/>
          </p:cNvSpPr>
          <p:nvPr>
            <p:ph type="title"/>
          </p:nvPr>
        </p:nvSpPr>
        <p:spPr/>
        <p:txBody>
          <a:bodyPr/>
          <a:lstStyle/>
          <a:p>
            <a:r>
              <a:rPr lang="en-US" sz="4400" dirty="0"/>
              <a:t>Lev 5:17 Now if a person sins and does any of the things which the Lord has commanded not to be done, though he was unaware, </a:t>
            </a:r>
            <a:br>
              <a:rPr lang="en-US" sz="4400" dirty="0"/>
            </a:br>
            <a:r>
              <a:rPr lang="en-US" sz="4400" u="sng" dirty="0"/>
              <a:t>still </a:t>
            </a:r>
            <a:r>
              <a:rPr lang="en-US" sz="4400" dirty="0"/>
              <a:t>he is guilty and shall bear </a:t>
            </a:r>
            <a:br>
              <a:rPr lang="en-US" sz="4400" dirty="0"/>
            </a:br>
            <a:r>
              <a:rPr lang="en-US" sz="4400" dirty="0"/>
              <a:t>his punishment.</a:t>
            </a:r>
          </a:p>
        </p:txBody>
      </p:sp>
    </p:spTree>
    <p:extLst>
      <p:ext uri="{BB962C8B-B14F-4D97-AF65-F5344CB8AC3E}">
        <p14:creationId xmlns:p14="http://schemas.microsoft.com/office/powerpoint/2010/main" val="25686247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DF695-9CF6-72E9-8273-0F88E29A6B71}"/>
              </a:ext>
            </a:extLst>
          </p:cNvPr>
          <p:cNvSpPr>
            <a:spLocks noGrp="1"/>
          </p:cNvSpPr>
          <p:nvPr>
            <p:ph type="title"/>
          </p:nvPr>
        </p:nvSpPr>
        <p:spPr/>
        <p:txBody>
          <a:bodyPr/>
          <a:lstStyle/>
          <a:p>
            <a:r>
              <a:rPr lang="en-US" sz="4400" dirty="0"/>
              <a:t>Lev 4:16 the anointed priest….</a:t>
            </a:r>
            <a:br>
              <a:rPr lang="en-US" sz="4400" dirty="0"/>
            </a:br>
            <a:br>
              <a:rPr lang="en-US" sz="4400" dirty="0"/>
            </a:br>
            <a:r>
              <a:rPr lang="en-US" sz="4400" dirty="0"/>
              <a:t>Lev 4:20 He shall also do with the bull just as he did with the bull of the sin offering; thus he shall do with it. So, the priest </a:t>
            </a:r>
            <a:r>
              <a:rPr lang="en-US" sz="4400" u="sng" dirty="0"/>
              <a:t>shall make atonement</a:t>
            </a:r>
            <a:r>
              <a:rPr lang="en-US" sz="4400" dirty="0"/>
              <a:t> for them, and they </a:t>
            </a:r>
            <a:r>
              <a:rPr lang="en-US" sz="4400" u="sng" dirty="0"/>
              <a:t>will be forgiven.</a:t>
            </a:r>
            <a:br>
              <a:rPr lang="en-US" sz="4400" dirty="0"/>
            </a:br>
            <a:endParaRPr lang="en-US" sz="4400" dirty="0"/>
          </a:p>
        </p:txBody>
      </p:sp>
    </p:spTree>
    <p:extLst>
      <p:ext uri="{BB962C8B-B14F-4D97-AF65-F5344CB8AC3E}">
        <p14:creationId xmlns:p14="http://schemas.microsoft.com/office/powerpoint/2010/main" val="20458212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50686-C743-D7E2-C1E7-59C8168EB877}"/>
              </a:ext>
            </a:extLst>
          </p:cNvPr>
          <p:cNvSpPr>
            <a:spLocks noGrp="1"/>
          </p:cNvSpPr>
          <p:nvPr>
            <p:ph type="title"/>
          </p:nvPr>
        </p:nvSpPr>
        <p:spPr/>
        <p:txBody>
          <a:bodyPr/>
          <a:lstStyle/>
          <a:p>
            <a:r>
              <a:rPr lang="en-US" sz="4400" dirty="0"/>
              <a:t>As Church-age believers, we have a better, perfect sacrifice through Christ, the removal of sin was made complete to give you a new slate, totally clean,</a:t>
            </a:r>
            <a:br>
              <a:rPr lang="en-US" sz="4400" dirty="0"/>
            </a:br>
            <a:r>
              <a:rPr lang="en-US" sz="4400" dirty="0"/>
              <a:t> </a:t>
            </a:r>
            <a:br>
              <a:rPr lang="en-US" sz="4400" dirty="0"/>
            </a:br>
            <a:r>
              <a:rPr lang="en-US" sz="4400" dirty="0"/>
              <a:t>Jer 31:34b; Heb 8:12, 10:1, </a:t>
            </a:r>
            <a:br>
              <a:rPr lang="en-US" sz="4400" dirty="0"/>
            </a:br>
            <a:r>
              <a:rPr lang="en-US" sz="4400" dirty="0"/>
              <a:t>Heb 8:12a, 14. </a:t>
            </a:r>
          </a:p>
        </p:txBody>
      </p:sp>
    </p:spTree>
    <p:extLst>
      <p:ext uri="{BB962C8B-B14F-4D97-AF65-F5344CB8AC3E}">
        <p14:creationId xmlns:p14="http://schemas.microsoft.com/office/powerpoint/2010/main" val="22932336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E1861-5000-CCC2-3004-8FEFE4D6B125}"/>
              </a:ext>
            </a:extLst>
          </p:cNvPr>
          <p:cNvSpPr>
            <a:spLocks noGrp="1"/>
          </p:cNvSpPr>
          <p:nvPr>
            <p:ph type="title"/>
          </p:nvPr>
        </p:nvSpPr>
        <p:spPr/>
        <p:txBody>
          <a:bodyPr/>
          <a:lstStyle/>
          <a:p>
            <a:r>
              <a:rPr lang="en-US" sz="4400" dirty="0"/>
              <a:t>Biblical Principle -</a:t>
            </a:r>
            <a:br>
              <a:rPr lang="en-US" sz="4400" dirty="0"/>
            </a:br>
            <a:br>
              <a:rPr lang="en-US" sz="4400" dirty="0"/>
            </a:br>
            <a:r>
              <a:rPr lang="en-US" sz="4400" dirty="0"/>
              <a:t>While all transgressions are sins, not all sins are premeditated transgressions, </a:t>
            </a:r>
            <a:br>
              <a:rPr lang="en-US" sz="4400" dirty="0"/>
            </a:br>
            <a:br>
              <a:rPr lang="en-US" sz="4400" dirty="0"/>
            </a:br>
            <a:r>
              <a:rPr lang="en-US" sz="4400" dirty="0"/>
              <a:t>1Jo 3:4, 5:17. </a:t>
            </a:r>
          </a:p>
        </p:txBody>
      </p:sp>
    </p:spTree>
    <p:extLst>
      <p:ext uri="{BB962C8B-B14F-4D97-AF65-F5344CB8AC3E}">
        <p14:creationId xmlns:p14="http://schemas.microsoft.com/office/powerpoint/2010/main" val="29174310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71BE9-0893-FB93-4820-8D69361E4C4E}"/>
              </a:ext>
            </a:extLst>
          </p:cNvPr>
          <p:cNvSpPr>
            <a:spLocks noGrp="1"/>
          </p:cNvSpPr>
          <p:nvPr>
            <p:ph type="title"/>
          </p:nvPr>
        </p:nvSpPr>
        <p:spPr/>
        <p:txBody>
          <a:bodyPr/>
          <a:lstStyle/>
          <a:p>
            <a:r>
              <a:rPr lang="en-US" sz="4000" dirty="0"/>
              <a:t>1. Sin (Chatta or Hamartia): </a:t>
            </a:r>
            <a:br>
              <a:rPr lang="en-US" sz="4000" dirty="0"/>
            </a:br>
            <a:br>
              <a:rPr lang="en-US" sz="4000" dirty="0"/>
            </a:br>
            <a:r>
              <a:rPr lang="en-US" sz="4000" dirty="0"/>
              <a:t>Often described as "missing the mark." This is the broader term for falling short of God's glory, moral failure, or actions against God/others, whether intentional or unintentional. </a:t>
            </a:r>
          </a:p>
        </p:txBody>
      </p:sp>
    </p:spTree>
    <p:extLst>
      <p:ext uri="{BB962C8B-B14F-4D97-AF65-F5344CB8AC3E}">
        <p14:creationId xmlns:p14="http://schemas.microsoft.com/office/powerpoint/2010/main" val="16032696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6FAD9-8BD4-4818-1560-DBA3744FCAB0}"/>
              </a:ext>
            </a:extLst>
          </p:cNvPr>
          <p:cNvSpPr>
            <a:spLocks noGrp="1"/>
          </p:cNvSpPr>
          <p:nvPr>
            <p:ph type="title"/>
          </p:nvPr>
        </p:nvSpPr>
        <p:spPr/>
        <p:txBody>
          <a:bodyPr/>
          <a:lstStyle/>
          <a:p>
            <a:r>
              <a:rPr lang="en-US" sz="4000" dirty="0"/>
              <a:t>2. Transgression (</a:t>
            </a:r>
            <a:r>
              <a:rPr lang="en-US" sz="4000" i="1" dirty="0"/>
              <a:t>Asham, Pesha or </a:t>
            </a:r>
            <a:r>
              <a:rPr lang="en-US" sz="4000" i="1" dirty="0" err="1"/>
              <a:t>Paranomia</a:t>
            </a:r>
            <a:r>
              <a:rPr lang="en-US" sz="4000" dirty="0"/>
              <a:t>): </a:t>
            </a:r>
            <a:br>
              <a:rPr lang="en-US" sz="4000" dirty="0"/>
            </a:br>
            <a:br>
              <a:rPr lang="en-US" sz="4000" dirty="0"/>
            </a:br>
            <a:r>
              <a:rPr lang="en-US" sz="4000" dirty="0"/>
              <a:t>Defined as "crossing the line" or overstepping a boundary. This is typically a willful, active rebellion or disobedience against a known law or command.</a:t>
            </a:r>
          </a:p>
        </p:txBody>
      </p:sp>
    </p:spTree>
    <p:extLst>
      <p:ext uri="{BB962C8B-B14F-4D97-AF65-F5344CB8AC3E}">
        <p14:creationId xmlns:p14="http://schemas.microsoft.com/office/powerpoint/2010/main" val="39402653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F0B22-C2DE-0111-5B6D-2626036B941C}"/>
              </a:ext>
            </a:extLst>
          </p:cNvPr>
          <p:cNvSpPr>
            <a:spLocks noGrp="1"/>
          </p:cNvSpPr>
          <p:nvPr>
            <p:ph type="title"/>
          </p:nvPr>
        </p:nvSpPr>
        <p:spPr/>
        <p:txBody>
          <a:bodyPr/>
          <a:lstStyle/>
          <a:p>
            <a:r>
              <a:rPr lang="en-US" sz="4000" dirty="0"/>
              <a:t>3. Iniquity (Avon or </a:t>
            </a:r>
            <a:r>
              <a:rPr lang="en-US" sz="4000" dirty="0" err="1"/>
              <a:t>anomos</a:t>
            </a:r>
            <a:r>
              <a:rPr lang="en-US" sz="4000" dirty="0"/>
              <a:t>, pomeria)</a:t>
            </a:r>
            <a:br>
              <a:rPr lang="en-US" sz="4000" dirty="0"/>
            </a:br>
            <a:br>
              <a:rPr lang="en-US" sz="4000" dirty="0"/>
            </a:br>
            <a:r>
              <a:rPr lang="en-US" sz="4000" dirty="0"/>
              <a:t>Meaning the internal, twisted nature or the perversion of the heart of mankind which leads to both sin and transgression; a deliberate action of flexion from the OSN. </a:t>
            </a:r>
          </a:p>
        </p:txBody>
      </p:sp>
    </p:spTree>
    <p:extLst>
      <p:ext uri="{BB962C8B-B14F-4D97-AF65-F5344CB8AC3E}">
        <p14:creationId xmlns:p14="http://schemas.microsoft.com/office/powerpoint/2010/main" val="27996027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ED219-605B-1DBF-6BAB-A5FD5DFAE529}"/>
              </a:ext>
            </a:extLst>
          </p:cNvPr>
          <p:cNvSpPr>
            <a:spLocks noGrp="1"/>
          </p:cNvSpPr>
          <p:nvPr>
            <p:ph type="title"/>
          </p:nvPr>
        </p:nvSpPr>
        <p:spPr/>
        <p:txBody>
          <a:bodyPr/>
          <a:lstStyle/>
          <a:p>
            <a:r>
              <a:rPr lang="en-US" sz="4400" dirty="0"/>
              <a:t>‘they shall be forgiven’ - </a:t>
            </a:r>
            <a:r>
              <a:rPr lang="en-US" sz="4400" i="1" dirty="0" err="1"/>
              <a:t>wə·nis·laḥ</a:t>
            </a:r>
            <a:r>
              <a:rPr lang="en-US" sz="4400" i="1" dirty="0"/>
              <a:t> </a:t>
            </a:r>
            <a:r>
              <a:rPr lang="en-US" sz="4400" dirty="0"/>
              <a:t>- (from the primitive root </a:t>
            </a:r>
            <a:br>
              <a:rPr lang="en-US" sz="4400" dirty="0"/>
            </a:br>
            <a:r>
              <a:rPr lang="en-US" sz="4400" dirty="0"/>
              <a:t>H5545 saw-lakh’) </a:t>
            </a:r>
            <a:br>
              <a:rPr lang="en-US" sz="4400" dirty="0"/>
            </a:br>
            <a:br>
              <a:rPr lang="en-US" sz="4400" dirty="0"/>
            </a:br>
            <a:r>
              <a:rPr lang="en-US" sz="4400" dirty="0"/>
              <a:t>= to forgive or pardon, to spare.</a:t>
            </a:r>
            <a:br>
              <a:rPr lang="en-US" sz="4400" dirty="0"/>
            </a:br>
            <a:br>
              <a:rPr lang="en-US" sz="4400" dirty="0"/>
            </a:br>
            <a:r>
              <a:rPr lang="en-US" sz="4400" dirty="0"/>
              <a:t>*</a:t>
            </a:r>
            <a:r>
              <a:rPr lang="en-US" sz="4400" dirty="0" err="1"/>
              <a:t>Niphal</a:t>
            </a:r>
            <a:r>
              <a:rPr lang="en-US" sz="4400" dirty="0"/>
              <a:t> stem conjunctive perfect – meaning ‘the recognition of guilt and its gracious pardon’ </a:t>
            </a:r>
            <a:br>
              <a:rPr lang="en-US" sz="4400" dirty="0"/>
            </a:br>
            <a:endParaRPr lang="en-US" sz="4400" dirty="0"/>
          </a:p>
        </p:txBody>
      </p:sp>
    </p:spTree>
    <p:extLst>
      <p:ext uri="{BB962C8B-B14F-4D97-AF65-F5344CB8AC3E}">
        <p14:creationId xmlns:p14="http://schemas.microsoft.com/office/powerpoint/2010/main" val="3797174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89">
          <a:extLst>
            <a:ext uri="{FF2B5EF4-FFF2-40B4-BE49-F238E27FC236}">
              <a16:creationId xmlns:a16="http://schemas.microsoft.com/office/drawing/2014/main" id="{3399D8E9-B7B7-0F59-F6BE-E8F10D589785}"/>
            </a:ext>
          </a:extLst>
        </p:cNvPr>
        <p:cNvGrpSpPr/>
        <p:nvPr/>
      </p:nvGrpSpPr>
      <p:grpSpPr>
        <a:xfrm>
          <a:off x="0" y="0"/>
          <a:ext cx="0" cy="0"/>
          <a:chOff x="0" y="0"/>
          <a:chExt cx="0" cy="0"/>
        </a:xfrm>
      </p:grpSpPr>
      <p:sp>
        <p:nvSpPr>
          <p:cNvPr id="90" name="Google Shape;90;p2">
            <a:extLst>
              <a:ext uri="{FF2B5EF4-FFF2-40B4-BE49-F238E27FC236}">
                <a16:creationId xmlns:a16="http://schemas.microsoft.com/office/drawing/2014/main" id="{898EF765-68A0-ED2B-849E-E8A2678184C9}"/>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Rebound - 1John 1:9 states, </a:t>
            </a:r>
            <a:br>
              <a:rPr lang="en-US" sz="4800" dirty="0"/>
            </a:br>
            <a:br>
              <a:rPr lang="en-US" sz="4800" dirty="0"/>
            </a:br>
            <a:r>
              <a:rPr lang="en-US" sz="4800" dirty="0"/>
              <a:t>“ If we confess our sins, </a:t>
            </a:r>
            <a:br>
              <a:rPr lang="en-US" sz="4800" dirty="0"/>
            </a:br>
            <a:r>
              <a:rPr lang="en-US" sz="4800" dirty="0"/>
              <a:t>He is faithful and righteous to forgive us our sins and to cleanse us from all unrighteousness”. </a:t>
            </a:r>
            <a:endParaRPr sz="4800" dirty="0"/>
          </a:p>
        </p:txBody>
      </p:sp>
    </p:spTree>
    <p:extLst>
      <p:ext uri="{BB962C8B-B14F-4D97-AF65-F5344CB8AC3E}">
        <p14:creationId xmlns:p14="http://schemas.microsoft.com/office/powerpoint/2010/main" val="2247099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3F4D8-B0B3-252F-D5F9-DEEED5E63F26}"/>
              </a:ext>
            </a:extLst>
          </p:cNvPr>
          <p:cNvSpPr>
            <a:spLocks noGrp="1"/>
          </p:cNvSpPr>
          <p:nvPr>
            <p:ph type="title"/>
          </p:nvPr>
        </p:nvSpPr>
        <p:spPr/>
        <p:txBody>
          <a:bodyPr/>
          <a:lstStyle/>
          <a:p>
            <a:r>
              <a:rPr lang="en-US" sz="4000" dirty="0"/>
              <a:t>4. Guilt (</a:t>
            </a:r>
            <a:r>
              <a:rPr lang="en-US" sz="4000" i="1" dirty="0"/>
              <a:t>Asham or aition</a:t>
            </a:r>
            <a:r>
              <a:rPr lang="en-US" sz="4000" dirty="0"/>
              <a:t>) </a:t>
            </a:r>
            <a:br>
              <a:rPr lang="en-US" sz="4000" dirty="0"/>
            </a:br>
            <a:br>
              <a:rPr lang="en-US" sz="4000" dirty="0"/>
            </a:br>
            <a:r>
              <a:rPr lang="en-US" sz="4000" dirty="0"/>
              <a:t>An inner queasiness to a psychological alertness of a moral emotion experienced when a person believes they have violated standards or caused harm. </a:t>
            </a:r>
          </a:p>
        </p:txBody>
      </p:sp>
    </p:spTree>
    <p:extLst>
      <p:ext uri="{BB962C8B-B14F-4D97-AF65-F5344CB8AC3E}">
        <p14:creationId xmlns:p14="http://schemas.microsoft.com/office/powerpoint/2010/main" val="14499963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C8A46-DFE9-2B22-C6CF-6A3857836A7B}"/>
              </a:ext>
            </a:extLst>
          </p:cNvPr>
          <p:cNvSpPr>
            <a:spLocks noGrp="1"/>
          </p:cNvSpPr>
          <p:nvPr>
            <p:ph type="title"/>
          </p:nvPr>
        </p:nvSpPr>
        <p:spPr/>
        <p:txBody>
          <a:bodyPr/>
          <a:lstStyle/>
          <a:p>
            <a:r>
              <a:rPr lang="en-US" sz="4400" dirty="0"/>
              <a:t>Lev 4:21 Then he (priest) is to bring out the bull to a place outside the camp and burn it as he burned the first bull; it is the sin offering for the assembly. </a:t>
            </a:r>
          </a:p>
        </p:txBody>
      </p:sp>
    </p:spTree>
    <p:extLst>
      <p:ext uri="{BB962C8B-B14F-4D97-AF65-F5344CB8AC3E}">
        <p14:creationId xmlns:p14="http://schemas.microsoft.com/office/powerpoint/2010/main" val="27587833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38"/>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&amp; Light Bible Ministries</a:t>
            </a:r>
            <a:br>
              <a:rPr lang="en-US" sz="4800" dirty="0"/>
            </a:br>
            <a:r>
              <a:rPr lang="en-US" sz="4400" dirty="0"/>
              <a:t>Help, Letters, Prayer &amp; Donations</a:t>
            </a:r>
            <a:br>
              <a:rPr lang="en-US" sz="4400" dirty="0"/>
            </a:br>
            <a:r>
              <a:rPr lang="en-US" sz="4000" dirty="0">
                <a:solidFill>
                  <a:srgbClr val="FFFF00"/>
                </a:solidFill>
              </a:rPr>
              <a:t>write</a:t>
            </a:r>
            <a:r>
              <a:rPr lang="en-US" sz="4000" dirty="0"/>
              <a:t> to us:  </a:t>
            </a:r>
            <a:r>
              <a:rPr lang="en-US" sz="4000" u="sng" dirty="0">
                <a:solidFill>
                  <a:schemeClr val="hlink"/>
                </a:solidFill>
                <a:hlinkClick r:id="rId3"/>
              </a:rPr>
              <a:t>SLBM@gmail.org</a:t>
            </a:r>
            <a:br>
              <a:rPr lang="en-US" sz="4000" u="sng" dirty="0">
                <a:solidFill>
                  <a:schemeClr val="hlink"/>
                </a:solidFill>
              </a:rPr>
            </a:br>
            <a:r>
              <a:rPr lang="en-US" sz="4000" dirty="0">
                <a:solidFill>
                  <a:srgbClr val="FFFF00"/>
                </a:solidFill>
              </a:rPr>
              <a:t>visit</a:t>
            </a:r>
            <a:r>
              <a:rPr lang="en-US" sz="4000" dirty="0">
                <a:solidFill>
                  <a:schemeClr val="bg1"/>
                </a:solidFill>
              </a:rPr>
              <a:t> our website:  </a:t>
            </a:r>
            <a:r>
              <a:rPr lang="en-US" sz="4000" u="sng" dirty="0">
                <a:solidFill>
                  <a:srgbClr val="FFC000"/>
                </a:solidFill>
              </a:rPr>
              <a:t>SLBM.org</a:t>
            </a:r>
            <a:r>
              <a:rPr lang="en-US" sz="4000" dirty="0">
                <a:solidFill>
                  <a:srgbClr val="FFC000"/>
                </a:solidFill>
              </a:rPr>
              <a:t>  -</a:t>
            </a:r>
            <a:r>
              <a:rPr lang="en-US" sz="3600" dirty="0">
                <a:solidFill>
                  <a:schemeClr val="hlink"/>
                </a:solidFill>
              </a:rPr>
              <a:t>*</a:t>
            </a:r>
            <a:r>
              <a:rPr lang="en-US" sz="3600" dirty="0" err="1">
                <a:solidFill>
                  <a:schemeClr val="hlink"/>
                </a:solidFill>
              </a:rPr>
              <a:t>paypal</a:t>
            </a:r>
            <a:br>
              <a:rPr lang="en-US" sz="4000" dirty="0">
                <a:solidFill>
                  <a:schemeClr val="hlink"/>
                </a:solidFill>
              </a:rPr>
            </a:br>
            <a:r>
              <a:rPr lang="en-US" sz="3200" dirty="0">
                <a:solidFill>
                  <a:srgbClr val="FFFF00"/>
                </a:solidFill>
              </a:rPr>
              <a:t>watch</a:t>
            </a:r>
            <a:r>
              <a:rPr lang="en-US" sz="3200" dirty="0"/>
              <a:t> us </a:t>
            </a:r>
            <a:r>
              <a:rPr lang="en-US" sz="3200" dirty="0" err="1"/>
              <a:t>youtube</a:t>
            </a:r>
            <a:r>
              <a:rPr lang="en-US" sz="3200" dirty="0"/>
              <a:t>  @</a:t>
            </a:r>
            <a:r>
              <a:rPr lang="en-US" sz="2800" dirty="0"/>
              <a:t>SaltandLightBibleMinistries</a:t>
            </a:r>
            <a:br>
              <a:rPr lang="en-US" sz="2800" dirty="0"/>
            </a:br>
            <a:br>
              <a:rPr lang="en-US" sz="4400" dirty="0"/>
            </a:br>
            <a:r>
              <a:rPr lang="en-US" sz="4000" dirty="0"/>
              <a:t>or</a:t>
            </a:r>
            <a:r>
              <a:rPr lang="en-US" sz="4400" dirty="0"/>
              <a:t> </a:t>
            </a:r>
            <a:r>
              <a:rPr lang="en-US" sz="3600" dirty="0">
                <a:solidFill>
                  <a:srgbClr val="FFFF00"/>
                </a:solidFill>
              </a:rPr>
              <a:t>mail</a:t>
            </a:r>
            <a:r>
              <a:rPr lang="en-US" sz="3600" dirty="0"/>
              <a:t>: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D595C-2668-4A6D-BADA-F9DDAD29D917}"/>
              </a:ext>
            </a:extLst>
          </p:cNvPr>
          <p:cNvSpPr>
            <a:spLocks noGrp="1"/>
          </p:cNvSpPr>
          <p:nvPr>
            <p:ph type="title"/>
          </p:nvPr>
        </p:nvSpPr>
        <p:spPr/>
        <p:txBody>
          <a:bodyPr/>
          <a:lstStyle/>
          <a:p>
            <a:r>
              <a:rPr lang="en-US" sz="4400" dirty="0"/>
              <a:t>Lev 4:13 ‘Now if </a:t>
            </a:r>
            <a:r>
              <a:rPr lang="en-US" sz="4400" u="sng" dirty="0"/>
              <a:t>the whole congregation of Israel </a:t>
            </a:r>
            <a:r>
              <a:rPr lang="en-US" sz="4400" dirty="0"/>
              <a:t>commits error and the matter escapes the notice of </a:t>
            </a:r>
            <a:r>
              <a:rPr lang="en-US" sz="4400" u="sng" dirty="0"/>
              <a:t>the assembly</a:t>
            </a:r>
            <a:r>
              <a:rPr lang="en-US" sz="4400" dirty="0"/>
              <a:t>, and they commit any of the things which the Lord has commanded not to be done, and they become guilty; </a:t>
            </a:r>
          </a:p>
        </p:txBody>
      </p:sp>
    </p:spTree>
    <p:extLst>
      <p:ext uri="{BB962C8B-B14F-4D97-AF65-F5344CB8AC3E}">
        <p14:creationId xmlns:p14="http://schemas.microsoft.com/office/powerpoint/2010/main" val="3203466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47015-B9E3-DF08-7740-B3DFC7466A21}"/>
              </a:ext>
            </a:extLst>
          </p:cNvPr>
          <p:cNvSpPr>
            <a:spLocks noGrp="1"/>
          </p:cNvSpPr>
          <p:nvPr>
            <p:ph type="title"/>
          </p:nvPr>
        </p:nvSpPr>
        <p:spPr/>
        <p:txBody>
          <a:bodyPr/>
          <a:lstStyle/>
          <a:p>
            <a:r>
              <a:rPr lang="en-US" sz="4400" dirty="0"/>
              <a:t>Whole congregation - </a:t>
            </a:r>
            <a:r>
              <a:rPr lang="en-US" sz="4400" i="1" dirty="0" err="1"/>
              <a:t>kāl</a:t>
            </a:r>
            <a:r>
              <a:rPr lang="en-US" sz="4400" i="1" dirty="0"/>
              <a:t>-‘</a:t>
            </a:r>
            <a:r>
              <a:rPr lang="en-US" sz="4400" i="1" dirty="0" err="1"/>
              <a:t>ă·ḏaṯ</a:t>
            </a:r>
            <a:r>
              <a:rPr lang="en-US" sz="4400" i="1" dirty="0"/>
              <a:t> </a:t>
            </a:r>
            <a:r>
              <a:rPr lang="en-US" sz="4400" dirty="0"/>
              <a:t>-</a:t>
            </a:r>
            <a:br>
              <a:rPr lang="en-US" sz="4400" dirty="0"/>
            </a:br>
            <a:br>
              <a:rPr lang="en-US" sz="4400" dirty="0"/>
            </a:br>
            <a:r>
              <a:rPr lang="en-US" sz="4400" dirty="0"/>
              <a:t> (H3605, H5712 kohl-ay-DAW) </a:t>
            </a:r>
            <a:br>
              <a:rPr lang="en-US" sz="4400" dirty="0"/>
            </a:br>
            <a:br>
              <a:rPr lang="en-US" sz="4400" dirty="0"/>
            </a:br>
            <a:r>
              <a:rPr lang="en-US" sz="4400" dirty="0"/>
              <a:t>= an entire company or assembly;</a:t>
            </a:r>
            <a:br>
              <a:rPr lang="en-US" sz="4400" dirty="0"/>
            </a:br>
            <a:r>
              <a:rPr lang="en-US" sz="4400" dirty="0"/>
              <a:t> </a:t>
            </a:r>
            <a:br>
              <a:rPr lang="en-US" sz="4400" dirty="0"/>
            </a:br>
            <a:r>
              <a:rPr lang="en-US" sz="4400" dirty="0"/>
              <a:t>= a band or herd, multitude; family or crowd.</a:t>
            </a:r>
            <a:br>
              <a:rPr lang="en-US" sz="4400" dirty="0"/>
            </a:br>
            <a:endParaRPr lang="en-US" sz="4400" dirty="0"/>
          </a:p>
        </p:txBody>
      </p:sp>
    </p:spTree>
    <p:extLst>
      <p:ext uri="{BB962C8B-B14F-4D97-AF65-F5344CB8AC3E}">
        <p14:creationId xmlns:p14="http://schemas.microsoft.com/office/powerpoint/2010/main" val="3822296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06327-AF79-55F0-F2D0-A5E159B0DD5B}"/>
              </a:ext>
            </a:extLst>
          </p:cNvPr>
          <p:cNvSpPr>
            <a:spLocks noGrp="1"/>
          </p:cNvSpPr>
          <p:nvPr>
            <p:ph type="title"/>
          </p:nvPr>
        </p:nvSpPr>
        <p:spPr/>
        <p:txBody>
          <a:bodyPr/>
          <a:lstStyle/>
          <a:p>
            <a:r>
              <a:rPr lang="en-US" sz="4400" dirty="0"/>
              <a:t>Assembly – </a:t>
            </a:r>
            <a:r>
              <a:rPr lang="en-US" sz="4400" i="1" dirty="0" err="1"/>
              <a:t>qahal</a:t>
            </a:r>
            <a:r>
              <a:rPr lang="en-US" sz="4400" dirty="0"/>
              <a:t> – </a:t>
            </a:r>
            <a:br>
              <a:rPr lang="en-US" sz="4400" dirty="0"/>
            </a:br>
            <a:r>
              <a:rPr lang="en-US" sz="4400" dirty="0"/>
              <a:t>(H6951 </a:t>
            </a:r>
            <a:r>
              <a:rPr lang="en-US" sz="4400" dirty="0" err="1"/>
              <a:t>kah</a:t>
            </a:r>
            <a:r>
              <a:rPr lang="en-US" sz="4400" dirty="0"/>
              <a:t>-HAHL) </a:t>
            </a:r>
            <a:br>
              <a:rPr lang="en-US" sz="4400" dirty="0"/>
            </a:br>
            <a:br>
              <a:rPr lang="en-US" sz="4400" dirty="0"/>
            </a:br>
            <a:r>
              <a:rPr lang="en-US" sz="4400" dirty="0"/>
              <a:t>= company of assembly, </a:t>
            </a:r>
            <a:br>
              <a:rPr lang="en-US" sz="4400" dirty="0"/>
            </a:br>
            <a:r>
              <a:rPr lang="en-US" sz="4400" dirty="0"/>
              <a:t> </a:t>
            </a:r>
            <a:br>
              <a:rPr lang="en-US" sz="4400" dirty="0"/>
            </a:br>
            <a:r>
              <a:rPr lang="en-US" sz="4400" dirty="0"/>
              <a:t>= congregation or multitude</a:t>
            </a:r>
            <a:br>
              <a:rPr lang="en-US" sz="4400" dirty="0"/>
            </a:br>
            <a:r>
              <a:rPr lang="en-US" sz="4400" dirty="0"/>
              <a:t>  </a:t>
            </a:r>
            <a:br>
              <a:rPr lang="en-US" sz="4400" dirty="0"/>
            </a:br>
            <a:r>
              <a:rPr lang="en-US" sz="4400" dirty="0"/>
              <a:t>= hordes or a crowd of assemblages. </a:t>
            </a:r>
            <a:br>
              <a:rPr lang="en-US" sz="4400" dirty="0"/>
            </a:br>
            <a:endParaRPr lang="en-US" sz="4400" dirty="0"/>
          </a:p>
        </p:txBody>
      </p:sp>
    </p:spTree>
    <p:extLst>
      <p:ext uri="{BB962C8B-B14F-4D97-AF65-F5344CB8AC3E}">
        <p14:creationId xmlns:p14="http://schemas.microsoft.com/office/powerpoint/2010/main" val="3395364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6999F-D8CB-B4D8-C77D-BEC52AC9B578}"/>
              </a:ext>
            </a:extLst>
          </p:cNvPr>
          <p:cNvSpPr>
            <a:spLocks noGrp="1"/>
          </p:cNvSpPr>
          <p:nvPr>
            <p:ph type="title"/>
          </p:nvPr>
        </p:nvSpPr>
        <p:spPr/>
        <p:txBody>
          <a:bodyPr/>
          <a:lstStyle/>
          <a:p>
            <a:r>
              <a:rPr lang="en-US" sz="4400" dirty="0"/>
              <a:t>and are guilty – </a:t>
            </a:r>
            <a:r>
              <a:rPr lang="en-US" sz="4400" i="1" dirty="0" err="1"/>
              <a:t>asham</a:t>
            </a:r>
            <a:r>
              <a:rPr lang="en-US" sz="4400" dirty="0"/>
              <a:t> – </a:t>
            </a:r>
            <a:br>
              <a:rPr lang="en-US" sz="4400" dirty="0"/>
            </a:br>
            <a:r>
              <a:rPr lang="en-US" sz="4400" dirty="0"/>
              <a:t>(H816 aw-sham’)</a:t>
            </a:r>
            <a:br>
              <a:rPr lang="en-US" sz="4400" dirty="0"/>
            </a:br>
            <a:br>
              <a:rPr lang="en-US" sz="4400" dirty="0"/>
            </a:br>
            <a:r>
              <a:rPr lang="en-US" sz="4400" dirty="0"/>
              <a:t>= become guilty, held guilty</a:t>
            </a:r>
            <a:br>
              <a:rPr lang="en-US" sz="4400" dirty="0"/>
            </a:br>
            <a:br>
              <a:rPr lang="en-US" sz="4400" dirty="0"/>
            </a:br>
            <a:r>
              <a:rPr lang="en-US" sz="4400" dirty="0"/>
              <a:t>= to be punished or perish</a:t>
            </a:r>
            <a:br>
              <a:rPr lang="en-US" sz="4400" dirty="0"/>
            </a:br>
            <a:br>
              <a:rPr lang="en-US" sz="4400" dirty="0"/>
            </a:br>
            <a:r>
              <a:rPr lang="en-US" sz="4400" dirty="0"/>
              <a:t>= made desolate, to offend </a:t>
            </a:r>
            <a:br>
              <a:rPr lang="en-US" sz="4400" dirty="0"/>
            </a:br>
            <a:endParaRPr lang="en-US" sz="4400" dirty="0"/>
          </a:p>
        </p:txBody>
      </p:sp>
    </p:spTree>
    <p:extLst>
      <p:ext uri="{BB962C8B-B14F-4D97-AF65-F5344CB8AC3E}">
        <p14:creationId xmlns:p14="http://schemas.microsoft.com/office/powerpoint/2010/main" val="27041935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A5E9F-6A03-3A7A-9031-9083D3EA0E98}"/>
              </a:ext>
            </a:extLst>
          </p:cNvPr>
          <p:cNvSpPr>
            <a:spLocks noGrp="1"/>
          </p:cNvSpPr>
          <p:nvPr>
            <p:ph type="title"/>
          </p:nvPr>
        </p:nvSpPr>
        <p:spPr/>
        <p:txBody>
          <a:bodyPr/>
          <a:lstStyle/>
          <a:p>
            <a:r>
              <a:rPr lang="en-US" sz="4400" dirty="0"/>
              <a:t>Lev 4:15 Then </a:t>
            </a:r>
            <a:r>
              <a:rPr lang="en-US" sz="4400" u="sng" dirty="0"/>
              <a:t>the elders </a:t>
            </a:r>
            <a:r>
              <a:rPr lang="en-US" sz="4400" dirty="0"/>
              <a:t>of the congregation shall lay their hands on the head of the bull before the Lord, and the bull shall be slain before the Lord. </a:t>
            </a:r>
          </a:p>
        </p:txBody>
      </p:sp>
    </p:spTree>
    <p:extLst>
      <p:ext uri="{BB962C8B-B14F-4D97-AF65-F5344CB8AC3E}">
        <p14:creationId xmlns:p14="http://schemas.microsoft.com/office/powerpoint/2010/main" val="3225617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398B5-8D38-D285-AFBF-B38E370C47FE}"/>
              </a:ext>
            </a:extLst>
          </p:cNvPr>
          <p:cNvSpPr>
            <a:spLocks noGrp="1"/>
          </p:cNvSpPr>
          <p:nvPr>
            <p:ph type="title"/>
          </p:nvPr>
        </p:nvSpPr>
        <p:spPr/>
        <p:txBody>
          <a:bodyPr/>
          <a:lstStyle/>
          <a:p>
            <a:r>
              <a:rPr lang="en-US" sz="4000" dirty="0"/>
              <a:t>‘Elders’ – </a:t>
            </a:r>
            <a:r>
              <a:rPr lang="en-US" sz="4000" i="1" dirty="0" err="1"/>
              <a:t>Zaqen</a:t>
            </a:r>
            <a:r>
              <a:rPr lang="en-US" sz="4000" dirty="0"/>
              <a:t> - (H2205 </a:t>
            </a:r>
            <a:r>
              <a:rPr lang="en-US" sz="4000" dirty="0" err="1"/>
              <a:t>zah</a:t>
            </a:r>
            <a:r>
              <a:rPr lang="en-US" sz="4000" dirty="0"/>
              <a:t>-KANE)</a:t>
            </a:r>
            <a:br>
              <a:rPr lang="en-US" sz="4000" dirty="0"/>
            </a:br>
            <a:r>
              <a:rPr lang="en-US" sz="4000" dirty="0"/>
              <a:t> </a:t>
            </a:r>
            <a:br>
              <a:rPr lang="en-US" sz="4000" dirty="0"/>
            </a:br>
            <a:r>
              <a:rPr lang="en-US" sz="4000" dirty="0"/>
              <a:t>= aged or ancient (man), old</a:t>
            </a:r>
            <a:br>
              <a:rPr lang="en-US" sz="4000" dirty="0"/>
            </a:br>
            <a:r>
              <a:rPr lang="en-US" sz="4000" dirty="0"/>
              <a:t>= elder or senator;* a recognized office of community leadership.</a:t>
            </a:r>
            <a:br>
              <a:rPr lang="en-US" sz="4000" dirty="0"/>
            </a:br>
            <a:br>
              <a:rPr lang="en-US" sz="4000" dirty="0"/>
            </a:br>
            <a:r>
              <a:rPr lang="en-US" sz="4000" dirty="0"/>
              <a:t>The old age the Hebrew word ‘</a:t>
            </a:r>
            <a:r>
              <a:rPr lang="en-US" sz="4000" i="1" dirty="0" err="1"/>
              <a:t>Zaqen</a:t>
            </a:r>
            <a:r>
              <a:rPr lang="en-US" sz="4000" dirty="0"/>
              <a:t>’ refers to has a connection to a God -given season for wisdom, counsel, and covenant service. </a:t>
            </a:r>
            <a:br>
              <a:rPr lang="en-US" sz="4000" dirty="0"/>
            </a:br>
            <a:endParaRPr lang="en-US" sz="4000" dirty="0"/>
          </a:p>
        </p:txBody>
      </p:sp>
    </p:spTree>
    <p:extLst>
      <p:ext uri="{BB962C8B-B14F-4D97-AF65-F5344CB8AC3E}">
        <p14:creationId xmlns:p14="http://schemas.microsoft.com/office/powerpoint/2010/main" val="3391978906"/>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7703</TotalTime>
  <Words>1315</Words>
  <Application>Microsoft Office PowerPoint</Application>
  <PresentationFormat>On-screen Show (4:3)</PresentationFormat>
  <Paragraphs>32</Paragraphs>
  <Slides>32</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32</vt:i4>
      </vt:variant>
    </vt:vector>
  </HeadingPairs>
  <TitlesOfParts>
    <vt:vector size="35" baseType="lpstr">
      <vt:lpstr>Arial</vt:lpstr>
      <vt:lpstr>Times New Roman</vt:lpstr>
      <vt:lpstr>Default Design</vt:lpstr>
      <vt:lpstr>Please respect the Word of God as it is being taught by  shutting off all cell phones and electronics, giving your undivided attention while service is in session.  Thank you! SLBM</vt:lpstr>
      <vt:lpstr>Salt and Light Bible Ministries  ‘A Daily Cross with Thee’ # 059   The Analogies of the Shadows; Ignorance of Sin is Not an Excuse For Lack of Accountability - Part 11.  Pastor Jason Kauranen Wednesday April 22, 2026 </vt:lpstr>
      <vt:lpstr>Rebound - 1John 1:9 states,   “ If we confess our sins,  He is faithful and righteous to forgive us our sins and to cleanse us from all unrighteousness”. </vt:lpstr>
      <vt:lpstr>Lev 4:13 ‘Now if the whole congregation of Israel commits error and the matter escapes the notice of the assembly, and they commit any of the things which the Lord has commanded not to be done, and they become guilty; </vt:lpstr>
      <vt:lpstr>Whole congregation - kāl-‘ă·ḏaṯ -   (H3605, H5712 kohl-ay-DAW)   = an entire company or assembly;   = a band or herd, multitude; family or crowd. </vt:lpstr>
      <vt:lpstr>Assembly – qahal –  (H6951 kah-HAHL)   = company of assembly,    = congregation or multitude    = hordes or a crowd of assemblages.  </vt:lpstr>
      <vt:lpstr>and are guilty – asham –  (H816 aw-sham’)  = become guilty, held guilty  = to be punished or perish  = made desolate, to offend  </vt:lpstr>
      <vt:lpstr>Lev 4:15 Then the elders of the congregation shall lay their hands on the head of the bull before the Lord, and the bull shall be slain before the Lord. </vt:lpstr>
      <vt:lpstr>‘Elders’ – Zaqen - (H2205 zah-KANE)   = aged or ancient (man), old = elder or senator;* a recognized office of community leadership.  The old age the Hebrew word ‘Zaqen’ refers to has a connection to a God -given season for wisdom, counsel, and covenant service.  </vt:lpstr>
      <vt:lpstr>“This laying of the hand has the meaning of leaning heavily…. Surely this is the very essence and nature of faith, which doth not only bring us into contact with the great Substitute, but teaches us to lean upon Him with all the burden of our guilt; so that if our sins be very weighty, yet we see Him as able to bear them all.” - C. Spurgeon</vt:lpstr>
      <vt:lpstr>Lev 4:20 He shall also do with the bull just as he did with the bull of the sin offering; thus he shall do with it. So the priest shall make atonement for them, and they will be forgiven. </vt:lpstr>
      <vt:lpstr>Unintentional sin  Joshua and the leaders of Israel made a treaty with the Gibeonites, a neighboring people, without seeking guidance from God,  Jos 9:14-15. </vt:lpstr>
      <vt:lpstr>Jos 9:14 So the men of Israel took some of their provisions, and did not ask for the counsel of the Lord. </vt:lpstr>
      <vt:lpstr>Jos 9:15 Joshua made peace with them and made a covenant with them, to let them live; and the leaders of the congregation swore an oath to them. </vt:lpstr>
      <vt:lpstr>Jos 9:19 But all the leaders said to the whole congregation,  “We have sworn to them by the Lord, the God of Israel, and now we cannot touch them. </vt:lpstr>
      <vt:lpstr>Principle – Believers, and sometimes in groups, will often find trouble when they fail to ask counsel of the LORD, who has revealed His wisdom in His word. </vt:lpstr>
      <vt:lpstr>Jos 9:27 But Joshua made them that day hewers of wood and drawers of water for the congregation and for the altar of the Lord, to this day, in the place which He would choose. </vt:lpstr>
      <vt:lpstr>2Sa 21:1 Now there was a famine in the days of David for three years, year after year; and David sought the presence of the Lord. And the Lord said, “It is for Saul and his bloody house, because he put the Gibeonites to death.” </vt:lpstr>
      <vt:lpstr>2Sa 21:3 Thus David said to the Gibeonites, “What should I do for you? And how can I make atonement that you may bless the inheritance of the Lord?”</vt:lpstr>
      <vt:lpstr>God does not excuse obligations because of ignorance or the passage of time, even so the correction may take a long time after the offense or sin.</vt:lpstr>
      <vt:lpstr>Ignorance is never an excuse, Unintentional sin is still a violation of the holy law and God calls  for accountability,  Lev 5:17.</vt:lpstr>
      <vt:lpstr>Lev 5:17 Now if a person sins and does any of the things which the Lord has commanded not to be done, though he was unaware,  still he is guilty and shall bear  his punishment.</vt:lpstr>
      <vt:lpstr>Lev 4:16 the anointed priest….  Lev 4:20 He shall also do with the bull just as he did with the bull of the sin offering; thus he shall do with it. So, the priest shall make atonement for them, and they will be forgiven. </vt:lpstr>
      <vt:lpstr>As Church-age believers, we have a better, perfect sacrifice through Christ, the removal of sin was made complete to give you a new slate, totally clean,   Jer 31:34b; Heb 8:12, 10:1,  Heb 8:12a, 14. </vt:lpstr>
      <vt:lpstr>Biblical Principle -  While all transgressions are sins, not all sins are premeditated transgressions,   1Jo 3:4, 5:17. </vt:lpstr>
      <vt:lpstr>1. Sin (Chatta or Hamartia):   Often described as "missing the mark." This is the broader term for falling short of God's glory, moral failure, or actions against God/others, whether intentional or unintentional. </vt:lpstr>
      <vt:lpstr>2. Transgression (Asham, Pesha or Paranomia):   Defined as "crossing the line" or overstepping a boundary. This is typically a willful, active rebellion or disobedience against a known law or command.</vt:lpstr>
      <vt:lpstr>3. Iniquity (Avon or anomos, pomeria)  Meaning the internal, twisted nature or the perversion of the heart of mankind which leads to both sin and transgression; a deliberate action of flexion from the OSN. </vt:lpstr>
      <vt:lpstr>‘they shall be forgiven’ - wə·nis·laḥ - (from the primitive root  H5545 saw-lakh’)   = to forgive or pardon, to spare.  *Niphal stem conjunctive perfect – meaning ‘the recognition of guilt and its gracious pardon’  </vt:lpstr>
      <vt:lpstr>4. Guilt (Asham or aition)   An inner queasiness to a psychological alertness of a moral emotion experienced when a person believes they have violated standards or caused harm. </vt:lpstr>
      <vt:lpstr>Lev 4:21 Then he (priest) is to bring out the bull to a place outside the camp and burn it as he burned the first bull; it is the sin offering for the assembly. </vt:lpstr>
      <vt:lpstr>Salt &amp; Light Bible Ministries Help, Letters, Prayer &amp; Donations write to us:  SLBM@gmail.org visit our website:  SLBM.org  -*paypal watch us youtube  @SaltandLightBibleMinistries  or mail: Salt and Light Bible Ministries c/o Pastor Jason Kauranen 2 Dianne Drive East Wareham, Mass 02538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RMBM</dc:creator>
  <cp:lastModifiedBy>Pastor Jason Kauranen</cp:lastModifiedBy>
  <cp:revision>3</cp:revision>
  <dcterms:created xsi:type="dcterms:W3CDTF">2016-07-31T13:32:40Z</dcterms:created>
  <dcterms:modified xsi:type="dcterms:W3CDTF">2026-04-22T21:14:42Z</dcterms:modified>
</cp:coreProperties>
</file>