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0"/>
  </p:notesMasterIdLst>
  <p:sldIdLst>
    <p:sldId id="307" r:id="rId2"/>
    <p:sldId id="263" r:id="rId3"/>
    <p:sldId id="267" r:id="rId4"/>
    <p:sldId id="270" r:id="rId5"/>
    <p:sldId id="258" r:id="rId6"/>
    <p:sldId id="259" r:id="rId7"/>
    <p:sldId id="260" r:id="rId8"/>
    <p:sldId id="261" r:id="rId9"/>
    <p:sldId id="269" r:id="rId10"/>
    <p:sldId id="262" r:id="rId11"/>
    <p:sldId id="268" r:id="rId12"/>
    <p:sldId id="279" r:id="rId13"/>
    <p:sldId id="273" r:id="rId14"/>
    <p:sldId id="274" r:id="rId15"/>
    <p:sldId id="275" r:id="rId16"/>
    <p:sldId id="277" r:id="rId17"/>
    <p:sldId id="265" r:id="rId18"/>
    <p:sldId id="294" r:id="rId19"/>
    <p:sldId id="289" r:id="rId20"/>
    <p:sldId id="296" r:id="rId21"/>
    <p:sldId id="266" r:id="rId22"/>
    <p:sldId id="271" r:id="rId23"/>
    <p:sldId id="272" r:id="rId24"/>
    <p:sldId id="276" r:id="rId25"/>
    <p:sldId id="278" r:id="rId26"/>
    <p:sldId id="280" r:id="rId27"/>
    <p:sldId id="282" r:id="rId28"/>
    <p:sldId id="283" r:id="rId29"/>
    <p:sldId id="284" r:id="rId30"/>
    <p:sldId id="286" r:id="rId31"/>
    <p:sldId id="287" r:id="rId32"/>
    <p:sldId id="288" r:id="rId33"/>
    <p:sldId id="290" r:id="rId34"/>
    <p:sldId id="291" r:id="rId35"/>
    <p:sldId id="292" r:id="rId36"/>
    <p:sldId id="293" r:id="rId37"/>
    <p:sldId id="285" r:id="rId38"/>
    <p:sldId id="302" r:id="rId39"/>
    <p:sldId id="295" r:id="rId40"/>
    <p:sldId id="297" r:id="rId41"/>
    <p:sldId id="298" r:id="rId42"/>
    <p:sldId id="299" r:id="rId43"/>
    <p:sldId id="300" r:id="rId44"/>
    <p:sldId id="301" r:id="rId45"/>
    <p:sldId id="303" r:id="rId46"/>
    <p:sldId id="304" r:id="rId47"/>
    <p:sldId id="305" r:id="rId48"/>
    <p:sldId id="308" r:id="rId49"/>
    <p:sldId id="309" r:id="rId50"/>
    <p:sldId id="310" r:id="rId51"/>
    <p:sldId id="311" r:id="rId52"/>
    <p:sldId id="312" r:id="rId53"/>
    <p:sldId id="313" r:id="rId54"/>
    <p:sldId id="314" r:id="rId55"/>
    <p:sldId id="315" r:id="rId56"/>
    <p:sldId id="316" r:id="rId57"/>
    <p:sldId id="317" r:id="rId58"/>
    <p:sldId id="306" r:id="rId59"/>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008" autoAdjust="0"/>
    <p:restoredTop sz="86414"/>
  </p:normalViewPr>
  <p:slideViewPr>
    <p:cSldViewPr>
      <p:cViewPr varScale="1">
        <p:scale>
          <a:sx n="68" d="100"/>
          <a:sy n="68" d="100"/>
        </p:scale>
        <p:origin x="149" y="62"/>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8743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5 – The Necessity of Biblical Separation – Part 2</a:t>
            </a:r>
            <a:br>
              <a:rPr lang="en-US" sz="4400" dirty="0"/>
            </a:br>
            <a:br>
              <a:rPr lang="en-US" sz="4400" dirty="0"/>
            </a:br>
            <a:r>
              <a:rPr lang="en-US" sz="4400" dirty="0"/>
              <a:t>Pastor Jason Kauranen</a:t>
            </a:r>
            <a:br>
              <a:rPr lang="en-US" sz="4400" dirty="0"/>
            </a:br>
            <a:r>
              <a:rPr lang="en-US" sz="4400" dirty="0"/>
              <a:t>Sunday July 21,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5FC4C-A3BD-991C-C44B-B1372E093914}"/>
              </a:ext>
            </a:extLst>
          </p:cNvPr>
          <p:cNvSpPr>
            <a:spLocks noGrp="1"/>
          </p:cNvSpPr>
          <p:nvPr>
            <p:ph type="title"/>
          </p:nvPr>
        </p:nvSpPr>
        <p:spPr/>
        <p:txBody>
          <a:bodyPr/>
          <a:lstStyle/>
          <a:p>
            <a:r>
              <a:rPr lang="en-US" sz="4800" dirty="0" err="1"/>
              <a:t>horizo</a:t>
            </a:r>
            <a:r>
              <a:rPr lang="en-US" sz="4800" dirty="0"/>
              <a:t>̄ - (G3724 </a:t>
            </a:r>
            <a:r>
              <a:rPr lang="en-US" sz="4800" dirty="0" err="1"/>
              <a:t>hor</a:t>
            </a:r>
            <a:r>
              <a:rPr lang="en-US" sz="4800" dirty="0"/>
              <a:t>-id'-zo ) =  to mark out or bound (“horizon”), that is, (figuratively) to appoint, decree, specify =  declare, determine, limit, ordain. </a:t>
            </a:r>
          </a:p>
        </p:txBody>
      </p:sp>
    </p:spTree>
    <p:extLst>
      <p:ext uri="{BB962C8B-B14F-4D97-AF65-F5344CB8AC3E}">
        <p14:creationId xmlns:p14="http://schemas.microsoft.com/office/powerpoint/2010/main" val="605725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8A8C-D181-2C43-C270-3D82A8B61827}"/>
              </a:ext>
            </a:extLst>
          </p:cNvPr>
          <p:cNvSpPr>
            <a:spLocks noGrp="1"/>
          </p:cNvSpPr>
          <p:nvPr>
            <p:ph type="title"/>
          </p:nvPr>
        </p:nvSpPr>
        <p:spPr/>
        <p:txBody>
          <a:bodyPr/>
          <a:lstStyle/>
          <a:p>
            <a:r>
              <a:rPr lang="en-US" sz="4600" dirty="0"/>
              <a:t>1. God was the originator of Separation, as the </a:t>
            </a:r>
            <a:br>
              <a:rPr lang="en-US" sz="4600" dirty="0"/>
            </a:br>
            <a:r>
              <a:rPr lang="en-US" sz="4600" dirty="0"/>
              <a:t>Light from the darkness, </a:t>
            </a:r>
            <a:br>
              <a:rPr lang="en-US" sz="4600" dirty="0"/>
            </a:br>
            <a:r>
              <a:rPr lang="en-US" sz="4600" dirty="0"/>
              <a:t>Gen 1:4. </a:t>
            </a:r>
          </a:p>
        </p:txBody>
      </p:sp>
    </p:spTree>
    <p:extLst>
      <p:ext uri="{BB962C8B-B14F-4D97-AF65-F5344CB8AC3E}">
        <p14:creationId xmlns:p14="http://schemas.microsoft.com/office/powerpoint/2010/main" val="3743796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ADF2D-2C72-4972-56C2-97052A1062C4}"/>
              </a:ext>
            </a:extLst>
          </p:cNvPr>
          <p:cNvSpPr>
            <a:spLocks noGrp="1"/>
          </p:cNvSpPr>
          <p:nvPr>
            <p:ph type="title"/>
          </p:nvPr>
        </p:nvSpPr>
        <p:spPr/>
        <p:txBody>
          <a:bodyPr/>
          <a:lstStyle/>
          <a:p>
            <a:r>
              <a:rPr lang="en-US" sz="4800" dirty="0"/>
              <a:t>Gen 1:4 And God saw the light, that it was good: </a:t>
            </a:r>
            <a:br>
              <a:rPr lang="en-US" sz="4800" dirty="0"/>
            </a:br>
            <a:r>
              <a:rPr lang="en-US" sz="4800" dirty="0"/>
              <a:t>and God </a:t>
            </a:r>
            <a:r>
              <a:rPr lang="en-US" sz="4800" u="sng" dirty="0"/>
              <a:t>divided </a:t>
            </a:r>
            <a:r>
              <a:rPr lang="en-US" sz="4800" dirty="0"/>
              <a:t>(H914, H996) the light from the darkness. KJV</a:t>
            </a:r>
          </a:p>
        </p:txBody>
      </p:sp>
    </p:spTree>
    <p:extLst>
      <p:ext uri="{BB962C8B-B14F-4D97-AF65-F5344CB8AC3E}">
        <p14:creationId xmlns:p14="http://schemas.microsoft.com/office/powerpoint/2010/main" val="2031337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5823B-7181-520D-B196-E4F8777C4D51}"/>
              </a:ext>
            </a:extLst>
          </p:cNvPr>
          <p:cNvSpPr>
            <a:spLocks noGrp="1"/>
          </p:cNvSpPr>
          <p:nvPr>
            <p:ph type="title"/>
          </p:nvPr>
        </p:nvSpPr>
        <p:spPr/>
        <p:txBody>
          <a:bodyPr/>
          <a:lstStyle/>
          <a:p>
            <a:r>
              <a:rPr lang="en-US" sz="4400" dirty="0"/>
              <a:t> </a:t>
            </a:r>
            <a:r>
              <a:rPr lang="en-US" sz="4400" dirty="0" err="1"/>
              <a:t>bâdal</a:t>
            </a:r>
            <a:r>
              <a:rPr lang="en-US" sz="4400" dirty="0"/>
              <a:t> – (H914 </a:t>
            </a:r>
            <a:r>
              <a:rPr lang="en-US" sz="4400" dirty="0" err="1"/>
              <a:t>baw</a:t>
            </a:r>
            <a:r>
              <a:rPr lang="en-US" sz="4400" dirty="0"/>
              <a:t>-dal’)  </a:t>
            </a:r>
            <a:br>
              <a:rPr lang="en-US" sz="4400" dirty="0"/>
            </a:br>
            <a:r>
              <a:rPr lang="en-US" sz="4400" dirty="0"/>
              <a:t>A primitive root; to divide </a:t>
            </a:r>
            <a:br>
              <a:rPr lang="en-US" sz="4400" dirty="0"/>
            </a:br>
            <a:r>
              <a:rPr lang="en-US" sz="4400" dirty="0"/>
              <a:t>(in various senses literally or figuratively, separate, distinguish, differ, select) = to make or put a difference, divide (asunder), </a:t>
            </a:r>
            <a:br>
              <a:rPr lang="en-US" sz="4400" dirty="0"/>
            </a:br>
            <a:r>
              <a:rPr lang="en-US" sz="4400" dirty="0"/>
              <a:t>make self-separation, </a:t>
            </a:r>
            <a:br>
              <a:rPr lang="en-US" sz="4400" dirty="0"/>
            </a:br>
            <a:r>
              <a:rPr lang="en-US" sz="4400" dirty="0"/>
              <a:t>sever (out) </a:t>
            </a:r>
          </a:p>
        </p:txBody>
      </p:sp>
    </p:spTree>
    <p:extLst>
      <p:ext uri="{BB962C8B-B14F-4D97-AF65-F5344CB8AC3E}">
        <p14:creationId xmlns:p14="http://schemas.microsoft.com/office/powerpoint/2010/main" val="309354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A06C-B6A2-F8C3-7976-94BA7D412489}"/>
              </a:ext>
            </a:extLst>
          </p:cNvPr>
          <p:cNvSpPr>
            <a:spLocks noGrp="1"/>
          </p:cNvSpPr>
          <p:nvPr>
            <p:ph type="title"/>
          </p:nvPr>
        </p:nvSpPr>
        <p:spPr/>
        <p:txBody>
          <a:bodyPr/>
          <a:lstStyle/>
          <a:p>
            <a:r>
              <a:rPr lang="en-US" sz="4800" dirty="0" err="1"/>
              <a:t>bêyn</a:t>
            </a:r>
            <a:r>
              <a:rPr lang="en-US" sz="4800" dirty="0"/>
              <a:t> – (H996 bane).  </a:t>
            </a:r>
            <a:br>
              <a:rPr lang="en-US" sz="4800" dirty="0"/>
            </a:br>
            <a:r>
              <a:rPr lang="en-US" sz="4800" dirty="0"/>
              <a:t>Sometimes in the plural masculine or feminine; properly the constructively contracted form of an otherwise unused noun from H995; </a:t>
            </a:r>
            <a:br>
              <a:rPr lang="en-US" sz="4800" dirty="0"/>
            </a:br>
            <a:r>
              <a:rPr lang="en-US" sz="4800" dirty="0"/>
              <a:t>a distinction; but used only as a preposition = </a:t>
            </a:r>
            <a:r>
              <a:rPr lang="en-US" sz="4800" u="sng" dirty="0"/>
              <a:t>between</a:t>
            </a:r>
            <a:r>
              <a:rPr lang="en-US" sz="4800" dirty="0"/>
              <a:t> </a:t>
            </a:r>
          </a:p>
        </p:txBody>
      </p:sp>
    </p:spTree>
    <p:extLst>
      <p:ext uri="{BB962C8B-B14F-4D97-AF65-F5344CB8AC3E}">
        <p14:creationId xmlns:p14="http://schemas.microsoft.com/office/powerpoint/2010/main" val="2895768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92C6-DEF6-FF8C-7629-20E645FCFFCA}"/>
              </a:ext>
            </a:extLst>
          </p:cNvPr>
          <p:cNvSpPr>
            <a:spLocks noGrp="1"/>
          </p:cNvSpPr>
          <p:nvPr>
            <p:ph type="title"/>
          </p:nvPr>
        </p:nvSpPr>
        <p:spPr/>
        <p:txBody>
          <a:bodyPr/>
          <a:lstStyle/>
          <a:p>
            <a:r>
              <a:rPr lang="en-US" sz="4800" dirty="0" err="1"/>
              <a:t>bı̂yn</a:t>
            </a:r>
            <a:r>
              <a:rPr lang="en-US" sz="4800" dirty="0"/>
              <a:t> – (H995 Bene) </a:t>
            </a:r>
            <a:br>
              <a:rPr lang="en-US" sz="4800" dirty="0"/>
            </a:br>
            <a:r>
              <a:rPr lang="en-US" sz="4800" dirty="0"/>
              <a:t>A primitive root; </a:t>
            </a:r>
            <a:br>
              <a:rPr lang="en-US" sz="4800" dirty="0"/>
            </a:br>
            <a:r>
              <a:rPr lang="en-US" sz="4800" u="sng" dirty="0"/>
              <a:t>to separate mentally </a:t>
            </a:r>
            <a:r>
              <a:rPr lang="en-US" sz="4800" dirty="0"/>
              <a:t>(or distinguish), that is, (generally) understand: - diligently, discern, inform, instruct, perceive, and </a:t>
            </a:r>
            <a:r>
              <a:rPr lang="en-US" sz="4800" u="sng" dirty="0"/>
              <a:t>be prudent</a:t>
            </a:r>
            <a:r>
              <a:rPr lang="en-US" sz="4800" dirty="0"/>
              <a:t>.</a:t>
            </a:r>
          </a:p>
        </p:txBody>
      </p:sp>
    </p:spTree>
    <p:extLst>
      <p:ext uri="{BB962C8B-B14F-4D97-AF65-F5344CB8AC3E}">
        <p14:creationId xmlns:p14="http://schemas.microsoft.com/office/powerpoint/2010/main" val="4257866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B589-E7CF-1714-7236-1CAAF82D9458}"/>
              </a:ext>
            </a:extLst>
          </p:cNvPr>
          <p:cNvSpPr>
            <a:spLocks noGrp="1"/>
          </p:cNvSpPr>
          <p:nvPr>
            <p:ph type="title"/>
          </p:nvPr>
        </p:nvSpPr>
        <p:spPr/>
        <p:txBody>
          <a:bodyPr/>
          <a:lstStyle/>
          <a:p>
            <a:r>
              <a:rPr lang="en-US" sz="4800" dirty="0"/>
              <a:t>The Triune God, </a:t>
            </a:r>
            <a:br>
              <a:rPr lang="en-US" sz="4800" dirty="0"/>
            </a:br>
            <a:r>
              <a:rPr lang="en-US" sz="4800" dirty="0"/>
              <a:t>all 3 members of the God Head, made a prudent decision to mentally discern and make a specific distinction of making </a:t>
            </a:r>
            <a:br>
              <a:rPr lang="en-US" sz="4800" dirty="0"/>
            </a:br>
            <a:r>
              <a:rPr lang="en-US" sz="4800" dirty="0"/>
              <a:t>a self-separation from Satan and Himself. </a:t>
            </a:r>
          </a:p>
        </p:txBody>
      </p:sp>
    </p:spTree>
    <p:extLst>
      <p:ext uri="{BB962C8B-B14F-4D97-AF65-F5344CB8AC3E}">
        <p14:creationId xmlns:p14="http://schemas.microsoft.com/office/powerpoint/2010/main" val="312849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8750138-51FB-3A94-2827-4F9FD90F54AB}"/>
              </a:ext>
            </a:extLst>
          </p:cNvPr>
          <p:cNvPicPr>
            <a:picLocks noChangeAspect="1"/>
          </p:cNvPicPr>
          <p:nvPr/>
        </p:nvPicPr>
        <p:blipFill>
          <a:blip r:embed="rId2"/>
          <a:stretch>
            <a:fillRect/>
          </a:stretch>
        </p:blipFill>
        <p:spPr>
          <a:xfrm>
            <a:off x="2285802" y="1714351"/>
            <a:ext cx="4572396" cy="3429297"/>
          </a:xfrm>
          <a:prstGeom prst="rect">
            <a:avLst/>
          </a:prstGeom>
        </p:spPr>
      </p:pic>
      <p:sp>
        <p:nvSpPr>
          <p:cNvPr id="2" name="Title 1">
            <a:extLst>
              <a:ext uri="{FF2B5EF4-FFF2-40B4-BE49-F238E27FC236}">
                <a16:creationId xmlns:a16="http://schemas.microsoft.com/office/drawing/2014/main" id="{F27448EF-7450-C98A-1779-7CAFFB83A22F}"/>
              </a:ext>
            </a:extLst>
          </p:cNvPr>
          <p:cNvSpPr>
            <a:spLocks noGrp="1"/>
          </p:cNvSpPr>
          <p:nvPr>
            <p:ph type="title"/>
          </p:nvPr>
        </p:nvSpPr>
        <p:spPr/>
        <p:txBody>
          <a:bodyPr/>
          <a:lstStyle/>
          <a:p>
            <a:r>
              <a:rPr lang="en-US" sz="4600" dirty="0"/>
              <a:t>The doctrine of Separation is not a ‘new doctrine’ as some theologians claim. Separation has been practiced by God’s people, as a mandated principle, </a:t>
            </a:r>
            <a:br>
              <a:rPr lang="en-US" sz="4600" dirty="0"/>
            </a:br>
            <a:r>
              <a:rPr lang="en-US" sz="4600" dirty="0"/>
              <a:t>in every generation or era </a:t>
            </a:r>
            <a:br>
              <a:rPr lang="en-US" sz="4600" dirty="0"/>
            </a:br>
            <a:r>
              <a:rPr lang="en-US" sz="4600" dirty="0"/>
              <a:t>of human history. ***</a:t>
            </a:r>
          </a:p>
        </p:txBody>
      </p:sp>
    </p:spTree>
    <p:extLst>
      <p:ext uri="{BB962C8B-B14F-4D97-AF65-F5344CB8AC3E}">
        <p14:creationId xmlns:p14="http://schemas.microsoft.com/office/powerpoint/2010/main" val="9663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C133-051F-4A8F-22C0-14EBA3E84986}"/>
              </a:ext>
            </a:extLst>
          </p:cNvPr>
          <p:cNvSpPr>
            <a:spLocks noGrp="1"/>
          </p:cNvSpPr>
          <p:nvPr>
            <p:ph type="title"/>
          </p:nvPr>
        </p:nvSpPr>
        <p:spPr/>
        <p:txBody>
          <a:bodyPr/>
          <a:lstStyle/>
          <a:p>
            <a:r>
              <a:rPr lang="en-US" sz="4800" dirty="0"/>
              <a:t>2. God separated man</a:t>
            </a:r>
            <a:br>
              <a:rPr lang="en-US" sz="4800" dirty="0"/>
            </a:br>
            <a:r>
              <a:rPr lang="en-US" sz="4800" dirty="0"/>
              <a:t> from the garden or presence of God at the fall of mankind, </a:t>
            </a:r>
            <a:br>
              <a:rPr lang="en-US" sz="4800" dirty="0"/>
            </a:br>
            <a:r>
              <a:rPr lang="en-US" sz="4800" dirty="0"/>
              <a:t>Gen 3:22-24. </a:t>
            </a:r>
          </a:p>
        </p:txBody>
      </p:sp>
    </p:spTree>
    <p:extLst>
      <p:ext uri="{BB962C8B-B14F-4D97-AF65-F5344CB8AC3E}">
        <p14:creationId xmlns:p14="http://schemas.microsoft.com/office/powerpoint/2010/main" val="1426935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C51E-A724-B8DC-7CD5-DB4B5C303C03}"/>
              </a:ext>
            </a:extLst>
          </p:cNvPr>
          <p:cNvSpPr>
            <a:spLocks noGrp="1"/>
          </p:cNvSpPr>
          <p:nvPr>
            <p:ph type="title"/>
          </p:nvPr>
        </p:nvSpPr>
        <p:spPr/>
        <p:txBody>
          <a:bodyPr/>
          <a:lstStyle/>
          <a:p>
            <a:r>
              <a:rPr lang="en-US" dirty="0"/>
              <a:t>Principle - The doctrinal error of listening to and believing false doctrine, has its consequences of being Separated from God.</a:t>
            </a:r>
          </a:p>
        </p:txBody>
      </p:sp>
    </p:spTree>
    <p:extLst>
      <p:ext uri="{BB962C8B-B14F-4D97-AF65-F5344CB8AC3E}">
        <p14:creationId xmlns:p14="http://schemas.microsoft.com/office/powerpoint/2010/main" val="1757322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E578-F90C-E2C0-3B92-F10365C3DB58}"/>
              </a:ext>
            </a:extLst>
          </p:cNvPr>
          <p:cNvSpPr>
            <a:spLocks noGrp="1"/>
          </p:cNvSpPr>
          <p:nvPr>
            <p:ph type="title"/>
          </p:nvPr>
        </p:nvSpPr>
        <p:spPr/>
        <p:txBody>
          <a:bodyPr/>
          <a:lstStyle/>
          <a:p>
            <a:r>
              <a:rPr lang="en-US" sz="4400" dirty="0"/>
              <a:t>Biblical Separation is </a:t>
            </a:r>
            <a:br>
              <a:rPr lang="en-US" sz="4400" dirty="0"/>
            </a:br>
            <a:r>
              <a:rPr lang="en-US" sz="4400" dirty="0"/>
              <a:t>described as:</a:t>
            </a:r>
            <a:br>
              <a:rPr lang="en-US" sz="4400" dirty="0"/>
            </a:br>
            <a:r>
              <a:rPr lang="en-US" sz="4400" dirty="0"/>
              <a:t> </a:t>
            </a:r>
            <a:br>
              <a:rPr lang="en-US" sz="4400" dirty="0"/>
            </a:br>
            <a:r>
              <a:rPr lang="en-US" sz="4400" dirty="0"/>
              <a:t>A biblical principle for removing oneself from people or ideas </a:t>
            </a:r>
            <a:br>
              <a:rPr lang="en-US" sz="4400" dirty="0"/>
            </a:br>
            <a:r>
              <a:rPr lang="en-US" sz="4400" dirty="0"/>
              <a:t>that hinder your advancement in the Plan of God.</a:t>
            </a:r>
            <a:br>
              <a:rPr lang="en-US" sz="4400" dirty="0"/>
            </a:br>
            <a:r>
              <a:rPr lang="en-US" sz="4400" dirty="0"/>
              <a:t>                                  - </a:t>
            </a:r>
            <a:r>
              <a:rPr lang="en-US" sz="2400" dirty="0"/>
              <a:t>RB </a:t>
            </a:r>
            <a:r>
              <a:rPr lang="en-US" sz="2400" dirty="0" err="1"/>
              <a:t>Thieme</a:t>
            </a:r>
            <a:r>
              <a:rPr lang="en-US" sz="2400" dirty="0"/>
              <a:t> dictionary</a:t>
            </a:r>
          </a:p>
        </p:txBody>
      </p:sp>
    </p:spTree>
    <p:extLst>
      <p:ext uri="{BB962C8B-B14F-4D97-AF65-F5344CB8AC3E}">
        <p14:creationId xmlns:p14="http://schemas.microsoft.com/office/powerpoint/2010/main" val="3331817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9D4A-2647-A9D9-532F-042B15A1D96B}"/>
              </a:ext>
            </a:extLst>
          </p:cNvPr>
          <p:cNvSpPr>
            <a:spLocks noGrp="1"/>
          </p:cNvSpPr>
          <p:nvPr>
            <p:ph type="title"/>
          </p:nvPr>
        </p:nvSpPr>
        <p:spPr/>
        <p:txBody>
          <a:bodyPr/>
          <a:lstStyle/>
          <a:p>
            <a:r>
              <a:rPr lang="en-US" sz="4400" dirty="0"/>
              <a:t>3. God separated ‘a people for </a:t>
            </a:r>
            <a:br>
              <a:rPr lang="en-US" sz="4400" dirty="0"/>
            </a:br>
            <a:r>
              <a:rPr lang="en-US" sz="4400" dirty="0"/>
              <a:t>His own possession’; </a:t>
            </a:r>
            <a:br>
              <a:rPr lang="en-US" sz="4400" dirty="0"/>
            </a:br>
            <a:r>
              <a:rPr lang="en-US" sz="4400" dirty="0"/>
              <a:t>The Abrahamic Covenant – </a:t>
            </a:r>
            <a:br>
              <a:rPr lang="en-US" sz="4400" dirty="0"/>
            </a:br>
            <a:r>
              <a:rPr lang="en-US" sz="4400" dirty="0"/>
              <a:t>Israel from other nations and Believers from unbelievers, </a:t>
            </a:r>
            <a:br>
              <a:rPr lang="en-US" sz="4400" dirty="0"/>
            </a:br>
            <a:r>
              <a:rPr lang="en-US" sz="4400" dirty="0"/>
              <a:t>Gen 17:1-6, Deu 7:1-6, 1 Pe 2:4-10. </a:t>
            </a:r>
          </a:p>
        </p:txBody>
      </p:sp>
    </p:spTree>
    <p:extLst>
      <p:ext uri="{BB962C8B-B14F-4D97-AF65-F5344CB8AC3E}">
        <p14:creationId xmlns:p14="http://schemas.microsoft.com/office/powerpoint/2010/main" val="3383043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DB02-EB0A-8C36-5460-64EF48A87047}"/>
              </a:ext>
            </a:extLst>
          </p:cNvPr>
          <p:cNvSpPr>
            <a:spLocks noGrp="1"/>
          </p:cNvSpPr>
          <p:nvPr>
            <p:ph type="title"/>
          </p:nvPr>
        </p:nvSpPr>
        <p:spPr/>
        <p:txBody>
          <a:bodyPr/>
          <a:lstStyle/>
          <a:p>
            <a:r>
              <a:rPr lang="en-US" sz="4600" dirty="0"/>
              <a:t>Some people say that those that seek to convince God’s people that loving in tolerance of error is more Christ-like than separating from it. </a:t>
            </a:r>
          </a:p>
        </p:txBody>
      </p:sp>
    </p:spTree>
    <p:extLst>
      <p:ext uri="{BB962C8B-B14F-4D97-AF65-F5344CB8AC3E}">
        <p14:creationId xmlns:p14="http://schemas.microsoft.com/office/powerpoint/2010/main" val="767548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685F4-1B2B-80F7-FA69-F424ADE1787A}"/>
              </a:ext>
            </a:extLst>
          </p:cNvPr>
          <p:cNvSpPr>
            <a:spLocks noGrp="1"/>
          </p:cNvSpPr>
          <p:nvPr>
            <p:ph type="title"/>
          </p:nvPr>
        </p:nvSpPr>
        <p:spPr/>
        <p:txBody>
          <a:bodyPr/>
          <a:lstStyle/>
          <a:p>
            <a:r>
              <a:rPr lang="en-US" sz="4600" dirty="0"/>
              <a:t>The minions and cronies of the Kingdom of darkness, </a:t>
            </a:r>
            <a:br>
              <a:rPr lang="en-US" sz="4600" dirty="0"/>
            </a:br>
            <a:r>
              <a:rPr lang="en-US" sz="4600" dirty="0"/>
              <a:t>will get the unbeliever or believer alike, to except or be complacent with a lesser evil or a different darkness. </a:t>
            </a:r>
          </a:p>
        </p:txBody>
      </p:sp>
    </p:spTree>
    <p:extLst>
      <p:ext uri="{BB962C8B-B14F-4D97-AF65-F5344CB8AC3E}">
        <p14:creationId xmlns:p14="http://schemas.microsoft.com/office/powerpoint/2010/main" val="331995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FD8A-6518-2513-6EBB-DE2BD2431E33}"/>
              </a:ext>
            </a:extLst>
          </p:cNvPr>
          <p:cNvSpPr>
            <a:spLocks noGrp="1"/>
          </p:cNvSpPr>
          <p:nvPr>
            <p:ph type="title"/>
          </p:nvPr>
        </p:nvSpPr>
        <p:spPr/>
        <p:txBody>
          <a:bodyPr/>
          <a:lstStyle/>
          <a:p>
            <a:r>
              <a:rPr lang="en-US" sz="4400" dirty="0"/>
              <a:t>Political correctness (PC), is a term used to refer to language that seems intended to give the least amount of offense, especially when describing groups identified by external markers such as </a:t>
            </a:r>
            <a:br>
              <a:rPr lang="en-US" sz="4400" dirty="0"/>
            </a:br>
            <a:r>
              <a:rPr lang="en-US" sz="4400" dirty="0"/>
              <a:t>race, gender, culture, or </a:t>
            </a:r>
            <a:br>
              <a:rPr lang="en-US" sz="4400" dirty="0"/>
            </a:br>
            <a:r>
              <a:rPr lang="en-US" sz="4400" dirty="0"/>
              <a:t>sexual orientation</a:t>
            </a:r>
            <a:r>
              <a:rPr lang="en-US" sz="4800" dirty="0"/>
              <a:t>. </a:t>
            </a:r>
          </a:p>
        </p:txBody>
      </p:sp>
    </p:spTree>
    <p:extLst>
      <p:ext uri="{BB962C8B-B14F-4D97-AF65-F5344CB8AC3E}">
        <p14:creationId xmlns:p14="http://schemas.microsoft.com/office/powerpoint/2010/main" val="541200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B8784-AECB-CA1C-EC63-9A8C136C1090}"/>
              </a:ext>
            </a:extLst>
          </p:cNvPr>
          <p:cNvSpPr>
            <a:spLocks noGrp="1"/>
          </p:cNvSpPr>
          <p:nvPr>
            <p:ph type="title"/>
          </p:nvPr>
        </p:nvSpPr>
        <p:spPr/>
        <p:txBody>
          <a:bodyPr/>
          <a:lstStyle/>
          <a:p>
            <a:r>
              <a:rPr lang="en-US" sz="4600" dirty="0"/>
              <a:t>The practice of what is called - “Political correctness” seems to be rooted in a desire to eliminate exclusion of various identity groups based on language usage. </a:t>
            </a:r>
          </a:p>
        </p:txBody>
      </p:sp>
    </p:spTree>
    <p:extLst>
      <p:ext uri="{BB962C8B-B14F-4D97-AF65-F5344CB8AC3E}">
        <p14:creationId xmlns:p14="http://schemas.microsoft.com/office/powerpoint/2010/main" val="3720850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DBB4A-446D-5DF4-C983-9DB66DAD4345}"/>
              </a:ext>
            </a:extLst>
          </p:cNvPr>
          <p:cNvSpPr>
            <a:spLocks noGrp="1"/>
          </p:cNvSpPr>
          <p:nvPr>
            <p:ph type="title"/>
          </p:nvPr>
        </p:nvSpPr>
        <p:spPr>
          <a:xfrm>
            <a:off x="306387" y="228600"/>
            <a:ext cx="8531225" cy="1139825"/>
          </a:xfrm>
        </p:spPr>
        <p:txBody>
          <a:bodyPr/>
          <a:lstStyle/>
          <a:p>
            <a:r>
              <a:rPr lang="en-US" sz="4800" dirty="0"/>
              <a:t>The structure of a language tends to condition the ways </a:t>
            </a:r>
            <a:br>
              <a:rPr lang="en-US" sz="4800" dirty="0"/>
            </a:br>
            <a:r>
              <a:rPr lang="en-US" sz="4800" dirty="0"/>
              <a:t>in which a speaker of that language thinks and </a:t>
            </a:r>
            <a:br>
              <a:rPr lang="en-US" sz="4800" dirty="0"/>
            </a:br>
            <a:r>
              <a:rPr lang="en-US" sz="4800" dirty="0"/>
              <a:t>how they view the world in </a:t>
            </a:r>
            <a:br>
              <a:rPr lang="en-US" sz="4800" dirty="0"/>
            </a:br>
            <a:r>
              <a:rPr lang="en-US" sz="4800" dirty="0"/>
              <a:t>different ways.</a:t>
            </a:r>
          </a:p>
        </p:txBody>
      </p:sp>
    </p:spTree>
    <p:extLst>
      <p:ext uri="{BB962C8B-B14F-4D97-AF65-F5344CB8AC3E}">
        <p14:creationId xmlns:p14="http://schemas.microsoft.com/office/powerpoint/2010/main" val="3549972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DBEB-18F0-E82A-1807-E88750C1CA7C}"/>
              </a:ext>
            </a:extLst>
          </p:cNvPr>
          <p:cNvSpPr>
            <a:spLocks noGrp="1"/>
          </p:cNvSpPr>
          <p:nvPr>
            <p:ph type="title"/>
          </p:nvPr>
        </p:nvSpPr>
        <p:spPr/>
        <p:txBody>
          <a:bodyPr/>
          <a:lstStyle/>
          <a:p>
            <a:r>
              <a:rPr lang="en-US" sz="4000" dirty="0"/>
              <a:t>The Whorfian hypothesis, </a:t>
            </a:r>
            <a:br>
              <a:rPr lang="en-US" sz="4000" dirty="0"/>
            </a:br>
            <a:r>
              <a:rPr lang="en-US" sz="4000" dirty="0"/>
              <a:t>our perception of reality is determined by our thought processes, which are influenced by the language we use. In this way language shapes our reality and tells us how to think about and respond to that reality.</a:t>
            </a:r>
          </a:p>
        </p:txBody>
      </p:sp>
    </p:spTree>
    <p:extLst>
      <p:ext uri="{BB962C8B-B14F-4D97-AF65-F5344CB8AC3E}">
        <p14:creationId xmlns:p14="http://schemas.microsoft.com/office/powerpoint/2010/main" val="975453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50ED-FCD5-30E3-3C06-C4D715A39FBF}"/>
              </a:ext>
            </a:extLst>
          </p:cNvPr>
          <p:cNvSpPr>
            <a:spLocks noGrp="1"/>
          </p:cNvSpPr>
          <p:nvPr>
            <p:ph type="title"/>
          </p:nvPr>
        </p:nvSpPr>
        <p:spPr/>
        <p:txBody>
          <a:bodyPr/>
          <a:lstStyle/>
          <a:p>
            <a:r>
              <a:rPr lang="en-US" sz="4800" dirty="0"/>
              <a:t>Satan wants to twist and distort the truth or language of God anyway he can. In this way the deception to the truth would be harder to discover. </a:t>
            </a:r>
          </a:p>
        </p:txBody>
      </p:sp>
    </p:spTree>
    <p:extLst>
      <p:ext uri="{BB962C8B-B14F-4D97-AF65-F5344CB8AC3E}">
        <p14:creationId xmlns:p14="http://schemas.microsoft.com/office/powerpoint/2010/main" val="439067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5F36-C189-CA02-2D93-9D9EAB007997}"/>
              </a:ext>
            </a:extLst>
          </p:cNvPr>
          <p:cNvSpPr>
            <a:spLocks noGrp="1"/>
          </p:cNvSpPr>
          <p:nvPr>
            <p:ph type="title"/>
          </p:nvPr>
        </p:nvSpPr>
        <p:spPr/>
        <p:txBody>
          <a:bodyPr/>
          <a:lstStyle/>
          <a:p>
            <a:r>
              <a:rPr lang="en-US" sz="4800" dirty="0"/>
              <a:t>1 Ti 6:20 O Timothy, guard what has been entrusted to you, avoiding worldly and empty chatter and the opposing arguments of what is falsely called “knowledge” -- </a:t>
            </a:r>
          </a:p>
        </p:txBody>
      </p:sp>
    </p:spTree>
    <p:extLst>
      <p:ext uri="{BB962C8B-B14F-4D97-AF65-F5344CB8AC3E}">
        <p14:creationId xmlns:p14="http://schemas.microsoft.com/office/powerpoint/2010/main" val="3003631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3494-05B4-D933-38C0-FD29436D4C91}"/>
              </a:ext>
            </a:extLst>
          </p:cNvPr>
          <p:cNvSpPr>
            <a:spLocks noGrp="1"/>
          </p:cNvSpPr>
          <p:nvPr>
            <p:ph type="title"/>
          </p:nvPr>
        </p:nvSpPr>
        <p:spPr/>
        <p:txBody>
          <a:bodyPr/>
          <a:lstStyle/>
          <a:p>
            <a:r>
              <a:rPr lang="en-US" sz="4800" dirty="0"/>
              <a:t>2 Ti 2:16 But avoid worldly and empty chatter, for it will lead to further ungodliness, </a:t>
            </a:r>
          </a:p>
        </p:txBody>
      </p:sp>
    </p:spTree>
    <p:extLst>
      <p:ext uri="{BB962C8B-B14F-4D97-AF65-F5344CB8AC3E}">
        <p14:creationId xmlns:p14="http://schemas.microsoft.com/office/powerpoint/2010/main" val="2777864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320C2-A38F-97EF-3A2A-C4857D005059}"/>
              </a:ext>
            </a:extLst>
          </p:cNvPr>
          <p:cNvSpPr>
            <a:spLocks noGrp="1"/>
          </p:cNvSpPr>
          <p:nvPr>
            <p:ph type="title"/>
          </p:nvPr>
        </p:nvSpPr>
        <p:spPr/>
        <p:txBody>
          <a:bodyPr/>
          <a:lstStyle/>
          <a:p>
            <a:r>
              <a:rPr lang="en-US" sz="4600" dirty="0"/>
              <a:t>2CO 6:14 Do not be bound together with unbelievers;</a:t>
            </a:r>
            <a:br>
              <a:rPr lang="en-US" sz="4600" dirty="0"/>
            </a:br>
            <a:br>
              <a:rPr lang="en-US" sz="4600" dirty="0"/>
            </a:br>
            <a:r>
              <a:rPr lang="en-US" sz="4600" dirty="0"/>
              <a:t> for what partnership have righteousness and lawlessness, </a:t>
            </a:r>
            <a:br>
              <a:rPr lang="en-US" sz="4600" dirty="0"/>
            </a:br>
            <a:r>
              <a:rPr lang="en-US" sz="4600" dirty="0"/>
              <a:t>or what fellowship has </a:t>
            </a:r>
            <a:br>
              <a:rPr lang="en-US" sz="4600" dirty="0"/>
            </a:br>
            <a:r>
              <a:rPr lang="en-US" sz="4600" dirty="0"/>
              <a:t>light with darkness?</a:t>
            </a:r>
          </a:p>
        </p:txBody>
      </p:sp>
    </p:spTree>
    <p:extLst>
      <p:ext uri="{BB962C8B-B14F-4D97-AF65-F5344CB8AC3E}">
        <p14:creationId xmlns:p14="http://schemas.microsoft.com/office/powerpoint/2010/main" val="2607954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A108F-5E74-ECC2-2FF1-B859F13448C8}"/>
              </a:ext>
            </a:extLst>
          </p:cNvPr>
          <p:cNvSpPr>
            <a:spLocks noGrp="1"/>
          </p:cNvSpPr>
          <p:nvPr>
            <p:ph type="title"/>
          </p:nvPr>
        </p:nvSpPr>
        <p:spPr/>
        <p:txBody>
          <a:bodyPr/>
          <a:lstStyle/>
          <a:p>
            <a:r>
              <a:rPr lang="en-US" sz="4800" dirty="0"/>
              <a:t>Political correctness is </a:t>
            </a:r>
            <a:br>
              <a:rPr lang="en-US" sz="4800" dirty="0"/>
            </a:br>
            <a:r>
              <a:rPr lang="en-US" sz="4800" dirty="0"/>
              <a:t>an evil practice, used by such Apostates and unbelievers who are influenced by Satan and the KOD that strips away the freedom of speech.</a:t>
            </a:r>
          </a:p>
        </p:txBody>
      </p:sp>
    </p:spTree>
    <p:extLst>
      <p:ext uri="{BB962C8B-B14F-4D97-AF65-F5344CB8AC3E}">
        <p14:creationId xmlns:p14="http://schemas.microsoft.com/office/powerpoint/2010/main" val="14506315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7A71-FFCB-00BC-A0B0-BD9FAC03AB5B}"/>
              </a:ext>
            </a:extLst>
          </p:cNvPr>
          <p:cNvSpPr>
            <a:spLocks noGrp="1"/>
          </p:cNvSpPr>
          <p:nvPr>
            <p:ph type="title"/>
          </p:nvPr>
        </p:nvSpPr>
        <p:spPr/>
        <p:txBody>
          <a:bodyPr/>
          <a:lstStyle/>
          <a:p>
            <a:r>
              <a:rPr lang="en-US" sz="4800" dirty="0"/>
              <a:t>Political correctness is a direct attack on what God intended on and is in opposition to the doctrine of Separation.</a:t>
            </a:r>
          </a:p>
        </p:txBody>
      </p:sp>
    </p:spTree>
    <p:extLst>
      <p:ext uri="{BB962C8B-B14F-4D97-AF65-F5344CB8AC3E}">
        <p14:creationId xmlns:p14="http://schemas.microsoft.com/office/powerpoint/2010/main" val="6660003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DCF8E-ED4A-6892-48BD-E5433538DEB3}"/>
              </a:ext>
            </a:extLst>
          </p:cNvPr>
          <p:cNvSpPr>
            <a:spLocks noGrp="1"/>
          </p:cNvSpPr>
          <p:nvPr>
            <p:ph type="title"/>
          </p:nvPr>
        </p:nvSpPr>
        <p:spPr/>
        <p:txBody>
          <a:bodyPr/>
          <a:lstStyle/>
          <a:p>
            <a:r>
              <a:rPr lang="en-US" sz="4400" dirty="0"/>
              <a:t>“If the world hates you, </a:t>
            </a:r>
            <a:br>
              <a:rPr lang="en-US" sz="4400" dirty="0"/>
            </a:br>
            <a:r>
              <a:rPr lang="en-US" sz="4400" dirty="0"/>
              <a:t>you know that the world </a:t>
            </a:r>
            <a:br>
              <a:rPr lang="en-US" sz="4400" dirty="0"/>
            </a:br>
            <a:r>
              <a:rPr lang="en-US" sz="4400" dirty="0"/>
              <a:t>hated ME, before it hated you” – Joh 15:18. </a:t>
            </a:r>
            <a:br>
              <a:rPr lang="en-US" sz="4400" dirty="0"/>
            </a:br>
            <a:br>
              <a:rPr lang="en-US" sz="4400" dirty="0"/>
            </a:br>
            <a:r>
              <a:rPr lang="en-US" sz="4400" dirty="0"/>
              <a:t> The world cannot hate you, but it hates Me because I testify of it, that its deeds are evil, Joh 7:7.</a:t>
            </a:r>
            <a:br>
              <a:rPr lang="en-US" sz="4400" dirty="0"/>
            </a:br>
            <a:endParaRPr lang="en-US" sz="4400" dirty="0"/>
          </a:p>
        </p:txBody>
      </p:sp>
    </p:spTree>
    <p:extLst>
      <p:ext uri="{BB962C8B-B14F-4D97-AF65-F5344CB8AC3E}">
        <p14:creationId xmlns:p14="http://schemas.microsoft.com/office/powerpoint/2010/main" val="24716461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5FC5-0EB0-7EDA-917B-0E2C598D1E56}"/>
              </a:ext>
            </a:extLst>
          </p:cNvPr>
          <p:cNvSpPr>
            <a:spLocks noGrp="1"/>
          </p:cNvSpPr>
          <p:nvPr>
            <p:ph type="title"/>
          </p:nvPr>
        </p:nvSpPr>
        <p:spPr/>
        <p:txBody>
          <a:bodyPr/>
          <a:lstStyle/>
          <a:p>
            <a:r>
              <a:rPr lang="en-US" sz="4800" dirty="0"/>
              <a:t>God’s purpose of Separation at the Tower of Babel was for their own benefit; as to not have them carry out the evil desires of man, by following Satan’s false doctrine.</a:t>
            </a:r>
          </a:p>
        </p:txBody>
      </p:sp>
    </p:spTree>
    <p:extLst>
      <p:ext uri="{BB962C8B-B14F-4D97-AF65-F5344CB8AC3E}">
        <p14:creationId xmlns:p14="http://schemas.microsoft.com/office/powerpoint/2010/main" val="24275776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753A-BD79-5C0B-7650-6756FAC71754}"/>
              </a:ext>
            </a:extLst>
          </p:cNvPr>
          <p:cNvSpPr>
            <a:spLocks noGrp="1"/>
          </p:cNvSpPr>
          <p:nvPr>
            <p:ph type="title"/>
          </p:nvPr>
        </p:nvSpPr>
        <p:spPr/>
        <p:txBody>
          <a:bodyPr/>
          <a:lstStyle/>
          <a:p>
            <a:r>
              <a:rPr lang="en-US" sz="4400" dirty="0"/>
              <a:t>Gen 11:4 They said, “Come, let us </a:t>
            </a:r>
            <a:r>
              <a:rPr lang="en-US" sz="4400" u="sng" dirty="0"/>
              <a:t>build for ourselves </a:t>
            </a:r>
            <a:r>
              <a:rPr lang="en-US" sz="4400" dirty="0"/>
              <a:t>a city, </a:t>
            </a:r>
            <a:br>
              <a:rPr lang="en-US" sz="4400" dirty="0"/>
            </a:br>
            <a:r>
              <a:rPr lang="en-US" sz="4400" dirty="0"/>
              <a:t>and a tower whose top will reach into heaven, and </a:t>
            </a:r>
            <a:r>
              <a:rPr lang="en-US" sz="4400" u="sng" dirty="0"/>
              <a:t>let us make for ourselves </a:t>
            </a:r>
            <a:r>
              <a:rPr lang="en-US" sz="4400" dirty="0"/>
              <a:t>a name, otherwise </a:t>
            </a:r>
            <a:br>
              <a:rPr lang="en-US" sz="4400" dirty="0"/>
            </a:br>
            <a:r>
              <a:rPr lang="en-US" sz="4400" dirty="0"/>
              <a:t>we will be scattered abroad over the face of the whole earth.” </a:t>
            </a:r>
          </a:p>
        </p:txBody>
      </p:sp>
    </p:spTree>
    <p:extLst>
      <p:ext uri="{BB962C8B-B14F-4D97-AF65-F5344CB8AC3E}">
        <p14:creationId xmlns:p14="http://schemas.microsoft.com/office/powerpoint/2010/main" val="2851433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2B42-FB49-6EFF-E737-B2F7DCC02552}"/>
              </a:ext>
            </a:extLst>
          </p:cNvPr>
          <p:cNvSpPr>
            <a:spLocks noGrp="1"/>
          </p:cNvSpPr>
          <p:nvPr>
            <p:ph type="title"/>
          </p:nvPr>
        </p:nvSpPr>
        <p:spPr/>
        <p:txBody>
          <a:bodyPr/>
          <a:lstStyle/>
          <a:p>
            <a:r>
              <a:rPr lang="en-US" sz="4400" dirty="0"/>
              <a:t>2Ti 3:5 holding to a form of godliness, although they have denied its power; </a:t>
            </a:r>
            <a:br>
              <a:rPr lang="en-US" sz="4400" dirty="0"/>
            </a:br>
            <a:r>
              <a:rPr lang="en-US" sz="4400" u="sng" dirty="0"/>
              <a:t>Avoid</a:t>
            </a:r>
            <a:r>
              <a:rPr lang="en-US" sz="4400" dirty="0"/>
              <a:t> such men as these. </a:t>
            </a:r>
          </a:p>
        </p:txBody>
      </p:sp>
    </p:spTree>
    <p:extLst>
      <p:ext uri="{BB962C8B-B14F-4D97-AF65-F5344CB8AC3E}">
        <p14:creationId xmlns:p14="http://schemas.microsoft.com/office/powerpoint/2010/main" val="11393830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55786-937B-AEE7-449A-45B34988E862}"/>
              </a:ext>
            </a:extLst>
          </p:cNvPr>
          <p:cNvSpPr>
            <a:spLocks noGrp="1"/>
          </p:cNvSpPr>
          <p:nvPr>
            <p:ph type="title"/>
          </p:nvPr>
        </p:nvSpPr>
        <p:spPr/>
        <p:txBody>
          <a:bodyPr/>
          <a:lstStyle/>
          <a:p>
            <a:r>
              <a:rPr lang="en-US" sz="4800" dirty="0"/>
              <a:t>The Word of God commands believers to obey </a:t>
            </a:r>
            <a:br>
              <a:rPr lang="en-US" sz="4800" dirty="0"/>
            </a:br>
            <a:r>
              <a:rPr lang="en-US" sz="4800" dirty="0"/>
              <a:t>all governing authorities,</a:t>
            </a:r>
            <a:br>
              <a:rPr lang="en-US" sz="4800" dirty="0"/>
            </a:br>
            <a:r>
              <a:rPr lang="en-US" sz="4800" dirty="0"/>
              <a:t> </a:t>
            </a:r>
            <a:br>
              <a:rPr lang="en-US" sz="4800" dirty="0"/>
            </a:br>
            <a:r>
              <a:rPr lang="en-US" sz="4800" dirty="0"/>
              <a:t>Mark 12:17, Joh 18:36, </a:t>
            </a:r>
            <a:br>
              <a:rPr lang="en-US" sz="4800" dirty="0"/>
            </a:br>
            <a:r>
              <a:rPr lang="en-US" sz="4800" dirty="0"/>
              <a:t>Rom 13:1-7. </a:t>
            </a:r>
          </a:p>
        </p:txBody>
      </p:sp>
    </p:spTree>
    <p:extLst>
      <p:ext uri="{BB962C8B-B14F-4D97-AF65-F5344CB8AC3E}">
        <p14:creationId xmlns:p14="http://schemas.microsoft.com/office/powerpoint/2010/main" val="501956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4593-A163-40AE-2DDA-7C5FA04531C6}"/>
              </a:ext>
            </a:extLst>
          </p:cNvPr>
          <p:cNvSpPr>
            <a:spLocks noGrp="1"/>
          </p:cNvSpPr>
          <p:nvPr>
            <p:ph type="title"/>
          </p:nvPr>
        </p:nvSpPr>
        <p:spPr/>
        <p:txBody>
          <a:bodyPr/>
          <a:lstStyle/>
          <a:p>
            <a:r>
              <a:rPr lang="en-US" sz="4400" dirty="0"/>
              <a:t>Civil disobedience will lead to lawlessness, which always tries to justify the social outburst and actions that are taken, </a:t>
            </a:r>
            <a:br>
              <a:rPr lang="en-US" sz="4400" dirty="0"/>
            </a:br>
            <a:r>
              <a:rPr lang="en-US" sz="4400" dirty="0"/>
              <a:t>which don’t forget </a:t>
            </a:r>
            <a:r>
              <a:rPr lang="en-US" sz="4400" u="sng" dirty="0"/>
              <a:t>are criminal</a:t>
            </a:r>
            <a:r>
              <a:rPr lang="en-US" sz="4400" dirty="0"/>
              <a:t>, to allow for </a:t>
            </a:r>
            <a:r>
              <a:rPr lang="en-US" sz="4400" u="sng" dirty="0"/>
              <a:t>self-dictatorship of law</a:t>
            </a:r>
            <a:r>
              <a:rPr lang="en-US" sz="4400" dirty="0"/>
              <a:t>, basically turning into anarchy. </a:t>
            </a:r>
          </a:p>
        </p:txBody>
      </p:sp>
    </p:spTree>
    <p:extLst>
      <p:ext uri="{BB962C8B-B14F-4D97-AF65-F5344CB8AC3E}">
        <p14:creationId xmlns:p14="http://schemas.microsoft.com/office/powerpoint/2010/main" val="54360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6D63-1CAC-0918-153C-037644D45B48}"/>
              </a:ext>
            </a:extLst>
          </p:cNvPr>
          <p:cNvSpPr>
            <a:spLocks noGrp="1"/>
          </p:cNvSpPr>
          <p:nvPr>
            <p:ph type="title"/>
          </p:nvPr>
        </p:nvSpPr>
        <p:spPr/>
        <p:txBody>
          <a:bodyPr/>
          <a:lstStyle/>
          <a:p>
            <a:r>
              <a:rPr lang="en-US" sz="4400" dirty="0"/>
              <a:t>Gen 6:5 Then the LORD saw that the wickedness of man was great on the earth, and that every intent of the thoughts of his heart was only evil continually…</a:t>
            </a:r>
          </a:p>
        </p:txBody>
      </p:sp>
    </p:spTree>
    <p:extLst>
      <p:ext uri="{BB962C8B-B14F-4D97-AF65-F5344CB8AC3E}">
        <p14:creationId xmlns:p14="http://schemas.microsoft.com/office/powerpoint/2010/main" val="42350223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5F32F-B778-ABED-96D6-BDDBAB3CF1D0}"/>
              </a:ext>
            </a:extLst>
          </p:cNvPr>
          <p:cNvSpPr>
            <a:spLocks noGrp="1"/>
          </p:cNvSpPr>
          <p:nvPr>
            <p:ph type="title"/>
          </p:nvPr>
        </p:nvSpPr>
        <p:spPr/>
        <p:txBody>
          <a:bodyPr/>
          <a:lstStyle/>
          <a:p>
            <a:r>
              <a:rPr lang="en-US" sz="4800" dirty="0"/>
              <a:t>2Ti 3:5 holding to a form of godliness, although they have denied its power; </a:t>
            </a:r>
            <a:br>
              <a:rPr lang="en-US" sz="4800" dirty="0"/>
            </a:br>
            <a:r>
              <a:rPr lang="en-US" sz="4800" u="sng" dirty="0"/>
              <a:t>Avoid</a:t>
            </a:r>
            <a:r>
              <a:rPr lang="en-US" sz="4800" dirty="0"/>
              <a:t> such men as these. </a:t>
            </a:r>
          </a:p>
        </p:txBody>
      </p:sp>
    </p:spTree>
    <p:extLst>
      <p:ext uri="{BB962C8B-B14F-4D97-AF65-F5344CB8AC3E}">
        <p14:creationId xmlns:p14="http://schemas.microsoft.com/office/powerpoint/2010/main" val="307389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0E60-A37C-58F7-78A1-26F1D4439B94}"/>
              </a:ext>
            </a:extLst>
          </p:cNvPr>
          <p:cNvSpPr>
            <a:spLocks noGrp="1"/>
          </p:cNvSpPr>
          <p:nvPr>
            <p:ph type="title"/>
          </p:nvPr>
        </p:nvSpPr>
        <p:spPr/>
        <p:txBody>
          <a:bodyPr/>
          <a:lstStyle/>
          <a:p>
            <a:r>
              <a:rPr lang="en-US" sz="4400" dirty="0"/>
              <a:t>2Co 6:17 “Therefore, COME OUT FROM THEIR MIDST AND </a:t>
            </a:r>
            <a:br>
              <a:rPr lang="en-US" sz="4400" dirty="0"/>
            </a:br>
            <a:r>
              <a:rPr lang="en-US" sz="4400" dirty="0"/>
              <a:t>BE SEPARATE,” </a:t>
            </a:r>
            <a:br>
              <a:rPr lang="en-US" sz="4400" dirty="0"/>
            </a:br>
            <a:r>
              <a:rPr lang="en-US" sz="4400" dirty="0"/>
              <a:t>says the Lord.</a:t>
            </a:r>
            <a:br>
              <a:rPr lang="en-US" sz="4400" dirty="0"/>
            </a:br>
            <a:br>
              <a:rPr lang="en-US" sz="4400" dirty="0"/>
            </a:br>
            <a:r>
              <a:rPr lang="en-US" sz="4400" dirty="0"/>
              <a:t>“AND DO NOT TOUCH WHAT IS UNCLEAN;</a:t>
            </a:r>
            <a:br>
              <a:rPr lang="en-US" sz="4400" dirty="0"/>
            </a:br>
            <a:br>
              <a:rPr lang="en-US" sz="4400" dirty="0"/>
            </a:br>
            <a:r>
              <a:rPr lang="en-US" sz="4400" dirty="0"/>
              <a:t>And I will welcome you.</a:t>
            </a:r>
            <a:br>
              <a:rPr lang="en-US" sz="4800" dirty="0"/>
            </a:br>
            <a:endParaRPr lang="en-US" sz="4800" dirty="0"/>
          </a:p>
        </p:txBody>
      </p:sp>
    </p:spTree>
    <p:extLst>
      <p:ext uri="{BB962C8B-B14F-4D97-AF65-F5344CB8AC3E}">
        <p14:creationId xmlns:p14="http://schemas.microsoft.com/office/powerpoint/2010/main" val="27107992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49569-F20E-8FA0-D45D-B421717BD57B}"/>
              </a:ext>
            </a:extLst>
          </p:cNvPr>
          <p:cNvSpPr>
            <a:spLocks noGrp="1"/>
          </p:cNvSpPr>
          <p:nvPr>
            <p:ph type="title"/>
          </p:nvPr>
        </p:nvSpPr>
        <p:spPr/>
        <p:txBody>
          <a:bodyPr/>
          <a:lstStyle/>
          <a:p>
            <a:r>
              <a:rPr lang="en-US" sz="4400" dirty="0"/>
              <a:t>‘Having’ = echō (G2192 </a:t>
            </a:r>
            <a:r>
              <a:rPr lang="en-US" sz="4400" dirty="0" err="1"/>
              <a:t>ekh</a:t>
            </a:r>
            <a:r>
              <a:rPr lang="en-US" sz="4400" dirty="0"/>
              <a:t>'-o) or ‘holding’= </a:t>
            </a:r>
            <a:r>
              <a:rPr lang="en-US" sz="4400" dirty="0" err="1"/>
              <a:t>echontes</a:t>
            </a:r>
            <a:r>
              <a:rPr lang="en-US" sz="4400" dirty="0"/>
              <a:t> - A primary verb (including an alternate </a:t>
            </a:r>
            <a:br>
              <a:rPr lang="en-US" sz="4400" dirty="0"/>
            </a:br>
            <a:r>
              <a:rPr lang="en-US" sz="4400" dirty="0"/>
              <a:t>form </a:t>
            </a:r>
            <a:r>
              <a:rPr lang="en-US" sz="4400" dirty="0" err="1"/>
              <a:t>scheo</a:t>
            </a:r>
            <a:r>
              <a:rPr lang="en-US" sz="4400" dirty="0"/>
              <a:t>̄ </a:t>
            </a:r>
            <a:r>
              <a:rPr lang="en-US" sz="4400" dirty="0" err="1"/>
              <a:t>skheh</a:t>
            </a:r>
            <a:r>
              <a:rPr lang="en-US" sz="4400" dirty="0"/>
              <a:t>'-o used in certain tenses only) =</a:t>
            </a:r>
            <a:br>
              <a:rPr lang="en-US" sz="4400" dirty="0"/>
            </a:br>
            <a:br>
              <a:rPr lang="en-US" sz="4400" dirty="0"/>
            </a:br>
            <a:r>
              <a:rPr lang="en-US" sz="4400" dirty="0"/>
              <a:t>to hold (direct or remote; such as possession, ability, contiguity, relation or condition).</a:t>
            </a:r>
          </a:p>
        </p:txBody>
      </p:sp>
    </p:spTree>
    <p:extLst>
      <p:ext uri="{BB962C8B-B14F-4D97-AF65-F5344CB8AC3E}">
        <p14:creationId xmlns:p14="http://schemas.microsoft.com/office/powerpoint/2010/main" val="26621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93F4-0C32-5A13-8E92-A9132D75C27E}"/>
              </a:ext>
            </a:extLst>
          </p:cNvPr>
          <p:cNvSpPr>
            <a:spLocks noGrp="1"/>
          </p:cNvSpPr>
          <p:nvPr>
            <p:ph type="title"/>
          </p:nvPr>
        </p:nvSpPr>
        <p:spPr/>
        <p:txBody>
          <a:bodyPr/>
          <a:lstStyle/>
          <a:p>
            <a:r>
              <a:rPr lang="en-US" sz="4400" dirty="0"/>
              <a:t>Heb 4:12 For </a:t>
            </a:r>
            <a:r>
              <a:rPr lang="en-US" sz="4400" u="sng" dirty="0"/>
              <a:t>the word of God </a:t>
            </a:r>
            <a:r>
              <a:rPr lang="en-US" sz="4400" dirty="0"/>
              <a:t>is living and active and sharper than any two-edged sword and </a:t>
            </a:r>
            <a:r>
              <a:rPr lang="en-US" sz="4400" u="sng" dirty="0"/>
              <a:t>piercing</a:t>
            </a:r>
            <a:r>
              <a:rPr lang="en-US" sz="4400" dirty="0"/>
              <a:t> as far as the </a:t>
            </a:r>
            <a:r>
              <a:rPr lang="en-US" sz="4400" u="sng" dirty="0"/>
              <a:t>division of </a:t>
            </a:r>
            <a:r>
              <a:rPr lang="en-US" sz="4400" dirty="0"/>
              <a:t>soul and spirit, of both joints and marrow, and </a:t>
            </a:r>
            <a:r>
              <a:rPr lang="en-US" sz="4400" u="sng" dirty="0"/>
              <a:t>able to judge </a:t>
            </a:r>
            <a:r>
              <a:rPr lang="en-US" sz="4400" dirty="0"/>
              <a:t>the thoughts and intentions of the heart.</a:t>
            </a:r>
          </a:p>
        </p:txBody>
      </p:sp>
    </p:spTree>
    <p:extLst>
      <p:ext uri="{BB962C8B-B14F-4D97-AF65-F5344CB8AC3E}">
        <p14:creationId xmlns:p14="http://schemas.microsoft.com/office/powerpoint/2010/main" val="754867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1C47-98D0-ED6D-7398-7FE3BD4A5F33}"/>
              </a:ext>
            </a:extLst>
          </p:cNvPr>
          <p:cNvSpPr>
            <a:spLocks noGrp="1"/>
          </p:cNvSpPr>
          <p:nvPr>
            <p:ph type="title"/>
          </p:nvPr>
        </p:nvSpPr>
        <p:spPr/>
        <p:txBody>
          <a:bodyPr/>
          <a:lstStyle/>
          <a:p>
            <a:r>
              <a:rPr lang="en-US" sz="4400" dirty="0"/>
              <a:t>A ‘form’ = </a:t>
            </a:r>
            <a:r>
              <a:rPr lang="en-US" sz="4400" dirty="0" err="1"/>
              <a:t>morphōsis</a:t>
            </a:r>
            <a:r>
              <a:rPr lang="en-US" sz="4400" dirty="0"/>
              <a:t> – (G3446 mor'-</a:t>
            </a:r>
            <a:r>
              <a:rPr lang="en-US" sz="4400" dirty="0" err="1"/>
              <a:t>fo</a:t>
            </a:r>
            <a:r>
              <a:rPr lang="en-US" sz="4400" dirty="0"/>
              <a:t>-sis)</a:t>
            </a:r>
            <a:br>
              <a:rPr lang="en-US" sz="4400" dirty="0"/>
            </a:br>
            <a:r>
              <a:rPr lang="en-US" sz="4400" dirty="0"/>
              <a:t>[From G3445 </a:t>
            </a:r>
            <a:r>
              <a:rPr lang="en-US" sz="4400" dirty="0" err="1"/>
              <a:t>morphoo</a:t>
            </a:r>
            <a:r>
              <a:rPr lang="en-US" sz="4400" dirty="0"/>
              <a:t>̄] formation, that is, (by implication) appearance or semblance = form</a:t>
            </a:r>
            <a:br>
              <a:rPr lang="en-US" sz="4400" dirty="0"/>
            </a:br>
            <a:endParaRPr lang="en-US" sz="4400" dirty="0"/>
          </a:p>
        </p:txBody>
      </p:sp>
    </p:spTree>
    <p:extLst>
      <p:ext uri="{BB962C8B-B14F-4D97-AF65-F5344CB8AC3E}">
        <p14:creationId xmlns:p14="http://schemas.microsoft.com/office/powerpoint/2010/main" val="40332646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4BED-51E8-3434-E0C0-E4ACEA66861A}"/>
              </a:ext>
            </a:extLst>
          </p:cNvPr>
          <p:cNvSpPr>
            <a:spLocks noGrp="1"/>
          </p:cNvSpPr>
          <p:nvPr>
            <p:ph type="title"/>
          </p:nvPr>
        </p:nvSpPr>
        <p:spPr>
          <a:xfrm>
            <a:off x="306387" y="381000"/>
            <a:ext cx="8531225" cy="1139825"/>
          </a:xfrm>
        </p:spPr>
        <p:txBody>
          <a:bodyPr/>
          <a:lstStyle/>
          <a:p>
            <a:r>
              <a:rPr lang="en-US" sz="4400" dirty="0"/>
              <a:t>‘Godliness’= </a:t>
            </a:r>
            <a:r>
              <a:rPr lang="en-US" sz="4400" dirty="0" err="1"/>
              <a:t>eusebeia</a:t>
            </a:r>
            <a:r>
              <a:rPr lang="en-US" sz="4400" dirty="0"/>
              <a:t> (G2150 </a:t>
            </a:r>
            <a:r>
              <a:rPr lang="en-US" sz="4400" dirty="0" err="1"/>
              <a:t>yoo</a:t>
            </a:r>
            <a:r>
              <a:rPr lang="en-US" sz="4400" dirty="0"/>
              <a:t>-</a:t>
            </a:r>
            <a:r>
              <a:rPr lang="en-US" sz="4400" dirty="0" err="1"/>
              <a:t>seb</a:t>
            </a:r>
            <a:r>
              <a:rPr lang="en-US" sz="4400" dirty="0"/>
              <a:t>'-</a:t>
            </a:r>
            <a:r>
              <a:rPr lang="en-US" sz="4400" dirty="0" err="1"/>
              <a:t>i</a:t>
            </a:r>
            <a:r>
              <a:rPr lang="en-US" sz="4400" dirty="0"/>
              <a:t>-ah) From G2152 devote or worship; = piety; specifically, </a:t>
            </a:r>
            <a:br>
              <a:rPr lang="en-US" sz="4400" dirty="0"/>
            </a:br>
            <a:r>
              <a:rPr lang="en-US" sz="4400" dirty="0"/>
              <a:t>the gospel scheme: </a:t>
            </a:r>
            <a:br>
              <a:rPr lang="en-US" sz="4400" dirty="0"/>
            </a:br>
            <a:r>
              <a:rPr lang="en-US" sz="4400" dirty="0"/>
              <a:t>= godliness, holiness.</a:t>
            </a:r>
          </a:p>
        </p:txBody>
      </p:sp>
    </p:spTree>
    <p:extLst>
      <p:ext uri="{BB962C8B-B14F-4D97-AF65-F5344CB8AC3E}">
        <p14:creationId xmlns:p14="http://schemas.microsoft.com/office/powerpoint/2010/main" val="27952264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3A836-8D31-9BD9-4A14-D1F51DE227FB}"/>
              </a:ext>
            </a:extLst>
          </p:cNvPr>
          <p:cNvSpPr>
            <a:spLocks noGrp="1"/>
          </p:cNvSpPr>
          <p:nvPr>
            <p:ph type="title"/>
          </p:nvPr>
        </p:nvSpPr>
        <p:spPr/>
        <p:txBody>
          <a:bodyPr/>
          <a:lstStyle/>
          <a:p>
            <a:r>
              <a:rPr lang="en-US" sz="4400" dirty="0"/>
              <a:t>Godliness is that balance of residency in the soul between </a:t>
            </a:r>
            <a:br>
              <a:rPr lang="en-US" sz="4400" dirty="0"/>
            </a:br>
            <a:r>
              <a:rPr lang="en-US" sz="4400" dirty="0"/>
              <a:t>the filling of the Spirit and maximum doctrine. </a:t>
            </a:r>
          </a:p>
        </p:txBody>
      </p:sp>
    </p:spTree>
    <p:extLst>
      <p:ext uri="{BB962C8B-B14F-4D97-AF65-F5344CB8AC3E}">
        <p14:creationId xmlns:p14="http://schemas.microsoft.com/office/powerpoint/2010/main" val="34637781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50AC8-8B12-9669-7E73-E0DE25F7CD31}"/>
              </a:ext>
            </a:extLst>
          </p:cNvPr>
          <p:cNvSpPr>
            <a:spLocks noGrp="1"/>
          </p:cNvSpPr>
          <p:nvPr>
            <p:ph type="title"/>
          </p:nvPr>
        </p:nvSpPr>
        <p:spPr/>
        <p:txBody>
          <a:bodyPr/>
          <a:lstStyle/>
          <a:p>
            <a:r>
              <a:rPr lang="en-US" sz="4400" dirty="0"/>
              <a:t>Godliness is being distorted </a:t>
            </a:r>
            <a:br>
              <a:rPr lang="en-US" sz="4400" dirty="0"/>
            </a:br>
            <a:r>
              <a:rPr lang="en-US" sz="4400" dirty="0"/>
              <a:t>by the Apostate in reversionism under the influence of evil, </a:t>
            </a:r>
            <a:br>
              <a:rPr lang="en-US" sz="4400" dirty="0"/>
            </a:br>
            <a:r>
              <a:rPr lang="en-US" sz="4400" dirty="0"/>
              <a:t>1 Ti 6:3,5. </a:t>
            </a:r>
          </a:p>
        </p:txBody>
      </p:sp>
    </p:spTree>
    <p:extLst>
      <p:ext uri="{BB962C8B-B14F-4D97-AF65-F5344CB8AC3E}">
        <p14:creationId xmlns:p14="http://schemas.microsoft.com/office/powerpoint/2010/main" val="12217118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20EC-C0CD-794B-C594-972BCF5C9B1F}"/>
              </a:ext>
            </a:extLst>
          </p:cNvPr>
          <p:cNvSpPr>
            <a:spLocks noGrp="1"/>
          </p:cNvSpPr>
          <p:nvPr>
            <p:ph type="title"/>
          </p:nvPr>
        </p:nvSpPr>
        <p:spPr/>
        <p:txBody>
          <a:bodyPr/>
          <a:lstStyle/>
          <a:p>
            <a:r>
              <a:rPr lang="en-US" sz="4400" dirty="0"/>
              <a:t>1Ti 6:3 If anyone advocates a different doctrine and does not agree with sound words, </a:t>
            </a:r>
            <a:br>
              <a:rPr lang="en-US" sz="4400" dirty="0"/>
            </a:br>
            <a:r>
              <a:rPr lang="en-US" sz="4400" dirty="0"/>
              <a:t>those of our Lord Jesus Christ, and with the doctrine conforming to godliness, </a:t>
            </a:r>
          </a:p>
        </p:txBody>
      </p:sp>
    </p:spTree>
    <p:extLst>
      <p:ext uri="{BB962C8B-B14F-4D97-AF65-F5344CB8AC3E}">
        <p14:creationId xmlns:p14="http://schemas.microsoft.com/office/powerpoint/2010/main" val="35005911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F7EDD-ED4F-14F5-F9C9-267ADE7ECB1F}"/>
              </a:ext>
            </a:extLst>
          </p:cNvPr>
          <p:cNvSpPr>
            <a:spLocks noGrp="1"/>
          </p:cNvSpPr>
          <p:nvPr>
            <p:ph type="title"/>
          </p:nvPr>
        </p:nvSpPr>
        <p:spPr/>
        <p:txBody>
          <a:bodyPr/>
          <a:lstStyle/>
          <a:p>
            <a:r>
              <a:rPr lang="en-US" sz="4400" dirty="0"/>
              <a:t>1Ti 6:5 and constant friction between men of depraved mind and deprived of the truth, </a:t>
            </a:r>
            <a:br>
              <a:rPr lang="en-US" sz="4400" dirty="0"/>
            </a:br>
            <a:r>
              <a:rPr lang="en-US" sz="4400" dirty="0"/>
              <a:t>who suppose that godliness is a means of gain. </a:t>
            </a:r>
          </a:p>
        </p:txBody>
      </p:sp>
    </p:spTree>
    <p:extLst>
      <p:ext uri="{BB962C8B-B14F-4D97-AF65-F5344CB8AC3E}">
        <p14:creationId xmlns:p14="http://schemas.microsoft.com/office/powerpoint/2010/main" val="1450962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98223-2038-5670-B0A5-B7DF873A7309}"/>
              </a:ext>
            </a:extLst>
          </p:cNvPr>
          <p:cNvSpPr>
            <a:spLocks noGrp="1"/>
          </p:cNvSpPr>
          <p:nvPr>
            <p:ph type="title"/>
          </p:nvPr>
        </p:nvSpPr>
        <p:spPr/>
        <p:txBody>
          <a:bodyPr/>
          <a:lstStyle/>
          <a:p>
            <a:r>
              <a:rPr lang="en-US" sz="4000" dirty="0"/>
              <a:t>‘denying’ = </a:t>
            </a:r>
            <a:r>
              <a:rPr lang="en-US" sz="4000" dirty="0" err="1"/>
              <a:t>arneomai</a:t>
            </a:r>
            <a:r>
              <a:rPr lang="en-US" sz="4000" dirty="0"/>
              <a:t> </a:t>
            </a:r>
            <a:br>
              <a:rPr lang="en-US" sz="4000" dirty="0"/>
            </a:br>
            <a:r>
              <a:rPr lang="en-US" sz="4000" dirty="0"/>
              <a:t>(G720 </a:t>
            </a:r>
            <a:r>
              <a:rPr lang="en-US" sz="4000" dirty="0" err="1"/>
              <a:t>ar</a:t>
            </a:r>
            <a:r>
              <a:rPr lang="en-US" sz="4000" dirty="0"/>
              <a:t>-</a:t>
            </a:r>
            <a:r>
              <a:rPr lang="en-US" sz="4000" dirty="0" err="1"/>
              <a:t>neh</a:t>
            </a:r>
            <a:r>
              <a:rPr lang="en-US" sz="4000" dirty="0"/>
              <a:t>'-om-</a:t>
            </a:r>
            <a:r>
              <a:rPr lang="en-US" sz="4000" dirty="0" err="1"/>
              <a:t>ahee</a:t>
            </a:r>
            <a:r>
              <a:rPr lang="en-US" sz="4000" dirty="0"/>
              <a:t>) =  </a:t>
            </a:r>
            <a:br>
              <a:rPr lang="en-US" sz="4000" dirty="0"/>
            </a:br>
            <a:r>
              <a:rPr lang="en-US" sz="4000" dirty="0"/>
              <a:t>to contradict, that is, disavow, abnegate, reject. = deny or refuse.</a:t>
            </a:r>
            <a:br>
              <a:rPr lang="en-US" sz="4000" dirty="0"/>
            </a:br>
            <a:br>
              <a:rPr lang="en-US" sz="4000" dirty="0"/>
            </a:br>
            <a:r>
              <a:rPr lang="en-US" sz="4000" dirty="0"/>
              <a:t>{Perhaps from G1-</a:t>
            </a:r>
            <a:r>
              <a:rPr lang="en-US" sz="4000" i="1" dirty="0"/>
              <a:t>A-lpha of </a:t>
            </a:r>
            <a:r>
              <a:rPr lang="en-US" sz="4000" dirty="0"/>
              <a:t>Hebrew origin (as a negative particle) = first;  and the middle of G4483 - </a:t>
            </a:r>
            <a:r>
              <a:rPr lang="en-US" sz="4000" dirty="0" err="1"/>
              <a:t>rheo</a:t>
            </a:r>
            <a:r>
              <a:rPr lang="en-US" sz="4000" dirty="0"/>
              <a:t>̄ (</a:t>
            </a:r>
            <a:r>
              <a:rPr lang="en-US" sz="4000" dirty="0" err="1"/>
              <a:t>hreh</a:t>
            </a:r>
            <a:r>
              <a:rPr lang="en-US" sz="4000" dirty="0"/>
              <a:t>'-o) = to utter, that is, speak or say: = command, make, say, speak of} </a:t>
            </a:r>
            <a:br>
              <a:rPr lang="en-US" sz="4000" dirty="0"/>
            </a:br>
            <a:endParaRPr lang="en-US" sz="4000" dirty="0"/>
          </a:p>
        </p:txBody>
      </p:sp>
    </p:spTree>
    <p:extLst>
      <p:ext uri="{BB962C8B-B14F-4D97-AF65-F5344CB8AC3E}">
        <p14:creationId xmlns:p14="http://schemas.microsoft.com/office/powerpoint/2010/main" val="25063131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CFC65-A4CA-0ACC-E140-E289E1776F51}"/>
              </a:ext>
            </a:extLst>
          </p:cNvPr>
          <p:cNvSpPr>
            <a:spLocks noGrp="1"/>
          </p:cNvSpPr>
          <p:nvPr>
            <p:ph type="title"/>
          </p:nvPr>
        </p:nvSpPr>
        <p:spPr/>
        <p:txBody>
          <a:bodyPr/>
          <a:lstStyle/>
          <a:p>
            <a:r>
              <a:rPr lang="en-US" sz="4400" dirty="0"/>
              <a:t>1. They deny the proper form of a devotional life toward God and His commands, and </a:t>
            </a:r>
            <a:br>
              <a:rPr lang="en-US" sz="4400" dirty="0"/>
            </a:br>
            <a:br>
              <a:rPr lang="en-US" sz="4400" dirty="0"/>
            </a:br>
            <a:r>
              <a:rPr lang="en-US" sz="4400" dirty="0"/>
              <a:t>2. They reject or deny the real power of the Holy Spirit and Bible doctrine, which we must use every day and in every situation.</a:t>
            </a:r>
            <a:br>
              <a:rPr lang="en-US" sz="4400" dirty="0"/>
            </a:br>
            <a:endParaRPr lang="en-US" sz="4400" dirty="0"/>
          </a:p>
        </p:txBody>
      </p:sp>
    </p:spTree>
    <p:extLst>
      <p:ext uri="{BB962C8B-B14F-4D97-AF65-F5344CB8AC3E}">
        <p14:creationId xmlns:p14="http://schemas.microsoft.com/office/powerpoint/2010/main" val="1299913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199C-723A-B779-8F17-FF4B884B71A0}"/>
              </a:ext>
            </a:extLst>
          </p:cNvPr>
          <p:cNvSpPr>
            <a:spLocks noGrp="1"/>
          </p:cNvSpPr>
          <p:nvPr>
            <p:ph type="title"/>
          </p:nvPr>
        </p:nvSpPr>
        <p:spPr/>
        <p:txBody>
          <a:bodyPr/>
          <a:lstStyle/>
          <a:p>
            <a:r>
              <a:rPr lang="en-US" sz="4600" dirty="0"/>
              <a:t>2 Co 6:14 (NKJ) Do not be unequally yoked together </a:t>
            </a:r>
            <a:br>
              <a:rPr lang="en-US" sz="4600" dirty="0"/>
            </a:br>
            <a:r>
              <a:rPr lang="en-US" sz="4600" dirty="0"/>
              <a:t>with unbelievers. </a:t>
            </a:r>
            <a:br>
              <a:rPr lang="en-US" sz="4600" dirty="0"/>
            </a:br>
            <a:r>
              <a:rPr lang="en-US" sz="4600" dirty="0"/>
              <a:t>For what fellowship has righteousness with lawlessness? And what communion has </a:t>
            </a:r>
            <a:br>
              <a:rPr lang="en-US" sz="4600" dirty="0"/>
            </a:br>
            <a:r>
              <a:rPr lang="en-US" sz="4600" dirty="0"/>
              <a:t>light with darkness?</a:t>
            </a:r>
          </a:p>
        </p:txBody>
      </p:sp>
    </p:spTree>
    <p:extLst>
      <p:ext uri="{BB962C8B-B14F-4D97-AF65-F5344CB8AC3E}">
        <p14:creationId xmlns:p14="http://schemas.microsoft.com/office/powerpoint/2010/main" val="19046413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6DB1F-91B9-6EA6-515D-B8FC5AB99F30}"/>
              </a:ext>
            </a:extLst>
          </p:cNvPr>
          <p:cNvSpPr>
            <a:spLocks noGrp="1"/>
          </p:cNvSpPr>
          <p:nvPr>
            <p:ph type="title"/>
          </p:nvPr>
        </p:nvSpPr>
        <p:spPr/>
        <p:txBody>
          <a:bodyPr/>
          <a:lstStyle/>
          <a:p>
            <a:r>
              <a:rPr lang="en-US" sz="4400" dirty="0"/>
              <a:t>‘the power’ = </a:t>
            </a:r>
            <a:r>
              <a:rPr lang="en-US" sz="4400" dirty="0" err="1"/>
              <a:t>dunamis</a:t>
            </a:r>
            <a:r>
              <a:rPr lang="en-US" sz="4400" dirty="0"/>
              <a:t>(n) (G1411 doo'-</a:t>
            </a:r>
            <a:r>
              <a:rPr lang="en-US" sz="4400" dirty="0" err="1"/>
              <a:t>nam</a:t>
            </a:r>
            <a:r>
              <a:rPr lang="en-US" sz="4400" dirty="0"/>
              <a:t>-is) From G1410 </a:t>
            </a:r>
            <a:r>
              <a:rPr lang="en-US" sz="4400" dirty="0" err="1"/>
              <a:t>dunamai</a:t>
            </a:r>
            <a:r>
              <a:rPr lang="en-US" sz="4400" dirty="0"/>
              <a:t>; = force, specifically miraculous power (usually by implication a miracle itself): =  ability, abundance in might (-y deed), (worker of) miracle (-s), be of power and strength, mighty (wonderful) work.</a:t>
            </a:r>
          </a:p>
        </p:txBody>
      </p:sp>
    </p:spTree>
    <p:extLst>
      <p:ext uri="{BB962C8B-B14F-4D97-AF65-F5344CB8AC3E}">
        <p14:creationId xmlns:p14="http://schemas.microsoft.com/office/powerpoint/2010/main" val="100933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5052-A715-9819-C59B-EAC3D82932DE}"/>
              </a:ext>
            </a:extLst>
          </p:cNvPr>
          <p:cNvSpPr>
            <a:spLocks noGrp="1"/>
          </p:cNvSpPr>
          <p:nvPr>
            <p:ph type="title"/>
          </p:nvPr>
        </p:nvSpPr>
        <p:spPr/>
        <p:txBody>
          <a:bodyPr/>
          <a:lstStyle/>
          <a:p>
            <a:r>
              <a:rPr lang="en-US" sz="4800" dirty="0"/>
              <a:t>Mat 7:23 And then I will declare to them, ‘I never knew you; DEPART FROM ME, YOU WHO PRACTICE LAWLESSNESS.’ </a:t>
            </a:r>
          </a:p>
        </p:txBody>
      </p:sp>
    </p:spTree>
    <p:extLst>
      <p:ext uri="{BB962C8B-B14F-4D97-AF65-F5344CB8AC3E}">
        <p14:creationId xmlns:p14="http://schemas.microsoft.com/office/powerpoint/2010/main" val="1270259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88CCA-D16D-1C83-4124-75E27D8034A7}"/>
              </a:ext>
            </a:extLst>
          </p:cNvPr>
          <p:cNvSpPr>
            <a:spLocks noGrp="1"/>
          </p:cNvSpPr>
          <p:nvPr>
            <p:ph type="title"/>
          </p:nvPr>
        </p:nvSpPr>
        <p:spPr/>
        <p:txBody>
          <a:bodyPr/>
          <a:lstStyle/>
          <a:p>
            <a:r>
              <a:rPr lang="en-US" sz="4400" dirty="0"/>
              <a:t>2 Ti 3:5b … </a:t>
            </a:r>
            <a:br>
              <a:rPr lang="en-US" sz="4400" dirty="0"/>
            </a:br>
            <a:r>
              <a:rPr lang="en-US" sz="4400" u="sng" dirty="0"/>
              <a:t>Avoid</a:t>
            </a:r>
            <a:r>
              <a:rPr lang="en-US" sz="4400" dirty="0"/>
              <a:t> such men as these. (NASB) </a:t>
            </a:r>
            <a:br>
              <a:rPr lang="en-US" sz="4400" dirty="0"/>
            </a:br>
            <a:r>
              <a:rPr lang="en-US" sz="4400" dirty="0"/>
              <a:t>  … from such </a:t>
            </a:r>
            <a:r>
              <a:rPr lang="en-US" sz="4400" u="sng" dirty="0"/>
              <a:t>turn away</a:t>
            </a:r>
            <a:r>
              <a:rPr lang="en-US" sz="4400" dirty="0"/>
              <a:t>. (NJKV)</a:t>
            </a:r>
            <a:br>
              <a:rPr lang="en-US" sz="4400" dirty="0"/>
            </a:br>
            <a:r>
              <a:rPr lang="en-US" sz="4400" dirty="0"/>
              <a:t>… </a:t>
            </a:r>
            <a:r>
              <a:rPr lang="en-US" sz="4400" u="sng" dirty="0"/>
              <a:t>stay clear </a:t>
            </a:r>
            <a:r>
              <a:rPr lang="en-US" sz="4400" dirty="0"/>
              <a:t>of these people. (message) </a:t>
            </a:r>
            <a:br>
              <a:rPr lang="en-US" sz="4400" dirty="0"/>
            </a:br>
            <a:r>
              <a:rPr lang="en-US" sz="4400" dirty="0"/>
              <a:t>…</a:t>
            </a:r>
            <a:r>
              <a:rPr lang="en-US" sz="4400" u="sng" dirty="0"/>
              <a:t>avoid</a:t>
            </a:r>
            <a:r>
              <a:rPr lang="en-US" sz="4400" dirty="0"/>
              <a:t> such people and </a:t>
            </a:r>
            <a:r>
              <a:rPr lang="en-US" sz="4400" u="sng" dirty="0"/>
              <a:t>keep far away</a:t>
            </a:r>
            <a:r>
              <a:rPr lang="en-US" sz="4400" dirty="0"/>
              <a:t> from them. (Amp) \</a:t>
            </a:r>
            <a:br>
              <a:rPr lang="en-US" sz="4400" dirty="0"/>
            </a:br>
            <a:endParaRPr lang="en-US" sz="4400" dirty="0"/>
          </a:p>
        </p:txBody>
      </p:sp>
    </p:spTree>
    <p:extLst>
      <p:ext uri="{BB962C8B-B14F-4D97-AF65-F5344CB8AC3E}">
        <p14:creationId xmlns:p14="http://schemas.microsoft.com/office/powerpoint/2010/main" val="7028733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63290-AACC-5C55-2B83-27467EBB7997}"/>
              </a:ext>
            </a:extLst>
          </p:cNvPr>
          <p:cNvSpPr>
            <a:spLocks noGrp="1"/>
          </p:cNvSpPr>
          <p:nvPr>
            <p:ph type="title"/>
          </p:nvPr>
        </p:nvSpPr>
        <p:spPr/>
        <p:txBody>
          <a:bodyPr/>
          <a:lstStyle/>
          <a:p>
            <a:r>
              <a:rPr lang="en-US" sz="4400" dirty="0"/>
              <a:t>AVOID = </a:t>
            </a:r>
            <a:r>
              <a:rPr lang="en-US" sz="4400" dirty="0" err="1"/>
              <a:t>apotrepo</a:t>
            </a:r>
            <a:r>
              <a:rPr lang="en-US" sz="4400" dirty="0"/>
              <a:t>̄ </a:t>
            </a:r>
            <a:br>
              <a:rPr lang="en-US" sz="4400" dirty="0"/>
            </a:br>
            <a:r>
              <a:rPr lang="en-US" sz="4400" dirty="0"/>
              <a:t>(G665 ap-ot-rep'-o)</a:t>
            </a:r>
            <a:br>
              <a:rPr lang="en-US" sz="4400" dirty="0"/>
            </a:br>
            <a:r>
              <a:rPr lang="en-US" sz="4400" dirty="0"/>
              <a:t>Comes from G575 and the base of G5157 = to deflect, that is, (reflexively) avoid: - to turn away. </a:t>
            </a:r>
            <a:br>
              <a:rPr lang="en-US" sz="4400" dirty="0"/>
            </a:br>
            <a:endParaRPr lang="en-US" sz="4400" dirty="0"/>
          </a:p>
        </p:txBody>
      </p:sp>
    </p:spTree>
    <p:extLst>
      <p:ext uri="{BB962C8B-B14F-4D97-AF65-F5344CB8AC3E}">
        <p14:creationId xmlns:p14="http://schemas.microsoft.com/office/powerpoint/2010/main" val="42713062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E3884-813D-1F6B-6241-DA550F29FB7C}"/>
              </a:ext>
            </a:extLst>
          </p:cNvPr>
          <p:cNvSpPr>
            <a:spLocks noGrp="1"/>
          </p:cNvSpPr>
          <p:nvPr>
            <p:ph type="title"/>
          </p:nvPr>
        </p:nvSpPr>
        <p:spPr/>
        <p:txBody>
          <a:bodyPr/>
          <a:lstStyle/>
          <a:p>
            <a:r>
              <a:rPr lang="en-US" sz="4400" dirty="0"/>
              <a:t>apo – (G575 apo') A primary particle; away (from something near), in various senses (of place, time, or relation; literally or figuratively): = In composition (as a prefix) it usually denotes separation, departure, reversal, etc.</a:t>
            </a:r>
          </a:p>
        </p:txBody>
      </p:sp>
    </p:spTree>
    <p:extLst>
      <p:ext uri="{BB962C8B-B14F-4D97-AF65-F5344CB8AC3E}">
        <p14:creationId xmlns:p14="http://schemas.microsoft.com/office/powerpoint/2010/main" val="36681367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877D9-211F-40D9-81B5-1FA48070C763}"/>
              </a:ext>
            </a:extLst>
          </p:cNvPr>
          <p:cNvSpPr>
            <a:spLocks noGrp="1"/>
          </p:cNvSpPr>
          <p:nvPr>
            <p:ph type="title"/>
          </p:nvPr>
        </p:nvSpPr>
        <p:spPr/>
        <p:txBody>
          <a:bodyPr/>
          <a:lstStyle/>
          <a:p>
            <a:r>
              <a:rPr lang="en-US" sz="4400" dirty="0"/>
              <a:t>tropē (G5157 trop-ay') - from an apparently primary word </a:t>
            </a:r>
            <a:r>
              <a:rPr lang="en-US" sz="4400" dirty="0" err="1"/>
              <a:t>trepo</a:t>
            </a:r>
            <a:r>
              <a:rPr lang="en-US" sz="4400" dirty="0"/>
              <a:t>̄ (to turn) = a turn (“trope”), that is, revolution (figuratively variation): = turning away from.</a:t>
            </a:r>
          </a:p>
        </p:txBody>
      </p:sp>
    </p:spTree>
    <p:extLst>
      <p:ext uri="{BB962C8B-B14F-4D97-AF65-F5344CB8AC3E}">
        <p14:creationId xmlns:p14="http://schemas.microsoft.com/office/powerpoint/2010/main" val="17352523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D7AD7-0BCA-D157-2693-CB67F1EFFA9C}"/>
              </a:ext>
            </a:extLst>
          </p:cNvPr>
          <p:cNvSpPr>
            <a:spLocks noGrp="1"/>
          </p:cNvSpPr>
          <p:nvPr>
            <p:ph type="title"/>
          </p:nvPr>
        </p:nvSpPr>
        <p:spPr/>
        <p:txBody>
          <a:bodyPr/>
          <a:lstStyle/>
          <a:p>
            <a:r>
              <a:rPr lang="en-US" sz="4400" dirty="0"/>
              <a:t>‘as these’= </a:t>
            </a:r>
            <a:r>
              <a:rPr lang="en-US" sz="4400" dirty="0" err="1"/>
              <a:t>toutous</a:t>
            </a:r>
            <a:r>
              <a:rPr lang="en-US" sz="4400" dirty="0"/>
              <a:t> (G5128 too'-</a:t>
            </a:r>
            <a:r>
              <a:rPr lang="en-US" sz="4400" dirty="0" err="1"/>
              <a:t>tooce</a:t>
            </a:r>
            <a:r>
              <a:rPr lang="en-US" sz="4400" dirty="0"/>
              <a:t>)</a:t>
            </a:r>
            <a:br>
              <a:rPr lang="en-US" sz="4400" dirty="0"/>
            </a:br>
            <a:r>
              <a:rPr lang="en-US" sz="4400" dirty="0"/>
              <a:t>accusative plural masculine pronoun of G3778</a:t>
            </a:r>
            <a:br>
              <a:rPr lang="en-US" sz="4400" dirty="0"/>
            </a:br>
            <a:r>
              <a:rPr lang="en-US" sz="4400" dirty="0"/>
              <a:t>= these (persons, as object of verb or preposition): - such, them, these, this. </a:t>
            </a:r>
            <a:br>
              <a:rPr lang="en-US" sz="4400" dirty="0"/>
            </a:br>
            <a:endParaRPr lang="en-US" sz="4400" dirty="0"/>
          </a:p>
        </p:txBody>
      </p:sp>
    </p:spTree>
    <p:extLst>
      <p:ext uri="{BB962C8B-B14F-4D97-AF65-F5344CB8AC3E}">
        <p14:creationId xmlns:p14="http://schemas.microsoft.com/office/powerpoint/2010/main" val="1885032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76343-BE86-EF21-D0AB-6BD388611919}"/>
              </a:ext>
            </a:extLst>
          </p:cNvPr>
          <p:cNvSpPr>
            <a:spLocks noGrp="1"/>
          </p:cNvSpPr>
          <p:nvPr>
            <p:ph type="title"/>
          </p:nvPr>
        </p:nvSpPr>
        <p:spPr/>
        <p:txBody>
          <a:bodyPr/>
          <a:lstStyle/>
          <a:p>
            <a:r>
              <a:rPr lang="en-US" sz="4400" dirty="0"/>
              <a:t>2Ti 3:5b = ‘You believers are to turn away from, by making a separation without the intention of any relations and quick departure from these depraved unbelievers and apostates, which will be around you now and into future of the end times.</a:t>
            </a:r>
          </a:p>
        </p:txBody>
      </p:sp>
    </p:spTree>
    <p:extLst>
      <p:ext uri="{BB962C8B-B14F-4D97-AF65-F5344CB8AC3E}">
        <p14:creationId xmlns:p14="http://schemas.microsoft.com/office/powerpoint/2010/main" val="33602321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BC3E1-626E-E5AD-021E-83AF7F4277B9}"/>
              </a:ext>
            </a:extLst>
          </p:cNvPr>
          <p:cNvSpPr>
            <a:spLocks noGrp="1"/>
          </p:cNvSpPr>
          <p:nvPr>
            <p:ph type="title"/>
          </p:nvPr>
        </p:nvSpPr>
        <p:spPr/>
        <p:txBody>
          <a:bodyPr/>
          <a:lstStyle/>
          <a:p>
            <a:r>
              <a:rPr lang="en-US" sz="4800" dirty="0"/>
              <a:t>The fellowship that God longs to have with us, and continue in forever, has everything to do with Believing in and executing  the PMA of bible doctrine. </a:t>
            </a:r>
            <a:br>
              <a:rPr lang="en-US" sz="4800" dirty="0"/>
            </a:br>
            <a:br>
              <a:rPr lang="en-US" sz="4800" dirty="0"/>
            </a:br>
            <a:r>
              <a:rPr lang="en-US" sz="4800" dirty="0"/>
              <a:t>Union with God and Separation from the apostate world!</a:t>
            </a:r>
          </a:p>
        </p:txBody>
      </p:sp>
    </p:spTree>
    <p:extLst>
      <p:ext uri="{BB962C8B-B14F-4D97-AF65-F5344CB8AC3E}">
        <p14:creationId xmlns:p14="http://schemas.microsoft.com/office/powerpoint/2010/main" val="944040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86124-2D9B-897B-6825-99905987C342}"/>
              </a:ext>
            </a:extLst>
          </p:cNvPr>
          <p:cNvSpPr>
            <a:spLocks noGrp="1"/>
          </p:cNvSpPr>
          <p:nvPr>
            <p:ph type="title"/>
          </p:nvPr>
        </p:nvSpPr>
        <p:spPr/>
        <p:txBody>
          <a:bodyPr/>
          <a:lstStyle/>
          <a:p>
            <a:r>
              <a:rPr lang="en-US" sz="4400" dirty="0" err="1"/>
              <a:t>heterozugeo</a:t>
            </a:r>
            <a:r>
              <a:rPr lang="en-US" sz="4400" dirty="0"/>
              <a:t>̄ - (G2086 het-er-od-</a:t>
            </a:r>
            <a:r>
              <a:rPr lang="en-US" sz="4400" dirty="0" err="1"/>
              <a:t>zoog</a:t>
            </a:r>
            <a:r>
              <a:rPr lang="en-US" sz="4400" dirty="0"/>
              <a:t>-eh'-o) From a compound of G2087 </a:t>
            </a:r>
            <a:r>
              <a:rPr lang="en-US" sz="4400" dirty="0" err="1"/>
              <a:t>heteros</a:t>
            </a:r>
            <a:r>
              <a:rPr lang="en-US" sz="4400" dirty="0"/>
              <a:t> and G2218 </a:t>
            </a:r>
            <a:r>
              <a:rPr lang="en-US" sz="4400" dirty="0" err="1"/>
              <a:t>zugos</a:t>
            </a:r>
            <a:br>
              <a:rPr lang="en-US" sz="4400" dirty="0"/>
            </a:br>
            <a:r>
              <a:rPr lang="en-US" sz="4400" dirty="0"/>
              <a:t>= to yoke up differently, (figuratively) to associate discordantly =  unequally yoke together with. </a:t>
            </a:r>
            <a:br>
              <a:rPr lang="en-US" sz="4400" dirty="0"/>
            </a:br>
            <a:endParaRPr lang="en-US" sz="4400" dirty="0"/>
          </a:p>
        </p:txBody>
      </p:sp>
    </p:spTree>
    <p:extLst>
      <p:ext uri="{BB962C8B-B14F-4D97-AF65-F5344CB8AC3E}">
        <p14:creationId xmlns:p14="http://schemas.microsoft.com/office/powerpoint/2010/main" val="96177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47CF5-2376-A778-D760-D3F068EDF02D}"/>
              </a:ext>
            </a:extLst>
          </p:cNvPr>
          <p:cNvSpPr>
            <a:spLocks noGrp="1"/>
          </p:cNvSpPr>
          <p:nvPr>
            <p:ph type="title"/>
          </p:nvPr>
        </p:nvSpPr>
        <p:spPr/>
        <p:txBody>
          <a:bodyPr/>
          <a:lstStyle/>
          <a:p>
            <a:r>
              <a:rPr lang="en-US" sz="4600" dirty="0"/>
              <a:t>2Co 6:17 “Therefore, COME OUT FROM THEIR MIDST AND BE SEPARATE,” </a:t>
            </a:r>
            <a:br>
              <a:rPr lang="en-US" sz="4600" dirty="0"/>
            </a:br>
            <a:r>
              <a:rPr lang="en-US" sz="4600" dirty="0"/>
              <a:t>says the Lord.</a:t>
            </a:r>
            <a:br>
              <a:rPr lang="en-US" sz="4600" dirty="0"/>
            </a:br>
            <a:r>
              <a:rPr lang="en-US" sz="4600" dirty="0"/>
              <a:t>“AND DO NOT TOUCH WHAT IS UNCLEAN;</a:t>
            </a:r>
            <a:br>
              <a:rPr lang="en-US" sz="4600" dirty="0"/>
            </a:br>
            <a:r>
              <a:rPr lang="en-US" sz="4600" dirty="0"/>
              <a:t>And I will welcome you.</a:t>
            </a:r>
            <a:br>
              <a:rPr lang="en-US" sz="4600" dirty="0"/>
            </a:br>
            <a:endParaRPr lang="en-US" sz="4600" dirty="0"/>
          </a:p>
        </p:txBody>
      </p:sp>
    </p:spTree>
    <p:extLst>
      <p:ext uri="{BB962C8B-B14F-4D97-AF65-F5344CB8AC3E}">
        <p14:creationId xmlns:p14="http://schemas.microsoft.com/office/powerpoint/2010/main" val="1230947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6BEBA-2DF9-792C-FF91-940F10B1E4A0}"/>
              </a:ext>
            </a:extLst>
          </p:cNvPr>
          <p:cNvSpPr>
            <a:spLocks noGrp="1"/>
          </p:cNvSpPr>
          <p:nvPr>
            <p:ph type="title"/>
          </p:nvPr>
        </p:nvSpPr>
        <p:spPr/>
        <p:txBody>
          <a:bodyPr/>
          <a:lstStyle/>
          <a:p>
            <a:r>
              <a:rPr lang="en-US" sz="4600" dirty="0"/>
              <a:t>‘Be separate’ = </a:t>
            </a:r>
            <a:r>
              <a:rPr lang="en-US" sz="4600" dirty="0" err="1"/>
              <a:t>aphorizo</a:t>
            </a:r>
            <a:r>
              <a:rPr lang="en-US" sz="4600" dirty="0"/>
              <a:t>̄ - </a:t>
            </a:r>
            <a:br>
              <a:rPr lang="en-US" sz="4600" dirty="0"/>
            </a:br>
            <a:r>
              <a:rPr lang="en-US" sz="4600" dirty="0"/>
              <a:t>(G873 </a:t>
            </a:r>
            <a:r>
              <a:rPr lang="en-US" sz="4600" dirty="0" err="1"/>
              <a:t>af</a:t>
            </a:r>
            <a:r>
              <a:rPr lang="en-US" sz="4600" dirty="0"/>
              <a:t>-or-id'-zo)</a:t>
            </a:r>
            <a:br>
              <a:rPr lang="en-US" sz="4600" dirty="0"/>
            </a:br>
            <a:r>
              <a:rPr lang="en-US" sz="4600" dirty="0"/>
              <a:t> From G575 and G3724; to set off by boundary, that is, (figuratively) limit, exclude, appoint, etc. =  divide, separate, sever. </a:t>
            </a:r>
            <a:br>
              <a:rPr lang="en-US" sz="4600" dirty="0"/>
            </a:br>
            <a:endParaRPr lang="en-US" sz="4600" dirty="0"/>
          </a:p>
        </p:txBody>
      </p:sp>
    </p:spTree>
    <p:extLst>
      <p:ext uri="{BB962C8B-B14F-4D97-AF65-F5344CB8AC3E}">
        <p14:creationId xmlns:p14="http://schemas.microsoft.com/office/powerpoint/2010/main" val="2665433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CA980-F9B9-BEF8-22FF-17C8D372160E}"/>
              </a:ext>
            </a:extLst>
          </p:cNvPr>
          <p:cNvSpPr>
            <a:spLocks noGrp="1"/>
          </p:cNvSpPr>
          <p:nvPr>
            <p:ph type="title"/>
          </p:nvPr>
        </p:nvSpPr>
        <p:spPr/>
        <p:txBody>
          <a:bodyPr/>
          <a:lstStyle/>
          <a:p>
            <a:r>
              <a:rPr lang="en-US" sz="4400" dirty="0"/>
              <a:t>apo – (G575 apo') A primary particle = away (from something near), in various senses (of place, time, or relation; literally or figuratively): =  In composition (as a prefix) it usually denotes separation, departure, reversal, etc. </a:t>
            </a:r>
          </a:p>
        </p:txBody>
      </p:sp>
    </p:spTree>
    <p:extLst>
      <p:ext uri="{BB962C8B-B14F-4D97-AF65-F5344CB8AC3E}">
        <p14:creationId xmlns:p14="http://schemas.microsoft.com/office/powerpoint/2010/main" val="343524934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41186</TotalTime>
  <Words>2174</Words>
  <Application>Microsoft Office PowerPoint</Application>
  <PresentationFormat>On-screen Show (4:3)</PresentationFormat>
  <Paragraphs>58</Paragraphs>
  <Slides>58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58</vt:i4>
      </vt:variant>
    </vt:vector>
  </HeadingPairs>
  <TitlesOfParts>
    <vt:vector size="61" baseType="lpstr">
      <vt:lpstr>Arial</vt:lpstr>
      <vt:lpstr>Times New Roman</vt:lpstr>
      <vt:lpstr>Default Design</vt:lpstr>
      <vt:lpstr>Salt and Light Bible Ministries  ‘A Daily Cross with Thee’ # 5 – The Necessity of Biblical Separation – Part 2  Pastor Jason Kauranen Sunday July 21, 2024</vt:lpstr>
      <vt:lpstr>Biblical Separation is  described as:   A biblical principle for removing oneself from people or ideas  that hinder your advancement in the Plan of God.                                   - RB Thieme dictionary</vt:lpstr>
      <vt:lpstr>2CO 6:14 Do not be bound together with unbelievers;   for what partnership have righteousness and lawlessness,  or what fellowship has  light with darkness?</vt:lpstr>
      <vt:lpstr>2Co 6:17 “Therefore, COME OUT FROM THEIR MIDST AND  BE SEPARATE,”  says the Lord.  “AND DO NOT TOUCH WHAT IS UNCLEAN;  And I will welcome you. </vt:lpstr>
      <vt:lpstr>2 Co 6:14 (NKJ) Do not be unequally yoked together  with unbelievers.  For what fellowship has righteousness with lawlessness? And what communion has  light with darkness?</vt:lpstr>
      <vt:lpstr>heterozugeō - (G2086 het-er-od-zoog-eh'-o) From a compound of G2087 heteros and G2218 zugos = to yoke up differently, (figuratively) to associate discordantly =  unequally yoke together with.  </vt:lpstr>
      <vt:lpstr>2Co 6:17 “Therefore, COME OUT FROM THEIR MIDST AND BE SEPARATE,”  says the Lord. “AND DO NOT TOUCH WHAT IS UNCLEAN; And I will welcome you. </vt:lpstr>
      <vt:lpstr>‘Be separate’ = aphorizō -  (G873 af-or-id'-zo)  From G575 and G3724; to set off by boundary, that is, (figuratively) limit, exclude, appoint, etc. =  divide, separate, sever.  </vt:lpstr>
      <vt:lpstr>apo – (G575 apo') A primary particle = away (from something near), in various senses (of place, time, or relation; literally or figuratively): =  In composition (as a prefix) it usually denotes separation, departure, reversal, etc. </vt:lpstr>
      <vt:lpstr>horizō - (G3724 hor-id'-zo ) =  to mark out or bound (“horizon”), that is, (figuratively) to appoint, decree, specify =  declare, determine, limit, ordain. </vt:lpstr>
      <vt:lpstr>1. God was the originator of Separation, as the  Light from the darkness,  Gen 1:4. </vt:lpstr>
      <vt:lpstr>Gen 1:4 And God saw the light, that it was good:  and God divided (H914, H996) the light from the darkness. KJV</vt:lpstr>
      <vt:lpstr> bâdal – (H914 baw-dal’)   A primitive root; to divide  (in various senses literally or figuratively, separate, distinguish, differ, select) = to make or put a difference, divide (asunder),  make self-separation,  sever (out) </vt:lpstr>
      <vt:lpstr>bêyn – (H996 bane).   Sometimes in the plural masculine or feminine; properly the constructively contracted form of an otherwise unused noun from H995;  a distinction; but used only as a preposition = between </vt:lpstr>
      <vt:lpstr>bı̂yn – (H995 Bene)  A primitive root;  to separate mentally (or distinguish), that is, (generally) understand: - diligently, discern, inform, instruct, perceive, and be prudent.</vt:lpstr>
      <vt:lpstr>The Triune God,  all 3 members of the God Head, made a prudent decision to mentally discern and make a specific distinction of making  a self-separation from Satan and Himself. </vt:lpstr>
      <vt:lpstr>The doctrine of Separation is not a ‘new doctrine’ as some theologians claim. Separation has been practiced by God’s people, as a mandated principle,  in every generation or era  of human history. ***</vt:lpstr>
      <vt:lpstr>2. God separated man  from the garden or presence of God at the fall of mankind,  Gen 3:22-24. </vt:lpstr>
      <vt:lpstr>Principle - The doctrinal error of listening to and believing false doctrine, has its consequences of being Separated from God.</vt:lpstr>
      <vt:lpstr>3. God separated ‘a people for  His own possession’;  The Abrahamic Covenant –  Israel from other nations and Believers from unbelievers,  Gen 17:1-6, Deu 7:1-6, 1 Pe 2:4-10. </vt:lpstr>
      <vt:lpstr>Some people say that those that seek to convince God’s people that loving in tolerance of error is more Christ-like than separating from it. </vt:lpstr>
      <vt:lpstr>The minions and cronies of the Kingdom of darkness,  will get the unbeliever or believer alike, to except or be complacent with a lesser evil or a different darkness. </vt:lpstr>
      <vt:lpstr>Political correctness (PC), is a term used to refer to language that seems intended to give the least amount of offense, especially when describing groups identified by external markers such as  race, gender, culture, or  sexual orientation. </vt:lpstr>
      <vt:lpstr>The practice of what is called - “Political correctness” seems to be rooted in a desire to eliminate exclusion of various identity groups based on language usage. </vt:lpstr>
      <vt:lpstr>The structure of a language tends to condition the ways  in which a speaker of that language thinks and  how they view the world in  different ways.</vt:lpstr>
      <vt:lpstr>The Whorfian hypothesis,  our perception of reality is determined by our thought processes, which are influenced by the language we use. In this way language shapes our reality and tells us how to think about and respond to that reality.</vt:lpstr>
      <vt:lpstr>Satan wants to twist and distort the truth or language of God anyway he can. In this way the deception to the truth would be harder to discover. </vt:lpstr>
      <vt:lpstr>1 Ti 6:20 O Timothy, guard what has been entrusted to you, avoiding worldly and empty chatter and the opposing arguments of what is falsely called “knowledge” -- </vt:lpstr>
      <vt:lpstr>2 Ti 2:16 But avoid worldly and empty chatter, for it will lead to further ungodliness, </vt:lpstr>
      <vt:lpstr>Political correctness is  an evil practice, used by such Apostates and unbelievers who are influenced by Satan and the KOD that strips away the freedom of speech.</vt:lpstr>
      <vt:lpstr>Political correctness is a direct attack on what God intended on and is in opposition to the doctrine of Separation.</vt:lpstr>
      <vt:lpstr>“If the world hates you,  you know that the world  hated ME, before it hated you” – Joh 15:18.    The world cannot hate you, but it hates Me because I testify of it, that its deeds are evil, Joh 7:7. </vt:lpstr>
      <vt:lpstr>God’s purpose of Separation at the Tower of Babel was for their own benefit; as to not have them carry out the evil desires of man, by following Satan’s false doctrine.</vt:lpstr>
      <vt:lpstr>Gen 11:4 They said, “Come, let us build for ourselves a city,  and a tower whose top will reach into heaven, and let us make for ourselves a name, otherwise  we will be scattered abroad over the face of the whole earth.” </vt:lpstr>
      <vt:lpstr>2Ti 3:5 holding to a form of godliness, although they have denied its power;  Avoid such men as these. </vt:lpstr>
      <vt:lpstr>The Word of God commands believers to obey  all governing authorities,   Mark 12:17, Joh 18:36,  Rom 13:1-7. </vt:lpstr>
      <vt:lpstr>Civil disobedience will lead to lawlessness, which always tries to justify the social outburst and actions that are taken,  which don’t forget are criminal, to allow for self-dictatorship of law, basically turning into anarchy. </vt:lpstr>
      <vt:lpstr>Gen 6:5 Then the LORD saw that the wickedness of man was great on the earth, and that every intent of the thoughts of his heart was only evil continually…</vt:lpstr>
      <vt:lpstr>2Ti 3:5 holding to a form of godliness, although they have denied its power;  Avoid such men as these. </vt:lpstr>
      <vt:lpstr>‘Having’ = echō (G2192 ekh'-o) or ‘holding’= echontes - A primary verb (including an alternate  form scheō skheh'-o used in certain tenses only) =  to hold (direct or remote; such as possession, ability, contiguity, relation or condition).</vt:lpstr>
      <vt:lpstr>Heb 4:12 For the word of God is living and active and sharper than any two-edged sword and piercing as far as the division of soul and spirit, of both joints and marrow, and able to judge the thoughts and intentions of the heart.</vt:lpstr>
      <vt:lpstr>A ‘form’ = morphōsis – (G3446 mor'-fo-sis) [From G3445 morphoō] formation, that is, (by implication) appearance or semblance = form </vt:lpstr>
      <vt:lpstr>‘Godliness’= eusebeia (G2150 yoo-seb'-i-ah) From G2152 devote or worship; = piety; specifically,  the gospel scheme:  = godliness, holiness.</vt:lpstr>
      <vt:lpstr>Godliness is that balance of residency in the soul between  the filling of the Spirit and maximum doctrine. </vt:lpstr>
      <vt:lpstr>Godliness is being distorted  by the Apostate in reversionism under the influence of evil,  1 Ti 6:3,5. </vt:lpstr>
      <vt:lpstr>1Ti 6:3 If anyone advocates a different doctrine and does not agree with sound words,  those of our Lord Jesus Christ, and with the doctrine conforming to godliness, </vt:lpstr>
      <vt:lpstr>1Ti 6:5 and constant friction between men of depraved mind and deprived of the truth,  who suppose that godliness is a means of gain. </vt:lpstr>
      <vt:lpstr>‘denying’ = arneomai  (G720 ar-neh'-om-ahee) =   to contradict, that is, disavow, abnegate, reject. = deny or refuse.  {Perhaps from G1-A-lpha of Hebrew origin (as a negative particle) = first;  and the middle of G4483 - rheō (hreh'-o) = to utter, that is, speak or say: = command, make, say, speak of}  </vt:lpstr>
      <vt:lpstr>1. They deny the proper form of a devotional life toward God and His commands, and   2. They reject or deny the real power of the Holy Spirit and Bible doctrine, which we must use every day and in every situation. </vt:lpstr>
      <vt:lpstr>‘the power’ = dunamis(n) (G1411 doo'-nam-is) From G1410 dunamai; = force, specifically miraculous power (usually by implication a miracle itself): =  ability, abundance in might (-y deed), (worker of) miracle (-s), be of power and strength, mighty (wonderful) work.</vt:lpstr>
      <vt:lpstr>Mat 7:23 And then I will declare to them, ‘I never knew you; DEPART FROM ME, YOU WHO PRACTICE LAWLESSNESS.’ </vt:lpstr>
      <vt:lpstr>2 Ti 3:5b …  Avoid such men as these. (NASB)    … from such turn away. (NJKV) … stay clear of these people. (message)  …avoid such people and keep far away from them. (Amp) \ </vt:lpstr>
      <vt:lpstr>AVOID = apotrepō  (G665 ap-ot-rep'-o) Comes from G575 and the base of G5157 = to deflect, that is, (reflexively) avoid: - to turn away.  </vt:lpstr>
      <vt:lpstr>apo – (G575 apo') A primary particle; away (from something near), in various senses (of place, time, or relation; literally or figuratively): = In composition (as a prefix) it usually denotes separation, departure, reversal, etc.</vt:lpstr>
      <vt:lpstr>tropē (G5157 trop-ay') - from an apparently primary word trepō (to turn) = a turn (“trope”), that is, revolution (figuratively variation): = turning away from.</vt:lpstr>
      <vt:lpstr>‘as these’= toutous (G5128 too'-tooce) accusative plural masculine pronoun of G3778 = these (persons, as object of verb or preposition): - such, them, these, this.  </vt:lpstr>
      <vt:lpstr>2Ti 3:5b = ‘You believers are to turn away from, by making a separation without the intention of any relations and quick departure from these depraved unbelievers and apostates, which will be around you now and into future of the end times.</vt:lpstr>
      <vt:lpstr>The fellowship that God longs to have with us, and continue in forever, has everything to do with Believing in and executing  the PMA of bible doctrine.   Union with God and Separation from the apostate world!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113</cp:revision>
  <cp:lastPrinted>1601-01-01T00:00:00Z</cp:lastPrinted>
  <dcterms:created xsi:type="dcterms:W3CDTF">2016-07-31T13:32:40Z</dcterms:created>
  <dcterms:modified xsi:type="dcterms:W3CDTF">2024-08-03T15:20:00Z</dcterms:modified>
</cp:coreProperties>
</file>