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9"/>
  </p:notesMasterIdLst>
  <p:sldIdLst>
    <p:sldId id="525" r:id="rId2"/>
    <p:sldId id="319" r:id="rId3"/>
    <p:sldId id="571" r:id="rId4"/>
    <p:sldId id="570" r:id="rId5"/>
    <p:sldId id="569" r:id="rId6"/>
    <p:sldId id="568" r:id="rId7"/>
    <p:sldId id="567" r:id="rId8"/>
    <p:sldId id="566" r:id="rId9"/>
    <p:sldId id="565" r:id="rId10"/>
    <p:sldId id="564" r:id="rId11"/>
    <p:sldId id="563" r:id="rId12"/>
    <p:sldId id="562" r:id="rId13"/>
    <p:sldId id="561" r:id="rId14"/>
    <p:sldId id="560" r:id="rId15"/>
    <p:sldId id="559" r:id="rId16"/>
    <p:sldId id="558" r:id="rId17"/>
    <p:sldId id="557" r:id="rId18"/>
    <p:sldId id="556" r:id="rId19"/>
    <p:sldId id="555" r:id="rId20"/>
    <p:sldId id="554" r:id="rId21"/>
    <p:sldId id="553" r:id="rId22"/>
    <p:sldId id="552" r:id="rId23"/>
    <p:sldId id="551" r:id="rId24"/>
    <p:sldId id="550" r:id="rId25"/>
    <p:sldId id="549" r:id="rId26"/>
    <p:sldId id="548" r:id="rId27"/>
    <p:sldId id="547" r:id="rId28"/>
    <p:sldId id="546" r:id="rId29"/>
    <p:sldId id="545" r:id="rId30"/>
    <p:sldId id="544" r:id="rId31"/>
    <p:sldId id="543" r:id="rId32"/>
    <p:sldId id="541" r:id="rId33"/>
    <p:sldId id="542" r:id="rId34"/>
    <p:sldId id="540" r:id="rId35"/>
    <p:sldId id="539" r:id="rId36"/>
    <p:sldId id="538" r:id="rId37"/>
    <p:sldId id="537" r:id="rId38"/>
    <p:sldId id="536" r:id="rId39"/>
    <p:sldId id="535" r:id="rId40"/>
    <p:sldId id="534" r:id="rId41"/>
    <p:sldId id="533" r:id="rId42"/>
    <p:sldId id="532" r:id="rId43"/>
    <p:sldId id="531" r:id="rId44"/>
    <p:sldId id="530" r:id="rId45"/>
    <p:sldId id="529" r:id="rId46"/>
    <p:sldId id="528" r:id="rId47"/>
    <p:sldId id="527" r:id="rId48"/>
    <p:sldId id="574" r:id="rId49"/>
    <p:sldId id="572" r:id="rId50"/>
    <p:sldId id="573" r:id="rId51"/>
    <p:sldId id="578" r:id="rId52"/>
    <p:sldId id="526" r:id="rId53"/>
    <p:sldId id="577" r:id="rId54"/>
    <p:sldId id="576" r:id="rId55"/>
    <p:sldId id="575" r:id="rId56"/>
    <p:sldId id="581" r:id="rId57"/>
    <p:sldId id="582" r:id="rId58"/>
    <p:sldId id="580" r:id="rId59"/>
    <p:sldId id="579" r:id="rId60"/>
    <p:sldId id="586" r:id="rId61"/>
    <p:sldId id="585" r:id="rId62"/>
    <p:sldId id="584" r:id="rId63"/>
    <p:sldId id="583" r:id="rId64"/>
    <p:sldId id="589" r:id="rId65"/>
    <p:sldId id="588" r:id="rId66"/>
    <p:sldId id="587" r:id="rId67"/>
    <p:sldId id="464" r:id="rId68"/>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008" autoAdjust="0"/>
    <p:restoredTop sz="86414"/>
  </p:normalViewPr>
  <p:slideViewPr>
    <p:cSldViewPr>
      <p:cViewPr varScale="1">
        <p:scale>
          <a:sx n="64" d="100"/>
          <a:sy n="64" d="100"/>
        </p:scale>
        <p:origin x="62" y="154"/>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34461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07213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3379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83411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819380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52609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69305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72813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570084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96391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80626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0E1AD706-DB91-90DA-3839-24E2947695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C838C7F3-F32D-05EC-B12A-63F8C0D07AF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1" name="Slide Number Placeholder 3">
            <a:extLst>
              <a:ext uri="{FF2B5EF4-FFF2-40B4-BE49-F238E27FC236}">
                <a16:creationId xmlns:a16="http://schemas.microsoft.com/office/drawing/2014/main" id="{E31915D4-381C-09EB-CC41-5B23AA9471C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5400" b="1">
                <a:solidFill>
                  <a:srgbClr val="FFFFFF"/>
                </a:solidFill>
                <a:latin typeface="Times New Roman" panose="02020603050405020304" pitchFamily="18" charset="0"/>
                <a:ea typeface="ＭＳ Ｐゴシック" panose="020B0600070205080204" pitchFamily="34" charset="-128"/>
              </a:defRPr>
            </a:lvl1pPr>
            <a:lvl2pPr marL="742950" indent="-285750">
              <a:defRPr sz="5400" b="1">
                <a:solidFill>
                  <a:srgbClr val="FFFFFF"/>
                </a:solidFill>
                <a:latin typeface="Times New Roman" panose="02020603050405020304" pitchFamily="18" charset="0"/>
                <a:ea typeface="ＭＳ Ｐゴシック" panose="020B0600070205080204" pitchFamily="34" charset="-128"/>
              </a:defRPr>
            </a:lvl2pPr>
            <a:lvl3pPr marL="1143000" indent="-228600">
              <a:defRPr sz="5400" b="1">
                <a:solidFill>
                  <a:srgbClr val="FFFFFF"/>
                </a:solidFill>
                <a:latin typeface="Times New Roman" panose="02020603050405020304" pitchFamily="18" charset="0"/>
                <a:ea typeface="ＭＳ Ｐゴシック" panose="020B0600070205080204" pitchFamily="34" charset="-128"/>
              </a:defRPr>
            </a:lvl3pPr>
            <a:lvl4pPr marL="1600200" indent="-228600">
              <a:defRPr sz="5400" b="1">
                <a:solidFill>
                  <a:srgbClr val="FFFFFF"/>
                </a:solidFill>
                <a:latin typeface="Times New Roman" panose="02020603050405020304" pitchFamily="18" charset="0"/>
                <a:ea typeface="ＭＳ Ｐゴシック" panose="020B0600070205080204" pitchFamily="34" charset="-128"/>
              </a:defRPr>
            </a:lvl4pPr>
            <a:lvl5pPr marL="2057400" indent="-228600">
              <a:defRPr sz="5400" b="1">
                <a:solidFill>
                  <a:srgbClr val="FFFFFF"/>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5400" b="1">
                <a:solidFill>
                  <a:srgbClr val="FFFFFF"/>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5400" b="1">
                <a:solidFill>
                  <a:srgbClr val="FFFFFF"/>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5400" b="1">
                <a:solidFill>
                  <a:srgbClr val="FFFFFF"/>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5400" b="1">
                <a:solidFill>
                  <a:srgbClr val="FFFFFF"/>
                </a:solidFill>
                <a:latin typeface="Times New Roman" panose="02020603050405020304" pitchFamily="18" charset="0"/>
                <a:ea typeface="ＭＳ Ｐゴシック" panose="020B0600070205080204" pitchFamily="34" charset="-128"/>
              </a:defRPr>
            </a:lvl9pPr>
          </a:lstStyle>
          <a:p>
            <a:fld id="{2842D7B3-8B98-1740-870B-8BD6EFF472E7}" type="slidenum">
              <a:rPr lang="en-US" altLang="en-US" sz="1200"/>
              <a:pPr/>
              <a:t>2</a:t>
            </a:fld>
            <a:endParaRPr lang="en-US" altLang="en-US" sz="12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25425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649470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5085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487986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599824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420659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581137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06936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304557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0400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808525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119372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19736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555676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445527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548751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928197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989778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623055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227006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77238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767330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16724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1637949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043986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651159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3236803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361576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30350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683780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478513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62894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46953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8511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21357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2316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20568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3E7F2-297C-7356-85E0-E7A692EB19AE}"/>
              </a:ext>
            </a:extLst>
          </p:cNvPr>
          <p:cNvSpPr>
            <a:spLocks noGrp="1"/>
          </p:cNvSpPr>
          <p:nvPr>
            <p:ph type="title"/>
          </p:nvPr>
        </p:nvSpPr>
        <p:spPr/>
        <p:txBody>
          <a:bodyPr/>
          <a:lstStyle/>
          <a:p>
            <a:r>
              <a:rPr lang="en-US" dirty="0"/>
              <a:t>Make your prayer request known!</a:t>
            </a:r>
          </a:p>
        </p:txBody>
      </p:sp>
    </p:spTree>
    <p:extLst>
      <p:ext uri="{BB962C8B-B14F-4D97-AF65-F5344CB8AC3E}">
        <p14:creationId xmlns:p14="http://schemas.microsoft.com/office/powerpoint/2010/main" val="1704030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257F-8D6A-D264-D262-EBC668932532}"/>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endParaRPr lang="en-US" sz="4800" b="1" i="0" u="none" dirty="0">
              <a:latin typeface="+mj-lt"/>
            </a:endParaRPr>
          </a:p>
        </p:txBody>
      </p:sp>
      <p:sp>
        <p:nvSpPr>
          <p:cNvPr id="4" name="TextBox 3">
            <a:extLst>
              <a:ext uri="{FF2B5EF4-FFF2-40B4-BE49-F238E27FC236}">
                <a16:creationId xmlns:a16="http://schemas.microsoft.com/office/drawing/2014/main" id="{CFF6E454-BD98-A6D6-3363-8E4AF287673C}"/>
              </a:ext>
            </a:extLst>
          </p:cNvPr>
          <p:cNvSpPr txBox="1"/>
          <p:nvPr/>
        </p:nvSpPr>
        <p:spPr>
          <a:xfrm>
            <a:off x="304800" y="1351508"/>
            <a:ext cx="8686800" cy="2980303"/>
          </a:xfrm>
          <a:prstGeom prst="rect">
            <a:avLst/>
          </a:prstGeom>
          <a:noFill/>
        </p:spPr>
        <p:txBody>
          <a:bodyPr wrap="square">
            <a:spAutoFit/>
          </a:bodyPr>
          <a:lstStyle/>
          <a:p>
            <a:r>
              <a:rPr lang="en-US" dirty="0"/>
              <a:t>1st - Darkness is used in </a:t>
            </a:r>
            <a:r>
              <a:rPr lang="en-US" sz="4000" dirty="0"/>
              <a:t>Scripture</a:t>
            </a:r>
            <a:r>
              <a:rPr lang="en-US" dirty="0"/>
              <a:t> as a Metaphor representing the Sin and Evil </a:t>
            </a:r>
          </a:p>
          <a:p>
            <a:r>
              <a:rPr lang="en-US" dirty="0"/>
              <a:t>in the world. </a:t>
            </a:r>
          </a:p>
        </p:txBody>
      </p:sp>
    </p:spTree>
    <p:extLst>
      <p:ext uri="{BB962C8B-B14F-4D97-AF65-F5344CB8AC3E}">
        <p14:creationId xmlns:p14="http://schemas.microsoft.com/office/powerpoint/2010/main" val="1236976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FD595-1167-5B0F-AD82-27B27CDA4935}"/>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3EFDAFBB-B481-D9B5-2B0B-58B1F1369193}"/>
              </a:ext>
            </a:extLst>
          </p:cNvPr>
          <p:cNvSpPr txBox="1"/>
          <p:nvPr/>
        </p:nvSpPr>
        <p:spPr>
          <a:xfrm>
            <a:off x="457200" y="535454"/>
            <a:ext cx="7924800" cy="2298065"/>
          </a:xfrm>
          <a:prstGeom prst="rect">
            <a:avLst/>
          </a:prstGeom>
          <a:noFill/>
        </p:spPr>
        <p:txBody>
          <a:bodyPr wrap="square">
            <a:spAutoFit/>
          </a:bodyPr>
          <a:lstStyle/>
          <a:p>
            <a:r>
              <a:rPr lang="en-US" sz="4000" dirty="0"/>
              <a:t>2</a:t>
            </a:r>
            <a:r>
              <a:rPr lang="en-US" sz="4000" baseline="30000" dirty="0"/>
              <a:t>nd</a:t>
            </a:r>
            <a:r>
              <a:rPr lang="en-US" sz="4000" dirty="0"/>
              <a:t> -  Darkness can be a </a:t>
            </a:r>
          </a:p>
          <a:p>
            <a:r>
              <a:rPr lang="en-US" sz="4000" dirty="0"/>
              <a:t>symbol of Ignorance and </a:t>
            </a:r>
          </a:p>
          <a:p>
            <a:r>
              <a:rPr lang="en-US" sz="4000" dirty="0"/>
              <a:t>Divine Mystery. </a:t>
            </a:r>
          </a:p>
        </p:txBody>
      </p:sp>
    </p:spTree>
    <p:extLst>
      <p:ext uri="{BB962C8B-B14F-4D97-AF65-F5344CB8AC3E}">
        <p14:creationId xmlns:p14="http://schemas.microsoft.com/office/powerpoint/2010/main" val="241744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FAAFB-89BA-D8FA-5E16-06C170DBDFCF}"/>
              </a:ext>
            </a:extLst>
          </p:cNvPr>
          <p:cNvSpPr>
            <a:spLocks noGrp="1"/>
          </p:cNvSpPr>
          <p:nvPr>
            <p:ph type="title"/>
          </p:nvPr>
        </p:nvSpPr>
        <p:spPr/>
        <p:txBody>
          <a:bodyPr/>
          <a:lstStyle/>
          <a:p>
            <a:r>
              <a:rPr lang="en-US" sz="4800" kern="100" dirty="0">
                <a:ea typeface="Calibri" panose="020F0502020204030204" pitchFamily="34" charset="0"/>
                <a:cs typeface="Times New Roman" panose="02020603050405020304" pitchFamily="18" charset="0"/>
              </a:rPr>
              <a:t>3rd - Darkness is most often used in terms which depict emotions of Fear, </a:t>
            </a:r>
            <a:br>
              <a:rPr lang="en-US" sz="4800" kern="100" dirty="0">
                <a:ea typeface="Calibri" panose="020F0502020204030204" pitchFamily="34" charset="0"/>
                <a:cs typeface="Times New Roman" panose="02020603050405020304" pitchFamily="18" charset="0"/>
              </a:rPr>
            </a:br>
            <a:r>
              <a:rPr lang="en-US" sz="4800" kern="100" dirty="0">
                <a:ea typeface="Calibri" panose="020F0502020204030204" pitchFamily="34" charset="0"/>
                <a:cs typeface="Times New Roman" panose="02020603050405020304" pitchFamily="18" charset="0"/>
              </a:rPr>
              <a:t>Despair, and Isolation. </a:t>
            </a:r>
            <a:endParaRPr lang="en-US" sz="4800" b="1" i="0" u="none" dirty="0">
              <a:latin typeface="+mj-lt"/>
            </a:endParaRPr>
          </a:p>
        </p:txBody>
      </p:sp>
    </p:spTree>
    <p:extLst>
      <p:ext uri="{BB962C8B-B14F-4D97-AF65-F5344CB8AC3E}">
        <p14:creationId xmlns:p14="http://schemas.microsoft.com/office/powerpoint/2010/main" val="3555796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77347-6280-E2E5-93F5-5DA9E8722FB9}"/>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endParaRPr lang="en-US" sz="4800" b="1" i="0" u="none" dirty="0">
              <a:latin typeface="+mj-lt"/>
            </a:endParaRPr>
          </a:p>
        </p:txBody>
      </p:sp>
      <p:sp>
        <p:nvSpPr>
          <p:cNvPr id="4" name="TextBox 3">
            <a:extLst>
              <a:ext uri="{FF2B5EF4-FFF2-40B4-BE49-F238E27FC236}">
                <a16:creationId xmlns:a16="http://schemas.microsoft.com/office/drawing/2014/main" id="{B5DEAABF-B0C4-A454-88C0-68D595581F8A}"/>
              </a:ext>
            </a:extLst>
          </p:cNvPr>
          <p:cNvSpPr txBox="1"/>
          <p:nvPr/>
        </p:nvSpPr>
        <p:spPr>
          <a:xfrm>
            <a:off x="457200" y="674400"/>
            <a:ext cx="8229600" cy="2554545"/>
          </a:xfrm>
          <a:prstGeom prst="rect">
            <a:avLst/>
          </a:prstGeom>
          <a:noFill/>
        </p:spPr>
        <p:txBody>
          <a:bodyPr wrap="square">
            <a:spAutoFit/>
          </a:bodyPr>
          <a:lstStyle/>
          <a:p>
            <a:r>
              <a:rPr lang="en-US" sz="4000" dirty="0"/>
              <a:t>4th - Darkness can also be used in Scripture to demonstration God's Powerful Presence or God’s Judgement. </a:t>
            </a:r>
          </a:p>
        </p:txBody>
      </p:sp>
    </p:spTree>
    <p:extLst>
      <p:ext uri="{BB962C8B-B14F-4D97-AF65-F5344CB8AC3E}">
        <p14:creationId xmlns:p14="http://schemas.microsoft.com/office/powerpoint/2010/main" val="2553461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AD7E9-DE09-ECE5-D878-E25A6BAAE0F7}"/>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C722A9CA-6E02-2ED0-A300-72FDA4A78E71}"/>
              </a:ext>
            </a:extLst>
          </p:cNvPr>
          <p:cNvSpPr txBox="1"/>
          <p:nvPr/>
        </p:nvSpPr>
        <p:spPr>
          <a:xfrm>
            <a:off x="304799" y="228600"/>
            <a:ext cx="8531225" cy="4149854"/>
          </a:xfrm>
          <a:prstGeom prst="rect">
            <a:avLst/>
          </a:prstGeom>
          <a:noFill/>
        </p:spPr>
        <p:txBody>
          <a:bodyPr wrap="square">
            <a:spAutoFit/>
          </a:bodyPr>
          <a:lstStyle/>
          <a:p>
            <a:r>
              <a:rPr lang="en-US" sz="3600" dirty="0"/>
              <a:t>Mat 24:29 But immediately after the tribulation of those days </a:t>
            </a:r>
          </a:p>
          <a:p>
            <a:r>
              <a:rPr lang="en-US" sz="3600" dirty="0"/>
              <a:t>THE SUN WILL BE DARKENED, AND THE MOON WILL NOT GIVE ITS LIGHT, AND THE STARS WILL FALL from the sky, and the powers of the heavens will be shaken.</a:t>
            </a:r>
          </a:p>
        </p:txBody>
      </p:sp>
    </p:spTree>
    <p:extLst>
      <p:ext uri="{BB962C8B-B14F-4D97-AF65-F5344CB8AC3E}">
        <p14:creationId xmlns:p14="http://schemas.microsoft.com/office/powerpoint/2010/main" val="508872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DA67-E038-BA91-4C0D-F44D097E547A}"/>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A24320BB-8096-E239-4AE2-1151C4D54294}"/>
              </a:ext>
            </a:extLst>
          </p:cNvPr>
          <p:cNvSpPr txBox="1"/>
          <p:nvPr/>
        </p:nvSpPr>
        <p:spPr>
          <a:xfrm>
            <a:off x="304800" y="1351508"/>
            <a:ext cx="8382000" cy="2482731"/>
          </a:xfrm>
          <a:prstGeom prst="rect">
            <a:avLst/>
          </a:prstGeom>
          <a:noFill/>
        </p:spPr>
        <p:txBody>
          <a:bodyPr wrap="square">
            <a:spAutoFit/>
          </a:bodyPr>
          <a:lstStyle/>
          <a:p>
            <a:r>
              <a:rPr lang="en-US" dirty="0"/>
              <a:t>A. Physical ‘Darkness’ – </a:t>
            </a:r>
          </a:p>
          <a:p>
            <a:r>
              <a:rPr lang="en-US" dirty="0"/>
              <a:t>The absence of Created light;</a:t>
            </a:r>
          </a:p>
          <a:p>
            <a:r>
              <a:rPr lang="en-US" dirty="0"/>
              <a:t> Gen 1:2, Exo 10:21-23 </a:t>
            </a:r>
          </a:p>
        </p:txBody>
      </p:sp>
    </p:spTree>
    <p:extLst>
      <p:ext uri="{BB962C8B-B14F-4D97-AF65-F5344CB8AC3E}">
        <p14:creationId xmlns:p14="http://schemas.microsoft.com/office/powerpoint/2010/main" val="2318946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A571-0F00-B24E-E7EB-FE5A036CB5BA}"/>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82556237-0C5B-979B-D9F1-17E3D31980D3}"/>
              </a:ext>
            </a:extLst>
          </p:cNvPr>
          <p:cNvSpPr txBox="1"/>
          <p:nvPr/>
        </p:nvSpPr>
        <p:spPr>
          <a:xfrm>
            <a:off x="762000" y="674400"/>
            <a:ext cx="8382000" cy="2846933"/>
          </a:xfrm>
          <a:prstGeom prst="rect">
            <a:avLst/>
          </a:prstGeom>
          <a:noFill/>
        </p:spPr>
        <p:txBody>
          <a:bodyPr wrap="square">
            <a:spAutoFit/>
          </a:bodyPr>
          <a:lstStyle/>
          <a:p>
            <a:r>
              <a:rPr lang="en-US" sz="3600" dirty="0"/>
              <a:t>Darkness – </a:t>
            </a:r>
            <a:r>
              <a:rPr lang="en-US" sz="3600" dirty="0" err="1"/>
              <a:t>chôshek</a:t>
            </a:r>
            <a:r>
              <a:rPr lang="en-US" sz="3600" dirty="0"/>
              <a:t> (CHO-SHECH) =</a:t>
            </a:r>
          </a:p>
          <a:p>
            <a:r>
              <a:rPr lang="en-US" sz="3600" dirty="0"/>
              <a:t> is a Hebrew masculine noun </a:t>
            </a:r>
          </a:p>
          <a:p>
            <a:r>
              <a:rPr lang="en-US" sz="3600" dirty="0"/>
              <a:t>meaning </a:t>
            </a:r>
            <a:r>
              <a:rPr lang="en-US" sz="3600" u="sng" dirty="0"/>
              <a:t>a thick darkness</a:t>
            </a:r>
            <a:r>
              <a:rPr lang="en-US" sz="3600" dirty="0"/>
              <a:t>, which</a:t>
            </a:r>
          </a:p>
          <a:p>
            <a:r>
              <a:rPr lang="en-US" sz="3600" dirty="0"/>
              <a:t> connotes no light at all. </a:t>
            </a:r>
          </a:p>
        </p:txBody>
      </p:sp>
    </p:spTree>
    <p:extLst>
      <p:ext uri="{BB962C8B-B14F-4D97-AF65-F5344CB8AC3E}">
        <p14:creationId xmlns:p14="http://schemas.microsoft.com/office/powerpoint/2010/main" val="136134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216B1-CB73-7795-5C80-433FECAE3930}"/>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99A45248-5B17-C5F3-E389-F73D37DC1C90}"/>
              </a:ext>
            </a:extLst>
          </p:cNvPr>
          <p:cNvSpPr txBox="1"/>
          <p:nvPr/>
        </p:nvSpPr>
        <p:spPr>
          <a:xfrm>
            <a:off x="16042" y="838200"/>
            <a:ext cx="8991600" cy="3580467"/>
          </a:xfrm>
          <a:prstGeom prst="rect">
            <a:avLst/>
          </a:prstGeom>
          <a:noFill/>
        </p:spPr>
        <p:txBody>
          <a:bodyPr wrap="square">
            <a:spAutoFit/>
          </a:bodyPr>
          <a:lstStyle/>
          <a:p>
            <a:r>
              <a:rPr lang="en-US" sz="3600" dirty="0"/>
              <a:t>Exo 10:21 Then the LORD said to</a:t>
            </a:r>
          </a:p>
          <a:p>
            <a:r>
              <a:rPr lang="en-US" sz="3600" dirty="0"/>
              <a:t> Moses, “Stretch out your hand toward</a:t>
            </a:r>
          </a:p>
          <a:p>
            <a:r>
              <a:rPr lang="en-US" sz="3600" dirty="0"/>
              <a:t> the sky, that there may be darkness</a:t>
            </a:r>
          </a:p>
          <a:p>
            <a:r>
              <a:rPr lang="en-US" sz="3600" dirty="0"/>
              <a:t> over the land of Egypt, even </a:t>
            </a:r>
          </a:p>
          <a:p>
            <a:r>
              <a:rPr lang="en-US" sz="3600" dirty="0"/>
              <a:t>a darkness which may be felt.” </a:t>
            </a:r>
          </a:p>
        </p:txBody>
      </p:sp>
    </p:spTree>
    <p:extLst>
      <p:ext uri="{BB962C8B-B14F-4D97-AF65-F5344CB8AC3E}">
        <p14:creationId xmlns:p14="http://schemas.microsoft.com/office/powerpoint/2010/main" val="2685596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F8DD1-CE17-0C0F-0077-405842802704}"/>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D43CA201-A0D3-88E7-6D3F-2CD4D0E786DE}"/>
              </a:ext>
            </a:extLst>
          </p:cNvPr>
          <p:cNvSpPr txBox="1"/>
          <p:nvPr/>
        </p:nvSpPr>
        <p:spPr>
          <a:xfrm>
            <a:off x="150812" y="609600"/>
            <a:ext cx="8839200" cy="3888244"/>
          </a:xfrm>
          <a:prstGeom prst="rect">
            <a:avLst/>
          </a:prstGeom>
          <a:noFill/>
        </p:spPr>
        <p:txBody>
          <a:bodyPr wrap="square">
            <a:spAutoFit/>
          </a:bodyPr>
          <a:lstStyle/>
          <a:p>
            <a:r>
              <a:rPr lang="en-US" sz="4000" dirty="0"/>
              <a:t>Exo 10:22 So Moses stretched out</a:t>
            </a:r>
          </a:p>
          <a:p>
            <a:r>
              <a:rPr lang="en-US" sz="4000" dirty="0"/>
              <a:t> his hand toward the sky, and </a:t>
            </a:r>
          </a:p>
          <a:p>
            <a:r>
              <a:rPr lang="en-US" sz="4000" dirty="0"/>
              <a:t>There was thick darkness </a:t>
            </a:r>
          </a:p>
          <a:p>
            <a:r>
              <a:rPr lang="en-US" sz="4000" dirty="0"/>
              <a:t>in all the land of Egypt </a:t>
            </a:r>
          </a:p>
          <a:p>
            <a:r>
              <a:rPr lang="en-US" sz="4000" dirty="0"/>
              <a:t>for three days. </a:t>
            </a:r>
          </a:p>
        </p:txBody>
      </p:sp>
    </p:spTree>
    <p:extLst>
      <p:ext uri="{BB962C8B-B14F-4D97-AF65-F5344CB8AC3E}">
        <p14:creationId xmlns:p14="http://schemas.microsoft.com/office/powerpoint/2010/main" val="983473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E1B67-8C3B-BF5C-F5EE-AE8F34E3C77A}"/>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D14CEEFF-D02C-13B2-3A2D-048EE30F3421}"/>
              </a:ext>
            </a:extLst>
          </p:cNvPr>
          <p:cNvSpPr txBox="1"/>
          <p:nvPr/>
        </p:nvSpPr>
        <p:spPr>
          <a:xfrm>
            <a:off x="227012" y="685800"/>
            <a:ext cx="8686800" cy="3580467"/>
          </a:xfrm>
          <a:prstGeom prst="rect">
            <a:avLst/>
          </a:prstGeom>
          <a:noFill/>
        </p:spPr>
        <p:txBody>
          <a:bodyPr wrap="square">
            <a:spAutoFit/>
          </a:bodyPr>
          <a:lstStyle/>
          <a:p>
            <a:r>
              <a:rPr lang="en-US" sz="3600" dirty="0"/>
              <a:t>Exo 10:23 They did not see </a:t>
            </a:r>
          </a:p>
          <a:p>
            <a:r>
              <a:rPr lang="en-US" sz="3600" dirty="0"/>
              <a:t>one another, nor did anyone </a:t>
            </a:r>
          </a:p>
          <a:p>
            <a:r>
              <a:rPr lang="en-US" sz="3600" dirty="0"/>
              <a:t>rise from his place for three days, </a:t>
            </a:r>
          </a:p>
          <a:p>
            <a:r>
              <a:rPr lang="en-US" sz="3600" dirty="0"/>
              <a:t>but all the sons of Israel had </a:t>
            </a:r>
          </a:p>
          <a:p>
            <a:r>
              <a:rPr lang="en-US" sz="3600" dirty="0"/>
              <a:t>light in their dwellings. </a:t>
            </a:r>
          </a:p>
        </p:txBody>
      </p:sp>
    </p:spTree>
    <p:extLst>
      <p:ext uri="{BB962C8B-B14F-4D97-AF65-F5344CB8AC3E}">
        <p14:creationId xmlns:p14="http://schemas.microsoft.com/office/powerpoint/2010/main" val="43346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DE5D43F-FAF1-C643-A35D-0BCAC357E11A}"/>
              </a:ext>
            </a:extLst>
          </p:cNvPr>
          <p:cNvSpPr>
            <a:spLocks noGrp="1" noChangeArrowheads="1"/>
          </p:cNvSpPr>
          <p:nvPr>
            <p:ph type="title"/>
          </p:nvPr>
        </p:nvSpPr>
        <p:spPr/>
        <p:txBody>
          <a:bodyPr/>
          <a:lstStyle/>
          <a:p>
            <a:pPr>
              <a:defRPr/>
            </a:pPr>
            <a:r>
              <a:rPr lang="en-US" sz="4800" dirty="0">
                <a:solidFill>
                  <a:schemeClr val="bg1"/>
                </a:solidFill>
              </a:rPr>
              <a:t>Salt and Light Bible Ministries</a:t>
            </a:r>
            <a:br>
              <a:rPr lang="en-US" sz="4800" dirty="0">
                <a:solidFill>
                  <a:schemeClr val="bg1"/>
                </a:solidFill>
              </a:rPr>
            </a:br>
            <a:br>
              <a:rPr lang="en-US" sz="4800" dirty="0">
                <a:solidFill>
                  <a:schemeClr val="bg1"/>
                </a:solidFill>
              </a:rPr>
            </a:br>
            <a:r>
              <a:rPr lang="en-US" sz="4800" dirty="0">
                <a:solidFill>
                  <a:schemeClr val="bg1"/>
                </a:solidFill>
              </a:rPr>
              <a:t>‘A Daily Cross with Thee’ Part 3 – The Biblical Darkness That Separates. </a:t>
            </a:r>
            <a:br>
              <a:rPr lang="en-US" sz="4800" dirty="0">
                <a:solidFill>
                  <a:schemeClr val="bg1"/>
                </a:solidFill>
              </a:rPr>
            </a:br>
            <a:br>
              <a:rPr lang="en-US" sz="4800" dirty="0">
                <a:solidFill>
                  <a:schemeClr val="bg1"/>
                </a:solidFill>
              </a:rPr>
            </a:br>
            <a:r>
              <a:rPr lang="en-US" sz="4800" dirty="0">
                <a:solidFill>
                  <a:schemeClr val="bg1"/>
                </a:solidFill>
              </a:rPr>
              <a:t>Pastor Jason Kauranen</a:t>
            </a:r>
            <a:br>
              <a:rPr lang="en-US" sz="4800" dirty="0">
                <a:solidFill>
                  <a:schemeClr val="bg1"/>
                </a:solidFill>
              </a:rPr>
            </a:br>
            <a:r>
              <a:rPr lang="en-US" sz="4800" dirty="0">
                <a:solidFill>
                  <a:schemeClr val="bg1"/>
                </a:solidFill>
              </a:rPr>
              <a:t>Sunday, June 9, 2024 </a:t>
            </a:r>
            <a:endParaRPr lang="en-US" altLang="en-US" sz="4800" dirty="0">
              <a:solidFill>
                <a:schemeClr val="bg1"/>
              </a:solidFill>
            </a:endParaRP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0D0F8-1BD4-11BC-1858-D0304F053649}"/>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BD5E60FB-FA76-B355-E09A-8EE7078CB76E}"/>
              </a:ext>
            </a:extLst>
          </p:cNvPr>
          <p:cNvSpPr txBox="1"/>
          <p:nvPr/>
        </p:nvSpPr>
        <p:spPr>
          <a:xfrm>
            <a:off x="228600" y="365125"/>
            <a:ext cx="8686800" cy="2846933"/>
          </a:xfrm>
          <a:prstGeom prst="rect">
            <a:avLst/>
          </a:prstGeom>
          <a:noFill/>
        </p:spPr>
        <p:txBody>
          <a:bodyPr wrap="square">
            <a:spAutoFit/>
          </a:bodyPr>
          <a:lstStyle/>
          <a:p>
            <a:r>
              <a:rPr lang="en-US" sz="3600" dirty="0"/>
              <a:t>Darkness - </a:t>
            </a:r>
            <a:r>
              <a:rPr lang="en-US" sz="3600" dirty="0" err="1"/>
              <a:t>Arâphel</a:t>
            </a:r>
            <a:r>
              <a:rPr lang="en-US" sz="3600" dirty="0"/>
              <a:t> (6205 </a:t>
            </a:r>
            <a:r>
              <a:rPr lang="en-US" sz="3600" dirty="0" err="1"/>
              <a:t>ar</a:t>
            </a:r>
            <a:r>
              <a:rPr lang="en-US" sz="3600" dirty="0"/>
              <a:t>-aw-</a:t>
            </a:r>
            <a:r>
              <a:rPr lang="en-US" sz="3600" dirty="0" err="1"/>
              <a:t>fel</a:t>
            </a:r>
            <a:r>
              <a:rPr lang="en-US" sz="3600" dirty="0"/>
              <a:t>);</a:t>
            </a:r>
          </a:p>
          <a:p>
            <a:r>
              <a:rPr lang="en-US" sz="3600" dirty="0"/>
              <a:t> it adds depth and intensity to the</a:t>
            </a:r>
          </a:p>
          <a:p>
            <a:r>
              <a:rPr lang="en-US" sz="3600" dirty="0"/>
              <a:t> portrayal of darkness, symbolizing</a:t>
            </a:r>
          </a:p>
          <a:p>
            <a:r>
              <a:rPr lang="en-US" sz="3600" dirty="0"/>
              <a:t> divine mysteries and judgments.</a:t>
            </a:r>
          </a:p>
        </p:txBody>
      </p:sp>
    </p:spTree>
    <p:extLst>
      <p:ext uri="{BB962C8B-B14F-4D97-AF65-F5344CB8AC3E}">
        <p14:creationId xmlns:p14="http://schemas.microsoft.com/office/powerpoint/2010/main" val="2062092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415A0-4770-FC36-AE0D-75D444D6B29A}"/>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5D885739-D2A8-1DCE-B18B-F53B1CD5D1FC}"/>
              </a:ext>
            </a:extLst>
          </p:cNvPr>
          <p:cNvSpPr txBox="1"/>
          <p:nvPr/>
        </p:nvSpPr>
        <p:spPr>
          <a:xfrm>
            <a:off x="76200" y="584632"/>
            <a:ext cx="8915400" cy="2846933"/>
          </a:xfrm>
          <a:prstGeom prst="rect">
            <a:avLst/>
          </a:prstGeom>
          <a:noFill/>
        </p:spPr>
        <p:txBody>
          <a:bodyPr wrap="square">
            <a:spAutoFit/>
          </a:bodyPr>
          <a:lstStyle/>
          <a:p>
            <a:r>
              <a:rPr lang="en-US" sz="3600" dirty="0"/>
              <a:t> </a:t>
            </a:r>
            <a:r>
              <a:rPr lang="en-US" sz="3600" dirty="0" err="1"/>
              <a:t>Psa</a:t>
            </a:r>
            <a:r>
              <a:rPr lang="en-US" sz="3600" dirty="0"/>
              <a:t> 97:2 Clouds and thick darkness</a:t>
            </a:r>
          </a:p>
          <a:p>
            <a:r>
              <a:rPr lang="en-US" sz="3600" dirty="0"/>
              <a:t> surround Him;</a:t>
            </a:r>
          </a:p>
          <a:p>
            <a:r>
              <a:rPr lang="en-US" sz="3600" dirty="0"/>
              <a:t>Righteousness and justice are </a:t>
            </a:r>
          </a:p>
          <a:p>
            <a:r>
              <a:rPr lang="en-US" sz="3600" dirty="0"/>
              <a:t>the foundation of His throne.</a:t>
            </a:r>
          </a:p>
        </p:txBody>
      </p:sp>
    </p:spTree>
    <p:extLst>
      <p:ext uri="{BB962C8B-B14F-4D97-AF65-F5344CB8AC3E}">
        <p14:creationId xmlns:p14="http://schemas.microsoft.com/office/powerpoint/2010/main" val="716098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25538-F87C-9E56-9341-915CAD04F3FE}"/>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01AE2862-1DCA-5663-F1C1-1ACC79230003}"/>
              </a:ext>
            </a:extLst>
          </p:cNvPr>
          <p:cNvSpPr txBox="1"/>
          <p:nvPr/>
        </p:nvSpPr>
        <p:spPr>
          <a:xfrm>
            <a:off x="304800" y="228600"/>
            <a:ext cx="8991600" cy="4314001"/>
          </a:xfrm>
          <a:prstGeom prst="rect">
            <a:avLst/>
          </a:prstGeom>
          <a:noFill/>
        </p:spPr>
        <p:txBody>
          <a:bodyPr wrap="square">
            <a:spAutoFit/>
          </a:bodyPr>
          <a:lstStyle/>
          <a:p>
            <a:r>
              <a:rPr lang="en-US" sz="3600" dirty="0"/>
              <a:t>Rev 22:5 And there will no longer</a:t>
            </a:r>
          </a:p>
          <a:p>
            <a:r>
              <a:rPr lang="en-US" sz="3600" dirty="0"/>
              <a:t> be any night; and they will not have</a:t>
            </a:r>
          </a:p>
          <a:p>
            <a:r>
              <a:rPr lang="en-US" sz="3600" dirty="0"/>
              <a:t> need of the light of a lamp nor </a:t>
            </a:r>
          </a:p>
          <a:p>
            <a:r>
              <a:rPr lang="en-US" sz="3600" dirty="0"/>
              <a:t>the light of the sun, because </a:t>
            </a:r>
          </a:p>
          <a:p>
            <a:r>
              <a:rPr lang="en-US" sz="3600" dirty="0"/>
              <a:t>the Lord God will illumine them; and</a:t>
            </a:r>
          </a:p>
          <a:p>
            <a:r>
              <a:rPr lang="en-US" sz="3600" dirty="0"/>
              <a:t> they will reign forever and ever.</a:t>
            </a:r>
          </a:p>
        </p:txBody>
      </p:sp>
    </p:spTree>
    <p:extLst>
      <p:ext uri="{BB962C8B-B14F-4D97-AF65-F5344CB8AC3E}">
        <p14:creationId xmlns:p14="http://schemas.microsoft.com/office/powerpoint/2010/main" val="2993885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6DC90-776A-1533-1B8F-8AE641CE0881}"/>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endParaRPr lang="en-US" sz="4800" b="1" i="0" u="none" dirty="0">
              <a:latin typeface="+mj-lt"/>
            </a:endParaRPr>
          </a:p>
        </p:txBody>
      </p:sp>
      <p:sp>
        <p:nvSpPr>
          <p:cNvPr id="4" name="TextBox 3">
            <a:extLst>
              <a:ext uri="{FF2B5EF4-FFF2-40B4-BE49-F238E27FC236}">
                <a16:creationId xmlns:a16="http://schemas.microsoft.com/office/drawing/2014/main" id="{1E7E57CE-79D3-ED4D-970F-EAE67B26BDAD}"/>
              </a:ext>
            </a:extLst>
          </p:cNvPr>
          <p:cNvSpPr txBox="1"/>
          <p:nvPr/>
        </p:nvSpPr>
        <p:spPr>
          <a:xfrm>
            <a:off x="304800" y="1690063"/>
            <a:ext cx="8686800" cy="2482731"/>
          </a:xfrm>
          <a:prstGeom prst="rect">
            <a:avLst/>
          </a:prstGeom>
          <a:noFill/>
        </p:spPr>
        <p:txBody>
          <a:bodyPr wrap="square">
            <a:spAutoFit/>
          </a:bodyPr>
          <a:lstStyle/>
          <a:p>
            <a:r>
              <a:rPr lang="en-US" dirty="0"/>
              <a:t>B. The Natural Darkness, </a:t>
            </a:r>
          </a:p>
          <a:p>
            <a:r>
              <a:rPr lang="en-US" dirty="0"/>
              <a:t>Eph 4:18-19, 1Jo 4:12, </a:t>
            </a:r>
          </a:p>
          <a:p>
            <a:r>
              <a:rPr lang="en-US" dirty="0"/>
              <a:t>2Jo 2:15-16.</a:t>
            </a:r>
          </a:p>
        </p:txBody>
      </p:sp>
    </p:spTree>
    <p:extLst>
      <p:ext uri="{BB962C8B-B14F-4D97-AF65-F5344CB8AC3E}">
        <p14:creationId xmlns:p14="http://schemas.microsoft.com/office/powerpoint/2010/main" val="2158291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91CF4-6A19-5C77-C22D-BD5A23AB7F57}"/>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4A9F9567-F23B-5D5D-0EB4-31E9BBB327E0}"/>
              </a:ext>
            </a:extLst>
          </p:cNvPr>
          <p:cNvSpPr txBox="1"/>
          <p:nvPr/>
        </p:nvSpPr>
        <p:spPr>
          <a:xfrm>
            <a:off x="150812" y="609600"/>
            <a:ext cx="8839200" cy="4503797"/>
          </a:xfrm>
          <a:prstGeom prst="rect">
            <a:avLst/>
          </a:prstGeom>
          <a:noFill/>
        </p:spPr>
        <p:txBody>
          <a:bodyPr wrap="square">
            <a:spAutoFit/>
          </a:bodyPr>
          <a:lstStyle/>
          <a:p>
            <a:r>
              <a:rPr lang="en-US" sz="4000" dirty="0"/>
              <a:t>Eph 4:18 being darkened </a:t>
            </a:r>
          </a:p>
          <a:p>
            <a:r>
              <a:rPr lang="en-US" sz="4000" dirty="0"/>
              <a:t>in </a:t>
            </a:r>
            <a:r>
              <a:rPr lang="en-US" sz="4000" dirty="0">
                <a:latin typeface="+mj-lt"/>
              </a:rPr>
              <a:t>their</a:t>
            </a:r>
            <a:r>
              <a:rPr lang="en-US" sz="4000" dirty="0"/>
              <a:t> understanding, </a:t>
            </a:r>
          </a:p>
          <a:p>
            <a:r>
              <a:rPr lang="en-US" sz="4000" dirty="0"/>
              <a:t>excluded from the life of God because of the ignorance </a:t>
            </a:r>
          </a:p>
          <a:p>
            <a:r>
              <a:rPr lang="en-US" sz="4000" dirty="0"/>
              <a:t>that is in them, because of the</a:t>
            </a:r>
          </a:p>
          <a:p>
            <a:r>
              <a:rPr lang="en-US" sz="4000" dirty="0"/>
              <a:t> hardness of their heart; </a:t>
            </a:r>
          </a:p>
        </p:txBody>
      </p:sp>
    </p:spTree>
    <p:extLst>
      <p:ext uri="{BB962C8B-B14F-4D97-AF65-F5344CB8AC3E}">
        <p14:creationId xmlns:p14="http://schemas.microsoft.com/office/powerpoint/2010/main" val="3372279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73321-52A2-48F5-EB38-7A52E9561A72}"/>
              </a:ext>
            </a:extLst>
          </p:cNvPr>
          <p:cNvSpPr>
            <a:spLocks noGrp="1"/>
          </p:cNvSpPr>
          <p:nvPr>
            <p:ph type="title"/>
          </p:nvPr>
        </p:nvSpPr>
        <p:spPr/>
        <p:txBody>
          <a:bodyPr/>
          <a:lstStyle/>
          <a:p>
            <a:r>
              <a:rPr lang="en-US" sz="4000" kern="100" dirty="0">
                <a:ea typeface="Calibri" panose="020F0502020204030204" pitchFamily="34" charset="0"/>
                <a:cs typeface="Times New Roman" panose="02020603050405020304" pitchFamily="18" charset="0"/>
              </a:rPr>
              <a:t>Darkness is in all mankind,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every human being, therefore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in order to be right with God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by His righteousness, we must be “called out of the darkness into His marvelous light” and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“be born again of the Spirit.”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1Pe 2:9, Joh 3:3-7</a:t>
            </a:r>
            <a:endParaRPr lang="en-US" sz="4000" b="1" i="0" u="none" dirty="0"/>
          </a:p>
        </p:txBody>
      </p:sp>
    </p:spTree>
    <p:extLst>
      <p:ext uri="{BB962C8B-B14F-4D97-AF65-F5344CB8AC3E}">
        <p14:creationId xmlns:p14="http://schemas.microsoft.com/office/powerpoint/2010/main" val="910128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A014-8B1F-B7E8-C12C-D916B2D73CD7}"/>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C28EF998-0C31-1127-126D-5DC69B2F0DDF}"/>
              </a:ext>
            </a:extLst>
          </p:cNvPr>
          <p:cNvSpPr txBox="1"/>
          <p:nvPr/>
        </p:nvSpPr>
        <p:spPr>
          <a:xfrm>
            <a:off x="152399" y="674400"/>
            <a:ext cx="8683625" cy="3093154"/>
          </a:xfrm>
          <a:prstGeom prst="rect">
            <a:avLst/>
          </a:prstGeom>
          <a:noFill/>
        </p:spPr>
        <p:txBody>
          <a:bodyPr wrap="square">
            <a:spAutoFit/>
          </a:bodyPr>
          <a:lstStyle/>
          <a:p>
            <a:r>
              <a:rPr lang="en-US" sz="4000" dirty="0"/>
              <a:t>Both in the concise and</a:t>
            </a:r>
          </a:p>
          <a:p>
            <a:r>
              <a:rPr lang="en-US" sz="4000" dirty="0"/>
              <a:t> </a:t>
            </a:r>
            <a:r>
              <a:rPr lang="en-US" sz="4000" dirty="0">
                <a:latin typeface="+mn-lt"/>
              </a:rPr>
              <a:t>unconscious</a:t>
            </a:r>
            <a:r>
              <a:rPr lang="en-US" sz="4000" dirty="0"/>
              <a:t> of our soul … </a:t>
            </a:r>
          </a:p>
          <a:p>
            <a:r>
              <a:rPr lang="en-US" sz="4000" dirty="0"/>
              <a:t>norms and standards are being</a:t>
            </a:r>
          </a:p>
          <a:p>
            <a:r>
              <a:rPr lang="en-US" sz="4000" dirty="0"/>
              <a:t> controlled by the OSN. </a:t>
            </a:r>
          </a:p>
        </p:txBody>
      </p:sp>
    </p:spTree>
    <p:extLst>
      <p:ext uri="{BB962C8B-B14F-4D97-AF65-F5344CB8AC3E}">
        <p14:creationId xmlns:p14="http://schemas.microsoft.com/office/powerpoint/2010/main" val="853596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4DF2F-9C1C-EE3D-3CF7-D8948636DACB}"/>
              </a:ext>
            </a:extLst>
          </p:cNvPr>
          <p:cNvSpPr>
            <a:spLocks noGrp="1"/>
          </p:cNvSpPr>
          <p:nvPr>
            <p:ph type="title"/>
          </p:nvPr>
        </p:nvSpPr>
        <p:spPr/>
        <p:txBody>
          <a:bodyPr/>
          <a:lstStyle/>
          <a:p>
            <a:r>
              <a:rPr lang="en-US" sz="4000" kern="100" dirty="0">
                <a:ea typeface="Calibri" panose="020F0502020204030204" pitchFamily="34" charset="0"/>
                <a:cs typeface="Times New Roman" panose="02020603050405020304" pitchFamily="18" charset="0"/>
              </a:rPr>
              <a:t>2JO 2:15 Do not love the world</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 nor the things in the world.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If anyone loves the world,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the love of the Father is not in him. </a:t>
            </a:r>
            <a:endParaRPr lang="en-US" sz="4000" b="1" i="0" u="none" dirty="0"/>
          </a:p>
        </p:txBody>
      </p:sp>
    </p:spTree>
    <p:extLst>
      <p:ext uri="{BB962C8B-B14F-4D97-AF65-F5344CB8AC3E}">
        <p14:creationId xmlns:p14="http://schemas.microsoft.com/office/powerpoint/2010/main" val="2347006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5647E-15BE-C9C8-8F99-6CA3F89EB8A6}"/>
              </a:ext>
            </a:extLst>
          </p:cNvPr>
          <p:cNvSpPr>
            <a:spLocks noGrp="1"/>
          </p:cNvSpPr>
          <p:nvPr>
            <p:ph type="title"/>
          </p:nvPr>
        </p:nvSpPr>
        <p:spPr>
          <a:xfrm>
            <a:off x="306387" y="381000"/>
            <a:ext cx="8531225" cy="1139825"/>
          </a:xfrm>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DA4723FA-5F33-22D6-C393-FAADDEB47378}"/>
              </a:ext>
            </a:extLst>
          </p:cNvPr>
          <p:cNvSpPr txBox="1"/>
          <p:nvPr/>
        </p:nvSpPr>
        <p:spPr>
          <a:xfrm>
            <a:off x="227763" y="533400"/>
            <a:ext cx="8531225" cy="4683333"/>
          </a:xfrm>
          <a:prstGeom prst="rect">
            <a:avLst/>
          </a:prstGeom>
          <a:noFill/>
        </p:spPr>
        <p:txBody>
          <a:bodyPr wrap="square">
            <a:spAutoFit/>
          </a:bodyPr>
          <a:lstStyle/>
          <a:p>
            <a:r>
              <a:rPr lang="en-US" sz="4000" dirty="0"/>
              <a:t>2JO 2:16 For all that is </a:t>
            </a:r>
          </a:p>
          <a:p>
            <a:r>
              <a:rPr lang="en-US" sz="4000" dirty="0"/>
              <a:t>in the world, the lust of the flesh</a:t>
            </a:r>
          </a:p>
          <a:p>
            <a:r>
              <a:rPr lang="en-US" sz="4000" dirty="0"/>
              <a:t> and the lust of the eyes </a:t>
            </a:r>
          </a:p>
          <a:p>
            <a:r>
              <a:rPr lang="en-US" sz="4000" dirty="0"/>
              <a:t>and the boastful pride of life, </a:t>
            </a:r>
          </a:p>
          <a:p>
            <a:r>
              <a:rPr lang="en-US" sz="4000" dirty="0"/>
              <a:t>is not from the Father, </a:t>
            </a:r>
          </a:p>
          <a:p>
            <a:r>
              <a:rPr lang="en-US" sz="4000" dirty="0"/>
              <a:t>but is from the world.</a:t>
            </a:r>
          </a:p>
        </p:txBody>
      </p:sp>
    </p:spTree>
    <p:extLst>
      <p:ext uri="{BB962C8B-B14F-4D97-AF65-F5344CB8AC3E}">
        <p14:creationId xmlns:p14="http://schemas.microsoft.com/office/powerpoint/2010/main" val="1388696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CC47B-7769-D5CA-4573-DB2ACC509A47}"/>
              </a:ext>
            </a:extLst>
          </p:cNvPr>
          <p:cNvSpPr>
            <a:spLocks noGrp="1"/>
          </p:cNvSpPr>
          <p:nvPr>
            <p:ph type="title"/>
          </p:nvPr>
        </p:nvSpPr>
        <p:spPr/>
        <p:txBody>
          <a:bodyPr/>
          <a:lstStyle/>
          <a:p>
            <a:r>
              <a:rPr lang="en-US" sz="4800" kern="100" dirty="0">
                <a:ea typeface="Calibri" panose="020F0502020204030204" pitchFamily="34" charset="0"/>
                <a:cs typeface="Times New Roman" panose="02020603050405020304" pitchFamily="18" charset="0"/>
              </a:rPr>
              <a:t>C. Willful Darkness – aka Spiritual Blindness,</a:t>
            </a:r>
            <a:br>
              <a:rPr lang="en-US" sz="4800" kern="100" dirty="0">
                <a:ea typeface="Calibri" panose="020F0502020204030204" pitchFamily="34" charset="0"/>
                <a:cs typeface="Times New Roman" panose="02020603050405020304" pitchFamily="18" charset="0"/>
              </a:rPr>
            </a:br>
            <a:br>
              <a:rPr lang="en-US" sz="4800" kern="100" dirty="0">
                <a:ea typeface="Calibri" panose="020F0502020204030204" pitchFamily="34" charset="0"/>
                <a:cs typeface="Times New Roman" panose="02020603050405020304" pitchFamily="18" charset="0"/>
              </a:rPr>
            </a:br>
            <a:r>
              <a:rPr lang="en-US" sz="4800" kern="100" dirty="0">
                <a:ea typeface="Calibri" panose="020F0502020204030204" pitchFamily="34" charset="0"/>
                <a:cs typeface="Times New Roman" panose="02020603050405020304" pitchFamily="18" charset="0"/>
              </a:rPr>
              <a:t> 2 Co 4:4, John 3:19-21. </a:t>
            </a:r>
            <a:endParaRPr lang="en-US" sz="4800" b="1" i="0" u="none" dirty="0">
              <a:latin typeface="+mj-lt"/>
            </a:endParaRPr>
          </a:p>
        </p:txBody>
      </p:sp>
    </p:spTree>
    <p:extLst>
      <p:ext uri="{BB962C8B-B14F-4D97-AF65-F5344CB8AC3E}">
        <p14:creationId xmlns:p14="http://schemas.microsoft.com/office/powerpoint/2010/main" val="243167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04F61-5D28-4BA7-AF58-3775A84B8A00}"/>
              </a:ext>
            </a:extLst>
          </p:cNvPr>
          <p:cNvSpPr>
            <a:spLocks noGrp="1"/>
          </p:cNvSpPr>
          <p:nvPr>
            <p:ph type="title"/>
          </p:nvPr>
        </p:nvSpPr>
        <p:spPr/>
        <p:txBody>
          <a:bodyPr/>
          <a:lstStyle/>
          <a:p>
            <a:r>
              <a:rPr lang="en-US" sz="4000" b="1" i="0" u="none" kern="100" dirty="0">
                <a:effectLst/>
                <a:latin typeface="+mj-lt"/>
                <a:ea typeface="Calibri" panose="020F0502020204030204" pitchFamily="34" charset="0"/>
                <a:cs typeface="Times New Roman" panose="02020603050405020304" pitchFamily="18" charset="0"/>
              </a:rPr>
              <a:t> </a:t>
            </a:r>
            <a:endParaRPr lang="en-US" sz="4000" b="1" i="0" u="none" dirty="0">
              <a:latin typeface="+mj-lt"/>
            </a:endParaRPr>
          </a:p>
        </p:txBody>
      </p:sp>
      <p:sp>
        <p:nvSpPr>
          <p:cNvPr id="4" name="TextBox 3">
            <a:extLst>
              <a:ext uri="{FF2B5EF4-FFF2-40B4-BE49-F238E27FC236}">
                <a16:creationId xmlns:a16="http://schemas.microsoft.com/office/drawing/2014/main" id="{7E16DE84-536A-A5A7-13EB-F13D7A1156C0}"/>
              </a:ext>
            </a:extLst>
          </p:cNvPr>
          <p:cNvSpPr txBox="1"/>
          <p:nvPr/>
        </p:nvSpPr>
        <p:spPr>
          <a:xfrm>
            <a:off x="457200" y="1676400"/>
            <a:ext cx="8077200" cy="769441"/>
          </a:xfrm>
          <a:prstGeom prst="rect">
            <a:avLst/>
          </a:prstGeom>
          <a:noFill/>
        </p:spPr>
        <p:txBody>
          <a:bodyPr wrap="square">
            <a:spAutoFit/>
          </a:bodyPr>
          <a:lstStyle/>
          <a:p>
            <a:r>
              <a:rPr lang="en-US" dirty="0"/>
              <a:t>1. God is Light, 1 Jo 1:5. </a:t>
            </a:r>
          </a:p>
        </p:txBody>
      </p:sp>
    </p:spTree>
    <p:extLst>
      <p:ext uri="{BB962C8B-B14F-4D97-AF65-F5344CB8AC3E}">
        <p14:creationId xmlns:p14="http://schemas.microsoft.com/office/powerpoint/2010/main" val="679848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51B12-E9C9-DB62-414A-FBEFC083E0D3}"/>
              </a:ext>
            </a:extLst>
          </p:cNvPr>
          <p:cNvSpPr>
            <a:spLocks noGrp="1"/>
          </p:cNvSpPr>
          <p:nvPr>
            <p:ph type="title"/>
          </p:nvPr>
        </p:nvSpPr>
        <p:spPr/>
        <p:txBody>
          <a:bodyPr/>
          <a:lstStyle/>
          <a:p>
            <a:r>
              <a:rPr lang="en-US" sz="4400" kern="100" dirty="0">
                <a:ea typeface="Calibri" panose="020F0502020204030204" pitchFamily="34" charset="0"/>
                <a:cs typeface="Times New Roman" panose="02020603050405020304" pitchFamily="18" charset="0"/>
              </a:rPr>
              <a:t>2Co 4:4 in whose case the god of this world has blinded the minds of the unbelieving so that they might not see the light of the gospel of the glory of Christ, </a:t>
            </a:r>
            <a:br>
              <a:rPr lang="en-US" sz="4400" kern="100" dirty="0">
                <a:ea typeface="Calibri" panose="020F0502020204030204" pitchFamily="34" charset="0"/>
                <a:cs typeface="Times New Roman" panose="02020603050405020304" pitchFamily="18" charset="0"/>
              </a:rPr>
            </a:br>
            <a:r>
              <a:rPr lang="en-US" sz="4400" kern="100" dirty="0">
                <a:ea typeface="Calibri" panose="020F0502020204030204" pitchFamily="34" charset="0"/>
                <a:cs typeface="Times New Roman" panose="02020603050405020304" pitchFamily="18" charset="0"/>
              </a:rPr>
              <a:t>who is the image of God. </a:t>
            </a:r>
            <a:endParaRPr lang="en-US" sz="4400" b="1" i="0" u="none" dirty="0"/>
          </a:p>
        </p:txBody>
      </p:sp>
    </p:spTree>
    <p:extLst>
      <p:ext uri="{BB962C8B-B14F-4D97-AF65-F5344CB8AC3E}">
        <p14:creationId xmlns:p14="http://schemas.microsoft.com/office/powerpoint/2010/main" val="5067243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9DF80-A231-F1E6-3ACC-4F71062EED5A}"/>
              </a:ext>
            </a:extLst>
          </p:cNvPr>
          <p:cNvSpPr>
            <a:spLocks noGrp="1"/>
          </p:cNvSpPr>
          <p:nvPr>
            <p:ph type="title"/>
          </p:nvPr>
        </p:nvSpPr>
        <p:spPr/>
        <p:txBody>
          <a:bodyPr/>
          <a:lstStyle/>
          <a:p>
            <a:r>
              <a:rPr lang="en-US" sz="4400" kern="100" dirty="0">
                <a:ea typeface="Calibri" panose="020F0502020204030204" pitchFamily="34" charset="0"/>
                <a:cs typeface="Times New Roman" panose="02020603050405020304" pitchFamily="18" charset="0"/>
              </a:rPr>
              <a:t>2Co 4:6 For God, who said, </a:t>
            </a:r>
            <a:br>
              <a:rPr lang="en-US" sz="4400" kern="100" dirty="0">
                <a:ea typeface="Calibri" panose="020F0502020204030204" pitchFamily="34" charset="0"/>
                <a:cs typeface="Times New Roman" panose="02020603050405020304" pitchFamily="18" charset="0"/>
              </a:rPr>
            </a:br>
            <a:r>
              <a:rPr lang="en-US" sz="4400" kern="100" dirty="0">
                <a:ea typeface="Calibri" panose="020F0502020204030204" pitchFamily="34" charset="0"/>
                <a:cs typeface="Times New Roman" panose="02020603050405020304" pitchFamily="18" charset="0"/>
              </a:rPr>
              <a:t>“Light shall shine out of darkness,” is the One </a:t>
            </a:r>
            <a:br>
              <a:rPr lang="en-US" sz="4400" kern="100" dirty="0">
                <a:ea typeface="Calibri" panose="020F0502020204030204" pitchFamily="34" charset="0"/>
                <a:cs typeface="Times New Roman" panose="02020603050405020304" pitchFamily="18" charset="0"/>
              </a:rPr>
            </a:br>
            <a:r>
              <a:rPr lang="en-US" sz="4400" kern="100" dirty="0">
                <a:ea typeface="Calibri" panose="020F0502020204030204" pitchFamily="34" charset="0"/>
                <a:cs typeface="Times New Roman" panose="02020603050405020304" pitchFamily="18" charset="0"/>
              </a:rPr>
              <a:t>who has shone in our hearts </a:t>
            </a:r>
            <a:br>
              <a:rPr lang="en-US" sz="4400" kern="100" dirty="0">
                <a:ea typeface="Calibri" panose="020F0502020204030204" pitchFamily="34" charset="0"/>
                <a:cs typeface="Times New Roman" panose="02020603050405020304" pitchFamily="18" charset="0"/>
              </a:rPr>
            </a:br>
            <a:r>
              <a:rPr lang="en-US" sz="4400" kern="100" dirty="0">
                <a:ea typeface="Calibri" panose="020F0502020204030204" pitchFamily="34" charset="0"/>
                <a:cs typeface="Times New Roman" panose="02020603050405020304" pitchFamily="18" charset="0"/>
              </a:rPr>
              <a:t>to give the Light of the knowledge of the glory of God </a:t>
            </a:r>
            <a:br>
              <a:rPr lang="en-US" sz="4400" kern="100" dirty="0">
                <a:ea typeface="Calibri" panose="020F0502020204030204" pitchFamily="34" charset="0"/>
                <a:cs typeface="Times New Roman" panose="02020603050405020304" pitchFamily="18" charset="0"/>
              </a:rPr>
            </a:br>
            <a:r>
              <a:rPr lang="en-US" sz="4400" kern="100" dirty="0">
                <a:ea typeface="Calibri" panose="020F0502020204030204" pitchFamily="34" charset="0"/>
                <a:cs typeface="Times New Roman" panose="02020603050405020304" pitchFamily="18" charset="0"/>
              </a:rPr>
              <a:t>in the face of Christ. </a:t>
            </a:r>
            <a:endParaRPr lang="en-US" sz="4400" b="1" i="0" u="none" dirty="0"/>
          </a:p>
        </p:txBody>
      </p:sp>
    </p:spTree>
    <p:extLst>
      <p:ext uri="{BB962C8B-B14F-4D97-AF65-F5344CB8AC3E}">
        <p14:creationId xmlns:p14="http://schemas.microsoft.com/office/powerpoint/2010/main" val="27529106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B7DA6-A66F-A4C7-A78F-187075262459}"/>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endParaRPr lang="en-US" sz="4800" b="1" i="0" u="none" dirty="0">
              <a:latin typeface="+mj-lt"/>
            </a:endParaRPr>
          </a:p>
        </p:txBody>
      </p:sp>
      <p:pic>
        <p:nvPicPr>
          <p:cNvPr id="3" name="Picture 2">
            <a:extLst>
              <a:ext uri="{FF2B5EF4-FFF2-40B4-BE49-F238E27FC236}">
                <a16:creationId xmlns:a16="http://schemas.microsoft.com/office/drawing/2014/main" id="{AC18312F-2319-EAE4-0D94-98EF0C1F90F3}"/>
              </a:ext>
            </a:extLst>
          </p:cNvPr>
          <p:cNvPicPr>
            <a:picLocks noChangeAspect="1"/>
          </p:cNvPicPr>
          <p:nvPr/>
        </p:nvPicPr>
        <p:blipFill>
          <a:blip r:embed="rId3"/>
          <a:stretch>
            <a:fillRect/>
          </a:stretch>
        </p:blipFill>
        <p:spPr>
          <a:xfrm>
            <a:off x="304800" y="196913"/>
            <a:ext cx="8305800" cy="6661088"/>
          </a:xfrm>
          <a:prstGeom prst="rect">
            <a:avLst/>
          </a:prstGeom>
        </p:spPr>
      </p:pic>
    </p:spTree>
    <p:extLst>
      <p:ext uri="{BB962C8B-B14F-4D97-AF65-F5344CB8AC3E}">
        <p14:creationId xmlns:p14="http://schemas.microsoft.com/office/powerpoint/2010/main" val="1604120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7BBCA-2069-578C-215D-905F759EBC3F}"/>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6" name="TextBox 5">
            <a:extLst>
              <a:ext uri="{FF2B5EF4-FFF2-40B4-BE49-F238E27FC236}">
                <a16:creationId xmlns:a16="http://schemas.microsoft.com/office/drawing/2014/main" id="{DB6C5516-7EBC-CEBA-FDDC-D4CAFB67A5AB}"/>
              </a:ext>
            </a:extLst>
          </p:cNvPr>
          <p:cNvSpPr txBox="1"/>
          <p:nvPr/>
        </p:nvSpPr>
        <p:spPr>
          <a:xfrm>
            <a:off x="304800" y="609600"/>
            <a:ext cx="8686800" cy="3888244"/>
          </a:xfrm>
          <a:prstGeom prst="rect">
            <a:avLst/>
          </a:prstGeom>
          <a:noFill/>
        </p:spPr>
        <p:txBody>
          <a:bodyPr wrap="square">
            <a:spAutoFit/>
          </a:bodyPr>
          <a:lstStyle/>
          <a:p>
            <a:r>
              <a:rPr lang="en-US" sz="4000" dirty="0">
                <a:latin typeface="+mj-lt"/>
              </a:rPr>
              <a:t>Joh 3:19 This is the judgment, </a:t>
            </a:r>
          </a:p>
          <a:p>
            <a:r>
              <a:rPr lang="en-US" sz="4000" dirty="0">
                <a:latin typeface="+mj-lt"/>
              </a:rPr>
              <a:t>that the Light has come into the world,</a:t>
            </a:r>
          </a:p>
          <a:p>
            <a:r>
              <a:rPr lang="en-US" sz="4000" dirty="0">
                <a:latin typeface="+mj-lt"/>
              </a:rPr>
              <a:t> and men loved the darkness </a:t>
            </a:r>
          </a:p>
          <a:p>
            <a:r>
              <a:rPr lang="en-US" sz="4000" dirty="0">
                <a:latin typeface="+mj-lt"/>
              </a:rPr>
              <a:t>rather than the Light, </a:t>
            </a:r>
          </a:p>
          <a:p>
            <a:r>
              <a:rPr lang="en-US" sz="4000" dirty="0">
                <a:latin typeface="+mj-lt"/>
              </a:rPr>
              <a:t>for their deeds were evil. </a:t>
            </a:r>
          </a:p>
        </p:txBody>
      </p:sp>
    </p:spTree>
    <p:extLst>
      <p:ext uri="{BB962C8B-B14F-4D97-AF65-F5344CB8AC3E}">
        <p14:creationId xmlns:p14="http://schemas.microsoft.com/office/powerpoint/2010/main" val="22973013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1C8A7-0EDA-EFF8-93A9-1BC4C894C74B}"/>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6D6D8EB2-3D9F-43A5-7AC5-D8114DB67E7C}"/>
              </a:ext>
            </a:extLst>
          </p:cNvPr>
          <p:cNvSpPr txBox="1"/>
          <p:nvPr/>
        </p:nvSpPr>
        <p:spPr>
          <a:xfrm>
            <a:off x="304800" y="533400"/>
            <a:ext cx="8839200" cy="4683333"/>
          </a:xfrm>
          <a:prstGeom prst="rect">
            <a:avLst/>
          </a:prstGeom>
          <a:noFill/>
        </p:spPr>
        <p:txBody>
          <a:bodyPr wrap="square">
            <a:spAutoFit/>
          </a:bodyPr>
          <a:lstStyle/>
          <a:p>
            <a:r>
              <a:rPr lang="en-US" sz="4000" dirty="0"/>
              <a:t>“Those who consciously </a:t>
            </a:r>
          </a:p>
          <a:p>
            <a:r>
              <a:rPr lang="en-US" sz="4000" dirty="0"/>
              <a:t>reject Jesus often present</a:t>
            </a:r>
          </a:p>
          <a:p>
            <a:r>
              <a:rPr lang="en-US" sz="4000" dirty="0"/>
              <a:t> themselves as heroic characters</a:t>
            </a:r>
          </a:p>
          <a:p>
            <a:r>
              <a:rPr lang="en-US" sz="4000" dirty="0"/>
              <a:t> who bravely put away superstition</a:t>
            </a:r>
          </a:p>
          <a:p>
            <a:r>
              <a:rPr lang="en-US" sz="4000" dirty="0"/>
              <a:t> and deal honestly with deep</a:t>
            </a:r>
          </a:p>
          <a:p>
            <a:r>
              <a:rPr lang="en-US" sz="4000" dirty="0"/>
              <a:t> philosophical problems.” </a:t>
            </a:r>
          </a:p>
        </p:txBody>
      </p:sp>
    </p:spTree>
    <p:extLst>
      <p:ext uri="{BB962C8B-B14F-4D97-AF65-F5344CB8AC3E}">
        <p14:creationId xmlns:p14="http://schemas.microsoft.com/office/powerpoint/2010/main" val="39595190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BF71-6972-0F0C-1B97-C606054EC2D8}"/>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EFCFAB71-6945-1090-BA74-432CF148BB3A}"/>
              </a:ext>
            </a:extLst>
          </p:cNvPr>
          <p:cNvSpPr txBox="1"/>
          <p:nvPr/>
        </p:nvSpPr>
        <p:spPr>
          <a:xfrm>
            <a:off x="280737" y="378159"/>
            <a:ext cx="8839200" cy="5478423"/>
          </a:xfrm>
          <a:prstGeom prst="rect">
            <a:avLst/>
          </a:prstGeom>
          <a:noFill/>
        </p:spPr>
        <p:txBody>
          <a:bodyPr wrap="square">
            <a:spAutoFit/>
          </a:bodyPr>
          <a:lstStyle/>
          <a:p>
            <a:r>
              <a:rPr lang="en-US" sz="4000" dirty="0"/>
              <a:t>“Many opponents of Christianity</a:t>
            </a:r>
          </a:p>
          <a:p>
            <a:r>
              <a:rPr lang="en-US" sz="4000" dirty="0"/>
              <a:t> </a:t>
            </a:r>
            <a:r>
              <a:rPr lang="en-US" sz="4000" dirty="0">
                <a:latin typeface="+mn-lt"/>
              </a:rPr>
              <a:t>have</a:t>
            </a:r>
            <a:r>
              <a:rPr lang="en-US" sz="4000" dirty="0"/>
              <a:t> a vested interest in fighting</a:t>
            </a:r>
          </a:p>
          <a:p>
            <a:r>
              <a:rPr lang="en-US" sz="4000" dirty="0"/>
              <a:t> against the truth of Jesus, </a:t>
            </a:r>
          </a:p>
          <a:p>
            <a:r>
              <a:rPr lang="en-US" sz="4000" dirty="0"/>
              <a:t>because they love their sin </a:t>
            </a:r>
          </a:p>
          <a:p>
            <a:r>
              <a:rPr lang="en-US" sz="4000" dirty="0"/>
              <a:t>and don’t want to face it or </a:t>
            </a:r>
          </a:p>
          <a:p>
            <a:r>
              <a:rPr lang="en-US" sz="4000" dirty="0"/>
              <a:t>face a God who will </a:t>
            </a:r>
          </a:p>
          <a:p>
            <a:r>
              <a:rPr lang="en-US" sz="4000" dirty="0"/>
              <a:t>judge their sin.” – FF Bruce. </a:t>
            </a:r>
          </a:p>
        </p:txBody>
      </p:sp>
    </p:spTree>
    <p:extLst>
      <p:ext uri="{BB962C8B-B14F-4D97-AF65-F5344CB8AC3E}">
        <p14:creationId xmlns:p14="http://schemas.microsoft.com/office/powerpoint/2010/main" val="6595802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D7206-57C5-6F47-6CE0-638D97A8C1A7}"/>
              </a:ext>
            </a:extLst>
          </p:cNvPr>
          <p:cNvSpPr>
            <a:spLocks noGrp="1"/>
          </p:cNvSpPr>
          <p:nvPr>
            <p:ph type="title"/>
          </p:nvPr>
        </p:nvSpPr>
        <p:spPr/>
        <p:txBody>
          <a:bodyPr/>
          <a:lstStyle/>
          <a:p>
            <a:r>
              <a:rPr lang="en-US" sz="4000" kern="100" dirty="0">
                <a:ea typeface="Calibri" panose="020F0502020204030204" pitchFamily="34" charset="0"/>
                <a:cs typeface="Times New Roman" panose="02020603050405020304" pitchFamily="18" charset="0"/>
              </a:rPr>
              <a:t>D. Judicial Darkness –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God’s Sovereignty, </a:t>
            </a:r>
            <a:r>
              <a:rPr lang="en-US" sz="4000" kern="100" dirty="0" err="1">
                <a:ea typeface="Calibri" panose="020F0502020204030204" pitchFamily="34" charset="0"/>
                <a:cs typeface="Times New Roman" panose="02020603050405020304" pitchFamily="18" charset="0"/>
              </a:rPr>
              <a:t>Jer</a:t>
            </a:r>
            <a:r>
              <a:rPr lang="en-US" sz="4000" kern="100" dirty="0">
                <a:ea typeface="Calibri" panose="020F0502020204030204" pitchFamily="34" charset="0"/>
                <a:cs typeface="Times New Roman" panose="02020603050405020304" pitchFamily="18" charset="0"/>
              </a:rPr>
              <a:t> 13:16,</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2 Th 2:10-12. </a:t>
            </a:r>
            <a:endParaRPr lang="en-US" sz="4000" b="1" i="0" u="none" dirty="0"/>
          </a:p>
        </p:txBody>
      </p:sp>
    </p:spTree>
    <p:extLst>
      <p:ext uri="{BB962C8B-B14F-4D97-AF65-F5344CB8AC3E}">
        <p14:creationId xmlns:p14="http://schemas.microsoft.com/office/powerpoint/2010/main" val="18788930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CB67C-065A-D761-2737-A358434799D2}"/>
              </a:ext>
            </a:extLst>
          </p:cNvPr>
          <p:cNvSpPr>
            <a:spLocks noGrp="1"/>
          </p:cNvSpPr>
          <p:nvPr>
            <p:ph type="title"/>
          </p:nvPr>
        </p:nvSpPr>
        <p:spPr/>
        <p:txBody>
          <a:bodyPr/>
          <a:lstStyle/>
          <a:p>
            <a:r>
              <a:rPr lang="en-US" sz="4400" b="1" i="0" u="none" kern="100" dirty="0">
                <a:effectLst/>
                <a:latin typeface="+mj-lt"/>
                <a:ea typeface="Calibri" panose="020F0502020204030204" pitchFamily="34" charset="0"/>
                <a:cs typeface="Times New Roman" panose="02020603050405020304" pitchFamily="18" charset="0"/>
              </a:rPr>
              <a:t> </a:t>
            </a:r>
          </a:p>
          <a:p>
            <a:r>
              <a:rPr lang="en-US" sz="4400" b="1" i="0" u="none" kern="100" dirty="0">
                <a:effectLst/>
                <a:latin typeface="+mj-lt"/>
                <a:ea typeface="Calibri" panose="020F0502020204030204" pitchFamily="34" charset="0"/>
                <a:cs typeface="Times New Roman" panose="02020603050405020304" pitchFamily="18" charset="0"/>
              </a:rPr>
              <a:t> </a:t>
            </a:r>
          </a:p>
          <a:p>
            <a:endParaRPr lang="en-US" sz="4400" b="1" i="0" u="none" dirty="0">
              <a:latin typeface="+mj-lt"/>
            </a:endParaRPr>
          </a:p>
        </p:txBody>
      </p:sp>
      <p:sp>
        <p:nvSpPr>
          <p:cNvPr id="4" name="TextBox 3">
            <a:extLst>
              <a:ext uri="{FF2B5EF4-FFF2-40B4-BE49-F238E27FC236}">
                <a16:creationId xmlns:a16="http://schemas.microsoft.com/office/drawing/2014/main" id="{849BD2F7-CC65-41B0-8449-A6F2F193C46D}"/>
              </a:ext>
            </a:extLst>
          </p:cNvPr>
          <p:cNvSpPr txBox="1"/>
          <p:nvPr/>
        </p:nvSpPr>
        <p:spPr>
          <a:xfrm>
            <a:off x="228600" y="762000"/>
            <a:ext cx="8607425" cy="4683333"/>
          </a:xfrm>
          <a:prstGeom prst="rect">
            <a:avLst/>
          </a:prstGeom>
          <a:noFill/>
        </p:spPr>
        <p:txBody>
          <a:bodyPr wrap="square">
            <a:spAutoFit/>
          </a:bodyPr>
          <a:lstStyle/>
          <a:p>
            <a:r>
              <a:rPr lang="en-US" sz="4000" dirty="0"/>
              <a:t>The Word of God declares, </a:t>
            </a:r>
          </a:p>
          <a:p>
            <a:r>
              <a:rPr lang="en-US" sz="4000" dirty="0"/>
              <a:t>the world did not create itself </a:t>
            </a:r>
          </a:p>
          <a:p>
            <a:r>
              <a:rPr lang="en-US" sz="4000" dirty="0"/>
              <a:t>or come about by chance. </a:t>
            </a:r>
          </a:p>
          <a:p>
            <a:r>
              <a:rPr lang="en-US" sz="4000" dirty="0"/>
              <a:t>The world, and everything in it,</a:t>
            </a:r>
          </a:p>
          <a:p>
            <a:r>
              <a:rPr lang="en-US" sz="4000" dirty="0"/>
              <a:t> was created by the Sovereign </a:t>
            </a:r>
          </a:p>
          <a:p>
            <a:r>
              <a:rPr lang="en-US" sz="4000" dirty="0"/>
              <a:t>Will of God.</a:t>
            </a:r>
          </a:p>
        </p:txBody>
      </p:sp>
    </p:spTree>
    <p:extLst>
      <p:ext uri="{BB962C8B-B14F-4D97-AF65-F5344CB8AC3E}">
        <p14:creationId xmlns:p14="http://schemas.microsoft.com/office/powerpoint/2010/main" val="16104036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A48B9-5E88-F80F-0361-95827A0A78E6}"/>
              </a:ext>
            </a:extLst>
          </p:cNvPr>
          <p:cNvSpPr>
            <a:spLocks noGrp="1"/>
          </p:cNvSpPr>
          <p:nvPr>
            <p:ph type="title"/>
          </p:nvPr>
        </p:nvSpPr>
        <p:spPr/>
        <p:txBody>
          <a:bodyPr/>
          <a:lstStyle/>
          <a:p>
            <a:r>
              <a:rPr lang="en-US" sz="4000" kern="100" dirty="0">
                <a:ea typeface="Calibri" panose="020F0502020204030204" pitchFamily="34" charset="0"/>
                <a:cs typeface="Times New Roman" panose="02020603050405020304" pitchFamily="18" charset="0"/>
              </a:rPr>
              <a:t>An Almighty God who is,</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Eternal and has always been (existed)</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 </a:t>
            </a: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and always will be – </a:t>
            </a:r>
            <a:br>
              <a:rPr lang="en-US" sz="4000" kern="100" dirty="0">
                <a:ea typeface="Calibri" panose="020F0502020204030204" pitchFamily="34" charset="0"/>
                <a:cs typeface="Times New Roman" panose="02020603050405020304" pitchFamily="18" charset="0"/>
              </a:rPr>
            </a:br>
            <a:br>
              <a:rPr lang="en-US" sz="4000" kern="100" dirty="0">
                <a:ea typeface="Calibri" panose="020F0502020204030204" pitchFamily="34" charset="0"/>
                <a:cs typeface="Times New Roman" panose="02020603050405020304" pitchFamily="18" charset="0"/>
              </a:rPr>
            </a:br>
            <a:r>
              <a:rPr lang="en-US" sz="4000" kern="100" dirty="0">
                <a:ea typeface="Calibri" panose="020F0502020204030204" pitchFamily="34" charset="0"/>
                <a:cs typeface="Times New Roman" panose="02020603050405020304" pitchFamily="18" charset="0"/>
              </a:rPr>
              <a:t>Immutable, He does not change. </a:t>
            </a:r>
            <a:endParaRPr lang="en-US" sz="4000" b="1" i="0" u="none" dirty="0"/>
          </a:p>
        </p:txBody>
      </p:sp>
    </p:spTree>
    <p:extLst>
      <p:ext uri="{BB962C8B-B14F-4D97-AF65-F5344CB8AC3E}">
        <p14:creationId xmlns:p14="http://schemas.microsoft.com/office/powerpoint/2010/main" val="4078989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4429E-AC8C-F447-A7C6-E49280F54199}"/>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25BDD136-9A79-AF42-0883-71314885C0B5}"/>
              </a:ext>
            </a:extLst>
          </p:cNvPr>
          <p:cNvSpPr txBox="1"/>
          <p:nvPr/>
        </p:nvSpPr>
        <p:spPr>
          <a:xfrm>
            <a:off x="381000" y="609600"/>
            <a:ext cx="8531225" cy="4144724"/>
          </a:xfrm>
          <a:prstGeom prst="rect">
            <a:avLst/>
          </a:prstGeom>
          <a:noFill/>
        </p:spPr>
        <p:txBody>
          <a:bodyPr wrap="square">
            <a:spAutoFit/>
          </a:bodyPr>
          <a:lstStyle/>
          <a:p>
            <a:r>
              <a:rPr lang="en-US" sz="4000" dirty="0"/>
              <a:t>Gen 1:3 Then God said, “Let there be light”; and there was light</a:t>
            </a:r>
          </a:p>
          <a:p>
            <a:endParaRPr lang="en-US" sz="4000" dirty="0"/>
          </a:p>
          <a:p>
            <a:r>
              <a:rPr lang="en-US" sz="4000" dirty="0"/>
              <a:t>Gen 1:4 God saw that the light was good; and God separated the light from the darkness. </a:t>
            </a:r>
          </a:p>
        </p:txBody>
      </p:sp>
    </p:spTree>
    <p:extLst>
      <p:ext uri="{BB962C8B-B14F-4D97-AF65-F5344CB8AC3E}">
        <p14:creationId xmlns:p14="http://schemas.microsoft.com/office/powerpoint/2010/main" val="2190289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E29D9-AFC9-7C1E-5069-A999C54E8D19}"/>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0E494021-2360-11A8-8993-9188D8F7EF35}"/>
              </a:ext>
            </a:extLst>
          </p:cNvPr>
          <p:cNvSpPr txBox="1"/>
          <p:nvPr/>
        </p:nvSpPr>
        <p:spPr>
          <a:xfrm>
            <a:off x="304799" y="2367171"/>
            <a:ext cx="8531225" cy="1626086"/>
          </a:xfrm>
          <a:prstGeom prst="rect">
            <a:avLst/>
          </a:prstGeom>
          <a:noFill/>
        </p:spPr>
        <p:txBody>
          <a:bodyPr wrap="square">
            <a:spAutoFit/>
          </a:bodyPr>
          <a:lstStyle/>
          <a:p>
            <a:r>
              <a:rPr lang="en-US" dirty="0"/>
              <a:t>2. God dwells in light, </a:t>
            </a:r>
          </a:p>
          <a:p>
            <a:r>
              <a:rPr lang="en-US" dirty="0"/>
              <a:t>1TI 6:15-16a. </a:t>
            </a:r>
          </a:p>
        </p:txBody>
      </p:sp>
    </p:spTree>
    <p:extLst>
      <p:ext uri="{BB962C8B-B14F-4D97-AF65-F5344CB8AC3E}">
        <p14:creationId xmlns:p14="http://schemas.microsoft.com/office/powerpoint/2010/main" val="28965717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B1FF2-B4B1-6EDA-42C8-5CB7701A1469}"/>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BE270F4B-ECAF-D60D-E937-4879E6FB2876}"/>
              </a:ext>
            </a:extLst>
          </p:cNvPr>
          <p:cNvSpPr txBox="1"/>
          <p:nvPr/>
        </p:nvSpPr>
        <p:spPr>
          <a:xfrm>
            <a:off x="320843" y="838200"/>
            <a:ext cx="8531224" cy="3888244"/>
          </a:xfrm>
          <a:prstGeom prst="rect">
            <a:avLst/>
          </a:prstGeom>
          <a:noFill/>
        </p:spPr>
        <p:txBody>
          <a:bodyPr wrap="square">
            <a:spAutoFit/>
          </a:bodyPr>
          <a:lstStyle/>
          <a:p>
            <a:r>
              <a:rPr lang="en-US" sz="4000" dirty="0"/>
              <a:t>God created and separated </a:t>
            </a:r>
          </a:p>
          <a:p>
            <a:r>
              <a:rPr lang="en-US" sz="4000" dirty="0"/>
              <a:t>both ‘light and darkness’</a:t>
            </a:r>
          </a:p>
          <a:p>
            <a:r>
              <a:rPr lang="en-US" sz="4000" dirty="0"/>
              <a:t> therefore, both have a purpose to</a:t>
            </a:r>
          </a:p>
          <a:p>
            <a:r>
              <a:rPr lang="en-US" sz="4000" dirty="0"/>
              <a:t> His plan within the order </a:t>
            </a:r>
          </a:p>
          <a:p>
            <a:r>
              <a:rPr lang="en-US" sz="4000" dirty="0"/>
              <a:t>of divine decrees. </a:t>
            </a:r>
          </a:p>
        </p:txBody>
      </p:sp>
    </p:spTree>
    <p:extLst>
      <p:ext uri="{BB962C8B-B14F-4D97-AF65-F5344CB8AC3E}">
        <p14:creationId xmlns:p14="http://schemas.microsoft.com/office/powerpoint/2010/main" val="35777720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9109E-2801-9BBC-5E5F-688FEE4E1E9B}"/>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endParaRPr lang="en-US" sz="4800" b="1" i="0" u="none" dirty="0">
              <a:latin typeface="+mj-lt"/>
            </a:endParaRPr>
          </a:p>
        </p:txBody>
      </p:sp>
      <p:sp>
        <p:nvSpPr>
          <p:cNvPr id="4" name="TextBox 3">
            <a:extLst>
              <a:ext uri="{FF2B5EF4-FFF2-40B4-BE49-F238E27FC236}">
                <a16:creationId xmlns:a16="http://schemas.microsoft.com/office/drawing/2014/main" id="{0068A826-DFF0-3877-4F53-E4E4867ED499}"/>
              </a:ext>
            </a:extLst>
          </p:cNvPr>
          <p:cNvSpPr txBox="1"/>
          <p:nvPr/>
        </p:nvSpPr>
        <p:spPr>
          <a:xfrm>
            <a:off x="0" y="1012954"/>
            <a:ext cx="9144000" cy="3339376"/>
          </a:xfrm>
          <a:prstGeom prst="rect">
            <a:avLst/>
          </a:prstGeom>
          <a:noFill/>
        </p:spPr>
        <p:txBody>
          <a:bodyPr wrap="square">
            <a:spAutoFit/>
          </a:bodyPr>
          <a:lstStyle/>
          <a:p>
            <a:r>
              <a:rPr lang="en-US" dirty="0" err="1"/>
              <a:t>Psa</a:t>
            </a:r>
            <a:r>
              <a:rPr lang="en-US" dirty="0"/>
              <a:t> 139:11 If I say, “Surely the</a:t>
            </a:r>
          </a:p>
          <a:p>
            <a:r>
              <a:rPr lang="en-US" dirty="0"/>
              <a:t> darkness will overwhelm me, </a:t>
            </a:r>
          </a:p>
          <a:p>
            <a:r>
              <a:rPr lang="en-US" dirty="0"/>
              <a:t>And the light around me </a:t>
            </a:r>
          </a:p>
          <a:p>
            <a:r>
              <a:rPr lang="en-US" dirty="0"/>
              <a:t>will be night,” </a:t>
            </a:r>
          </a:p>
        </p:txBody>
      </p:sp>
    </p:spTree>
    <p:extLst>
      <p:ext uri="{BB962C8B-B14F-4D97-AF65-F5344CB8AC3E}">
        <p14:creationId xmlns:p14="http://schemas.microsoft.com/office/powerpoint/2010/main" val="2048932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6394D-2A74-DC49-38D1-AFD7B102D338}"/>
              </a:ext>
            </a:extLst>
          </p:cNvPr>
          <p:cNvSpPr>
            <a:spLocks noGrp="1"/>
          </p:cNvSpPr>
          <p:nvPr>
            <p:ph type="title"/>
          </p:nvPr>
        </p:nvSpPr>
        <p:spPr/>
        <p:txBody>
          <a:bodyPr/>
          <a:lstStyle/>
          <a:p>
            <a:r>
              <a:rPr lang="en-US" sz="4800" b="1" i="0" u="none" dirty="0" err="1">
                <a:latin typeface="+mj-lt"/>
              </a:rPr>
              <a:t>Psa</a:t>
            </a:r>
            <a:r>
              <a:rPr lang="en-US" sz="4800" b="1" i="0" u="none" dirty="0">
                <a:latin typeface="+mj-lt"/>
              </a:rPr>
              <a:t> 139:12 Even the darkness is not dark to You,</a:t>
            </a:r>
            <a:br>
              <a:rPr lang="en-US" sz="4800" b="1" i="0" u="none" dirty="0">
                <a:latin typeface="+mj-lt"/>
              </a:rPr>
            </a:br>
            <a:r>
              <a:rPr lang="en-US" sz="4800" b="1" i="0" u="none" dirty="0">
                <a:latin typeface="+mj-lt"/>
              </a:rPr>
              <a:t>And the night is as bright </a:t>
            </a:r>
            <a:br>
              <a:rPr lang="en-US" sz="4800" b="1" i="0" u="none" dirty="0">
                <a:latin typeface="+mj-lt"/>
              </a:rPr>
            </a:br>
            <a:r>
              <a:rPr lang="en-US" sz="4800" b="1" i="0" u="none" dirty="0">
                <a:latin typeface="+mj-lt"/>
              </a:rPr>
              <a:t>as the day.</a:t>
            </a:r>
            <a:br>
              <a:rPr lang="en-US" sz="4800" b="1" i="0" u="none" dirty="0">
                <a:latin typeface="+mj-lt"/>
              </a:rPr>
            </a:br>
            <a:r>
              <a:rPr lang="en-US" sz="4800" b="1" i="0" u="none" dirty="0">
                <a:latin typeface="+mj-lt"/>
              </a:rPr>
              <a:t>Darkness and light are alike </a:t>
            </a:r>
            <a:br>
              <a:rPr lang="en-US" sz="4800" b="1" i="0" u="none" dirty="0">
                <a:latin typeface="+mj-lt"/>
              </a:rPr>
            </a:br>
            <a:r>
              <a:rPr lang="en-US" sz="4800" b="1" i="0" u="none" dirty="0">
                <a:latin typeface="+mj-lt"/>
              </a:rPr>
              <a:t>to You. </a:t>
            </a:r>
            <a:br>
              <a:rPr lang="en-US" sz="4800" b="1" i="0" u="none" dirty="0">
                <a:latin typeface="+mj-lt"/>
              </a:rPr>
            </a:br>
            <a:endParaRPr lang="en-US" sz="4800" b="1" i="0" u="none" dirty="0">
              <a:latin typeface="+mj-lt"/>
            </a:endParaRPr>
          </a:p>
        </p:txBody>
      </p:sp>
    </p:spTree>
    <p:extLst>
      <p:ext uri="{BB962C8B-B14F-4D97-AF65-F5344CB8AC3E}">
        <p14:creationId xmlns:p14="http://schemas.microsoft.com/office/powerpoint/2010/main" val="32862920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DB547-80B8-9F7C-60F1-365ADEF18EA2}"/>
              </a:ext>
            </a:extLst>
          </p:cNvPr>
          <p:cNvSpPr>
            <a:spLocks noGrp="1"/>
          </p:cNvSpPr>
          <p:nvPr>
            <p:ph type="title"/>
          </p:nvPr>
        </p:nvSpPr>
        <p:spPr/>
        <p:txBody>
          <a:bodyPr/>
          <a:lstStyle/>
          <a:p>
            <a:r>
              <a:rPr lang="en-US" sz="3600" kern="100" dirty="0" err="1">
                <a:ea typeface="Calibri" panose="020F0502020204030204" pitchFamily="34" charset="0"/>
                <a:cs typeface="Times New Roman" panose="02020603050405020304" pitchFamily="18" charset="0"/>
              </a:rPr>
              <a:t>Jer</a:t>
            </a:r>
            <a:r>
              <a:rPr lang="en-US" sz="3600" kern="100" dirty="0">
                <a:ea typeface="Calibri" panose="020F0502020204030204" pitchFamily="34" charset="0"/>
                <a:cs typeface="Times New Roman" panose="02020603050405020304" pitchFamily="18" charset="0"/>
              </a:rPr>
              <a:t> 13:16 Give glory to the LORD </a:t>
            </a:r>
            <a:br>
              <a:rPr lang="en-US" sz="3600" kern="100" dirty="0">
                <a:ea typeface="Calibri" panose="020F0502020204030204" pitchFamily="34" charset="0"/>
                <a:cs typeface="Times New Roman" panose="02020603050405020304" pitchFamily="18" charset="0"/>
              </a:rPr>
            </a:br>
            <a:r>
              <a:rPr lang="en-US" sz="3600" kern="100" dirty="0">
                <a:ea typeface="Calibri" panose="020F0502020204030204" pitchFamily="34" charset="0"/>
                <a:cs typeface="Times New Roman" panose="02020603050405020304" pitchFamily="18" charset="0"/>
              </a:rPr>
              <a:t>your God, Before He brings darkness </a:t>
            </a:r>
            <a:br>
              <a:rPr lang="en-US" sz="3600" kern="100" dirty="0">
                <a:ea typeface="Calibri" panose="020F0502020204030204" pitchFamily="34" charset="0"/>
                <a:cs typeface="Times New Roman" panose="02020603050405020304" pitchFamily="18" charset="0"/>
              </a:rPr>
            </a:br>
            <a:r>
              <a:rPr lang="en-US" sz="3600" kern="100" dirty="0">
                <a:ea typeface="Calibri" panose="020F0502020204030204" pitchFamily="34" charset="0"/>
                <a:cs typeface="Times New Roman" panose="02020603050405020304" pitchFamily="18" charset="0"/>
              </a:rPr>
              <a:t>And before your feet stumble </a:t>
            </a:r>
            <a:br>
              <a:rPr lang="en-US" sz="3600" kern="100" dirty="0">
                <a:ea typeface="Calibri" panose="020F0502020204030204" pitchFamily="34" charset="0"/>
                <a:cs typeface="Times New Roman" panose="02020603050405020304" pitchFamily="18" charset="0"/>
              </a:rPr>
            </a:br>
            <a:br>
              <a:rPr lang="en-US" sz="3600" kern="100" dirty="0">
                <a:ea typeface="Calibri" panose="020F0502020204030204" pitchFamily="34" charset="0"/>
                <a:cs typeface="Times New Roman" panose="02020603050405020304" pitchFamily="18" charset="0"/>
              </a:rPr>
            </a:br>
            <a:r>
              <a:rPr lang="en-US" sz="3600" kern="100" dirty="0">
                <a:ea typeface="Calibri" panose="020F0502020204030204" pitchFamily="34" charset="0"/>
                <a:cs typeface="Times New Roman" panose="02020603050405020304" pitchFamily="18" charset="0"/>
              </a:rPr>
              <a:t>On the dusky mountains, and while you are hoping for light,</a:t>
            </a:r>
            <a:br>
              <a:rPr lang="en-US" sz="3600" kern="100" dirty="0">
                <a:ea typeface="Calibri" panose="020F0502020204030204" pitchFamily="34" charset="0"/>
                <a:cs typeface="Times New Roman" panose="02020603050405020304" pitchFamily="18" charset="0"/>
              </a:rPr>
            </a:br>
            <a:r>
              <a:rPr lang="en-US" sz="3600" kern="100" dirty="0">
                <a:ea typeface="Calibri" panose="020F0502020204030204" pitchFamily="34" charset="0"/>
                <a:cs typeface="Times New Roman" panose="02020603050405020304" pitchFamily="18" charset="0"/>
              </a:rPr>
              <a:t> He makes it into deep darkness and turns it into gloom</a:t>
            </a:r>
            <a:r>
              <a:rPr lang="en-US" sz="4000" kern="100" dirty="0">
                <a:ea typeface="Calibri" panose="020F0502020204030204" pitchFamily="34" charset="0"/>
                <a:cs typeface="Times New Roman" panose="02020603050405020304" pitchFamily="18" charset="0"/>
              </a:rPr>
              <a:t>. </a:t>
            </a:r>
            <a:endParaRPr lang="en-US" sz="4000" b="1" i="0" u="none" dirty="0"/>
          </a:p>
        </p:txBody>
      </p:sp>
    </p:spTree>
    <p:extLst>
      <p:ext uri="{BB962C8B-B14F-4D97-AF65-F5344CB8AC3E}">
        <p14:creationId xmlns:p14="http://schemas.microsoft.com/office/powerpoint/2010/main" val="6633354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CD3F8-2D56-A5E3-A6A4-488F1244BBB2}"/>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FFEB397D-7978-0217-3E97-B0FD72D7971D}"/>
              </a:ext>
            </a:extLst>
          </p:cNvPr>
          <p:cNvSpPr txBox="1"/>
          <p:nvPr/>
        </p:nvSpPr>
        <p:spPr>
          <a:xfrm>
            <a:off x="0" y="365125"/>
            <a:ext cx="8610600" cy="4196020"/>
          </a:xfrm>
          <a:prstGeom prst="rect">
            <a:avLst/>
          </a:prstGeom>
          <a:noFill/>
        </p:spPr>
        <p:txBody>
          <a:bodyPr wrap="square">
            <a:spAutoFit/>
          </a:bodyPr>
          <a:lstStyle/>
          <a:p>
            <a:r>
              <a:rPr lang="en-US" dirty="0">
                <a:latin typeface="+mn-lt"/>
              </a:rPr>
              <a:t>2Th 2:10 and with all the deception</a:t>
            </a:r>
          </a:p>
          <a:p>
            <a:r>
              <a:rPr lang="en-US" dirty="0">
                <a:latin typeface="+mn-lt"/>
              </a:rPr>
              <a:t> of wickedness for those who</a:t>
            </a:r>
          </a:p>
          <a:p>
            <a:r>
              <a:rPr lang="en-US" dirty="0">
                <a:latin typeface="+mn-lt"/>
              </a:rPr>
              <a:t> perish, because they did not</a:t>
            </a:r>
          </a:p>
          <a:p>
            <a:r>
              <a:rPr lang="en-US" dirty="0">
                <a:latin typeface="+mn-lt"/>
              </a:rPr>
              <a:t> receive the love of the truth, </a:t>
            </a:r>
          </a:p>
          <a:p>
            <a:r>
              <a:rPr lang="en-US" dirty="0">
                <a:latin typeface="+mn-lt"/>
              </a:rPr>
              <a:t>so as to be saved. </a:t>
            </a:r>
          </a:p>
        </p:txBody>
      </p:sp>
    </p:spTree>
    <p:extLst>
      <p:ext uri="{BB962C8B-B14F-4D97-AF65-F5344CB8AC3E}">
        <p14:creationId xmlns:p14="http://schemas.microsoft.com/office/powerpoint/2010/main" val="36203567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0ABAC-EED1-80E0-040E-B37AC1D78DF6}"/>
              </a:ext>
            </a:extLst>
          </p:cNvPr>
          <p:cNvSpPr>
            <a:spLocks noGrp="1"/>
          </p:cNvSpPr>
          <p:nvPr>
            <p:ph type="title"/>
          </p:nvPr>
        </p:nvSpPr>
        <p:spPr/>
        <p:txBody>
          <a:bodyPr/>
          <a:lstStyle/>
          <a:p>
            <a:r>
              <a:rPr lang="en-US" sz="4800" kern="100" dirty="0">
                <a:ea typeface="Calibri" panose="020F0502020204030204" pitchFamily="34" charset="0"/>
                <a:cs typeface="Times New Roman" panose="02020603050405020304" pitchFamily="18" charset="0"/>
              </a:rPr>
              <a:t>2Th 2:11 For this reason God</a:t>
            </a:r>
            <a:br>
              <a:rPr lang="en-US" sz="4800" kern="100" dirty="0">
                <a:ea typeface="Calibri" panose="020F0502020204030204" pitchFamily="34" charset="0"/>
                <a:cs typeface="Times New Roman" panose="02020603050405020304" pitchFamily="18" charset="0"/>
              </a:rPr>
            </a:br>
            <a:r>
              <a:rPr lang="en-US" sz="4800" kern="100" dirty="0">
                <a:ea typeface="Calibri" panose="020F0502020204030204" pitchFamily="34" charset="0"/>
                <a:cs typeface="Times New Roman" panose="02020603050405020304" pitchFamily="18" charset="0"/>
              </a:rPr>
              <a:t>will send upon them a deluding influence so that they will believe what is false,</a:t>
            </a:r>
            <a:endParaRPr lang="en-US" sz="4800" b="1" i="0" u="none" dirty="0">
              <a:latin typeface="+mj-lt"/>
            </a:endParaRPr>
          </a:p>
        </p:txBody>
      </p:sp>
    </p:spTree>
    <p:extLst>
      <p:ext uri="{BB962C8B-B14F-4D97-AF65-F5344CB8AC3E}">
        <p14:creationId xmlns:p14="http://schemas.microsoft.com/office/powerpoint/2010/main" val="20312448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B9DF2-EAF2-09D6-91A0-339E3BDDB2C8}"/>
              </a:ext>
            </a:extLst>
          </p:cNvPr>
          <p:cNvSpPr>
            <a:spLocks noGrp="1"/>
          </p:cNvSpPr>
          <p:nvPr>
            <p:ph type="title"/>
          </p:nvPr>
        </p:nvSpPr>
        <p:spPr/>
        <p:txBody>
          <a:bodyPr/>
          <a:lstStyle/>
          <a:p>
            <a:r>
              <a:rPr lang="en-US" sz="4000" b="1" i="0" u="none" kern="100" dirty="0">
                <a:effectLst/>
                <a:latin typeface="+mj-lt"/>
                <a:ea typeface="Calibri" panose="020F0502020204030204" pitchFamily="34" charset="0"/>
                <a:cs typeface="Times New Roman" panose="02020603050405020304" pitchFamily="18" charset="0"/>
              </a:rPr>
              <a:t> </a:t>
            </a:r>
          </a:p>
          <a:p>
            <a:r>
              <a:rPr lang="en-US" sz="4000" b="1" i="0" u="none" kern="100" dirty="0">
                <a:effectLst/>
                <a:latin typeface="+mj-lt"/>
                <a:ea typeface="Calibri" panose="020F0502020204030204" pitchFamily="34" charset="0"/>
                <a:cs typeface="Times New Roman" panose="02020603050405020304" pitchFamily="18" charset="0"/>
              </a:rPr>
              <a:t> </a:t>
            </a:r>
          </a:p>
          <a:p>
            <a:endParaRPr lang="en-US" sz="4000" b="1" i="0" u="none" dirty="0">
              <a:latin typeface="+mj-lt"/>
            </a:endParaRPr>
          </a:p>
        </p:txBody>
      </p:sp>
      <p:sp>
        <p:nvSpPr>
          <p:cNvPr id="4" name="TextBox 3">
            <a:extLst>
              <a:ext uri="{FF2B5EF4-FFF2-40B4-BE49-F238E27FC236}">
                <a16:creationId xmlns:a16="http://schemas.microsoft.com/office/drawing/2014/main" id="{D052B911-F5ED-D688-6772-731D17E6370B}"/>
              </a:ext>
            </a:extLst>
          </p:cNvPr>
          <p:cNvSpPr txBox="1"/>
          <p:nvPr/>
        </p:nvSpPr>
        <p:spPr>
          <a:xfrm>
            <a:off x="76200" y="674400"/>
            <a:ext cx="8991600" cy="3339376"/>
          </a:xfrm>
          <a:prstGeom prst="rect">
            <a:avLst/>
          </a:prstGeom>
          <a:noFill/>
        </p:spPr>
        <p:txBody>
          <a:bodyPr wrap="square">
            <a:spAutoFit/>
          </a:bodyPr>
          <a:lstStyle/>
          <a:p>
            <a:r>
              <a:rPr lang="en-US" dirty="0">
                <a:latin typeface="+mn-lt"/>
              </a:rPr>
              <a:t>2Th 2:12 in order that they all </a:t>
            </a:r>
          </a:p>
          <a:p>
            <a:r>
              <a:rPr lang="en-US" dirty="0">
                <a:latin typeface="+mn-lt"/>
              </a:rPr>
              <a:t>may be judged who did not believe </a:t>
            </a:r>
          </a:p>
          <a:p>
            <a:r>
              <a:rPr lang="en-US" dirty="0">
                <a:latin typeface="+mn-lt"/>
              </a:rPr>
              <a:t>the truth but </a:t>
            </a:r>
          </a:p>
          <a:p>
            <a:r>
              <a:rPr lang="en-US" dirty="0">
                <a:latin typeface="+mn-lt"/>
              </a:rPr>
              <a:t>took pleasure in </a:t>
            </a:r>
            <a:r>
              <a:rPr lang="en-US" u="sng" dirty="0">
                <a:latin typeface="+mn-lt"/>
              </a:rPr>
              <a:t>wickedness.</a:t>
            </a:r>
            <a:r>
              <a:rPr lang="en-US" dirty="0">
                <a:latin typeface="+mn-lt"/>
              </a:rPr>
              <a:t> </a:t>
            </a:r>
          </a:p>
        </p:txBody>
      </p:sp>
    </p:spTree>
    <p:extLst>
      <p:ext uri="{BB962C8B-B14F-4D97-AF65-F5344CB8AC3E}">
        <p14:creationId xmlns:p14="http://schemas.microsoft.com/office/powerpoint/2010/main" val="12543354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5F67C-7DC6-E655-9DDE-7573F75F58E8}"/>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98D41FE0-2259-B480-741A-86114D10F6C5}"/>
              </a:ext>
            </a:extLst>
          </p:cNvPr>
          <p:cNvSpPr txBox="1"/>
          <p:nvPr/>
        </p:nvSpPr>
        <p:spPr>
          <a:xfrm>
            <a:off x="152399" y="674400"/>
            <a:ext cx="8531225" cy="3708708"/>
          </a:xfrm>
          <a:prstGeom prst="rect">
            <a:avLst/>
          </a:prstGeom>
          <a:noFill/>
        </p:spPr>
        <p:txBody>
          <a:bodyPr wrap="square">
            <a:spAutoFit/>
          </a:bodyPr>
          <a:lstStyle/>
          <a:p>
            <a:r>
              <a:rPr lang="en-US" sz="4000" dirty="0">
                <a:latin typeface="+mn-lt"/>
              </a:rPr>
              <a:t>‘wickedness’ - </a:t>
            </a:r>
            <a:r>
              <a:rPr lang="en-US" sz="4000" dirty="0" err="1">
                <a:latin typeface="+mn-lt"/>
              </a:rPr>
              <a:t>Adikia</a:t>
            </a:r>
            <a:r>
              <a:rPr lang="en-US" sz="4000" dirty="0">
                <a:latin typeface="+mn-lt"/>
              </a:rPr>
              <a:t> </a:t>
            </a:r>
          </a:p>
          <a:p>
            <a:r>
              <a:rPr lang="en-US" sz="4000" dirty="0">
                <a:latin typeface="+mn-lt"/>
              </a:rPr>
              <a:t>(93 ad-</a:t>
            </a:r>
            <a:r>
              <a:rPr lang="en-US" sz="4000" dirty="0" err="1">
                <a:latin typeface="+mn-lt"/>
              </a:rPr>
              <a:t>ee</a:t>
            </a:r>
            <a:r>
              <a:rPr lang="en-US" sz="4000" dirty="0">
                <a:latin typeface="+mn-lt"/>
              </a:rPr>
              <a:t>-</a:t>
            </a:r>
            <a:r>
              <a:rPr lang="en-US" sz="4000" dirty="0" err="1">
                <a:latin typeface="+mn-lt"/>
              </a:rPr>
              <a:t>kee</a:t>
            </a:r>
            <a:r>
              <a:rPr lang="en-US" sz="4000" dirty="0">
                <a:latin typeface="+mn-lt"/>
              </a:rPr>
              <a:t>'-ah) = </a:t>
            </a:r>
          </a:p>
          <a:p>
            <a:r>
              <a:rPr lang="en-US" sz="4000" dirty="0">
                <a:latin typeface="+mn-lt"/>
              </a:rPr>
              <a:t>that which is not conformable with justice; </a:t>
            </a:r>
          </a:p>
          <a:p>
            <a:r>
              <a:rPr lang="en-US" sz="4000" dirty="0">
                <a:latin typeface="+mn-lt"/>
              </a:rPr>
              <a:t>what ought not to be; iniquity.</a:t>
            </a:r>
          </a:p>
        </p:txBody>
      </p:sp>
    </p:spTree>
    <p:extLst>
      <p:ext uri="{BB962C8B-B14F-4D97-AF65-F5344CB8AC3E}">
        <p14:creationId xmlns:p14="http://schemas.microsoft.com/office/powerpoint/2010/main" val="757930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03AD8-AD88-DAE3-75CF-062FE7AA3322}"/>
              </a:ext>
            </a:extLst>
          </p:cNvPr>
          <p:cNvSpPr>
            <a:spLocks noGrp="1"/>
          </p:cNvSpPr>
          <p:nvPr>
            <p:ph type="title"/>
          </p:nvPr>
        </p:nvSpPr>
        <p:spPr/>
        <p:txBody>
          <a:bodyPr/>
          <a:lstStyle/>
          <a:p>
            <a:r>
              <a:rPr lang="en-US" sz="4400" dirty="0"/>
              <a:t>A form of the main Noun</a:t>
            </a:r>
            <a:br>
              <a:rPr lang="en-US" sz="4400" dirty="0"/>
            </a:br>
            <a:r>
              <a:rPr lang="en-US" sz="4400" dirty="0"/>
              <a:t> </a:t>
            </a:r>
            <a:br>
              <a:rPr lang="en-US" sz="4400" dirty="0"/>
            </a:br>
            <a:r>
              <a:rPr lang="en-US" sz="4400" dirty="0"/>
              <a:t>(94 ad’-</a:t>
            </a:r>
            <a:r>
              <a:rPr lang="en-US" sz="4400" dirty="0" err="1"/>
              <a:t>ee</a:t>
            </a:r>
            <a:r>
              <a:rPr lang="en-US" sz="4400" dirty="0"/>
              <a:t>-kos) </a:t>
            </a:r>
            <a:r>
              <a:rPr lang="en-US" sz="4400" dirty="0" err="1"/>
              <a:t>adikos</a:t>
            </a:r>
            <a:r>
              <a:rPr lang="en-US" sz="4400" dirty="0"/>
              <a:t> = unjust,</a:t>
            </a:r>
            <a:br>
              <a:rPr lang="en-US" sz="4400" dirty="0"/>
            </a:br>
            <a:br>
              <a:rPr lang="en-US" sz="4400" dirty="0"/>
            </a:br>
            <a:r>
              <a:rPr lang="en-US" sz="4400" dirty="0"/>
              <a:t> unrighteousness, wicked or dark. </a:t>
            </a:r>
          </a:p>
        </p:txBody>
      </p:sp>
    </p:spTree>
    <p:extLst>
      <p:ext uri="{BB962C8B-B14F-4D97-AF65-F5344CB8AC3E}">
        <p14:creationId xmlns:p14="http://schemas.microsoft.com/office/powerpoint/2010/main" val="23428614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73B52-6C00-DE6A-F95A-023A747C2067}"/>
              </a:ext>
            </a:extLst>
          </p:cNvPr>
          <p:cNvSpPr>
            <a:spLocks noGrp="1"/>
          </p:cNvSpPr>
          <p:nvPr>
            <p:ph type="title"/>
          </p:nvPr>
        </p:nvSpPr>
        <p:spPr/>
        <p:txBody>
          <a:bodyPr/>
          <a:lstStyle/>
          <a:p>
            <a:r>
              <a:rPr lang="en-US" sz="3600" dirty="0"/>
              <a:t>Aorist tense – refers to simple action.</a:t>
            </a:r>
            <a:br>
              <a:rPr lang="en-US" sz="3600" dirty="0"/>
            </a:br>
            <a:br>
              <a:rPr lang="en-US" sz="3600" dirty="0"/>
            </a:br>
            <a:r>
              <a:rPr lang="en-US" sz="3600" dirty="0"/>
              <a:t>Subjective mood – has the connotation of uncertainty, similar to a future action as not occurring yet but will be carried out at an undisclosed time unless indicated.</a:t>
            </a:r>
            <a:br>
              <a:rPr lang="en-US" sz="3600" dirty="0"/>
            </a:br>
            <a:br>
              <a:rPr lang="en-US" sz="3600" dirty="0"/>
            </a:br>
            <a:r>
              <a:rPr lang="en-US" sz="3600" dirty="0"/>
              <a:t>Passive voice – the subject receives </a:t>
            </a:r>
            <a:br>
              <a:rPr lang="en-US" sz="3600" dirty="0"/>
            </a:br>
            <a:r>
              <a:rPr lang="en-US" sz="3600" dirty="0"/>
              <a:t>the action.</a:t>
            </a:r>
            <a:br>
              <a:rPr lang="en-US" dirty="0"/>
            </a:br>
            <a:endParaRPr lang="en-US" dirty="0"/>
          </a:p>
        </p:txBody>
      </p:sp>
    </p:spTree>
    <p:extLst>
      <p:ext uri="{BB962C8B-B14F-4D97-AF65-F5344CB8AC3E}">
        <p14:creationId xmlns:p14="http://schemas.microsoft.com/office/powerpoint/2010/main" val="123744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2B4A1-4E27-BE34-4288-8E85B4092612}"/>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endParaRPr lang="en-US" sz="4800" b="1" i="0" u="none" dirty="0">
              <a:latin typeface="+mj-lt"/>
            </a:endParaRPr>
          </a:p>
        </p:txBody>
      </p:sp>
      <p:sp>
        <p:nvSpPr>
          <p:cNvPr id="4" name="TextBox 3">
            <a:extLst>
              <a:ext uri="{FF2B5EF4-FFF2-40B4-BE49-F238E27FC236}">
                <a16:creationId xmlns:a16="http://schemas.microsoft.com/office/drawing/2014/main" id="{F2370E69-2E36-768F-3E32-BB4994870AE0}"/>
              </a:ext>
            </a:extLst>
          </p:cNvPr>
          <p:cNvSpPr txBox="1"/>
          <p:nvPr/>
        </p:nvSpPr>
        <p:spPr>
          <a:xfrm>
            <a:off x="304799" y="2028617"/>
            <a:ext cx="8531225" cy="1446550"/>
          </a:xfrm>
          <a:prstGeom prst="rect">
            <a:avLst/>
          </a:prstGeom>
          <a:noFill/>
        </p:spPr>
        <p:txBody>
          <a:bodyPr wrap="square">
            <a:spAutoFit/>
          </a:bodyPr>
          <a:lstStyle/>
          <a:p>
            <a:r>
              <a:rPr lang="en-US" dirty="0"/>
              <a:t>3. Christ is the Light of the world, John 8:12. </a:t>
            </a:r>
          </a:p>
        </p:txBody>
      </p:sp>
    </p:spTree>
    <p:extLst>
      <p:ext uri="{BB962C8B-B14F-4D97-AF65-F5344CB8AC3E}">
        <p14:creationId xmlns:p14="http://schemas.microsoft.com/office/powerpoint/2010/main" val="26149778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74AAC-5B84-9827-B98B-EA656E9D5858}"/>
              </a:ext>
            </a:extLst>
          </p:cNvPr>
          <p:cNvSpPr>
            <a:spLocks noGrp="1"/>
          </p:cNvSpPr>
          <p:nvPr>
            <p:ph type="title"/>
          </p:nvPr>
        </p:nvSpPr>
        <p:spPr/>
        <p:txBody>
          <a:bodyPr/>
          <a:lstStyle/>
          <a:p>
            <a:r>
              <a:rPr lang="en-US" sz="4000" dirty="0"/>
              <a:t>‘Judged’ - </a:t>
            </a:r>
            <a:r>
              <a:rPr lang="en-US" sz="4000" dirty="0" err="1"/>
              <a:t>krino</a:t>
            </a:r>
            <a:r>
              <a:rPr lang="en-US" sz="4000" dirty="0"/>
              <a:t>̄ (2919 </a:t>
            </a:r>
            <a:r>
              <a:rPr lang="en-US" sz="4000" dirty="0" err="1"/>
              <a:t>kree</a:t>
            </a:r>
            <a:r>
              <a:rPr lang="en-US" sz="4000" dirty="0"/>
              <a:t>'-no) =</a:t>
            </a:r>
            <a:br>
              <a:rPr lang="en-US" sz="4000" dirty="0"/>
            </a:br>
            <a:br>
              <a:rPr lang="en-US" sz="4000" dirty="0"/>
            </a:br>
            <a:r>
              <a:rPr lang="en-US" sz="4000" dirty="0"/>
              <a:t> Properly decided (mentally or judicially); </a:t>
            </a:r>
            <a:br>
              <a:rPr lang="en-US" sz="4000" dirty="0"/>
            </a:br>
            <a:r>
              <a:rPr lang="en-US" sz="4000" dirty="0"/>
              <a:t>by implication to condemn, conclude, determine, be sentence to</a:t>
            </a:r>
            <a:r>
              <a:rPr lang="en-US" sz="4400" dirty="0"/>
              <a:t>.</a:t>
            </a:r>
            <a:r>
              <a:rPr lang="en-US" dirty="0"/>
              <a:t> </a:t>
            </a:r>
          </a:p>
        </p:txBody>
      </p:sp>
    </p:spTree>
    <p:extLst>
      <p:ext uri="{BB962C8B-B14F-4D97-AF65-F5344CB8AC3E}">
        <p14:creationId xmlns:p14="http://schemas.microsoft.com/office/powerpoint/2010/main" val="33172475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30A3F-B87A-DFA2-D046-98B273A3E227}"/>
              </a:ext>
            </a:extLst>
          </p:cNvPr>
          <p:cNvSpPr>
            <a:spLocks noGrp="1"/>
          </p:cNvSpPr>
          <p:nvPr>
            <p:ph type="title"/>
          </p:nvPr>
        </p:nvSpPr>
        <p:spPr>
          <a:xfrm>
            <a:off x="304800" y="365125"/>
            <a:ext cx="8531225" cy="2759075"/>
          </a:xfrm>
        </p:spPr>
        <p:txBody>
          <a:bodyPr/>
          <a:lstStyle/>
          <a:p>
            <a:r>
              <a:rPr lang="en-US" sz="4800" dirty="0"/>
              <a:t>an aorist participle - ‘ took’ is a simple action with no refer to time. and it signifies the action of the main verb</a:t>
            </a:r>
          </a:p>
        </p:txBody>
      </p:sp>
    </p:spTree>
    <p:extLst>
      <p:ext uri="{BB962C8B-B14F-4D97-AF65-F5344CB8AC3E}">
        <p14:creationId xmlns:p14="http://schemas.microsoft.com/office/powerpoint/2010/main" val="15253850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3907A-E7D3-5BA3-31E0-2971AE97C449}"/>
              </a:ext>
            </a:extLst>
          </p:cNvPr>
          <p:cNvSpPr>
            <a:spLocks noGrp="1"/>
          </p:cNvSpPr>
          <p:nvPr>
            <p:ph type="title"/>
          </p:nvPr>
        </p:nvSpPr>
        <p:spPr/>
        <p:txBody>
          <a:bodyPr/>
          <a:lstStyle/>
          <a:p>
            <a:r>
              <a:rPr lang="en-US" sz="4800" kern="100" dirty="0">
                <a:effectLst/>
                <a:latin typeface="+mj-lt"/>
                <a:ea typeface="Calibri" panose="020F0502020204030204" pitchFamily="34" charset="0"/>
                <a:cs typeface="Times New Roman" panose="02020603050405020304" pitchFamily="18" charset="0"/>
              </a:rPr>
              <a:t>  </a:t>
            </a:r>
          </a:p>
          <a:p>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68053008-BE28-BD59-D348-BC7FFB7E84CF}"/>
              </a:ext>
            </a:extLst>
          </p:cNvPr>
          <p:cNvSpPr txBox="1"/>
          <p:nvPr/>
        </p:nvSpPr>
        <p:spPr>
          <a:xfrm>
            <a:off x="100263" y="533400"/>
            <a:ext cx="9067800" cy="4324261"/>
          </a:xfrm>
          <a:prstGeom prst="rect">
            <a:avLst/>
          </a:prstGeom>
          <a:noFill/>
        </p:spPr>
        <p:txBody>
          <a:bodyPr wrap="square">
            <a:spAutoFit/>
          </a:bodyPr>
          <a:lstStyle/>
          <a:p>
            <a:r>
              <a:rPr lang="en-US" sz="4000" dirty="0"/>
              <a:t>‘Pleasure’ = </a:t>
            </a:r>
            <a:r>
              <a:rPr lang="en-US" sz="4000" dirty="0" err="1"/>
              <a:t>eudokeo</a:t>
            </a:r>
            <a:r>
              <a:rPr lang="en-US" sz="4000" dirty="0"/>
              <a:t>̄ - </a:t>
            </a:r>
          </a:p>
          <a:p>
            <a:r>
              <a:rPr lang="en-US" sz="4000" dirty="0"/>
              <a:t>(2106 </a:t>
            </a:r>
            <a:r>
              <a:rPr lang="en-US" sz="4000" dirty="0" err="1"/>
              <a:t>yoo</a:t>
            </a:r>
            <a:r>
              <a:rPr lang="en-US" sz="4000" dirty="0"/>
              <a:t>-</a:t>
            </a:r>
            <a:r>
              <a:rPr lang="en-US" sz="4000" dirty="0" err="1"/>
              <a:t>dok</a:t>
            </a:r>
            <a:r>
              <a:rPr lang="en-US" sz="4000" dirty="0"/>
              <a:t>-eh'-o)</a:t>
            </a:r>
          </a:p>
          <a:p>
            <a:r>
              <a:rPr lang="en-US" sz="4000" dirty="0"/>
              <a:t>to think well of or approve (an act); specifically, to approbate (a person or thing): - think good, </a:t>
            </a:r>
          </a:p>
          <a:p>
            <a:r>
              <a:rPr lang="en-US" sz="4000" dirty="0"/>
              <a:t>(be well) please (-d),</a:t>
            </a:r>
          </a:p>
        </p:txBody>
      </p:sp>
    </p:spTree>
    <p:extLst>
      <p:ext uri="{BB962C8B-B14F-4D97-AF65-F5344CB8AC3E}">
        <p14:creationId xmlns:p14="http://schemas.microsoft.com/office/powerpoint/2010/main" val="18366418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D8FDC-B494-70CE-B3EF-3BD019B0306F}"/>
              </a:ext>
            </a:extLst>
          </p:cNvPr>
          <p:cNvSpPr>
            <a:spLocks noGrp="1"/>
          </p:cNvSpPr>
          <p:nvPr>
            <p:ph type="title"/>
          </p:nvPr>
        </p:nvSpPr>
        <p:spPr/>
        <p:txBody>
          <a:bodyPr/>
          <a:lstStyle/>
          <a:p>
            <a:r>
              <a:rPr lang="en-US" sz="4000" dirty="0"/>
              <a:t>The constative aorist: </a:t>
            </a:r>
            <a:br>
              <a:rPr lang="en-US" sz="4000" dirty="0"/>
            </a:br>
            <a:r>
              <a:rPr lang="en-US" sz="4000" dirty="0"/>
              <a:t>they habitually and continually </a:t>
            </a:r>
            <a:br>
              <a:rPr lang="en-US" sz="4000" dirty="0"/>
            </a:br>
            <a:r>
              <a:rPr lang="en-US" sz="4000" dirty="0"/>
              <a:t>do not believe doctrine and therefore they approve of unrighteousness, (darkness) which they live in.</a:t>
            </a:r>
            <a:br>
              <a:rPr lang="en-US" sz="4000" dirty="0"/>
            </a:br>
            <a:r>
              <a:rPr lang="en-US" sz="4000" dirty="0"/>
              <a:t> </a:t>
            </a:r>
            <a:br>
              <a:rPr lang="en-US" sz="4000" dirty="0"/>
            </a:br>
            <a:r>
              <a:rPr lang="en-US" sz="4000" dirty="0"/>
              <a:t>Cosmic Living promoting the KOD with cosmic viewpoint! </a:t>
            </a:r>
            <a:br>
              <a:rPr lang="en-US" sz="4000" dirty="0"/>
            </a:br>
            <a:endParaRPr lang="en-US" sz="4000" dirty="0"/>
          </a:p>
        </p:txBody>
      </p:sp>
    </p:spTree>
    <p:extLst>
      <p:ext uri="{BB962C8B-B14F-4D97-AF65-F5344CB8AC3E}">
        <p14:creationId xmlns:p14="http://schemas.microsoft.com/office/powerpoint/2010/main" val="10337193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4F689-8D06-DB57-B35C-ECBBC1A94181}"/>
              </a:ext>
            </a:extLst>
          </p:cNvPr>
          <p:cNvSpPr>
            <a:spLocks noGrp="1"/>
          </p:cNvSpPr>
          <p:nvPr>
            <p:ph type="title"/>
          </p:nvPr>
        </p:nvSpPr>
        <p:spPr/>
        <p:txBody>
          <a:bodyPr/>
          <a:lstStyle/>
          <a:p>
            <a:r>
              <a:rPr lang="en-US" sz="4000" dirty="0"/>
              <a:t>Pro 2:12 To deliver you from </a:t>
            </a:r>
            <a:br>
              <a:rPr lang="en-US" sz="4000" dirty="0"/>
            </a:br>
            <a:r>
              <a:rPr lang="en-US" sz="4000" dirty="0"/>
              <a:t>the way of evil,</a:t>
            </a:r>
            <a:br>
              <a:rPr lang="en-US" sz="4000" dirty="0"/>
            </a:br>
            <a:r>
              <a:rPr lang="en-US" sz="4000" dirty="0"/>
              <a:t>From the man who speaks </a:t>
            </a:r>
            <a:br>
              <a:rPr lang="en-US" sz="4000" dirty="0"/>
            </a:br>
            <a:r>
              <a:rPr lang="en-US" sz="4000" dirty="0"/>
              <a:t>perverse things;</a:t>
            </a:r>
            <a:br>
              <a:rPr lang="en-US" sz="4000" dirty="0"/>
            </a:br>
            <a:br>
              <a:rPr lang="en-US" sz="4000" dirty="0"/>
            </a:br>
            <a:r>
              <a:rPr lang="en-US" sz="4000" dirty="0"/>
              <a:t>Pro 2:13 From those who leave the paths of uprightness  </a:t>
            </a:r>
            <a:br>
              <a:rPr lang="en-US" sz="4000" dirty="0"/>
            </a:br>
            <a:r>
              <a:rPr lang="en-US" sz="4000" dirty="0"/>
              <a:t>To walk in the ways of darkness; </a:t>
            </a:r>
            <a:br>
              <a:rPr lang="en-US" sz="4000" dirty="0"/>
            </a:br>
            <a:endParaRPr lang="en-US" sz="4000" dirty="0"/>
          </a:p>
        </p:txBody>
      </p:sp>
    </p:spTree>
    <p:extLst>
      <p:ext uri="{BB962C8B-B14F-4D97-AF65-F5344CB8AC3E}">
        <p14:creationId xmlns:p14="http://schemas.microsoft.com/office/powerpoint/2010/main" val="22638212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C678-F2EA-96CA-5B4F-D78249C555F6}"/>
              </a:ext>
            </a:extLst>
          </p:cNvPr>
          <p:cNvSpPr>
            <a:spLocks noGrp="1"/>
          </p:cNvSpPr>
          <p:nvPr>
            <p:ph type="title"/>
          </p:nvPr>
        </p:nvSpPr>
        <p:spPr/>
        <p:txBody>
          <a:bodyPr/>
          <a:lstStyle/>
          <a:p>
            <a:r>
              <a:rPr lang="en-US" sz="4000" dirty="0"/>
              <a:t>E. Outer (Eternal) or Black Darkness,</a:t>
            </a:r>
            <a:br>
              <a:rPr lang="en-US" sz="4000" dirty="0"/>
            </a:br>
            <a:br>
              <a:rPr lang="en-US" sz="4000" dirty="0"/>
            </a:br>
            <a:r>
              <a:rPr lang="en-US" sz="4000" dirty="0"/>
              <a:t> Jude 1:12-13, Mat 22:13, </a:t>
            </a:r>
            <a:br>
              <a:rPr lang="en-US" sz="4000" dirty="0"/>
            </a:br>
            <a:r>
              <a:rPr lang="en-US" sz="4000" dirty="0"/>
              <a:t>2Pe 2:17, Job 10:21. </a:t>
            </a:r>
          </a:p>
        </p:txBody>
      </p:sp>
    </p:spTree>
    <p:extLst>
      <p:ext uri="{BB962C8B-B14F-4D97-AF65-F5344CB8AC3E}">
        <p14:creationId xmlns:p14="http://schemas.microsoft.com/office/powerpoint/2010/main" val="22615459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2A226-E6AB-DC24-6CBC-5808044445CB}"/>
              </a:ext>
            </a:extLst>
          </p:cNvPr>
          <p:cNvSpPr>
            <a:spLocks noGrp="1"/>
          </p:cNvSpPr>
          <p:nvPr>
            <p:ph type="title"/>
          </p:nvPr>
        </p:nvSpPr>
        <p:spPr/>
        <p:txBody>
          <a:bodyPr/>
          <a:lstStyle/>
          <a:p>
            <a:r>
              <a:rPr lang="en-US" sz="4400" dirty="0"/>
              <a:t>Jude 1:13 wild waves of the sea, casting up their own shame like foam; wandering stars, </a:t>
            </a:r>
            <a:br>
              <a:rPr lang="en-US" sz="4400" dirty="0"/>
            </a:br>
            <a:r>
              <a:rPr lang="en-US" sz="4400" dirty="0"/>
              <a:t>for whom the black darkness has been reserved forever. </a:t>
            </a:r>
          </a:p>
        </p:txBody>
      </p:sp>
    </p:spTree>
    <p:extLst>
      <p:ext uri="{BB962C8B-B14F-4D97-AF65-F5344CB8AC3E}">
        <p14:creationId xmlns:p14="http://schemas.microsoft.com/office/powerpoint/2010/main" val="11273470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F2231-932E-531C-7E6C-0040F4A7F80F}"/>
              </a:ext>
            </a:extLst>
          </p:cNvPr>
          <p:cNvSpPr>
            <a:spLocks noGrp="1"/>
          </p:cNvSpPr>
          <p:nvPr>
            <p:ph type="title"/>
          </p:nvPr>
        </p:nvSpPr>
        <p:spPr/>
        <p:txBody>
          <a:bodyPr/>
          <a:lstStyle/>
          <a:p>
            <a:r>
              <a:rPr lang="en-US" sz="4400" dirty="0"/>
              <a:t>Mat 25:30 Throw out the worthless slave into the outer darkness; in that place there will be weeping and gnashing of teeth.</a:t>
            </a:r>
          </a:p>
        </p:txBody>
      </p:sp>
    </p:spTree>
    <p:extLst>
      <p:ext uri="{BB962C8B-B14F-4D97-AF65-F5344CB8AC3E}">
        <p14:creationId xmlns:p14="http://schemas.microsoft.com/office/powerpoint/2010/main" val="19808054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01B2B-3561-89F7-B2A2-72601DD36612}"/>
              </a:ext>
            </a:extLst>
          </p:cNvPr>
          <p:cNvSpPr>
            <a:spLocks noGrp="1"/>
          </p:cNvSpPr>
          <p:nvPr>
            <p:ph type="title"/>
          </p:nvPr>
        </p:nvSpPr>
        <p:spPr/>
        <p:txBody>
          <a:bodyPr/>
          <a:lstStyle/>
          <a:p>
            <a:r>
              <a:rPr lang="en-US" sz="4400" dirty="0"/>
              <a:t>2Pe 2:17 These are springs </a:t>
            </a:r>
            <a:br>
              <a:rPr lang="en-US" sz="4400" dirty="0"/>
            </a:br>
            <a:r>
              <a:rPr lang="en-US" sz="4400" dirty="0"/>
              <a:t>without water and mists driven </a:t>
            </a:r>
            <a:br>
              <a:rPr lang="en-US" sz="4400" dirty="0"/>
            </a:br>
            <a:r>
              <a:rPr lang="en-US" sz="4400" dirty="0"/>
              <a:t>by a storm, </a:t>
            </a:r>
            <a:br>
              <a:rPr lang="en-US" sz="4400" dirty="0"/>
            </a:br>
            <a:r>
              <a:rPr lang="en-US" sz="4400" dirty="0"/>
              <a:t>for whom the black darkness </a:t>
            </a:r>
            <a:br>
              <a:rPr lang="en-US" sz="4400" dirty="0"/>
            </a:br>
            <a:r>
              <a:rPr lang="en-US" sz="4400" dirty="0"/>
              <a:t>has been reserved. </a:t>
            </a:r>
          </a:p>
        </p:txBody>
      </p:sp>
    </p:spTree>
    <p:extLst>
      <p:ext uri="{BB962C8B-B14F-4D97-AF65-F5344CB8AC3E}">
        <p14:creationId xmlns:p14="http://schemas.microsoft.com/office/powerpoint/2010/main" val="37303677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D611A-8B2B-A2AB-E9D2-E49A4C7D80C4}"/>
              </a:ext>
            </a:extLst>
          </p:cNvPr>
          <p:cNvSpPr>
            <a:spLocks noGrp="1"/>
          </p:cNvSpPr>
          <p:nvPr>
            <p:ph type="title"/>
          </p:nvPr>
        </p:nvSpPr>
        <p:spPr/>
        <p:txBody>
          <a:bodyPr/>
          <a:lstStyle/>
          <a:p>
            <a:r>
              <a:rPr lang="en-US" sz="4400" dirty="0"/>
              <a:t>Job 10:22 The land of utter gloom as darkness itself,</a:t>
            </a:r>
            <a:br>
              <a:rPr lang="en-US" sz="4400" dirty="0"/>
            </a:br>
            <a:r>
              <a:rPr lang="en-US" sz="4400" dirty="0"/>
              <a:t>Of deep shadow without order,</a:t>
            </a:r>
            <a:br>
              <a:rPr lang="en-US" sz="4400" dirty="0"/>
            </a:br>
            <a:r>
              <a:rPr lang="en-US" sz="4400" dirty="0"/>
              <a:t>And which shines as the darkness.” </a:t>
            </a:r>
            <a:br>
              <a:rPr lang="en-US" dirty="0"/>
            </a:br>
            <a:endParaRPr lang="en-US" dirty="0"/>
          </a:p>
        </p:txBody>
      </p:sp>
    </p:spTree>
    <p:extLst>
      <p:ext uri="{BB962C8B-B14F-4D97-AF65-F5344CB8AC3E}">
        <p14:creationId xmlns:p14="http://schemas.microsoft.com/office/powerpoint/2010/main" val="4022951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2234E-E215-01D5-5D5B-45657D76E2B7}"/>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8357E03D-C7AE-2065-DFD9-476E89527001}"/>
              </a:ext>
            </a:extLst>
          </p:cNvPr>
          <p:cNvSpPr txBox="1"/>
          <p:nvPr/>
        </p:nvSpPr>
        <p:spPr>
          <a:xfrm>
            <a:off x="152399" y="2028617"/>
            <a:ext cx="8683625" cy="1626086"/>
          </a:xfrm>
          <a:prstGeom prst="rect">
            <a:avLst/>
          </a:prstGeom>
          <a:noFill/>
        </p:spPr>
        <p:txBody>
          <a:bodyPr wrap="square">
            <a:spAutoFit/>
          </a:bodyPr>
          <a:lstStyle/>
          <a:p>
            <a:r>
              <a:rPr lang="en-US" dirty="0"/>
              <a:t>4. Christ is the Light shining </a:t>
            </a:r>
          </a:p>
          <a:p>
            <a:r>
              <a:rPr lang="en-US" dirty="0"/>
              <a:t>in the darkness, JOH 1:4,5. </a:t>
            </a:r>
          </a:p>
        </p:txBody>
      </p:sp>
    </p:spTree>
    <p:extLst>
      <p:ext uri="{BB962C8B-B14F-4D97-AF65-F5344CB8AC3E}">
        <p14:creationId xmlns:p14="http://schemas.microsoft.com/office/powerpoint/2010/main" val="39002534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EAE6B-959C-31E2-42B1-EC8AAB220EBA}"/>
              </a:ext>
            </a:extLst>
          </p:cNvPr>
          <p:cNvSpPr>
            <a:spLocks noGrp="1"/>
          </p:cNvSpPr>
          <p:nvPr>
            <p:ph type="title"/>
          </p:nvPr>
        </p:nvSpPr>
        <p:spPr/>
        <p:txBody>
          <a:bodyPr/>
          <a:lstStyle/>
          <a:p>
            <a:r>
              <a:rPr lang="en-US" sz="4400" dirty="0"/>
              <a:t>The warnings about the darkness that all the NT writers emphasize is the critical need for </a:t>
            </a:r>
            <a:br>
              <a:rPr lang="en-US" sz="4400" dirty="0"/>
            </a:br>
            <a:r>
              <a:rPr lang="en-US" sz="4400" dirty="0"/>
              <a:t>the internal illumination.</a:t>
            </a:r>
          </a:p>
        </p:txBody>
      </p:sp>
    </p:spTree>
    <p:extLst>
      <p:ext uri="{BB962C8B-B14F-4D97-AF65-F5344CB8AC3E}">
        <p14:creationId xmlns:p14="http://schemas.microsoft.com/office/powerpoint/2010/main" val="17832468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D941D-DE26-1521-54D6-A1472421E7AA}"/>
              </a:ext>
            </a:extLst>
          </p:cNvPr>
          <p:cNvSpPr>
            <a:spLocks noGrp="1"/>
          </p:cNvSpPr>
          <p:nvPr>
            <p:ph type="title"/>
          </p:nvPr>
        </p:nvSpPr>
        <p:spPr/>
        <p:txBody>
          <a:bodyPr/>
          <a:lstStyle/>
          <a:p>
            <a:r>
              <a:rPr lang="en-US" sz="4400" dirty="0"/>
              <a:t>Doctrine of Separation </a:t>
            </a:r>
            <a:br>
              <a:rPr lang="en-US" sz="4400" dirty="0"/>
            </a:br>
            <a:r>
              <a:rPr lang="en-US" sz="4400" dirty="0"/>
              <a:t>is described as: </a:t>
            </a:r>
            <a:br>
              <a:rPr lang="en-US" sz="4400" dirty="0"/>
            </a:br>
            <a:br>
              <a:rPr lang="en-US" sz="4400" dirty="0"/>
            </a:br>
            <a:r>
              <a:rPr lang="en-US" sz="4400" dirty="0"/>
              <a:t>A biblical principle for removing oneself from people or ideas that hinder your advancement in the Plan of God. </a:t>
            </a:r>
          </a:p>
        </p:txBody>
      </p:sp>
    </p:spTree>
    <p:extLst>
      <p:ext uri="{BB962C8B-B14F-4D97-AF65-F5344CB8AC3E}">
        <p14:creationId xmlns:p14="http://schemas.microsoft.com/office/powerpoint/2010/main" val="17673468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7B034-10BA-6A14-2044-BBFF8AFB7FB7}"/>
              </a:ext>
            </a:extLst>
          </p:cNvPr>
          <p:cNvSpPr>
            <a:spLocks noGrp="1"/>
          </p:cNvSpPr>
          <p:nvPr>
            <p:ph type="title"/>
          </p:nvPr>
        </p:nvSpPr>
        <p:spPr/>
        <p:txBody>
          <a:bodyPr/>
          <a:lstStyle/>
          <a:p>
            <a:r>
              <a:rPr lang="en-US" sz="4400" dirty="0"/>
              <a:t>EPH 5:7 Therefore do not be partakers with them; </a:t>
            </a:r>
            <a:br>
              <a:rPr lang="en-US" sz="4400" dirty="0"/>
            </a:br>
            <a:br>
              <a:rPr lang="en-US" sz="4400" dirty="0"/>
            </a:br>
            <a:r>
              <a:rPr lang="en-US" sz="4400" dirty="0"/>
              <a:t>EPH 5:8 for you were </a:t>
            </a:r>
            <a:br>
              <a:rPr lang="en-US" sz="4400" dirty="0"/>
            </a:br>
            <a:r>
              <a:rPr lang="en-US" sz="4400" dirty="0"/>
              <a:t>formerly darkness, </a:t>
            </a:r>
            <a:br>
              <a:rPr lang="en-US" sz="4400" dirty="0"/>
            </a:br>
            <a:r>
              <a:rPr lang="en-US" sz="4400" dirty="0"/>
              <a:t>but now you are Light in the Lord; </a:t>
            </a:r>
            <a:br>
              <a:rPr lang="en-US" sz="4400" dirty="0"/>
            </a:br>
            <a:r>
              <a:rPr lang="en-US" sz="4400" dirty="0"/>
              <a:t>walk as children of Light </a:t>
            </a:r>
            <a:br>
              <a:rPr lang="en-US" sz="4400" dirty="0"/>
            </a:br>
            <a:endParaRPr lang="en-US" sz="4400" dirty="0"/>
          </a:p>
        </p:txBody>
      </p:sp>
    </p:spTree>
    <p:extLst>
      <p:ext uri="{BB962C8B-B14F-4D97-AF65-F5344CB8AC3E}">
        <p14:creationId xmlns:p14="http://schemas.microsoft.com/office/powerpoint/2010/main" val="40854637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E4E6F-E7CB-89E7-0937-00C1FA13F8AB}"/>
              </a:ext>
            </a:extLst>
          </p:cNvPr>
          <p:cNvSpPr>
            <a:spLocks noGrp="1"/>
          </p:cNvSpPr>
          <p:nvPr>
            <p:ph type="title"/>
          </p:nvPr>
        </p:nvSpPr>
        <p:spPr/>
        <p:txBody>
          <a:bodyPr/>
          <a:lstStyle/>
          <a:p>
            <a:r>
              <a:rPr lang="en-US" sz="4400" dirty="0"/>
              <a:t>EPH 5:11 Do not participate</a:t>
            </a:r>
            <a:br>
              <a:rPr lang="en-US" sz="4400" dirty="0"/>
            </a:br>
            <a:r>
              <a:rPr lang="en-US" sz="4400" dirty="0"/>
              <a:t> </a:t>
            </a:r>
            <a:br>
              <a:rPr lang="en-US" sz="4400" dirty="0"/>
            </a:br>
            <a:r>
              <a:rPr lang="en-US" sz="4400" dirty="0"/>
              <a:t>in the unfruitful deeds of darkness,</a:t>
            </a:r>
            <a:br>
              <a:rPr lang="en-US" sz="4400" dirty="0"/>
            </a:br>
            <a:br>
              <a:rPr lang="en-US" sz="4400" dirty="0"/>
            </a:br>
            <a:r>
              <a:rPr lang="en-US" sz="4400" dirty="0"/>
              <a:t> but instead even expose them; </a:t>
            </a:r>
          </a:p>
        </p:txBody>
      </p:sp>
    </p:spTree>
    <p:extLst>
      <p:ext uri="{BB962C8B-B14F-4D97-AF65-F5344CB8AC3E}">
        <p14:creationId xmlns:p14="http://schemas.microsoft.com/office/powerpoint/2010/main" val="2834498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8F05E-BCA2-3E6A-92C6-7E1254957F63}"/>
              </a:ext>
            </a:extLst>
          </p:cNvPr>
          <p:cNvSpPr>
            <a:spLocks noGrp="1"/>
          </p:cNvSpPr>
          <p:nvPr>
            <p:ph type="title"/>
          </p:nvPr>
        </p:nvSpPr>
        <p:spPr/>
        <p:txBody>
          <a:bodyPr/>
          <a:lstStyle/>
          <a:p>
            <a:r>
              <a:rPr lang="en-US" sz="4400" dirty="0"/>
              <a:t>2CO 6:14 Do not be bound together with unbelievers; </a:t>
            </a:r>
            <a:br>
              <a:rPr lang="en-US" sz="4400" dirty="0"/>
            </a:br>
            <a:r>
              <a:rPr lang="en-US" sz="4400" dirty="0"/>
              <a:t>for what partnership have righteousness and lawlessness, </a:t>
            </a:r>
            <a:br>
              <a:rPr lang="en-US" sz="4400" dirty="0"/>
            </a:br>
            <a:r>
              <a:rPr lang="en-US" sz="4400" dirty="0"/>
              <a:t>or what fellowship has </a:t>
            </a:r>
            <a:br>
              <a:rPr lang="en-US" sz="4400" dirty="0"/>
            </a:br>
            <a:r>
              <a:rPr lang="en-US" sz="4400" dirty="0"/>
              <a:t>light with darkness?</a:t>
            </a:r>
          </a:p>
        </p:txBody>
      </p:sp>
    </p:spTree>
    <p:extLst>
      <p:ext uri="{BB962C8B-B14F-4D97-AF65-F5344CB8AC3E}">
        <p14:creationId xmlns:p14="http://schemas.microsoft.com/office/powerpoint/2010/main" val="41986858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F5332-C4DB-5C5D-22AC-280A2E8CF046}"/>
              </a:ext>
            </a:extLst>
          </p:cNvPr>
          <p:cNvSpPr>
            <a:spLocks noGrp="1"/>
          </p:cNvSpPr>
          <p:nvPr>
            <p:ph type="title"/>
          </p:nvPr>
        </p:nvSpPr>
        <p:spPr/>
        <p:txBody>
          <a:bodyPr/>
          <a:lstStyle/>
          <a:p>
            <a:r>
              <a:rPr lang="en-US" sz="4000" dirty="0"/>
              <a:t>2Ti 3:5 holding to a form of godliness,</a:t>
            </a:r>
            <a:br>
              <a:rPr lang="en-US" sz="4000" dirty="0"/>
            </a:br>
            <a:br>
              <a:rPr lang="en-US" sz="4000" dirty="0"/>
            </a:br>
            <a:r>
              <a:rPr lang="en-US" sz="4000" dirty="0"/>
              <a:t> although they have denied its power;</a:t>
            </a:r>
            <a:br>
              <a:rPr lang="en-US" sz="4000" dirty="0"/>
            </a:br>
            <a:br>
              <a:rPr lang="en-US" sz="4000" dirty="0"/>
            </a:br>
            <a:r>
              <a:rPr lang="en-US" sz="4000" dirty="0"/>
              <a:t> Avoid such men as these. </a:t>
            </a:r>
          </a:p>
        </p:txBody>
      </p:sp>
    </p:spTree>
    <p:extLst>
      <p:ext uri="{BB962C8B-B14F-4D97-AF65-F5344CB8AC3E}">
        <p14:creationId xmlns:p14="http://schemas.microsoft.com/office/powerpoint/2010/main" val="17549285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17047-D38B-8CC6-84ED-C693371016D3}"/>
              </a:ext>
            </a:extLst>
          </p:cNvPr>
          <p:cNvSpPr>
            <a:spLocks noGrp="1"/>
          </p:cNvSpPr>
          <p:nvPr>
            <p:ph type="title"/>
          </p:nvPr>
        </p:nvSpPr>
        <p:spPr/>
        <p:txBody>
          <a:bodyPr/>
          <a:lstStyle/>
          <a:p>
            <a:r>
              <a:rPr lang="en-US" dirty="0"/>
              <a:t>Communion</a:t>
            </a:r>
            <a:br>
              <a:rPr lang="en-US" dirty="0"/>
            </a:br>
            <a:br>
              <a:rPr lang="en-US" dirty="0"/>
            </a:br>
            <a:r>
              <a:rPr lang="en-US" dirty="0"/>
              <a:t>“Do this in </a:t>
            </a:r>
            <a:r>
              <a:rPr lang="en-US" dirty="0" err="1"/>
              <a:t>Remebrance</a:t>
            </a:r>
            <a:r>
              <a:rPr lang="en-US" dirty="0"/>
              <a:t> </a:t>
            </a:r>
            <a:br>
              <a:rPr lang="en-US" dirty="0"/>
            </a:br>
            <a:r>
              <a:rPr lang="en-US" dirty="0"/>
              <a:t>of Me”</a:t>
            </a:r>
            <a:br>
              <a:rPr lang="en-US" dirty="0"/>
            </a:br>
            <a:br>
              <a:rPr lang="en-US" dirty="0"/>
            </a:br>
            <a:r>
              <a:rPr lang="en-US" dirty="0"/>
              <a:t>I Am the Light of the world.</a:t>
            </a:r>
          </a:p>
        </p:txBody>
      </p:sp>
    </p:spTree>
    <p:extLst>
      <p:ext uri="{BB962C8B-B14F-4D97-AF65-F5344CB8AC3E}">
        <p14:creationId xmlns:p14="http://schemas.microsoft.com/office/powerpoint/2010/main" val="24162420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id="{25BCA34D-4DCF-7FFB-60F2-FAF7DE5F5B29}"/>
              </a:ext>
            </a:extLst>
          </p:cNvPr>
          <p:cNvSpPr>
            <a:spLocks noGrp="1" noChangeArrowheads="1"/>
          </p:cNvSpPr>
          <p:nvPr>
            <p:ph type="title"/>
          </p:nvPr>
        </p:nvSpPr>
        <p:spPr/>
        <p:txBody>
          <a:bodyPr/>
          <a:lstStyle/>
          <a:p>
            <a:endParaRPr lang="en-US" altLang="en-US"/>
          </a:p>
        </p:txBody>
      </p:sp>
      <p:pic>
        <p:nvPicPr>
          <p:cNvPr id="82947" name="Picture 2">
            <a:extLst>
              <a:ext uri="{FF2B5EF4-FFF2-40B4-BE49-F238E27FC236}">
                <a16:creationId xmlns:a16="http://schemas.microsoft.com/office/drawing/2014/main" id="{EF449384-D7DB-DAB3-C4C0-9B14895ED1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28650"/>
            <a:ext cx="8001000" cy="600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BB29-ADD5-C61B-569C-DAAFDFF02D3E}"/>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57959CA5-1E06-B688-A019-CD2A1A139E5B}"/>
              </a:ext>
            </a:extLst>
          </p:cNvPr>
          <p:cNvSpPr txBox="1"/>
          <p:nvPr/>
        </p:nvSpPr>
        <p:spPr>
          <a:xfrm>
            <a:off x="457200" y="457200"/>
            <a:ext cx="8077200" cy="3349635"/>
          </a:xfrm>
          <a:prstGeom prst="rect">
            <a:avLst/>
          </a:prstGeom>
          <a:noFill/>
        </p:spPr>
        <p:txBody>
          <a:bodyPr wrap="square">
            <a:spAutoFit/>
          </a:bodyPr>
          <a:lstStyle/>
          <a:p>
            <a:r>
              <a:rPr lang="en-US" sz="4000" dirty="0"/>
              <a:t>‘Darkness’ - </a:t>
            </a:r>
            <a:r>
              <a:rPr lang="en-US" sz="4000" dirty="0" err="1"/>
              <a:t>skotia</a:t>
            </a:r>
            <a:r>
              <a:rPr lang="en-US" sz="4000" dirty="0"/>
              <a:t> </a:t>
            </a:r>
          </a:p>
          <a:p>
            <a:r>
              <a:rPr lang="en-US" sz="4000" dirty="0"/>
              <a:t>(4653 </a:t>
            </a:r>
            <a:r>
              <a:rPr lang="en-US" sz="4000" dirty="0" err="1"/>
              <a:t>skot</a:t>
            </a:r>
            <a:r>
              <a:rPr lang="en-US" sz="4000" dirty="0"/>
              <a:t>-</a:t>
            </a:r>
            <a:r>
              <a:rPr lang="en-US" sz="4000" dirty="0" err="1"/>
              <a:t>ee</a:t>
            </a:r>
            <a:r>
              <a:rPr lang="en-US" sz="4000" dirty="0"/>
              <a:t>'-ah) = darkness, dimness, or obscurity, meaning spiritual darkness or the consequence of sin, depravity. </a:t>
            </a:r>
          </a:p>
        </p:txBody>
      </p:sp>
    </p:spTree>
    <p:extLst>
      <p:ext uri="{BB962C8B-B14F-4D97-AF65-F5344CB8AC3E}">
        <p14:creationId xmlns:p14="http://schemas.microsoft.com/office/powerpoint/2010/main" val="4172233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9062-91CF-7867-9554-A2EF41B98C42}"/>
              </a:ext>
            </a:extLst>
          </p:cNvPr>
          <p:cNvSpPr>
            <a:spLocks noGrp="1"/>
          </p:cNvSpPr>
          <p:nvPr>
            <p:ph type="title"/>
          </p:nvPr>
        </p:nvSpPr>
        <p:spPr/>
        <p:txBody>
          <a:bodyPr/>
          <a:lstStyle/>
          <a:p>
            <a:r>
              <a:rPr lang="en-US" sz="4400" kern="100" dirty="0">
                <a:ea typeface="Calibri" panose="020F0502020204030204" pitchFamily="34" charset="0"/>
                <a:cs typeface="Times New Roman" panose="02020603050405020304" pitchFamily="18" charset="0"/>
              </a:rPr>
              <a:t>A strong Greek nominative adjective - </a:t>
            </a:r>
            <a:r>
              <a:rPr lang="en-US" sz="4400" kern="100" dirty="0" err="1">
                <a:ea typeface="Calibri" panose="020F0502020204030204" pitchFamily="34" charset="0"/>
                <a:cs typeface="Times New Roman" panose="02020603050405020304" pitchFamily="18" charset="0"/>
              </a:rPr>
              <a:t>oudemia</a:t>
            </a:r>
            <a:r>
              <a:rPr lang="en-US" sz="4400" kern="100" dirty="0">
                <a:ea typeface="Calibri" panose="020F0502020204030204" pitchFamily="34" charset="0"/>
                <a:cs typeface="Times New Roman" panose="02020603050405020304" pitchFamily="18" charset="0"/>
              </a:rPr>
              <a:t> </a:t>
            </a:r>
            <a:br>
              <a:rPr lang="en-US" sz="4400" kern="100" dirty="0">
                <a:ea typeface="Calibri" panose="020F0502020204030204" pitchFamily="34" charset="0"/>
                <a:cs typeface="Times New Roman" panose="02020603050405020304" pitchFamily="18" charset="0"/>
              </a:rPr>
            </a:br>
            <a:r>
              <a:rPr lang="en-US" sz="4400" kern="100" dirty="0">
                <a:ea typeface="Calibri" panose="020F0502020204030204" pitchFamily="34" charset="0"/>
                <a:cs typeface="Times New Roman" panose="02020603050405020304" pitchFamily="18" charset="0"/>
              </a:rPr>
              <a:t>(3762 </a:t>
            </a:r>
            <a:r>
              <a:rPr lang="en-US" sz="4400" kern="100" dirty="0" err="1">
                <a:ea typeface="Calibri" panose="020F0502020204030204" pitchFamily="34" charset="0"/>
                <a:cs typeface="Times New Roman" panose="02020603050405020304" pitchFamily="18" charset="0"/>
              </a:rPr>
              <a:t>oo</a:t>
            </a:r>
            <a:r>
              <a:rPr lang="en-US" sz="4400" kern="100" dirty="0">
                <a:ea typeface="Calibri" panose="020F0502020204030204" pitchFamily="34" charset="0"/>
                <a:cs typeface="Times New Roman" panose="02020603050405020304" pitchFamily="18" charset="0"/>
              </a:rPr>
              <a:t>-dice) =  none, not at all, not in any way. </a:t>
            </a:r>
            <a:endParaRPr lang="en-US" sz="4400" b="1" i="0" u="none" dirty="0"/>
          </a:p>
        </p:txBody>
      </p:sp>
    </p:spTree>
    <p:extLst>
      <p:ext uri="{BB962C8B-B14F-4D97-AF65-F5344CB8AC3E}">
        <p14:creationId xmlns:p14="http://schemas.microsoft.com/office/powerpoint/2010/main" val="283242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36A80-5DA3-E65D-541E-5A60AA3AAFA5}"/>
              </a:ext>
            </a:extLst>
          </p:cNvPr>
          <p:cNvSpPr>
            <a:spLocks noGrp="1"/>
          </p:cNvSpPr>
          <p:nvPr>
            <p:ph type="title"/>
          </p:nvPr>
        </p:nvSpPr>
        <p:spPr/>
        <p:txBody>
          <a:bodyPr/>
          <a:lstStyle/>
          <a:p>
            <a:r>
              <a:rPr lang="en-US" sz="4800" b="1" i="0" u="none" kern="100" dirty="0">
                <a:effectLst/>
                <a:latin typeface="+mj-lt"/>
                <a:ea typeface="Calibri" panose="020F0502020204030204" pitchFamily="34" charset="0"/>
                <a:cs typeface="Times New Roman" panose="02020603050405020304" pitchFamily="18" charset="0"/>
              </a:rPr>
              <a:t> </a:t>
            </a:r>
          </a:p>
          <a:p>
            <a:endParaRPr lang="en-US" sz="4800" b="1" i="0" u="none" dirty="0">
              <a:latin typeface="+mj-lt"/>
            </a:endParaRPr>
          </a:p>
        </p:txBody>
      </p:sp>
      <p:sp>
        <p:nvSpPr>
          <p:cNvPr id="4" name="TextBox 3">
            <a:extLst>
              <a:ext uri="{FF2B5EF4-FFF2-40B4-BE49-F238E27FC236}">
                <a16:creationId xmlns:a16="http://schemas.microsoft.com/office/drawing/2014/main" id="{CE868D78-91EE-0CED-0777-CD97541A8A90}"/>
              </a:ext>
            </a:extLst>
          </p:cNvPr>
          <p:cNvSpPr txBox="1"/>
          <p:nvPr/>
        </p:nvSpPr>
        <p:spPr>
          <a:xfrm>
            <a:off x="1" y="335846"/>
            <a:ext cx="8836024" cy="3093154"/>
          </a:xfrm>
          <a:prstGeom prst="rect">
            <a:avLst/>
          </a:prstGeom>
          <a:noFill/>
        </p:spPr>
        <p:txBody>
          <a:bodyPr wrap="square">
            <a:spAutoFit/>
          </a:bodyPr>
          <a:lstStyle/>
          <a:p>
            <a:r>
              <a:rPr lang="en-US" sz="4000" dirty="0"/>
              <a:t>‘darkness’ - </a:t>
            </a:r>
            <a:r>
              <a:rPr lang="en-US" sz="4000" i="1" dirty="0" err="1"/>
              <a:t>Skotos</a:t>
            </a:r>
            <a:r>
              <a:rPr lang="en-US" sz="4000" i="1" dirty="0"/>
              <a:t> (4655 </a:t>
            </a:r>
            <a:r>
              <a:rPr lang="en-US" sz="4000" i="1" dirty="0" err="1"/>
              <a:t>skot</a:t>
            </a:r>
            <a:r>
              <a:rPr lang="en-US" sz="4000" i="1" dirty="0"/>
              <a:t>’-</a:t>
            </a:r>
            <a:r>
              <a:rPr lang="en-US" sz="4000" i="1" dirty="0" err="1"/>
              <a:t>os</a:t>
            </a:r>
            <a:r>
              <a:rPr lang="en-US" sz="4000" i="1" dirty="0"/>
              <a:t>)</a:t>
            </a:r>
          </a:p>
          <a:p>
            <a:r>
              <a:rPr lang="en-US" sz="4000" i="1" dirty="0"/>
              <a:t> </a:t>
            </a:r>
            <a:r>
              <a:rPr lang="en-US" sz="4000" dirty="0"/>
              <a:t>= darkness, the absence of light, </a:t>
            </a:r>
          </a:p>
          <a:p>
            <a:r>
              <a:rPr lang="en-US" sz="4000" dirty="0"/>
              <a:t>or moral shadiness, immorality and</a:t>
            </a:r>
          </a:p>
          <a:p>
            <a:r>
              <a:rPr lang="en-US" sz="4000" dirty="0"/>
              <a:t> is a representation of sin. </a:t>
            </a:r>
          </a:p>
        </p:txBody>
      </p:sp>
    </p:spTree>
    <p:extLst>
      <p:ext uri="{BB962C8B-B14F-4D97-AF65-F5344CB8AC3E}">
        <p14:creationId xmlns:p14="http://schemas.microsoft.com/office/powerpoint/2010/main" val="231652581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21377</TotalTime>
  <Words>1971</Words>
  <Application>Microsoft Office PowerPoint</Application>
  <PresentationFormat>On-screen Show (4:3)</PresentationFormat>
  <Paragraphs>211</Paragraphs>
  <Slides>67</Slides>
  <Notes>49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67</vt:i4>
      </vt:variant>
    </vt:vector>
  </HeadingPairs>
  <TitlesOfParts>
    <vt:vector size="71" baseType="lpstr">
      <vt:lpstr>Arial</vt:lpstr>
      <vt:lpstr>Calibri</vt:lpstr>
      <vt:lpstr>Times New Roman</vt:lpstr>
      <vt:lpstr>Default Design</vt:lpstr>
      <vt:lpstr>Make your prayer request known!</vt:lpstr>
      <vt:lpstr>Salt and Light Bible Ministries  ‘A Daily Cross with Thee’ Part 3 – The Biblical Darkness That Separates.   Pastor Jason Kauranen Sunday, June 9, 2024 </vt:lpstr>
      <vt:lpstr> </vt:lpstr>
      <vt:lpstr>  </vt:lpstr>
      <vt:lpstr> </vt:lpstr>
      <vt:lpstr>    </vt:lpstr>
      <vt:lpstr>  </vt:lpstr>
      <vt:lpstr>A strong Greek nominative adjective - oudemia  (3762 oo-dice) =  none, not at all, not in any way. </vt:lpstr>
      <vt:lpstr>  </vt:lpstr>
      <vt:lpstr> </vt:lpstr>
      <vt:lpstr>  </vt:lpstr>
      <vt:lpstr>3rd - Darkness is most often used in terms which depict emotions of Fear,  Despair, and Isolation. </vt:lpstr>
      <vt:lpstr> </vt:lpstr>
      <vt:lpstr>      </vt:lpstr>
      <vt:lpstr>    </vt:lpstr>
      <vt:lpstr>    </vt:lpstr>
      <vt:lpstr>  </vt:lpstr>
      <vt:lpstr>    </vt:lpstr>
      <vt:lpstr>    </vt:lpstr>
      <vt:lpstr>  </vt:lpstr>
      <vt:lpstr>    </vt:lpstr>
      <vt:lpstr>    </vt:lpstr>
      <vt:lpstr> </vt:lpstr>
      <vt:lpstr>    </vt:lpstr>
      <vt:lpstr>Darkness is in all mankind,  every human being, therefore  in order to be right with God  by His righteousness, we must be “called out of the darkness into His marvelous light” and  “be born again of the Spirit.”  1Pe 2:9, Joh 3:3-7</vt:lpstr>
      <vt:lpstr>  </vt:lpstr>
      <vt:lpstr>2JO 2:15 Do not love the world  nor the things in the world.  If anyone loves the world,  the love of the Father is not in him. </vt:lpstr>
      <vt:lpstr>    </vt:lpstr>
      <vt:lpstr>C. Willful Darkness – aka Spiritual Blindness,   2 Co 4:4, John 3:19-21. </vt:lpstr>
      <vt:lpstr>2Co 4:4 in whose case the god of this world has blinded the minds of the unbelieving so that they might not see the light of the gospel of the glory of Christ,  who is the image of God. </vt:lpstr>
      <vt:lpstr>2Co 4:6 For God, who said,  “Light shall shine out of darkness,” is the One  who has shone in our hearts  to give the Light of the knowledge of the glory of God  in the face of Christ. </vt:lpstr>
      <vt:lpstr> </vt:lpstr>
      <vt:lpstr>    </vt:lpstr>
      <vt:lpstr>  </vt:lpstr>
      <vt:lpstr>  </vt:lpstr>
      <vt:lpstr>D. Judicial Darkness –    God’s Sovereignty, Jer 13:16,   2 Th 2:10-12. </vt:lpstr>
      <vt:lpstr>    </vt:lpstr>
      <vt:lpstr>An Almighty God who is,   Eternal and has always been (existed)   and always will be –   Immutable, He does not change. </vt:lpstr>
      <vt:lpstr>    </vt:lpstr>
      <vt:lpstr>    </vt:lpstr>
      <vt:lpstr> </vt:lpstr>
      <vt:lpstr>Psa 139:12 Even the darkness is not dark to You, And the night is as bright  as the day. Darkness and light are alike  to You.  </vt:lpstr>
      <vt:lpstr>Jer 13:16 Give glory to the LORD  your God, Before He brings darkness  And before your feet stumble   On the dusky mountains, and while you are hoping for light,  He makes it into deep darkness and turns it into gloom. </vt:lpstr>
      <vt:lpstr>  </vt:lpstr>
      <vt:lpstr>2Th 2:11 For this reason God will send upon them a deluding influence so that they will believe what is false,</vt:lpstr>
      <vt:lpstr>    </vt:lpstr>
      <vt:lpstr>  </vt:lpstr>
      <vt:lpstr>A form of the main Noun   (94 ad’-ee-kos) adikos = unjust,   unrighteousness, wicked or dark. </vt:lpstr>
      <vt:lpstr>Aorist tense – refers to simple action.  Subjective mood – has the connotation of uncertainty, similar to a future action as not occurring yet but will be carried out at an undisclosed time unless indicated.  Passive voice – the subject receives  the action. </vt:lpstr>
      <vt:lpstr>‘Judged’ - krinō (2919 kree'-no) =   Properly decided (mentally or judicially);  by implication to condemn, conclude, determine, be sentence to. </vt:lpstr>
      <vt:lpstr>an aorist participle - ‘ took’ is a simple action with no refer to time. and it signifies the action of the main verb</vt:lpstr>
      <vt:lpstr>     </vt:lpstr>
      <vt:lpstr>The constative aorist:  they habitually and continually  do not believe doctrine and therefore they approve of unrighteousness, (darkness) which they live in.   Cosmic Living promoting the KOD with cosmic viewpoint!  </vt:lpstr>
      <vt:lpstr>Pro 2:12 To deliver you from  the way of evil, From the man who speaks  perverse things;  Pro 2:13 From those who leave the paths of uprightness   To walk in the ways of darkness;  </vt:lpstr>
      <vt:lpstr>E. Outer (Eternal) or Black Darkness,   Jude 1:12-13, Mat 22:13,  2Pe 2:17, Job 10:21. </vt:lpstr>
      <vt:lpstr>Jude 1:13 wild waves of the sea, casting up their own shame like foam; wandering stars,  for whom the black darkness has been reserved forever. </vt:lpstr>
      <vt:lpstr>Mat 25:30 Throw out the worthless slave into the outer darkness; in that place there will be weeping and gnashing of teeth.</vt:lpstr>
      <vt:lpstr>2Pe 2:17 These are springs  without water and mists driven  by a storm,  for whom the black darkness  has been reserved. </vt:lpstr>
      <vt:lpstr>Job 10:22 The land of utter gloom as darkness itself, Of deep shadow without order, And which shines as the darkness.”  </vt:lpstr>
      <vt:lpstr>The warnings about the darkness that all the NT writers emphasize is the critical need for  the internal illumination.</vt:lpstr>
      <vt:lpstr>Doctrine of Separation  is described as:   A biblical principle for removing oneself from people or ideas that hinder your advancement in the Plan of God. </vt:lpstr>
      <vt:lpstr>EPH 5:7 Therefore do not be partakers with them;   EPH 5:8 for you were  formerly darkness,  but now you are Light in the Lord;  walk as children of Light  </vt:lpstr>
      <vt:lpstr>EPH 5:11 Do not participate   in the unfruitful deeds of darkness,   but instead even expose them; </vt:lpstr>
      <vt:lpstr>2CO 6:14 Do not be bound together with unbelievers;  for what partnership have righteousness and lawlessness,  or what fellowship has  light with darkness?</vt:lpstr>
      <vt:lpstr>2Ti 3:5 holding to a form of godliness,   although they have denied its power;   Avoid such men as these. </vt:lpstr>
      <vt:lpstr>Communion  “Do this in Remebrance  of Me”  I Am the Light of the world.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108</cp:revision>
  <cp:lastPrinted>1601-01-01T00:00:00Z</cp:lastPrinted>
  <dcterms:created xsi:type="dcterms:W3CDTF">2016-07-31T13:32:40Z</dcterms:created>
  <dcterms:modified xsi:type="dcterms:W3CDTF">2024-06-22T14:25:57Z</dcterms:modified>
</cp:coreProperties>
</file>