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6"/>
  </p:notesMasterIdLst>
  <p:sldIdLst>
    <p:sldId id="307" r:id="rId2"/>
    <p:sldId id="324" r:id="rId3"/>
    <p:sldId id="306" r:id="rId4"/>
    <p:sldId id="311" r:id="rId5"/>
    <p:sldId id="326" r:id="rId6"/>
    <p:sldId id="327" r:id="rId7"/>
    <p:sldId id="328" r:id="rId8"/>
    <p:sldId id="329" r:id="rId9"/>
    <p:sldId id="330" r:id="rId10"/>
    <p:sldId id="331" r:id="rId11"/>
    <p:sldId id="332" r:id="rId12"/>
    <p:sldId id="333" r:id="rId13"/>
    <p:sldId id="334" r:id="rId14"/>
    <p:sldId id="335" r:id="rId15"/>
    <p:sldId id="336" r:id="rId16"/>
    <p:sldId id="338" r:id="rId17"/>
    <p:sldId id="340" r:id="rId18"/>
    <p:sldId id="304" r:id="rId19"/>
    <p:sldId id="268" r:id="rId20"/>
    <p:sldId id="265" r:id="rId21"/>
    <p:sldId id="341" r:id="rId22"/>
    <p:sldId id="290" r:id="rId23"/>
    <p:sldId id="291" r:id="rId24"/>
    <p:sldId id="293" r:id="rId25"/>
    <p:sldId id="285" r:id="rId26"/>
    <p:sldId id="298" r:id="rId27"/>
    <p:sldId id="303" r:id="rId28"/>
    <p:sldId id="267" r:id="rId29"/>
    <p:sldId id="320" r:id="rId30"/>
    <p:sldId id="321" r:id="rId31"/>
    <p:sldId id="322" r:id="rId32"/>
    <p:sldId id="270" r:id="rId33"/>
    <p:sldId id="323" r:id="rId34"/>
    <p:sldId id="258" r:id="rId35"/>
    <p:sldId id="342" r:id="rId36"/>
    <p:sldId id="260" r:id="rId37"/>
    <p:sldId id="261" r:id="rId38"/>
    <p:sldId id="269" r:id="rId39"/>
    <p:sldId id="325" r:id="rId40"/>
    <p:sldId id="274" r:id="rId41"/>
    <p:sldId id="277" r:id="rId42"/>
    <p:sldId id="294" r:id="rId43"/>
    <p:sldId id="289" r:id="rId44"/>
    <p:sldId id="296" r:id="rId45"/>
    <p:sldId id="266" r:id="rId46"/>
    <p:sldId id="272" r:id="rId47"/>
    <p:sldId id="276" r:id="rId48"/>
    <p:sldId id="278" r:id="rId49"/>
    <p:sldId id="280" r:id="rId50"/>
    <p:sldId id="282" r:id="rId51"/>
    <p:sldId id="283" r:id="rId52"/>
    <p:sldId id="284" r:id="rId53"/>
    <p:sldId id="300" r:id="rId54"/>
    <p:sldId id="344" r:id="rId55"/>
  </p:sldIdLst>
  <p:sldSz cx="9144000" cy="6858000" type="screen4x3"/>
  <p:notesSz cx="7315200" cy="9601200"/>
  <p:defaultTextStyle>
    <a:defPPr>
      <a:defRPr lang="en-GB"/>
    </a:defPPr>
    <a:lvl1pPr algn="ctr" defTabSz="457200" rtl="0" fontAlgn="base">
      <a:spcBef>
        <a:spcPts val="1350"/>
      </a:spcBef>
      <a:spcAft>
        <a:spcPct val="0"/>
      </a:spcAft>
      <a:buClr>
        <a:srgbClr val="000000"/>
      </a:buClr>
      <a:buSzPct val="100000"/>
      <a:buFont typeface="Times New Roman" panose="02020603050405020304" pitchFamily="18" charset="0"/>
      <a:defRPr sz="4400" b="1" kern="1200">
        <a:solidFill>
          <a:srgbClr val="FFFFFF"/>
        </a:solidFill>
        <a:latin typeface="Arial" panose="020B0604020202020204" pitchFamily="34" charset="0"/>
        <a:ea typeface="+mn-ea"/>
        <a:cs typeface="+mn-cs"/>
      </a:defRPr>
    </a:lvl1pPr>
    <a:lvl2pPr marL="742950" indent="-285750" algn="ctr" defTabSz="457200" rtl="0" fontAlgn="base">
      <a:spcBef>
        <a:spcPts val="1350"/>
      </a:spcBef>
      <a:spcAft>
        <a:spcPct val="0"/>
      </a:spcAft>
      <a:buClr>
        <a:srgbClr val="000000"/>
      </a:buClr>
      <a:buSzPct val="100000"/>
      <a:buFont typeface="Times New Roman" panose="02020603050405020304" pitchFamily="18" charset="0"/>
      <a:defRPr sz="4400" b="1" kern="1200">
        <a:solidFill>
          <a:srgbClr val="FFFFFF"/>
        </a:solidFill>
        <a:latin typeface="Arial" panose="020B0604020202020204" pitchFamily="34" charset="0"/>
        <a:ea typeface="+mn-ea"/>
        <a:cs typeface="+mn-cs"/>
      </a:defRPr>
    </a:lvl2pPr>
    <a:lvl3pPr marL="1143000" indent="-228600" algn="ctr" defTabSz="457200" rtl="0" fontAlgn="base">
      <a:spcBef>
        <a:spcPts val="1350"/>
      </a:spcBef>
      <a:spcAft>
        <a:spcPct val="0"/>
      </a:spcAft>
      <a:buClr>
        <a:srgbClr val="000000"/>
      </a:buClr>
      <a:buSzPct val="100000"/>
      <a:buFont typeface="Times New Roman" panose="02020603050405020304" pitchFamily="18" charset="0"/>
      <a:defRPr sz="4400" b="1" kern="1200">
        <a:solidFill>
          <a:srgbClr val="FFFFFF"/>
        </a:solidFill>
        <a:latin typeface="Arial" panose="020B0604020202020204" pitchFamily="34" charset="0"/>
        <a:ea typeface="+mn-ea"/>
        <a:cs typeface="+mn-cs"/>
      </a:defRPr>
    </a:lvl3pPr>
    <a:lvl4pPr marL="1600200" indent="-228600" algn="ctr" defTabSz="457200" rtl="0" fontAlgn="base">
      <a:spcBef>
        <a:spcPts val="1350"/>
      </a:spcBef>
      <a:spcAft>
        <a:spcPct val="0"/>
      </a:spcAft>
      <a:buClr>
        <a:srgbClr val="000000"/>
      </a:buClr>
      <a:buSzPct val="100000"/>
      <a:buFont typeface="Times New Roman" panose="02020603050405020304" pitchFamily="18" charset="0"/>
      <a:defRPr sz="4400" b="1" kern="1200">
        <a:solidFill>
          <a:srgbClr val="FFFFFF"/>
        </a:solidFill>
        <a:latin typeface="Arial" panose="020B0604020202020204" pitchFamily="34" charset="0"/>
        <a:ea typeface="+mn-ea"/>
        <a:cs typeface="+mn-cs"/>
      </a:defRPr>
    </a:lvl4pPr>
    <a:lvl5pPr marL="2057400" indent="-228600" algn="ctr" defTabSz="457200" rtl="0" fontAlgn="base">
      <a:spcBef>
        <a:spcPts val="1350"/>
      </a:spcBef>
      <a:spcAft>
        <a:spcPct val="0"/>
      </a:spcAft>
      <a:buClr>
        <a:srgbClr val="000000"/>
      </a:buClr>
      <a:buSzPct val="100000"/>
      <a:buFont typeface="Times New Roman" panose="02020603050405020304" pitchFamily="18" charset="0"/>
      <a:defRPr sz="4400" b="1" kern="1200">
        <a:solidFill>
          <a:srgbClr val="FFFFFF"/>
        </a:solidFill>
        <a:latin typeface="Arial" panose="020B0604020202020204" pitchFamily="34" charset="0"/>
        <a:ea typeface="+mn-ea"/>
        <a:cs typeface="+mn-cs"/>
      </a:defRPr>
    </a:lvl5pPr>
    <a:lvl6pPr marL="2286000" algn="l" defTabSz="914400" rtl="0" eaLnBrk="1" latinLnBrk="0" hangingPunct="1">
      <a:defRPr sz="4400" b="1" kern="1200">
        <a:solidFill>
          <a:srgbClr val="FFFFFF"/>
        </a:solidFill>
        <a:latin typeface="Arial" panose="020B0604020202020204" pitchFamily="34" charset="0"/>
        <a:ea typeface="+mn-ea"/>
        <a:cs typeface="+mn-cs"/>
      </a:defRPr>
    </a:lvl6pPr>
    <a:lvl7pPr marL="2743200" algn="l" defTabSz="914400" rtl="0" eaLnBrk="1" latinLnBrk="0" hangingPunct="1">
      <a:defRPr sz="4400" b="1" kern="1200">
        <a:solidFill>
          <a:srgbClr val="FFFFFF"/>
        </a:solidFill>
        <a:latin typeface="Arial" panose="020B0604020202020204" pitchFamily="34" charset="0"/>
        <a:ea typeface="+mn-ea"/>
        <a:cs typeface="+mn-cs"/>
      </a:defRPr>
    </a:lvl7pPr>
    <a:lvl8pPr marL="3200400" algn="l" defTabSz="914400" rtl="0" eaLnBrk="1" latinLnBrk="0" hangingPunct="1">
      <a:defRPr sz="4400" b="1" kern="1200">
        <a:solidFill>
          <a:srgbClr val="FFFFFF"/>
        </a:solidFill>
        <a:latin typeface="Arial" panose="020B0604020202020204" pitchFamily="34" charset="0"/>
        <a:ea typeface="+mn-ea"/>
        <a:cs typeface="+mn-cs"/>
      </a:defRPr>
    </a:lvl8pPr>
    <a:lvl9pPr marL="3657600" algn="l" defTabSz="914400" rtl="0" eaLnBrk="1" latinLnBrk="0" hangingPunct="1">
      <a:defRPr sz="4400" b="1" kern="1200">
        <a:solidFill>
          <a:srgbClr val="FFFFFF"/>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5">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008" autoAdjust="0"/>
    <p:restoredTop sz="86414"/>
  </p:normalViewPr>
  <p:slideViewPr>
    <p:cSldViewPr>
      <p:cViewPr varScale="1">
        <p:scale>
          <a:sx n="71" d="100"/>
          <a:sy n="71" d="100"/>
        </p:scale>
        <p:origin x="48" y="245"/>
      </p:cViewPr>
      <p:guideLst>
        <p:guide orient="horz" pos="2160"/>
        <p:guide pos="2880"/>
      </p:guideLst>
    </p:cSldViewPr>
  </p:slideViewPr>
  <p:outlineViewPr>
    <p:cViewPr varScale="1">
      <p:scale>
        <a:sx n="20" d="100"/>
        <a:sy n="20" d="100"/>
      </p:scale>
      <p:origin x="0" y="0"/>
    </p:cViewPr>
  </p:outlineViewPr>
  <p:notesTextViewPr>
    <p:cViewPr>
      <p:scale>
        <a:sx n="100" d="100"/>
        <a:sy n="100" d="100"/>
      </p:scale>
      <p:origin x="0" y="0"/>
    </p:cViewPr>
  </p:notesTextViewPr>
  <p:notesViewPr>
    <p:cSldViewPr>
      <p:cViewPr varScale="1">
        <p:scale>
          <a:sx n="59" d="100"/>
          <a:sy n="59" d="100"/>
        </p:scale>
        <p:origin x="-1752" y="-72"/>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a:extLst>
              <a:ext uri="{FF2B5EF4-FFF2-40B4-BE49-F238E27FC236}">
                <a16:creationId xmlns:a16="http://schemas.microsoft.com/office/drawing/2014/main" id="{F16BAC95-B84B-345F-6A1C-784E945A227A}"/>
              </a:ext>
            </a:extLst>
          </p:cNvPr>
          <p:cNvSpPr>
            <a:spLocks noChangeArrowheads="1"/>
          </p:cNvSpPr>
          <p:nvPr/>
        </p:nvSpPr>
        <p:spPr bwMode="auto">
          <a:xfrm>
            <a:off x="0" y="0"/>
            <a:ext cx="7315200" cy="96012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0" name="Rectangle 2">
            <a:extLst>
              <a:ext uri="{FF2B5EF4-FFF2-40B4-BE49-F238E27FC236}">
                <a16:creationId xmlns:a16="http://schemas.microsoft.com/office/drawing/2014/main" id="{25161C66-55B7-285B-0F96-A2364DA63C9B}"/>
              </a:ext>
            </a:extLst>
          </p:cNvPr>
          <p:cNvSpPr>
            <a:spLocks noGrp="1" noRot="1" noChangeAspect="1" noChangeArrowheads="1"/>
          </p:cNvSpPr>
          <p:nvPr>
            <p:ph type="sldImg"/>
          </p:nvPr>
        </p:nvSpPr>
        <p:spPr bwMode="auto">
          <a:xfrm>
            <a:off x="-15036800" y="-12385675"/>
            <a:ext cx="17483138" cy="131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1" name="Rectangle 3">
            <a:extLst>
              <a:ext uri="{FF2B5EF4-FFF2-40B4-BE49-F238E27FC236}">
                <a16:creationId xmlns:a16="http://schemas.microsoft.com/office/drawing/2014/main" id="{9DA62E6D-D96E-D3F0-256C-B1C03E4F3968}"/>
              </a:ext>
            </a:extLst>
          </p:cNvPr>
          <p:cNvSpPr>
            <a:spLocks noGrp="1" noChangeArrowheads="1"/>
          </p:cNvSpPr>
          <p:nvPr>
            <p:ph type="body"/>
          </p:nvPr>
        </p:nvSpPr>
        <p:spPr bwMode="auto">
          <a:xfrm>
            <a:off x="731838" y="4560888"/>
            <a:ext cx="5848350" cy="431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7434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8084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06B4A-ABF4-1FF4-7722-13852AFD65A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532DA2-1872-8EBC-0803-B004929C150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2EF434-B698-17A8-4FD5-9AAFB5542880}"/>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8DF8027-3528-AE26-4785-AD3C638BCB85}"/>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4411E7A-876C-BFC7-DDE6-E9002A18BAC6}"/>
              </a:ext>
            </a:extLst>
          </p:cNvPr>
          <p:cNvSpPr>
            <a:spLocks noGrp="1"/>
          </p:cNvSpPr>
          <p:nvPr>
            <p:ph type="sldNum" idx="12"/>
          </p:nvPr>
        </p:nvSpPr>
        <p:spPr/>
        <p:txBody>
          <a:bodyPr/>
          <a:lstStyle>
            <a:lvl1pPr>
              <a:defRPr/>
            </a:lvl1pPr>
          </a:lstStyle>
          <a:p>
            <a:fld id="{CCBF6B65-ADE4-6547-A73D-B67BDC54817B}" type="slidenum">
              <a:rPr lang="en-US" altLang="en-US"/>
              <a:pPr/>
              <a:t>‹#›</a:t>
            </a:fld>
            <a:endParaRPr lang="en-US" altLang="en-US"/>
          </a:p>
        </p:txBody>
      </p:sp>
    </p:spTree>
    <p:extLst>
      <p:ext uri="{BB962C8B-B14F-4D97-AF65-F5344CB8AC3E}">
        <p14:creationId xmlns:p14="http://schemas.microsoft.com/office/powerpoint/2010/main" val="3916143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238A3-5DBF-069D-66D0-F9CF88CBE8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3F31BB-2E0C-405D-116D-E6F0AC9A4F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D49E2A-8861-20CE-F7A5-38414857FE1B}"/>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FAD8E3F-AE28-1299-0690-1AF5444CAB8B}"/>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D9AFCA2-4BAA-C88C-D282-5408AB55A76D}"/>
              </a:ext>
            </a:extLst>
          </p:cNvPr>
          <p:cNvSpPr>
            <a:spLocks noGrp="1"/>
          </p:cNvSpPr>
          <p:nvPr>
            <p:ph type="sldNum" idx="12"/>
          </p:nvPr>
        </p:nvSpPr>
        <p:spPr/>
        <p:txBody>
          <a:bodyPr/>
          <a:lstStyle>
            <a:lvl1pPr>
              <a:defRPr/>
            </a:lvl1pPr>
          </a:lstStyle>
          <a:p>
            <a:fld id="{144863B8-F223-344E-8A34-68FB5482EE2E}" type="slidenum">
              <a:rPr lang="en-US" altLang="en-US"/>
              <a:pPr/>
              <a:t>‹#›</a:t>
            </a:fld>
            <a:endParaRPr lang="en-US" altLang="en-US"/>
          </a:p>
        </p:txBody>
      </p:sp>
    </p:spTree>
    <p:extLst>
      <p:ext uri="{BB962C8B-B14F-4D97-AF65-F5344CB8AC3E}">
        <p14:creationId xmlns:p14="http://schemas.microsoft.com/office/powerpoint/2010/main" val="602964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730005-7367-37D0-9F3C-F1F44310BAE5}"/>
              </a:ext>
            </a:extLst>
          </p:cNvPr>
          <p:cNvSpPr>
            <a:spLocks noGrp="1"/>
          </p:cNvSpPr>
          <p:nvPr>
            <p:ph type="title" orient="vert"/>
          </p:nvPr>
        </p:nvSpPr>
        <p:spPr>
          <a:xfrm>
            <a:off x="6704013" y="365125"/>
            <a:ext cx="2132012" cy="57277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DECD4A-5AC3-63A9-D048-CE11D9DFAF53}"/>
              </a:ext>
            </a:extLst>
          </p:cNvPr>
          <p:cNvSpPr>
            <a:spLocks noGrp="1"/>
          </p:cNvSpPr>
          <p:nvPr>
            <p:ph type="body" orient="vert" idx="1"/>
          </p:nvPr>
        </p:nvSpPr>
        <p:spPr>
          <a:xfrm>
            <a:off x="304800" y="365125"/>
            <a:ext cx="6246813"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598F87-755E-3FA0-40B3-4D69EA6378A0}"/>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6C98C38-E8CF-891C-08D0-04B87E588617}"/>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4EC4E62-D6D3-9B87-DBE0-AAD8A9B44E88}"/>
              </a:ext>
            </a:extLst>
          </p:cNvPr>
          <p:cNvSpPr>
            <a:spLocks noGrp="1"/>
          </p:cNvSpPr>
          <p:nvPr>
            <p:ph type="sldNum" idx="12"/>
          </p:nvPr>
        </p:nvSpPr>
        <p:spPr/>
        <p:txBody>
          <a:bodyPr/>
          <a:lstStyle>
            <a:lvl1pPr>
              <a:defRPr/>
            </a:lvl1pPr>
          </a:lstStyle>
          <a:p>
            <a:fld id="{3D93705E-906E-524E-9BE3-ECA370D17F59}" type="slidenum">
              <a:rPr lang="en-US" altLang="en-US"/>
              <a:pPr/>
              <a:t>‹#›</a:t>
            </a:fld>
            <a:endParaRPr lang="en-US" altLang="en-US"/>
          </a:p>
        </p:txBody>
      </p:sp>
    </p:spTree>
    <p:extLst>
      <p:ext uri="{BB962C8B-B14F-4D97-AF65-F5344CB8AC3E}">
        <p14:creationId xmlns:p14="http://schemas.microsoft.com/office/powerpoint/2010/main" val="470236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6874F-8687-6E29-F105-9E6E873DA3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D9CE53-5578-EF70-A228-12F99EE9BF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609F47-73A2-43A2-7575-B01A32125109}"/>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724822E-323E-1451-ACA7-4E055A3BA2E6}"/>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8DB4DDA-D724-7000-58C3-04A2D086BAF4}"/>
              </a:ext>
            </a:extLst>
          </p:cNvPr>
          <p:cNvSpPr>
            <a:spLocks noGrp="1"/>
          </p:cNvSpPr>
          <p:nvPr>
            <p:ph type="sldNum" idx="12"/>
          </p:nvPr>
        </p:nvSpPr>
        <p:spPr/>
        <p:txBody>
          <a:bodyPr/>
          <a:lstStyle>
            <a:lvl1pPr>
              <a:defRPr/>
            </a:lvl1pPr>
          </a:lstStyle>
          <a:p>
            <a:fld id="{ED0CD709-E833-BE40-9797-1F350800B7AD}" type="slidenum">
              <a:rPr lang="en-US" altLang="en-US"/>
              <a:pPr/>
              <a:t>‹#›</a:t>
            </a:fld>
            <a:endParaRPr lang="en-US" altLang="en-US"/>
          </a:p>
        </p:txBody>
      </p:sp>
    </p:spTree>
    <p:extLst>
      <p:ext uri="{BB962C8B-B14F-4D97-AF65-F5344CB8AC3E}">
        <p14:creationId xmlns:p14="http://schemas.microsoft.com/office/powerpoint/2010/main" val="10506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D0CF1-520C-E6D0-81E1-0368EF9073A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8C068D-4B12-3D11-C32D-C3B781AC51C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74831D8D-37E5-7566-BD01-68BCB8C4FCBD}"/>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56C098C-1E9E-0CA3-5CC6-E5EBF1DD1956}"/>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B086F3F-95B4-ADA2-E00B-6CB7B41F0A31}"/>
              </a:ext>
            </a:extLst>
          </p:cNvPr>
          <p:cNvSpPr>
            <a:spLocks noGrp="1"/>
          </p:cNvSpPr>
          <p:nvPr>
            <p:ph type="sldNum" idx="12"/>
          </p:nvPr>
        </p:nvSpPr>
        <p:spPr/>
        <p:txBody>
          <a:bodyPr/>
          <a:lstStyle>
            <a:lvl1pPr>
              <a:defRPr/>
            </a:lvl1pPr>
          </a:lstStyle>
          <a:p>
            <a:fld id="{CCC1DB52-75B2-1E46-A0CF-DA395A16FCA3}" type="slidenum">
              <a:rPr lang="en-US" altLang="en-US"/>
              <a:pPr/>
              <a:t>‹#›</a:t>
            </a:fld>
            <a:endParaRPr lang="en-US" altLang="en-US"/>
          </a:p>
        </p:txBody>
      </p:sp>
    </p:spTree>
    <p:extLst>
      <p:ext uri="{BB962C8B-B14F-4D97-AF65-F5344CB8AC3E}">
        <p14:creationId xmlns:p14="http://schemas.microsoft.com/office/powerpoint/2010/main" val="2065824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C21E-849D-0BC7-0663-4367416780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EF9568-B20D-4773-DB67-2A23B7C249FC}"/>
              </a:ext>
            </a:extLst>
          </p:cNvPr>
          <p:cNvSpPr>
            <a:spLocks noGrp="1"/>
          </p:cNvSpPr>
          <p:nvPr>
            <p:ph sz="half" idx="1"/>
          </p:nvPr>
        </p:nvSpPr>
        <p:spPr>
          <a:xfrm>
            <a:off x="685800" y="1981200"/>
            <a:ext cx="3808413" cy="4111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77F107-4422-C95F-00E7-B84B356DB264}"/>
              </a:ext>
            </a:extLst>
          </p:cNvPr>
          <p:cNvSpPr>
            <a:spLocks noGrp="1"/>
          </p:cNvSpPr>
          <p:nvPr>
            <p:ph sz="half" idx="2"/>
          </p:nvPr>
        </p:nvSpPr>
        <p:spPr>
          <a:xfrm>
            <a:off x="4646613" y="1981200"/>
            <a:ext cx="3808412" cy="4111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79E4B4-C4BE-910C-3E99-7BA15E3D4214}"/>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ACCD3C7-9D60-F608-1221-1FDBF5FDF2E8}"/>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69E0C7C-887A-8AA7-07A6-08F4AD85C9D1}"/>
              </a:ext>
            </a:extLst>
          </p:cNvPr>
          <p:cNvSpPr>
            <a:spLocks noGrp="1"/>
          </p:cNvSpPr>
          <p:nvPr>
            <p:ph type="sldNum" idx="12"/>
          </p:nvPr>
        </p:nvSpPr>
        <p:spPr/>
        <p:txBody>
          <a:bodyPr/>
          <a:lstStyle>
            <a:lvl1pPr>
              <a:defRPr/>
            </a:lvl1pPr>
          </a:lstStyle>
          <a:p>
            <a:fld id="{ADFE0D33-3400-0F4F-A39F-7D620A5A9A67}" type="slidenum">
              <a:rPr lang="en-US" altLang="en-US"/>
              <a:pPr/>
              <a:t>‹#›</a:t>
            </a:fld>
            <a:endParaRPr lang="en-US" altLang="en-US"/>
          </a:p>
        </p:txBody>
      </p:sp>
    </p:spTree>
    <p:extLst>
      <p:ext uri="{BB962C8B-B14F-4D97-AF65-F5344CB8AC3E}">
        <p14:creationId xmlns:p14="http://schemas.microsoft.com/office/powerpoint/2010/main" val="954239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A6A82-2621-F5AF-016F-F0F3AD2E6D14}"/>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BF7A3D-4F44-77F2-A261-2CBBE0C02E0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35B0E4-0121-5395-2C51-0B5B5236D7EC}"/>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51487E-BD70-F958-C88F-038EC0EA6E9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C0E0D9-7451-79A3-06D3-33F9E0A3222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7DF020-9841-DEF1-D912-C03B516CDBFE}"/>
              </a:ext>
            </a:extLst>
          </p:cNvPr>
          <p:cNvSpPr>
            <a:spLocks noGrp="1"/>
          </p:cNvSpPr>
          <p:nvPr>
            <p:ph type="dt"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99E7200A-D3AB-806D-F1EF-001292F73AAA}"/>
              </a:ext>
            </a:extLst>
          </p:cNvPr>
          <p:cNvSpPr>
            <a:spLocks noGrp="1"/>
          </p:cNvSpPr>
          <p:nvPr>
            <p:ph type="ft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377E8E9E-BEF9-1E24-8FE9-F7A9C0EB0BA7}"/>
              </a:ext>
            </a:extLst>
          </p:cNvPr>
          <p:cNvSpPr>
            <a:spLocks noGrp="1"/>
          </p:cNvSpPr>
          <p:nvPr>
            <p:ph type="sldNum" idx="12"/>
          </p:nvPr>
        </p:nvSpPr>
        <p:spPr/>
        <p:txBody>
          <a:bodyPr/>
          <a:lstStyle>
            <a:lvl1pPr>
              <a:defRPr/>
            </a:lvl1pPr>
          </a:lstStyle>
          <a:p>
            <a:fld id="{C5480464-4176-E24C-B0B0-451B6D819C45}" type="slidenum">
              <a:rPr lang="en-US" altLang="en-US"/>
              <a:pPr/>
              <a:t>‹#›</a:t>
            </a:fld>
            <a:endParaRPr lang="en-US" altLang="en-US"/>
          </a:p>
        </p:txBody>
      </p:sp>
    </p:spTree>
    <p:extLst>
      <p:ext uri="{BB962C8B-B14F-4D97-AF65-F5344CB8AC3E}">
        <p14:creationId xmlns:p14="http://schemas.microsoft.com/office/powerpoint/2010/main" val="740551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22EE3-6667-BDF9-2007-0722BC93BC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9C14E9-FF26-4E8F-F7F9-CB0EFB7E1F9E}"/>
              </a:ext>
            </a:extLst>
          </p:cNvPr>
          <p:cNvSpPr>
            <a:spLocks noGrp="1"/>
          </p:cNvSpPr>
          <p:nvPr>
            <p:ph type="dt"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CEB6DCC8-0324-64C3-54F0-C2A465C1B010}"/>
              </a:ext>
            </a:extLst>
          </p:cNvPr>
          <p:cNvSpPr>
            <a:spLocks noGrp="1"/>
          </p:cNvSpPr>
          <p:nvPr>
            <p:ph type="ft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2A07ECA1-00F1-79D1-81C1-202529A816E0}"/>
              </a:ext>
            </a:extLst>
          </p:cNvPr>
          <p:cNvSpPr>
            <a:spLocks noGrp="1"/>
          </p:cNvSpPr>
          <p:nvPr>
            <p:ph type="sldNum" idx="12"/>
          </p:nvPr>
        </p:nvSpPr>
        <p:spPr/>
        <p:txBody>
          <a:bodyPr/>
          <a:lstStyle>
            <a:lvl1pPr>
              <a:defRPr/>
            </a:lvl1pPr>
          </a:lstStyle>
          <a:p>
            <a:fld id="{CB9F3B71-CBFF-BB42-9D8C-B824115CC744}" type="slidenum">
              <a:rPr lang="en-US" altLang="en-US"/>
              <a:pPr/>
              <a:t>‹#›</a:t>
            </a:fld>
            <a:endParaRPr lang="en-US" altLang="en-US"/>
          </a:p>
        </p:txBody>
      </p:sp>
    </p:spTree>
    <p:extLst>
      <p:ext uri="{BB962C8B-B14F-4D97-AF65-F5344CB8AC3E}">
        <p14:creationId xmlns:p14="http://schemas.microsoft.com/office/powerpoint/2010/main" val="4211762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0167DC-6B56-E105-DF6D-DC0DFBB3262B}"/>
              </a:ext>
            </a:extLst>
          </p:cNvPr>
          <p:cNvSpPr>
            <a:spLocks noGrp="1"/>
          </p:cNvSpPr>
          <p:nvPr>
            <p:ph type="dt"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0DD02A9F-8E9D-1A27-D155-F8E0648C82D9}"/>
              </a:ext>
            </a:extLst>
          </p:cNvPr>
          <p:cNvSpPr>
            <a:spLocks noGrp="1"/>
          </p:cNvSpPr>
          <p:nvPr>
            <p:ph type="ft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A753A534-C3C2-AEEB-7BD2-5D6BFE448010}"/>
              </a:ext>
            </a:extLst>
          </p:cNvPr>
          <p:cNvSpPr>
            <a:spLocks noGrp="1"/>
          </p:cNvSpPr>
          <p:nvPr>
            <p:ph type="sldNum" idx="12"/>
          </p:nvPr>
        </p:nvSpPr>
        <p:spPr/>
        <p:txBody>
          <a:bodyPr/>
          <a:lstStyle>
            <a:lvl1pPr>
              <a:defRPr/>
            </a:lvl1pPr>
          </a:lstStyle>
          <a:p>
            <a:fld id="{273AD524-39E2-7C4C-8E57-FCFB6E833CC3}" type="slidenum">
              <a:rPr lang="en-US" altLang="en-US"/>
              <a:pPr/>
              <a:t>‹#›</a:t>
            </a:fld>
            <a:endParaRPr lang="en-US" altLang="en-US"/>
          </a:p>
        </p:txBody>
      </p:sp>
    </p:spTree>
    <p:extLst>
      <p:ext uri="{BB962C8B-B14F-4D97-AF65-F5344CB8AC3E}">
        <p14:creationId xmlns:p14="http://schemas.microsoft.com/office/powerpoint/2010/main" val="992644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1C5A0-ACB2-CEA5-55D7-7DC946BC9B4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BBBEE9-3246-31F8-0D34-739A200C36C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38631C-242D-9D59-8AA8-D04D0C024FA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CEE2BE-313A-517E-F432-C6410364F19F}"/>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E92963A-E0A6-1F17-B0A1-EE0CC461A8B5}"/>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41898CA-E052-9A2C-E429-4476B54C7D13}"/>
              </a:ext>
            </a:extLst>
          </p:cNvPr>
          <p:cNvSpPr>
            <a:spLocks noGrp="1"/>
          </p:cNvSpPr>
          <p:nvPr>
            <p:ph type="sldNum" idx="12"/>
          </p:nvPr>
        </p:nvSpPr>
        <p:spPr/>
        <p:txBody>
          <a:bodyPr/>
          <a:lstStyle>
            <a:lvl1pPr>
              <a:defRPr/>
            </a:lvl1pPr>
          </a:lstStyle>
          <a:p>
            <a:fld id="{3212731C-9C25-6B4C-9B67-D0DA77D45207}" type="slidenum">
              <a:rPr lang="en-US" altLang="en-US"/>
              <a:pPr/>
              <a:t>‹#›</a:t>
            </a:fld>
            <a:endParaRPr lang="en-US" altLang="en-US"/>
          </a:p>
        </p:txBody>
      </p:sp>
    </p:spTree>
    <p:extLst>
      <p:ext uri="{BB962C8B-B14F-4D97-AF65-F5344CB8AC3E}">
        <p14:creationId xmlns:p14="http://schemas.microsoft.com/office/powerpoint/2010/main" val="3200502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400CB-8B19-4B12-4515-9B1BFA70437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942E53-F8A8-69F1-0512-9148B9A71DC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B9275F-34A3-80C6-ABA1-787213EAC60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D3C144-011D-BAAF-7D78-3D4077699D4C}"/>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A6ACD27-F177-D196-1665-84DB07C03311}"/>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B0C3397-B7CB-BE87-916D-48752509E463}"/>
              </a:ext>
            </a:extLst>
          </p:cNvPr>
          <p:cNvSpPr>
            <a:spLocks noGrp="1"/>
          </p:cNvSpPr>
          <p:nvPr>
            <p:ph type="sldNum" idx="12"/>
          </p:nvPr>
        </p:nvSpPr>
        <p:spPr/>
        <p:txBody>
          <a:bodyPr/>
          <a:lstStyle>
            <a:lvl1pPr>
              <a:defRPr/>
            </a:lvl1pPr>
          </a:lstStyle>
          <a:p>
            <a:fld id="{3888353E-C78D-224E-80CA-AA4294540697}" type="slidenum">
              <a:rPr lang="en-US" altLang="en-US"/>
              <a:pPr/>
              <a:t>‹#›</a:t>
            </a:fld>
            <a:endParaRPr lang="en-US" altLang="en-US"/>
          </a:p>
        </p:txBody>
      </p:sp>
    </p:spTree>
    <p:extLst>
      <p:ext uri="{BB962C8B-B14F-4D97-AF65-F5344CB8AC3E}">
        <p14:creationId xmlns:p14="http://schemas.microsoft.com/office/powerpoint/2010/main" val="2803977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99"/>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EB614B15-28D6-8D6B-50CF-F517E763422F}"/>
              </a:ext>
            </a:extLst>
          </p:cNvPr>
          <p:cNvSpPr>
            <a:spLocks noGrp="1" noChangeArrowheads="1"/>
          </p:cNvSpPr>
          <p:nvPr>
            <p:ph type="title"/>
          </p:nvPr>
        </p:nvSpPr>
        <p:spPr bwMode="auto">
          <a:xfrm>
            <a:off x="304800" y="365125"/>
            <a:ext cx="8531225"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title text format</a:t>
            </a:r>
          </a:p>
        </p:txBody>
      </p:sp>
      <p:sp>
        <p:nvSpPr>
          <p:cNvPr id="1026" name="Rectangle 2">
            <a:extLst>
              <a:ext uri="{FF2B5EF4-FFF2-40B4-BE49-F238E27FC236}">
                <a16:creationId xmlns:a16="http://schemas.microsoft.com/office/drawing/2014/main" id="{81ED6D5A-9382-1A85-BA2A-F8EE6D42CC02}"/>
              </a:ext>
            </a:extLst>
          </p:cNvPr>
          <p:cNvSpPr>
            <a:spLocks noGrp="1" noChangeArrowheads="1"/>
          </p:cNvSpPr>
          <p:nvPr>
            <p:ph type="body" idx="1"/>
          </p:nvPr>
        </p:nvSpPr>
        <p:spPr bwMode="auto">
          <a:xfrm>
            <a:off x="685800" y="1981200"/>
            <a:ext cx="77692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1027" name="Rectangle 3">
            <a:extLst>
              <a:ext uri="{FF2B5EF4-FFF2-40B4-BE49-F238E27FC236}">
                <a16:creationId xmlns:a16="http://schemas.microsoft.com/office/drawing/2014/main" id="{FF546DDA-52EE-56E3-5FF6-BA857B23C994}"/>
              </a:ext>
            </a:extLst>
          </p:cNvPr>
          <p:cNvSpPr>
            <a:spLocks noGrp="1" noChangeArrowheads="1"/>
          </p:cNvSpPr>
          <p:nvPr>
            <p:ph type="dt"/>
          </p:nvPr>
        </p:nvSpPr>
        <p:spPr bwMode="auto">
          <a:xfrm>
            <a:off x="685800" y="6248400"/>
            <a:ext cx="19018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l">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0">
                <a:solidFill>
                  <a:srgbClr val="000000"/>
                </a:solidFill>
                <a:latin typeface="+mn-lt"/>
              </a:defRPr>
            </a:lvl1pPr>
          </a:lstStyle>
          <a:p>
            <a:endParaRPr lang="en-US" altLang="en-US"/>
          </a:p>
        </p:txBody>
      </p:sp>
      <p:sp>
        <p:nvSpPr>
          <p:cNvPr id="1028" name="Rectangle 4">
            <a:extLst>
              <a:ext uri="{FF2B5EF4-FFF2-40B4-BE49-F238E27FC236}">
                <a16:creationId xmlns:a16="http://schemas.microsoft.com/office/drawing/2014/main" id="{FE192182-988D-7F57-E2C0-2015829D0604}"/>
              </a:ext>
            </a:extLst>
          </p:cNvPr>
          <p:cNvSpPr>
            <a:spLocks noGrp="1" noChangeArrowheads="1"/>
          </p:cNvSpPr>
          <p:nvPr>
            <p:ph type="ftr"/>
          </p:nvPr>
        </p:nvSpPr>
        <p:spPr bwMode="auto">
          <a:xfrm>
            <a:off x="3124200" y="6248400"/>
            <a:ext cx="28924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l">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0">
                <a:solidFill>
                  <a:srgbClr val="000000"/>
                </a:solidFill>
                <a:latin typeface="+mn-lt"/>
              </a:defRPr>
            </a:lvl1pPr>
          </a:lstStyle>
          <a:p>
            <a:endParaRPr lang="en-US" altLang="en-US"/>
          </a:p>
        </p:txBody>
      </p:sp>
      <p:sp>
        <p:nvSpPr>
          <p:cNvPr id="1029" name="Rectangle 5">
            <a:extLst>
              <a:ext uri="{FF2B5EF4-FFF2-40B4-BE49-F238E27FC236}">
                <a16:creationId xmlns:a16="http://schemas.microsoft.com/office/drawing/2014/main" id="{47D11F08-FCF6-4DEB-EA33-64FDC1B2333D}"/>
              </a:ext>
            </a:extLst>
          </p:cNvPr>
          <p:cNvSpPr>
            <a:spLocks noGrp="1" noChangeArrowheads="1"/>
          </p:cNvSpPr>
          <p:nvPr>
            <p:ph type="sldNum"/>
          </p:nvPr>
        </p:nvSpPr>
        <p:spPr bwMode="auto">
          <a:xfrm>
            <a:off x="6553200" y="6248400"/>
            <a:ext cx="19018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l">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0">
                <a:solidFill>
                  <a:srgbClr val="000000"/>
                </a:solidFill>
                <a:latin typeface="+mn-lt"/>
              </a:defRPr>
            </a:lvl1pPr>
          </a:lstStyle>
          <a:p>
            <a:fld id="{2C0F7610-1D12-5446-B4CE-8992F450F62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ct val="0"/>
        </a:spcBef>
        <a:spcAft>
          <a:spcPct val="0"/>
        </a:spcAft>
        <a:buClr>
          <a:srgbClr val="000000"/>
        </a:buClr>
        <a:buSzPct val="100000"/>
        <a:buFont typeface="Times New Roman" panose="02020603050405020304" pitchFamily="18" charset="0"/>
        <a:defRPr sz="5400" b="1" kern="1200">
          <a:solidFill>
            <a:srgbClr val="FFFFFF"/>
          </a:solidFill>
          <a:latin typeface="+mj-lt"/>
          <a:ea typeface="+mj-ea"/>
          <a:cs typeface="+mj-cs"/>
        </a:defRPr>
      </a:lvl1pPr>
      <a:lvl2pPr marL="742950" indent="-285750" algn="ctr" defTabSz="457200" rtl="0" fontAlgn="base">
        <a:spcBef>
          <a:spcPct val="0"/>
        </a:spcBef>
        <a:spcAft>
          <a:spcPct val="0"/>
        </a:spcAft>
        <a:buClr>
          <a:srgbClr val="000000"/>
        </a:buClr>
        <a:buSzPct val="100000"/>
        <a:buFont typeface="Times New Roman" panose="02020603050405020304" pitchFamily="18" charset="0"/>
        <a:defRPr sz="5400" b="1">
          <a:solidFill>
            <a:srgbClr val="FFFFFF"/>
          </a:solidFill>
          <a:latin typeface="Times New Roman" panose="02020603050405020304" pitchFamily="18" charset="0"/>
        </a:defRPr>
      </a:lvl2pPr>
      <a:lvl3pPr marL="1143000" indent="-228600" algn="ctr" defTabSz="457200" rtl="0" fontAlgn="base">
        <a:spcBef>
          <a:spcPct val="0"/>
        </a:spcBef>
        <a:spcAft>
          <a:spcPct val="0"/>
        </a:spcAft>
        <a:buClr>
          <a:srgbClr val="000000"/>
        </a:buClr>
        <a:buSzPct val="100000"/>
        <a:buFont typeface="Times New Roman" panose="02020603050405020304" pitchFamily="18" charset="0"/>
        <a:defRPr sz="5400" b="1">
          <a:solidFill>
            <a:srgbClr val="FFFFFF"/>
          </a:solidFill>
          <a:latin typeface="Times New Roman" panose="02020603050405020304" pitchFamily="18" charset="0"/>
        </a:defRPr>
      </a:lvl3pPr>
      <a:lvl4pPr marL="1600200" indent="-228600" algn="ctr" defTabSz="457200" rtl="0" fontAlgn="base">
        <a:spcBef>
          <a:spcPct val="0"/>
        </a:spcBef>
        <a:spcAft>
          <a:spcPct val="0"/>
        </a:spcAft>
        <a:buClr>
          <a:srgbClr val="000000"/>
        </a:buClr>
        <a:buSzPct val="100000"/>
        <a:buFont typeface="Times New Roman" panose="02020603050405020304" pitchFamily="18" charset="0"/>
        <a:defRPr sz="5400" b="1">
          <a:solidFill>
            <a:srgbClr val="FFFFFF"/>
          </a:solidFill>
          <a:latin typeface="Times New Roman" panose="02020603050405020304" pitchFamily="18" charset="0"/>
        </a:defRPr>
      </a:lvl4pPr>
      <a:lvl5pPr marL="2057400" indent="-228600" algn="ctr" defTabSz="457200" rtl="0" fontAlgn="base">
        <a:spcBef>
          <a:spcPct val="0"/>
        </a:spcBef>
        <a:spcAft>
          <a:spcPct val="0"/>
        </a:spcAft>
        <a:buClr>
          <a:srgbClr val="000000"/>
        </a:buClr>
        <a:buSzPct val="100000"/>
        <a:buFont typeface="Times New Roman" panose="02020603050405020304" pitchFamily="18" charset="0"/>
        <a:defRPr sz="5400" b="1">
          <a:solidFill>
            <a:srgbClr val="FFFFFF"/>
          </a:solidFill>
          <a:latin typeface="Times New Roman" panose="02020603050405020304" pitchFamily="18" charset="0"/>
        </a:defRPr>
      </a:lvl5pPr>
      <a:lvl6pPr marL="2514600" indent="-228600" algn="ctr" defTabSz="457200" rtl="0" fontAlgn="base">
        <a:spcBef>
          <a:spcPct val="0"/>
        </a:spcBef>
        <a:spcAft>
          <a:spcPct val="0"/>
        </a:spcAft>
        <a:buClr>
          <a:srgbClr val="000000"/>
        </a:buClr>
        <a:buSzPct val="100000"/>
        <a:buFont typeface="Times New Roman" panose="02020603050405020304" pitchFamily="18" charset="0"/>
        <a:defRPr sz="5400" b="1">
          <a:solidFill>
            <a:srgbClr val="FFFFFF"/>
          </a:solidFill>
          <a:latin typeface="Times New Roman" panose="02020603050405020304" pitchFamily="18" charset="0"/>
        </a:defRPr>
      </a:lvl6pPr>
      <a:lvl7pPr marL="2971800" indent="-228600" algn="ctr" defTabSz="457200" rtl="0" fontAlgn="base">
        <a:spcBef>
          <a:spcPct val="0"/>
        </a:spcBef>
        <a:spcAft>
          <a:spcPct val="0"/>
        </a:spcAft>
        <a:buClr>
          <a:srgbClr val="000000"/>
        </a:buClr>
        <a:buSzPct val="100000"/>
        <a:buFont typeface="Times New Roman" panose="02020603050405020304" pitchFamily="18" charset="0"/>
        <a:defRPr sz="5400" b="1">
          <a:solidFill>
            <a:srgbClr val="FFFFFF"/>
          </a:solidFill>
          <a:latin typeface="Times New Roman" panose="02020603050405020304" pitchFamily="18" charset="0"/>
        </a:defRPr>
      </a:lvl7pPr>
      <a:lvl8pPr marL="3429000" indent="-228600" algn="ctr" defTabSz="457200" rtl="0" fontAlgn="base">
        <a:spcBef>
          <a:spcPct val="0"/>
        </a:spcBef>
        <a:spcAft>
          <a:spcPct val="0"/>
        </a:spcAft>
        <a:buClr>
          <a:srgbClr val="000000"/>
        </a:buClr>
        <a:buSzPct val="100000"/>
        <a:buFont typeface="Times New Roman" panose="02020603050405020304" pitchFamily="18" charset="0"/>
        <a:defRPr sz="5400" b="1">
          <a:solidFill>
            <a:srgbClr val="FFFFFF"/>
          </a:solidFill>
          <a:latin typeface="Times New Roman" panose="02020603050405020304" pitchFamily="18" charset="0"/>
        </a:defRPr>
      </a:lvl8pPr>
      <a:lvl9pPr marL="3886200" indent="-228600" algn="ctr" defTabSz="457200" rtl="0" fontAlgn="base">
        <a:spcBef>
          <a:spcPct val="0"/>
        </a:spcBef>
        <a:spcAft>
          <a:spcPct val="0"/>
        </a:spcAft>
        <a:buClr>
          <a:srgbClr val="000000"/>
        </a:buClr>
        <a:buSzPct val="100000"/>
        <a:buFont typeface="Times New Roman" panose="02020603050405020304" pitchFamily="18" charset="0"/>
        <a:defRPr sz="5400" b="1">
          <a:solidFill>
            <a:srgbClr val="FFFFFF"/>
          </a:solidFill>
          <a:latin typeface="Times New Roman" panose="02020603050405020304" pitchFamily="18" charset="0"/>
        </a:defRPr>
      </a:lvl9pPr>
    </p:titleStyle>
    <p:bodyStyle>
      <a:lvl1pPr marL="342900" indent="-342900" algn="ctr" defTabSz="457200" rtl="0" fontAlgn="base">
        <a:spcBef>
          <a:spcPts val="1350"/>
        </a:spcBef>
        <a:spcAft>
          <a:spcPct val="0"/>
        </a:spcAft>
        <a:buClr>
          <a:srgbClr val="000000"/>
        </a:buClr>
        <a:buSzPct val="100000"/>
        <a:buFont typeface="Times New Roman" panose="02020603050405020304" pitchFamily="18" charset="0"/>
        <a:defRPr sz="5400" b="1" kern="1200">
          <a:solidFill>
            <a:srgbClr val="FFFFFF"/>
          </a:solidFill>
          <a:latin typeface="+mn-lt"/>
          <a:ea typeface="+mn-ea"/>
          <a:cs typeface="+mn-cs"/>
        </a:defRPr>
      </a:lvl1pPr>
      <a:lvl2pPr marL="742950" indent="-285750" algn="l" defTabSz="457200" rtl="0" fontAlgn="base">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fontAlgn="base">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fontAlgn="base">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fontAlgn="base">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0DAD2-C106-4269-E9BC-01FC495E1322}"/>
              </a:ext>
            </a:extLst>
          </p:cNvPr>
          <p:cNvSpPr>
            <a:spLocks noGrp="1"/>
          </p:cNvSpPr>
          <p:nvPr>
            <p:ph type="title"/>
          </p:nvPr>
        </p:nvSpPr>
        <p:spPr/>
        <p:txBody>
          <a:bodyPr/>
          <a:lstStyle/>
          <a:p>
            <a:r>
              <a:rPr lang="en-US" sz="4800" dirty="0"/>
              <a:t>Salt and Light Bible Ministries</a:t>
            </a:r>
            <a:br>
              <a:rPr lang="en-US" sz="4800" dirty="0"/>
            </a:br>
            <a:br>
              <a:rPr lang="en-US" sz="4800" dirty="0"/>
            </a:br>
            <a:r>
              <a:rPr lang="en-US" sz="4400" dirty="0"/>
              <a:t>‘A Daily Cross with Thee’ # 8 – The Necessity of Biblical Separation – Part 5</a:t>
            </a:r>
            <a:br>
              <a:rPr lang="en-US" sz="4400" dirty="0"/>
            </a:br>
            <a:br>
              <a:rPr lang="en-US" sz="4400" dirty="0"/>
            </a:br>
            <a:r>
              <a:rPr lang="en-US" sz="4400" dirty="0"/>
              <a:t>Pastor Jason Kauranen</a:t>
            </a:r>
            <a:br>
              <a:rPr lang="en-US" sz="4400" dirty="0"/>
            </a:br>
            <a:r>
              <a:rPr lang="en-US" sz="4400" dirty="0"/>
              <a:t>Sunday September 8, 2024</a:t>
            </a:r>
          </a:p>
        </p:txBody>
      </p:sp>
    </p:spTree>
    <p:extLst>
      <p:ext uri="{BB962C8B-B14F-4D97-AF65-F5344CB8AC3E}">
        <p14:creationId xmlns:p14="http://schemas.microsoft.com/office/powerpoint/2010/main" val="3827829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6A167-7701-3D37-1A5E-02D37B151376}"/>
              </a:ext>
            </a:extLst>
          </p:cNvPr>
          <p:cNvSpPr>
            <a:spLocks noGrp="1"/>
          </p:cNvSpPr>
          <p:nvPr>
            <p:ph type="title"/>
          </p:nvPr>
        </p:nvSpPr>
        <p:spPr/>
        <p:txBody>
          <a:bodyPr/>
          <a:lstStyle/>
          <a:p>
            <a:r>
              <a:rPr lang="en-US" sz="4800" dirty="0"/>
              <a:t>Gal 5:13 For you were called to freedom, brethren; only do not turn your freedom into an opportunity for the flesh, but through love serve one another.</a:t>
            </a:r>
          </a:p>
        </p:txBody>
      </p:sp>
    </p:spTree>
    <p:extLst>
      <p:ext uri="{BB962C8B-B14F-4D97-AF65-F5344CB8AC3E}">
        <p14:creationId xmlns:p14="http://schemas.microsoft.com/office/powerpoint/2010/main" val="1833420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32459-6570-34B9-093A-5A1963D21B9C}"/>
              </a:ext>
            </a:extLst>
          </p:cNvPr>
          <p:cNvSpPr>
            <a:spLocks noGrp="1"/>
          </p:cNvSpPr>
          <p:nvPr>
            <p:ph type="title"/>
          </p:nvPr>
        </p:nvSpPr>
        <p:spPr/>
        <p:txBody>
          <a:bodyPr/>
          <a:lstStyle/>
          <a:p>
            <a:r>
              <a:rPr lang="en-US" sz="4800" dirty="0"/>
              <a:t>Gal 5:14 For the whole Law is fulfilled in one word, in the statement, “YOU SHALL </a:t>
            </a:r>
            <a:r>
              <a:rPr lang="en-US" sz="4800" u="sng" dirty="0"/>
              <a:t>LOVE</a:t>
            </a:r>
            <a:r>
              <a:rPr lang="en-US" sz="4800" dirty="0"/>
              <a:t> YOUR NEIGHBOR AS YOURSELF.” </a:t>
            </a:r>
          </a:p>
        </p:txBody>
      </p:sp>
    </p:spTree>
    <p:extLst>
      <p:ext uri="{BB962C8B-B14F-4D97-AF65-F5344CB8AC3E}">
        <p14:creationId xmlns:p14="http://schemas.microsoft.com/office/powerpoint/2010/main" val="2080113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A6397-C03C-E812-6430-3BF84B204133}"/>
              </a:ext>
            </a:extLst>
          </p:cNvPr>
          <p:cNvSpPr>
            <a:spLocks noGrp="1"/>
          </p:cNvSpPr>
          <p:nvPr>
            <p:ph type="title"/>
          </p:nvPr>
        </p:nvSpPr>
        <p:spPr/>
        <p:txBody>
          <a:bodyPr/>
          <a:lstStyle/>
          <a:p>
            <a:r>
              <a:rPr lang="en-US" sz="4400" dirty="0"/>
              <a:t>‘Through love serve one another’ –</a:t>
            </a:r>
            <a:br>
              <a:rPr lang="en-US" sz="4400" dirty="0"/>
            </a:br>
            <a:r>
              <a:rPr lang="en-US" sz="4400" dirty="0"/>
              <a:t> </a:t>
            </a:r>
            <a:br>
              <a:rPr lang="en-US" sz="4400" dirty="0"/>
            </a:br>
            <a:r>
              <a:rPr lang="en-US" sz="4400" dirty="0"/>
              <a:t>‘</a:t>
            </a:r>
            <a:r>
              <a:rPr lang="en-US" sz="4400" dirty="0" err="1"/>
              <a:t>dia</a:t>
            </a:r>
            <a:r>
              <a:rPr lang="en-US" sz="4400" dirty="0"/>
              <a:t> </a:t>
            </a:r>
            <a:r>
              <a:rPr lang="en-US" sz="4400" dirty="0" err="1"/>
              <a:t>tēs</a:t>
            </a:r>
            <a:r>
              <a:rPr lang="en-US" sz="4400" dirty="0"/>
              <a:t> </a:t>
            </a:r>
            <a:r>
              <a:rPr lang="en-US" sz="4400" dirty="0" err="1"/>
              <a:t>agapēs</a:t>
            </a:r>
            <a:r>
              <a:rPr lang="en-US" sz="4400" dirty="0"/>
              <a:t> </a:t>
            </a:r>
            <a:r>
              <a:rPr lang="en-US" sz="4400" dirty="0" err="1"/>
              <a:t>douleuete</a:t>
            </a:r>
            <a:r>
              <a:rPr lang="en-US" sz="4400" dirty="0"/>
              <a:t> </a:t>
            </a:r>
            <a:r>
              <a:rPr lang="en-US" sz="4400" dirty="0" err="1"/>
              <a:t>allēlōn</a:t>
            </a:r>
            <a:r>
              <a:rPr lang="en-US" sz="4400" dirty="0"/>
              <a:t>’ –</a:t>
            </a:r>
            <a:br>
              <a:rPr lang="en-US" sz="4400" dirty="0"/>
            </a:br>
            <a:br>
              <a:rPr lang="en-US" sz="4400" dirty="0"/>
            </a:br>
            <a:r>
              <a:rPr lang="en-US" sz="4400" dirty="0"/>
              <a:t> </a:t>
            </a:r>
            <a:br>
              <a:rPr lang="en-US" sz="4800" dirty="0"/>
            </a:br>
            <a:endParaRPr lang="en-US" sz="4800" dirty="0"/>
          </a:p>
        </p:txBody>
      </p:sp>
    </p:spTree>
    <p:extLst>
      <p:ext uri="{BB962C8B-B14F-4D97-AF65-F5344CB8AC3E}">
        <p14:creationId xmlns:p14="http://schemas.microsoft.com/office/powerpoint/2010/main" val="1738973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A849C-F439-10F1-4945-95E1B937F0D0}"/>
              </a:ext>
            </a:extLst>
          </p:cNvPr>
          <p:cNvSpPr>
            <a:spLocks noGrp="1"/>
          </p:cNvSpPr>
          <p:nvPr>
            <p:ph type="title"/>
          </p:nvPr>
        </p:nvSpPr>
        <p:spPr/>
        <p:txBody>
          <a:bodyPr/>
          <a:lstStyle/>
          <a:p>
            <a:r>
              <a:rPr lang="en-US" sz="4000" dirty="0"/>
              <a:t>‘Dia’ - G1223 – the primary preposition denoting the channel of an act = through. </a:t>
            </a:r>
            <a:br>
              <a:rPr lang="en-US" sz="4000" dirty="0"/>
            </a:br>
            <a:br>
              <a:rPr lang="en-US" sz="4000" dirty="0"/>
            </a:br>
            <a:r>
              <a:rPr lang="en-US" sz="4000" dirty="0"/>
              <a:t>‘</a:t>
            </a:r>
            <a:r>
              <a:rPr lang="en-US" sz="4000" dirty="0" err="1"/>
              <a:t>Tēs</a:t>
            </a:r>
            <a:r>
              <a:rPr lang="en-US" sz="4000" dirty="0"/>
              <a:t>’ – G3588 – is the definite article – placing emphasis on the context of subject matter. </a:t>
            </a:r>
            <a:br>
              <a:rPr lang="en-US" sz="4000" dirty="0"/>
            </a:br>
            <a:br>
              <a:rPr lang="en-US" sz="4000" dirty="0"/>
            </a:br>
            <a:r>
              <a:rPr lang="en-US" sz="4000" dirty="0"/>
              <a:t>‘</a:t>
            </a:r>
            <a:r>
              <a:rPr lang="en-US" sz="4000" dirty="0" err="1"/>
              <a:t>agapēs</a:t>
            </a:r>
            <a:r>
              <a:rPr lang="en-US" sz="4000" dirty="0"/>
              <a:t>’- G26 – love of special affection, benevolence; a love-feast. </a:t>
            </a:r>
            <a:br>
              <a:rPr lang="en-US" dirty="0"/>
            </a:br>
            <a:endParaRPr lang="en-US" dirty="0"/>
          </a:p>
        </p:txBody>
      </p:sp>
    </p:spTree>
    <p:extLst>
      <p:ext uri="{BB962C8B-B14F-4D97-AF65-F5344CB8AC3E}">
        <p14:creationId xmlns:p14="http://schemas.microsoft.com/office/powerpoint/2010/main" val="3472267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94297-0477-DED6-53F3-DCEF3824683F}"/>
              </a:ext>
            </a:extLst>
          </p:cNvPr>
          <p:cNvSpPr>
            <a:spLocks noGrp="1"/>
          </p:cNvSpPr>
          <p:nvPr>
            <p:ph type="title"/>
          </p:nvPr>
        </p:nvSpPr>
        <p:spPr/>
        <p:txBody>
          <a:bodyPr/>
          <a:lstStyle/>
          <a:p>
            <a:r>
              <a:rPr lang="en-US" sz="4200" dirty="0"/>
              <a:t>‘</a:t>
            </a:r>
            <a:r>
              <a:rPr lang="en-US" sz="4200" dirty="0" err="1"/>
              <a:t>douleuete</a:t>
            </a:r>
            <a:r>
              <a:rPr lang="en-US" sz="4200" dirty="0"/>
              <a:t>’ – (G1398 – </a:t>
            </a:r>
            <a:r>
              <a:rPr lang="en-US" sz="4200" dirty="0" err="1"/>
              <a:t>dool</a:t>
            </a:r>
            <a:r>
              <a:rPr lang="en-US" sz="4200" dirty="0"/>
              <a:t>-</a:t>
            </a:r>
            <a:r>
              <a:rPr lang="en-US" sz="4200" dirty="0" err="1"/>
              <a:t>yoo</a:t>
            </a:r>
            <a:r>
              <a:rPr lang="en-US" sz="4200" dirty="0"/>
              <a:t>’-o) to be devote or subject to, a total giving of oneself for the benefit of, a slave of = to serve. </a:t>
            </a:r>
            <a:br>
              <a:rPr lang="en-US" sz="4200" dirty="0"/>
            </a:br>
            <a:br>
              <a:rPr lang="en-US" sz="4200" dirty="0"/>
            </a:br>
            <a:r>
              <a:rPr lang="en-US" sz="4200" dirty="0"/>
              <a:t>‘</a:t>
            </a:r>
            <a:r>
              <a:rPr lang="en-US" sz="4200" dirty="0" err="1"/>
              <a:t>allēlon</a:t>
            </a:r>
            <a:r>
              <a:rPr lang="en-US" sz="4200" dirty="0"/>
              <a:t>’ – (G240 – al-lay'-lone; genitive plural of </a:t>
            </a:r>
            <a:r>
              <a:rPr lang="en-US" sz="4200" dirty="0" err="1"/>
              <a:t>allos</a:t>
            </a:r>
            <a:r>
              <a:rPr lang="en-US" sz="4200" dirty="0"/>
              <a:t>) </a:t>
            </a:r>
            <a:br>
              <a:rPr lang="en-US" sz="4200" dirty="0"/>
            </a:br>
            <a:r>
              <a:rPr lang="en-US" sz="4200" dirty="0"/>
              <a:t>showing reduplicated of each other = one another </a:t>
            </a:r>
            <a:br>
              <a:rPr lang="en-US" sz="4200" dirty="0"/>
            </a:br>
            <a:endParaRPr lang="en-US" sz="4200" dirty="0"/>
          </a:p>
        </p:txBody>
      </p:sp>
    </p:spTree>
    <p:extLst>
      <p:ext uri="{BB962C8B-B14F-4D97-AF65-F5344CB8AC3E}">
        <p14:creationId xmlns:p14="http://schemas.microsoft.com/office/powerpoint/2010/main" val="3462024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FF036-00ED-A4C9-C031-B74C6C00533F}"/>
              </a:ext>
            </a:extLst>
          </p:cNvPr>
          <p:cNvSpPr>
            <a:spLocks noGrp="1"/>
          </p:cNvSpPr>
          <p:nvPr>
            <p:ph type="title"/>
          </p:nvPr>
        </p:nvSpPr>
        <p:spPr/>
        <p:txBody>
          <a:bodyPr/>
          <a:lstStyle/>
          <a:p>
            <a:r>
              <a:rPr lang="en-US" dirty="0"/>
              <a:t>You are to be devoted and duplicate service to one another now and keep doing this into the future by means of impersonal love.</a:t>
            </a:r>
          </a:p>
        </p:txBody>
      </p:sp>
    </p:spTree>
    <p:extLst>
      <p:ext uri="{BB962C8B-B14F-4D97-AF65-F5344CB8AC3E}">
        <p14:creationId xmlns:p14="http://schemas.microsoft.com/office/powerpoint/2010/main" val="4063619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DA19E-3D65-FF8A-C1AB-A510CD050DCB}"/>
              </a:ext>
            </a:extLst>
          </p:cNvPr>
          <p:cNvSpPr>
            <a:spLocks noGrp="1"/>
          </p:cNvSpPr>
          <p:nvPr>
            <p:ph type="title"/>
          </p:nvPr>
        </p:nvSpPr>
        <p:spPr/>
        <p:txBody>
          <a:bodyPr/>
          <a:lstStyle/>
          <a:p>
            <a:r>
              <a:rPr lang="en-US" sz="4400" dirty="0"/>
              <a:t>Jam 2:8 “If, however, you are fulfilling the royal law on the basis of the Scripture, in this you are doing well.”</a:t>
            </a:r>
            <a:br>
              <a:rPr lang="en-US" sz="4400" dirty="0"/>
            </a:br>
            <a:r>
              <a:rPr lang="en-US" sz="4400" dirty="0"/>
              <a:t>Jam 2:9 But if you show partiality, you are committing sin and are convicted by the law as transgressors. </a:t>
            </a:r>
            <a:br>
              <a:rPr lang="en-US" sz="4400" dirty="0"/>
            </a:br>
            <a:endParaRPr lang="en-US" sz="4400" dirty="0"/>
          </a:p>
        </p:txBody>
      </p:sp>
    </p:spTree>
    <p:extLst>
      <p:ext uri="{BB962C8B-B14F-4D97-AF65-F5344CB8AC3E}">
        <p14:creationId xmlns:p14="http://schemas.microsoft.com/office/powerpoint/2010/main" val="2536402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DD784-D6B3-2E5E-0BA6-E1BECD65ABAD}"/>
              </a:ext>
            </a:extLst>
          </p:cNvPr>
          <p:cNvSpPr>
            <a:spLocks noGrp="1"/>
          </p:cNvSpPr>
          <p:nvPr>
            <p:ph type="title"/>
          </p:nvPr>
        </p:nvSpPr>
        <p:spPr/>
        <p:txBody>
          <a:bodyPr/>
          <a:lstStyle/>
          <a:p>
            <a:r>
              <a:rPr lang="en-US" sz="4000" dirty="0"/>
              <a:t>Jonathan separated ‘unto’ the Lord and Separated ‘from’ the evil,</a:t>
            </a:r>
            <a:br>
              <a:rPr lang="en-US" sz="4000" dirty="0"/>
            </a:br>
            <a:r>
              <a:rPr lang="en-US" sz="4000" dirty="0"/>
              <a:t> </a:t>
            </a:r>
            <a:br>
              <a:rPr lang="en-US" sz="4000" dirty="0"/>
            </a:br>
            <a:r>
              <a:rPr lang="en-US" sz="4000" dirty="0"/>
              <a:t>yet Jonathan still honored the authority God had established and place over him. </a:t>
            </a:r>
          </a:p>
        </p:txBody>
      </p:sp>
    </p:spTree>
    <p:extLst>
      <p:ext uri="{BB962C8B-B14F-4D97-AF65-F5344CB8AC3E}">
        <p14:creationId xmlns:p14="http://schemas.microsoft.com/office/powerpoint/2010/main" val="856920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A020EC-C0CD-794B-C594-972BCF5C9B1F}"/>
              </a:ext>
            </a:extLst>
          </p:cNvPr>
          <p:cNvSpPr>
            <a:spLocks noGrp="1"/>
          </p:cNvSpPr>
          <p:nvPr>
            <p:ph type="title"/>
          </p:nvPr>
        </p:nvSpPr>
        <p:spPr>
          <a:xfrm>
            <a:off x="628650" y="184805"/>
            <a:ext cx="7886700" cy="1505883"/>
          </a:xfrm>
        </p:spPr>
        <p:txBody>
          <a:bodyPr anchor="ctr">
            <a:normAutofit/>
          </a:bodyPr>
          <a:lstStyle/>
          <a:p>
            <a:endParaRPr lang="en-US" sz="4500"/>
          </a:p>
        </p:txBody>
      </p:sp>
      <p:pic>
        <p:nvPicPr>
          <p:cNvPr id="3" name="Picture 2" descr="A map of the bible&#10;&#10;Description automatically generated">
            <a:extLst>
              <a:ext uri="{FF2B5EF4-FFF2-40B4-BE49-F238E27FC236}">
                <a16:creationId xmlns:a16="http://schemas.microsoft.com/office/drawing/2014/main" id="{3767FAE5-D978-B2EA-9341-9648E9CA8377}"/>
              </a:ext>
            </a:extLst>
          </p:cNvPr>
          <p:cNvPicPr>
            <a:picLocks noChangeAspect="1"/>
          </p:cNvPicPr>
          <p:nvPr/>
        </p:nvPicPr>
        <p:blipFill>
          <a:blip r:embed="rId3"/>
          <a:stretch>
            <a:fillRect/>
          </a:stretch>
        </p:blipFill>
        <p:spPr>
          <a:xfrm>
            <a:off x="76201" y="184805"/>
            <a:ext cx="8991600" cy="6488390"/>
          </a:xfrm>
          <a:prstGeom prst="rect">
            <a:avLst/>
          </a:prstGeom>
        </p:spPr>
      </p:pic>
    </p:spTree>
    <p:extLst>
      <p:ext uri="{BB962C8B-B14F-4D97-AF65-F5344CB8AC3E}">
        <p14:creationId xmlns:p14="http://schemas.microsoft.com/office/powerpoint/2010/main" val="3500591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8A8C-D181-2C43-C270-3D82A8B61827}"/>
              </a:ext>
            </a:extLst>
          </p:cNvPr>
          <p:cNvSpPr>
            <a:spLocks noGrp="1"/>
          </p:cNvSpPr>
          <p:nvPr>
            <p:ph type="title"/>
          </p:nvPr>
        </p:nvSpPr>
        <p:spPr/>
        <p:txBody>
          <a:bodyPr/>
          <a:lstStyle/>
          <a:p>
            <a:r>
              <a:rPr lang="en-US" sz="4600" dirty="0"/>
              <a:t>1Sa 23:14 David stayed in the wilderness in the Strongholds, and remained in the hill country in the wilderness of </a:t>
            </a:r>
            <a:r>
              <a:rPr lang="en-US" sz="4600" dirty="0" err="1"/>
              <a:t>Ziph</a:t>
            </a:r>
            <a:r>
              <a:rPr lang="en-US" sz="4600" dirty="0"/>
              <a:t>. </a:t>
            </a:r>
            <a:br>
              <a:rPr lang="en-US" sz="4600" dirty="0"/>
            </a:br>
            <a:r>
              <a:rPr lang="en-US" sz="4600" dirty="0"/>
              <a:t>And </a:t>
            </a:r>
            <a:r>
              <a:rPr lang="en-US" sz="4600" u="sng" dirty="0"/>
              <a:t>Saul sought him every day</a:t>
            </a:r>
            <a:r>
              <a:rPr lang="en-US" sz="4600" dirty="0"/>
              <a:t>, but God did not deliver him into his hand. </a:t>
            </a:r>
          </a:p>
        </p:txBody>
      </p:sp>
    </p:spTree>
    <p:extLst>
      <p:ext uri="{BB962C8B-B14F-4D97-AF65-F5344CB8AC3E}">
        <p14:creationId xmlns:p14="http://schemas.microsoft.com/office/powerpoint/2010/main" val="3743796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22D5-421F-DE0D-ADB6-06A9CE7F7B1D}"/>
              </a:ext>
            </a:extLst>
          </p:cNvPr>
          <p:cNvSpPr>
            <a:spLocks noGrp="1"/>
          </p:cNvSpPr>
          <p:nvPr>
            <p:ph type="title"/>
          </p:nvPr>
        </p:nvSpPr>
        <p:spPr/>
        <p:txBody>
          <a:bodyPr/>
          <a:lstStyle/>
          <a:p>
            <a:r>
              <a:rPr lang="en-US" sz="4400" dirty="0"/>
              <a:t>Don’t let anything take you away from the continued growth </a:t>
            </a:r>
            <a:br>
              <a:rPr lang="en-US" sz="4400" dirty="0"/>
            </a:br>
            <a:r>
              <a:rPr lang="en-US" sz="4400" dirty="0"/>
              <a:t>in grace and knowledge of </a:t>
            </a:r>
            <a:br>
              <a:rPr lang="en-US" sz="4400" dirty="0"/>
            </a:br>
            <a:r>
              <a:rPr lang="en-US" sz="4400" dirty="0"/>
              <a:t>the Lord Jesus Christ and upholding His divine viewpoint and principles that are commanded in the Word of God. </a:t>
            </a:r>
          </a:p>
        </p:txBody>
      </p:sp>
    </p:spTree>
    <p:extLst>
      <p:ext uri="{BB962C8B-B14F-4D97-AF65-F5344CB8AC3E}">
        <p14:creationId xmlns:p14="http://schemas.microsoft.com/office/powerpoint/2010/main" val="2599699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750138-51FB-3A94-2827-4F9FD90F54AB}"/>
              </a:ext>
            </a:extLst>
          </p:cNvPr>
          <p:cNvPicPr>
            <a:picLocks noChangeAspect="1"/>
          </p:cNvPicPr>
          <p:nvPr/>
        </p:nvPicPr>
        <p:blipFill>
          <a:blip r:embed="rId2"/>
          <a:stretch>
            <a:fillRect/>
          </a:stretch>
        </p:blipFill>
        <p:spPr>
          <a:xfrm>
            <a:off x="2285802" y="1714351"/>
            <a:ext cx="4572396" cy="3429297"/>
          </a:xfrm>
          <a:prstGeom prst="rect">
            <a:avLst/>
          </a:prstGeom>
        </p:spPr>
      </p:pic>
      <p:sp>
        <p:nvSpPr>
          <p:cNvPr id="2" name="Title 1">
            <a:extLst>
              <a:ext uri="{FF2B5EF4-FFF2-40B4-BE49-F238E27FC236}">
                <a16:creationId xmlns:a16="http://schemas.microsoft.com/office/drawing/2014/main" id="{F27448EF-7450-C98A-1779-7CAFFB83A22F}"/>
              </a:ext>
            </a:extLst>
          </p:cNvPr>
          <p:cNvSpPr>
            <a:spLocks noGrp="1"/>
          </p:cNvSpPr>
          <p:nvPr>
            <p:ph type="title"/>
          </p:nvPr>
        </p:nvSpPr>
        <p:spPr/>
        <p:txBody>
          <a:bodyPr/>
          <a:lstStyle/>
          <a:p>
            <a:r>
              <a:rPr lang="en-US" sz="4000" dirty="0"/>
              <a:t>’Sought’ -  </a:t>
            </a:r>
            <a:r>
              <a:rPr lang="en-US" sz="4000" dirty="0" err="1"/>
              <a:t>bâqash</a:t>
            </a:r>
            <a:r>
              <a:rPr lang="en-US" sz="4000" dirty="0"/>
              <a:t> – (</a:t>
            </a:r>
            <a:r>
              <a:rPr lang="en-US" sz="4000" dirty="0" err="1"/>
              <a:t>baw-kash</a:t>
            </a:r>
            <a:r>
              <a:rPr lang="en-US" sz="4000" dirty="0"/>
              <a:t>' H1245) A primitive root =  to search out (by any method;  specifically in worship or prayer);</a:t>
            </a:r>
            <a:br>
              <a:rPr lang="en-US" sz="4000" dirty="0"/>
            </a:br>
            <a:r>
              <a:rPr lang="en-US" sz="4000" dirty="0"/>
              <a:t>  by implication </a:t>
            </a:r>
            <a:r>
              <a:rPr lang="en-US" sz="4000" u="sng" dirty="0"/>
              <a:t>to strive after </a:t>
            </a:r>
            <a:r>
              <a:rPr lang="en-US" sz="4000" dirty="0"/>
              <a:t>= </a:t>
            </a:r>
            <a:br>
              <a:rPr lang="en-US" sz="4000" dirty="0"/>
            </a:br>
            <a:r>
              <a:rPr lang="en-US" sz="4000" dirty="0"/>
              <a:t>Make a request to search for - beg, beseech, enquire, </a:t>
            </a:r>
            <a:r>
              <a:rPr lang="en-US" sz="4000" u="sng" dirty="0"/>
              <a:t>make inquisition</a:t>
            </a:r>
            <a:r>
              <a:rPr lang="en-US" sz="4000" dirty="0"/>
              <a:t>.</a:t>
            </a:r>
            <a:br>
              <a:rPr lang="en-US" sz="4000" dirty="0"/>
            </a:br>
            <a:endParaRPr lang="en-US" sz="4000" dirty="0"/>
          </a:p>
        </p:txBody>
      </p:sp>
    </p:spTree>
    <p:extLst>
      <p:ext uri="{BB962C8B-B14F-4D97-AF65-F5344CB8AC3E}">
        <p14:creationId xmlns:p14="http://schemas.microsoft.com/office/powerpoint/2010/main" val="9663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706AD-3183-819A-40B1-4DDCE1F8DD6E}"/>
              </a:ext>
            </a:extLst>
          </p:cNvPr>
          <p:cNvSpPr>
            <a:spLocks noGrp="1"/>
          </p:cNvSpPr>
          <p:nvPr>
            <p:ph type="title"/>
          </p:nvPr>
        </p:nvSpPr>
        <p:spPr/>
        <p:txBody>
          <a:bodyPr/>
          <a:lstStyle/>
          <a:p>
            <a:r>
              <a:rPr lang="en-US" sz="4400" dirty="0"/>
              <a:t>1Sa 23:16 And Jonathan, </a:t>
            </a:r>
            <a:br>
              <a:rPr lang="en-US" sz="4400" dirty="0"/>
            </a:br>
            <a:r>
              <a:rPr lang="en-US" sz="4400" dirty="0"/>
              <a:t>Saul’s son, arose and went to David at </a:t>
            </a:r>
            <a:r>
              <a:rPr lang="en-US" sz="4400" dirty="0" err="1"/>
              <a:t>Horesh</a:t>
            </a:r>
            <a:r>
              <a:rPr lang="en-US" sz="4400" dirty="0"/>
              <a:t>, and </a:t>
            </a:r>
            <a:br>
              <a:rPr lang="en-US" sz="4400" dirty="0"/>
            </a:br>
            <a:r>
              <a:rPr lang="en-US" sz="4400" u="sng" dirty="0"/>
              <a:t>encouraged him in God. </a:t>
            </a:r>
          </a:p>
        </p:txBody>
      </p:sp>
    </p:spTree>
    <p:extLst>
      <p:ext uri="{BB962C8B-B14F-4D97-AF65-F5344CB8AC3E}">
        <p14:creationId xmlns:p14="http://schemas.microsoft.com/office/powerpoint/2010/main" val="540657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65FC5-0EB0-7EDA-917B-0E2C598D1E56}"/>
              </a:ext>
            </a:extLst>
          </p:cNvPr>
          <p:cNvSpPr>
            <a:spLocks noGrp="1"/>
          </p:cNvSpPr>
          <p:nvPr>
            <p:ph type="title"/>
          </p:nvPr>
        </p:nvSpPr>
        <p:spPr/>
        <p:txBody>
          <a:bodyPr/>
          <a:lstStyle/>
          <a:p>
            <a:r>
              <a:rPr lang="en-US" sz="4800" dirty="0"/>
              <a:t>1Sa 23:18 So the two of them made a covenant before the LORD; and David stayed at </a:t>
            </a:r>
            <a:r>
              <a:rPr lang="en-US" sz="4800" dirty="0" err="1"/>
              <a:t>Horesh</a:t>
            </a:r>
            <a:r>
              <a:rPr lang="en-US" sz="4800" dirty="0"/>
              <a:t> while Jonathan went </a:t>
            </a:r>
            <a:br>
              <a:rPr lang="en-US" sz="4800" dirty="0"/>
            </a:br>
            <a:r>
              <a:rPr lang="en-US" sz="4800" dirty="0"/>
              <a:t>to his house. </a:t>
            </a:r>
          </a:p>
        </p:txBody>
      </p:sp>
    </p:spTree>
    <p:extLst>
      <p:ext uri="{BB962C8B-B14F-4D97-AF65-F5344CB8AC3E}">
        <p14:creationId xmlns:p14="http://schemas.microsoft.com/office/powerpoint/2010/main" val="2427577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753A-BD79-5C0B-7650-6756FAC71754}"/>
              </a:ext>
            </a:extLst>
          </p:cNvPr>
          <p:cNvSpPr>
            <a:spLocks noGrp="1"/>
          </p:cNvSpPr>
          <p:nvPr>
            <p:ph type="title"/>
          </p:nvPr>
        </p:nvSpPr>
        <p:spPr/>
        <p:txBody>
          <a:bodyPr/>
          <a:lstStyle/>
          <a:p>
            <a:r>
              <a:rPr lang="en-US" sz="4400" dirty="0"/>
              <a:t>Renewing or reconfirming a covenant does not make the previous covenant less precious; </a:t>
            </a:r>
            <a:br>
              <a:rPr lang="en-US" sz="4400" dirty="0"/>
            </a:br>
            <a:r>
              <a:rPr lang="en-US" sz="4400" dirty="0"/>
              <a:t>it makes the covenant </a:t>
            </a:r>
            <a:br>
              <a:rPr lang="en-US" sz="4400" dirty="0"/>
            </a:br>
            <a:r>
              <a:rPr lang="en-US" sz="4400" dirty="0"/>
              <a:t>more precious and brings </a:t>
            </a:r>
            <a:br>
              <a:rPr lang="en-US" sz="4400" dirty="0"/>
            </a:br>
            <a:r>
              <a:rPr lang="en-US" sz="4400" dirty="0"/>
              <a:t>validity to the commitment. </a:t>
            </a:r>
          </a:p>
        </p:txBody>
      </p:sp>
    </p:spTree>
    <p:extLst>
      <p:ext uri="{BB962C8B-B14F-4D97-AF65-F5344CB8AC3E}">
        <p14:creationId xmlns:p14="http://schemas.microsoft.com/office/powerpoint/2010/main" val="2851433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55786-937B-AEE7-449A-45B34988E862}"/>
              </a:ext>
            </a:extLst>
          </p:cNvPr>
          <p:cNvSpPr>
            <a:spLocks noGrp="1"/>
          </p:cNvSpPr>
          <p:nvPr>
            <p:ph type="title"/>
          </p:nvPr>
        </p:nvSpPr>
        <p:spPr/>
        <p:txBody>
          <a:bodyPr/>
          <a:lstStyle/>
          <a:p>
            <a:r>
              <a:rPr lang="en-US" sz="4800" dirty="0"/>
              <a:t>1Sa 23:19 Then </a:t>
            </a:r>
            <a:r>
              <a:rPr lang="en-US" sz="4800" dirty="0" err="1"/>
              <a:t>Ziphites</a:t>
            </a:r>
            <a:r>
              <a:rPr lang="en-US" sz="4800" dirty="0"/>
              <a:t> came up to Saul at Gibeah, saying, “Is David not hiding with us in the strongholds at </a:t>
            </a:r>
            <a:r>
              <a:rPr lang="en-US" sz="4800" dirty="0" err="1"/>
              <a:t>Horesh</a:t>
            </a:r>
            <a:r>
              <a:rPr lang="en-US" sz="4800" dirty="0"/>
              <a:t>, on the hill of </a:t>
            </a:r>
            <a:r>
              <a:rPr lang="en-US" sz="4800" dirty="0" err="1"/>
              <a:t>Hachilah</a:t>
            </a:r>
            <a:r>
              <a:rPr lang="en-US" sz="4800" dirty="0"/>
              <a:t>, which is on the south of </a:t>
            </a:r>
            <a:r>
              <a:rPr lang="en-US" sz="4800" dirty="0" err="1"/>
              <a:t>Jeshimon</a:t>
            </a:r>
            <a:r>
              <a:rPr lang="en-US" sz="4800" dirty="0"/>
              <a:t>? </a:t>
            </a:r>
          </a:p>
        </p:txBody>
      </p:sp>
    </p:spTree>
    <p:extLst>
      <p:ext uri="{BB962C8B-B14F-4D97-AF65-F5344CB8AC3E}">
        <p14:creationId xmlns:p14="http://schemas.microsoft.com/office/powerpoint/2010/main" val="501956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E4593-A163-40AE-2DDA-7C5FA04531C6}"/>
              </a:ext>
            </a:extLst>
          </p:cNvPr>
          <p:cNvSpPr>
            <a:spLocks noGrp="1"/>
          </p:cNvSpPr>
          <p:nvPr>
            <p:ph type="title"/>
          </p:nvPr>
        </p:nvSpPr>
        <p:spPr/>
        <p:txBody>
          <a:bodyPr/>
          <a:lstStyle/>
          <a:p>
            <a:r>
              <a:rPr lang="en-US" sz="4400" dirty="0"/>
              <a:t>The </a:t>
            </a:r>
            <a:r>
              <a:rPr lang="en-US" sz="4400" dirty="0" err="1"/>
              <a:t>Ziphites</a:t>
            </a:r>
            <a:r>
              <a:rPr lang="en-US" sz="4400" dirty="0"/>
              <a:t> were also of David’s own tribe, his own people ….</a:t>
            </a:r>
            <a:br>
              <a:rPr lang="en-US" sz="4400" dirty="0"/>
            </a:br>
            <a:r>
              <a:rPr lang="en-US" sz="4400" dirty="0"/>
              <a:t>And like the men of </a:t>
            </a:r>
            <a:r>
              <a:rPr lang="en-US" sz="4400" dirty="0" err="1"/>
              <a:t>Keilah</a:t>
            </a:r>
            <a:r>
              <a:rPr lang="en-US" sz="4400" dirty="0"/>
              <a:t>, the </a:t>
            </a:r>
            <a:r>
              <a:rPr lang="en-US" sz="4400" dirty="0" err="1"/>
              <a:t>Ziphites</a:t>
            </a:r>
            <a:r>
              <a:rPr lang="en-US" sz="4400" dirty="0"/>
              <a:t> are also turning on David, by telling Saul where he was hiding. </a:t>
            </a:r>
          </a:p>
        </p:txBody>
      </p:sp>
    </p:spTree>
    <p:extLst>
      <p:ext uri="{BB962C8B-B14F-4D97-AF65-F5344CB8AC3E}">
        <p14:creationId xmlns:p14="http://schemas.microsoft.com/office/powerpoint/2010/main" val="54360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693F4-0C32-5A13-8E92-A9132D75C27E}"/>
              </a:ext>
            </a:extLst>
          </p:cNvPr>
          <p:cNvSpPr>
            <a:spLocks noGrp="1"/>
          </p:cNvSpPr>
          <p:nvPr>
            <p:ph type="title"/>
          </p:nvPr>
        </p:nvSpPr>
        <p:spPr/>
        <p:txBody>
          <a:bodyPr/>
          <a:lstStyle/>
          <a:p>
            <a:r>
              <a:rPr lang="en-US" sz="4400" dirty="0"/>
              <a:t>A maskil is known as a literary or musical term. </a:t>
            </a:r>
            <a:br>
              <a:rPr lang="en-US" sz="4400" dirty="0"/>
            </a:br>
            <a:r>
              <a:rPr lang="en-US" sz="4400" dirty="0"/>
              <a:t>Most likely, it relates to the purpose of specific psalms or instruct how they were performed or recited, to be meditative and to impart wisdom. </a:t>
            </a:r>
          </a:p>
        </p:txBody>
      </p:sp>
    </p:spTree>
    <p:extLst>
      <p:ext uri="{BB962C8B-B14F-4D97-AF65-F5344CB8AC3E}">
        <p14:creationId xmlns:p14="http://schemas.microsoft.com/office/powerpoint/2010/main" val="754867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50AC8-8B12-9669-7E73-E0DE25F7CD31}"/>
              </a:ext>
            </a:extLst>
          </p:cNvPr>
          <p:cNvSpPr>
            <a:spLocks noGrp="1"/>
          </p:cNvSpPr>
          <p:nvPr>
            <p:ph type="title"/>
          </p:nvPr>
        </p:nvSpPr>
        <p:spPr/>
        <p:txBody>
          <a:bodyPr/>
          <a:lstStyle/>
          <a:p>
            <a:r>
              <a:rPr lang="en-US" sz="4400" dirty="0"/>
              <a:t>Do not expect godly behavior</a:t>
            </a:r>
            <a:br>
              <a:rPr lang="en-US" sz="4400" dirty="0"/>
            </a:br>
            <a:r>
              <a:rPr lang="en-US" sz="4400" dirty="0"/>
              <a:t> from ungodly people. </a:t>
            </a:r>
            <a:br>
              <a:rPr lang="en-US" sz="4400" dirty="0"/>
            </a:br>
            <a:br>
              <a:rPr lang="en-US" sz="4400" dirty="0"/>
            </a:br>
            <a:r>
              <a:rPr lang="en-US" sz="4400" dirty="0"/>
              <a:t>We should recognize that they are sinners, and we can see them, treating them as such, but not approving of their sin.</a:t>
            </a:r>
            <a:br>
              <a:rPr lang="en-US" sz="4400" dirty="0"/>
            </a:br>
            <a:br>
              <a:rPr lang="en-US" sz="4400" dirty="0"/>
            </a:br>
            <a:r>
              <a:rPr lang="en-US" sz="4400" dirty="0"/>
              <a:t> Unconditional Love!</a:t>
            </a:r>
          </a:p>
        </p:txBody>
      </p:sp>
    </p:spTree>
    <p:extLst>
      <p:ext uri="{BB962C8B-B14F-4D97-AF65-F5344CB8AC3E}">
        <p14:creationId xmlns:p14="http://schemas.microsoft.com/office/powerpoint/2010/main" val="1221711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39F76D-F7FC-B28B-2E42-71D9361A344E}"/>
              </a:ext>
            </a:extLst>
          </p:cNvPr>
          <p:cNvPicPr>
            <a:picLocks noChangeAspect="1"/>
          </p:cNvPicPr>
          <p:nvPr/>
        </p:nvPicPr>
        <p:blipFill>
          <a:blip r:embed="rId2"/>
          <a:stretch>
            <a:fillRect/>
          </a:stretch>
        </p:blipFill>
        <p:spPr>
          <a:xfrm>
            <a:off x="2285802" y="1714351"/>
            <a:ext cx="4572396" cy="3429297"/>
          </a:xfrm>
          <a:prstGeom prst="rect">
            <a:avLst/>
          </a:prstGeom>
        </p:spPr>
      </p:pic>
      <p:sp>
        <p:nvSpPr>
          <p:cNvPr id="2" name="Title 1">
            <a:extLst>
              <a:ext uri="{FF2B5EF4-FFF2-40B4-BE49-F238E27FC236}">
                <a16:creationId xmlns:a16="http://schemas.microsoft.com/office/drawing/2014/main" id="{A2A320C2-A38F-97EF-3A2A-C4857D005059}"/>
              </a:ext>
            </a:extLst>
          </p:cNvPr>
          <p:cNvSpPr>
            <a:spLocks noGrp="1"/>
          </p:cNvSpPr>
          <p:nvPr>
            <p:ph type="title"/>
          </p:nvPr>
        </p:nvSpPr>
        <p:spPr/>
        <p:txBody>
          <a:bodyPr/>
          <a:lstStyle/>
          <a:p>
            <a:r>
              <a:rPr lang="en-US" sz="4600" dirty="0"/>
              <a:t>The </a:t>
            </a:r>
            <a:r>
              <a:rPr lang="en-US" sz="4600" dirty="0" err="1"/>
              <a:t>Ziphites</a:t>
            </a:r>
            <a:r>
              <a:rPr lang="en-US" sz="4600" dirty="0"/>
              <a:t> are going to bring a curse upon themselves, even though they think they are obeying the King, they are going against God’s anointed. </a:t>
            </a:r>
          </a:p>
        </p:txBody>
      </p:sp>
    </p:spTree>
    <p:extLst>
      <p:ext uri="{BB962C8B-B14F-4D97-AF65-F5344CB8AC3E}">
        <p14:creationId xmlns:p14="http://schemas.microsoft.com/office/powerpoint/2010/main" val="2607954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C4468-CFEC-22DB-DD10-6F5722B6624A}"/>
              </a:ext>
            </a:extLst>
          </p:cNvPr>
          <p:cNvSpPr>
            <a:spLocks noGrp="1"/>
          </p:cNvSpPr>
          <p:nvPr>
            <p:ph type="title"/>
          </p:nvPr>
        </p:nvSpPr>
        <p:spPr/>
        <p:txBody>
          <a:bodyPr/>
          <a:lstStyle/>
          <a:p>
            <a:r>
              <a:rPr lang="en-US" sz="4800" dirty="0"/>
              <a:t>Principle: You, Believers, are NEVER excused from sin because we obeyed an authority that told us to sin.</a:t>
            </a:r>
          </a:p>
        </p:txBody>
      </p:sp>
    </p:spTree>
    <p:extLst>
      <p:ext uri="{BB962C8B-B14F-4D97-AF65-F5344CB8AC3E}">
        <p14:creationId xmlns:p14="http://schemas.microsoft.com/office/powerpoint/2010/main" val="935407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BC3E1-626E-E5AD-021E-83AF7F4277B9}"/>
              </a:ext>
            </a:extLst>
          </p:cNvPr>
          <p:cNvSpPr>
            <a:spLocks noGrp="1"/>
          </p:cNvSpPr>
          <p:nvPr>
            <p:ph type="title"/>
          </p:nvPr>
        </p:nvSpPr>
        <p:spPr/>
        <p:txBody>
          <a:bodyPr/>
          <a:lstStyle/>
          <a:p>
            <a:r>
              <a:rPr lang="en-US" sz="4800" dirty="0"/>
              <a:t>4. There are two Categories of Biblical Separation – </a:t>
            </a:r>
            <a:br>
              <a:rPr lang="en-US" sz="4800" dirty="0"/>
            </a:br>
            <a:br>
              <a:rPr lang="en-US" sz="4800" dirty="0"/>
            </a:br>
            <a:r>
              <a:rPr lang="en-US" sz="4800" dirty="0"/>
              <a:t>a. Mental Separation. </a:t>
            </a:r>
            <a:br>
              <a:rPr lang="en-US" sz="4800" dirty="0"/>
            </a:br>
            <a:r>
              <a:rPr lang="en-US" sz="4800" dirty="0"/>
              <a:t>      </a:t>
            </a:r>
            <a:br>
              <a:rPr lang="en-US" sz="4800" dirty="0"/>
            </a:br>
            <a:r>
              <a:rPr lang="en-US" sz="4800" dirty="0"/>
              <a:t> b. Physical Separation.</a:t>
            </a:r>
            <a:br>
              <a:rPr lang="en-US" sz="4800" dirty="0"/>
            </a:br>
            <a:endParaRPr lang="en-US" sz="4800" dirty="0"/>
          </a:p>
        </p:txBody>
      </p:sp>
    </p:spTree>
    <p:extLst>
      <p:ext uri="{BB962C8B-B14F-4D97-AF65-F5344CB8AC3E}">
        <p14:creationId xmlns:p14="http://schemas.microsoft.com/office/powerpoint/2010/main" val="944040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F8EEE-E97B-DA13-0E05-CEB261A37746}"/>
              </a:ext>
            </a:extLst>
          </p:cNvPr>
          <p:cNvSpPr>
            <a:spLocks noGrp="1"/>
          </p:cNvSpPr>
          <p:nvPr>
            <p:ph type="title"/>
          </p:nvPr>
        </p:nvSpPr>
        <p:spPr/>
        <p:txBody>
          <a:bodyPr/>
          <a:lstStyle/>
          <a:p>
            <a:r>
              <a:rPr lang="en-US" sz="4400" dirty="0"/>
              <a:t>1Sa 23:21 Saul said, “May you be blessed of the LORD, for you have had compassion on me. </a:t>
            </a:r>
          </a:p>
        </p:txBody>
      </p:sp>
    </p:spTree>
    <p:extLst>
      <p:ext uri="{BB962C8B-B14F-4D97-AF65-F5344CB8AC3E}">
        <p14:creationId xmlns:p14="http://schemas.microsoft.com/office/powerpoint/2010/main" val="4278304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9A195-FC9C-2BF2-7F0B-2A1C547A0CF8}"/>
              </a:ext>
            </a:extLst>
          </p:cNvPr>
          <p:cNvSpPr>
            <a:spLocks noGrp="1"/>
          </p:cNvSpPr>
          <p:nvPr>
            <p:ph type="title"/>
          </p:nvPr>
        </p:nvSpPr>
        <p:spPr/>
        <p:txBody>
          <a:bodyPr/>
          <a:lstStyle/>
          <a:p>
            <a:r>
              <a:rPr lang="en-US" sz="4400" dirty="0" err="1"/>
              <a:t>Psa</a:t>
            </a:r>
            <a:r>
              <a:rPr lang="en-US" sz="4400" dirty="0"/>
              <a:t> 1:1 How blessed is the man who does not walk in the counsel of the wicked, Nor stand in the path of sinners,</a:t>
            </a:r>
            <a:br>
              <a:rPr lang="en-US" sz="4400" dirty="0"/>
            </a:br>
            <a:r>
              <a:rPr lang="en-US" sz="4400" dirty="0"/>
              <a:t>Nor sit in the seat of scoffers!</a:t>
            </a:r>
            <a:br>
              <a:rPr lang="en-US" sz="4400" dirty="0"/>
            </a:br>
            <a:r>
              <a:rPr lang="en-US" sz="4400" dirty="0" err="1"/>
              <a:t>Psa</a:t>
            </a:r>
            <a:r>
              <a:rPr lang="en-US" sz="4400" dirty="0"/>
              <a:t> 1:2 But his delight is in the law of the LORD,</a:t>
            </a:r>
            <a:br>
              <a:rPr lang="en-US" sz="4400" dirty="0"/>
            </a:br>
            <a:r>
              <a:rPr lang="en-US" sz="4400" dirty="0"/>
              <a:t>And in His law he meditates day and night. </a:t>
            </a:r>
            <a:br>
              <a:rPr lang="en-US" sz="4400" dirty="0"/>
            </a:br>
            <a:endParaRPr lang="en-US" sz="4400" dirty="0"/>
          </a:p>
        </p:txBody>
      </p:sp>
    </p:spTree>
    <p:extLst>
      <p:ext uri="{BB962C8B-B14F-4D97-AF65-F5344CB8AC3E}">
        <p14:creationId xmlns:p14="http://schemas.microsoft.com/office/powerpoint/2010/main" val="3500511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60E60-A37C-58F7-78A1-26F1D4439B94}"/>
              </a:ext>
            </a:extLst>
          </p:cNvPr>
          <p:cNvSpPr>
            <a:spLocks noGrp="1"/>
          </p:cNvSpPr>
          <p:nvPr>
            <p:ph type="title"/>
          </p:nvPr>
        </p:nvSpPr>
        <p:spPr/>
        <p:txBody>
          <a:bodyPr/>
          <a:lstStyle/>
          <a:p>
            <a:r>
              <a:rPr lang="en-US" sz="4400" dirty="0"/>
              <a:t>1Sa 23:23 So look, and learn about all the hiding places where he hides himself and return to me with certainty, and I will go with you; and if he is in the land, </a:t>
            </a:r>
            <a:r>
              <a:rPr lang="en-US" sz="4400" u="sng" dirty="0"/>
              <a:t>I will search him out among all the thousands of Judah.</a:t>
            </a:r>
            <a:r>
              <a:rPr lang="en-US" sz="4400" dirty="0"/>
              <a:t>”</a:t>
            </a:r>
          </a:p>
        </p:txBody>
      </p:sp>
    </p:spTree>
    <p:extLst>
      <p:ext uri="{BB962C8B-B14F-4D97-AF65-F5344CB8AC3E}">
        <p14:creationId xmlns:p14="http://schemas.microsoft.com/office/powerpoint/2010/main" val="2710799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24D3D-FF4B-0ADF-B8B6-6123DD7C7C13}"/>
              </a:ext>
            </a:extLst>
          </p:cNvPr>
          <p:cNvSpPr>
            <a:spLocks noGrp="1"/>
          </p:cNvSpPr>
          <p:nvPr>
            <p:ph type="title"/>
          </p:nvPr>
        </p:nvSpPr>
        <p:spPr/>
        <p:txBody>
          <a:bodyPr/>
          <a:lstStyle/>
          <a:p>
            <a:r>
              <a:rPr lang="en-US" sz="4800" dirty="0"/>
              <a:t>1Sa 23:25 When Saul and his men went to seek him, they told David, and he </a:t>
            </a:r>
            <a:r>
              <a:rPr lang="en-US" sz="4800" u="sng" dirty="0"/>
              <a:t>came down to the rock and stayed </a:t>
            </a:r>
            <a:r>
              <a:rPr lang="en-US" sz="4800" dirty="0"/>
              <a:t>in the wilderness of </a:t>
            </a:r>
            <a:r>
              <a:rPr lang="en-US" sz="4800" dirty="0" err="1"/>
              <a:t>Maon</a:t>
            </a:r>
            <a:r>
              <a:rPr lang="en-US" sz="4800" dirty="0"/>
              <a:t>. And when Saul heard it, he </a:t>
            </a:r>
            <a:r>
              <a:rPr lang="en-US" sz="4800" u="sng" dirty="0"/>
              <a:t>pursued</a:t>
            </a:r>
            <a:r>
              <a:rPr lang="en-US" sz="4800" dirty="0"/>
              <a:t> David in the wilderness of </a:t>
            </a:r>
            <a:r>
              <a:rPr lang="en-US" sz="4800" dirty="0" err="1"/>
              <a:t>Maon</a:t>
            </a:r>
            <a:r>
              <a:rPr lang="en-US" sz="4800" dirty="0"/>
              <a:t>. </a:t>
            </a:r>
          </a:p>
        </p:txBody>
      </p:sp>
    </p:spTree>
    <p:extLst>
      <p:ext uri="{BB962C8B-B14F-4D97-AF65-F5344CB8AC3E}">
        <p14:creationId xmlns:p14="http://schemas.microsoft.com/office/powerpoint/2010/main" val="659557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9199C-723A-B779-8F17-FF4B884B71A0}"/>
              </a:ext>
            </a:extLst>
          </p:cNvPr>
          <p:cNvSpPr>
            <a:spLocks noGrp="1"/>
          </p:cNvSpPr>
          <p:nvPr>
            <p:ph type="title"/>
          </p:nvPr>
        </p:nvSpPr>
        <p:spPr/>
        <p:txBody>
          <a:bodyPr/>
          <a:lstStyle/>
          <a:p>
            <a:r>
              <a:rPr lang="en-US" sz="4600" dirty="0"/>
              <a:t> Deu 23:21 “When you make a vow to the LORD your God, </a:t>
            </a:r>
            <a:br>
              <a:rPr lang="en-US" sz="4600" dirty="0"/>
            </a:br>
            <a:r>
              <a:rPr lang="en-US" sz="4600" dirty="0"/>
              <a:t>you shall not delay to pay it, </a:t>
            </a:r>
            <a:br>
              <a:rPr lang="en-US" sz="4600" dirty="0"/>
            </a:br>
            <a:r>
              <a:rPr lang="en-US" sz="4600" dirty="0"/>
              <a:t>for it would be sin in you, and the LORD your God will surely require it of you. </a:t>
            </a:r>
          </a:p>
        </p:txBody>
      </p:sp>
    </p:spTree>
    <p:extLst>
      <p:ext uri="{BB962C8B-B14F-4D97-AF65-F5344CB8AC3E}">
        <p14:creationId xmlns:p14="http://schemas.microsoft.com/office/powerpoint/2010/main" val="1904641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86E95-4DEF-67F9-9584-2A949B1857F3}"/>
              </a:ext>
            </a:extLst>
          </p:cNvPr>
          <p:cNvSpPr>
            <a:spLocks noGrp="1"/>
          </p:cNvSpPr>
          <p:nvPr>
            <p:ph type="title"/>
          </p:nvPr>
        </p:nvSpPr>
        <p:spPr/>
        <p:txBody>
          <a:bodyPr/>
          <a:lstStyle/>
          <a:p>
            <a:r>
              <a:rPr lang="en-US" sz="4800" dirty="0"/>
              <a:t>Church-Age Believers have instruction about vows and vowing, in the NT for which Jesus Christ spoke of himself, Mat 5:33-37.</a:t>
            </a:r>
          </a:p>
        </p:txBody>
      </p:sp>
    </p:spTree>
    <p:extLst>
      <p:ext uri="{BB962C8B-B14F-4D97-AF65-F5344CB8AC3E}">
        <p14:creationId xmlns:p14="http://schemas.microsoft.com/office/powerpoint/2010/main" val="35604241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47CF5-2376-A778-D760-D3F068EDF02D}"/>
              </a:ext>
            </a:extLst>
          </p:cNvPr>
          <p:cNvSpPr>
            <a:spLocks noGrp="1"/>
          </p:cNvSpPr>
          <p:nvPr>
            <p:ph type="title"/>
          </p:nvPr>
        </p:nvSpPr>
        <p:spPr/>
        <p:txBody>
          <a:bodyPr/>
          <a:lstStyle/>
          <a:p>
            <a:r>
              <a:rPr lang="en-US" sz="4400" dirty="0"/>
              <a:t> </a:t>
            </a:r>
          </a:p>
        </p:txBody>
      </p:sp>
    </p:spTree>
    <p:extLst>
      <p:ext uri="{BB962C8B-B14F-4D97-AF65-F5344CB8AC3E}">
        <p14:creationId xmlns:p14="http://schemas.microsoft.com/office/powerpoint/2010/main" val="12309476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6BEBA-2DF9-792C-FF91-940F10B1E4A0}"/>
              </a:ext>
            </a:extLst>
          </p:cNvPr>
          <p:cNvSpPr>
            <a:spLocks noGrp="1"/>
          </p:cNvSpPr>
          <p:nvPr>
            <p:ph type="title"/>
          </p:nvPr>
        </p:nvSpPr>
        <p:spPr/>
        <p:txBody>
          <a:bodyPr/>
          <a:lstStyle/>
          <a:p>
            <a:r>
              <a:rPr lang="en-US" sz="4800" dirty="0"/>
              <a:t>Jam 5:12 But above all, my brethren, do not swear, either by heaven or by earth or with any other oath; but your yes is to be yes, and your no, no, so that you may not fall under judgment. </a:t>
            </a:r>
          </a:p>
        </p:txBody>
      </p:sp>
    </p:spTree>
    <p:extLst>
      <p:ext uri="{BB962C8B-B14F-4D97-AF65-F5344CB8AC3E}">
        <p14:creationId xmlns:p14="http://schemas.microsoft.com/office/powerpoint/2010/main" val="26654338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CA980-F9B9-BEF8-22FF-17C8D372160E}"/>
              </a:ext>
            </a:extLst>
          </p:cNvPr>
          <p:cNvSpPr>
            <a:spLocks noGrp="1"/>
          </p:cNvSpPr>
          <p:nvPr>
            <p:ph type="title"/>
          </p:nvPr>
        </p:nvSpPr>
        <p:spPr/>
        <p:txBody>
          <a:bodyPr/>
          <a:lstStyle/>
          <a:p>
            <a:r>
              <a:rPr lang="en-US" sz="4800" dirty="0"/>
              <a:t>1Sa 23:25 When Saul and his men went to seek him, they told David, and he </a:t>
            </a:r>
            <a:r>
              <a:rPr lang="en-US" sz="4800" u="sng" dirty="0"/>
              <a:t>came down to the rock and stayed</a:t>
            </a:r>
            <a:r>
              <a:rPr lang="en-US" sz="4800" dirty="0"/>
              <a:t> in the wilderness of </a:t>
            </a:r>
            <a:r>
              <a:rPr lang="en-US" sz="4800" dirty="0" err="1"/>
              <a:t>Maon</a:t>
            </a:r>
            <a:r>
              <a:rPr lang="en-US" sz="4800" dirty="0"/>
              <a:t>. And when Saul heard it, he </a:t>
            </a:r>
            <a:r>
              <a:rPr lang="en-US" sz="4800" u="sng" dirty="0"/>
              <a:t>pursued</a:t>
            </a:r>
            <a:r>
              <a:rPr lang="en-US" sz="4800" dirty="0"/>
              <a:t> David in the wilderness of </a:t>
            </a:r>
            <a:r>
              <a:rPr lang="en-US" sz="4800" dirty="0" err="1"/>
              <a:t>Maon</a:t>
            </a:r>
            <a:r>
              <a:rPr lang="en-US" sz="4800" dirty="0"/>
              <a:t>.</a:t>
            </a:r>
          </a:p>
        </p:txBody>
      </p:sp>
    </p:spTree>
    <p:extLst>
      <p:ext uri="{BB962C8B-B14F-4D97-AF65-F5344CB8AC3E}">
        <p14:creationId xmlns:p14="http://schemas.microsoft.com/office/powerpoint/2010/main" val="34352493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EE578-F90C-E2C0-3B92-F10365C3DB58}"/>
              </a:ext>
            </a:extLst>
          </p:cNvPr>
          <p:cNvSpPr>
            <a:spLocks noGrp="1"/>
          </p:cNvSpPr>
          <p:nvPr>
            <p:ph type="title"/>
          </p:nvPr>
        </p:nvSpPr>
        <p:spPr/>
        <p:txBody>
          <a:bodyPr/>
          <a:lstStyle/>
          <a:p>
            <a:r>
              <a:rPr lang="en-US" sz="4400" dirty="0"/>
              <a:t>The wilderness is a place of encounter, separation, and revelation that God provides to the Believer in order to help the believer grow.</a:t>
            </a:r>
          </a:p>
        </p:txBody>
      </p:sp>
    </p:spTree>
    <p:extLst>
      <p:ext uri="{BB962C8B-B14F-4D97-AF65-F5344CB8AC3E}">
        <p14:creationId xmlns:p14="http://schemas.microsoft.com/office/powerpoint/2010/main" val="2786344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C5052-A715-9819-C59B-EAC3D82932DE}"/>
              </a:ext>
            </a:extLst>
          </p:cNvPr>
          <p:cNvSpPr>
            <a:spLocks noGrp="1"/>
          </p:cNvSpPr>
          <p:nvPr>
            <p:ph type="title"/>
          </p:nvPr>
        </p:nvSpPr>
        <p:spPr/>
        <p:txBody>
          <a:bodyPr/>
          <a:lstStyle/>
          <a:p>
            <a:r>
              <a:rPr lang="en-US" sz="4800" dirty="0"/>
              <a:t>Positive Volition = making a choice of lining up with Divine thinking, aka: the Mind of Christ, that allows us to be ‘cleansed’ and maintain having fellowship with GOD. </a:t>
            </a:r>
          </a:p>
        </p:txBody>
      </p:sp>
    </p:spTree>
    <p:extLst>
      <p:ext uri="{BB962C8B-B14F-4D97-AF65-F5344CB8AC3E}">
        <p14:creationId xmlns:p14="http://schemas.microsoft.com/office/powerpoint/2010/main" val="12702591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6A06C-B6A2-F8C3-7976-94BA7D412489}"/>
              </a:ext>
            </a:extLst>
          </p:cNvPr>
          <p:cNvSpPr>
            <a:spLocks noGrp="1"/>
          </p:cNvSpPr>
          <p:nvPr>
            <p:ph type="title"/>
          </p:nvPr>
        </p:nvSpPr>
        <p:spPr/>
        <p:txBody>
          <a:bodyPr/>
          <a:lstStyle/>
          <a:p>
            <a:r>
              <a:rPr lang="en-US" sz="4800" dirty="0"/>
              <a:t>‘</a:t>
            </a:r>
            <a:r>
              <a:rPr lang="en-US" sz="4400" dirty="0"/>
              <a:t>pursued’ - </a:t>
            </a:r>
            <a:r>
              <a:rPr lang="en-US" sz="4400" dirty="0" err="1"/>
              <a:t>râdaph</a:t>
            </a:r>
            <a:r>
              <a:rPr lang="en-US" sz="4400" dirty="0"/>
              <a:t> – (H7291 raw-</a:t>
            </a:r>
            <a:r>
              <a:rPr lang="en-US" sz="4400" dirty="0" err="1"/>
              <a:t>daf</a:t>
            </a:r>
            <a:r>
              <a:rPr lang="en-US" sz="4400" dirty="0"/>
              <a:t>') A primitive root = </a:t>
            </a:r>
            <a:br>
              <a:rPr lang="en-US" sz="4400" dirty="0"/>
            </a:br>
            <a:r>
              <a:rPr lang="en-US" sz="4400" dirty="0"/>
              <a:t>to run after (usually with hostile intent; figuratively (of time) gone by) =   chase, put to flight, follow (after, on), hunt, (be under) persecute (-ion, -or), pursue (-r). </a:t>
            </a:r>
          </a:p>
        </p:txBody>
      </p:sp>
    </p:spTree>
    <p:extLst>
      <p:ext uri="{BB962C8B-B14F-4D97-AF65-F5344CB8AC3E}">
        <p14:creationId xmlns:p14="http://schemas.microsoft.com/office/powerpoint/2010/main" val="28957688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9B589-E7CF-1714-7236-1CAAF82D9458}"/>
              </a:ext>
            </a:extLst>
          </p:cNvPr>
          <p:cNvSpPr>
            <a:spLocks noGrp="1"/>
          </p:cNvSpPr>
          <p:nvPr>
            <p:ph type="title"/>
          </p:nvPr>
        </p:nvSpPr>
        <p:spPr/>
        <p:txBody>
          <a:bodyPr/>
          <a:lstStyle/>
          <a:p>
            <a:r>
              <a:rPr lang="en-US" sz="4800" dirty="0"/>
              <a:t>Keep praying in the Spirit always …so you will have the power and fellowship of God actively working in you. </a:t>
            </a:r>
          </a:p>
        </p:txBody>
      </p:sp>
    </p:spTree>
    <p:extLst>
      <p:ext uri="{BB962C8B-B14F-4D97-AF65-F5344CB8AC3E}">
        <p14:creationId xmlns:p14="http://schemas.microsoft.com/office/powerpoint/2010/main" val="31284985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6C133-051F-4A8F-22C0-14EBA3E84986}"/>
              </a:ext>
            </a:extLst>
          </p:cNvPr>
          <p:cNvSpPr>
            <a:spLocks noGrp="1"/>
          </p:cNvSpPr>
          <p:nvPr>
            <p:ph type="title"/>
          </p:nvPr>
        </p:nvSpPr>
        <p:spPr>
          <a:xfrm>
            <a:off x="306387" y="381000"/>
            <a:ext cx="8531225" cy="1139825"/>
          </a:xfrm>
        </p:spPr>
        <p:txBody>
          <a:bodyPr/>
          <a:lstStyle/>
          <a:p>
            <a:r>
              <a:rPr lang="en-US" sz="4800" dirty="0"/>
              <a:t>1Sa 23:26 Saul went on one side of the mountain, and David and his men on the other side of the mountain; and David was hurrying to get away from Saul, for Saul and his men were surrounding David and his men to seize them.</a:t>
            </a:r>
          </a:p>
        </p:txBody>
      </p:sp>
    </p:spTree>
    <p:extLst>
      <p:ext uri="{BB962C8B-B14F-4D97-AF65-F5344CB8AC3E}">
        <p14:creationId xmlns:p14="http://schemas.microsoft.com/office/powerpoint/2010/main" val="14269357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CC51E-A724-B8DC-7CD5-DB4B5C303C03}"/>
              </a:ext>
            </a:extLst>
          </p:cNvPr>
          <p:cNvSpPr>
            <a:spLocks noGrp="1"/>
          </p:cNvSpPr>
          <p:nvPr>
            <p:ph type="title"/>
          </p:nvPr>
        </p:nvSpPr>
        <p:spPr/>
        <p:txBody>
          <a:bodyPr/>
          <a:lstStyle/>
          <a:p>
            <a:r>
              <a:rPr lang="en-US" dirty="0"/>
              <a:t>1Sa 23:27 But a messenger came to Saul, saying, “Hurry and come, for the Philistines have made a raid on the land.”</a:t>
            </a:r>
          </a:p>
        </p:txBody>
      </p:sp>
    </p:spTree>
    <p:extLst>
      <p:ext uri="{BB962C8B-B14F-4D97-AF65-F5344CB8AC3E}">
        <p14:creationId xmlns:p14="http://schemas.microsoft.com/office/powerpoint/2010/main" val="17573228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99D4A-2647-A9D9-532F-042B15A1D96B}"/>
              </a:ext>
            </a:extLst>
          </p:cNvPr>
          <p:cNvSpPr>
            <a:spLocks noGrp="1"/>
          </p:cNvSpPr>
          <p:nvPr>
            <p:ph type="title"/>
          </p:nvPr>
        </p:nvSpPr>
        <p:spPr/>
        <p:txBody>
          <a:bodyPr/>
          <a:lstStyle/>
          <a:p>
            <a:r>
              <a:rPr lang="en-US" sz="4400" dirty="0"/>
              <a:t>Messenger used here is the Hebrew word: </a:t>
            </a:r>
            <a:r>
              <a:rPr lang="en-US" sz="4400" dirty="0" err="1"/>
              <a:t>mal'âk</a:t>
            </a:r>
            <a:r>
              <a:rPr lang="en-US" sz="4400" dirty="0"/>
              <a:t>.</a:t>
            </a:r>
            <a:br>
              <a:rPr lang="en-US" sz="4400" dirty="0"/>
            </a:br>
            <a:r>
              <a:rPr lang="en-US" sz="4400" dirty="0"/>
              <a:t>(H4397 mal-awk') meaning to </a:t>
            </a:r>
            <a:r>
              <a:rPr lang="en-US" sz="4400" dirty="0" err="1"/>
              <a:t>despatch</a:t>
            </a:r>
            <a:r>
              <a:rPr lang="en-US" sz="4400" dirty="0"/>
              <a:t> as a deputy = </a:t>
            </a:r>
            <a:br>
              <a:rPr lang="en-US" sz="4400" dirty="0"/>
            </a:br>
            <a:r>
              <a:rPr lang="en-US" sz="4400" dirty="0"/>
              <a:t>a messenger; specifically of God, that is, an angel (also a prophet, priest or teacher): - ambassador, angel, king, messenger.</a:t>
            </a:r>
            <a:br>
              <a:rPr lang="en-US" sz="4400" dirty="0"/>
            </a:br>
            <a:endParaRPr lang="en-US" sz="4400" dirty="0"/>
          </a:p>
        </p:txBody>
      </p:sp>
    </p:spTree>
    <p:extLst>
      <p:ext uri="{BB962C8B-B14F-4D97-AF65-F5344CB8AC3E}">
        <p14:creationId xmlns:p14="http://schemas.microsoft.com/office/powerpoint/2010/main" val="33830435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DDB02-EB0A-8C36-5460-64EF48A87047}"/>
              </a:ext>
            </a:extLst>
          </p:cNvPr>
          <p:cNvSpPr>
            <a:spLocks noGrp="1"/>
          </p:cNvSpPr>
          <p:nvPr>
            <p:ph type="title"/>
          </p:nvPr>
        </p:nvSpPr>
        <p:spPr/>
        <p:txBody>
          <a:bodyPr/>
          <a:lstStyle/>
          <a:p>
            <a:r>
              <a:rPr lang="en-US" sz="4800" dirty="0"/>
              <a:t>1Sa 23:28 So Saul returned from pursuing David and went to meet the Philistines; therefore they called that place the Rock of Escape. </a:t>
            </a:r>
          </a:p>
        </p:txBody>
      </p:sp>
    </p:spTree>
    <p:extLst>
      <p:ext uri="{BB962C8B-B14F-4D97-AF65-F5344CB8AC3E}">
        <p14:creationId xmlns:p14="http://schemas.microsoft.com/office/powerpoint/2010/main" val="7675486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CFD8A-6518-2513-6EBB-DE2BD2431E33}"/>
              </a:ext>
            </a:extLst>
          </p:cNvPr>
          <p:cNvSpPr>
            <a:spLocks noGrp="1"/>
          </p:cNvSpPr>
          <p:nvPr>
            <p:ph type="title"/>
          </p:nvPr>
        </p:nvSpPr>
        <p:spPr/>
        <p:txBody>
          <a:bodyPr/>
          <a:lstStyle/>
          <a:p>
            <a:r>
              <a:rPr lang="en-US" sz="4800" dirty="0"/>
              <a:t>1Sa 23:28 (KJV) Wherefore Saul returned from pursuing after David, and went against the Philistines; therefore, they called that place </a:t>
            </a:r>
            <a:r>
              <a:rPr lang="en-US" sz="4800" dirty="0" err="1"/>
              <a:t>Selahammahlekoth</a:t>
            </a:r>
            <a:r>
              <a:rPr lang="en-US" sz="4800" dirty="0"/>
              <a:t>.</a:t>
            </a:r>
          </a:p>
        </p:txBody>
      </p:sp>
    </p:spTree>
    <p:extLst>
      <p:ext uri="{BB962C8B-B14F-4D97-AF65-F5344CB8AC3E}">
        <p14:creationId xmlns:p14="http://schemas.microsoft.com/office/powerpoint/2010/main" val="5412003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B8784-AECB-CA1C-EC63-9A8C136C1090}"/>
              </a:ext>
            </a:extLst>
          </p:cNvPr>
          <p:cNvSpPr>
            <a:spLocks noGrp="1"/>
          </p:cNvSpPr>
          <p:nvPr>
            <p:ph type="title"/>
          </p:nvPr>
        </p:nvSpPr>
        <p:spPr/>
        <p:txBody>
          <a:bodyPr/>
          <a:lstStyle/>
          <a:p>
            <a:r>
              <a:rPr lang="en-US" sz="4400" dirty="0"/>
              <a:t>sela‛ </a:t>
            </a:r>
            <a:r>
              <a:rPr lang="en-US" sz="4400" dirty="0" err="1"/>
              <a:t>hammachleqôth</a:t>
            </a:r>
            <a:r>
              <a:rPr lang="en-US" sz="4400" dirty="0"/>
              <a:t> (H5555 </a:t>
            </a:r>
            <a:r>
              <a:rPr lang="en-US" sz="4400" dirty="0" err="1"/>
              <a:t>seh</a:t>
            </a:r>
            <a:r>
              <a:rPr lang="en-US" sz="4400" dirty="0"/>
              <a:t>'-</a:t>
            </a:r>
            <a:r>
              <a:rPr lang="en-US" sz="4400" dirty="0" err="1"/>
              <a:t>lah</a:t>
            </a:r>
            <a:r>
              <a:rPr lang="en-US" sz="4400" dirty="0"/>
              <a:t> ham-</a:t>
            </a:r>
            <a:r>
              <a:rPr lang="en-US" sz="4400" dirty="0" err="1"/>
              <a:t>makh</a:t>
            </a:r>
            <a:r>
              <a:rPr lang="en-US" sz="4400" dirty="0"/>
              <a:t>-lek-</a:t>
            </a:r>
            <a:r>
              <a:rPr lang="en-US" sz="4400" dirty="0" err="1"/>
              <a:t>oth</a:t>
            </a:r>
            <a:r>
              <a:rPr lang="en-US" sz="4400" dirty="0"/>
              <a:t>') From H5553 and the plural of H4256 with the article interposed; = </a:t>
            </a:r>
            <a:br>
              <a:rPr lang="en-US" sz="4400" dirty="0"/>
            </a:br>
            <a:r>
              <a:rPr lang="en-US" sz="4400" dirty="0"/>
              <a:t>rock of the divisions; referring to  Sela ham </a:t>
            </a:r>
            <a:r>
              <a:rPr lang="en-US" sz="4400" dirty="0" err="1"/>
              <a:t>Machlekoth</a:t>
            </a:r>
            <a:r>
              <a:rPr lang="en-US" sz="4400" dirty="0"/>
              <a:t>, a place in Palestine</a:t>
            </a:r>
            <a:br>
              <a:rPr lang="en-US" sz="4400" dirty="0"/>
            </a:br>
            <a:r>
              <a:rPr lang="en-US" sz="4400" dirty="0"/>
              <a:t>Total KJV occurrences: 1 </a:t>
            </a:r>
            <a:br>
              <a:rPr lang="en-US" sz="4400" dirty="0"/>
            </a:br>
            <a:endParaRPr lang="en-US" sz="4400" dirty="0"/>
          </a:p>
        </p:txBody>
      </p:sp>
    </p:spTree>
    <p:extLst>
      <p:ext uri="{BB962C8B-B14F-4D97-AF65-F5344CB8AC3E}">
        <p14:creationId xmlns:p14="http://schemas.microsoft.com/office/powerpoint/2010/main" val="37208505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DBB4A-446D-5DF4-C983-9DB66DAD4345}"/>
              </a:ext>
            </a:extLst>
          </p:cNvPr>
          <p:cNvSpPr>
            <a:spLocks noGrp="1"/>
          </p:cNvSpPr>
          <p:nvPr>
            <p:ph type="title"/>
          </p:nvPr>
        </p:nvSpPr>
        <p:spPr>
          <a:xfrm>
            <a:off x="306387" y="228600"/>
            <a:ext cx="8531225" cy="1139825"/>
          </a:xfrm>
        </p:spPr>
        <p:txBody>
          <a:bodyPr/>
          <a:lstStyle/>
          <a:p>
            <a:r>
              <a:rPr lang="en-US" sz="4400" dirty="0"/>
              <a:t>sela‛ - (H5553 </a:t>
            </a:r>
            <a:r>
              <a:rPr lang="en-US" sz="4400" dirty="0" err="1"/>
              <a:t>seh</a:t>
            </a:r>
            <a:r>
              <a:rPr lang="en-US" sz="4400" dirty="0"/>
              <a:t>'-</a:t>
            </a:r>
            <a:r>
              <a:rPr lang="en-US" sz="4400" dirty="0" err="1"/>
              <a:t>lah</a:t>
            </a:r>
            <a:r>
              <a:rPr lang="en-US" sz="4400" dirty="0"/>
              <a:t> meaning to be lofty = a craggy rock, literally or figuratively (a fortress): - (ragged) rock, stone (-</a:t>
            </a:r>
            <a:r>
              <a:rPr lang="en-US" sz="4400" dirty="0" err="1"/>
              <a:t>ny</a:t>
            </a:r>
            <a:r>
              <a:rPr lang="en-US" sz="4400" dirty="0"/>
              <a:t>), strong hold. </a:t>
            </a:r>
          </a:p>
        </p:txBody>
      </p:sp>
    </p:spTree>
    <p:extLst>
      <p:ext uri="{BB962C8B-B14F-4D97-AF65-F5344CB8AC3E}">
        <p14:creationId xmlns:p14="http://schemas.microsoft.com/office/powerpoint/2010/main" val="35499723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BDBEB-18F0-E82A-1807-E88750C1CA7C}"/>
              </a:ext>
            </a:extLst>
          </p:cNvPr>
          <p:cNvSpPr>
            <a:spLocks noGrp="1"/>
          </p:cNvSpPr>
          <p:nvPr>
            <p:ph type="title"/>
          </p:nvPr>
        </p:nvSpPr>
        <p:spPr/>
        <p:txBody>
          <a:bodyPr/>
          <a:lstStyle/>
          <a:p>
            <a:r>
              <a:rPr lang="en-US" sz="4800" dirty="0" err="1"/>
              <a:t>machălôqeth</a:t>
            </a:r>
            <a:r>
              <a:rPr lang="en-US" sz="4800" dirty="0"/>
              <a:t> (H4256 </a:t>
            </a:r>
            <a:r>
              <a:rPr lang="en-US" sz="4800" dirty="0" err="1"/>
              <a:t>makh</a:t>
            </a:r>
            <a:r>
              <a:rPr lang="en-US" sz="4800" dirty="0"/>
              <a:t>-al-o'-</a:t>
            </a:r>
            <a:r>
              <a:rPr lang="en-US" sz="4800" dirty="0" err="1"/>
              <a:t>keth</a:t>
            </a:r>
            <a:r>
              <a:rPr lang="en-US" sz="4800" dirty="0"/>
              <a:t>) From H2505; a section (of Levites, people or soldiers) =  - company of course or division,  portion by separation of. </a:t>
            </a:r>
          </a:p>
        </p:txBody>
      </p:sp>
    </p:spTree>
    <p:extLst>
      <p:ext uri="{BB962C8B-B14F-4D97-AF65-F5344CB8AC3E}">
        <p14:creationId xmlns:p14="http://schemas.microsoft.com/office/powerpoint/2010/main" val="975453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45A59-9794-FB78-87F8-BBF16CDC6B5D}"/>
              </a:ext>
            </a:extLst>
          </p:cNvPr>
          <p:cNvSpPr>
            <a:spLocks noGrp="1"/>
          </p:cNvSpPr>
          <p:nvPr>
            <p:ph type="title"/>
          </p:nvPr>
        </p:nvSpPr>
        <p:spPr/>
        <p:txBody>
          <a:bodyPr/>
          <a:lstStyle/>
          <a:p>
            <a:r>
              <a:rPr lang="en-US" sz="4000" dirty="0"/>
              <a:t>Principle - No person or inanimate thing that is in or comes into your life, via the cosmic system, is worth losing your fellowship with God. </a:t>
            </a:r>
            <a:br>
              <a:rPr lang="en-US" sz="4000" dirty="0"/>
            </a:br>
            <a:br>
              <a:rPr lang="en-US" sz="4000" dirty="0"/>
            </a:br>
            <a:r>
              <a:rPr lang="en-US" sz="4000" dirty="0"/>
              <a:t>You Must Separate from them! </a:t>
            </a:r>
          </a:p>
        </p:txBody>
      </p:sp>
    </p:spTree>
    <p:extLst>
      <p:ext uri="{BB962C8B-B14F-4D97-AF65-F5344CB8AC3E}">
        <p14:creationId xmlns:p14="http://schemas.microsoft.com/office/powerpoint/2010/main" val="38047644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950ED-FCD5-30E3-3C06-C4D715A39FBF}"/>
              </a:ext>
            </a:extLst>
          </p:cNvPr>
          <p:cNvSpPr>
            <a:spLocks noGrp="1"/>
          </p:cNvSpPr>
          <p:nvPr>
            <p:ph type="title"/>
          </p:nvPr>
        </p:nvSpPr>
        <p:spPr>
          <a:xfrm>
            <a:off x="306387" y="304800"/>
            <a:ext cx="8531225" cy="1139825"/>
          </a:xfrm>
        </p:spPr>
        <p:txBody>
          <a:bodyPr/>
          <a:lstStyle/>
          <a:p>
            <a:r>
              <a:rPr lang="en-US" sz="4400" dirty="0" err="1"/>
              <a:t>châlaq</a:t>
            </a:r>
            <a:r>
              <a:rPr lang="en-US" sz="4400" dirty="0"/>
              <a:t> – (H2505 </a:t>
            </a:r>
            <a:r>
              <a:rPr lang="en-US" sz="4400" dirty="0" err="1"/>
              <a:t>khaw-lak</a:t>
            </a:r>
            <a:r>
              <a:rPr lang="en-US" sz="4400" dirty="0"/>
              <a:t>' ) A primitive root; to be smooth (figuratively); by implication (as smooth stones were used for lots) to apportion or separate = distribute, divide, take away a portion, separate self. </a:t>
            </a:r>
          </a:p>
        </p:txBody>
      </p:sp>
    </p:spTree>
    <p:extLst>
      <p:ext uri="{BB962C8B-B14F-4D97-AF65-F5344CB8AC3E}">
        <p14:creationId xmlns:p14="http://schemas.microsoft.com/office/powerpoint/2010/main" val="4390673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B5F36-C189-CA02-2D93-9D9EAB007997}"/>
              </a:ext>
            </a:extLst>
          </p:cNvPr>
          <p:cNvSpPr>
            <a:spLocks noGrp="1"/>
          </p:cNvSpPr>
          <p:nvPr>
            <p:ph type="title"/>
          </p:nvPr>
        </p:nvSpPr>
        <p:spPr/>
        <p:txBody>
          <a:bodyPr/>
          <a:lstStyle/>
          <a:p>
            <a:r>
              <a:rPr lang="en-US" sz="4400" dirty="0"/>
              <a:t>David and his men named that place - A fortress of craggy rock or mountain, that allowed us to separate and keep us from our enemy by the provision of God-</a:t>
            </a:r>
            <a:br>
              <a:rPr lang="en-US" sz="4400" dirty="0"/>
            </a:br>
            <a:r>
              <a:rPr lang="en-US" sz="4400" dirty="0"/>
              <a:t>The Rock of Separation. </a:t>
            </a:r>
          </a:p>
        </p:txBody>
      </p:sp>
    </p:spTree>
    <p:extLst>
      <p:ext uri="{BB962C8B-B14F-4D97-AF65-F5344CB8AC3E}">
        <p14:creationId xmlns:p14="http://schemas.microsoft.com/office/powerpoint/2010/main" val="3003631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33494-05B4-D933-38C0-FD29436D4C91}"/>
              </a:ext>
            </a:extLst>
          </p:cNvPr>
          <p:cNvSpPr>
            <a:spLocks noGrp="1"/>
          </p:cNvSpPr>
          <p:nvPr>
            <p:ph type="title"/>
          </p:nvPr>
        </p:nvSpPr>
        <p:spPr/>
        <p:txBody>
          <a:bodyPr/>
          <a:lstStyle/>
          <a:p>
            <a:r>
              <a:rPr lang="en-US" sz="4800" dirty="0"/>
              <a:t>Be alert, be sober of mind, staying inside the </a:t>
            </a:r>
            <a:r>
              <a:rPr lang="en-US" sz="4800"/>
              <a:t>PPOG and </a:t>
            </a:r>
            <a:r>
              <a:rPr lang="en-US" sz="4800" dirty="0"/>
              <a:t>learning </a:t>
            </a:r>
            <a:r>
              <a:rPr lang="en-US" sz="4800"/>
              <a:t>to Separate, </a:t>
            </a:r>
            <a:br>
              <a:rPr lang="en-US" sz="4800"/>
            </a:br>
            <a:r>
              <a:rPr lang="en-US" sz="4800"/>
              <a:t>whenever needed, from the </a:t>
            </a:r>
            <a:br>
              <a:rPr lang="en-US" sz="4800"/>
            </a:br>
            <a:r>
              <a:rPr lang="en-US" sz="4800"/>
              <a:t>roots </a:t>
            </a:r>
            <a:r>
              <a:rPr lang="en-US" sz="4800" dirty="0"/>
              <a:t>of unrighteousness. </a:t>
            </a:r>
          </a:p>
        </p:txBody>
      </p:sp>
    </p:spTree>
    <p:extLst>
      <p:ext uri="{BB962C8B-B14F-4D97-AF65-F5344CB8AC3E}">
        <p14:creationId xmlns:p14="http://schemas.microsoft.com/office/powerpoint/2010/main" val="27778647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84BED-51E8-3434-E0C0-E4ACEA66861A}"/>
              </a:ext>
            </a:extLst>
          </p:cNvPr>
          <p:cNvSpPr>
            <a:spLocks noGrp="1"/>
          </p:cNvSpPr>
          <p:nvPr>
            <p:ph type="title"/>
          </p:nvPr>
        </p:nvSpPr>
        <p:spPr>
          <a:xfrm>
            <a:off x="306387" y="381000"/>
            <a:ext cx="8531225" cy="1139825"/>
          </a:xfrm>
        </p:spPr>
        <p:txBody>
          <a:bodyPr/>
          <a:lstStyle/>
          <a:p>
            <a:r>
              <a:rPr lang="en-US" sz="4400" dirty="0"/>
              <a:t>Rom 13:8, “Owe nothing to anyone except to love one another; for when he loves the other,</a:t>
            </a:r>
            <a:br>
              <a:rPr lang="en-US" sz="4400" dirty="0"/>
            </a:br>
            <a:r>
              <a:rPr lang="en-US" sz="4400" dirty="0"/>
              <a:t> he has fulfilled the Law.” </a:t>
            </a:r>
          </a:p>
        </p:txBody>
      </p:sp>
    </p:spTree>
    <p:extLst>
      <p:ext uri="{BB962C8B-B14F-4D97-AF65-F5344CB8AC3E}">
        <p14:creationId xmlns:p14="http://schemas.microsoft.com/office/powerpoint/2010/main" val="27952264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41355-8FEF-5962-C1A1-465FF509C54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469330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841FC-AE5A-2AFB-7679-3813299E8C64}"/>
              </a:ext>
            </a:extLst>
          </p:cNvPr>
          <p:cNvSpPr>
            <a:spLocks noGrp="1"/>
          </p:cNvSpPr>
          <p:nvPr>
            <p:ph type="title"/>
          </p:nvPr>
        </p:nvSpPr>
        <p:spPr/>
        <p:txBody>
          <a:bodyPr/>
          <a:lstStyle/>
          <a:p>
            <a:r>
              <a:rPr lang="en-US" dirty="0"/>
              <a:t>Impersonal love is a spiritual function of the royal family of God and cannot be duplicated by the unbeliever or the believer out of fellowship in the cosmic system.</a:t>
            </a:r>
          </a:p>
        </p:txBody>
      </p:sp>
    </p:spTree>
    <p:extLst>
      <p:ext uri="{BB962C8B-B14F-4D97-AF65-F5344CB8AC3E}">
        <p14:creationId xmlns:p14="http://schemas.microsoft.com/office/powerpoint/2010/main" val="2897373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13262-42CE-3E13-9352-B541179F86F8}"/>
              </a:ext>
            </a:extLst>
          </p:cNvPr>
          <p:cNvSpPr>
            <a:spLocks noGrp="1"/>
          </p:cNvSpPr>
          <p:nvPr>
            <p:ph type="title"/>
          </p:nvPr>
        </p:nvSpPr>
        <p:spPr/>
        <p:txBody>
          <a:bodyPr/>
          <a:lstStyle/>
          <a:p>
            <a:r>
              <a:rPr lang="en-US" sz="4800" dirty="0"/>
              <a:t>Impersonal love allows the act of mental separation to occur, without involving emotions to interfere with Godly mandates.</a:t>
            </a:r>
          </a:p>
        </p:txBody>
      </p:sp>
    </p:spTree>
    <p:extLst>
      <p:ext uri="{BB962C8B-B14F-4D97-AF65-F5344CB8AC3E}">
        <p14:creationId xmlns:p14="http://schemas.microsoft.com/office/powerpoint/2010/main" val="1099645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7E7A5-F3BB-005F-7D1F-D5EEB15A782B}"/>
              </a:ext>
            </a:extLst>
          </p:cNvPr>
          <p:cNvSpPr>
            <a:spLocks noGrp="1"/>
          </p:cNvSpPr>
          <p:nvPr>
            <p:ph type="title"/>
          </p:nvPr>
        </p:nvSpPr>
        <p:spPr/>
        <p:txBody>
          <a:bodyPr/>
          <a:lstStyle/>
          <a:p>
            <a:r>
              <a:rPr lang="en-US" dirty="0"/>
              <a:t>Principle: You believers are NEVER excused from sin because we obeyed an authority that told us to sin. </a:t>
            </a:r>
          </a:p>
        </p:txBody>
      </p:sp>
    </p:spTree>
    <p:extLst>
      <p:ext uri="{BB962C8B-B14F-4D97-AF65-F5344CB8AC3E}">
        <p14:creationId xmlns:p14="http://schemas.microsoft.com/office/powerpoint/2010/main" val="1832535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A2D2D-A5E3-8B16-3B4F-D2215F71AE40}"/>
              </a:ext>
            </a:extLst>
          </p:cNvPr>
          <p:cNvSpPr>
            <a:spLocks noGrp="1"/>
          </p:cNvSpPr>
          <p:nvPr>
            <p:ph type="title"/>
          </p:nvPr>
        </p:nvSpPr>
        <p:spPr/>
        <p:txBody>
          <a:bodyPr/>
          <a:lstStyle/>
          <a:p>
            <a:r>
              <a:rPr lang="en-US" sz="4400" dirty="0"/>
              <a:t>The doctrine of impersonal love is described as “a royal law (of love)” for the royal family of God.</a:t>
            </a:r>
            <a:br>
              <a:rPr lang="en-US" sz="4400" dirty="0"/>
            </a:br>
            <a:br>
              <a:rPr lang="en-US" sz="4400" dirty="0"/>
            </a:br>
            <a:r>
              <a:rPr lang="en-US" sz="4400" dirty="0"/>
              <a:t>Impersonal, unconditional Love is the Basis for the Royal Family Honor Code, </a:t>
            </a:r>
            <a:br>
              <a:rPr lang="en-US" sz="4400" dirty="0"/>
            </a:br>
            <a:r>
              <a:rPr lang="en-US" sz="4400" dirty="0"/>
              <a:t>Gal 5:13-14; Jam 2:8. </a:t>
            </a:r>
          </a:p>
        </p:txBody>
      </p:sp>
    </p:spTree>
    <p:extLst>
      <p:ext uri="{BB962C8B-B14F-4D97-AF65-F5344CB8AC3E}">
        <p14:creationId xmlns:p14="http://schemas.microsoft.com/office/powerpoint/2010/main" val="285912412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3465A4"/>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342900" marR="0" indent="-342900" algn="ctr" defTabSz="457200" rtl="0" eaLnBrk="1" fontAlgn="base" latinLnBrk="0" hangingPunct="1">
          <a:lnSpc>
            <a:spcPct val="100000"/>
          </a:lnSpc>
          <a:spcBef>
            <a:spcPts val="1350"/>
          </a:spcBef>
          <a:spcAft>
            <a:spcPct val="0"/>
          </a:spcAft>
          <a:buClr>
            <a:srgbClr val="000000"/>
          </a:buClr>
          <a:buSzPct val="100000"/>
          <a:buFont typeface="Times New Roman" panose="02020603050405020304" pitchFamily="18" charset="0"/>
          <a:buNone/>
          <a:tabLst/>
          <a:defRPr kumimoji="0" lang="en-GB" altLang="en-US" sz="4400" b="1" i="0" u="none" strike="noStrike" cap="none" normalizeH="0" baseline="0" smtClean="0">
            <a:ln>
              <a:noFill/>
            </a:ln>
            <a:solidFill>
              <a:srgbClr val="FFFFFF"/>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3465A4"/>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342900" marR="0" indent="-342900" algn="ctr" defTabSz="457200" rtl="0" eaLnBrk="1" fontAlgn="base" latinLnBrk="0" hangingPunct="1">
          <a:lnSpc>
            <a:spcPct val="100000"/>
          </a:lnSpc>
          <a:spcBef>
            <a:spcPts val="1350"/>
          </a:spcBef>
          <a:spcAft>
            <a:spcPct val="0"/>
          </a:spcAft>
          <a:buClr>
            <a:srgbClr val="000000"/>
          </a:buClr>
          <a:buSzPct val="100000"/>
          <a:buFont typeface="Times New Roman" panose="02020603050405020304" pitchFamily="18" charset="0"/>
          <a:buNone/>
          <a:tabLst/>
          <a:defRPr kumimoji="0" lang="en-GB" altLang="en-US" sz="4400" b="1" i="0" u="none" strike="noStrike" cap="none" normalizeH="0" baseline="0" smtClean="0">
            <a:ln>
              <a:noFill/>
            </a:ln>
            <a:solidFill>
              <a:srgbClr val="FFFFFF"/>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53652</TotalTime>
  <Words>1891</Words>
  <Application>Microsoft Office PowerPoint</Application>
  <PresentationFormat>On-screen Show (4:3)</PresentationFormat>
  <Paragraphs>52</Paragraphs>
  <Slides>54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54</vt:i4>
      </vt:variant>
    </vt:vector>
  </HeadingPairs>
  <TitlesOfParts>
    <vt:vector size="57" baseType="lpstr">
      <vt:lpstr>Arial</vt:lpstr>
      <vt:lpstr>Times New Roman</vt:lpstr>
      <vt:lpstr>Default Design</vt:lpstr>
      <vt:lpstr>Salt and Light Bible Ministries  ‘A Daily Cross with Thee’ # 8 – The Necessity of Biblical Separation – Part 5  Pastor Jason Kauranen Sunday September 8, 2024</vt:lpstr>
      <vt:lpstr>Don’t let anything take you away from the continued growth  in grace and knowledge of  the Lord Jesus Christ and upholding His divine viewpoint and principles that are commanded in the Word of God. </vt:lpstr>
      <vt:lpstr>4. There are two Categories of Biblical Separation –   a. Mental Separation.          b. Physical Separation. </vt:lpstr>
      <vt:lpstr>Positive Volition = making a choice of lining up with Divine thinking, aka: the Mind of Christ, that allows us to be ‘cleansed’ and maintain having fellowship with GOD. </vt:lpstr>
      <vt:lpstr>Principle - No person or inanimate thing that is in or comes into your life, via the cosmic system, is worth losing your fellowship with God.   You Must Separate from them! </vt:lpstr>
      <vt:lpstr>Impersonal love is a spiritual function of the royal family of God and cannot be duplicated by the unbeliever or the believer out of fellowship in the cosmic system.</vt:lpstr>
      <vt:lpstr>Impersonal love allows the act of mental separation to occur, without involving emotions to interfere with Godly mandates.</vt:lpstr>
      <vt:lpstr>Principle: You believers are NEVER excused from sin because we obeyed an authority that told us to sin. </vt:lpstr>
      <vt:lpstr>The doctrine of impersonal love is described as “a royal law (of love)” for the royal family of God.  Impersonal, unconditional Love is the Basis for the Royal Family Honor Code,  Gal 5:13-14; Jam 2:8. </vt:lpstr>
      <vt:lpstr>Gal 5:13 For you were called to freedom, brethren; only do not turn your freedom into an opportunity for the flesh, but through love serve one another.</vt:lpstr>
      <vt:lpstr>Gal 5:14 For the whole Law is fulfilled in one word, in the statement, “YOU SHALL LOVE YOUR NEIGHBOR AS YOURSELF.” </vt:lpstr>
      <vt:lpstr>‘Through love serve one another’ –   ‘dia tēs agapēs douleuete allēlōn’ –    </vt:lpstr>
      <vt:lpstr>‘Dia’ - G1223 – the primary preposition denoting the channel of an act = through.   ‘Tēs’ – G3588 – is the definite article – placing emphasis on the context of subject matter.   ‘agapēs’- G26 – love of special affection, benevolence; a love-feast.  </vt:lpstr>
      <vt:lpstr>‘douleuete’ – (G1398 – dool-yoo’-o) to be devote or subject to, a total giving of oneself for the benefit of, a slave of = to serve.   ‘allēlon’ – (G240 – al-lay'-lone; genitive plural of allos)  showing reduplicated of each other = one another  </vt:lpstr>
      <vt:lpstr>You are to be devoted and duplicate service to one another now and keep doing this into the future by means of impersonal love.</vt:lpstr>
      <vt:lpstr>Jam 2:8 “If, however, you are fulfilling the royal law on the basis of the Scripture, in this you are doing well.” Jam 2:9 But if you show partiality, you are committing sin and are convicted by the law as transgressors.  </vt:lpstr>
      <vt:lpstr>Jonathan separated ‘unto’ the Lord and Separated ‘from’ the evil,   yet Jonathan still honored the authority God had established and place over him. </vt:lpstr>
      <vt:lpstr>PowerPoint Presentation</vt:lpstr>
      <vt:lpstr>1Sa 23:14 David stayed in the wilderness in the Strongholds, and remained in the hill country in the wilderness of Ziph.  And Saul sought him every day, but God did not deliver him into his hand. </vt:lpstr>
      <vt:lpstr>’Sought’ -  bâqash – (baw-kash' H1245) A primitive root =  to search out (by any method;  specifically in worship or prayer);   by implication to strive after =  Make a request to search for - beg, beseech, enquire, make inquisition. </vt:lpstr>
      <vt:lpstr>1Sa 23:16 And Jonathan,  Saul’s son, arose and went to David at Horesh, and  encouraged him in God. </vt:lpstr>
      <vt:lpstr>1Sa 23:18 So the two of them made a covenant before the LORD; and David stayed at Horesh while Jonathan went  to his house. </vt:lpstr>
      <vt:lpstr>Renewing or reconfirming a covenant does not make the previous covenant less precious;  it makes the covenant  more precious and brings  validity to the commitment. </vt:lpstr>
      <vt:lpstr>1Sa 23:19 Then Ziphites came up to Saul at Gibeah, saying, “Is David not hiding with us in the strongholds at Horesh, on the hill of Hachilah, which is on the south of Jeshimon? </vt:lpstr>
      <vt:lpstr>The Ziphites were also of David’s own tribe, his own people …. And like the men of Keilah, the Ziphites are also turning on David, by telling Saul where he was hiding. </vt:lpstr>
      <vt:lpstr>A maskil is known as a literary or musical term.  Most likely, it relates to the purpose of specific psalms or instruct how they were performed or recited, to be meditative and to impart wisdom. </vt:lpstr>
      <vt:lpstr>Do not expect godly behavior  from ungodly people.   We should recognize that they are sinners, and we can see them, treating them as such, but not approving of their sin.   Unconditional Love!</vt:lpstr>
      <vt:lpstr>The Ziphites are going to bring a curse upon themselves, even though they think they are obeying the King, they are going against God’s anointed. </vt:lpstr>
      <vt:lpstr>Principle: You, Believers, are NEVER excused from sin because we obeyed an authority that told us to sin.</vt:lpstr>
      <vt:lpstr>1Sa 23:21 Saul said, “May you be blessed of the LORD, for you have had compassion on me. </vt:lpstr>
      <vt:lpstr>Psa 1:1 How blessed is the man who does not walk in the counsel of the wicked, Nor stand in the path of sinners, Nor sit in the seat of scoffers! Psa 1:2 But his delight is in the law of the LORD, And in His law he meditates day and night.  </vt:lpstr>
      <vt:lpstr>1Sa 23:23 So look, and learn about all the hiding places where he hides himself and return to me with certainty, and I will go with you; and if he is in the land, I will search him out among all the thousands of Judah.”</vt:lpstr>
      <vt:lpstr>1Sa 23:25 When Saul and his men went to seek him, they told David, and he came down to the rock and stayed in the wilderness of Maon. And when Saul heard it, he pursued David in the wilderness of Maon. </vt:lpstr>
      <vt:lpstr> Deu 23:21 “When you make a vow to the LORD your God,  you shall not delay to pay it,  for it would be sin in you, and the LORD your God will surely require it of you. </vt:lpstr>
      <vt:lpstr>Church-Age Believers have instruction about vows and vowing, in the NT for which Jesus Christ spoke of himself, Mat 5:33-37.</vt:lpstr>
      <vt:lpstr> </vt:lpstr>
      <vt:lpstr>Jam 5:12 But above all, my brethren, do not swear, either by heaven or by earth or with any other oath; but your yes is to be yes, and your no, no, so that you may not fall under judgment. </vt:lpstr>
      <vt:lpstr>1Sa 23:25 When Saul and his men went to seek him, they told David, and he came down to the rock and stayed in the wilderness of Maon. And when Saul heard it, he pursued David in the wilderness of Maon.</vt:lpstr>
      <vt:lpstr>The wilderness is a place of encounter, separation, and revelation that God provides to the Believer in order to help the believer grow.</vt:lpstr>
      <vt:lpstr>‘pursued’ - râdaph – (H7291 raw-daf') A primitive root =  to run after (usually with hostile intent; figuratively (of time) gone by) =   chase, put to flight, follow (after, on), hunt, (be under) persecute (-ion, -or), pursue (-r). </vt:lpstr>
      <vt:lpstr>Keep praying in the Spirit always …so you will have the power and fellowship of God actively working in you. </vt:lpstr>
      <vt:lpstr>1Sa 23:26 Saul went on one side of the mountain, and David and his men on the other side of the mountain; and David was hurrying to get away from Saul, for Saul and his men were surrounding David and his men to seize them.</vt:lpstr>
      <vt:lpstr>1Sa 23:27 But a messenger came to Saul, saying, “Hurry and come, for the Philistines have made a raid on the land.”</vt:lpstr>
      <vt:lpstr>Messenger used here is the Hebrew word: mal'âk. (H4397 mal-awk') meaning to despatch as a deputy =  a messenger; specifically of God, that is, an angel (also a prophet, priest or teacher): - ambassador, angel, king, messenger. </vt:lpstr>
      <vt:lpstr>1Sa 23:28 So Saul returned from pursuing David and went to meet the Philistines; therefore they called that place the Rock of Escape. </vt:lpstr>
      <vt:lpstr>1Sa 23:28 (KJV) Wherefore Saul returned from pursuing after David, and went against the Philistines; therefore, they called that place Selahammahlekoth.</vt:lpstr>
      <vt:lpstr>sela‛ hammachleqôth (H5555 seh'-lah ham-makh-lek-oth') From H5553 and the plural of H4256 with the article interposed; =  rock of the divisions; referring to  Sela ham Machlekoth, a place in Palestine Total KJV occurrences: 1  </vt:lpstr>
      <vt:lpstr>sela‛ - (H5553 seh'-lah meaning to be lofty = a craggy rock, literally or figuratively (a fortress): - (ragged) rock, stone (-ny), strong hold. </vt:lpstr>
      <vt:lpstr>machălôqeth (H4256 makh-al-o'-keth) From H2505; a section (of Levites, people or soldiers) =  - company of course or division,  portion by separation of. </vt:lpstr>
      <vt:lpstr>châlaq – (H2505 khaw-lak' ) A primitive root; to be smooth (figuratively); by implication (as smooth stones were used for lots) to apportion or separate = distribute, divide, take away a portion, separate self. </vt:lpstr>
      <vt:lpstr>David and his men named that place - A fortress of craggy rock or mountain, that allowed us to separate and keep us from our enemy by the provision of God- The Rock of Separation. </vt:lpstr>
      <vt:lpstr>Be alert, be sober of mind, staying inside the PPOG and learning to Separate,  whenever needed, from the  roots of unrighteousness. </vt:lpstr>
      <vt:lpstr>Rom 13:8, “Owe nothing to anyone except to love one another; for when he loves the other,  he has fulfilled the Law.”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Grace Bible Church Pastor/Teacher Robert R. McLaughlin Sunday, July 31, 2016</dc:title>
  <dc:subject/>
  <dc:creator>RMBM</dc:creator>
  <cp:keywords/>
  <dc:description/>
  <cp:lastModifiedBy>Jason Kauranen</cp:lastModifiedBy>
  <cp:revision>118</cp:revision>
  <cp:lastPrinted>1601-01-01T00:00:00Z</cp:lastPrinted>
  <dcterms:created xsi:type="dcterms:W3CDTF">2016-07-31T13:32:40Z</dcterms:created>
  <dcterms:modified xsi:type="dcterms:W3CDTF">2024-09-16T18:49:20Z</dcterms:modified>
</cp:coreProperties>
</file>