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3"/>
  </p:notesMasterIdLst>
  <p:handoutMasterIdLst>
    <p:handoutMasterId r:id="rId24"/>
  </p:handoutMasterIdLst>
  <p:sldIdLst>
    <p:sldId id="257" r:id="rId5"/>
    <p:sldId id="317" r:id="rId6"/>
    <p:sldId id="291" r:id="rId7"/>
    <p:sldId id="292" r:id="rId8"/>
    <p:sldId id="288" r:id="rId9"/>
    <p:sldId id="331" r:id="rId10"/>
    <p:sldId id="392" r:id="rId11"/>
    <p:sldId id="298" r:id="rId12"/>
    <p:sldId id="299" r:id="rId13"/>
    <p:sldId id="306" r:id="rId14"/>
    <p:sldId id="393" r:id="rId15"/>
    <p:sldId id="330" r:id="rId16"/>
    <p:sldId id="394" r:id="rId17"/>
    <p:sldId id="325" r:id="rId18"/>
    <p:sldId id="321" r:id="rId19"/>
    <p:sldId id="339" r:id="rId20"/>
    <p:sldId id="343" r:id="rId21"/>
    <p:sldId id="39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3725" autoAdjust="0"/>
  </p:normalViewPr>
  <p:slideViewPr>
    <p:cSldViewPr snapToGrid="0">
      <p:cViewPr varScale="1">
        <p:scale>
          <a:sx n="62" d="100"/>
          <a:sy n="62" d="100"/>
        </p:scale>
        <p:origin x="45" y="537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DAB28B-7CF3-420F-9C35-8F1317FEE2A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73950F8-5302-41BB-B1CD-387CDA8D190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000" baseline="0" dirty="0">
              <a:latin typeface="Corbel" panose="020B0503020204020204" pitchFamily="34" charset="0"/>
            </a:rPr>
            <a:t>Severe chest pain</a:t>
          </a:r>
          <a:endParaRPr lang="en-US" sz="2000" dirty="0">
            <a:latin typeface="Corbel" panose="020B0503020204020204" pitchFamily="34" charset="0"/>
          </a:endParaRPr>
        </a:p>
      </dgm:t>
    </dgm:pt>
    <dgm:pt modelId="{F440F3BF-F2C9-4DD6-8517-9A797AD02C42}" type="parTrans" cxnId="{340C920B-59DF-4E12-B128-DA5C804FAE83}">
      <dgm:prSet/>
      <dgm:spPr/>
      <dgm:t>
        <a:bodyPr/>
        <a:lstStyle/>
        <a:p>
          <a:endParaRPr lang="en-US" sz="2400">
            <a:latin typeface="Corbel" panose="020B0503020204020204" pitchFamily="34" charset="0"/>
          </a:endParaRPr>
        </a:p>
      </dgm:t>
    </dgm:pt>
    <dgm:pt modelId="{9CFC82E6-CB43-45A4-A0BA-72A9D698E7B5}" type="sibTrans" cxnId="{340C920B-59DF-4E12-B128-DA5C804FAE83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25270F9F-B2BE-47DF-89BF-AF3A7DD3DF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000" baseline="0" dirty="0">
              <a:latin typeface="Corbel" panose="020B0503020204020204" pitchFamily="34" charset="0"/>
            </a:rPr>
            <a:t>Persistent Sinus tachycardia</a:t>
          </a:r>
          <a:endParaRPr lang="en-US" sz="2000" dirty="0">
            <a:latin typeface="Corbel" panose="020B0503020204020204" pitchFamily="34" charset="0"/>
          </a:endParaRPr>
        </a:p>
      </dgm:t>
    </dgm:pt>
    <dgm:pt modelId="{9742084D-ECDC-42DF-9E62-983A120B5C8B}" type="parTrans" cxnId="{B7D60C95-860B-4EB5-90CF-80B4362DABEA}">
      <dgm:prSet/>
      <dgm:spPr/>
      <dgm:t>
        <a:bodyPr/>
        <a:lstStyle/>
        <a:p>
          <a:endParaRPr lang="en-US" sz="2400">
            <a:latin typeface="Corbel" panose="020B0503020204020204" pitchFamily="34" charset="0"/>
          </a:endParaRPr>
        </a:p>
      </dgm:t>
    </dgm:pt>
    <dgm:pt modelId="{2923EE6C-62F4-489A-AA5C-5E2CD6CB35F0}" type="sibTrans" cxnId="{B7D60C95-860B-4EB5-90CF-80B4362DABEA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8CE781BB-4670-4CC2-A0EA-6A56454494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000" baseline="0" dirty="0">
              <a:latin typeface="Corbel" panose="020B0503020204020204" pitchFamily="34" charset="0"/>
            </a:rPr>
            <a:t>Orthopnoea and paroxysmal nocturnal dyspnoea</a:t>
          </a:r>
          <a:endParaRPr lang="en-US" sz="2000" dirty="0">
            <a:latin typeface="Corbel" panose="020B0503020204020204" pitchFamily="34" charset="0"/>
          </a:endParaRPr>
        </a:p>
      </dgm:t>
    </dgm:pt>
    <dgm:pt modelId="{3496DCD9-F1BC-417D-AD1A-A05A574E1D61}" type="parTrans" cxnId="{ADFE7250-1712-479B-938B-764B17508FB8}">
      <dgm:prSet/>
      <dgm:spPr/>
      <dgm:t>
        <a:bodyPr/>
        <a:lstStyle/>
        <a:p>
          <a:endParaRPr lang="en-US" sz="2400">
            <a:latin typeface="Corbel" panose="020B0503020204020204" pitchFamily="34" charset="0"/>
          </a:endParaRPr>
        </a:p>
      </dgm:t>
    </dgm:pt>
    <dgm:pt modelId="{21D45697-94DF-4B81-B387-9D892B5AC7CB}" type="sibTrans" cxnId="{ADFE7250-1712-479B-938B-764B17508FB8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DA16E38-9321-44BE-8A98-AB9E3350E7E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aseline="0">
              <a:latin typeface="Corbel" panose="020B0503020204020204" pitchFamily="34" charset="0"/>
            </a:rPr>
            <a:t>Syncope during exercise</a:t>
          </a:r>
          <a:endParaRPr lang="en-US">
            <a:latin typeface="Corbel" panose="020B0503020204020204" pitchFamily="34" charset="0"/>
          </a:endParaRPr>
        </a:p>
      </dgm:t>
    </dgm:pt>
    <dgm:pt modelId="{283A325A-9370-48C2-85E8-8FFB4EAE7F86}" type="parTrans" cxnId="{0C529B6F-1D6F-4CE7-9203-959E15648363}">
      <dgm:prSet/>
      <dgm:spPr/>
      <dgm:t>
        <a:bodyPr/>
        <a:lstStyle/>
        <a:p>
          <a:endParaRPr lang="en-US" sz="2400">
            <a:latin typeface="Corbel" panose="020B0503020204020204" pitchFamily="34" charset="0"/>
          </a:endParaRPr>
        </a:p>
      </dgm:t>
    </dgm:pt>
    <dgm:pt modelId="{8F3932FB-9001-4220-B42C-C133001CE1AF}" type="sibTrans" cxnId="{0C529B6F-1D6F-4CE7-9203-959E15648363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068B5815-3F7F-4E32-8780-FC87EC33C7A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aseline="0">
              <a:latin typeface="Corbel" panose="020B0503020204020204" pitchFamily="34" charset="0"/>
            </a:rPr>
            <a:t>Elevated respiratory rate</a:t>
          </a:r>
          <a:endParaRPr lang="en-US">
            <a:latin typeface="Corbel" panose="020B0503020204020204" pitchFamily="34" charset="0"/>
          </a:endParaRPr>
        </a:p>
      </dgm:t>
    </dgm:pt>
    <dgm:pt modelId="{F413D69B-9E6F-4462-9C8A-E082010E15D3}" type="parTrans" cxnId="{6B82FEBA-265A-41AA-A3FE-DA0FFD808E55}">
      <dgm:prSet/>
      <dgm:spPr/>
      <dgm:t>
        <a:bodyPr/>
        <a:lstStyle/>
        <a:p>
          <a:endParaRPr lang="en-US" sz="2400">
            <a:latin typeface="Corbel" panose="020B0503020204020204" pitchFamily="34" charset="0"/>
          </a:endParaRPr>
        </a:p>
      </dgm:t>
    </dgm:pt>
    <dgm:pt modelId="{9489C018-6DCE-4769-B48D-DEF7FEDBEC9A}" type="sibTrans" cxnId="{6B82FEBA-265A-41AA-A3FE-DA0FFD808E55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C8F5D3E5-CFFD-4C1D-A236-AF8BA82DCB8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aseline="0">
              <a:latin typeface="Corbel" panose="020B0503020204020204" pitchFamily="34" charset="0"/>
            </a:rPr>
            <a:t>Extreme anxiety and breathlessness</a:t>
          </a:r>
          <a:endParaRPr lang="en-US">
            <a:latin typeface="Corbel" panose="020B0503020204020204" pitchFamily="34" charset="0"/>
          </a:endParaRPr>
        </a:p>
      </dgm:t>
    </dgm:pt>
    <dgm:pt modelId="{483F6EF1-67C5-40C8-8BC0-1E5D87257EC0}" type="parTrans" cxnId="{661D145F-10A8-4D2F-AD60-FCDDAFD88C7E}">
      <dgm:prSet/>
      <dgm:spPr/>
      <dgm:t>
        <a:bodyPr/>
        <a:lstStyle/>
        <a:p>
          <a:endParaRPr lang="en-US" sz="2400">
            <a:latin typeface="Corbel" panose="020B0503020204020204" pitchFamily="34" charset="0"/>
          </a:endParaRPr>
        </a:p>
      </dgm:t>
    </dgm:pt>
    <dgm:pt modelId="{EDCB1FD1-63E2-4C3B-B5AC-A1245762875A}" type="sibTrans" cxnId="{661D145F-10A8-4D2F-AD60-FCDDAFD88C7E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21FB7C84-7F76-4730-85FE-6343617582C8}" type="pres">
      <dgm:prSet presAssocID="{27DAB28B-7CF3-420F-9C35-8F1317FEE2A2}" presName="root" presStyleCnt="0">
        <dgm:presLayoutVars>
          <dgm:dir/>
          <dgm:resizeHandles val="exact"/>
        </dgm:presLayoutVars>
      </dgm:prSet>
      <dgm:spPr/>
    </dgm:pt>
    <dgm:pt modelId="{635C80CD-683B-4A1C-8D6E-830189B991A6}" type="pres">
      <dgm:prSet presAssocID="{873950F8-5302-41BB-B1CD-387CDA8D1908}" presName="compNode" presStyleCnt="0"/>
      <dgm:spPr/>
    </dgm:pt>
    <dgm:pt modelId="{46FA0050-82EF-4ED2-A4E3-F2DE0C28344E}" type="pres">
      <dgm:prSet presAssocID="{873950F8-5302-41BB-B1CD-387CDA8D190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A13EA62-35C9-4F20-B3B9-F2EDA65CA904}" type="pres">
      <dgm:prSet presAssocID="{873950F8-5302-41BB-B1CD-387CDA8D1908}" presName="spaceRect" presStyleCnt="0"/>
      <dgm:spPr/>
    </dgm:pt>
    <dgm:pt modelId="{F1E35719-A0A2-4F91-9B66-BEA1798E93DF}" type="pres">
      <dgm:prSet presAssocID="{873950F8-5302-41BB-B1CD-387CDA8D1908}" presName="textRect" presStyleLbl="revTx" presStyleIdx="0" presStyleCnt="6">
        <dgm:presLayoutVars>
          <dgm:chMax val="1"/>
          <dgm:chPref val="1"/>
        </dgm:presLayoutVars>
      </dgm:prSet>
      <dgm:spPr/>
    </dgm:pt>
    <dgm:pt modelId="{389C4CB3-C270-459E-B9E1-48AF4AF3073E}" type="pres">
      <dgm:prSet presAssocID="{9CFC82E6-CB43-45A4-A0BA-72A9D698E7B5}" presName="sibTrans" presStyleCnt="0"/>
      <dgm:spPr/>
    </dgm:pt>
    <dgm:pt modelId="{12312B68-9C63-430F-BBAB-AB87B237937C}" type="pres">
      <dgm:prSet presAssocID="{25270F9F-B2BE-47DF-89BF-AF3A7DD3DFA6}" presName="compNode" presStyleCnt="0"/>
      <dgm:spPr/>
    </dgm:pt>
    <dgm:pt modelId="{33717A54-43F5-4A55-921F-B75329A4C8CC}" type="pres">
      <dgm:prSet presAssocID="{25270F9F-B2BE-47DF-89BF-AF3A7DD3DFA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  <dgm:pt modelId="{3AAEAEE0-E2E1-4F60-9010-E81D86E05F64}" type="pres">
      <dgm:prSet presAssocID="{25270F9F-B2BE-47DF-89BF-AF3A7DD3DFA6}" presName="spaceRect" presStyleCnt="0"/>
      <dgm:spPr/>
    </dgm:pt>
    <dgm:pt modelId="{C44EE97B-415F-4EBE-BF20-FA5173821697}" type="pres">
      <dgm:prSet presAssocID="{25270F9F-B2BE-47DF-89BF-AF3A7DD3DFA6}" presName="textRect" presStyleLbl="revTx" presStyleIdx="1" presStyleCnt="6">
        <dgm:presLayoutVars>
          <dgm:chMax val="1"/>
          <dgm:chPref val="1"/>
        </dgm:presLayoutVars>
      </dgm:prSet>
      <dgm:spPr/>
    </dgm:pt>
    <dgm:pt modelId="{BDBA6EDE-496C-4319-B797-F9B6239CB640}" type="pres">
      <dgm:prSet presAssocID="{2923EE6C-62F4-489A-AA5C-5E2CD6CB35F0}" presName="sibTrans" presStyleCnt="0"/>
      <dgm:spPr/>
    </dgm:pt>
    <dgm:pt modelId="{9A1ED642-63D6-4D2D-B570-95F509857C07}" type="pres">
      <dgm:prSet presAssocID="{8CE781BB-4670-4CC2-A0EA-6A5645449438}" presName="compNode" presStyleCnt="0"/>
      <dgm:spPr/>
    </dgm:pt>
    <dgm:pt modelId="{5824DA2B-83EF-4FFE-8796-C81889BE0736}" type="pres">
      <dgm:prSet presAssocID="{8CE781BB-4670-4CC2-A0EA-6A564544943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ngs with virus with solid fill"/>
        </a:ext>
      </dgm:extLst>
    </dgm:pt>
    <dgm:pt modelId="{843E4FB7-FA6F-4146-9B01-8CA165F4D00F}" type="pres">
      <dgm:prSet presAssocID="{8CE781BB-4670-4CC2-A0EA-6A5645449438}" presName="spaceRect" presStyleCnt="0"/>
      <dgm:spPr/>
    </dgm:pt>
    <dgm:pt modelId="{5905DE0A-0701-444A-B869-A4FE6A9017C4}" type="pres">
      <dgm:prSet presAssocID="{8CE781BB-4670-4CC2-A0EA-6A5645449438}" presName="textRect" presStyleLbl="revTx" presStyleIdx="2" presStyleCnt="6">
        <dgm:presLayoutVars>
          <dgm:chMax val="1"/>
          <dgm:chPref val="1"/>
        </dgm:presLayoutVars>
      </dgm:prSet>
      <dgm:spPr/>
    </dgm:pt>
    <dgm:pt modelId="{6E3B28EC-7BE4-4540-906A-5AE4B83756E0}" type="pres">
      <dgm:prSet presAssocID="{21D45697-94DF-4B81-B387-9D892B5AC7CB}" presName="sibTrans" presStyleCnt="0"/>
      <dgm:spPr/>
    </dgm:pt>
    <dgm:pt modelId="{7FED3474-4D1B-4220-9B2E-2E001D296891}" type="pres">
      <dgm:prSet presAssocID="{5DA16E38-9321-44BE-8A98-AB9E3350E7E7}" presName="compNode" presStyleCnt="0"/>
      <dgm:spPr/>
    </dgm:pt>
    <dgm:pt modelId="{F9694593-3D54-410B-B5CB-9F3CFE519632}" type="pres">
      <dgm:prSet presAssocID="{5DA16E38-9321-44BE-8A98-AB9E3350E7E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ymnast: Floor routine with solid fill"/>
        </a:ext>
      </dgm:extLst>
    </dgm:pt>
    <dgm:pt modelId="{23988BCB-357E-4845-87FF-CAC04042190D}" type="pres">
      <dgm:prSet presAssocID="{5DA16E38-9321-44BE-8A98-AB9E3350E7E7}" presName="spaceRect" presStyleCnt="0"/>
      <dgm:spPr/>
    </dgm:pt>
    <dgm:pt modelId="{7E46A131-C8E6-4A34-90A7-27D566478401}" type="pres">
      <dgm:prSet presAssocID="{5DA16E38-9321-44BE-8A98-AB9E3350E7E7}" presName="textRect" presStyleLbl="revTx" presStyleIdx="3" presStyleCnt="6">
        <dgm:presLayoutVars>
          <dgm:chMax val="1"/>
          <dgm:chPref val="1"/>
        </dgm:presLayoutVars>
      </dgm:prSet>
      <dgm:spPr/>
    </dgm:pt>
    <dgm:pt modelId="{75CC16E6-3CA7-4BEB-BE1B-FF6CC9A73A18}" type="pres">
      <dgm:prSet presAssocID="{8F3932FB-9001-4220-B42C-C133001CE1AF}" presName="sibTrans" presStyleCnt="0"/>
      <dgm:spPr/>
    </dgm:pt>
    <dgm:pt modelId="{5DC8FD6F-A138-4C6E-BE2A-881B7C72D69E}" type="pres">
      <dgm:prSet presAssocID="{068B5815-3F7F-4E32-8780-FC87EC33C7AA}" presName="compNode" presStyleCnt="0"/>
      <dgm:spPr/>
    </dgm:pt>
    <dgm:pt modelId="{63589BA9-19E9-48CC-8D9B-7937A1B2360C}" type="pres">
      <dgm:prSet presAssocID="{068B5815-3F7F-4E32-8780-FC87EC33C7A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oom in with solid fill"/>
        </a:ext>
      </dgm:extLst>
    </dgm:pt>
    <dgm:pt modelId="{D3BBBF06-BFAB-4EF4-95F3-2F52A603D211}" type="pres">
      <dgm:prSet presAssocID="{068B5815-3F7F-4E32-8780-FC87EC33C7AA}" presName="spaceRect" presStyleCnt="0"/>
      <dgm:spPr/>
    </dgm:pt>
    <dgm:pt modelId="{8008C53B-4BC9-40EC-AE4B-F5387ADFEA8F}" type="pres">
      <dgm:prSet presAssocID="{068B5815-3F7F-4E32-8780-FC87EC33C7AA}" presName="textRect" presStyleLbl="revTx" presStyleIdx="4" presStyleCnt="6">
        <dgm:presLayoutVars>
          <dgm:chMax val="1"/>
          <dgm:chPref val="1"/>
        </dgm:presLayoutVars>
      </dgm:prSet>
      <dgm:spPr/>
    </dgm:pt>
    <dgm:pt modelId="{AE80CCC5-9DE8-4477-8845-362E448E459E}" type="pres">
      <dgm:prSet presAssocID="{9489C018-6DCE-4769-B48D-DEF7FEDBEC9A}" presName="sibTrans" presStyleCnt="0"/>
      <dgm:spPr/>
    </dgm:pt>
    <dgm:pt modelId="{8CC997D7-B4AE-4281-A7F9-EE1D7811B65F}" type="pres">
      <dgm:prSet presAssocID="{C8F5D3E5-CFFD-4C1D-A236-AF8BA82DCB8D}" presName="compNode" presStyleCnt="0"/>
      <dgm:spPr/>
    </dgm:pt>
    <dgm:pt modelId="{A1804949-8CD8-4387-9492-3A37192A385D}" type="pres">
      <dgm:prSet presAssocID="{C8F5D3E5-CFFD-4C1D-A236-AF8BA82DCB8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C37BD989-7CEC-4A1C-8A9C-755DA25B9113}" type="pres">
      <dgm:prSet presAssocID="{C8F5D3E5-CFFD-4C1D-A236-AF8BA82DCB8D}" presName="spaceRect" presStyleCnt="0"/>
      <dgm:spPr/>
    </dgm:pt>
    <dgm:pt modelId="{0881802F-3D1B-407B-8A16-6D72D94AE113}" type="pres">
      <dgm:prSet presAssocID="{C8F5D3E5-CFFD-4C1D-A236-AF8BA82DCB8D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012BF505-494F-4876-8905-88BCBD6BA2A0}" type="presOf" srcId="{068B5815-3F7F-4E32-8780-FC87EC33C7AA}" destId="{8008C53B-4BC9-40EC-AE4B-F5387ADFEA8F}" srcOrd="0" destOrd="0" presId="urn:microsoft.com/office/officeart/2018/2/layout/IconLabelList"/>
    <dgm:cxn modelId="{8DD29406-CE0E-44A6-A7EC-C7FDE74004CF}" type="presOf" srcId="{27DAB28B-7CF3-420F-9C35-8F1317FEE2A2}" destId="{21FB7C84-7F76-4730-85FE-6343617582C8}" srcOrd="0" destOrd="0" presId="urn:microsoft.com/office/officeart/2018/2/layout/IconLabelList"/>
    <dgm:cxn modelId="{340C920B-59DF-4E12-B128-DA5C804FAE83}" srcId="{27DAB28B-7CF3-420F-9C35-8F1317FEE2A2}" destId="{873950F8-5302-41BB-B1CD-387CDA8D1908}" srcOrd="0" destOrd="0" parTransId="{F440F3BF-F2C9-4DD6-8517-9A797AD02C42}" sibTransId="{9CFC82E6-CB43-45A4-A0BA-72A9D698E7B5}"/>
    <dgm:cxn modelId="{44912125-5BBD-4E0D-98B5-5EE8E7F9DBE4}" type="presOf" srcId="{5DA16E38-9321-44BE-8A98-AB9E3350E7E7}" destId="{7E46A131-C8E6-4A34-90A7-27D566478401}" srcOrd="0" destOrd="0" presId="urn:microsoft.com/office/officeart/2018/2/layout/IconLabelList"/>
    <dgm:cxn modelId="{5602B12E-50A1-4910-B6E6-C60C9DFB88F1}" type="presOf" srcId="{8CE781BB-4670-4CC2-A0EA-6A5645449438}" destId="{5905DE0A-0701-444A-B869-A4FE6A9017C4}" srcOrd="0" destOrd="0" presId="urn:microsoft.com/office/officeart/2018/2/layout/IconLabelList"/>
    <dgm:cxn modelId="{661D145F-10A8-4D2F-AD60-FCDDAFD88C7E}" srcId="{27DAB28B-7CF3-420F-9C35-8F1317FEE2A2}" destId="{C8F5D3E5-CFFD-4C1D-A236-AF8BA82DCB8D}" srcOrd="5" destOrd="0" parTransId="{483F6EF1-67C5-40C8-8BC0-1E5D87257EC0}" sibTransId="{EDCB1FD1-63E2-4C3B-B5AC-A1245762875A}"/>
    <dgm:cxn modelId="{0C529B6F-1D6F-4CE7-9203-959E15648363}" srcId="{27DAB28B-7CF3-420F-9C35-8F1317FEE2A2}" destId="{5DA16E38-9321-44BE-8A98-AB9E3350E7E7}" srcOrd="3" destOrd="0" parTransId="{283A325A-9370-48C2-85E8-8FFB4EAE7F86}" sibTransId="{8F3932FB-9001-4220-B42C-C133001CE1AF}"/>
    <dgm:cxn modelId="{ADFE7250-1712-479B-938B-764B17508FB8}" srcId="{27DAB28B-7CF3-420F-9C35-8F1317FEE2A2}" destId="{8CE781BB-4670-4CC2-A0EA-6A5645449438}" srcOrd="2" destOrd="0" parTransId="{3496DCD9-F1BC-417D-AD1A-A05A574E1D61}" sibTransId="{21D45697-94DF-4B81-B387-9D892B5AC7CB}"/>
    <dgm:cxn modelId="{B7D60C95-860B-4EB5-90CF-80B4362DABEA}" srcId="{27DAB28B-7CF3-420F-9C35-8F1317FEE2A2}" destId="{25270F9F-B2BE-47DF-89BF-AF3A7DD3DFA6}" srcOrd="1" destOrd="0" parTransId="{9742084D-ECDC-42DF-9E62-983A120B5C8B}" sibTransId="{2923EE6C-62F4-489A-AA5C-5E2CD6CB35F0}"/>
    <dgm:cxn modelId="{558646A8-78BF-49E7-8516-BE1BFD90B42B}" type="presOf" srcId="{873950F8-5302-41BB-B1CD-387CDA8D1908}" destId="{F1E35719-A0A2-4F91-9B66-BEA1798E93DF}" srcOrd="0" destOrd="0" presId="urn:microsoft.com/office/officeart/2018/2/layout/IconLabelList"/>
    <dgm:cxn modelId="{3805A5AF-566D-4BDD-A09E-CF190A6BF1A1}" type="presOf" srcId="{25270F9F-B2BE-47DF-89BF-AF3A7DD3DFA6}" destId="{C44EE97B-415F-4EBE-BF20-FA5173821697}" srcOrd="0" destOrd="0" presId="urn:microsoft.com/office/officeart/2018/2/layout/IconLabelList"/>
    <dgm:cxn modelId="{6B82FEBA-265A-41AA-A3FE-DA0FFD808E55}" srcId="{27DAB28B-7CF3-420F-9C35-8F1317FEE2A2}" destId="{068B5815-3F7F-4E32-8780-FC87EC33C7AA}" srcOrd="4" destOrd="0" parTransId="{F413D69B-9E6F-4462-9C8A-E082010E15D3}" sibTransId="{9489C018-6DCE-4769-B48D-DEF7FEDBEC9A}"/>
    <dgm:cxn modelId="{B5B9B8EF-3F65-4E8A-822A-780458985DEE}" type="presOf" srcId="{C8F5D3E5-CFFD-4C1D-A236-AF8BA82DCB8D}" destId="{0881802F-3D1B-407B-8A16-6D72D94AE113}" srcOrd="0" destOrd="0" presId="urn:microsoft.com/office/officeart/2018/2/layout/IconLabelList"/>
    <dgm:cxn modelId="{5DA55E1B-A1B2-49B5-AAEC-97D00631B603}" type="presParOf" srcId="{21FB7C84-7F76-4730-85FE-6343617582C8}" destId="{635C80CD-683B-4A1C-8D6E-830189B991A6}" srcOrd="0" destOrd="0" presId="urn:microsoft.com/office/officeart/2018/2/layout/IconLabelList"/>
    <dgm:cxn modelId="{D1A26039-CAD8-483D-A2C7-B11BDFEC3DED}" type="presParOf" srcId="{635C80CD-683B-4A1C-8D6E-830189B991A6}" destId="{46FA0050-82EF-4ED2-A4E3-F2DE0C28344E}" srcOrd="0" destOrd="0" presId="urn:microsoft.com/office/officeart/2018/2/layout/IconLabelList"/>
    <dgm:cxn modelId="{4F031B99-39BF-4F45-9231-8D6DCFDA1A00}" type="presParOf" srcId="{635C80CD-683B-4A1C-8D6E-830189B991A6}" destId="{6A13EA62-35C9-4F20-B3B9-F2EDA65CA904}" srcOrd="1" destOrd="0" presId="urn:microsoft.com/office/officeart/2018/2/layout/IconLabelList"/>
    <dgm:cxn modelId="{6D8546EC-24F0-4DD9-B6BB-370C904FC02B}" type="presParOf" srcId="{635C80CD-683B-4A1C-8D6E-830189B991A6}" destId="{F1E35719-A0A2-4F91-9B66-BEA1798E93DF}" srcOrd="2" destOrd="0" presId="urn:microsoft.com/office/officeart/2018/2/layout/IconLabelList"/>
    <dgm:cxn modelId="{B40A6C6F-9742-4716-AC5F-6AF3AC409803}" type="presParOf" srcId="{21FB7C84-7F76-4730-85FE-6343617582C8}" destId="{389C4CB3-C270-459E-B9E1-48AF4AF3073E}" srcOrd="1" destOrd="0" presId="urn:microsoft.com/office/officeart/2018/2/layout/IconLabelList"/>
    <dgm:cxn modelId="{2EB5F1F8-96CC-4C2F-BAD4-F6AD377DEB5F}" type="presParOf" srcId="{21FB7C84-7F76-4730-85FE-6343617582C8}" destId="{12312B68-9C63-430F-BBAB-AB87B237937C}" srcOrd="2" destOrd="0" presId="urn:microsoft.com/office/officeart/2018/2/layout/IconLabelList"/>
    <dgm:cxn modelId="{581F8A02-FF52-4E4B-BC2B-68ABE6A701CF}" type="presParOf" srcId="{12312B68-9C63-430F-BBAB-AB87B237937C}" destId="{33717A54-43F5-4A55-921F-B75329A4C8CC}" srcOrd="0" destOrd="0" presId="urn:microsoft.com/office/officeart/2018/2/layout/IconLabelList"/>
    <dgm:cxn modelId="{5D90410E-D219-400F-ADBB-4B2FFA00B9BB}" type="presParOf" srcId="{12312B68-9C63-430F-BBAB-AB87B237937C}" destId="{3AAEAEE0-E2E1-4F60-9010-E81D86E05F64}" srcOrd="1" destOrd="0" presId="urn:microsoft.com/office/officeart/2018/2/layout/IconLabelList"/>
    <dgm:cxn modelId="{19C31834-8119-4B22-B31C-E508F3E76F90}" type="presParOf" srcId="{12312B68-9C63-430F-BBAB-AB87B237937C}" destId="{C44EE97B-415F-4EBE-BF20-FA5173821697}" srcOrd="2" destOrd="0" presId="urn:microsoft.com/office/officeart/2018/2/layout/IconLabelList"/>
    <dgm:cxn modelId="{EC0D9389-86EC-47C6-8E4C-4DC03C7D42B2}" type="presParOf" srcId="{21FB7C84-7F76-4730-85FE-6343617582C8}" destId="{BDBA6EDE-496C-4319-B797-F9B6239CB640}" srcOrd="3" destOrd="0" presId="urn:microsoft.com/office/officeart/2018/2/layout/IconLabelList"/>
    <dgm:cxn modelId="{C687B694-37B0-4640-8528-EBBEF8C40D21}" type="presParOf" srcId="{21FB7C84-7F76-4730-85FE-6343617582C8}" destId="{9A1ED642-63D6-4D2D-B570-95F509857C07}" srcOrd="4" destOrd="0" presId="urn:microsoft.com/office/officeart/2018/2/layout/IconLabelList"/>
    <dgm:cxn modelId="{88694D0C-EC5E-4C01-A898-1DF74972BF66}" type="presParOf" srcId="{9A1ED642-63D6-4D2D-B570-95F509857C07}" destId="{5824DA2B-83EF-4FFE-8796-C81889BE0736}" srcOrd="0" destOrd="0" presId="urn:microsoft.com/office/officeart/2018/2/layout/IconLabelList"/>
    <dgm:cxn modelId="{92BA6AFE-93B8-4603-886A-94789148EAF2}" type="presParOf" srcId="{9A1ED642-63D6-4D2D-B570-95F509857C07}" destId="{843E4FB7-FA6F-4146-9B01-8CA165F4D00F}" srcOrd="1" destOrd="0" presId="urn:microsoft.com/office/officeart/2018/2/layout/IconLabelList"/>
    <dgm:cxn modelId="{71064DFF-BE65-4C59-854A-B1DF6F0CAA00}" type="presParOf" srcId="{9A1ED642-63D6-4D2D-B570-95F509857C07}" destId="{5905DE0A-0701-444A-B869-A4FE6A9017C4}" srcOrd="2" destOrd="0" presId="urn:microsoft.com/office/officeart/2018/2/layout/IconLabelList"/>
    <dgm:cxn modelId="{49F86DB1-5613-42F3-BF4E-0B0A12948FE3}" type="presParOf" srcId="{21FB7C84-7F76-4730-85FE-6343617582C8}" destId="{6E3B28EC-7BE4-4540-906A-5AE4B83756E0}" srcOrd="5" destOrd="0" presId="urn:microsoft.com/office/officeart/2018/2/layout/IconLabelList"/>
    <dgm:cxn modelId="{460C4422-D339-4425-B1CF-B8F47270AFE4}" type="presParOf" srcId="{21FB7C84-7F76-4730-85FE-6343617582C8}" destId="{7FED3474-4D1B-4220-9B2E-2E001D296891}" srcOrd="6" destOrd="0" presId="urn:microsoft.com/office/officeart/2018/2/layout/IconLabelList"/>
    <dgm:cxn modelId="{517510FC-0A9E-4186-973F-C460BCF79E65}" type="presParOf" srcId="{7FED3474-4D1B-4220-9B2E-2E001D296891}" destId="{F9694593-3D54-410B-B5CB-9F3CFE519632}" srcOrd="0" destOrd="0" presId="urn:microsoft.com/office/officeart/2018/2/layout/IconLabelList"/>
    <dgm:cxn modelId="{76EBF1F4-4259-47A5-B599-7F2B8403E30E}" type="presParOf" srcId="{7FED3474-4D1B-4220-9B2E-2E001D296891}" destId="{23988BCB-357E-4845-87FF-CAC04042190D}" srcOrd="1" destOrd="0" presId="urn:microsoft.com/office/officeart/2018/2/layout/IconLabelList"/>
    <dgm:cxn modelId="{3D67C6ED-4C2C-482A-BAB0-27BFD5B2403D}" type="presParOf" srcId="{7FED3474-4D1B-4220-9B2E-2E001D296891}" destId="{7E46A131-C8E6-4A34-90A7-27D566478401}" srcOrd="2" destOrd="0" presId="urn:microsoft.com/office/officeart/2018/2/layout/IconLabelList"/>
    <dgm:cxn modelId="{60B046D8-D61C-4AE0-BB31-F71B28349DC6}" type="presParOf" srcId="{21FB7C84-7F76-4730-85FE-6343617582C8}" destId="{75CC16E6-3CA7-4BEB-BE1B-FF6CC9A73A18}" srcOrd="7" destOrd="0" presId="urn:microsoft.com/office/officeart/2018/2/layout/IconLabelList"/>
    <dgm:cxn modelId="{919BFB83-E0B0-4EDC-987F-06BCA3434DDE}" type="presParOf" srcId="{21FB7C84-7F76-4730-85FE-6343617582C8}" destId="{5DC8FD6F-A138-4C6E-BE2A-881B7C72D69E}" srcOrd="8" destOrd="0" presId="urn:microsoft.com/office/officeart/2018/2/layout/IconLabelList"/>
    <dgm:cxn modelId="{4A329F36-0414-4AD2-8588-AD88EA8B328D}" type="presParOf" srcId="{5DC8FD6F-A138-4C6E-BE2A-881B7C72D69E}" destId="{63589BA9-19E9-48CC-8D9B-7937A1B2360C}" srcOrd="0" destOrd="0" presId="urn:microsoft.com/office/officeart/2018/2/layout/IconLabelList"/>
    <dgm:cxn modelId="{00E92335-339D-445F-AB8A-B45769EF943B}" type="presParOf" srcId="{5DC8FD6F-A138-4C6E-BE2A-881B7C72D69E}" destId="{D3BBBF06-BFAB-4EF4-95F3-2F52A603D211}" srcOrd="1" destOrd="0" presId="urn:microsoft.com/office/officeart/2018/2/layout/IconLabelList"/>
    <dgm:cxn modelId="{6CABD211-F67A-469A-928E-4523742FA167}" type="presParOf" srcId="{5DC8FD6F-A138-4C6E-BE2A-881B7C72D69E}" destId="{8008C53B-4BC9-40EC-AE4B-F5387ADFEA8F}" srcOrd="2" destOrd="0" presId="urn:microsoft.com/office/officeart/2018/2/layout/IconLabelList"/>
    <dgm:cxn modelId="{00166E8F-3057-45ED-AA0F-F1FA8ACF9C44}" type="presParOf" srcId="{21FB7C84-7F76-4730-85FE-6343617582C8}" destId="{AE80CCC5-9DE8-4477-8845-362E448E459E}" srcOrd="9" destOrd="0" presId="urn:microsoft.com/office/officeart/2018/2/layout/IconLabelList"/>
    <dgm:cxn modelId="{480EA4FE-2C75-4890-971C-7FBC48FBDBE1}" type="presParOf" srcId="{21FB7C84-7F76-4730-85FE-6343617582C8}" destId="{8CC997D7-B4AE-4281-A7F9-EE1D7811B65F}" srcOrd="10" destOrd="0" presId="urn:microsoft.com/office/officeart/2018/2/layout/IconLabelList"/>
    <dgm:cxn modelId="{1CA68828-F4FF-46B9-BC65-0232291F0B98}" type="presParOf" srcId="{8CC997D7-B4AE-4281-A7F9-EE1D7811B65F}" destId="{A1804949-8CD8-4387-9492-3A37192A385D}" srcOrd="0" destOrd="0" presId="urn:microsoft.com/office/officeart/2018/2/layout/IconLabelList"/>
    <dgm:cxn modelId="{A25BA99F-8BF5-47B8-8DFA-9E58C74F9144}" type="presParOf" srcId="{8CC997D7-B4AE-4281-A7F9-EE1D7811B65F}" destId="{C37BD989-7CEC-4A1C-8A9C-755DA25B9113}" srcOrd="1" destOrd="0" presId="urn:microsoft.com/office/officeart/2018/2/layout/IconLabelList"/>
    <dgm:cxn modelId="{5C5A9C79-503E-4AF7-96F0-091ED3533720}" type="presParOf" srcId="{8CC997D7-B4AE-4281-A7F9-EE1D7811B65F}" destId="{0881802F-3D1B-407B-8A16-6D72D94AE11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DAB28B-7CF3-420F-9C35-8F1317FEE2A2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3950F8-5302-41BB-B1CD-387CDA8D1908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Troponin and NT pro BNP</a:t>
          </a:r>
        </a:p>
      </dgm:t>
    </dgm:pt>
    <dgm:pt modelId="{F440F3BF-F2C9-4DD6-8517-9A797AD02C42}" type="parTrans" cxnId="{340C920B-59DF-4E12-B128-DA5C804FAE83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9CFC82E6-CB43-45A4-A0BA-72A9D698E7B5}" type="sibTrans" cxnId="{340C920B-59DF-4E12-B128-DA5C804FAE83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25270F9F-B2BE-47DF-89BF-AF3A7DD3DFA6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>
              <a:latin typeface="Corbel" panose="020B0503020204020204" pitchFamily="34" charset="0"/>
            </a:rPr>
            <a:t>ECG</a:t>
          </a:r>
        </a:p>
      </dgm:t>
    </dgm:pt>
    <dgm:pt modelId="{9742084D-ECDC-42DF-9E62-983A120B5C8B}" type="parTrans" cxnId="{B7D60C95-860B-4EB5-90CF-80B4362DABEA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2923EE6C-62F4-489A-AA5C-5E2CD6CB35F0}" type="sibTrans" cxnId="{B7D60C95-860B-4EB5-90CF-80B4362DABEA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8CE781BB-4670-4CC2-A0EA-6A5645449438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Angiography</a:t>
          </a:r>
          <a:r>
            <a:rPr lang="en-US" baseline="0" dirty="0">
              <a:latin typeface="Corbel" panose="020B0503020204020204" pitchFamily="34" charset="0"/>
            </a:rPr>
            <a:t> if needed</a:t>
          </a:r>
          <a:endParaRPr lang="en-US" dirty="0">
            <a:latin typeface="Corbel" panose="020B0503020204020204" pitchFamily="34" charset="0"/>
          </a:endParaRPr>
        </a:p>
      </dgm:t>
    </dgm:pt>
    <dgm:pt modelId="{3496DCD9-F1BC-417D-AD1A-A05A574E1D61}" type="parTrans" cxnId="{ADFE7250-1712-479B-938B-764B17508FB8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21D45697-94DF-4B81-B387-9D892B5AC7CB}" type="sibTrans" cxnId="{ADFE7250-1712-479B-938B-764B17508FB8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DA16E38-9321-44BE-8A98-AB9E3350E7E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Echo</a:t>
          </a:r>
        </a:p>
      </dgm:t>
    </dgm:pt>
    <dgm:pt modelId="{283A325A-9370-48C2-85E8-8FFB4EAE7F86}" type="parTrans" cxnId="{0C529B6F-1D6F-4CE7-9203-959E15648363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8F3932FB-9001-4220-B42C-C133001CE1AF}" type="sibTrans" cxnId="{0C529B6F-1D6F-4CE7-9203-959E15648363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068B5815-3F7F-4E32-8780-FC87EC33C7A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DCCV safe at any stage </a:t>
          </a:r>
        </a:p>
      </dgm:t>
    </dgm:pt>
    <dgm:pt modelId="{F413D69B-9E6F-4462-9C8A-E082010E15D3}" type="parTrans" cxnId="{6B82FEBA-265A-41AA-A3FE-DA0FFD808E55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9489C018-6DCE-4769-B48D-DEF7FEDBEC9A}" type="sibTrans" cxnId="{6B82FEBA-265A-41AA-A3FE-DA0FFD808E55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C8F5D3E5-CFFD-4C1D-A236-AF8BA82DCB8D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MDT</a:t>
          </a:r>
          <a:r>
            <a:rPr lang="en-US" baseline="0" dirty="0">
              <a:latin typeface="Corbel" panose="020B0503020204020204" pitchFamily="34" charset="0"/>
            </a:rPr>
            <a:t> involvement</a:t>
          </a:r>
          <a:endParaRPr lang="en-US" dirty="0">
            <a:latin typeface="Corbel" panose="020B0503020204020204" pitchFamily="34" charset="0"/>
          </a:endParaRPr>
        </a:p>
      </dgm:t>
    </dgm:pt>
    <dgm:pt modelId="{483F6EF1-67C5-40C8-8BC0-1E5D87257EC0}" type="parTrans" cxnId="{661D145F-10A8-4D2F-AD60-FCDDAFD88C7E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EDCB1FD1-63E2-4C3B-B5AC-A1245762875A}" type="sibTrans" cxnId="{661D145F-10A8-4D2F-AD60-FCDDAFD88C7E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AA022420-9594-4606-B16B-44F8B56C7107}" type="pres">
      <dgm:prSet presAssocID="{27DAB28B-7CF3-420F-9C35-8F1317FEE2A2}" presName="diagram" presStyleCnt="0">
        <dgm:presLayoutVars>
          <dgm:dir/>
          <dgm:resizeHandles val="exact"/>
        </dgm:presLayoutVars>
      </dgm:prSet>
      <dgm:spPr/>
    </dgm:pt>
    <dgm:pt modelId="{9D76019A-B0BC-4D08-B843-8DAADC1B61D0}" type="pres">
      <dgm:prSet presAssocID="{873950F8-5302-41BB-B1CD-387CDA8D1908}" presName="node" presStyleLbl="node1" presStyleIdx="0" presStyleCnt="6">
        <dgm:presLayoutVars>
          <dgm:bulletEnabled val="1"/>
        </dgm:presLayoutVars>
      </dgm:prSet>
      <dgm:spPr/>
    </dgm:pt>
    <dgm:pt modelId="{752AE713-F831-4932-BD6E-1A178F0C9344}" type="pres">
      <dgm:prSet presAssocID="{9CFC82E6-CB43-45A4-A0BA-72A9D698E7B5}" presName="sibTrans" presStyleCnt="0"/>
      <dgm:spPr/>
    </dgm:pt>
    <dgm:pt modelId="{D046660C-75C9-40D7-8905-5EA66D2E41D7}" type="pres">
      <dgm:prSet presAssocID="{25270F9F-B2BE-47DF-89BF-AF3A7DD3DFA6}" presName="node" presStyleLbl="node1" presStyleIdx="1" presStyleCnt="6">
        <dgm:presLayoutVars>
          <dgm:bulletEnabled val="1"/>
        </dgm:presLayoutVars>
      </dgm:prSet>
      <dgm:spPr/>
    </dgm:pt>
    <dgm:pt modelId="{5DB9B155-C39D-4E64-BFDD-A44699953170}" type="pres">
      <dgm:prSet presAssocID="{2923EE6C-62F4-489A-AA5C-5E2CD6CB35F0}" presName="sibTrans" presStyleCnt="0"/>
      <dgm:spPr/>
    </dgm:pt>
    <dgm:pt modelId="{37F36182-3480-423B-AF50-D577B249477C}" type="pres">
      <dgm:prSet presAssocID="{8CE781BB-4670-4CC2-A0EA-6A5645449438}" presName="node" presStyleLbl="node1" presStyleIdx="2" presStyleCnt="6">
        <dgm:presLayoutVars>
          <dgm:bulletEnabled val="1"/>
        </dgm:presLayoutVars>
      </dgm:prSet>
      <dgm:spPr/>
    </dgm:pt>
    <dgm:pt modelId="{2E746415-ACBE-4956-9595-423AF48F505C}" type="pres">
      <dgm:prSet presAssocID="{21D45697-94DF-4B81-B387-9D892B5AC7CB}" presName="sibTrans" presStyleCnt="0"/>
      <dgm:spPr/>
    </dgm:pt>
    <dgm:pt modelId="{035345F1-23A6-4F0B-B39C-A3B8A7455217}" type="pres">
      <dgm:prSet presAssocID="{5DA16E38-9321-44BE-8A98-AB9E3350E7E7}" presName="node" presStyleLbl="node1" presStyleIdx="3" presStyleCnt="6">
        <dgm:presLayoutVars>
          <dgm:bulletEnabled val="1"/>
        </dgm:presLayoutVars>
      </dgm:prSet>
      <dgm:spPr/>
    </dgm:pt>
    <dgm:pt modelId="{DFEBC1FD-AC11-42FD-A370-12058A07A861}" type="pres">
      <dgm:prSet presAssocID="{8F3932FB-9001-4220-B42C-C133001CE1AF}" presName="sibTrans" presStyleCnt="0"/>
      <dgm:spPr/>
    </dgm:pt>
    <dgm:pt modelId="{4121CC7E-5946-483A-BEEF-016B009D0DC7}" type="pres">
      <dgm:prSet presAssocID="{068B5815-3F7F-4E32-8780-FC87EC33C7AA}" presName="node" presStyleLbl="node1" presStyleIdx="4" presStyleCnt="6">
        <dgm:presLayoutVars>
          <dgm:bulletEnabled val="1"/>
        </dgm:presLayoutVars>
      </dgm:prSet>
      <dgm:spPr/>
    </dgm:pt>
    <dgm:pt modelId="{00FAB3FE-CA32-41EE-902D-FE7F567C15C3}" type="pres">
      <dgm:prSet presAssocID="{9489C018-6DCE-4769-B48D-DEF7FEDBEC9A}" presName="sibTrans" presStyleCnt="0"/>
      <dgm:spPr/>
    </dgm:pt>
    <dgm:pt modelId="{3CB975FE-2BE1-483A-BE25-93EE7EABA751}" type="pres">
      <dgm:prSet presAssocID="{C8F5D3E5-CFFD-4C1D-A236-AF8BA82DCB8D}" presName="node" presStyleLbl="node1" presStyleIdx="5" presStyleCnt="6">
        <dgm:presLayoutVars>
          <dgm:bulletEnabled val="1"/>
        </dgm:presLayoutVars>
      </dgm:prSet>
      <dgm:spPr/>
    </dgm:pt>
  </dgm:ptLst>
  <dgm:cxnLst>
    <dgm:cxn modelId="{12BD9308-8E5B-43D3-9B8B-E879BE858E52}" type="presOf" srcId="{25270F9F-B2BE-47DF-89BF-AF3A7DD3DFA6}" destId="{D046660C-75C9-40D7-8905-5EA66D2E41D7}" srcOrd="0" destOrd="0" presId="urn:microsoft.com/office/officeart/2005/8/layout/default"/>
    <dgm:cxn modelId="{340C920B-59DF-4E12-B128-DA5C804FAE83}" srcId="{27DAB28B-7CF3-420F-9C35-8F1317FEE2A2}" destId="{873950F8-5302-41BB-B1CD-387CDA8D1908}" srcOrd="0" destOrd="0" parTransId="{F440F3BF-F2C9-4DD6-8517-9A797AD02C42}" sibTransId="{9CFC82E6-CB43-45A4-A0BA-72A9D698E7B5}"/>
    <dgm:cxn modelId="{B2D34511-40E9-4C89-9C81-8DC27911F1D9}" type="presOf" srcId="{C8F5D3E5-CFFD-4C1D-A236-AF8BA82DCB8D}" destId="{3CB975FE-2BE1-483A-BE25-93EE7EABA751}" srcOrd="0" destOrd="0" presId="urn:microsoft.com/office/officeart/2005/8/layout/default"/>
    <dgm:cxn modelId="{A405A33B-6BDC-4027-A988-756420AD9260}" type="presOf" srcId="{873950F8-5302-41BB-B1CD-387CDA8D1908}" destId="{9D76019A-B0BC-4D08-B843-8DAADC1B61D0}" srcOrd="0" destOrd="0" presId="urn:microsoft.com/office/officeart/2005/8/layout/default"/>
    <dgm:cxn modelId="{689CB43B-3A18-4F2D-8704-F4C9F193389C}" type="presOf" srcId="{068B5815-3F7F-4E32-8780-FC87EC33C7AA}" destId="{4121CC7E-5946-483A-BEEF-016B009D0DC7}" srcOrd="0" destOrd="0" presId="urn:microsoft.com/office/officeart/2005/8/layout/default"/>
    <dgm:cxn modelId="{661D145F-10A8-4D2F-AD60-FCDDAFD88C7E}" srcId="{27DAB28B-7CF3-420F-9C35-8F1317FEE2A2}" destId="{C8F5D3E5-CFFD-4C1D-A236-AF8BA82DCB8D}" srcOrd="5" destOrd="0" parTransId="{483F6EF1-67C5-40C8-8BC0-1E5D87257EC0}" sibTransId="{EDCB1FD1-63E2-4C3B-B5AC-A1245762875A}"/>
    <dgm:cxn modelId="{0C529B6F-1D6F-4CE7-9203-959E15648363}" srcId="{27DAB28B-7CF3-420F-9C35-8F1317FEE2A2}" destId="{5DA16E38-9321-44BE-8A98-AB9E3350E7E7}" srcOrd="3" destOrd="0" parTransId="{283A325A-9370-48C2-85E8-8FFB4EAE7F86}" sibTransId="{8F3932FB-9001-4220-B42C-C133001CE1AF}"/>
    <dgm:cxn modelId="{ADFE7250-1712-479B-938B-764B17508FB8}" srcId="{27DAB28B-7CF3-420F-9C35-8F1317FEE2A2}" destId="{8CE781BB-4670-4CC2-A0EA-6A5645449438}" srcOrd="2" destOrd="0" parTransId="{3496DCD9-F1BC-417D-AD1A-A05A574E1D61}" sibTransId="{21D45697-94DF-4B81-B387-9D892B5AC7CB}"/>
    <dgm:cxn modelId="{B2928D93-F75B-44B7-8223-5C743421E031}" type="presOf" srcId="{27DAB28B-7CF3-420F-9C35-8F1317FEE2A2}" destId="{AA022420-9594-4606-B16B-44F8B56C7107}" srcOrd="0" destOrd="0" presId="urn:microsoft.com/office/officeart/2005/8/layout/default"/>
    <dgm:cxn modelId="{B7D60C95-860B-4EB5-90CF-80B4362DABEA}" srcId="{27DAB28B-7CF3-420F-9C35-8F1317FEE2A2}" destId="{25270F9F-B2BE-47DF-89BF-AF3A7DD3DFA6}" srcOrd="1" destOrd="0" parTransId="{9742084D-ECDC-42DF-9E62-983A120B5C8B}" sibTransId="{2923EE6C-62F4-489A-AA5C-5E2CD6CB35F0}"/>
    <dgm:cxn modelId="{6B82FEBA-265A-41AA-A3FE-DA0FFD808E55}" srcId="{27DAB28B-7CF3-420F-9C35-8F1317FEE2A2}" destId="{068B5815-3F7F-4E32-8780-FC87EC33C7AA}" srcOrd="4" destOrd="0" parTransId="{F413D69B-9E6F-4462-9C8A-E082010E15D3}" sibTransId="{9489C018-6DCE-4769-B48D-DEF7FEDBEC9A}"/>
    <dgm:cxn modelId="{DB6133E2-E159-414A-8707-24A5A0E93BFE}" type="presOf" srcId="{5DA16E38-9321-44BE-8A98-AB9E3350E7E7}" destId="{035345F1-23A6-4F0B-B39C-A3B8A7455217}" srcOrd="0" destOrd="0" presId="urn:microsoft.com/office/officeart/2005/8/layout/default"/>
    <dgm:cxn modelId="{45948AF6-C8F4-4423-A990-1033218842E5}" type="presOf" srcId="{8CE781BB-4670-4CC2-A0EA-6A5645449438}" destId="{37F36182-3480-423B-AF50-D577B249477C}" srcOrd="0" destOrd="0" presId="urn:microsoft.com/office/officeart/2005/8/layout/default"/>
    <dgm:cxn modelId="{A64B1B8D-207C-4169-A982-79E2AAB527A8}" type="presParOf" srcId="{AA022420-9594-4606-B16B-44F8B56C7107}" destId="{9D76019A-B0BC-4D08-B843-8DAADC1B61D0}" srcOrd="0" destOrd="0" presId="urn:microsoft.com/office/officeart/2005/8/layout/default"/>
    <dgm:cxn modelId="{977958A4-A825-468D-9CC3-6C2C23177FB9}" type="presParOf" srcId="{AA022420-9594-4606-B16B-44F8B56C7107}" destId="{752AE713-F831-4932-BD6E-1A178F0C9344}" srcOrd="1" destOrd="0" presId="urn:microsoft.com/office/officeart/2005/8/layout/default"/>
    <dgm:cxn modelId="{40C2A4E3-9ADF-4CFC-8077-25D3B8D2DBCD}" type="presParOf" srcId="{AA022420-9594-4606-B16B-44F8B56C7107}" destId="{D046660C-75C9-40D7-8905-5EA66D2E41D7}" srcOrd="2" destOrd="0" presId="urn:microsoft.com/office/officeart/2005/8/layout/default"/>
    <dgm:cxn modelId="{85798A74-3DEE-49CE-AFFB-C6766B7C6D82}" type="presParOf" srcId="{AA022420-9594-4606-B16B-44F8B56C7107}" destId="{5DB9B155-C39D-4E64-BFDD-A44699953170}" srcOrd="3" destOrd="0" presId="urn:microsoft.com/office/officeart/2005/8/layout/default"/>
    <dgm:cxn modelId="{97C4C9F9-F8E4-4870-B218-8D2E08498B14}" type="presParOf" srcId="{AA022420-9594-4606-B16B-44F8B56C7107}" destId="{37F36182-3480-423B-AF50-D577B249477C}" srcOrd="4" destOrd="0" presId="urn:microsoft.com/office/officeart/2005/8/layout/default"/>
    <dgm:cxn modelId="{CEE37C3B-CD74-4991-BF9F-AB57BB7459EF}" type="presParOf" srcId="{AA022420-9594-4606-B16B-44F8B56C7107}" destId="{2E746415-ACBE-4956-9595-423AF48F505C}" srcOrd="5" destOrd="0" presId="urn:microsoft.com/office/officeart/2005/8/layout/default"/>
    <dgm:cxn modelId="{80334BC9-E242-4C6C-A314-38BE22586446}" type="presParOf" srcId="{AA022420-9594-4606-B16B-44F8B56C7107}" destId="{035345F1-23A6-4F0B-B39C-A3B8A7455217}" srcOrd="6" destOrd="0" presId="urn:microsoft.com/office/officeart/2005/8/layout/default"/>
    <dgm:cxn modelId="{B3765BAB-4176-45B7-A561-2FED26389575}" type="presParOf" srcId="{AA022420-9594-4606-B16B-44F8B56C7107}" destId="{DFEBC1FD-AC11-42FD-A370-12058A07A861}" srcOrd="7" destOrd="0" presId="urn:microsoft.com/office/officeart/2005/8/layout/default"/>
    <dgm:cxn modelId="{031ECDC4-3799-4E99-B222-8DC1AA3C8B8B}" type="presParOf" srcId="{AA022420-9594-4606-B16B-44F8B56C7107}" destId="{4121CC7E-5946-483A-BEEF-016B009D0DC7}" srcOrd="8" destOrd="0" presId="urn:microsoft.com/office/officeart/2005/8/layout/default"/>
    <dgm:cxn modelId="{E2A71755-ABC2-4CE4-8CB5-B5B28EF6C995}" type="presParOf" srcId="{AA022420-9594-4606-B16B-44F8B56C7107}" destId="{00FAB3FE-CA32-41EE-902D-FE7F567C15C3}" srcOrd="9" destOrd="0" presId="urn:microsoft.com/office/officeart/2005/8/layout/default"/>
    <dgm:cxn modelId="{637C5059-CBF5-46C9-821A-51A34C457C42}" type="presParOf" srcId="{AA022420-9594-4606-B16B-44F8B56C7107}" destId="{3CB975FE-2BE1-483A-BE25-93EE7EABA75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A0050-82EF-4ED2-A4E3-F2DE0C28344E}">
      <dsp:nvSpPr>
        <dsp:cNvPr id="0" name=""/>
        <dsp:cNvSpPr/>
      </dsp:nvSpPr>
      <dsp:spPr>
        <a:xfrm>
          <a:off x="711203" y="266001"/>
          <a:ext cx="795761" cy="7957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35719-A0A2-4F91-9B66-BEA1798E93DF}">
      <dsp:nvSpPr>
        <dsp:cNvPr id="0" name=""/>
        <dsp:cNvSpPr/>
      </dsp:nvSpPr>
      <dsp:spPr>
        <a:xfrm>
          <a:off x="224905" y="1420828"/>
          <a:ext cx="1768359" cy="1237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baseline="0" dirty="0">
              <a:latin typeface="Corbel" panose="020B0503020204020204" pitchFamily="34" charset="0"/>
            </a:rPr>
            <a:t>Severe chest pain</a:t>
          </a:r>
          <a:endParaRPr lang="en-US" sz="2000" kern="1200" dirty="0">
            <a:latin typeface="Corbel" panose="020B0503020204020204" pitchFamily="34" charset="0"/>
          </a:endParaRPr>
        </a:p>
      </dsp:txBody>
      <dsp:txXfrm>
        <a:off x="224905" y="1420828"/>
        <a:ext cx="1768359" cy="1237851"/>
      </dsp:txXfrm>
    </dsp:sp>
    <dsp:sp modelId="{33717A54-43F5-4A55-921F-B75329A4C8CC}">
      <dsp:nvSpPr>
        <dsp:cNvPr id="0" name=""/>
        <dsp:cNvSpPr/>
      </dsp:nvSpPr>
      <dsp:spPr>
        <a:xfrm>
          <a:off x="2789026" y="266001"/>
          <a:ext cx="795761" cy="7957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EE97B-415F-4EBE-BF20-FA5173821697}">
      <dsp:nvSpPr>
        <dsp:cNvPr id="0" name=""/>
        <dsp:cNvSpPr/>
      </dsp:nvSpPr>
      <dsp:spPr>
        <a:xfrm>
          <a:off x="2302727" y="1420828"/>
          <a:ext cx="1768359" cy="1237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baseline="0" dirty="0">
              <a:latin typeface="Corbel" panose="020B0503020204020204" pitchFamily="34" charset="0"/>
            </a:rPr>
            <a:t>Persistent Sinus tachycardia</a:t>
          </a:r>
          <a:endParaRPr lang="en-US" sz="2000" kern="1200" dirty="0">
            <a:latin typeface="Corbel" panose="020B0503020204020204" pitchFamily="34" charset="0"/>
          </a:endParaRPr>
        </a:p>
      </dsp:txBody>
      <dsp:txXfrm>
        <a:off x="2302727" y="1420828"/>
        <a:ext cx="1768359" cy="1237851"/>
      </dsp:txXfrm>
    </dsp:sp>
    <dsp:sp modelId="{5824DA2B-83EF-4FFE-8796-C81889BE0736}">
      <dsp:nvSpPr>
        <dsp:cNvPr id="0" name=""/>
        <dsp:cNvSpPr/>
      </dsp:nvSpPr>
      <dsp:spPr>
        <a:xfrm>
          <a:off x="4866848" y="266001"/>
          <a:ext cx="795761" cy="7957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5DE0A-0701-444A-B869-A4FE6A9017C4}">
      <dsp:nvSpPr>
        <dsp:cNvPr id="0" name=""/>
        <dsp:cNvSpPr/>
      </dsp:nvSpPr>
      <dsp:spPr>
        <a:xfrm>
          <a:off x="4380549" y="1420828"/>
          <a:ext cx="1768359" cy="1237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baseline="0" dirty="0">
              <a:latin typeface="Corbel" panose="020B0503020204020204" pitchFamily="34" charset="0"/>
            </a:rPr>
            <a:t>Orthopnoea and paroxysmal nocturnal dyspnoea</a:t>
          </a:r>
          <a:endParaRPr lang="en-US" sz="2000" kern="1200" dirty="0">
            <a:latin typeface="Corbel" panose="020B0503020204020204" pitchFamily="34" charset="0"/>
          </a:endParaRPr>
        </a:p>
      </dsp:txBody>
      <dsp:txXfrm>
        <a:off x="4380549" y="1420828"/>
        <a:ext cx="1768359" cy="1237851"/>
      </dsp:txXfrm>
    </dsp:sp>
    <dsp:sp modelId="{F9694593-3D54-410B-B5CB-9F3CFE519632}">
      <dsp:nvSpPr>
        <dsp:cNvPr id="0" name=""/>
        <dsp:cNvSpPr/>
      </dsp:nvSpPr>
      <dsp:spPr>
        <a:xfrm>
          <a:off x="711203" y="3100769"/>
          <a:ext cx="795761" cy="79576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6A131-C8E6-4A34-90A7-27D566478401}">
      <dsp:nvSpPr>
        <dsp:cNvPr id="0" name=""/>
        <dsp:cNvSpPr/>
      </dsp:nvSpPr>
      <dsp:spPr>
        <a:xfrm>
          <a:off x="224905" y="4255597"/>
          <a:ext cx="1768359" cy="1237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>
              <a:latin typeface="Corbel" panose="020B0503020204020204" pitchFamily="34" charset="0"/>
            </a:rPr>
            <a:t>Syncope during exercise</a:t>
          </a:r>
          <a:endParaRPr lang="en-US" sz="2200" kern="1200">
            <a:latin typeface="Corbel" panose="020B0503020204020204" pitchFamily="34" charset="0"/>
          </a:endParaRPr>
        </a:p>
      </dsp:txBody>
      <dsp:txXfrm>
        <a:off x="224905" y="4255597"/>
        <a:ext cx="1768359" cy="1237851"/>
      </dsp:txXfrm>
    </dsp:sp>
    <dsp:sp modelId="{63589BA9-19E9-48CC-8D9B-7937A1B2360C}">
      <dsp:nvSpPr>
        <dsp:cNvPr id="0" name=""/>
        <dsp:cNvSpPr/>
      </dsp:nvSpPr>
      <dsp:spPr>
        <a:xfrm>
          <a:off x="2789026" y="3100769"/>
          <a:ext cx="795761" cy="79576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08C53B-4BC9-40EC-AE4B-F5387ADFEA8F}">
      <dsp:nvSpPr>
        <dsp:cNvPr id="0" name=""/>
        <dsp:cNvSpPr/>
      </dsp:nvSpPr>
      <dsp:spPr>
        <a:xfrm>
          <a:off x="2302727" y="4255597"/>
          <a:ext cx="1768359" cy="1237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>
              <a:latin typeface="Corbel" panose="020B0503020204020204" pitchFamily="34" charset="0"/>
            </a:rPr>
            <a:t>Elevated respiratory rate</a:t>
          </a:r>
          <a:endParaRPr lang="en-US" sz="2200" kern="1200">
            <a:latin typeface="Corbel" panose="020B0503020204020204" pitchFamily="34" charset="0"/>
          </a:endParaRPr>
        </a:p>
      </dsp:txBody>
      <dsp:txXfrm>
        <a:off x="2302727" y="4255597"/>
        <a:ext cx="1768359" cy="1237851"/>
      </dsp:txXfrm>
    </dsp:sp>
    <dsp:sp modelId="{A1804949-8CD8-4387-9492-3A37192A385D}">
      <dsp:nvSpPr>
        <dsp:cNvPr id="0" name=""/>
        <dsp:cNvSpPr/>
      </dsp:nvSpPr>
      <dsp:spPr>
        <a:xfrm>
          <a:off x="4866848" y="3100769"/>
          <a:ext cx="795761" cy="79576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81802F-3D1B-407B-8A16-6D72D94AE113}">
      <dsp:nvSpPr>
        <dsp:cNvPr id="0" name=""/>
        <dsp:cNvSpPr/>
      </dsp:nvSpPr>
      <dsp:spPr>
        <a:xfrm>
          <a:off x="4380549" y="4255597"/>
          <a:ext cx="1768359" cy="1237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>
              <a:latin typeface="Corbel" panose="020B0503020204020204" pitchFamily="34" charset="0"/>
            </a:rPr>
            <a:t>Extreme anxiety and breathlessness</a:t>
          </a:r>
          <a:endParaRPr lang="en-US" sz="2200" kern="1200">
            <a:latin typeface="Corbel" panose="020B0503020204020204" pitchFamily="34" charset="0"/>
          </a:endParaRPr>
        </a:p>
      </dsp:txBody>
      <dsp:txXfrm>
        <a:off x="4380549" y="4255597"/>
        <a:ext cx="1768359" cy="12378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6019A-B0BC-4D08-B843-8DAADC1B61D0}">
      <dsp:nvSpPr>
        <dsp:cNvPr id="0" name=""/>
        <dsp:cNvSpPr/>
      </dsp:nvSpPr>
      <dsp:spPr>
        <a:xfrm>
          <a:off x="616461" y="1318"/>
          <a:ext cx="2699018" cy="1619411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Corbel" panose="020B0503020204020204" pitchFamily="34" charset="0"/>
            </a:rPr>
            <a:t>Troponin and NT pro BNP</a:t>
          </a:r>
        </a:p>
      </dsp:txBody>
      <dsp:txXfrm>
        <a:off x="616461" y="1318"/>
        <a:ext cx="2699018" cy="1619411"/>
      </dsp:txXfrm>
    </dsp:sp>
    <dsp:sp modelId="{D046660C-75C9-40D7-8905-5EA66D2E41D7}">
      <dsp:nvSpPr>
        <dsp:cNvPr id="0" name=""/>
        <dsp:cNvSpPr/>
      </dsp:nvSpPr>
      <dsp:spPr>
        <a:xfrm>
          <a:off x="3585381" y="1318"/>
          <a:ext cx="2699018" cy="1619411"/>
        </a:xfrm>
        <a:prstGeom prst="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>
              <a:latin typeface="Corbel" panose="020B0503020204020204" pitchFamily="34" charset="0"/>
            </a:rPr>
            <a:t>ECG</a:t>
          </a:r>
        </a:p>
      </dsp:txBody>
      <dsp:txXfrm>
        <a:off x="3585381" y="1318"/>
        <a:ext cx="2699018" cy="1619411"/>
      </dsp:txXfrm>
    </dsp:sp>
    <dsp:sp modelId="{37F36182-3480-423B-AF50-D577B249477C}">
      <dsp:nvSpPr>
        <dsp:cNvPr id="0" name=""/>
        <dsp:cNvSpPr/>
      </dsp:nvSpPr>
      <dsp:spPr>
        <a:xfrm>
          <a:off x="616461" y="1890631"/>
          <a:ext cx="2699018" cy="1619411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Corbel" panose="020B0503020204020204" pitchFamily="34" charset="0"/>
            </a:rPr>
            <a:t>Angiography</a:t>
          </a:r>
          <a:r>
            <a:rPr lang="en-US" sz="3500" kern="1200" baseline="0" dirty="0">
              <a:latin typeface="Corbel" panose="020B0503020204020204" pitchFamily="34" charset="0"/>
            </a:rPr>
            <a:t> if needed</a:t>
          </a:r>
          <a:endParaRPr lang="en-US" sz="3500" kern="1200" dirty="0">
            <a:latin typeface="Corbel" panose="020B0503020204020204" pitchFamily="34" charset="0"/>
          </a:endParaRPr>
        </a:p>
      </dsp:txBody>
      <dsp:txXfrm>
        <a:off x="616461" y="1890631"/>
        <a:ext cx="2699018" cy="1619411"/>
      </dsp:txXfrm>
    </dsp:sp>
    <dsp:sp modelId="{035345F1-23A6-4F0B-B39C-A3B8A7455217}">
      <dsp:nvSpPr>
        <dsp:cNvPr id="0" name=""/>
        <dsp:cNvSpPr/>
      </dsp:nvSpPr>
      <dsp:spPr>
        <a:xfrm>
          <a:off x="3585381" y="1890631"/>
          <a:ext cx="2699018" cy="1619411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Corbel" panose="020B0503020204020204" pitchFamily="34" charset="0"/>
            </a:rPr>
            <a:t>Echo</a:t>
          </a:r>
        </a:p>
      </dsp:txBody>
      <dsp:txXfrm>
        <a:off x="3585381" y="1890631"/>
        <a:ext cx="2699018" cy="1619411"/>
      </dsp:txXfrm>
    </dsp:sp>
    <dsp:sp modelId="{4121CC7E-5946-483A-BEEF-016B009D0DC7}">
      <dsp:nvSpPr>
        <dsp:cNvPr id="0" name=""/>
        <dsp:cNvSpPr/>
      </dsp:nvSpPr>
      <dsp:spPr>
        <a:xfrm>
          <a:off x="616461" y="3779944"/>
          <a:ext cx="2699018" cy="1619411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Corbel" panose="020B0503020204020204" pitchFamily="34" charset="0"/>
            </a:rPr>
            <a:t>DCCV safe at any stage </a:t>
          </a:r>
        </a:p>
      </dsp:txBody>
      <dsp:txXfrm>
        <a:off x="616461" y="3779944"/>
        <a:ext cx="2699018" cy="1619411"/>
      </dsp:txXfrm>
    </dsp:sp>
    <dsp:sp modelId="{3CB975FE-2BE1-483A-BE25-93EE7EABA751}">
      <dsp:nvSpPr>
        <dsp:cNvPr id="0" name=""/>
        <dsp:cNvSpPr/>
      </dsp:nvSpPr>
      <dsp:spPr>
        <a:xfrm>
          <a:off x="3585381" y="3779944"/>
          <a:ext cx="2699018" cy="161941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Corbel" panose="020B0503020204020204" pitchFamily="34" charset="0"/>
            </a:rPr>
            <a:t>MDT</a:t>
          </a:r>
          <a:r>
            <a:rPr lang="en-US" sz="3500" kern="1200" baseline="0" dirty="0">
              <a:latin typeface="Corbel" panose="020B0503020204020204" pitchFamily="34" charset="0"/>
            </a:rPr>
            <a:t> involvement</a:t>
          </a:r>
          <a:endParaRPr lang="en-US" sz="3500" kern="1200" dirty="0">
            <a:latin typeface="Corbel" panose="020B0503020204020204" pitchFamily="34" charset="0"/>
          </a:endParaRPr>
        </a:p>
      </dsp:txBody>
      <dsp:txXfrm>
        <a:off x="3585381" y="3779944"/>
        <a:ext cx="2699018" cy="1619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66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13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600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866059"/>
            <a:ext cx="3565524" cy="2384898"/>
          </a:xfrm>
        </p:spPr>
        <p:txBody>
          <a:bodyPr anchor="b" anchorCtr="0">
            <a:normAutofit fontScale="90000"/>
          </a:bodyPr>
          <a:lstStyle/>
          <a:p>
            <a:r>
              <a:rPr lang="en-US" dirty="0"/>
              <a:t>What symptoms are normal, what should raise alarm bells?</a:t>
            </a:r>
          </a:p>
        </p:txBody>
      </p:sp>
      <p:pic>
        <p:nvPicPr>
          <p:cNvPr id="14" name="Picture Placeholder 13" descr="Data Points Digital background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4" y="4521520"/>
            <a:ext cx="3565524" cy="1731963"/>
          </a:xfrm>
        </p:spPr>
        <p:txBody>
          <a:bodyPr>
            <a:normAutofit/>
          </a:bodyPr>
          <a:lstStyle/>
          <a:p>
            <a:r>
              <a:rPr lang="en-US" dirty="0"/>
              <a:t>Kate Gatenby</a:t>
            </a:r>
          </a:p>
          <a:p>
            <a:r>
              <a:rPr lang="en-US" dirty="0"/>
              <a:t>Consultant Cardiologist LTHT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7618DD5-0E87-4139-B649-77ED83E8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11" y="625929"/>
            <a:ext cx="6911974" cy="2803071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700" spc="-100" dirty="0">
                <a:latin typeface="Corbel" panose="020B0503020204020204" pitchFamily="34" charset="0"/>
              </a:rPr>
              <a:t>Repeated presentations with SOB and anxiety</a:t>
            </a:r>
            <a:br>
              <a:rPr lang="en-US" sz="2700" spc="-100" dirty="0">
                <a:latin typeface="Corbel" panose="020B0503020204020204" pitchFamily="34" charset="0"/>
              </a:rPr>
            </a:br>
            <a:endParaRPr lang="en-US" sz="2700" spc="-100" dirty="0">
              <a:latin typeface="Corbel" panose="020B0503020204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700" spc="-100" dirty="0" err="1">
                <a:latin typeface="Corbel" panose="020B0503020204020204" pitchFamily="34" charset="0"/>
              </a:rPr>
              <a:t>Orthopnoea</a:t>
            </a:r>
            <a:r>
              <a:rPr lang="en-US" sz="2700" spc="-100" dirty="0">
                <a:latin typeface="Corbel" panose="020B0503020204020204" pitchFamily="34" charset="0"/>
              </a:rPr>
              <a:t> and paroxysmal nocturnal </a:t>
            </a:r>
            <a:r>
              <a:rPr lang="en-US" sz="2700" spc="-100" dirty="0" err="1">
                <a:latin typeface="Corbel" panose="020B0503020204020204" pitchFamily="34" charset="0"/>
              </a:rPr>
              <a:t>dyspnoea</a:t>
            </a:r>
            <a:br>
              <a:rPr lang="en-US" sz="2700" spc="-100" dirty="0">
                <a:latin typeface="Corbel" panose="020B0503020204020204" pitchFamily="34" charset="0"/>
              </a:rPr>
            </a:br>
            <a:endParaRPr lang="en-US" sz="2700" spc="-100" dirty="0">
              <a:latin typeface="Corbel" panose="020B0503020204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700" spc="-100" dirty="0">
                <a:latin typeface="Corbel" panose="020B0503020204020204" pitchFamily="34" charset="0"/>
              </a:rPr>
              <a:t>Persistent sinus tachycardia</a:t>
            </a:r>
            <a:br>
              <a:rPr lang="en-US" sz="2700" spc="-100" dirty="0">
                <a:latin typeface="Corbel" panose="020B0503020204020204" pitchFamily="34" charset="0"/>
              </a:rPr>
            </a:br>
            <a:br>
              <a:rPr lang="en-US" sz="2700" spc="-100" dirty="0">
                <a:latin typeface="Corbel" panose="020B0503020204020204" pitchFamily="34" charset="0"/>
              </a:rPr>
            </a:br>
            <a:r>
              <a:rPr lang="en-US" sz="2700" spc="-100" dirty="0">
                <a:latin typeface="Corbel" panose="020B0503020204020204" pitchFamily="34" charset="0"/>
              </a:rPr>
              <a:t>Nocturnal cough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5CF5B84A-81F2-4B51-9E78-6968FD583A29}"/>
              </a:ext>
            </a:extLst>
          </p:cNvPr>
          <p:cNvSpPr/>
          <p:nvPr/>
        </p:nvSpPr>
        <p:spPr>
          <a:xfrm rot="5400000">
            <a:off x="5748610" y="3492561"/>
            <a:ext cx="694775" cy="580768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220E1D-6242-4F28-A31B-2D628B140F92}"/>
              </a:ext>
            </a:extLst>
          </p:cNvPr>
          <p:cNvSpPr txBox="1"/>
          <p:nvPr/>
        </p:nvSpPr>
        <p:spPr>
          <a:xfrm>
            <a:off x="4898366" y="4244773"/>
            <a:ext cx="2395260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latin typeface="Corbel" panose="020B0503020204020204" pitchFamily="34" charset="0"/>
              </a:rPr>
              <a:t>Urgent NT pro BNP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0199105-065A-4F34-9CF2-B80AC42D1F5F}"/>
              </a:ext>
            </a:extLst>
          </p:cNvPr>
          <p:cNvSpPr/>
          <p:nvPr/>
        </p:nvSpPr>
        <p:spPr>
          <a:xfrm rot="5400000">
            <a:off x="5742053" y="4864688"/>
            <a:ext cx="707887" cy="580768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EA6FFE-2CA7-454B-B71F-0A4C0ED98E36}"/>
              </a:ext>
            </a:extLst>
          </p:cNvPr>
          <p:cNvSpPr txBox="1"/>
          <p:nvPr/>
        </p:nvSpPr>
        <p:spPr>
          <a:xfrm>
            <a:off x="3819211" y="5749240"/>
            <a:ext cx="4553570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latin typeface="Corbel" panose="020B0503020204020204" pitchFamily="34" charset="0"/>
              </a:rPr>
              <a:t>Urgent echo unless NT pro BNP is normal</a:t>
            </a:r>
          </a:p>
        </p:txBody>
      </p:sp>
    </p:spTree>
    <p:extLst>
      <p:ext uri="{BB962C8B-B14F-4D97-AF65-F5344CB8AC3E}">
        <p14:creationId xmlns:p14="http://schemas.microsoft.com/office/powerpoint/2010/main" val="2604225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Data Points Digital background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Palpitations / collapse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11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28F31DE-FA79-3F28-52EA-D17987872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62828"/>
            <a:ext cx="5437187" cy="2265216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927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40082A1-24A5-4276-83A4-39E993BD6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840B21-A957-4CFE-AA5B-9711DF6D3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5000" y="397225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31DF4-D4DE-4C81-9B10-08B788A20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7" y="549275"/>
            <a:ext cx="9217026" cy="38645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en-US" sz="3800" dirty="0">
                <a:latin typeface="+mn-lt"/>
              </a:rPr>
              <a:t>32 year old female</a:t>
            </a:r>
            <a:br>
              <a:rPr lang="en-US" sz="3800" dirty="0">
                <a:latin typeface="+mn-lt"/>
              </a:rPr>
            </a:br>
            <a:r>
              <a:rPr lang="en-US" sz="3800" dirty="0">
                <a:latin typeface="+mn-lt"/>
              </a:rPr>
              <a:t>Presented 3 months post partum</a:t>
            </a:r>
            <a:br>
              <a:rPr lang="en-US" sz="3800" dirty="0">
                <a:latin typeface="+mn-lt"/>
              </a:rPr>
            </a:br>
            <a:r>
              <a:rPr lang="en-US" sz="3800" dirty="0">
                <a:latin typeface="+mn-lt"/>
              </a:rPr>
              <a:t>Recurrent episodes of collapse precipitated by loud noises</a:t>
            </a:r>
            <a:br>
              <a:rPr lang="en-US" sz="3800" dirty="0">
                <a:latin typeface="+mn-lt"/>
              </a:rPr>
            </a:br>
            <a:r>
              <a:rPr lang="en-US" sz="3800" dirty="0">
                <a:latin typeface="+mn-lt"/>
              </a:rPr>
              <a:t>Seizure like activity with collapses</a:t>
            </a:r>
            <a:br>
              <a:rPr lang="en-US" sz="3800" dirty="0">
                <a:latin typeface="+mn-lt"/>
              </a:rPr>
            </a:br>
            <a:r>
              <a:rPr lang="en-US" sz="3800" dirty="0" err="1">
                <a:latin typeface="+mn-lt"/>
              </a:rPr>
              <a:t>Collapses</a:t>
            </a:r>
            <a:r>
              <a:rPr lang="en-US" sz="3800" dirty="0">
                <a:latin typeface="+mn-lt"/>
              </a:rPr>
              <a:t> associated with loud noises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BFD4376-13D5-43C1-86D8-8133A9D88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33126" y="5677571"/>
            <a:ext cx="631474" cy="667800"/>
            <a:chOff x="2994153" y="1378666"/>
            <a:chExt cx="631474" cy="6678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76FEFF4-F643-4DA7-93C4-E222FCBA0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5000"/>
                    <a:lumOff val="5000"/>
                  </a:schemeClr>
                </a:gs>
                <a:gs pos="30000">
                  <a:schemeClr val="bg2">
                    <a:lumMod val="95000"/>
                    <a:lumOff val="5000"/>
                  </a:schemeClr>
                </a:gs>
                <a:gs pos="40000">
                  <a:schemeClr val="bg2">
                    <a:lumMod val="85000"/>
                    <a:lumOff val="1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059AD75-BB86-41B7-84D4-4B5AE0E21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8988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E9AF5-D054-E6FE-8019-433CA9076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5E62239-A978-027C-4A16-1E445E2F3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847" y="876201"/>
            <a:ext cx="7870305" cy="469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92E56B-D1D9-C5DE-13BB-04ECDC7AE04E}"/>
              </a:ext>
            </a:extLst>
          </p:cNvPr>
          <p:cNvSpPr txBox="1"/>
          <p:nvPr/>
        </p:nvSpPr>
        <p:spPr>
          <a:xfrm>
            <a:off x="6944956" y="1983636"/>
            <a:ext cx="3003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QT interval &gt; 500ms</a:t>
            </a:r>
          </a:p>
        </p:txBody>
      </p:sp>
    </p:spTree>
    <p:extLst>
      <p:ext uri="{BB962C8B-B14F-4D97-AF65-F5344CB8AC3E}">
        <p14:creationId xmlns:p14="http://schemas.microsoft.com/office/powerpoint/2010/main" val="263886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52FA-E431-4A12-AB5C-C87D46D9C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35" y="1751957"/>
            <a:ext cx="6911974" cy="2803071"/>
          </a:xfrm>
        </p:spPr>
        <p:txBody>
          <a:bodyPr vert="horz" wrap="square" lIns="0" tIns="0" rIns="0" bIns="0" rtlCol="0" anchor="ctr" anchorCtr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3600" spc="-100" dirty="0">
                <a:latin typeface="Corbel" panose="020B0503020204020204" pitchFamily="34" charset="0"/>
              </a:rPr>
              <a:t>Palpitations associated with severe symptoms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Palpitations with known heart disease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Family History of SCD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Syncope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Any broad complex tachycardia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Repeated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89441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81E8936-2270-47FE-94A4-398CB12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/>
          <a:lstStyle/>
          <a:p>
            <a:r>
              <a:rPr lang="en-US" dirty="0"/>
              <a:t>Take home messages….</a:t>
            </a:r>
          </a:p>
        </p:txBody>
      </p:sp>
      <p:pic>
        <p:nvPicPr>
          <p:cNvPr id="16" name="Picture Placeholder 15" descr="Data Points Digital background">
            <a:extLst>
              <a:ext uri="{FF2B5EF4-FFF2-40B4-BE49-F238E27FC236}">
                <a16:creationId xmlns:a16="http://schemas.microsoft.com/office/drawing/2014/main" id="{361E9ADB-7377-4CF1-9AE4-AEFBDEBEEE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776472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61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1BFF4D-3D6C-40F0-8DB1-2804AB55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en-GB">
                <a:latin typeface="Corbel" panose="020B0503020204020204" pitchFamily="34" charset="0"/>
              </a:rPr>
              <a:t>Red flag presentations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361840-06C8-4B8E-93EE-AAF69B2962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33376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841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BFF4D-3D6C-40F0-8DB1-2804AB55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5510138"/>
          </a:xfrm>
        </p:spPr>
        <p:txBody>
          <a:bodyPr>
            <a:normAutofit/>
          </a:bodyPr>
          <a:lstStyle/>
          <a:p>
            <a:r>
              <a:rPr lang="en-GB" sz="4100">
                <a:latin typeface="Corbel" panose="020B0503020204020204" pitchFamily="34" charset="0"/>
              </a:rPr>
              <a:t>Investigation and Management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361840-06C8-4B8E-93EE-AAF69B29622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48189" y="728664"/>
          <a:ext cx="6900862" cy="5400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3388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23" name="Subtitle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/>
          <a:lstStyle/>
          <a:p>
            <a:r>
              <a:rPr lang="en-US" dirty="0"/>
              <a:t>Kate Gatenby</a:t>
            </a:r>
          </a:p>
          <a:p>
            <a:r>
              <a:rPr lang="en-US" dirty="0"/>
              <a:t>@kate_gatenby</a:t>
            </a:r>
          </a:p>
          <a:p>
            <a:r>
              <a:rPr lang="en-US" dirty="0"/>
              <a:t>Kate.gatenby@nhs.net</a:t>
            </a:r>
          </a:p>
        </p:txBody>
      </p:sp>
      <p:pic>
        <p:nvPicPr>
          <p:cNvPr id="27" name="Picture Placeholder 26" descr="Data Points Digital background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Picture Placeholder 32" descr="Data Points Digital background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3E305-6365-4345-8BD1-4A31C61D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7A3FF-ED32-4C4A-A21F-848A3BF6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Placeholder 7" descr="Data Points Digital background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Chest pain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2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28F31DE-FA79-3F28-52EA-D17987872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62828"/>
            <a:ext cx="5437187" cy="2265216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8E53-9364-46BD-A9E2-81503A1E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94031"/>
            <a:ext cx="6911974" cy="2634465"/>
          </a:xfr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latin typeface="+mn-lt"/>
              </a:rPr>
              <a:t>35 year old lady P1 G2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39+6/40 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No risk factors for IHD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Presents via 999 with chest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62632-E0AC-48E8-949F-A72C30CCB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9999" y="3022527"/>
            <a:ext cx="6911975" cy="3216273"/>
          </a:xfrm>
        </p:spPr>
        <p:txBody>
          <a:bodyPr vert="horz" lIns="0" tIns="0" rIns="0" bIns="0" rtlCol="0">
            <a:normAutofit/>
          </a:bodyPr>
          <a:lstStyle/>
          <a:p>
            <a:r>
              <a:rPr lang="en-US" sz="2800">
                <a:latin typeface="Corbel" panose="020B0503020204020204" pitchFamily="34" charset="0"/>
              </a:rPr>
              <a:t>Where should she go?</a:t>
            </a:r>
          </a:p>
          <a:p>
            <a:pPr lvl="1"/>
            <a:r>
              <a:rPr lang="en-US" sz="2800">
                <a:latin typeface="Corbel" panose="020B0503020204020204" pitchFamily="34" charset="0"/>
              </a:rPr>
              <a:t>Delivery suite?</a:t>
            </a:r>
          </a:p>
          <a:p>
            <a:pPr lvl="1"/>
            <a:r>
              <a:rPr lang="en-US" sz="2800">
                <a:latin typeface="Corbel" panose="020B0503020204020204" pitchFamily="34" charset="0"/>
              </a:rPr>
              <a:t>A&amp;E?</a:t>
            </a:r>
          </a:p>
          <a:p>
            <a:pPr lvl="1"/>
            <a:r>
              <a:rPr lang="en-US" sz="2800">
                <a:latin typeface="Corbel" panose="020B0503020204020204" pitchFamily="34" charset="0"/>
              </a:rPr>
              <a:t>Take some gavison?</a:t>
            </a:r>
            <a:endParaRPr lang="en-US" sz="2800" dirty="0">
              <a:latin typeface="Corbel" panose="020B0503020204020204" pitchFamily="34" charset="0"/>
            </a:endParaRPr>
          </a:p>
        </p:txBody>
      </p:sp>
      <p:pic>
        <p:nvPicPr>
          <p:cNvPr id="4" name="Picture Placeholder 7" descr="Digital Data">
            <a:extLst>
              <a:ext uri="{FF2B5EF4-FFF2-40B4-BE49-F238E27FC236}">
                <a16:creationId xmlns:a16="http://schemas.microsoft.com/office/drawing/2014/main" id="{93738313-29C5-C593-B741-B1E22BFF30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71104" y="3022527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6287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1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Oval 1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1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3" name="Group 1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4" name="Freeform: Shape 2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: Shape 2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2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Oval 2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48" name="Rectangle 25">
            <a:extLst>
              <a:ext uri="{FF2B5EF4-FFF2-40B4-BE49-F238E27FC236}">
                <a16:creationId xmlns:a16="http://schemas.microsoft.com/office/drawing/2014/main" id="{3E4A0FF0-C01D-4D79-B2A0-DB8ABC7F3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27">
            <a:extLst>
              <a:ext uri="{FF2B5EF4-FFF2-40B4-BE49-F238E27FC236}">
                <a16:creationId xmlns:a16="http://schemas.microsoft.com/office/drawing/2014/main" id="{1BD41221-BD60-414E-B7AF-18B86ED6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65762" y="4408028"/>
            <a:ext cx="2135954" cy="2525894"/>
          </a:xfrm>
          <a:custGeom>
            <a:avLst/>
            <a:gdLst>
              <a:gd name="connsiteX0" fmla="*/ 1055954 w 2135954"/>
              <a:gd name="connsiteY0" fmla="*/ 0 h 2525894"/>
              <a:gd name="connsiteX1" fmla="*/ 2104702 w 2135954"/>
              <a:gd name="connsiteY1" fmla="*/ 1862068 h 2525894"/>
              <a:gd name="connsiteX2" fmla="*/ 2114012 w 2135954"/>
              <a:gd name="connsiteY2" fmla="*/ 1877066 h 2525894"/>
              <a:gd name="connsiteX3" fmla="*/ 2135954 w 2135954"/>
              <a:gd name="connsiteY3" fmla="*/ 1985894 h 2525894"/>
              <a:gd name="connsiteX4" fmla="*/ 1055954 w 2135954"/>
              <a:gd name="connsiteY4" fmla="*/ 2525894 h 2525894"/>
              <a:gd name="connsiteX5" fmla="*/ 635569 w 2135954"/>
              <a:gd name="connsiteY5" fmla="*/ 2483458 h 2525894"/>
              <a:gd name="connsiteX6" fmla="*/ 600175 w 2135954"/>
              <a:gd name="connsiteY6" fmla="*/ 2473853 h 2525894"/>
              <a:gd name="connsiteX7" fmla="*/ 0 w 2135954"/>
              <a:gd name="connsiteY7" fmla="*/ 1873677 h 2525894"/>
              <a:gd name="connsiteX8" fmla="*/ 7206 w 2135954"/>
              <a:gd name="connsiteY8" fmla="*/ 1862068 h 252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5954" h="2525894">
                <a:moveTo>
                  <a:pt x="1055954" y="0"/>
                </a:moveTo>
                <a:lnTo>
                  <a:pt x="2104702" y="1862068"/>
                </a:lnTo>
                <a:lnTo>
                  <a:pt x="2114012" y="1877066"/>
                </a:lnTo>
                <a:cubicBezTo>
                  <a:pt x="2128400" y="1912218"/>
                  <a:pt x="2135954" y="1948614"/>
                  <a:pt x="2135954" y="1985894"/>
                </a:cubicBezTo>
                <a:cubicBezTo>
                  <a:pt x="2135954" y="2284128"/>
                  <a:pt x="1652422" y="2525894"/>
                  <a:pt x="1055954" y="2525894"/>
                </a:cubicBezTo>
                <a:cubicBezTo>
                  <a:pt x="906837" y="2525894"/>
                  <a:pt x="764779" y="2510784"/>
                  <a:pt x="635569" y="2483458"/>
                </a:cubicBezTo>
                <a:lnTo>
                  <a:pt x="600175" y="2473853"/>
                </a:lnTo>
                <a:lnTo>
                  <a:pt x="0" y="1873677"/>
                </a:lnTo>
                <a:lnTo>
                  <a:pt x="7206" y="1862068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444500" dist="304800" dir="4200000">
              <a:schemeClr val="accent1">
                <a:lumMod val="60000"/>
                <a:lumOff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7618DD5-0E87-4139-B649-77ED83E8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0" y="1897084"/>
            <a:ext cx="7305314" cy="2954655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US" sz="3000" spc="-100" dirty="0">
                <a:latin typeface="+mn-lt"/>
              </a:rPr>
              <a:t>Chest pain requiring opiate analgesia</a:t>
            </a:r>
            <a:br>
              <a:rPr lang="en-US" sz="3000" spc="-100" dirty="0">
                <a:latin typeface="+mn-lt"/>
              </a:rPr>
            </a:br>
            <a:endParaRPr lang="en-US" sz="3000" spc="-100" dirty="0">
              <a:latin typeface="+mn-lt"/>
            </a:endParaRPr>
          </a:p>
          <a:p>
            <a:r>
              <a:rPr lang="en-US" sz="3000" spc="-100" dirty="0">
                <a:latin typeface="+mn-lt"/>
              </a:rPr>
              <a:t>Repeated presentations with chest pain</a:t>
            </a:r>
            <a:br>
              <a:rPr lang="en-US" sz="3000" spc="-100" dirty="0">
                <a:latin typeface="+mn-lt"/>
              </a:rPr>
            </a:br>
            <a:endParaRPr lang="en-US" sz="3000" spc="-100" dirty="0">
              <a:latin typeface="+mn-lt"/>
            </a:endParaRPr>
          </a:p>
          <a:p>
            <a:r>
              <a:rPr lang="en-US" sz="3000" spc="-100" dirty="0">
                <a:latin typeface="+mn-lt"/>
              </a:rPr>
              <a:t>Ischemic sounding chest pain</a:t>
            </a:r>
            <a:br>
              <a:rPr lang="en-US" sz="3000" spc="-100" dirty="0">
                <a:latin typeface="+mn-lt"/>
              </a:rPr>
            </a:br>
            <a:endParaRPr lang="en-US" sz="3000" spc="-100" dirty="0">
              <a:latin typeface="+mn-lt"/>
            </a:endParaRPr>
          </a:p>
          <a:p>
            <a:r>
              <a:rPr lang="en-US" sz="3000" spc="-100" dirty="0">
                <a:latin typeface="+mn-lt"/>
              </a:rPr>
              <a:t>Chest pain in patients at high risk of IHD</a:t>
            </a:r>
          </a:p>
        </p:txBody>
      </p:sp>
      <p:sp>
        <p:nvSpPr>
          <p:cNvPr id="50" name="Freeform: Shape 29">
            <a:extLst>
              <a:ext uri="{FF2B5EF4-FFF2-40B4-BE49-F238E27FC236}">
                <a16:creationId xmlns:a16="http://schemas.microsoft.com/office/drawing/2014/main" id="{7DB5093A-0E7B-46CF-B851-F9D4C6471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V="1">
            <a:off x="8154128" y="924651"/>
            <a:ext cx="1853969" cy="926985"/>
          </a:xfrm>
          <a:custGeom>
            <a:avLst/>
            <a:gdLst>
              <a:gd name="connsiteX0" fmla="*/ 1329373 w 2658746"/>
              <a:gd name="connsiteY0" fmla="*/ 0 h 1329373"/>
              <a:gd name="connsiteX1" fmla="*/ 2658746 w 2658746"/>
              <a:gd name="connsiteY1" fmla="*/ 1329373 h 1329373"/>
              <a:gd name="connsiteX2" fmla="*/ 1994059 w 2658746"/>
              <a:gd name="connsiteY2" fmla="*/ 1329373 h 1329373"/>
              <a:gd name="connsiteX3" fmla="*/ 1329373 w 2658746"/>
              <a:gd name="connsiteY3" fmla="*/ 664687 h 1329373"/>
              <a:gd name="connsiteX4" fmla="*/ 664687 w 2658746"/>
              <a:gd name="connsiteY4" fmla="*/ 1329373 h 1329373"/>
              <a:gd name="connsiteX5" fmla="*/ 0 w 2658746"/>
              <a:gd name="connsiteY5" fmla="*/ 1329373 h 1329373"/>
              <a:gd name="connsiteX6" fmla="*/ 1329373 w 2658746"/>
              <a:gd name="connsiteY6" fmla="*/ 0 h 1329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8746" h="1329373">
                <a:moveTo>
                  <a:pt x="1329373" y="0"/>
                </a:moveTo>
                <a:cubicBezTo>
                  <a:pt x="2063565" y="0"/>
                  <a:pt x="2658746" y="595181"/>
                  <a:pt x="2658746" y="1329373"/>
                </a:cubicBezTo>
                <a:lnTo>
                  <a:pt x="1994059" y="1329373"/>
                </a:lnTo>
                <a:cubicBezTo>
                  <a:pt x="1994059" y="962277"/>
                  <a:pt x="1696469" y="664687"/>
                  <a:pt x="1329373" y="664687"/>
                </a:cubicBezTo>
                <a:cubicBezTo>
                  <a:pt x="962277" y="664687"/>
                  <a:pt x="664687" y="962277"/>
                  <a:pt x="664687" y="1329373"/>
                </a:cubicBezTo>
                <a:lnTo>
                  <a:pt x="0" y="1329373"/>
                </a:lnTo>
                <a:cubicBezTo>
                  <a:pt x="0" y="595181"/>
                  <a:pt x="595181" y="0"/>
                  <a:pt x="132937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16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Freeform: Shape 31">
            <a:extLst>
              <a:ext uri="{FF2B5EF4-FFF2-40B4-BE49-F238E27FC236}">
                <a16:creationId xmlns:a16="http://schemas.microsoft.com/office/drawing/2014/main" id="{23379F58-36C9-4C9E-801D-A39D2D06D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V="1">
            <a:off x="8105595" y="785700"/>
            <a:ext cx="1853969" cy="1093090"/>
          </a:xfrm>
          <a:custGeom>
            <a:avLst/>
            <a:gdLst>
              <a:gd name="connsiteX0" fmla="*/ 1329373 w 2658746"/>
              <a:gd name="connsiteY0" fmla="*/ 0 h 1329373"/>
              <a:gd name="connsiteX1" fmla="*/ 2658746 w 2658746"/>
              <a:gd name="connsiteY1" fmla="*/ 1329373 h 1329373"/>
              <a:gd name="connsiteX2" fmla="*/ 1994059 w 2658746"/>
              <a:gd name="connsiteY2" fmla="*/ 1329373 h 1329373"/>
              <a:gd name="connsiteX3" fmla="*/ 1329373 w 2658746"/>
              <a:gd name="connsiteY3" fmla="*/ 664687 h 1329373"/>
              <a:gd name="connsiteX4" fmla="*/ 664687 w 2658746"/>
              <a:gd name="connsiteY4" fmla="*/ 1329373 h 1329373"/>
              <a:gd name="connsiteX5" fmla="*/ 0 w 2658746"/>
              <a:gd name="connsiteY5" fmla="*/ 1329373 h 1329373"/>
              <a:gd name="connsiteX6" fmla="*/ 1329373 w 2658746"/>
              <a:gd name="connsiteY6" fmla="*/ 0 h 1329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8746" h="1329373">
                <a:moveTo>
                  <a:pt x="1329373" y="0"/>
                </a:moveTo>
                <a:cubicBezTo>
                  <a:pt x="2063565" y="0"/>
                  <a:pt x="2658746" y="595181"/>
                  <a:pt x="2658746" y="1329373"/>
                </a:cubicBezTo>
                <a:lnTo>
                  <a:pt x="1994059" y="1329373"/>
                </a:lnTo>
                <a:cubicBezTo>
                  <a:pt x="1994059" y="962277"/>
                  <a:pt x="1696469" y="664687"/>
                  <a:pt x="1329373" y="664687"/>
                </a:cubicBezTo>
                <a:cubicBezTo>
                  <a:pt x="962277" y="664687"/>
                  <a:pt x="664687" y="962277"/>
                  <a:pt x="664687" y="1329373"/>
                </a:cubicBezTo>
                <a:lnTo>
                  <a:pt x="0" y="1329373"/>
                </a:lnTo>
                <a:cubicBezTo>
                  <a:pt x="0" y="595181"/>
                  <a:pt x="595181" y="0"/>
                  <a:pt x="1329373" y="0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33">
            <a:extLst>
              <a:ext uri="{FF2B5EF4-FFF2-40B4-BE49-F238E27FC236}">
                <a16:creationId xmlns:a16="http://schemas.microsoft.com/office/drawing/2014/main" id="{1FABE080-9BC6-495D-8CAD-96A8EFAEE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 flipV="1">
            <a:off x="9188868" y="335128"/>
            <a:ext cx="107098" cy="466589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Oval 35">
            <a:extLst>
              <a:ext uri="{FF2B5EF4-FFF2-40B4-BE49-F238E27FC236}">
                <a16:creationId xmlns:a16="http://schemas.microsoft.com/office/drawing/2014/main" id="{7A9E8E16-D3D2-4D4C-AE9A-80C16AD3A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 flipV="1">
            <a:off x="8207842" y="1316154"/>
            <a:ext cx="107098" cy="466589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896D316-95F8-4C9C-9D28-62F04791F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407433" y="5114199"/>
            <a:ext cx="1080000" cy="2135955"/>
          </a:xfrm>
          <a:custGeom>
            <a:avLst/>
            <a:gdLst>
              <a:gd name="connsiteX0" fmla="*/ 282604 w 1080000"/>
              <a:gd name="connsiteY0" fmla="*/ 130350 h 2135955"/>
              <a:gd name="connsiteX1" fmla="*/ 540000 w 1080000"/>
              <a:gd name="connsiteY1" fmla="*/ 0 h 2135955"/>
              <a:gd name="connsiteX2" fmla="*/ 1080000 w 1080000"/>
              <a:gd name="connsiteY2" fmla="*/ 1080000 h 2135955"/>
              <a:gd name="connsiteX3" fmla="*/ 1037564 w 1080000"/>
              <a:gd name="connsiteY3" fmla="*/ 1500385 h 2135955"/>
              <a:gd name="connsiteX4" fmla="*/ 1027958 w 1080000"/>
              <a:gd name="connsiteY4" fmla="*/ 1535779 h 2135955"/>
              <a:gd name="connsiteX5" fmla="*/ 427783 w 1080000"/>
              <a:gd name="connsiteY5" fmla="*/ 2135955 h 2135955"/>
              <a:gd name="connsiteX6" fmla="*/ 329808 w 1080000"/>
              <a:gd name="connsiteY6" fmla="*/ 2075128 h 2135955"/>
              <a:gd name="connsiteX7" fmla="*/ 0 w 1080000"/>
              <a:gd name="connsiteY7" fmla="*/ 1080000 h 2135955"/>
              <a:gd name="connsiteX8" fmla="*/ 282604 w 1080000"/>
              <a:gd name="connsiteY8" fmla="*/ 130350 h 21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2135955">
                <a:moveTo>
                  <a:pt x="282604" y="130350"/>
                </a:moveTo>
                <a:cubicBezTo>
                  <a:pt x="359118" y="47220"/>
                  <a:pt x="446802" y="0"/>
                  <a:pt x="540000" y="0"/>
                </a:cubicBezTo>
                <a:cubicBezTo>
                  <a:pt x="838234" y="0"/>
                  <a:pt x="1080000" y="483532"/>
                  <a:pt x="1080000" y="1080000"/>
                </a:cubicBezTo>
                <a:cubicBezTo>
                  <a:pt x="1080000" y="1229117"/>
                  <a:pt x="1064890" y="1371175"/>
                  <a:pt x="1037564" y="1500385"/>
                </a:cubicBezTo>
                <a:lnTo>
                  <a:pt x="1027958" y="1535779"/>
                </a:lnTo>
                <a:lnTo>
                  <a:pt x="427783" y="2135955"/>
                </a:lnTo>
                <a:lnTo>
                  <a:pt x="329808" y="2075128"/>
                </a:lnTo>
                <a:cubicBezTo>
                  <a:pt x="135993" y="1911175"/>
                  <a:pt x="0" y="1527351"/>
                  <a:pt x="0" y="1080000"/>
                </a:cubicBezTo>
                <a:cubicBezTo>
                  <a:pt x="0" y="669928"/>
                  <a:pt x="114272" y="313237"/>
                  <a:pt x="282604" y="130350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DD6CEBA-47DA-4621-A755-21077543B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29474" y="5726748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CF1A7E-8A62-40C8-81F1-09CED843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+mn-lt"/>
              </a:rPr>
              <a:t>36 year old 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G2P1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Incidental finding of dilated aortic root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42mm pre pregnancy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Mid pregnancy 45 mm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No family history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Not known to have </a:t>
            </a:r>
            <a:r>
              <a:rPr lang="en-GB" sz="3200" dirty="0" err="1">
                <a:latin typeface="+mn-lt"/>
              </a:rPr>
              <a:t>marfan</a:t>
            </a:r>
            <a:r>
              <a:rPr lang="en-GB" sz="3200" dirty="0">
                <a:latin typeface="+mn-lt"/>
              </a:rPr>
              <a:t> / </a:t>
            </a:r>
            <a:r>
              <a:rPr lang="en-GB" sz="3200" dirty="0" err="1">
                <a:latin typeface="+mn-lt"/>
              </a:rPr>
              <a:t>loeys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deitz</a:t>
            </a:r>
            <a:br>
              <a:rPr lang="en-GB" sz="3200" dirty="0">
                <a:latin typeface="+mn-lt"/>
              </a:rPr>
            </a:br>
            <a:r>
              <a:rPr lang="en-GB" sz="3200" dirty="0" err="1">
                <a:latin typeface="+mn-lt"/>
              </a:rPr>
              <a:t>Trileaflet</a:t>
            </a:r>
            <a:r>
              <a:rPr lang="en-GB" sz="3200" dirty="0">
                <a:latin typeface="+mn-lt"/>
              </a:rPr>
              <a:t> aortic valve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Chest pain at 35 + 4 –contacts local maternity unit … reassured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Chest pain at 36/40 – presents in extremis to A&amp;E at LGI </a:t>
            </a:r>
          </a:p>
        </p:txBody>
      </p:sp>
    </p:spTree>
    <p:extLst>
      <p:ext uri="{BB962C8B-B14F-4D97-AF65-F5344CB8AC3E}">
        <p14:creationId xmlns:p14="http://schemas.microsoft.com/office/powerpoint/2010/main" val="249225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52FA-E431-4A12-AB5C-C87D46D9C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35" y="1751957"/>
            <a:ext cx="6911974" cy="2803071"/>
          </a:xfrm>
        </p:spPr>
        <p:txBody>
          <a:bodyPr vert="horz" wrap="square" lIns="0" tIns="0" rIns="0" bIns="0" rtlCol="0" anchor="ctr" anchorCtr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3600" spc="-100" dirty="0">
                <a:latin typeface="Corbel" panose="020B0503020204020204" pitchFamily="34" charset="0"/>
              </a:rPr>
              <a:t>Severe chest / back pain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Presentation in 3</a:t>
            </a:r>
            <a:r>
              <a:rPr lang="en-US" sz="3600" spc="-100" baseline="30000" dirty="0">
                <a:latin typeface="Corbel" panose="020B0503020204020204" pitchFamily="34" charset="0"/>
              </a:rPr>
              <a:t>rd</a:t>
            </a:r>
            <a:r>
              <a:rPr lang="en-US" sz="3600" spc="-100" dirty="0">
                <a:latin typeface="Corbel" panose="020B0503020204020204" pitchFamily="34" charset="0"/>
              </a:rPr>
              <a:t> trimester or post partum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Known dilated aortic root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Known inherited aneurysmal syndrome</a:t>
            </a:r>
            <a:br>
              <a:rPr lang="en-US" sz="3600" spc="-100" dirty="0">
                <a:latin typeface="Corbel" panose="020B0503020204020204" pitchFamily="34" charset="0"/>
              </a:rPr>
            </a:br>
            <a:br>
              <a:rPr lang="en-US" sz="3600" spc="-100" dirty="0">
                <a:latin typeface="Corbel" panose="020B0503020204020204" pitchFamily="34" charset="0"/>
              </a:rPr>
            </a:br>
            <a:r>
              <a:rPr lang="en-US" sz="3600" spc="-100" dirty="0">
                <a:latin typeface="Corbel" panose="020B0503020204020204" pitchFamily="34" charset="0"/>
              </a:rPr>
              <a:t>Repeated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50462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Data Points Digital background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Breathlessness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7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28F31DE-FA79-3F28-52EA-D17987872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62828"/>
            <a:ext cx="5437187" cy="2265216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4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8E53-9364-46BD-A9E2-81503A1E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03631"/>
            <a:ext cx="6911974" cy="2634465"/>
          </a:xfr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+mn-lt"/>
              </a:rPr>
              <a:t>30 year old G3P0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BMI 45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Late booker to service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Increasingly SOB since around 26 weeks pregnant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Presents with marked SOB at 36/40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62632-E0AC-48E8-949F-A72C30CCB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4012788"/>
            <a:ext cx="6911975" cy="3216273"/>
          </a:xfrm>
        </p:spPr>
        <p:txBody>
          <a:bodyPr vert="horz" lIns="0" tIns="0" rIns="0" bIns="0" rtlCol="0">
            <a:norm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What could be causing her breathlessness?</a:t>
            </a:r>
          </a:p>
          <a:p>
            <a:r>
              <a:rPr lang="en-US" dirty="0">
                <a:latin typeface="Corbel" panose="020B0503020204020204" pitchFamily="34" charset="0"/>
              </a:rPr>
              <a:t>What would point us in a “cardiac direction”</a:t>
            </a:r>
          </a:p>
          <a:p>
            <a:r>
              <a:rPr lang="en-US" dirty="0">
                <a:latin typeface="Corbel" panose="020B0503020204020204" pitchFamily="34" charset="0"/>
              </a:rPr>
              <a:t>Any tests that might help?</a:t>
            </a:r>
          </a:p>
        </p:txBody>
      </p:sp>
    </p:spTree>
    <p:extLst>
      <p:ext uri="{BB962C8B-B14F-4D97-AF65-F5344CB8AC3E}">
        <p14:creationId xmlns:p14="http://schemas.microsoft.com/office/powerpoint/2010/main" val="652898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E4A0FF0-C01D-4D79-B2A0-DB8ABC7F3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7618DD5-0E87-4139-B649-77ED83E8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0" y="2266416"/>
            <a:ext cx="6370275" cy="2215991"/>
          </a:xfrm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3000" spc="-100" dirty="0">
                <a:latin typeface="+mn-lt"/>
              </a:rPr>
              <a:t>Repeated presentations with SOB and anxiety</a:t>
            </a:r>
            <a:br>
              <a:rPr lang="en-US" sz="3000" spc="-100" dirty="0">
                <a:latin typeface="+mn-lt"/>
              </a:rPr>
            </a:br>
            <a:endParaRPr lang="en-US" sz="3000" spc="-100" dirty="0">
              <a:latin typeface="+mn-lt"/>
            </a:endParaRPr>
          </a:p>
          <a:p>
            <a:r>
              <a:rPr lang="en-US" sz="3000" spc="-100" dirty="0" err="1">
                <a:latin typeface="+mn-lt"/>
              </a:rPr>
              <a:t>Orthopnoea</a:t>
            </a:r>
            <a:r>
              <a:rPr lang="en-US" sz="3000" spc="-100" dirty="0">
                <a:latin typeface="+mn-lt"/>
              </a:rPr>
              <a:t> and paroxysmal nocturnal </a:t>
            </a:r>
            <a:r>
              <a:rPr lang="en-US" sz="3000" spc="-100" dirty="0" err="1">
                <a:latin typeface="+mn-lt"/>
              </a:rPr>
              <a:t>dyspnoea</a:t>
            </a:r>
            <a:br>
              <a:rPr lang="en-US" sz="3000" spc="-100" dirty="0">
                <a:latin typeface="+mn-lt"/>
              </a:rPr>
            </a:br>
            <a:br>
              <a:rPr lang="en-US" sz="3000" spc="-100" dirty="0">
                <a:latin typeface="+mn-lt"/>
              </a:rPr>
            </a:br>
            <a:r>
              <a:rPr lang="en-US" sz="3000" spc="-100" dirty="0">
                <a:latin typeface="+mn-lt"/>
              </a:rPr>
              <a:t>Breathlessness interrupting activities of daily living</a:t>
            </a:r>
            <a:br>
              <a:rPr lang="en-US" sz="3000" spc="-100" dirty="0">
                <a:latin typeface="+mn-lt"/>
              </a:rPr>
            </a:br>
            <a:endParaRPr lang="en-US" sz="3000" spc="-100" dirty="0">
              <a:latin typeface="+mn-lt"/>
            </a:endParaRPr>
          </a:p>
          <a:p>
            <a:r>
              <a:rPr lang="en-US" sz="3000" spc="-100" dirty="0">
                <a:latin typeface="+mn-lt"/>
              </a:rPr>
              <a:t>Persistent sinus tachycardia</a:t>
            </a:r>
            <a:br>
              <a:rPr lang="en-US" sz="3000" spc="-100" dirty="0">
                <a:latin typeface="+mn-lt"/>
              </a:rPr>
            </a:br>
            <a:br>
              <a:rPr lang="en-US" sz="3000" spc="-100" dirty="0">
                <a:latin typeface="+mn-lt"/>
              </a:rPr>
            </a:br>
            <a:r>
              <a:rPr lang="en-US" sz="3000" spc="-100" dirty="0">
                <a:latin typeface="+mn-lt"/>
              </a:rPr>
              <a:t>Nocturnal cough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5BADA6A-2C76-4836-8989-77894EEFD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4142" y="0"/>
            <a:ext cx="1972470" cy="1803719"/>
          </a:xfrm>
          <a:custGeom>
            <a:avLst/>
            <a:gdLst>
              <a:gd name="connsiteX0" fmla="*/ 434437 w 1972470"/>
              <a:gd name="connsiteY0" fmla="*/ 0 h 1803719"/>
              <a:gd name="connsiteX1" fmla="*/ 1538034 w 1972470"/>
              <a:gd name="connsiteY1" fmla="*/ 0 h 1803719"/>
              <a:gd name="connsiteX2" fmla="*/ 1683609 w 1972470"/>
              <a:gd name="connsiteY2" fmla="*/ 120110 h 1803719"/>
              <a:gd name="connsiteX3" fmla="*/ 1972470 w 1972470"/>
              <a:gd name="connsiteY3" fmla="*/ 817484 h 1803719"/>
              <a:gd name="connsiteX4" fmla="*/ 986235 w 1972470"/>
              <a:gd name="connsiteY4" fmla="*/ 1803719 h 1803719"/>
              <a:gd name="connsiteX5" fmla="*/ 0 w 1972470"/>
              <a:gd name="connsiteY5" fmla="*/ 817484 h 1803719"/>
              <a:gd name="connsiteX6" fmla="*/ 288861 w 1972470"/>
              <a:gd name="connsiteY6" fmla="*/ 120110 h 1803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2470" h="1803719">
                <a:moveTo>
                  <a:pt x="434437" y="0"/>
                </a:moveTo>
                <a:lnTo>
                  <a:pt x="1538034" y="0"/>
                </a:lnTo>
                <a:lnTo>
                  <a:pt x="1683609" y="120110"/>
                </a:lnTo>
                <a:cubicBezTo>
                  <a:pt x="1862082" y="298584"/>
                  <a:pt x="1972470" y="545143"/>
                  <a:pt x="1972470" y="817484"/>
                </a:cubicBezTo>
                <a:cubicBezTo>
                  <a:pt x="1972470" y="1362167"/>
                  <a:pt x="1530918" y="1803719"/>
                  <a:pt x="986235" y="1803719"/>
                </a:cubicBezTo>
                <a:cubicBezTo>
                  <a:pt x="441552" y="1803719"/>
                  <a:pt x="0" y="1362167"/>
                  <a:pt x="0" y="817484"/>
                </a:cubicBezTo>
                <a:cubicBezTo>
                  <a:pt x="0" y="545143"/>
                  <a:pt x="110388" y="298584"/>
                  <a:pt x="288861" y="120110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508000" dist="254000" dir="2700000">
              <a:schemeClr val="accent1">
                <a:lumMod val="60000"/>
                <a:lumOff val="40000"/>
                <a:alpha val="6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A5A234B-C533-4F71-925E-C2E8E3D65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5102944"/>
            <a:ext cx="678135" cy="990000"/>
            <a:chOff x="10490969" y="1448827"/>
            <a:chExt cx="678135" cy="9900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4E75CC-E578-4228-B34E-9209851DDF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8047FF5-0447-419B-98AA-200D3EFCFA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1DEF1292-D407-482E-9952-1E54DB93B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9348AA9-DD97-42EB-9AAF-66BD07020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127747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{5CC75FAA-81E8-49B4-BE5D-972D8DBFEBCA}tf33713516_win32</Template>
  <TotalTime>17</TotalTime>
  <Words>441</Words>
  <Application>Microsoft Office PowerPoint</Application>
  <PresentationFormat>Widescreen</PresentationFormat>
  <Paragraphs>64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Corbel</vt:lpstr>
      <vt:lpstr>Gill Sans MT</vt:lpstr>
      <vt:lpstr>Walbaum Display</vt:lpstr>
      <vt:lpstr>3DFloatVTI</vt:lpstr>
      <vt:lpstr>What symptoms are normal, what should raise alarm bells?</vt:lpstr>
      <vt:lpstr>Chest pain</vt:lpstr>
      <vt:lpstr>35 year old lady P1 G2 39+6/40  No risk factors for IHD Presents via 999 with chest pain</vt:lpstr>
      <vt:lpstr>Chest pain requiring opiate analgesia  Repeated presentations with chest pain  Ischemic sounding chest pain  Chest pain in patients at high risk of IHD</vt:lpstr>
      <vt:lpstr>36 year old  G2P1 Incidental finding of dilated aortic root 42mm pre pregnancy Mid pregnancy 45 mm No family history Not known to have marfan / loeys deitz Trileaflet aortic valve Chest pain at 35 + 4 –contacts local maternity unit … reassured Chest pain at 36/40 – presents in extremis to A&amp;E at LGI </vt:lpstr>
      <vt:lpstr>Severe chest / back pain  Presentation in 3rd trimester or post partum  Known dilated aortic root  Known inherited aneurysmal syndrome  Repeated presentations</vt:lpstr>
      <vt:lpstr>Breathlessness</vt:lpstr>
      <vt:lpstr>30 year old G3P0 BMI 45 Late booker to service Increasingly SOB since around 26 weeks pregnant Presents with marked SOB at 36/40</vt:lpstr>
      <vt:lpstr>Repeated presentations with SOB and anxiety  Orthopnoea and paroxysmal nocturnal dyspnoea  Breathlessness interrupting activities of daily living  Persistent sinus tachycardia  Nocturnal cough</vt:lpstr>
      <vt:lpstr>Repeated presentations with SOB and anxiety  Orthopnoea and paroxysmal nocturnal dyspnoea  Persistent sinus tachycardia  Nocturnal cough</vt:lpstr>
      <vt:lpstr>Palpitations / collapse</vt:lpstr>
      <vt:lpstr>32 year old female Presented 3 months post partum Recurrent episodes of collapse precipitated by loud noises Seizure like activity with collapses Collapses associated with loud noises</vt:lpstr>
      <vt:lpstr>PowerPoint Presentation</vt:lpstr>
      <vt:lpstr>Palpitations associated with severe symptoms  Palpitations with known heart disease  Family History of SCD  Syncope  Any broad complex tachycardia  Repeated presentations</vt:lpstr>
      <vt:lpstr>Take home messages….</vt:lpstr>
      <vt:lpstr>Red flag presentations</vt:lpstr>
      <vt:lpstr>Investigation and Management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symptoms are normal, what should raise alarm bells?</dc:title>
  <dc:creator>Ben Gatenby</dc:creator>
  <cp:lastModifiedBy>Ben Gatenby</cp:lastModifiedBy>
  <cp:revision>1</cp:revision>
  <dcterms:created xsi:type="dcterms:W3CDTF">2022-12-14T20:26:15Z</dcterms:created>
  <dcterms:modified xsi:type="dcterms:W3CDTF">2022-12-14T20:43:58Z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