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30" r:id="rId2"/>
    <p:sldId id="431" r:id="rId3"/>
    <p:sldId id="432" r:id="rId4"/>
    <p:sldId id="434" r:id="rId5"/>
    <p:sldId id="435" r:id="rId6"/>
    <p:sldId id="436" r:id="rId7"/>
    <p:sldId id="437" r:id="rId8"/>
    <p:sldId id="438" r:id="rId9"/>
    <p:sldId id="392" r:id="rId10"/>
    <p:sldId id="433" r:id="rId11"/>
    <p:sldId id="1396" r:id="rId12"/>
    <p:sldId id="1391" r:id="rId13"/>
    <p:sldId id="1394" r:id="rId14"/>
    <p:sldId id="1395" r:id="rId15"/>
    <p:sldId id="421" r:id="rId16"/>
    <p:sldId id="422" r:id="rId17"/>
    <p:sldId id="423" r:id="rId18"/>
    <p:sldId id="13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9E"/>
    <a:srgbClr val="B8FFB9"/>
    <a:srgbClr val="FEFFD3"/>
    <a:srgbClr val="FFFFFF"/>
    <a:srgbClr val="FFFAC1"/>
    <a:srgbClr val="FFFF99"/>
    <a:srgbClr val="05751A"/>
    <a:srgbClr val="303C56"/>
    <a:srgbClr val="1B2F56"/>
    <a:srgbClr val="4A1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1"/>
    <p:restoredTop sz="87730" autoAdjust="0"/>
  </p:normalViewPr>
  <p:slideViewPr>
    <p:cSldViewPr snapToGrid="0" snapToObjects="1">
      <p:cViewPr varScale="1">
        <p:scale>
          <a:sx n="94" d="100"/>
          <a:sy n="94" d="100"/>
        </p:scale>
        <p:origin x="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60A2C-BA73-264E-B898-13EFDCD57F92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C0D0F-081C-104C-82F4-655B716A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C0D0F-081C-104C-82F4-655B716AA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3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2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3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3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5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8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8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</a:t>
            </a:r>
            <a:r>
              <a:rPr lang="en-GB" dirty="0"/>
              <a:t>v</a:t>
            </a:r>
            <a:r>
              <a:rPr lang="en-GB" baseline="0" dirty="0"/>
              <a:t> iloprost between day 1 and 5; delivery between pre-CS and CS +  4 hr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B357-DE39-4E99-9C7C-A029ACCB9F5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9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6067" y="6492877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6" y="5918202"/>
            <a:ext cx="6575425" cy="574675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750"/>
            </a:lvl1pPr>
            <a:lvl2pPr marL="201215" indent="0">
              <a:buNone/>
              <a:defRPr/>
            </a:lvl2pPr>
            <a:lvl3pPr marL="402431" indent="0">
              <a:buFont typeface="Arial" panose="020B0604020202020204" pitchFamily="34" charset="0"/>
              <a:buNone/>
              <a:defRPr/>
            </a:lvl3pPr>
            <a:lvl4pPr marL="603647" indent="0">
              <a:buNone/>
              <a:defRPr/>
            </a:lvl4pPr>
            <a:lvl5pPr marL="8048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edit Master footnote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93714" y="1730375"/>
            <a:ext cx="7466012" cy="410368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10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no graphic">
    <p:bg>
      <p:bgPr>
        <a:gradFill>
          <a:gsLst>
            <a:gs pos="0">
              <a:schemeClr val="bg1"/>
            </a:gs>
            <a:gs pos="6600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918200"/>
            <a:ext cx="6575425" cy="574675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  <a:lvl2pPr marL="268287" indent="0">
              <a:buNone/>
              <a:defRPr/>
            </a:lvl2pPr>
            <a:lvl3pPr marL="536575" indent="0">
              <a:buFont typeface="Arial" panose="020B0604020202020204" pitchFamily="34" charset="0"/>
              <a:buNone/>
              <a:defRPr/>
            </a:lvl3pPr>
            <a:lvl4pPr marL="804862" indent="0">
              <a:buNone/>
              <a:defRPr/>
            </a:lvl4pPr>
            <a:lvl5pPr marL="107315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edit Master footnote styles</a:t>
            </a:r>
          </a:p>
        </p:txBody>
      </p:sp>
    </p:spTree>
    <p:extLst>
      <p:ext uri="{BB962C8B-B14F-4D97-AF65-F5344CB8AC3E}">
        <p14:creationId xmlns:p14="http://schemas.microsoft.com/office/powerpoint/2010/main" val="13054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6067" y="6492877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5776" y="5918202"/>
            <a:ext cx="6575425" cy="574675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750"/>
            </a:lvl1pPr>
            <a:lvl2pPr marL="201215" indent="0">
              <a:buNone/>
              <a:defRPr/>
            </a:lvl2pPr>
            <a:lvl3pPr marL="402431" indent="0">
              <a:buFont typeface="Arial" panose="020B0604020202020204" pitchFamily="34" charset="0"/>
              <a:buNone/>
              <a:defRPr/>
            </a:lvl3pPr>
            <a:lvl4pPr marL="603647" indent="0">
              <a:buNone/>
              <a:defRPr/>
            </a:lvl4pPr>
            <a:lvl5pPr marL="80486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 dirty="0"/>
              <a:t>Click to edit Master footnote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6562" y="939530"/>
            <a:ext cx="7449423" cy="430887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93713" y="1730375"/>
            <a:ext cx="3636000" cy="410368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/>
          </p:nvPr>
        </p:nvSpPr>
        <p:spPr>
          <a:xfrm>
            <a:off x="4304775" y="1730375"/>
            <a:ext cx="3636000" cy="410368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31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908"/>
            <a:ext cx="9144000" cy="785091"/>
          </a:xfrm>
          <a:noFill/>
        </p:spPr>
        <p:txBody>
          <a:bodyPr/>
          <a:lstStyle>
            <a:lvl1pPr algn="ctr"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0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364"/>
            <a:ext cx="8229600" cy="48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5629-6414-4C42-B195-E178AE2D5C5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25E0-C7F3-8245-91A8-5420C42A6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2550" b="0" i="0" kern="1200">
          <a:solidFill>
            <a:schemeClr val="tx2"/>
          </a:solidFill>
          <a:latin typeface="+mj-lt"/>
          <a:ea typeface="+mj-ea"/>
          <a:cs typeface="Calibri Light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95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725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75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DB85-F1D4-CD49-AA0A-B2001344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87258"/>
            <a:ext cx="6858000" cy="3066277"/>
          </a:xfrm>
        </p:spPr>
        <p:txBody>
          <a:bodyPr/>
          <a:lstStyle/>
          <a:p>
            <a:pPr algn="ctr"/>
            <a:r>
              <a:rPr lang="en-GB" sz="3200" dirty="0"/>
              <a:t>Pulmonary hypertension and pregnancy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James Oliver, Leeds</a:t>
            </a:r>
            <a:br>
              <a:rPr lang="en-GB" sz="3200" dirty="0"/>
            </a:br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617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4885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Pregnancy in PH: Outcomes in the modern era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5231" y="5960045"/>
            <a:ext cx="6575425" cy="574675"/>
          </a:xfrm>
        </p:spPr>
        <p:txBody>
          <a:bodyPr/>
          <a:lstStyle/>
          <a:p>
            <a:r>
              <a:rPr lang="en-US" dirty="0"/>
              <a:t>*8 patients were calcium channel blocker responders. </a:t>
            </a:r>
            <a:r>
              <a:rPr lang="en-GB" dirty="0"/>
              <a:t>CS, cesarean section; CTEPH, chronic thromboembolic pulmonary hypertension; LHD, left heart disease; NVD, normal vaginal delivery; </a:t>
            </a:r>
            <a:r>
              <a:rPr lang="en-GB" dirty="0" err="1"/>
              <a:t>Tx</a:t>
            </a:r>
            <a:r>
              <a:rPr lang="en-GB" dirty="0"/>
              <a:t>, transplantation.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26134949"/>
              </p:ext>
            </p:extLst>
          </p:nvPr>
        </p:nvGraphicFramePr>
        <p:xfrm>
          <a:off x="175937" y="1133836"/>
          <a:ext cx="8769095" cy="558480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7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11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Kiely </a:t>
                      </a:r>
                      <a:r>
                        <a:rPr lang="en-US" sz="1400" i="1" dirty="0"/>
                        <a:t>et al.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2010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Curry </a:t>
                      </a:r>
                      <a:r>
                        <a:rPr lang="en-US" sz="1400" i="1" dirty="0"/>
                        <a:t>et al.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2012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Jais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i="1" dirty="0"/>
                        <a:t>et</a:t>
                      </a:r>
                      <a:r>
                        <a:rPr lang="en-US" sz="1400" i="1" baseline="0" dirty="0"/>
                        <a:t> al.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aseline="0" dirty="0"/>
                        <a:t>2012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Duarte </a:t>
                      </a:r>
                      <a:r>
                        <a:rPr lang="en-US" sz="1400" i="1" dirty="0"/>
                        <a:t>et al. </a:t>
                      </a:r>
                      <a:r>
                        <a:rPr lang="en-US" sz="1400" dirty="0"/>
                        <a:t>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Sheffield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2017 *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39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Type of study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1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centre</a:t>
                      </a:r>
                      <a:r>
                        <a:rPr lang="en-US" sz="1400" b="1" dirty="0"/>
                        <a:t>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retrospective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2002–09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1 </a:t>
                      </a:r>
                      <a:r>
                        <a:rPr lang="en-US" sz="1400" b="1" dirty="0" err="1"/>
                        <a:t>centre</a:t>
                      </a:r>
                      <a:r>
                        <a:rPr lang="en-US" sz="1400" b="1" dirty="0"/>
                        <a:t>, retrospective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1995–2010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Multi-</a:t>
                      </a:r>
                      <a:r>
                        <a:rPr lang="en-US" sz="1400" b="1" dirty="0" err="1"/>
                        <a:t>centre</a:t>
                      </a:r>
                      <a:endParaRPr lang="en-US" sz="1400" b="1" dirty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baseline="0" dirty="0"/>
                        <a:t>prospective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baseline="0" dirty="0"/>
                        <a:t>2007</a:t>
                      </a:r>
                      <a:r>
                        <a:rPr lang="en-US" sz="1400" b="1" dirty="0"/>
                        <a:t>–</a:t>
                      </a:r>
                      <a:r>
                        <a:rPr lang="en-US" sz="1400" b="1" baseline="0" dirty="0"/>
                        <a:t>10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Multi-</a:t>
                      </a:r>
                      <a:r>
                        <a:rPr lang="en-US" sz="1400" b="1" dirty="0" err="1"/>
                        <a:t>centre</a:t>
                      </a:r>
                      <a:r>
                        <a:rPr lang="en-US" sz="1400" b="1" dirty="0"/>
                        <a:t> retrospective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1999–2009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</a:t>
                      </a:r>
                      <a:r>
                        <a:rPr lang="en-US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centre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2002-17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Pregnancies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15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18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Terminations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–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Continued pregnancy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 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Miscarriages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 (2</a:t>
                      </a:r>
                      <a:r>
                        <a:rPr lang="en-US" sz="1400" baseline="0" dirty="0"/>
                        <a:t> deaths)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Deliveries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9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18*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Maternal deaths/Tx, </a:t>
                      </a:r>
                      <a:r>
                        <a:rPr lang="en-US" sz="1400" baseline="0" dirty="0">
                          <a:solidFill>
                            <a:schemeClr val="accent6"/>
                          </a:solidFill>
                        </a:rPr>
                        <a:t>n (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%)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1 (8%)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2 (17%)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4 (20%)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2 (16%)</a:t>
                      </a: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2 (7%)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39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PAH/LHD/PH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owing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 to respiratory</a:t>
                      </a:r>
                      <a:r>
                        <a:rPr lang="en-US" sz="1400" baseline="0" dirty="0"/>
                        <a:t> disease</a:t>
                      </a:r>
                      <a:r>
                        <a:rPr lang="en-US" sz="1400" dirty="0"/>
                        <a:t>/</a:t>
                      </a:r>
                      <a:r>
                        <a:rPr lang="en-US" sz="1400" baseline="0" dirty="0"/>
                        <a:t> CTEPH/other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12/0/0/1/0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7/1/1/0/0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26/0/0/0/0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18/0/0/0/0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32/0/0/0/4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CS</a:t>
                      </a:r>
                      <a:r>
                        <a:rPr lang="en-US" sz="1400" baseline="0" dirty="0"/>
                        <a:t>/NVD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9/1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9/0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15/1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12/0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19/1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/>
                        <a:t>Anaesthetic</a:t>
                      </a:r>
                      <a:r>
                        <a:rPr lang="en-US" sz="1400" baseline="0" dirty="0"/>
                        <a:t>: l</a:t>
                      </a:r>
                      <a:r>
                        <a:rPr lang="en-US" sz="1400" dirty="0"/>
                        <a:t>ocal/general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10/0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2/7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15/3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8/3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20/0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/>
                        <a:t>PAH treatment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10/10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5/9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&gt;16/20*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9/12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78104" marR="78104" marT="45728" marB="4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20/20</a:t>
                      </a:r>
                    </a:p>
                  </a:txBody>
                  <a:tcPr marL="78104" marR="78104" marT="45728" marB="4572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5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626" y="309712"/>
            <a:ext cx="9144000" cy="984885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Management of pregnancy in 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FE834-12AB-BB74-C47D-54C4A9E5C1A4}"/>
              </a:ext>
            </a:extLst>
          </p:cNvPr>
          <p:cNvSpPr txBox="1"/>
          <p:nvPr/>
        </p:nvSpPr>
        <p:spPr>
          <a:xfrm>
            <a:off x="443949" y="1766573"/>
            <a:ext cx="8242851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Pre-pregnancy counselling, clear contraceptive advice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 clinical assessment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Aggressive management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Multiprofessional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involvement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 planning</a:t>
            </a:r>
          </a:p>
        </p:txBody>
      </p:sp>
    </p:spTree>
    <p:extLst>
      <p:ext uri="{BB962C8B-B14F-4D97-AF65-F5344CB8AC3E}">
        <p14:creationId xmlns:p14="http://schemas.microsoft.com/office/powerpoint/2010/main" val="244952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6732971" y="2066146"/>
            <a:ext cx="0" cy="30367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417479" y="1992406"/>
            <a:ext cx="0" cy="311053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3083268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61742" y="6538914"/>
            <a:ext cx="4572000" cy="43100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sz="1400" dirty="0"/>
              <a:t>Kiely DG </a:t>
            </a:r>
            <a:r>
              <a:rPr lang="en-GB" sz="1400" i="1" dirty="0"/>
              <a:t>et al. BJOG </a:t>
            </a:r>
            <a:r>
              <a:rPr lang="en-GB" sz="1400" dirty="0"/>
              <a:t>2010, Kiely DG </a:t>
            </a:r>
            <a:r>
              <a:rPr lang="en-GB" sz="1400" i="1" dirty="0"/>
              <a:t>et al. </a:t>
            </a:r>
            <a:r>
              <a:rPr lang="en-GB" sz="1400" i="1" dirty="0" err="1"/>
              <a:t>Obstet</a:t>
            </a:r>
            <a:r>
              <a:rPr lang="en-GB" sz="1400" i="1" dirty="0"/>
              <a:t> Med</a:t>
            </a:r>
            <a:r>
              <a:rPr lang="en-GB" sz="1400" dirty="0"/>
              <a:t> 2013.</a:t>
            </a:r>
          </a:p>
          <a:p>
            <a:pPr algn="r">
              <a:spcBef>
                <a:spcPts val="0"/>
              </a:spcBef>
            </a:pPr>
            <a:r>
              <a:rPr lang="en-GB" sz="1400" dirty="0"/>
              <a:t>.</a:t>
            </a:r>
          </a:p>
        </p:txBody>
      </p:sp>
      <p:sp>
        <p:nvSpPr>
          <p:cNvPr id="3083269" name="Text Box 5"/>
          <p:cNvSpPr txBox="1">
            <a:spLocks noChangeArrowheads="1"/>
          </p:cNvSpPr>
          <p:nvPr/>
        </p:nvSpPr>
        <p:spPr bwMode="auto">
          <a:xfrm>
            <a:off x="4408221" y="4405386"/>
            <a:ext cx="334566" cy="2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>
              <a:defRPr/>
            </a:pPr>
            <a:endParaRPr lang="en-GB" sz="1350" b="1" dirty="0">
              <a:solidFill>
                <a:srgbClr val="6E6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308" y="1451112"/>
            <a:ext cx="3432342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Pregnancy with suspected </a:t>
            </a:r>
            <a:br>
              <a:rPr lang="en-GB" b="1" dirty="0">
                <a:solidFill>
                  <a:srgbClr val="6E6E6E">
                    <a:lumMod val="50000"/>
                  </a:srgbClr>
                </a:solidFill>
              </a:rPr>
            </a:br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diagnosis of 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131" y="2657316"/>
            <a:ext cx="3668217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Standard investigation including echocardiography + imaging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372" y="3917604"/>
            <a:ext cx="3668214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RHC if significant PH not demonstrated on imaging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070" y="5188895"/>
            <a:ext cx="7393860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Full counselling regarding risks of continuing with pregnancy (multiprofessional review)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3588" y="1450540"/>
            <a:ext cx="3071913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Pregnancy in patient </a:t>
            </a:r>
            <a:br>
              <a:rPr lang="en-GB" b="1" dirty="0">
                <a:solidFill>
                  <a:srgbClr val="6E6E6E">
                    <a:lumMod val="50000"/>
                  </a:srgbClr>
                </a:solidFill>
              </a:rPr>
            </a:br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with known PH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3065" y="3014444"/>
            <a:ext cx="3419813" cy="104005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Echocardiography +/- MRI</a:t>
            </a:r>
          </a:p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Consider repeat imaging and RHC if clinically indicated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950EC-C9AF-09D7-F050-7ED8321A807B}"/>
              </a:ext>
            </a:extLst>
          </p:cNvPr>
          <p:cNvSpPr txBox="1">
            <a:spLocks/>
          </p:cNvSpPr>
          <p:nvPr/>
        </p:nvSpPr>
        <p:spPr>
          <a:xfrm>
            <a:off x="0" y="68240"/>
            <a:ext cx="9144000" cy="984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tx2"/>
                </a:solidFill>
                <a:latin typeface="+mj-lt"/>
                <a:ea typeface="+mj-ea"/>
                <a:cs typeface="Calibri Light"/>
              </a:defRPr>
            </a:lvl1pPr>
          </a:lstStyle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Sheffield’s management protocol</a:t>
            </a:r>
          </a:p>
        </p:txBody>
      </p:sp>
    </p:spTree>
    <p:extLst>
      <p:ext uri="{BB962C8B-B14F-4D97-AF65-F5344CB8AC3E}">
        <p14:creationId xmlns:p14="http://schemas.microsoft.com/office/powerpoint/2010/main" val="381274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181896" y="1918388"/>
            <a:ext cx="0" cy="123776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55EA8E-1266-854E-8A1F-0874A928D47A}"/>
              </a:ext>
            </a:extLst>
          </p:cNvPr>
          <p:cNvCxnSpPr>
            <a:cxnSpLocks/>
          </p:cNvCxnSpPr>
          <p:nvPr/>
        </p:nvCxnSpPr>
        <p:spPr>
          <a:xfrm>
            <a:off x="6876800" y="1918388"/>
            <a:ext cx="0" cy="123776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3083268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61742" y="6538914"/>
            <a:ext cx="4572000" cy="43100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sz="1400" dirty="0"/>
              <a:t>Kiely DG </a:t>
            </a:r>
            <a:r>
              <a:rPr lang="en-GB" sz="1400" i="1" dirty="0"/>
              <a:t>et al. BJOG </a:t>
            </a:r>
            <a:r>
              <a:rPr lang="en-GB" sz="1400" dirty="0"/>
              <a:t>2010, Kiely DG </a:t>
            </a:r>
            <a:r>
              <a:rPr lang="en-GB" sz="1400" i="1" dirty="0"/>
              <a:t>et al. </a:t>
            </a:r>
            <a:r>
              <a:rPr lang="en-GB" sz="1400" i="1" dirty="0" err="1"/>
              <a:t>Obstet</a:t>
            </a:r>
            <a:r>
              <a:rPr lang="en-GB" sz="1400" i="1" dirty="0"/>
              <a:t> Med</a:t>
            </a:r>
            <a:r>
              <a:rPr lang="en-GB" sz="1400" dirty="0"/>
              <a:t> 2013.</a:t>
            </a:r>
          </a:p>
          <a:p>
            <a:pPr algn="r">
              <a:spcBef>
                <a:spcPts val="0"/>
              </a:spcBef>
            </a:pPr>
            <a:r>
              <a:rPr lang="en-GB" sz="1400" dirty="0"/>
              <a:t>.</a:t>
            </a:r>
          </a:p>
        </p:txBody>
      </p:sp>
      <p:sp>
        <p:nvSpPr>
          <p:cNvPr id="3083269" name="Text Box 5"/>
          <p:cNvSpPr txBox="1">
            <a:spLocks noChangeArrowheads="1"/>
          </p:cNvSpPr>
          <p:nvPr/>
        </p:nvSpPr>
        <p:spPr bwMode="auto">
          <a:xfrm>
            <a:off x="4304985" y="4405386"/>
            <a:ext cx="334566" cy="2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>
              <a:defRPr/>
            </a:pPr>
            <a:endParaRPr lang="en-GB" sz="1350" b="1" dirty="0">
              <a:solidFill>
                <a:srgbClr val="6E6E6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338" y="1488804"/>
            <a:ext cx="7393860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>
                <a:solidFill>
                  <a:srgbClr val="6E6E6E">
                    <a:lumMod val="50000"/>
                  </a:srgbClr>
                </a:solidFill>
              </a:rPr>
              <a:t>Full counselling </a:t>
            </a:r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regarding risks of continuing with pregnancy (multiprofessional review)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5338" y="3248157"/>
            <a:ext cx="3419657" cy="104005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Termination of pregnancy (method indicated by stage of pregnancy)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62328" y="3248157"/>
            <a:ext cx="3419813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Patient wishes to continue with pregnancy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950EC-C9AF-09D7-F050-7ED8321A807B}"/>
              </a:ext>
            </a:extLst>
          </p:cNvPr>
          <p:cNvSpPr txBox="1">
            <a:spLocks/>
          </p:cNvSpPr>
          <p:nvPr/>
        </p:nvSpPr>
        <p:spPr>
          <a:xfrm>
            <a:off x="0" y="68240"/>
            <a:ext cx="9144000" cy="984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tx2"/>
                </a:solidFill>
                <a:latin typeface="+mj-lt"/>
                <a:ea typeface="+mj-ea"/>
                <a:cs typeface="Calibri Light"/>
              </a:defRPr>
            </a:lvl1pPr>
          </a:lstStyle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Sheffield’s management protocol</a:t>
            </a:r>
          </a:p>
        </p:txBody>
      </p:sp>
    </p:spTree>
    <p:extLst>
      <p:ext uri="{BB962C8B-B14F-4D97-AF65-F5344CB8AC3E}">
        <p14:creationId xmlns:p14="http://schemas.microsoft.com/office/powerpoint/2010/main" val="210689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268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61742" y="6538914"/>
            <a:ext cx="4572000" cy="43100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sz="1400" dirty="0"/>
              <a:t>Kiely DG </a:t>
            </a:r>
            <a:r>
              <a:rPr lang="en-GB" sz="1400" i="1" dirty="0"/>
              <a:t>et al. BJOG </a:t>
            </a:r>
            <a:r>
              <a:rPr lang="en-GB" sz="1400" dirty="0"/>
              <a:t>2010, Kiely DG </a:t>
            </a:r>
            <a:r>
              <a:rPr lang="en-GB" sz="1400" i="1" dirty="0"/>
              <a:t>et al. </a:t>
            </a:r>
            <a:r>
              <a:rPr lang="en-GB" sz="1400" i="1" dirty="0" err="1"/>
              <a:t>Obstet</a:t>
            </a:r>
            <a:r>
              <a:rPr lang="en-GB" sz="1400" i="1" dirty="0"/>
              <a:t> Med</a:t>
            </a:r>
            <a:r>
              <a:rPr lang="en-GB" sz="1400" dirty="0"/>
              <a:t> 2013.</a:t>
            </a:r>
          </a:p>
          <a:p>
            <a:pPr algn="r">
              <a:spcBef>
                <a:spcPts val="0"/>
              </a:spcBef>
            </a:pPr>
            <a:r>
              <a:rPr lang="en-GB" sz="1400" dirty="0"/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5145" y="1149673"/>
            <a:ext cx="7873710" cy="427123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Patient wishes to continue with pregnancy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2950EC-C9AF-09D7-F050-7ED8321A807B}"/>
              </a:ext>
            </a:extLst>
          </p:cNvPr>
          <p:cNvSpPr txBox="1">
            <a:spLocks/>
          </p:cNvSpPr>
          <p:nvPr/>
        </p:nvSpPr>
        <p:spPr>
          <a:xfrm>
            <a:off x="0" y="68240"/>
            <a:ext cx="9144000" cy="984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tx2"/>
                </a:solidFill>
                <a:latin typeface="+mj-lt"/>
                <a:ea typeface="+mj-ea"/>
                <a:cs typeface="Calibri Light"/>
              </a:defRPr>
            </a:lvl1pPr>
          </a:lstStyle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Sheffield’s management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E2499-B88F-156A-D4BE-EE01B45A02CC}"/>
              </a:ext>
            </a:extLst>
          </p:cNvPr>
          <p:cNvSpPr txBox="1"/>
          <p:nvPr/>
        </p:nvSpPr>
        <p:spPr>
          <a:xfrm>
            <a:off x="623613" y="1718599"/>
            <a:ext cx="7896775" cy="6732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27000" rIns="54000" bIns="27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Early sildenafil or nebulized </a:t>
            </a:r>
            <a:r>
              <a:rPr lang="en-GB" b="1" dirty="0" err="1">
                <a:solidFill>
                  <a:srgbClr val="6E6E6E">
                    <a:lumMod val="50000"/>
                  </a:srgbClr>
                </a:solidFill>
              </a:rPr>
              <a:t>iloprost</a:t>
            </a:r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. Prophylactic LMWH unless otherwise indicated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20E6E-BDC7-D3E3-9516-3C1337E6D7F6}"/>
              </a:ext>
            </a:extLst>
          </p:cNvPr>
          <p:cNvSpPr txBox="1"/>
          <p:nvPr/>
        </p:nvSpPr>
        <p:spPr>
          <a:xfrm>
            <a:off x="620406" y="2533664"/>
            <a:ext cx="7903188" cy="6732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27000" rIns="54000" bIns="27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Addition of  sildenafil or nebulized </a:t>
            </a:r>
            <a:r>
              <a:rPr lang="en-GB" b="1" dirty="0" err="1">
                <a:solidFill>
                  <a:srgbClr val="6E6E6E">
                    <a:lumMod val="50000"/>
                  </a:srgbClr>
                </a:solidFill>
              </a:rPr>
              <a:t>iloprost</a:t>
            </a:r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 or escalation to iv prostanoid as clinically indicated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2B189-3CC2-203D-DF84-EA9094A9D049}"/>
              </a:ext>
            </a:extLst>
          </p:cNvPr>
          <p:cNvSpPr txBox="1"/>
          <p:nvPr/>
        </p:nvSpPr>
        <p:spPr>
          <a:xfrm>
            <a:off x="610574" y="3348729"/>
            <a:ext cx="7922852" cy="6732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27000" rIns="54000" bIns="27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Frequent monitoring of clinical status and exercise capacity, echocardiography and MRI, with regular foetal scans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3C093-FD8D-FA5C-FE10-A88A16F21CCB}"/>
              </a:ext>
            </a:extLst>
          </p:cNvPr>
          <p:cNvSpPr txBox="1"/>
          <p:nvPr/>
        </p:nvSpPr>
        <p:spPr>
          <a:xfrm>
            <a:off x="614333" y="4163794"/>
            <a:ext cx="7915334" cy="427123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Elective admission at around 36/40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FAD85-10FF-B45E-A3BD-D8ABFDDC77DB}"/>
              </a:ext>
            </a:extLst>
          </p:cNvPr>
          <p:cNvSpPr txBox="1"/>
          <p:nvPr/>
        </p:nvSpPr>
        <p:spPr>
          <a:xfrm>
            <a:off x="634907" y="4732720"/>
            <a:ext cx="7874187" cy="67326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27000" rIns="54000" bIns="27000" rtlCol="0">
            <a:spAutoFit/>
          </a:bodyPr>
          <a:lstStyle/>
          <a:p>
            <a:pPr algn="ctr"/>
            <a:r>
              <a:rPr lang="en-GB" b="1" dirty="0" err="1">
                <a:solidFill>
                  <a:srgbClr val="6E6E6E">
                    <a:lumMod val="50000"/>
                  </a:srgbClr>
                </a:solidFill>
              </a:rPr>
              <a:t>Cesarean</a:t>
            </a:r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 section under combined spinal/epidural with specialist obstetrician, anaesthetist, and pulmonary vascular physician in attendance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474F5-1AF6-B873-D2A7-60BE651581C3}"/>
              </a:ext>
            </a:extLst>
          </p:cNvPr>
          <p:cNvSpPr txBox="1"/>
          <p:nvPr/>
        </p:nvSpPr>
        <p:spPr>
          <a:xfrm>
            <a:off x="634907" y="5547787"/>
            <a:ext cx="7874187" cy="7335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vert="horz" wrap="square" lIns="54000" tIns="54000" rIns="54000" bIns="54000" rtlCol="0">
            <a:spAutoFit/>
          </a:bodyPr>
          <a:lstStyle/>
          <a:p>
            <a:pPr algn="ctr"/>
            <a:r>
              <a:rPr lang="en-GB" b="1" dirty="0">
                <a:solidFill>
                  <a:srgbClr val="6E6E6E">
                    <a:lumMod val="50000"/>
                  </a:srgbClr>
                </a:solidFill>
              </a:rPr>
              <a:t>Close post-partum monitoring in critical care setting with central and arterial line and non-invasive cardiac output monitoring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8F9DDB-E4F0-8F1C-2931-BF130B21E150}"/>
              </a:ext>
            </a:extLst>
          </p:cNvPr>
          <p:cNvCxnSpPr>
            <a:cxnSpLocks/>
          </p:cNvCxnSpPr>
          <p:nvPr/>
        </p:nvCxnSpPr>
        <p:spPr>
          <a:xfrm>
            <a:off x="279354" y="1365735"/>
            <a:ext cx="0" cy="468110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2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1824" y="1635524"/>
            <a:ext cx="8294976" cy="450103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23-years old, idiopathic PH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WHO functional class II, clinically stable on bosentan and warfarin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Warned about the teratogenicity of bosentan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Seen by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gynaecologist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contraception advice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Right heart catheter</a:t>
            </a:r>
          </a:p>
          <a:p>
            <a:pPr marL="12700" lvl="1" indent="0">
              <a:lnSpc>
                <a:spcPct val="120000"/>
              </a:lnSpc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Mean PA pressure: 38 mmHg</a:t>
            </a:r>
          </a:p>
          <a:p>
            <a:pPr marL="12700" lvl="1" indent="0">
              <a:lnSpc>
                <a:spcPct val="120000"/>
              </a:lnSpc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 pressure: 1 mmHg</a:t>
            </a:r>
          </a:p>
          <a:p>
            <a:pPr marL="12700" lvl="1" indent="0">
              <a:lnSpc>
                <a:spcPct val="120000"/>
              </a:lnSpc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Cardiac output: 5.9 L/min</a:t>
            </a:r>
          </a:p>
          <a:p>
            <a:pPr marL="12700" lvl="1" indent="0">
              <a:lnSpc>
                <a:spcPct val="120000"/>
              </a:lnSpc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PVR: 380 dyne.s.cm</a:t>
            </a:r>
            <a:r>
              <a:rPr lang="en-GB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-5 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(normal &lt; 180)</a:t>
            </a:r>
            <a:endParaRPr lang="en-GB" sz="2400" baseline="30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2700" lvl="1" indent="0">
              <a:lnSpc>
                <a:spcPct val="120000"/>
              </a:lnSpc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+ve vasodilator response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EBD114-4CFF-CAD8-4041-03E8F18FBF8C}"/>
              </a:ext>
            </a:extLst>
          </p:cNvPr>
          <p:cNvSpPr txBox="1">
            <a:spLocks/>
          </p:cNvSpPr>
          <p:nvPr/>
        </p:nvSpPr>
        <p:spPr>
          <a:xfrm>
            <a:off x="-32688" y="358568"/>
            <a:ext cx="9144000" cy="984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tx2"/>
                </a:solidFill>
                <a:latin typeface="+mj-lt"/>
                <a:ea typeface="+mj-ea"/>
                <a:cs typeface="Calibri Light"/>
              </a:defRPr>
            </a:lvl1pPr>
          </a:lstStyle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A PH in pregnancy case from Sheffield</a:t>
            </a:r>
          </a:p>
        </p:txBody>
      </p:sp>
    </p:spTree>
    <p:extLst>
      <p:ext uri="{BB962C8B-B14F-4D97-AF65-F5344CB8AC3E}">
        <p14:creationId xmlns:p14="http://schemas.microsoft.com/office/powerpoint/2010/main" val="420998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69888236"/>
              </p:ext>
            </p:extLst>
          </p:nvPr>
        </p:nvGraphicFramePr>
        <p:xfrm>
          <a:off x="526941" y="2673228"/>
          <a:ext cx="8219127" cy="320036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9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61">
                  <a:extLst>
                    <a:ext uri="{9D8B030D-6E8A-4147-A177-3AD203B41FA5}">
                      <a16:colId xmlns:a16="http://schemas.microsoft.com/office/drawing/2014/main" val="2645259623"/>
                    </a:ext>
                  </a:extLst>
                </a:gridCol>
                <a:gridCol w="1554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Early pregnancy</a:t>
                      </a: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Day 1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Day 5 </a:t>
                      </a:r>
                      <a:b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pre-CS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Day 5 </a:t>
                      </a:r>
                      <a:b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CS + 4 hr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FiO</a:t>
                      </a:r>
                      <a:r>
                        <a:rPr kumimoji="0" lang="en-GB" sz="1800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0.60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mPAP (mmHg)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</a:t>
                      </a: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RAP (mmHg)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TPR (dyne·s·cm</a:t>
                      </a:r>
                      <a:r>
                        <a:rPr kumimoji="0" lang="en-GB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−5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)*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380</a:t>
                      </a: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1265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533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451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 (L/min)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5.9</a:t>
                      </a: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6.03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49883" marR="49883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520698"/>
            <a:ext cx="9143999" cy="205202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24+4/40: threatened labour, given steroids</a:t>
            </a:r>
          </a:p>
          <a:p>
            <a:pPr marL="0" indent="0" algn="ctr">
              <a:spcBef>
                <a:spcPts val="900"/>
              </a:spcBef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25/40: collapse and cardiorespiratory arrest, IV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iloprost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started</a:t>
            </a:r>
          </a:p>
          <a:p>
            <a:pPr marL="0" indent="0" algn="ctr">
              <a:spcBef>
                <a:spcPts val="900"/>
              </a:spcBef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Cesarean section 25+5/40 with epidural/spinal, live birth</a:t>
            </a:r>
          </a:p>
          <a:p>
            <a:pPr algn="ctr">
              <a:spcAft>
                <a:spcPts val="600"/>
              </a:spcAft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B8EE2F-C1DF-354C-60B9-5F7EC6A1E312}"/>
              </a:ext>
            </a:extLst>
          </p:cNvPr>
          <p:cNvSpPr txBox="1"/>
          <p:nvPr/>
        </p:nvSpPr>
        <p:spPr>
          <a:xfrm>
            <a:off x="513003" y="6308211"/>
            <a:ext cx="417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*Total pulmonary resistance, normal &lt;180 </a:t>
            </a:r>
          </a:p>
        </p:txBody>
      </p:sp>
    </p:spTree>
    <p:extLst>
      <p:ext uri="{BB962C8B-B14F-4D97-AF65-F5344CB8AC3E}">
        <p14:creationId xmlns:p14="http://schemas.microsoft.com/office/powerpoint/2010/main" val="35919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7940" y="1735810"/>
            <a:ext cx="7966128" cy="3852985"/>
          </a:xfrm>
        </p:spPr>
        <p:txBody>
          <a:bodyPr vert="horz" lIns="68580" tIns="34290" rIns="68580" bIns="34290" rtlCol="0">
            <a:normAutofit/>
          </a:bodyPr>
          <a:lstStyle/>
          <a:p>
            <a:pPr algn="ctr" eaLnBrk="1" hangingPunct="1">
              <a:buFont typeface="Symbol" charset="0"/>
              <a:buNone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So, good baseline functional class and clinical stability doesn’t necessarily mean all will be OK</a:t>
            </a:r>
          </a:p>
        </p:txBody>
      </p:sp>
    </p:spTree>
    <p:extLst>
      <p:ext uri="{BB962C8B-B14F-4D97-AF65-F5344CB8AC3E}">
        <p14:creationId xmlns:p14="http://schemas.microsoft.com/office/powerpoint/2010/main" val="83781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626" y="309712"/>
            <a:ext cx="9144000" cy="984885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Pulmonary hypertension in pregnancy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FE834-12AB-BB74-C47D-54C4A9E5C1A4}"/>
              </a:ext>
            </a:extLst>
          </p:cNvPr>
          <p:cNvSpPr txBox="1"/>
          <p:nvPr/>
        </p:nvSpPr>
        <p:spPr>
          <a:xfrm>
            <a:off x="631407" y="1929653"/>
            <a:ext cx="7867933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Very high risk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Not quite as high risk with modern treatment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PH pregnancy should always be managed in an expert </a:t>
            </a:r>
            <a:r>
              <a:rPr lang="en-US" sz="2800" dirty="0" err="1">
                <a:solidFill>
                  <a:srgbClr val="C00000"/>
                </a:solidFill>
              </a:rPr>
              <a:t>centre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ght heart loop">
            <a:hlinkClick r:id="" action="ppaction://media"/>
            <a:extLst>
              <a:ext uri="{FF2B5EF4-FFF2-40B4-BE49-F238E27FC236}">
                <a16:creationId xmlns:a16="http://schemas.microsoft.com/office/drawing/2014/main" id="{0B2AB9DD-BD2D-6C0B-399A-9EC9CD6493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1739" t="15327" r="48112" b="11969"/>
          <a:stretch/>
        </p:blipFill>
        <p:spPr>
          <a:xfrm>
            <a:off x="2234948" y="1571212"/>
            <a:ext cx="2429310" cy="4930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9196A-BF13-59A3-CA4E-00C62D9CE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29" t="15722" r="13981" b="16418"/>
          <a:stretch/>
        </p:blipFill>
        <p:spPr>
          <a:xfrm>
            <a:off x="4312684" y="428830"/>
            <a:ext cx="1146414" cy="2365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7AEEA-8B89-10B8-C100-3BBF594B32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81" t="15722" r="53529" b="16418"/>
          <a:stretch/>
        </p:blipFill>
        <p:spPr>
          <a:xfrm>
            <a:off x="1337472" y="649343"/>
            <a:ext cx="1146414" cy="2365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00365-99C0-41F9-B2F0-61804DD532AB}"/>
              </a:ext>
            </a:extLst>
          </p:cNvPr>
          <p:cNvSpPr txBox="1"/>
          <p:nvPr/>
        </p:nvSpPr>
        <p:spPr>
          <a:xfrm>
            <a:off x="5216725" y="3913684"/>
            <a:ext cx="3821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Pulmonary artery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mean pressure &lt; 20 mmHg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084EC9-9267-630D-4AF3-ABE0D534F841}"/>
              </a:ext>
            </a:extLst>
          </p:cNvPr>
          <p:cNvCxnSpPr>
            <a:cxnSpLocks/>
          </p:cNvCxnSpPr>
          <p:nvPr/>
        </p:nvCxnSpPr>
        <p:spPr>
          <a:xfrm flipH="1" flipV="1">
            <a:off x="3794078" y="3220872"/>
            <a:ext cx="1422647" cy="842937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ight heart loop">
            <a:hlinkClick r:id="" action="ppaction://media"/>
            <a:extLst>
              <a:ext uri="{FF2B5EF4-FFF2-40B4-BE49-F238E27FC236}">
                <a16:creationId xmlns:a16="http://schemas.microsoft.com/office/drawing/2014/main" id="{DF002EB5-D28B-B19D-6D64-0B64B2FB5F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1739" t="15327" r="48112" b="11969"/>
          <a:stretch/>
        </p:blipFill>
        <p:spPr>
          <a:xfrm>
            <a:off x="2071173" y="1830521"/>
            <a:ext cx="2429310" cy="4930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9196A-BF13-59A3-CA4E-00C62D9CE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29" t="15722" r="13981" b="16418"/>
          <a:stretch/>
        </p:blipFill>
        <p:spPr>
          <a:xfrm>
            <a:off x="4148909" y="688139"/>
            <a:ext cx="1146414" cy="2365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7AEEA-8B89-10B8-C100-3BBF594B32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81" t="15722" r="53529" b="16418"/>
          <a:stretch/>
        </p:blipFill>
        <p:spPr>
          <a:xfrm>
            <a:off x="1173697" y="908652"/>
            <a:ext cx="1146414" cy="2365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00365-99C0-41F9-B2F0-61804DD532AB}"/>
              </a:ext>
            </a:extLst>
          </p:cNvPr>
          <p:cNvSpPr txBox="1"/>
          <p:nvPr/>
        </p:nvSpPr>
        <p:spPr>
          <a:xfrm>
            <a:off x="5052950" y="4172993"/>
            <a:ext cx="3422307" cy="84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Pulmonary artery pressure &gt; 20 mmHg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084EC9-9267-630D-4AF3-ABE0D534F841}"/>
              </a:ext>
            </a:extLst>
          </p:cNvPr>
          <p:cNvCxnSpPr>
            <a:cxnSpLocks/>
          </p:cNvCxnSpPr>
          <p:nvPr/>
        </p:nvCxnSpPr>
        <p:spPr>
          <a:xfrm flipH="1" flipV="1">
            <a:off x="3630303" y="3480181"/>
            <a:ext cx="1422647" cy="842937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647744-7CD2-01C9-19D5-8927523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908"/>
            <a:ext cx="9144000" cy="785091"/>
          </a:xfrm>
        </p:spPr>
        <p:txBody>
          <a:bodyPr/>
          <a:lstStyle/>
          <a:p>
            <a:r>
              <a:rPr lang="en-US" sz="3600" dirty="0"/>
              <a:t>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26066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7744-7CD2-01C9-19D5-8927523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034"/>
            <a:ext cx="9144000" cy="785091"/>
          </a:xfrm>
        </p:spPr>
        <p:txBody>
          <a:bodyPr/>
          <a:lstStyle/>
          <a:p>
            <a:r>
              <a:rPr lang="en-US" sz="3600" dirty="0"/>
              <a:t>Pulmonary hypertension</a:t>
            </a:r>
            <a:br>
              <a:rPr lang="en-US" sz="3600" dirty="0"/>
            </a:br>
            <a:r>
              <a:rPr lang="en-US" sz="3200" dirty="0"/>
              <a:t>Disease of the very small arteries of the lungs</a:t>
            </a:r>
            <a:endParaRPr lang="en-US" sz="3600" dirty="0"/>
          </a:p>
        </p:txBody>
      </p:sp>
      <p:pic>
        <p:nvPicPr>
          <p:cNvPr id="8" name="Picture 7" descr="Pulmnary artery histology">
            <a:extLst>
              <a:ext uri="{FF2B5EF4-FFF2-40B4-BE49-F238E27FC236}">
                <a16:creationId xmlns:a16="http://schemas.microsoft.com/office/drawing/2014/main" id="{90A5E428-2370-9D0D-EBF3-FB4C27AA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72" t="51295" r="74976" b="12352"/>
          <a:stretch>
            <a:fillRect/>
          </a:stretch>
        </p:blipFill>
        <p:spPr bwMode="auto">
          <a:xfrm>
            <a:off x="4572000" y="1998626"/>
            <a:ext cx="1880423" cy="1952822"/>
          </a:xfrm>
          <a:prstGeom prst="rect">
            <a:avLst/>
          </a:prstGeom>
          <a:noFill/>
        </p:spPr>
      </p:pic>
      <p:pic>
        <p:nvPicPr>
          <p:cNvPr id="10" name="Picture 9" descr="fig_67-01.jpg">
            <a:extLst>
              <a:ext uri="{FF2B5EF4-FFF2-40B4-BE49-F238E27FC236}">
                <a16:creationId xmlns:a16="http://schemas.microsoft.com/office/drawing/2014/main" id="{C9A2313E-B95F-BBF6-329C-D9E3B4854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1337" b="36296"/>
          <a:stretch/>
        </p:blipFill>
        <p:spPr>
          <a:xfrm>
            <a:off x="5635092" y="4536712"/>
            <a:ext cx="3634105" cy="1562474"/>
          </a:xfrm>
          <a:prstGeom prst="rect">
            <a:avLst/>
          </a:prstGeom>
        </p:spPr>
      </p:pic>
      <p:pic>
        <p:nvPicPr>
          <p:cNvPr id="11" name="Picture 10" descr="fig_67-01.jpg">
            <a:extLst>
              <a:ext uri="{FF2B5EF4-FFF2-40B4-BE49-F238E27FC236}">
                <a16:creationId xmlns:a16="http://schemas.microsoft.com/office/drawing/2014/main" id="{17FF2428-12D5-5E45-AE58-6BCC1532B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9034"/>
          <a:stretch/>
        </p:blipFill>
        <p:spPr>
          <a:xfrm>
            <a:off x="2273942" y="4577656"/>
            <a:ext cx="3634105" cy="1494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9048D3-4C99-4E38-D500-BA952BD71E90}"/>
              </a:ext>
            </a:extLst>
          </p:cNvPr>
          <p:cNvSpPr txBox="1"/>
          <p:nvPr/>
        </p:nvSpPr>
        <p:spPr>
          <a:xfrm>
            <a:off x="6582217" y="348978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Normal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029E0-C672-7530-D93A-C583471D10B9}"/>
              </a:ext>
            </a:extLst>
          </p:cNvPr>
          <p:cNvSpPr txBox="1"/>
          <p:nvPr/>
        </p:nvSpPr>
        <p:spPr>
          <a:xfrm>
            <a:off x="2283714" y="6112834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Progressively more abnormal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2204E9-4755-B4D7-47A8-9ADC6B818A97}"/>
              </a:ext>
            </a:extLst>
          </p:cNvPr>
          <p:cNvCxnSpPr>
            <a:cxnSpLocks/>
          </p:cNvCxnSpPr>
          <p:nvPr/>
        </p:nvCxnSpPr>
        <p:spPr>
          <a:xfrm>
            <a:off x="6097187" y="6344528"/>
            <a:ext cx="2689916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132E0F0-6145-3D6C-C47C-D13234903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81" t="15722" r="53529" b="16418"/>
          <a:stretch/>
        </p:blipFill>
        <p:spPr>
          <a:xfrm>
            <a:off x="-13887" y="1995109"/>
            <a:ext cx="1569489" cy="323828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80CBE3-7095-8BE2-B854-D7D2A63D9253}"/>
              </a:ext>
            </a:extLst>
          </p:cNvPr>
          <p:cNvCxnSpPr>
            <a:cxnSpLocks/>
          </p:cNvCxnSpPr>
          <p:nvPr/>
        </p:nvCxnSpPr>
        <p:spPr>
          <a:xfrm flipV="1">
            <a:off x="1446955" y="3491436"/>
            <a:ext cx="690987" cy="414707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2CCE51-BBFA-3F57-CDB4-1E47AE38A409}"/>
              </a:ext>
            </a:extLst>
          </p:cNvPr>
          <p:cNvCxnSpPr>
            <a:cxnSpLocks/>
          </p:cNvCxnSpPr>
          <p:nvPr/>
        </p:nvCxnSpPr>
        <p:spPr>
          <a:xfrm>
            <a:off x="1446955" y="3884499"/>
            <a:ext cx="681215" cy="471557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5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7744-7CD2-01C9-19D5-8927523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806"/>
            <a:ext cx="9144000" cy="988681"/>
          </a:xfrm>
        </p:spPr>
        <p:txBody>
          <a:bodyPr/>
          <a:lstStyle/>
          <a:p>
            <a:r>
              <a:rPr lang="en-US" sz="3600" dirty="0"/>
              <a:t>Pulmonary hypertension</a:t>
            </a:r>
            <a:br>
              <a:rPr lang="en-US" sz="3600" dirty="0"/>
            </a:br>
            <a:r>
              <a:rPr lang="en-US" sz="3200" dirty="0"/>
              <a:t>Various causes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048D3-4C99-4E38-D500-BA952BD71E90}"/>
              </a:ext>
            </a:extLst>
          </p:cNvPr>
          <p:cNvSpPr txBox="1"/>
          <p:nvPr/>
        </p:nvSpPr>
        <p:spPr>
          <a:xfrm>
            <a:off x="0" y="18862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Idiopathic (primary)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Congenital heart disease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 PEs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lots more</a:t>
            </a:r>
          </a:p>
        </p:txBody>
      </p:sp>
    </p:spTree>
    <p:extLst>
      <p:ext uri="{BB962C8B-B14F-4D97-AF65-F5344CB8AC3E}">
        <p14:creationId xmlns:p14="http://schemas.microsoft.com/office/powerpoint/2010/main" val="31562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ight heart loop">
            <a:hlinkClick r:id="" action="ppaction://media"/>
            <a:extLst>
              <a:ext uri="{FF2B5EF4-FFF2-40B4-BE49-F238E27FC236}">
                <a16:creationId xmlns:a16="http://schemas.microsoft.com/office/drawing/2014/main" id="{DF002EB5-D28B-B19D-6D64-0B64B2FB5F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1739" t="15327" r="48112" b="11969"/>
          <a:stretch/>
        </p:blipFill>
        <p:spPr>
          <a:xfrm>
            <a:off x="936229" y="2158665"/>
            <a:ext cx="2282399" cy="4632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9196A-BF13-59A3-CA4E-00C62D9CE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29" t="15722" r="13981" b="16418"/>
          <a:stretch/>
        </p:blipFill>
        <p:spPr>
          <a:xfrm>
            <a:off x="2934451" y="1047505"/>
            <a:ext cx="1077086" cy="2222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7AEEA-8B89-10B8-C100-3BBF594B32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81" t="15722" r="53529" b="16418"/>
          <a:stretch/>
        </p:blipFill>
        <p:spPr>
          <a:xfrm>
            <a:off x="38753" y="1236796"/>
            <a:ext cx="1077086" cy="2222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300365-99C0-41F9-B2F0-61804DD532AB}"/>
              </a:ext>
            </a:extLst>
          </p:cNvPr>
          <p:cNvSpPr txBox="1"/>
          <p:nvPr/>
        </p:nvSpPr>
        <p:spPr>
          <a:xfrm>
            <a:off x="4359965" y="1935621"/>
            <a:ext cx="4147930" cy="1600438"/>
          </a:xfrm>
          <a:prstGeom prst="rect">
            <a:avLst/>
          </a:prstGeom>
          <a:solidFill>
            <a:srgbClr val="B8FFB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Strain on / failure of right ventricle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ability to increase flow through lungs and, so increase cardiac 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7744-7CD2-01C9-19D5-8927523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908"/>
            <a:ext cx="9144000" cy="1033022"/>
          </a:xfrm>
        </p:spPr>
        <p:txBody>
          <a:bodyPr/>
          <a:lstStyle/>
          <a:p>
            <a:r>
              <a:rPr lang="en-US" sz="3600" dirty="0"/>
              <a:t>Pulmonary hypertension</a:t>
            </a:r>
            <a:br>
              <a:rPr lang="en-US" sz="3600" dirty="0"/>
            </a:br>
            <a:r>
              <a:rPr lang="en-US" sz="3200" dirty="0"/>
              <a:t>Effect on patient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9707C-F73B-7C07-AD5A-483A5EFCB333}"/>
              </a:ext>
            </a:extLst>
          </p:cNvPr>
          <p:cNvSpPr txBox="1"/>
          <p:nvPr/>
        </p:nvSpPr>
        <p:spPr>
          <a:xfrm>
            <a:off x="4359965" y="4197476"/>
            <a:ext cx="4147930" cy="1785104"/>
          </a:xfrm>
          <a:prstGeom prst="rect">
            <a:avLst/>
          </a:prstGeom>
          <a:solidFill>
            <a:srgbClr val="FFFC9E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Breathless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Palpitations</a:t>
            </a: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Haemoptysis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Syncope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Signs of right heart failure</a:t>
            </a:r>
          </a:p>
        </p:txBody>
      </p:sp>
    </p:spTree>
    <p:extLst>
      <p:ext uri="{BB962C8B-B14F-4D97-AF65-F5344CB8AC3E}">
        <p14:creationId xmlns:p14="http://schemas.microsoft.com/office/powerpoint/2010/main" val="6656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300365-99C0-41F9-B2F0-61804DD532AB}"/>
              </a:ext>
            </a:extLst>
          </p:cNvPr>
          <p:cNvSpPr txBox="1"/>
          <p:nvPr/>
        </p:nvSpPr>
        <p:spPr>
          <a:xfrm>
            <a:off x="271668" y="1645984"/>
            <a:ext cx="8600661" cy="2536249"/>
          </a:xfrm>
          <a:prstGeom prst="rect">
            <a:avLst/>
          </a:prstGeom>
          <a:solidFill>
            <a:srgbClr val="B8FFB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1800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 with pulmonary vasodilators</a:t>
            </a:r>
          </a:p>
          <a:p>
            <a:pPr algn="ctr">
              <a:spcAft>
                <a:spcPts val="1200"/>
              </a:spcAft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7744-7CD2-01C9-19D5-8927523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176"/>
            <a:ext cx="9144000" cy="1033022"/>
          </a:xfrm>
        </p:spPr>
        <p:txBody>
          <a:bodyPr/>
          <a:lstStyle/>
          <a:p>
            <a:r>
              <a:rPr lang="en-US" sz="3600" dirty="0"/>
              <a:t>Pulmonary hypertension</a:t>
            </a:r>
            <a:br>
              <a:rPr lang="en-US" sz="3600" dirty="0"/>
            </a:br>
            <a:r>
              <a:rPr lang="en-US" sz="3200" dirty="0"/>
              <a:t>Treatment and prognosis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9707C-F73B-7C07-AD5A-483A5EFCB333}"/>
              </a:ext>
            </a:extLst>
          </p:cNvPr>
          <p:cNvSpPr txBox="1"/>
          <p:nvPr/>
        </p:nvSpPr>
        <p:spPr>
          <a:xfrm>
            <a:off x="901148" y="4799255"/>
            <a:ext cx="7434470" cy="1107996"/>
          </a:xfrm>
          <a:prstGeom prst="rect">
            <a:avLst/>
          </a:prstGeom>
          <a:solidFill>
            <a:srgbClr val="FFFC9E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Prognosis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Variable according to cause and severity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current era, overall 20% mortality at 3 years in idiopathic PH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C1D94-3606-18B3-6057-1E07400AB287}"/>
              </a:ext>
            </a:extLst>
          </p:cNvPr>
          <p:cNvSpPr txBox="1"/>
          <p:nvPr/>
        </p:nvSpPr>
        <p:spPr>
          <a:xfrm>
            <a:off x="5897215" y="2409014"/>
            <a:ext cx="2888973" cy="1446550"/>
          </a:xfrm>
          <a:prstGeom prst="rect">
            <a:avLst/>
          </a:prstGeom>
          <a:solidFill>
            <a:srgbClr val="B8FF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Prostacyclin analogues</a:t>
            </a: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Iloprost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Treprostinil</a:t>
            </a: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Selexipag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63F78-272B-1D4E-E7CE-81B5D3C00A67}"/>
              </a:ext>
            </a:extLst>
          </p:cNvPr>
          <p:cNvSpPr txBox="1"/>
          <p:nvPr/>
        </p:nvSpPr>
        <p:spPr>
          <a:xfrm>
            <a:off x="2557672" y="2409014"/>
            <a:ext cx="3445563" cy="1446550"/>
          </a:xfrm>
          <a:prstGeom prst="rect">
            <a:avLst/>
          </a:prstGeom>
          <a:solidFill>
            <a:srgbClr val="B8FF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Endothelin antagonists</a:t>
            </a: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Bosentan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Macitentan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Ambrisentan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CD77C-B578-1585-CE37-27823BE5BA64}"/>
              </a:ext>
            </a:extLst>
          </p:cNvPr>
          <p:cNvSpPr txBox="1"/>
          <p:nvPr/>
        </p:nvSpPr>
        <p:spPr>
          <a:xfrm>
            <a:off x="410818" y="2414390"/>
            <a:ext cx="2232993" cy="1107996"/>
          </a:xfrm>
          <a:prstGeom prst="rect">
            <a:avLst/>
          </a:prstGeom>
          <a:solidFill>
            <a:srgbClr val="B8FFB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PDE5 inhibitors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Sildenafil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Tadalafil</a:t>
            </a:r>
          </a:p>
        </p:txBody>
      </p:sp>
    </p:spTree>
    <p:extLst>
      <p:ext uri="{BB962C8B-B14F-4D97-AF65-F5344CB8AC3E}">
        <p14:creationId xmlns:p14="http://schemas.microsoft.com/office/powerpoint/2010/main" val="329407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7744-7CD2-01C9-19D5-8927523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64"/>
            <a:ext cx="9144000" cy="1033022"/>
          </a:xfrm>
        </p:spPr>
        <p:txBody>
          <a:bodyPr/>
          <a:lstStyle/>
          <a:p>
            <a:r>
              <a:rPr lang="en-US" sz="3600" dirty="0"/>
              <a:t>Pulmonary hypertension and pregnancy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9707C-F73B-7C07-AD5A-483A5EFCB333}"/>
              </a:ext>
            </a:extLst>
          </p:cNvPr>
          <p:cNvSpPr txBox="1"/>
          <p:nvPr/>
        </p:nvSpPr>
        <p:spPr>
          <a:xfrm>
            <a:off x="450574" y="1698246"/>
            <a:ext cx="824285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physiological changes present a major challenge in women with PH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unmask previously undiagnosed PH</a:t>
            </a:r>
          </a:p>
          <a:p>
            <a:pPr algn="ctr"/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Inability to accommodate increase in cardiac output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Inability to cope with volume load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Usual fall in PVR attenuated or absent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RV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ischaemia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Thrombosis</a:t>
            </a:r>
          </a:p>
        </p:txBody>
      </p:sp>
    </p:spTree>
    <p:extLst>
      <p:ext uri="{BB962C8B-B14F-4D97-AF65-F5344CB8AC3E}">
        <p14:creationId xmlns:p14="http://schemas.microsoft.com/office/powerpoint/2010/main" val="310766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85404-0472-4722-93F2-3FAD0027D480}" type="slidenum">
              <a:rPr lang="en-US" smtClean="0">
                <a:solidFill>
                  <a:srgbClr val="6E6E6E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6E6E6E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5439" y="6222019"/>
            <a:ext cx="7869833" cy="36512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1. Gleicher N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et al. Obst Gyn </a:t>
            </a:r>
            <a:r>
              <a:rPr lang="en-GB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Surv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1979, 2. Weiss BM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et al. J Am Coll </a:t>
            </a:r>
            <a:r>
              <a:rPr lang="en-GB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Cardiol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1998, 3. Bédard E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et al. Eur Heart J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2009.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114801" y="5200651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1200" b="0" dirty="0">
              <a:solidFill>
                <a:srgbClr val="6E6E6E"/>
              </a:solidFill>
              <a:latin typeface="Times New Roman" charset="0"/>
            </a:endParaRPr>
          </a:p>
        </p:txBody>
      </p:sp>
      <p:graphicFrame>
        <p:nvGraphicFramePr>
          <p:cNvPr id="304950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54285"/>
              </p:ext>
            </p:extLst>
          </p:nvPr>
        </p:nvGraphicFramePr>
        <p:xfrm>
          <a:off x="566382" y="1380350"/>
          <a:ext cx="8011235" cy="40972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Time period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No. of pregnancies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PH type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Maternal mortality </a:t>
                      </a:r>
                      <a:b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rate (%)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1948–1978</a:t>
                      </a:r>
                      <a:r>
                        <a:rPr kumimoji="0" lang="en-GB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Eisenmenger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n-GB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</a:t>
                      </a: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  </a:t>
                      </a: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Overall 52%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1978–1996</a:t>
                      </a:r>
                      <a:r>
                        <a:rPr kumimoji="0" lang="en-GB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IPAH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Eisenmenger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Other PH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36   </a:t>
                      </a: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Overall 38%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56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1997–2007</a:t>
                      </a:r>
                      <a:r>
                        <a:rPr kumimoji="0" lang="en-GB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GB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IPAH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Eisenmenger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Other PH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28   </a:t>
                      </a: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Overall 25%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33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68580" marR="68580" marT="34253" marB="342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33C5BD0-F5E0-9453-A4CF-B558C76D9E6A}"/>
              </a:ext>
            </a:extLst>
          </p:cNvPr>
          <p:cNvSpPr txBox="1">
            <a:spLocks/>
          </p:cNvSpPr>
          <p:nvPr/>
        </p:nvSpPr>
        <p:spPr>
          <a:xfrm>
            <a:off x="0" y="106664"/>
            <a:ext cx="9144000" cy="1033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550" b="0" i="0" kern="1200">
                <a:solidFill>
                  <a:schemeClr val="tx2"/>
                </a:solidFill>
                <a:latin typeface="+mj-lt"/>
                <a:ea typeface="+mj-ea"/>
                <a:cs typeface="Calibri Light"/>
              </a:defRPr>
            </a:lvl1pPr>
          </a:lstStyle>
          <a:p>
            <a:pPr algn="ctr"/>
            <a:r>
              <a:rPr lang="en-US" sz="3600" dirty="0"/>
              <a:t>PH and historical maternal mortality</a:t>
            </a:r>
          </a:p>
        </p:txBody>
      </p:sp>
    </p:spTree>
    <p:extLst>
      <p:ext uri="{BB962C8B-B14F-4D97-AF65-F5344CB8AC3E}">
        <p14:creationId xmlns:p14="http://schemas.microsoft.com/office/powerpoint/2010/main" val="35360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36522</TotalTime>
  <Words>974</Words>
  <Application>Microsoft Macintosh PowerPoint</Application>
  <PresentationFormat>On-screen Show (4:3)</PresentationFormat>
  <Paragraphs>268</Paragraphs>
  <Slides>18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Pulmonary hypertension and pregnancy  James Oliver, Leeds  </vt:lpstr>
      <vt:lpstr>PowerPoint Presentation</vt:lpstr>
      <vt:lpstr>Pulmonary hypertension</vt:lpstr>
      <vt:lpstr>Pulmonary hypertension Disease of the very small arteries of the lungs</vt:lpstr>
      <vt:lpstr>Pulmonary hypertension Various causes</vt:lpstr>
      <vt:lpstr>Pulmonary hypertension Effect on patient</vt:lpstr>
      <vt:lpstr>Pulmonary hypertension Treatment and prognosis</vt:lpstr>
      <vt:lpstr>Pulmonary hypertension and pregnancy</vt:lpstr>
      <vt:lpstr>PowerPoint Presentation</vt:lpstr>
      <vt:lpstr>Pregnancy in PH: Outcomes in the modern era</vt:lpstr>
      <vt:lpstr>Management of pregnancy in 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hypertension in pregnancy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Oliver</dc:creator>
  <cp:lastModifiedBy>James Oliver</cp:lastModifiedBy>
  <cp:revision>563</cp:revision>
  <dcterms:created xsi:type="dcterms:W3CDTF">2015-05-22T06:16:01Z</dcterms:created>
  <dcterms:modified xsi:type="dcterms:W3CDTF">2022-12-15T13:52:32Z</dcterms:modified>
</cp:coreProperties>
</file>