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60" r:id="rId6"/>
    <p:sldId id="261" r:id="rId7"/>
    <p:sldId id="275" r:id="rId8"/>
    <p:sldId id="262" r:id="rId9"/>
    <p:sldId id="264" r:id="rId10"/>
    <p:sldId id="279" r:id="rId11"/>
    <p:sldId id="267" r:id="rId12"/>
    <p:sldId id="263" r:id="rId13"/>
    <p:sldId id="282" r:id="rId14"/>
    <p:sldId id="271" r:id="rId15"/>
    <p:sldId id="272" r:id="rId16"/>
    <p:sldId id="468" r:id="rId17"/>
    <p:sldId id="466" r:id="rId18"/>
    <p:sldId id="268" r:id="rId19"/>
    <p:sldId id="467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BD6429-15FC-47C1-95A7-CA3DC9EB997F}" v="9" dt="2022-12-14T19:58:02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DSON, Kenneth (THE NEWCASTLE UPON TYNE HOSPITALS NHS FOUNDATION TRUST)" userId="ffe90dbc-3936-4044-88a9-181d0dbad844" providerId="ADAL" clId="{A4BD6429-15FC-47C1-95A7-CA3DC9EB997F}"/>
    <pc:docChg chg="undo custSel addSld delSld modSld">
      <pc:chgData name="HODSON, Kenneth (THE NEWCASTLE UPON TYNE HOSPITALS NHS FOUNDATION TRUST)" userId="ffe90dbc-3936-4044-88a9-181d0dbad844" providerId="ADAL" clId="{A4BD6429-15FC-47C1-95A7-CA3DC9EB997F}" dt="2022-12-14T19:59:45.017" v="1063" actId="47"/>
      <pc:docMkLst>
        <pc:docMk/>
      </pc:docMkLst>
      <pc:sldChg chg="modSp mod">
        <pc:chgData name="HODSON, Kenneth (THE NEWCASTLE UPON TYNE HOSPITALS NHS FOUNDATION TRUST)" userId="ffe90dbc-3936-4044-88a9-181d0dbad844" providerId="ADAL" clId="{A4BD6429-15FC-47C1-95A7-CA3DC9EB997F}" dt="2022-12-14T15:22:50.686" v="67" actId="20577"/>
        <pc:sldMkLst>
          <pc:docMk/>
          <pc:sldMk cId="3163876571" sldId="256"/>
        </pc:sldMkLst>
        <pc:spChg chg="mod">
          <ac:chgData name="HODSON, Kenneth (THE NEWCASTLE UPON TYNE HOSPITALS NHS FOUNDATION TRUST)" userId="ffe90dbc-3936-4044-88a9-181d0dbad844" providerId="ADAL" clId="{A4BD6429-15FC-47C1-95A7-CA3DC9EB997F}" dt="2022-12-14T15:22:50.686" v="67" actId="20577"/>
          <ac:spMkLst>
            <pc:docMk/>
            <pc:sldMk cId="3163876571" sldId="256"/>
            <ac:spMk id="2" creationId="{275C7B11-E0C8-423F-BEE5-523ADE6BEDA3}"/>
          </ac:spMkLst>
        </pc:spChg>
      </pc:sldChg>
      <pc:sldChg chg="modSp mod">
        <pc:chgData name="HODSON, Kenneth (THE NEWCASTLE UPON TYNE HOSPITALS NHS FOUNDATION TRUST)" userId="ffe90dbc-3936-4044-88a9-181d0dbad844" providerId="ADAL" clId="{A4BD6429-15FC-47C1-95A7-CA3DC9EB997F}" dt="2022-12-14T15:16:38.775" v="42" actId="20577"/>
        <pc:sldMkLst>
          <pc:docMk/>
          <pc:sldMk cId="1517244173" sldId="257"/>
        </pc:sldMkLst>
        <pc:spChg chg="mod">
          <ac:chgData name="HODSON, Kenneth (THE NEWCASTLE UPON TYNE HOSPITALS NHS FOUNDATION TRUST)" userId="ffe90dbc-3936-4044-88a9-181d0dbad844" providerId="ADAL" clId="{A4BD6429-15FC-47C1-95A7-CA3DC9EB997F}" dt="2022-12-14T15:16:38.775" v="42" actId="20577"/>
          <ac:spMkLst>
            <pc:docMk/>
            <pc:sldMk cId="1517244173" sldId="257"/>
            <ac:spMk id="3" creationId="{75B793AA-1725-4DA0-8E07-F1E929D24FDF}"/>
          </ac:spMkLst>
        </pc:spChg>
      </pc:sldChg>
      <pc:sldChg chg="modSp mod">
        <pc:chgData name="HODSON, Kenneth (THE NEWCASTLE UPON TYNE HOSPITALS NHS FOUNDATION TRUST)" userId="ffe90dbc-3936-4044-88a9-181d0dbad844" providerId="ADAL" clId="{A4BD6429-15FC-47C1-95A7-CA3DC9EB997F}" dt="2022-12-14T15:16:25.363" v="14" actId="20577"/>
        <pc:sldMkLst>
          <pc:docMk/>
          <pc:sldMk cId="171327852" sldId="258"/>
        </pc:sldMkLst>
        <pc:spChg chg="mod">
          <ac:chgData name="HODSON, Kenneth (THE NEWCASTLE UPON TYNE HOSPITALS NHS FOUNDATION TRUST)" userId="ffe90dbc-3936-4044-88a9-181d0dbad844" providerId="ADAL" clId="{A4BD6429-15FC-47C1-95A7-CA3DC9EB997F}" dt="2022-12-14T15:16:25.363" v="14" actId="20577"/>
          <ac:spMkLst>
            <pc:docMk/>
            <pc:sldMk cId="171327852" sldId="258"/>
            <ac:spMk id="3" creationId="{8BE5FC1D-F709-4440-A7BA-BEF5729CBE60}"/>
          </ac:spMkLst>
        </pc:spChg>
      </pc:sldChg>
      <pc:sldChg chg="modSp add mod">
        <pc:chgData name="HODSON, Kenneth (THE NEWCASTLE UPON TYNE HOSPITALS NHS FOUNDATION TRUST)" userId="ffe90dbc-3936-4044-88a9-181d0dbad844" providerId="ADAL" clId="{A4BD6429-15FC-47C1-95A7-CA3DC9EB997F}" dt="2022-12-14T15:46:10.451" v="528" actId="113"/>
        <pc:sldMkLst>
          <pc:docMk/>
          <pc:sldMk cId="3553360902" sldId="268"/>
        </pc:sldMkLst>
        <pc:spChg chg="mod">
          <ac:chgData name="HODSON, Kenneth (THE NEWCASTLE UPON TYNE HOSPITALS NHS FOUNDATION TRUST)" userId="ffe90dbc-3936-4044-88a9-181d0dbad844" providerId="ADAL" clId="{A4BD6429-15FC-47C1-95A7-CA3DC9EB997F}" dt="2022-12-14T15:46:10.451" v="528" actId="113"/>
          <ac:spMkLst>
            <pc:docMk/>
            <pc:sldMk cId="3553360902" sldId="268"/>
            <ac:spMk id="3" creationId="{00000000-0000-0000-0000-000000000000}"/>
          </ac:spMkLst>
        </pc:spChg>
      </pc:sldChg>
      <pc:sldChg chg="addSp modSp mod">
        <pc:chgData name="HODSON, Kenneth (THE NEWCASTLE UPON TYNE HOSPITALS NHS FOUNDATION TRUST)" userId="ffe90dbc-3936-4044-88a9-181d0dbad844" providerId="ADAL" clId="{A4BD6429-15FC-47C1-95A7-CA3DC9EB997F}" dt="2022-12-14T19:55:25.375" v="798" actId="1076"/>
        <pc:sldMkLst>
          <pc:docMk/>
          <pc:sldMk cId="1683643102" sldId="271"/>
        </pc:sldMkLst>
        <pc:spChg chg="mod">
          <ac:chgData name="HODSON, Kenneth (THE NEWCASTLE UPON TYNE HOSPITALS NHS FOUNDATION TRUST)" userId="ffe90dbc-3936-4044-88a9-181d0dbad844" providerId="ADAL" clId="{A4BD6429-15FC-47C1-95A7-CA3DC9EB997F}" dt="2022-12-14T19:55:09.541" v="797" actId="20577"/>
          <ac:spMkLst>
            <pc:docMk/>
            <pc:sldMk cId="1683643102" sldId="271"/>
            <ac:spMk id="6" creationId="{BDD0213E-015C-E666-8B1F-8D662360E112}"/>
          </ac:spMkLst>
        </pc:spChg>
        <pc:spChg chg="mod">
          <ac:chgData name="HODSON, Kenneth (THE NEWCASTLE UPON TYNE HOSPITALS NHS FOUNDATION TRUST)" userId="ffe90dbc-3936-4044-88a9-181d0dbad844" providerId="ADAL" clId="{A4BD6429-15FC-47C1-95A7-CA3DC9EB997F}" dt="2022-12-14T19:54:39.178" v="728"/>
          <ac:spMkLst>
            <pc:docMk/>
            <pc:sldMk cId="1683643102" sldId="271"/>
            <ac:spMk id="7" creationId="{F35E5A7C-3477-7774-6C67-8C3989B50847}"/>
          </ac:spMkLst>
        </pc:spChg>
        <pc:grpChg chg="add mod">
          <ac:chgData name="HODSON, Kenneth (THE NEWCASTLE UPON TYNE HOSPITALS NHS FOUNDATION TRUST)" userId="ffe90dbc-3936-4044-88a9-181d0dbad844" providerId="ADAL" clId="{A4BD6429-15FC-47C1-95A7-CA3DC9EB997F}" dt="2022-12-14T19:55:25.375" v="798" actId="1076"/>
          <ac:grpSpMkLst>
            <pc:docMk/>
            <pc:sldMk cId="1683643102" sldId="271"/>
            <ac:grpSpMk id="5" creationId="{D90B25D5-262E-FAB1-308E-46B505C8563E}"/>
          </ac:grpSpMkLst>
        </pc:grpChg>
      </pc:sldChg>
      <pc:sldChg chg="addSp modSp mod">
        <pc:chgData name="HODSON, Kenneth (THE NEWCASTLE UPON TYNE HOSPITALS NHS FOUNDATION TRUST)" userId="ffe90dbc-3936-4044-88a9-181d0dbad844" providerId="ADAL" clId="{A4BD6429-15FC-47C1-95A7-CA3DC9EB997F}" dt="2022-12-14T19:57:01.256" v="935" actId="1037"/>
        <pc:sldMkLst>
          <pc:docMk/>
          <pc:sldMk cId="244826481" sldId="272"/>
        </pc:sldMkLst>
        <pc:spChg chg="mod">
          <ac:chgData name="HODSON, Kenneth (THE NEWCASTLE UPON TYNE HOSPITALS NHS FOUNDATION TRUST)" userId="ffe90dbc-3936-4044-88a9-181d0dbad844" providerId="ADAL" clId="{A4BD6429-15FC-47C1-95A7-CA3DC9EB997F}" dt="2022-12-14T15:51:43.609" v="616" actId="20577"/>
          <ac:spMkLst>
            <pc:docMk/>
            <pc:sldMk cId="244826481" sldId="272"/>
            <ac:spMk id="3" creationId="{03B7ACAA-2CDF-43CE-89B3-160649E8A0C9}"/>
          </ac:spMkLst>
        </pc:spChg>
        <pc:spChg chg="mod">
          <ac:chgData name="HODSON, Kenneth (THE NEWCASTLE UPON TYNE HOSPITALS NHS FOUNDATION TRUST)" userId="ffe90dbc-3936-4044-88a9-181d0dbad844" providerId="ADAL" clId="{A4BD6429-15FC-47C1-95A7-CA3DC9EB997F}" dt="2022-12-14T19:56:56.180" v="920" actId="14100"/>
          <ac:spMkLst>
            <pc:docMk/>
            <pc:sldMk cId="244826481" sldId="272"/>
            <ac:spMk id="5" creationId="{7D483B4C-E6DE-8402-C53A-73B0C6113ED4}"/>
          </ac:spMkLst>
        </pc:spChg>
        <pc:spChg chg="mod">
          <ac:chgData name="HODSON, Kenneth (THE NEWCASTLE UPON TYNE HOSPITALS NHS FOUNDATION TRUST)" userId="ffe90dbc-3936-4044-88a9-181d0dbad844" providerId="ADAL" clId="{A4BD6429-15FC-47C1-95A7-CA3DC9EB997F}" dt="2022-12-14T19:56:48.050" v="919" actId="1076"/>
          <ac:spMkLst>
            <pc:docMk/>
            <pc:sldMk cId="244826481" sldId="272"/>
            <ac:spMk id="6" creationId="{3F2EBAA8-AB96-C5E4-FF6A-F157938B82C9}"/>
          </ac:spMkLst>
        </pc:spChg>
        <pc:grpChg chg="add mod">
          <ac:chgData name="HODSON, Kenneth (THE NEWCASTLE UPON TYNE HOSPITALS NHS FOUNDATION TRUST)" userId="ffe90dbc-3936-4044-88a9-181d0dbad844" providerId="ADAL" clId="{A4BD6429-15FC-47C1-95A7-CA3DC9EB997F}" dt="2022-12-14T19:57:01.256" v="935" actId="1037"/>
          <ac:grpSpMkLst>
            <pc:docMk/>
            <pc:sldMk cId="244826481" sldId="272"/>
            <ac:grpSpMk id="4" creationId="{E475470C-E539-3906-6F10-E9AAC37A02D2}"/>
          </ac:grpSpMkLst>
        </pc:grpChg>
        <pc:picChg chg="mod">
          <ac:chgData name="HODSON, Kenneth (THE NEWCASTLE UPON TYNE HOSPITALS NHS FOUNDATION TRUST)" userId="ffe90dbc-3936-4044-88a9-181d0dbad844" providerId="ADAL" clId="{A4BD6429-15FC-47C1-95A7-CA3DC9EB997F}" dt="2022-12-14T19:55:44.150" v="803" actId="1076"/>
          <ac:picMkLst>
            <pc:docMk/>
            <pc:sldMk cId="244826481" sldId="272"/>
            <ac:picMk id="3074" creationId="{34AB70CB-5817-499A-B47F-43D7083C0703}"/>
          </ac:picMkLst>
        </pc:picChg>
      </pc:sldChg>
      <pc:sldChg chg="del">
        <pc:chgData name="HODSON, Kenneth (THE NEWCASTLE UPON TYNE HOSPITALS NHS FOUNDATION TRUST)" userId="ffe90dbc-3936-4044-88a9-181d0dbad844" providerId="ADAL" clId="{A4BD6429-15FC-47C1-95A7-CA3DC9EB997F}" dt="2022-12-14T15:19:19.097" v="45" actId="47"/>
        <pc:sldMkLst>
          <pc:docMk/>
          <pc:sldMk cId="2496404482" sldId="278"/>
        </pc:sldMkLst>
      </pc:sldChg>
      <pc:sldChg chg="modSp mod">
        <pc:chgData name="HODSON, Kenneth (THE NEWCASTLE UPON TYNE HOSPITALS NHS FOUNDATION TRUST)" userId="ffe90dbc-3936-4044-88a9-181d0dbad844" providerId="ADAL" clId="{A4BD6429-15FC-47C1-95A7-CA3DC9EB997F}" dt="2022-12-14T15:54:08.521" v="627" actId="20577"/>
        <pc:sldMkLst>
          <pc:docMk/>
          <pc:sldMk cId="4084363243" sldId="280"/>
        </pc:sldMkLst>
        <pc:spChg chg="mod">
          <ac:chgData name="HODSON, Kenneth (THE NEWCASTLE UPON TYNE HOSPITALS NHS FOUNDATION TRUST)" userId="ffe90dbc-3936-4044-88a9-181d0dbad844" providerId="ADAL" clId="{A4BD6429-15FC-47C1-95A7-CA3DC9EB997F}" dt="2022-12-14T15:54:08.521" v="627" actId="20577"/>
          <ac:spMkLst>
            <pc:docMk/>
            <pc:sldMk cId="4084363243" sldId="280"/>
            <ac:spMk id="3" creationId="{71F70D2B-12B9-49B1-B3A0-DC7A34E2B041}"/>
          </ac:spMkLst>
        </pc:spChg>
      </pc:sldChg>
      <pc:sldChg chg="del">
        <pc:chgData name="HODSON, Kenneth (THE NEWCASTLE UPON TYNE HOSPITALS NHS FOUNDATION TRUST)" userId="ffe90dbc-3936-4044-88a9-181d0dbad844" providerId="ADAL" clId="{A4BD6429-15FC-47C1-95A7-CA3DC9EB997F}" dt="2022-12-14T15:17:36.522" v="44" actId="47"/>
        <pc:sldMkLst>
          <pc:docMk/>
          <pc:sldMk cId="3410331407" sldId="281"/>
        </pc:sldMkLst>
      </pc:sldChg>
      <pc:sldChg chg="addSp modSp mod">
        <pc:chgData name="HODSON, Kenneth (THE NEWCASTLE UPON TYNE HOSPITALS NHS FOUNDATION TRUST)" userId="ffe90dbc-3936-4044-88a9-181d0dbad844" providerId="ADAL" clId="{A4BD6429-15FC-47C1-95A7-CA3DC9EB997F}" dt="2022-12-14T19:54:23.435" v="727" actId="20577"/>
        <pc:sldMkLst>
          <pc:docMk/>
          <pc:sldMk cId="3903441385" sldId="282"/>
        </pc:sldMkLst>
        <pc:spChg chg="mod">
          <ac:chgData name="HODSON, Kenneth (THE NEWCASTLE UPON TYNE HOSPITALS NHS FOUNDATION TRUST)" userId="ffe90dbc-3936-4044-88a9-181d0dbad844" providerId="ADAL" clId="{A4BD6429-15FC-47C1-95A7-CA3DC9EB997F}" dt="2022-12-14T19:54:23.435" v="727" actId="20577"/>
          <ac:spMkLst>
            <pc:docMk/>
            <pc:sldMk cId="3903441385" sldId="282"/>
            <ac:spMk id="3" creationId="{B3E6CE60-0937-367C-FBDA-47C33A1F9C4A}"/>
          </ac:spMkLst>
        </pc:spChg>
        <pc:spChg chg="mod">
          <ac:chgData name="HODSON, Kenneth (THE NEWCASTLE UPON TYNE HOSPITALS NHS FOUNDATION TRUST)" userId="ffe90dbc-3936-4044-88a9-181d0dbad844" providerId="ADAL" clId="{A4BD6429-15FC-47C1-95A7-CA3DC9EB997F}" dt="2022-12-14T15:40:30.103" v="490" actId="20577"/>
          <ac:spMkLst>
            <pc:docMk/>
            <pc:sldMk cId="3903441385" sldId="282"/>
            <ac:spMk id="5" creationId="{5D663551-1537-4DFF-B2AA-58A2DE0CE820}"/>
          </ac:spMkLst>
        </pc:spChg>
        <pc:spChg chg="mod">
          <ac:chgData name="HODSON, Kenneth (THE NEWCASTLE UPON TYNE HOSPITALS NHS FOUNDATION TRUST)" userId="ffe90dbc-3936-4044-88a9-181d0dbad844" providerId="ADAL" clId="{A4BD6429-15FC-47C1-95A7-CA3DC9EB997F}" dt="2022-12-14T19:53:36.860" v="628"/>
          <ac:spMkLst>
            <pc:docMk/>
            <pc:sldMk cId="3903441385" sldId="282"/>
            <ac:spMk id="6" creationId="{B460FD72-C2E9-3BCB-000C-32D8F52581C1}"/>
          </ac:spMkLst>
        </pc:spChg>
        <pc:grpChg chg="add mod">
          <ac:chgData name="HODSON, Kenneth (THE NEWCASTLE UPON TYNE HOSPITALS NHS FOUNDATION TRUST)" userId="ffe90dbc-3936-4044-88a9-181d0dbad844" providerId="ADAL" clId="{A4BD6429-15FC-47C1-95A7-CA3DC9EB997F}" dt="2022-12-14T19:53:43.523" v="629" actId="1076"/>
          <ac:grpSpMkLst>
            <pc:docMk/>
            <pc:sldMk cId="3903441385" sldId="282"/>
            <ac:grpSpMk id="2" creationId="{1C50514B-E59B-4F90-4480-A00F13CCAFFD}"/>
          </ac:grpSpMkLst>
        </pc:grpChg>
      </pc:sldChg>
      <pc:sldChg chg="del">
        <pc:chgData name="HODSON, Kenneth (THE NEWCASTLE UPON TYNE HOSPITALS NHS FOUNDATION TRUST)" userId="ffe90dbc-3936-4044-88a9-181d0dbad844" providerId="ADAL" clId="{A4BD6429-15FC-47C1-95A7-CA3DC9EB997F}" dt="2022-12-14T15:22:32.986" v="52" actId="47"/>
        <pc:sldMkLst>
          <pc:docMk/>
          <pc:sldMk cId="882925288" sldId="283"/>
        </pc:sldMkLst>
      </pc:sldChg>
      <pc:sldChg chg="del">
        <pc:chgData name="HODSON, Kenneth (THE NEWCASTLE UPON TYNE HOSPITALS NHS FOUNDATION TRUST)" userId="ffe90dbc-3936-4044-88a9-181d0dbad844" providerId="ADAL" clId="{A4BD6429-15FC-47C1-95A7-CA3DC9EB997F}" dt="2022-12-14T15:16:49.714" v="43" actId="47"/>
        <pc:sldMkLst>
          <pc:docMk/>
          <pc:sldMk cId="218924495" sldId="284"/>
        </pc:sldMkLst>
      </pc:sldChg>
      <pc:sldChg chg="modSp add mod">
        <pc:chgData name="HODSON, Kenneth (THE NEWCASTLE UPON TYNE HOSPITALS NHS FOUNDATION TRUST)" userId="ffe90dbc-3936-4044-88a9-181d0dbad844" providerId="ADAL" clId="{A4BD6429-15FC-47C1-95A7-CA3DC9EB997F}" dt="2022-12-14T15:45:30.121" v="510" actId="27636"/>
        <pc:sldMkLst>
          <pc:docMk/>
          <pc:sldMk cId="42275275" sldId="466"/>
        </pc:sldMkLst>
        <pc:spChg chg="mod">
          <ac:chgData name="HODSON, Kenneth (THE NEWCASTLE UPON TYNE HOSPITALS NHS FOUNDATION TRUST)" userId="ffe90dbc-3936-4044-88a9-181d0dbad844" providerId="ADAL" clId="{A4BD6429-15FC-47C1-95A7-CA3DC9EB997F}" dt="2022-12-14T15:45:30.121" v="510" actId="27636"/>
          <ac:spMkLst>
            <pc:docMk/>
            <pc:sldMk cId="42275275" sldId="466"/>
            <ac:spMk id="8" creationId="{00000000-0000-0000-0000-000000000000}"/>
          </ac:spMkLst>
        </pc:spChg>
        <pc:picChg chg="mod">
          <ac:chgData name="HODSON, Kenneth (THE NEWCASTLE UPON TYNE HOSPITALS NHS FOUNDATION TRUST)" userId="ffe90dbc-3936-4044-88a9-181d0dbad844" providerId="ADAL" clId="{A4BD6429-15FC-47C1-95A7-CA3DC9EB997F}" dt="2022-12-14T15:21:08.981" v="51" actId="14100"/>
          <ac:picMkLst>
            <pc:docMk/>
            <pc:sldMk cId="42275275" sldId="466"/>
            <ac:picMk id="1026" creationId="{00000000-0000-0000-0000-000000000000}"/>
          </ac:picMkLst>
        </pc:picChg>
      </pc:sldChg>
      <pc:sldChg chg="modSp new mod">
        <pc:chgData name="HODSON, Kenneth (THE NEWCASTLE UPON TYNE HOSPITALS NHS FOUNDATION TRUST)" userId="ffe90dbc-3936-4044-88a9-181d0dbad844" providerId="ADAL" clId="{A4BD6429-15FC-47C1-95A7-CA3DC9EB997F}" dt="2022-12-14T15:39:38.079" v="432" actId="15"/>
        <pc:sldMkLst>
          <pc:docMk/>
          <pc:sldMk cId="2819862050" sldId="467"/>
        </pc:sldMkLst>
        <pc:spChg chg="mod">
          <ac:chgData name="HODSON, Kenneth (THE NEWCASTLE UPON TYNE HOSPITALS NHS FOUNDATION TRUST)" userId="ffe90dbc-3936-4044-88a9-181d0dbad844" providerId="ADAL" clId="{A4BD6429-15FC-47C1-95A7-CA3DC9EB997F}" dt="2022-12-14T15:29:07.296" v="73" actId="20577"/>
          <ac:spMkLst>
            <pc:docMk/>
            <pc:sldMk cId="2819862050" sldId="467"/>
            <ac:spMk id="2" creationId="{0C8E7237-54FC-073D-142B-865A965949CD}"/>
          </ac:spMkLst>
        </pc:spChg>
        <pc:spChg chg="mod">
          <ac:chgData name="HODSON, Kenneth (THE NEWCASTLE UPON TYNE HOSPITALS NHS FOUNDATION TRUST)" userId="ffe90dbc-3936-4044-88a9-181d0dbad844" providerId="ADAL" clId="{A4BD6429-15FC-47C1-95A7-CA3DC9EB997F}" dt="2022-12-14T15:39:38.079" v="432" actId="15"/>
          <ac:spMkLst>
            <pc:docMk/>
            <pc:sldMk cId="2819862050" sldId="467"/>
            <ac:spMk id="3" creationId="{E8E0217A-4F01-0FDB-095C-2A276ABC77FD}"/>
          </ac:spMkLst>
        </pc:spChg>
      </pc:sldChg>
      <pc:sldChg chg="addSp delSp modSp new mod">
        <pc:chgData name="HODSON, Kenneth (THE NEWCASTLE UPON TYNE HOSPITALS NHS FOUNDATION TRUST)" userId="ffe90dbc-3936-4044-88a9-181d0dbad844" providerId="ADAL" clId="{A4BD6429-15FC-47C1-95A7-CA3DC9EB997F}" dt="2022-12-14T19:58:56.850" v="1062" actId="404"/>
        <pc:sldMkLst>
          <pc:docMk/>
          <pc:sldMk cId="2915249163" sldId="468"/>
        </pc:sldMkLst>
        <pc:spChg chg="mod">
          <ac:chgData name="HODSON, Kenneth (THE NEWCASTLE UPON TYNE HOSPITALS NHS FOUNDATION TRUST)" userId="ffe90dbc-3936-4044-88a9-181d0dbad844" providerId="ADAL" clId="{A4BD6429-15FC-47C1-95A7-CA3DC9EB997F}" dt="2022-12-14T15:29:20.756" v="92" actId="20577"/>
          <ac:spMkLst>
            <pc:docMk/>
            <pc:sldMk cId="2915249163" sldId="468"/>
            <ac:spMk id="2" creationId="{657C58E9-76FA-5878-1205-4538E127FBC8}"/>
          </ac:spMkLst>
        </pc:spChg>
        <pc:spChg chg="mod">
          <ac:chgData name="HODSON, Kenneth (THE NEWCASTLE UPON TYNE HOSPITALS NHS FOUNDATION TRUST)" userId="ffe90dbc-3936-4044-88a9-181d0dbad844" providerId="ADAL" clId="{A4BD6429-15FC-47C1-95A7-CA3DC9EB997F}" dt="2022-12-14T15:35:54.014" v="301" actId="20577"/>
          <ac:spMkLst>
            <pc:docMk/>
            <pc:sldMk cId="2915249163" sldId="468"/>
            <ac:spMk id="3" creationId="{0A7CDCA2-D160-C032-90D3-AAE02138F467}"/>
          </ac:spMkLst>
        </pc:spChg>
        <pc:spChg chg="mod">
          <ac:chgData name="HODSON, Kenneth (THE NEWCASTLE UPON TYNE HOSPITALS NHS FOUNDATION TRUST)" userId="ffe90dbc-3936-4044-88a9-181d0dbad844" providerId="ADAL" clId="{A4BD6429-15FC-47C1-95A7-CA3DC9EB997F}" dt="2022-12-14T19:57:50.390" v="942" actId="15"/>
          <ac:spMkLst>
            <pc:docMk/>
            <pc:sldMk cId="2915249163" sldId="468"/>
            <ac:spMk id="4" creationId="{4153B25C-0D92-D203-EDF2-56909C7914ED}"/>
          </ac:spMkLst>
        </pc:spChg>
        <pc:spChg chg="mod topLvl">
          <ac:chgData name="HODSON, Kenneth (THE NEWCASTLE UPON TYNE HOSPITALS NHS FOUNDATION TRUST)" userId="ffe90dbc-3936-4044-88a9-181d0dbad844" providerId="ADAL" clId="{A4BD6429-15FC-47C1-95A7-CA3DC9EB997F}" dt="2022-12-14T19:58:56.850" v="1062" actId="404"/>
          <ac:spMkLst>
            <pc:docMk/>
            <pc:sldMk cId="2915249163" sldId="468"/>
            <ac:spMk id="6" creationId="{E1173FD6-87FE-674B-EED5-F4756F871D52}"/>
          </ac:spMkLst>
        </pc:spChg>
        <pc:spChg chg="add del mod topLvl">
          <ac:chgData name="HODSON, Kenneth (THE NEWCASTLE UPON TYNE HOSPITALS NHS FOUNDATION TRUST)" userId="ffe90dbc-3936-4044-88a9-181d0dbad844" providerId="ADAL" clId="{A4BD6429-15FC-47C1-95A7-CA3DC9EB997F}" dt="2022-12-14T19:58:42.378" v="1057" actId="478"/>
          <ac:spMkLst>
            <pc:docMk/>
            <pc:sldMk cId="2915249163" sldId="468"/>
            <ac:spMk id="7" creationId="{5BE02D78-9D63-8016-8301-6ECEC3B4F534}"/>
          </ac:spMkLst>
        </pc:spChg>
        <pc:grpChg chg="add del mod">
          <ac:chgData name="HODSON, Kenneth (THE NEWCASTLE UPON TYNE HOSPITALS NHS FOUNDATION TRUST)" userId="ffe90dbc-3936-4044-88a9-181d0dbad844" providerId="ADAL" clId="{A4BD6429-15FC-47C1-95A7-CA3DC9EB997F}" dt="2022-12-14T19:58:42.378" v="1057" actId="478"/>
          <ac:grpSpMkLst>
            <pc:docMk/>
            <pc:sldMk cId="2915249163" sldId="468"/>
            <ac:grpSpMk id="5" creationId="{31F63442-52D0-5C69-56FB-B5983C3B957A}"/>
          </ac:grpSpMkLst>
        </pc:grpChg>
      </pc:sldChg>
      <pc:sldChg chg="modSp new del mod">
        <pc:chgData name="HODSON, Kenneth (THE NEWCASTLE UPON TYNE HOSPITALS NHS FOUNDATION TRUST)" userId="ffe90dbc-3936-4044-88a9-181d0dbad844" providerId="ADAL" clId="{A4BD6429-15FC-47C1-95A7-CA3DC9EB997F}" dt="2022-12-14T19:59:45.017" v="1063" actId="47"/>
        <pc:sldMkLst>
          <pc:docMk/>
          <pc:sldMk cId="1950752936" sldId="469"/>
        </pc:sldMkLst>
        <pc:spChg chg="mod">
          <ac:chgData name="HODSON, Kenneth (THE NEWCASTLE UPON TYNE HOSPITALS NHS FOUNDATION TRUST)" userId="ffe90dbc-3936-4044-88a9-181d0dbad844" providerId="ADAL" clId="{A4BD6429-15FC-47C1-95A7-CA3DC9EB997F}" dt="2022-12-14T15:32:35.146" v="118" actId="20577"/>
          <ac:spMkLst>
            <pc:docMk/>
            <pc:sldMk cId="1950752936" sldId="469"/>
            <ac:spMk id="2" creationId="{0FC60DCB-D7EA-00E0-8FA1-73E748570A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4C7B-6A8A-44D3-9825-83CE05487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22BE8-8F10-4E99-9A1C-4F4726FC7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576FB-C982-4AE8-9245-C3982FF6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6D45-D270-419D-80BE-408F9E460BCE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EBF65-F7F3-4DBC-A7CF-613D42D0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9F75-EF3B-4D85-BC66-5EC61CDB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DD9D-2C0B-458C-BB07-3568D5AA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7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2FAFD-F406-4A8C-A0AB-6D46B915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66873-2BB9-4A1B-A0C3-793F65CAC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5DADF-C51A-4F67-8D29-D96784BF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6D45-D270-419D-80BE-408F9E460BCE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B3896-2056-4304-8BD9-503ECFA3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0AF11-91F2-4760-ABB6-4B9EFC3A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DD9D-2C0B-458C-BB07-3568D5AA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7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6A73FE-814C-433B-BB63-F2D0E2634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2AEA2-D211-49FC-BFE9-D6BCB3C8F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DC230-2074-4AFC-B2E8-E727CB64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6D45-D270-419D-80BE-408F9E460BCE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D690-4B65-4D4F-83E5-6E53C98D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6FFE4-438B-4767-B292-7264F08E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DD9D-2C0B-458C-BB07-3568D5AA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82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533A4-73AC-4F6E-8F30-6A410182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F0473-2FAD-4407-83EF-47034AEC4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8B3FD-9A8B-4DCB-83C3-3AEF3E69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6D45-D270-419D-80BE-408F9E460BCE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CFAC5-CDAA-4ACE-8045-8D7DE6A9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9C00C-6EED-44DB-9ABE-F4C70EBE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DD9D-2C0B-458C-BB07-3568D5AA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9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535E-D8E2-477A-B4CB-8AD30A0E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94D63-0599-4EC7-8207-F07E8B16A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60C6B-EE36-4580-A410-E900EDCE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6D45-D270-419D-80BE-408F9E460BCE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CEECC-6220-453A-87E6-4FEC659EA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0664D-BA8D-4005-ADAC-CC12B8A8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DD9D-2C0B-458C-BB07-3568D5AA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94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436-4833-4D7D-B8F4-6927B8C4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B4CE7-73DD-4A5A-BFC3-CB4A5362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107A1-C5F9-422F-AE53-7D37AB24D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EA753-509E-44FE-849D-D622E357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6D45-D270-419D-80BE-408F9E460BCE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E5A01-8E77-4AC7-A23E-4CAC0849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3F8EB-3A9A-4ED6-BD07-6559F22B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DD9D-2C0B-458C-BB07-3568D5AA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1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E9BD-7A5B-4077-9639-F4EF67D4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B225F-BDC4-4E51-8E3E-2251AC20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C4138-A99A-4BAF-AC14-D089A5490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B50480-074F-49BE-A6AB-60DCBB46C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7AA4A-402D-4E20-803C-99BBA4FC1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8FFD40-1C26-4CDA-8E38-747C6D71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6D45-D270-419D-80BE-408F9E460BCE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DB428C-42FC-4628-9D1A-DBA39B39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251A4A-2BC3-4679-B06A-8B7291D2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DD9D-2C0B-458C-BB07-3568D5AA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4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88B1-DE94-4A36-8C93-EE0B1601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56B3A-82D9-4F28-A2B4-7D10D554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6D45-D270-419D-80BE-408F9E460BCE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E2695-9F30-41E3-AA50-4720EE24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746FE-1BAC-49D7-877D-0A7116F8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DD9D-2C0B-458C-BB07-3568D5AA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43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3ECEE-444D-4AF6-92F0-DFED699E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6D45-D270-419D-80BE-408F9E460BCE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F5C1F-6429-4906-B012-D5FC16BBA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0FD7E-5708-4B00-80D5-3B03B738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DD9D-2C0B-458C-BB07-3568D5AA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57D4-20ED-4D5F-9B67-97695F47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2846E-3D5B-4446-AA46-37C1C0D13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60D0E-6ABE-4F59-A364-944D8E728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821AB-6BD8-44F1-9A99-8098947C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6D45-D270-419D-80BE-408F9E460BCE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AAA46-CAD7-494D-B39F-78B53DEC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ECB89-D835-4308-821B-6759854D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DD9D-2C0B-458C-BB07-3568D5AA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2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DBE7-FE9F-4676-8335-7ACEA0F0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D5FA1-BF65-47E8-953B-C1EA47C554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09F3E-C39E-4AEE-9B8E-809F05ADA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EBB5E-5B27-45D4-8C28-FF277401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6D45-D270-419D-80BE-408F9E460BCE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DAC96-A176-4D15-8C6E-17E2E030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F4D7D-8196-4B0C-8AB8-EAD1F10D7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DD9D-2C0B-458C-BB07-3568D5AA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57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42C550-A0E5-43F5-9F02-2B2C22FB9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F7C99-A71C-4429-8E6F-E11200960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1588F-4D29-4C04-8C24-D1C1F8775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A6D45-D270-419D-80BE-408F9E460BCE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6B0AB-62C0-4060-AB1C-AAC310CAE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72E21-1A97-43E5-A428-28994D600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BDD9D-2C0B-458C-BB07-3568D5AA882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DE01F64-D6C6-4098-8392-6A51678ADF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78" y="6014808"/>
            <a:ext cx="1489714" cy="7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2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edicinesinpregnancy.org/" TargetMode="External"/><Relationship Id="rId5" Type="http://schemas.openxmlformats.org/officeDocument/2006/relationships/hyperlink" Target="http://www.uktis.org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7B11-E0C8-423F-BEE5-523ADE6BED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Cardiac Drugs in Pregnancy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0039D-75AB-4637-A1D3-E8B114853D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Ken Hodson MD MRCP(UK) MRCOG</a:t>
            </a:r>
          </a:p>
          <a:p>
            <a:r>
              <a:rPr lang="en-GB" dirty="0"/>
              <a:t>Consultant in Obstetrics and Maternal Medicine, Newcastle upon Tyne</a:t>
            </a:r>
            <a:br>
              <a:rPr lang="en-GB" dirty="0"/>
            </a:br>
            <a:r>
              <a:rPr lang="en-GB" dirty="0"/>
              <a:t>Head of the UK Teratology Information Service (UKTIS)</a:t>
            </a:r>
          </a:p>
        </p:txBody>
      </p:sp>
    </p:spTree>
    <p:extLst>
      <p:ext uri="{BB962C8B-B14F-4D97-AF65-F5344CB8AC3E}">
        <p14:creationId xmlns:p14="http://schemas.microsoft.com/office/powerpoint/2010/main" val="3163876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E584-7BD9-4B47-8F2B-683E4BCE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ACEi</a:t>
            </a:r>
            <a:r>
              <a:rPr lang="en-GB" dirty="0"/>
              <a:t>: 2</a:t>
            </a:r>
            <a:r>
              <a:rPr lang="en-GB" baseline="30000" dirty="0"/>
              <a:t>nd</a:t>
            </a:r>
            <a:r>
              <a:rPr lang="en-GB" dirty="0"/>
              <a:t> and 3</a:t>
            </a:r>
            <a:r>
              <a:rPr lang="en-GB" baseline="30000" dirty="0"/>
              <a:t>rd</a:t>
            </a:r>
            <a:r>
              <a:rPr lang="en-GB" dirty="0"/>
              <a:t> trimester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C8B30-0DE4-41E7-AA41-49E3E65D9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7106" y="1847979"/>
            <a:ext cx="5181600" cy="111146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~60% </a:t>
            </a:r>
            <a:r>
              <a:rPr lang="en-GB" dirty="0" err="1"/>
              <a:t>fetuses</a:t>
            </a:r>
            <a:r>
              <a:rPr lang="en-GB" dirty="0"/>
              <a:t> affected (</a:t>
            </a:r>
            <a:r>
              <a:rPr lang="en-GB" dirty="0" err="1"/>
              <a:t>ACEi</a:t>
            </a:r>
            <a:r>
              <a:rPr lang="en-GB" dirty="0"/>
              <a:t>)</a:t>
            </a:r>
          </a:p>
          <a:p>
            <a:pPr marL="0" indent="0" algn="ctr">
              <a:buNone/>
            </a:pPr>
            <a:r>
              <a:rPr lang="en-GB" dirty="0"/>
              <a:t>~100% </a:t>
            </a:r>
            <a:r>
              <a:rPr lang="en-GB" dirty="0" err="1"/>
              <a:t>fetuses</a:t>
            </a:r>
            <a:r>
              <a:rPr lang="en-GB" dirty="0"/>
              <a:t> affected (ARBs)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8C1848AC-26E4-4433-95B3-74D3C370B5A8}"/>
              </a:ext>
            </a:extLst>
          </p:cNvPr>
          <p:cNvSpPr txBox="1">
            <a:spLocks/>
          </p:cNvSpPr>
          <p:nvPr/>
        </p:nvSpPr>
        <p:spPr>
          <a:xfrm>
            <a:off x="6827108" y="3731740"/>
            <a:ext cx="5181600" cy="2038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dirty="0" err="1"/>
              <a:t>ACEi</a:t>
            </a:r>
            <a:r>
              <a:rPr lang="en-GB" dirty="0"/>
              <a:t>/ARBs should be stopped</a:t>
            </a:r>
            <a:br>
              <a:rPr lang="en-GB" dirty="0"/>
            </a:br>
            <a:r>
              <a:rPr lang="en-GB" dirty="0"/>
              <a:t>in 2</a:t>
            </a:r>
            <a:r>
              <a:rPr lang="en-GB" baseline="30000" dirty="0"/>
              <a:t>nd</a:t>
            </a:r>
            <a:r>
              <a:rPr lang="en-GB" dirty="0"/>
              <a:t> and 3</a:t>
            </a:r>
            <a:r>
              <a:rPr lang="en-GB" baseline="30000" dirty="0"/>
              <a:t>rd</a:t>
            </a:r>
            <a:r>
              <a:rPr lang="en-GB" dirty="0"/>
              <a:t> TM</a:t>
            </a:r>
          </a:p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dirty="0"/>
              <a:t>ARBs are more toxic to </a:t>
            </a:r>
            <a:r>
              <a:rPr lang="en-GB" dirty="0" err="1"/>
              <a:t>fetus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8AD25-1FB3-4F3C-B081-A327F0B0F162}"/>
              </a:ext>
            </a:extLst>
          </p:cNvPr>
          <p:cNvSpPr txBox="1"/>
          <p:nvPr/>
        </p:nvSpPr>
        <p:spPr>
          <a:xfrm>
            <a:off x="6827108" y="3243476"/>
            <a:ext cx="5181598" cy="4850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Key Messages</a:t>
            </a:r>
          </a:p>
        </p:txBody>
      </p:sp>
      <p:pic>
        <p:nvPicPr>
          <p:cNvPr id="1026" name="Picture 2" descr="oligohydramnios1">
            <a:extLst>
              <a:ext uri="{FF2B5EF4-FFF2-40B4-BE49-F238E27FC236}">
                <a16:creationId xmlns:a16="http://schemas.microsoft.com/office/drawing/2014/main" id="{1C35C63C-4A3B-4C29-9DCE-D28683A89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" y="1969380"/>
            <a:ext cx="3767524" cy="39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7FB28C-2DAB-42BB-8E97-1B340392CA9E}"/>
              </a:ext>
            </a:extLst>
          </p:cNvPr>
          <p:cNvSpPr txBox="1"/>
          <p:nvPr/>
        </p:nvSpPr>
        <p:spPr>
          <a:xfrm>
            <a:off x="92675" y="6165981"/>
            <a:ext cx="27246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dirty="0"/>
              <a:t>Renal tubular dysgenesis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CB204-038F-4E78-807C-253A7588640C}"/>
              </a:ext>
            </a:extLst>
          </p:cNvPr>
          <p:cNvSpPr txBox="1"/>
          <p:nvPr/>
        </p:nvSpPr>
        <p:spPr>
          <a:xfrm>
            <a:off x="3311609" y="2403711"/>
            <a:ext cx="20870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dirty="0"/>
              <a:t>Oligohydramnios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EC7FC6-855D-497E-BF54-7E2FF74EADBB}"/>
              </a:ext>
            </a:extLst>
          </p:cNvPr>
          <p:cNvSpPr txBox="1"/>
          <p:nvPr/>
        </p:nvSpPr>
        <p:spPr>
          <a:xfrm>
            <a:off x="3896497" y="5230854"/>
            <a:ext cx="25846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dirty="0"/>
              <a:t>Limb contractures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7BEDAA-D587-4AB1-8D0F-1704DE4BB48F}"/>
              </a:ext>
            </a:extLst>
          </p:cNvPr>
          <p:cNvSpPr txBox="1"/>
          <p:nvPr/>
        </p:nvSpPr>
        <p:spPr>
          <a:xfrm>
            <a:off x="630707" y="1663313"/>
            <a:ext cx="18687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dirty="0" err="1"/>
              <a:t>Hypocalvaria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D5A48D-9400-4A7E-9189-292319F1964B}"/>
              </a:ext>
            </a:extLst>
          </p:cNvPr>
          <p:cNvSpPr txBox="1"/>
          <p:nvPr/>
        </p:nvSpPr>
        <p:spPr>
          <a:xfrm>
            <a:off x="3744095" y="3889872"/>
            <a:ext cx="24713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dirty="0"/>
              <a:t>Pulmonary hypoplasia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E0E32-D021-43AB-ABBD-95D2D548D11C}"/>
              </a:ext>
            </a:extLst>
          </p:cNvPr>
          <p:cNvSpPr txBox="1"/>
          <p:nvPr/>
        </p:nvSpPr>
        <p:spPr>
          <a:xfrm>
            <a:off x="3321908" y="6159098"/>
            <a:ext cx="31695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dirty="0"/>
              <a:t>Renal Failure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29497B-3517-41A1-9659-9CA673C0EAA4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570205" y="2588377"/>
            <a:ext cx="741404" cy="11800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E74BAE-F987-4CF4-A9BB-F0087D4C5435}"/>
              </a:ext>
            </a:extLst>
          </p:cNvPr>
          <p:cNvCxnSpPr>
            <a:cxnSpLocks/>
          </p:cNvCxnSpPr>
          <p:nvPr/>
        </p:nvCxnSpPr>
        <p:spPr>
          <a:xfrm flipH="1">
            <a:off x="2103741" y="4074538"/>
            <a:ext cx="1640354" cy="18466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A8DAD7-7A31-4F17-B7E2-280010024535}"/>
              </a:ext>
            </a:extLst>
          </p:cNvPr>
          <p:cNvCxnSpPr/>
          <p:nvPr/>
        </p:nvCxnSpPr>
        <p:spPr>
          <a:xfrm flipH="1">
            <a:off x="1359243" y="2079699"/>
            <a:ext cx="191530" cy="9509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99E3610-0EC1-44DE-831F-41661C565134}"/>
              </a:ext>
            </a:extLst>
          </p:cNvPr>
          <p:cNvCxnSpPr/>
          <p:nvPr/>
        </p:nvCxnSpPr>
        <p:spPr>
          <a:xfrm flipH="1">
            <a:off x="939114" y="4992130"/>
            <a:ext cx="827902" cy="11669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9C74EA-0B3F-4268-B2DF-22A4B17190F6}"/>
              </a:ext>
            </a:extLst>
          </p:cNvPr>
          <p:cNvCxnSpPr>
            <a:endCxn id="9" idx="1"/>
          </p:cNvCxnSpPr>
          <p:nvPr/>
        </p:nvCxnSpPr>
        <p:spPr>
          <a:xfrm flipV="1">
            <a:off x="3321908" y="5415520"/>
            <a:ext cx="574589" cy="2814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15C49CC0-0192-48A5-A71B-1A47E9492505}"/>
              </a:ext>
            </a:extLst>
          </p:cNvPr>
          <p:cNvSpPr/>
          <p:nvPr/>
        </p:nvSpPr>
        <p:spPr>
          <a:xfrm>
            <a:off x="2724664" y="6176618"/>
            <a:ext cx="902043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3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B8C5-DF9D-45FC-8894-485A1E1A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ACEi</a:t>
            </a:r>
            <a:r>
              <a:rPr lang="en-GB" dirty="0"/>
              <a:t>, ARBs and breastfeeding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791C5-6B48-4901-9D59-4F65263F7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Enalapril</a:t>
            </a:r>
          </a:p>
          <a:p>
            <a:r>
              <a:rPr lang="en-GB" dirty="0"/>
              <a:t>Captopril</a:t>
            </a:r>
          </a:p>
          <a:p>
            <a:r>
              <a:rPr lang="en-GB" dirty="0"/>
              <a:t>Quinapril</a:t>
            </a:r>
          </a:p>
          <a:p>
            <a:endParaRPr lang="en-GB" dirty="0"/>
          </a:p>
          <a:p>
            <a:r>
              <a:rPr lang="en-GB" dirty="0"/>
              <a:t>No data on:</a:t>
            </a:r>
          </a:p>
          <a:p>
            <a:pPr lvl="1"/>
            <a:r>
              <a:rPr lang="en-GB" dirty="0"/>
              <a:t>Other </a:t>
            </a:r>
            <a:r>
              <a:rPr lang="en-GB" dirty="0" err="1"/>
              <a:t>ACEi</a:t>
            </a:r>
            <a:endParaRPr lang="en-GB" dirty="0"/>
          </a:p>
          <a:p>
            <a:pPr lvl="1"/>
            <a:r>
              <a:rPr lang="en-GB" dirty="0"/>
              <a:t>ARBs – although ARBs are heavily protein bound</a:t>
            </a:r>
          </a:p>
        </p:txBody>
      </p:sp>
      <p:pic>
        <p:nvPicPr>
          <p:cNvPr id="2050" name="Picture 2" descr="breastfeeding image">
            <a:extLst>
              <a:ext uri="{FF2B5EF4-FFF2-40B4-BE49-F238E27FC236}">
                <a16:creationId xmlns:a16="http://schemas.microsoft.com/office/drawing/2014/main" id="{9C079575-3A6C-4825-B47A-4EB56E985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1825625"/>
            <a:ext cx="4075611" cy="2706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B243297F-8892-48E6-83EA-8BEAEE9003A1}"/>
              </a:ext>
            </a:extLst>
          </p:cNvPr>
          <p:cNvSpPr/>
          <p:nvPr/>
        </p:nvSpPr>
        <p:spPr>
          <a:xfrm>
            <a:off x="2778034" y="1825625"/>
            <a:ext cx="418012" cy="153588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AC408-A386-4E47-A4EB-FE3BA0A980F5}"/>
              </a:ext>
            </a:extLst>
          </p:cNvPr>
          <p:cNvSpPr txBox="1"/>
          <p:nvPr/>
        </p:nvSpPr>
        <p:spPr>
          <a:xfrm>
            <a:off x="3196046" y="2178068"/>
            <a:ext cx="3416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Low concentration</a:t>
            </a:r>
            <a:br>
              <a:rPr lang="en-GB" sz="2400" dirty="0"/>
            </a:br>
            <a:r>
              <a:rPr lang="en-GB" sz="2400" dirty="0"/>
              <a:t>No clinical significance</a:t>
            </a:r>
            <a:r>
              <a:rPr lang="en-GB" sz="2400" baseline="30000" dirty="0"/>
              <a:t>1</a:t>
            </a:r>
            <a:endParaRPr lang="en-GB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7B620D-8FD0-465C-B154-2C4A2EF55420}"/>
              </a:ext>
            </a:extLst>
          </p:cNvPr>
          <p:cNvGrpSpPr/>
          <p:nvPr/>
        </p:nvGrpSpPr>
        <p:grpSpPr>
          <a:xfrm>
            <a:off x="113093" y="5289302"/>
            <a:ext cx="5181600" cy="1419278"/>
            <a:chOff x="6827108" y="3243476"/>
            <a:chExt cx="5181600" cy="1767189"/>
          </a:xfrm>
        </p:grpSpPr>
        <p:sp>
          <p:nvSpPr>
            <p:cNvPr id="7" name="Content Placeholder 12">
              <a:extLst>
                <a:ext uri="{FF2B5EF4-FFF2-40B4-BE49-F238E27FC236}">
                  <a16:creationId xmlns:a16="http://schemas.microsoft.com/office/drawing/2014/main" id="{99D3E56E-3790-48B5-9066-EA79CA110B4D}"/>
                </a:ext>
              </a:extLst>
            </p:cNvPr>
            <p:cNvSpPr txBox="1">
              <a:spLocks/>
            </p:cNvSpPr>
            <p:nvPr/>
          </p:nvSpPr>
          <p:spPr>
            <a:xfrm>
              <a:off x="6827108" y="3731740"/>
              <a:ext cx="5181600" cy="12789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GB" sz="2400" dirty="0"/>
                <a:t>Enalapril, captopril and quinapril are recommended by NICE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F295A6-A72C-4192-970B-6DD63CE363D5}"/>
                </a:ext>
              </a:extLst>
            </p:cNvPr>
            <p:cNvSpPr txBox="1"/>
            <p:nvPr/>
          </p:nvSpPr>
          <p:spPr>
            <a:xfrm>
              <a:off x="6827108" y="3243476"/>
              <a:ext cx="5181598" cy="48508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Key Message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35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25BD-6292-41A7-BE0F-4F327244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Nitrates: GTN, ISMN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95940-D67E-4BFB-BA7C-BDDCCD8D1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Safe</a:t>
            </a:r>
          </a:p>
          <a:p>
            <a:r>
              <a:rPr lang="en-GB" dirty="0"/>
              <a:t>Have been used to treat:</a:t>
            </a:r>
          </a:p>
          <a:p>
            <a:pPr lvl="1"/>
            <a:r>
              <a:rPr lang="en-GB" dirty="0"/>
              <a:t>Maternal hypertension</a:t>
            </a:r>
          </a:p>
          <a:p>
            <a:pPr lvl="1"/>
            <a:r>
              <a:rPr lang="en-GB" dirty="0"/>
              <a:t>Tocolytic</a:t>
            </a:r>
          </a:p>
          <a:p>
            <a:pPr lvl="1"/>
            <a:r>
              <a:rPr lang="en-GB" dirty="0"/>
              <a:t>Retained placenta</a:t>
            </a:r>
          </a:p>
          <a:p>
            <a:pPr lvl="1"/>
            <a:endParaRPr lang="en-GB" dirty="0"/>
          </a:p>
          <a:p>
            <a:r>
              <a:rPr lang="en-GB" dirty="0"/>
              <a:t>No concerns from animal/human data</a:t>
            </a:r>
            <a:r>
              <a:rPr lang="en-GB" baseline="30000" dirty="0"/>
              <a:t>1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D447B-A08F-4D39-89DA-7C99B2F0F7B5}"/>
              </a:ext>
            </a:extLst>
          </p:cNvPr>
          <p:cNvGrpSpPr/>
          <p:nvPr/>
        </p:nvGrpSpPr>
        <p:grpSpPr>
          <a:xfrm>
            <a:off x="6767206" y="2237183"/>
            <a:ext cx="5181600" cy="1679908"/>
            <a:chOff x="6827108" y="3243476"/>
            <a:chExt cx="5181600" cy="1767189"/>
          </a:xfrm>
        </p:grpSpPr>
        <p:sp>
          <p:nvSpPr>
            <p:cNvPr id="5" name="Content Placeholder 12">
              <a:extLst>
                <a:ext uri="{FF2B5EF4-FFF2-40B4-BE49-F238E27FC236}">
                  <a16:creationId xmlns:a16="http://schemas.microsoft.com/office/drawing/2014/main" id="{BDF647D2-EC07-46A6-A944-24238ECCC7AF}"/>
                </a:ext>
              </a:extLst>
            </p:cNvPr>
            <p:cNvSpPr txBox="1">
              <a:spLocks/>
            </p:cNvSpPr>
            <p:nvPr/>
          </p:nvSpPr>
          <p:spPr>
            <a:xfrm>
              <a:off x="6827108" y="3731740"/>
              <a:ext cx="5181600" cy="12789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GB" sz="2400" dirty="0"/>
                <a:t>Nitrates are safe to use in pregnancy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9621A3-6381-4374-8248-F15155338DFC}"/>
                </a:ext>
              </a:extLst>
            </p:cNvPr>
            <p:cNvSpPr txBox="1"/>
            <p:nvPr/>
          </p:nvSpPr>
          <p:spPr>
            <a:xfrm>
              <a:off x="6827108" y="3243476"/>
              <a:ext cx="5181598" cy="48508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Key Message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8239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1499A7-DD55-43FB-A82E-2A243642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Beta Blockers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663551-1537-4DFF-B2AA-58A2DE0CE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No increased risk of CM</a:t>
            </a:r>
          </a:p>
          <a:p>
            <a:r>
              <a:rPr lang="en-US" sz="2000" dirty="0"/>
              <a:t>Increased risk SGA</a:t>
            </a:r>
          </a:p>
          <a:p>
            <a:r>
              <a:rPr lang="en-US" sz="2000" dirty="0"/>
              <a:t>Confounding</a:t>
            </a:r>
          </a:p>
          <a:p>
            <a:r>
              <a:rPr lang="en-US" sz="2000" dirty="0"/>
              <a:t>Neonatal effects at term</a:t>
            </a:r>
          </a:p>
          <a:p>
            <a:r>
              <a:rPr lang="en-US" sz="2000" dirty="0"/>
              <a:t>Are all beta blockers equal?</a:t>
            </a:r>
          </a:p>
          <a:p>
            <a:endParaRPr lang="en-US" sz="2000" dirty="0"/>
          </a:p>
          <a:p>
            <a:r>
              <a:rPr lang="en-US" sz="2000" dirty="0"/>
              <a:t>Labetalol used for hypertension</a:t>
            </a:r>
          </a:p>
          <a:p>
            <a:r>
              <a:rPr lang="en-US" sz="2000" dirty="0" err="1"/>
              <a:t>Sotolol</a:t>
            </a:r>
            <a:r>
              <a:rPr lang="en-US" sz="2000" dirty="0"/>
              <a:t>, </a:t>
            </a:r>
            <a:r>
              <a:rPr lang="en-US" sz="2000" dirty="0" err="1"/>
              <a:t>cavedolol</a:t>
            </a:r>
            <a:r>
              <a:rPr lang="en-US" sz="2000" dirty="0"/>
              <a:t>, </a:t>
            </a:r>
            <a:r>
              <a:rPr lang="en-US" sz="2000" dirty="0" err="1"/>
              <a:t>etc</a:t>
            </a:r>
            <a:r>
              <a:rPr lang="en-US" sz="2000" dirty="0"/>
              <a:t> are ok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2E259B90-2169-42E7-86DA-29F4A47A8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741964"/>
            <a:ext cx="6019331" cy="3370825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CF6531-FA97-457D-AEDE-C78750AAF02A}"/>
              </a:ext>
            </a:extLst>
          </p:cNvPr>
          <p:cNvCxnSpPr>
            <a:cxnSpLocks/>
          </p:cNvCxnSpPr>
          <p:nvPr/>
        </p:nvCxnSpPr>
        <p:spPr>
          <a:xfrm>
            <a:off x="43251" y="6135129"/>
            <a:ext cx="456491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C50514B-E59B-4F90-4480-A00F13CCAFFD}"/>
              </a:ext>
            </a:extLst>
          </p:cNvPr>
          <p:cNvGrpSpPr/>
          <p:nvPr/>
        </p:nvGrpSpPr>
        <p:grpSpPr>
          <a:xfrm>
            <a:off x="6967149" y="5112789"/>
            <a:ext cx="5181600" cy="1679908"/>
            <a:chOff x="6827108" y="3243476"/>
            <a:chExt cx="5181600" cy="1767189"/>
          </a:xfrm>
        </p:grpSpPr>
        <p:sp>
          <p:nvSpPr>
            <p:cNvPr id="3" name="Content Placeholder 12">
              <a:extLst>
                <a:ext uri="{FF2B5EF4-FFF2-40B4-BE49-F238E27FC236}">
                  <a16:creationId xmlns:a16="http://schemas.microsoft.com/office/drawing/2014/main" id="{B3E6CE60-0937-367C-FBDA-47C33A1F9C4A}"/>
                </a:ext>
              </a:extLst>
            </p:cNvPr>
            <p:cNvSpPr txBox="1">
              <a:spLocks/>
            </p:cNvSpPr>
            <p:nvPr/>
          </p:nvSpPr>
          <p:spPr>
            <a:xfrm>
              <a:off x="6827108" y="3731740"/>
              <a:ext cx="5181600" cy="12789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GB" sz="2400" dirty="0"/>
                <a:t>Beta blockers can be used in pregnancy</a:t>
              </a:r>
              <a:br>
                <a:rPr lang="en-GB" sz="2400" dirty="0"/>
              </a:br>
              <a:r>
                <a:rPr lang="en-GB" sz="2400" dirty="0"/>
                <a:t>Monitor </a:t>
              </a:r>
              <a:r>
                <a:rPr lang="en-GB" sz="2400" dirty="0" err="1"/>
                <a:t>fetal</a:t>
              </a:r>
              <a:r>
                <a:rPr lang="en-GB" sz="2400" dirty="0"/>
                <a:t> growth</a:t>
              </a:r>
              <a:br>
                <a:rPr lang="en-GB" sz="2400" dirty="0"/>
              </a:br>
              <a:r>
                <a:rPr lang="en-GB" sz="2400" dirty="0"/>
                <a:t>Neonatal hypoglycaemia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60FD72-C2E9-3BCB-000C-32D8F52581C1}"/>
                </a:ext>
              </a:extLst>
            </p:cNvPr>
            <p:cNvSpPr txBox="1"/>
            <p:nvPr/>
          </p:nvSpPr>
          <p:spPr>
            <a:xfrm>
              <a:off x="6827108" y="3243476"/>
              <a:ext cx="5181598" cy="48508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Key Message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441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DF7E-2A67-4DDF-9FF3-8E7A1E7D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Calcium channel blockers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73C00-FB81-4484-BF2B-D607FACC0D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Little data available on individual drugs (most data nifedipine)</a:t>
            </a:r>
          </a:p>
          <a:p>
            <a:r>
              <a:rPr lang="en-GB" dirty="0"/>
              <a:t>As a class:</a:t>
            </a:r>
          </a:p>
          <a:p>
            <a:pPr lvl="1"/>
            <a:r>
              <a:rPr lang="en-GB" dirty="0"/>
              <a:t>No increase in miscarriage rates</a:t>
            </a:r>
          </a:p>
          <a:p>
            <a:pPr lvl="1"/>
            <a:r>
              <a:rPr lang="en-GB" dirty="0"/>
              <a:t>No increase in malformation rate (470 exposures, 4 studies)</a:t>
            </a:r>
          </a:p>
          <a:p>
            <a:r>
              <a:rPr lang="en-GB" dirty="0"/>
              <a:t>SGA – no significant difference in SGA rates compared to women on labetalol</a:t>
            </a:r>
          </a:p>
          <a:p>
            <a:r>
              <a:rPr lang="en-GB" dirty="0"/>
              <a:t>BF: nifedipine OK, amlodipine – limited data (but probably OK)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0908E-5CE6-473C-A74C-1A53590E9F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0B25D5-262E-FAB1-308E-46B505C8563E}"/>
              </a:ext>
            </a:extLst>
          </p:cNvPr>
          <p:cNvGrpSpPr/>
          <p:nvPr/>
        </p:nvGrpSpPr>
        <p:grpSpPr>
          <a:xfrm>
            <a:off x="6549492" y="3161340"/>
            <a:ext cx="5181600" cy="1679908"/>
            <a:chOff x="6827108" y="3243476"/>
            <a:chExt cx="5181600" cy="1767189"/>
          </a:xfrm>
        </p:grpSpPr>
        <p:sp>
          <p:nvSpPr>
            <p:cNvPr id="6" name="Content Placeholder 12">
              <a:extLst>
                <a:ext uri="{FF2B5EF4-FFF2-40B4-BE49-F238E27FC236}">
                  <a16:creationId xmlns:a16="http://schemas.microsoft.com/office/drawing/2014/main" id="{BDD0213E-015C-E666-8B1F-8D662360E112}"/>
                </a:ext>
              </a:extLst>
            </p:cNvPr>
            <p:cNvSpPr txBox="1">
              <a:spLocks/>
            </p:cNvSpPr>
            <p:nvPr/>
          </p:nvSpPr>
          <p:spPr>
            <a:xfrm>
              <a:off x="6827108" y="3731740"/>
              <a:ext cx="5181600" cy="12789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GB" sz="2400" dirty="0"/>
                <a:t>Nifedipine is safe to use in pregnancy</a:t>
              </a:r>
            </a:p>
            <a:p>
              <a:pPr marL="0" indent="0"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GB" sz="2400" dirty="0"/>
                <a:t>Less data on amlodipine, widely used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5E5A7C-3477-7774-6C67-8C3989B50847}"/>
                </a:ext>
              </a:extLst>
            </p:cNvPr>
            <p:cNvSpPr txBox="1"/>
            <p:nvPr/>
          </p:nvSpPr>
          <p:spPr>
            <a:xfrm>
              <a:off x="6827108" y="3243476"/>
              <a:ext cx="5181598" cy="48508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Key Message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3643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62D8-992E-49E0-946E-2CE13C80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…all other antiarrhythmic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ACAA-2CDF-43CE-89B3-160649E8A0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Sotalol, </a:t>
            </a:r>
            <a:r>
              <a:rPr lang="en-GB" dirty="0" err="1"/>
              <a:t>flecanide</a:t>
            </a:r>
            <a:r>
              <a:rPr lang="en-GB" dirty="0"/>
              <a:t> and digoxin are treatment for </a:t>
            </a:r>
            <a:r>
              <a:rPr lang="en-GB" dirty="0" err="1"/>
              <a:t>fetal</a:t>
            </a:r>
            <a:r>
              <a:rPr lang="en-GB" dirty="0"/>
              <a:t> SVT</a:t>
            </a:r>
          </a:p>
          <a:p>
            <a:r>
              <a:rPr lang="en-GB" dirty="0"/>
              <a:t>Adenosine:</a:t>
            </a:r>
          </a:p>
          <a:p>
            <a:pPr lvl="1"/>
            <a:r>
              <a:rPr lang="en-GB" dirty="0"/>
              <a:t>limited data</a:t>
            </a:r>
          </a:p>
          <a:p>
            <a:pPr lvl="1"/>
            <a:r>
              <a:rPr lang="en-GB" dirty="0"/>
              <a:t>reports of successful cardioversion</a:t>
            </a:r>
          </a:p>
          <a:p>
            <a:pPr lvl="1"/>
            <a:endParaRPr lang="en-GB" dirty="0"/>
          </a:p>
          <a:p>
            <a:r>
              <a:rPr lang="en-GB" dirty="0"/>
              <a:t>Avoid amiodarone (if possible)</a:t>
            </a:r>
          </a:p>
          <a:p>
            <a:pPr lvl="1"/>
            <a:r>
              <a:rPr lang="en-GB" dirty="0"/>
              <a:t>Affects </a:t>
            </a:r>
            <a:r>
              <a:rPr lang="en-GB" dirty="0" err="1"/>
              <a:t>fetal</a:t>
            </a:r>
            <a:r>
              <a:rPr lang="en-GB" dirty="0"/>
              <a:t> thyroid gland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4AB70CB-5817-499A-B47F-43D7083C0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5625"/>
            <a:ext cx="6096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475470C-E539-3906-6F10-E9AAC37A02D2}"/>
              </a:ext>
            </a:extLst>
          </p:cNvPr>
          <p:cNvGrpSpPr/>
          <p:nvPr/>
        </p:nvGrpSpPr>
        <p:grpSpPr>
          <a:xfrm>
            <a:off x="941793" y="5374051"/>
            <a:ext cx="4413977" cy="1213361"/>
            <a:chOff x="6827108" y="3489195"/>
            <a:chExt cx="5181600" cy="1521470"/>
          </a:xfrm>
        </p:grpSpPr>
        <p:sp>
          <p:nvSpPr>
            <p:cNvPr id="5" name="Content Placeholder 12">
              <a:extLst>
                <a:ext uri="{FF2B5EF4-FFF2-40B4-BE49-F238E27FC236}">
                  <a16:creationId xmlns:a16="http://schemas.microsoft.com/office/drawing/2014/main" id="{7D483B4C-E6DE-8402-C53A-73B0C6113ED4}"/>
                </a:ext>
              </a:extLst>
            </p:cNvPr>
            <p:cNvSpPr txBox="1">
              <a:spLocks/>
            </p:cNvSpPr>
            <p:nvPr/>
          </p:nvSpPr>
          <p:spPr>
            <a:xfrm>
              <a:off x="6827108" y="3974284"/>
              <a:ext cx="5181600" cy="10363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GB" sz="1600" dirty="0"/>
                <a:t>Most </a:t>
              </a:r>
              <a:r>
                <a:rPr lang="en-GB" sz="1600" dirty="0" err="1"/>
                <a:t>antiarrhytmic</a:t>
              </a:r>
              <a:r>
                <a:rPr lang="en-GB" sz="1600" dirty="0"/>
                <a:t> drugs can be used</a:t>
              </a:r>
            </a:p>
            <a:p>
              <a:pPr marL="0" indent="0"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GB" sz="1600" dirty="0"/>
                <a:t>Try to avoid amiodarone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2EBAA8-AB96-C5E4-FF6A-F157938B82C9}"/>
                </a:ext>
              </a:extLst>
            </p:cNvPr>
            <p:cNvSpPr txBox="1"/>
            <p:nvPr/>
          </p:nvSpPr>
          <p:spPr>
            <a:xfrm>
              <a:off x="6827110" y="3489195"/>
              <a:ext cx="5181598" cy="48508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Key Message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26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C58E9-76FA-5878-1205-4538E127F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Antiplatelet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CDCA2-D160-C032-90D3-AAE02138F4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Aspirin</a:t>
            </a:r>
          </a:p>
          <a:p>
            <a:r>
              <a:rPr lang="en-GB" dirty="0"/>
              <a:t>Low dose (75-150mg) safe</a:t>
            </a:r>
          </a:p>
          <a:p>
            <a:r>
              <a:rPr lang="en-GB" dirty="0"/>
              <a:t>Wide spread evidence</a:t>
            </a:r>
          </a:p>
          <a:p>
            <a:endParaRPr lang="en-GB" dirty="0"/>
          </a:p>
          <a:p>
            <a:r>
              <a:rPr lang="en-GB" dirty="0"/>
              <a:t>Used to prevent </a:t>
            </a:r>
            <a:r>
              <a:rPr lang="en-GB" dirty="0" err="1"/>
              <a:t>pre-eclampsia</a:t>
            </a:r>
            <a:endParaRPr lang="en-GB" dirty="0"/>
          </a:p>
          <a:p>
            <a:r>
              <a:rPr lang="en-GB" dirty="0"/>
              <a:t>63% RR reduction, high risk population, &lt;16/40, 150mg nocte (ASPRE study)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3B25C-0D92-D203-EDF2-56909C7914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Clopidogrel</a:t>
            </a:r>
          </a:p>
          <a:p>
            <a:pPr lvl="1"/>
            <a:r>
              <a:rPr lang="en-GB" dirty="0"/>
              <a:t>Little human data</a:t>
            </a:r>
          </a:p>
          <a:p>
            <a:pPr lvl="1"/>
            <a:r>
              <a:rPr lang="en-GB" dirty="0"/>
              <a:t>Not thought to be harmful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F63442-52D0-5C69-56FB-B5983C3B957A}"/>
              </a:ext>
            </a:extLst>
          </p:cNvPr>
          <p:cNvGrpSpPr/>
          <p:nvPr/>
        </p:nvGrpSpPr>
        <p:grpSpPr>
          <a:xfrm>
            <a:off x="6661459" y="4366345"/>
            <a:ext cx="4413977" cy="1213360"/>
            <a:chOff x="6827108" y="3489196"/>
            <a:chExt cx="5181600" cy="1521469"/>
          </a:xfrm>
        </p:grpSpPr>
        <p:sp>
          <p:nvSpPr>
            <p:cNvPr id="6" name="Content Placeholder 12">
              <a:extLst>
                <a:ext uri="{FF2B5EF4-FFF2-40B4-BE49-F238E27FC236}">
                  <a16:creationId xmlns:a16="http://schemas.microsoft.com/office/drawing/2014/main" id="{E1173FD6-87FE-674B-EED5-F4756F871D52}"/>
                </a:ext>
              </a:extLst>
            </p:cNvPr>
            <p:cNvSpPr txBox="1">
              <a:spLocks/>
            </p:cNvSpPr>
            <p:nvPr/>
          </p:nvSpPr>
          <p:spPr>
            <a:xfrm>
              <a:off x="6827108" y="3974284"/>
              <a:ext cx="5181600" cy="10363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GB" sz="2000" dirty="0"/>
                <a:t>LDA is safe to use in pregnancy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E02D78-9D63-8016-8301-6ECEC3B4F534}"/>
                </a:ext>
              </a:extLst>
            </p:cNvPr>
            <p:cNvSpPr txBox="1"/>
            <p:nvPr/>
          </p:nvSpPr>
          <p:spPr>
            <a:xfrm>
              <a:off x="6827110" y="3489195"/>
              <a:ext cx="5181598" cy="48508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Key Message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524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Warfarin </a:t>
            </a:r>
            <a:r>
              <a:rPr lang="en-GB" b="1" dirty="0" err="1"/>
              <a:t>Embryopathy</a:t>
            </a:r>
            <a:endParaRPr lang="en-GB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690688"/>
            <a:ext cx="562696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0.6-10% overall</a:t>
            </a:r>
          </a:p>
          <a:p>
            <a:endParaRPr lang="en-GB" dirty="0"/>
          </a:p>
          <a:p>
            <a:r>
              <a:rPr lang="en-GB" dirty="0"/>
              <a:t>6-9 weeks gestation</a:t>
            </a:r>
          </a:p>
          <a:p>
            <a:r>
              <a:rPr lang="en-GB" dirty="0"/>
              <a:t>Nasal and mid facial hypoplasia</a:t>
            </a:r>
          </a:p>
          <a:p>
            <a:r>
              <a:rPr lang="en-GB" dirty="0"/>
              <a:t>Stippling epiphysis</a:t>
            </a:r>
          </a:p>
          <a:p>
            <a:r>
              <a:rPr lang="en-GB" dirty="0"/>
              <a:t>Feeding/breathing problems</a:t>
            </a:r>
          </a:p>
          <a:p>
            <a:r>
              <a:rPr lang="en-GB" dirty="0"/>
              <a:t>Spinal deformity</a:t>
            </a:r>
          </a:p>
          <a:p>
            <a:endParaRPr lang="en-GB" dirty="0"/>
          </a:p>
          <a:p>
            <a:r>
              <a:rPr lang="en-GB" dirty="0"/>
              <a:t>?? dose dependent</a:t>
            </a:r>
          </a:p>
          <a:p>
            <a:r>
              <a:rPr lang="en-GB" b="1" dirty="0"/>
              <a:t>0.45-0.9% with low dose (&lt;5mg/day)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0"/>
          <a:stretch/>
        </p:blipFill>
        <p:spPr bwMode="auto">
          <a:xfrm>
            <a:off x="7184571" y="1700808"/>
            <a:ext cx="3125756" cy="40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Warfarin </a:t>
            </a:r>
            <a:r>
              <a:rPr lang="en-GB" dirty="0" err="1"/>
              <a:t>Fetopathy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0.7-2% risk</a:t>
            </a:r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and 3</a:t>
            </a:r>
            <a:r>
              <a:rPr lang="en-GB" baseline="30000" dirty="0"/>
              <a:t>rd</a:t>
            </a:r>
            <a:r>
              <a:rPr lang="en-GB" dirty="0"/>
              <a:t> trimester exposure</a:t>
            </a:r>
          </a:p>
          <a:p>
            <a:r>
              <a:rPr lang="en-GB" dirty="0"/>
              <a:t>Late </a:t>
            </a:r>
            <a:r>
              <a:rPr lang="en-GB" dirty="0" err="1"/>
              <a:t>fetal</a:t>
            </a:r>
            <a:r>
              <a:rPr lang="en-GB" dirty="0"/>
              <a:t> loss/stillbirth</a:t>
            </a:r>
          </a:p>
          <a:p>
            <a:endParaRPr lang="en-GB" dirty="0"/>
          </a:p>
          <a:p>
            <a:r>
              <a:rPr lang="en-GB" dirty="0"/>
              <a:t>Microcephaly</a:t>
            </a:r>
          </a:p>
          <a:p>
            <a:r>
              <a:rPr lang="en-GB" dirty="0"/>
              <a:t>Cerebral atrophy</a:t>
            </a:r>
          </a:p>
          <a:p>
            <a:r>
              <a:rPr lang="en-GB" dirty="0"/>
              <a:t>Hydrocephalus</a:t>
            </a:r>
          </a:p>
          <a:p>
            <a:r>
              <a:rPr lang="en-GB" dirty="0"/>
              <a:t>Optic atrophy</a:t>
            </a:r>
          </a:p>
          <a:p>
            <a:endParaRPr lang="en-GB" dirty="0"/>
          </a:p>
          <a:p>
            <a:r>
              <a:rPr lang="en-GB" dirty="0" err="1"/>
              <a:t>Fetus</a:t>
            </a:r>
            <a:r>
              <a:rPr lang="en-GB" dirty="0"/>
              <a:t> more anticoagulated than mother</a:t>
            </a:r>
          </a:p>
          <a:p>
            <a:r>
              <a:rPr lang="en-GB" dirty="0"/>
              <a:t>Dose dependency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806617" y="2944214"/>
            <a:ext cx="432048" cy="15121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257867" y="3446383"/>
            <a:ext cx="3312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Intracerebral bleeding</a:t>
            </a:r>
          </a:p>
        </p:txBody>
      </p:sp>
    </p:spTree>
    <p:extLst>
      <p:ext uri="{BB962C8B-B14F-4D97-AF65-F5344CB8AC3E}">
        <p14:creationId xmlns:p14="http://schemas.microsoft.com/office/powerpoint/2010/main" val="355336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E7237-54FC-073D-142B-865A9659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DOACs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0217A-4F01-0FDB-095C-2A276ABC7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Very little data</a:t>
            </a:r>
          </a:p>
          <a:p>
            <a:endParaRPr lang="en-GB" dirty="0"/>
          </a:p>
          <a:p>
            <a:r>
              <a:rPr lang="en-GB" dirty="0"/>
              <a:t>Animal models</a:t>
            </a:r>
          </a:p>
          <a:p>
            <a:pPr lvl="1"/>
            <a:r>
              <a:rPr lang="en-GB" dirty="0"/>
              <a:t>Female fertility: decrease in implantations/increase in pre-implantation loss (5x human dose)</a:t>
            </a:r>
          </a:p>
          <a:p>
            <a:pPr lvl="1"/>
            <a:r>
              <a:rPr lang="en-GB" dirty="0"/>
              <a:t>decrease in </a:t>
            </a:r>
            <a:r>
              <a:rPr lang="en-GB" dirty="0" err="1"/>
              <a:t>fetal</a:t>
            </a:r>
            <a:r>
              <a:rPr lang="en-GB" dirty="0"/>
              <a:t> body weight and embryofoetal viability in rodents (5-10x human dose) </a:t>
            </a:r>
          </a:p>
          <a:p>
            <a:pPr lvl="1"/>
            <a:r>
              <a:rPr lang="en-GB" dirty="0"/>
              <a:t>increased maternal bleeding (vaginal/uterine) in rodents</a:t>
            </a:r>
          </a:p>
        </p:txBody>
      </p:sp>
    </p:spTree>
    <p:extLst>
      <p:ext uri="{BB962C8B-B14F-4D97-AF65-F5344CB8AC3E}">
        <p14:creationId xmlns:p14="http://schemas.microsoft.com/office/powerpoint/2010/main" val="281986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338E-6AA0-4353-A7E1-F736B6ED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I’m going to talk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793AA-1725-4DA0-8E07-F1E929D24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Pharmacological management of:</a:t>
            </a:r>
          </a:p>
          <a:p>
            <a:pPr marL="457200" lvl="1" indent="0">
              <a:buNone/>
            </a:pPr>
            <a:r>
              <a:rPr lang="en-GB" dirty="0"/>
              <a:t>Heart failure</a:t>
            </a:r>
          </a:p>
          <a:p>
            <a:pPr marL="457200" lvl="1" indent="0">
              <a:buNone/>
            </a:pPr>
            <a:r>
              <a:rPr lang="en-GB" dirty="0"/>
              <a:t>Arrythmia</a:t>
            </a:r>
          </a:p>
          <a:p>
            <a:pPr marL="457200" lvl="1" indent="0">
              <a:buNone/>
            </a:pPr>
            <a:r>
              <a:rPr lang="en-GB" dirty="0"/>
              <a:t>Hypertension</a:t>
            </a:r>
          </a:p>
          <a:p>
            <a:pPr marL="457200" lvl="1" indent="0">
              <a:buNone/>
            </a:pPr>
            <a:r>
              <a:rPr lang="en-GB" dirty="0"/>
              <a:t>Antiplatelet drugs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Mainstream medication</a:t>
            </a:r>
          </a:p>
          <a:p>
            <a:pPr marL="0" indent="0">
              <a:buNone/>
            </a:pPr>
            <a:r>
              <a:rPr lang="en-GB" dirty="0"/>
              <a:t>From a </a:t>
            </a:r>
            <a:r>
              <a:rPr lang="en-GB" u="sng" dirty="0"/>
              <a:t>drug safety</a:t>
            </a:r>
            <a:r>
              <a:rPr lang="en-GB" dirty="0"/>
              <a:t> perspective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Where to go for information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PubMed reference numbers/REPROTOX/</a:t>
            </a:r>
            <a:r>
              <a:rPr lang="en-GB" dirty="0" err="1"/>
              <a:t>MicroMedex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244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B884F-F58B-425D-A6AA-53BE08D2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70D2B-12B9-49B1-B3A0-DC7A34E2B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cardiac drugs are safe in pregnancy and BF</a:t>
            </a:r>
          </a:p>
          <a:p>
            <a:r>
              <a:rPr lang="en-GB" dirty="0"/>
              <a:t>Exceptions:</a:t>
            </a:r>
          </a:p>
          <a:p>
            <a:pPr lvl="1"/>
            <a:r>
              <a:rPr lang="en-GB" dirty="0" err="1"/>
              <a:t>ACEi</a:t>
            </a:r>
            <a:endParaRPr lang="en-GB" dirty="0"/>
          </a:p>
          <a:p>
            <a:pPr lvl="1"/>
            <a:r>
              <a:rPr lang="en-GB" dirty="0"/>
              <a:t>ARBs</a:t>
            </a:r>
          </a:p>
          <a:p>
            <a:pPr lvl="1"/>
            <a:r>
              <a:rPr lang="en-GB" dirty="0"/>
              <a:t>Warfarin/DOACs</a:t>
            </a:r>
          </a:p>
          <a:p>
            <a:pPr lvl="1"/>
            <a:r>
              <a:rPr lang="en-GB" dirty="0"/>
              <a:t>Amiodarone</a:t>
            </a:r>
          </a:p>
          <a:p>
            <a:r>
              <a:rPr lang="en-GB" dirty="0"/>
              <a:t>Manage patient as if not pregnant</a:t>
            </a:r>
          </a:p>
          <a:p>
            <a:r>
              <a:rPr lang="en-GB" dirty="0"/>
              <a:t>Medication safety information requires careful interpretation</a:t>
            </a:r>
          </a:p>
          <a:p>
            <a:r>
              <a:rPr lang="en-GB" dirty="0"/>
              <a:t>“Bottom line” – seek advice from UKTIS if unsure</a:t>
            </a:r>
          </a:p>
        </p:txBody>
      </p:sp>
    </p:spTree>
    <p:extLst>
      <p:ext uri="{BB962C8B-B14F-4D97-AF65-F5344CB8AC3E}">
        <p14:creationId xmlns:p14="http://schemas.microsoft.com/office/powerpoint/2010/main" val="408436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0182-8E42-46F7-A6E4-E33E4B1E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I’m not going to talk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5FC1D-F709-4440-A7BA-BEF5729CB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Metal heart valves &amp; anticoagulation</a:t>
            </a:r>
          </a:p>
          <a:p>
            <a:endParaRPr lang="en-GB" dirty="0"/>
          </a:p>
          <a:p>
            <a:r>
              <a:rPr lang="en-GB" dirty="0"/>
              <a:t>More obscure drugs… phone UKTIS(!)</a:t>
            </a:r>
          </a:p>
          <a:p>
            <a:endParaRPr lang="en-GB" dirty="0"/>
          </a:p>
          <a:p>
            <a:r>
              <a:rPr lang="en-GB" dirty="0"/>
              <a:t>Indications/efficacy/etc…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2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uktis_colour_logo">
            <a:extLst>
              <a:ext uri="{FF2B5EF4-FFF2-40B4-BE49-F238E27FC236}">
                <a16:creationId xmlns:a16="http://schemas.microsoft.com/office/drawing/2014/main" id="{9EC109B1-4437-4D81-8CD3-C8A04005A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08562"/>
            <a:ext cx="3168650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nhs">
            <a:extLst>
              <a:ext uri="{FF2B5EF4-FFF2-40B4-BE49-F238E27FC236}">
                <a16:creationId xmlns:a16="http://schemas.microsoft.com/office/drawing/2014/main" id="{54D535F1-30D8-4953-B5D3-A1F88DA51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6374605"/>
            <a:ext cx="746125" cy="3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ktis-banner-2c-phe">
            <a:extLst>
              <a:ext uri="{FF2B5EF4-FFF2-40B4-BE49-F238E27FC236}">
                <a16:creationId xmlns:a16="http://schemas.microsoft.com/office/drawing/2014/main" id="{91416954-9828-458F-915C-6043C442B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38" y="5534818"/>
            <a:ext cx="28860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0ACBEE-1DEB-4F18-8279-D13558441601}"/>
              </a:ext>
            </a:extLst>
          </p:cNvPr>
          <p:cNvSpPr txBox="1"/>
          <p:nvPr/>
        </p:nvSpPr>
        <p:spPr>
          <a:xfrm>
            <a:off x="725961" y="3912106"/>
            <a:ext cx="10740078" cy="261610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hlinkClick r:id="rId5"/>
              </a:rPr>
              <a:t>www.uktis.org</a:t>
            </a:r>
            <a:endParaRPr lang="en-GB" sz="4400" b="1" dirty="0"/>
          </a:p>
          <a:p>
            <a:pPr algn="ctr"/>
            <a:r>
              <a:rPr lang="en-GB" sz="4400" b="1" dirty="0">
                <a:hlinkClick r:id="rId6"/>
              </a:rPr>
              <a:t>www.medicinesinpregnancy.org</a:t>
            </a:r>
            <a:endParaRPr lang="en-GB" sz="4400" b="1" dirty="0"/>
          </a:p>
          <a:p>
            <a:pPr algn="ctr"/>
            <a:endParaRPr lang="en-GB" sz="3600" b="1" dirty="0"/>
          </a:p>
          <a:p>
            <a:pPr algn="ctr"/>
            <a:r>
              <a:rPr lang="en-GB" sz="4000" b="1" dirty="0">
                <a:sym typeface="Webdings" panose="05030102010509060703" pitchFamily="18" charset="2"/>
              </a:rPr>
              <a:t></a:t>
            </a:r>
            <a:r>
              <a:rPr lang="en-GB" sz="4000" b="1" dirty="0">
                <a:sym typeface="Wingdings" panose="05000000000000000000" pitchFamily="2" charset="2"/>
              </a:rPr>
              <a:t> </a:t>
            </a:r>
            <a:r>
              <a:rPr lang="en-GB" sz="4000" b="1" dirty="0"/>
              <a:t>0344 892 0909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A956E-0198-4003-87EE-1C34F8830059}"/>
              </a:ext>
            </a:extLst>
          </p:cNvPr>
          <p:cNvSpPr txBox="1"/>
          <p:nvPr/>
        </p:nvSpPr>
        <p:spPr>
          <a:xfrm>
            <a:off x="675600" y="1744549"/>
            <a:ext cx="11162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Free advice </a:t>
            </a:r>
            <a:r>
              <a:rPr lang="en-GB" sz="2800" dirty="0"/>
              <a:t>on medication use and chemical exposure in pregnancy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Systematic review </a:t>
            </a:r>
            <a:r>
              <a:rPr lang="en-GB" sz="2800" dirty="0"/>
              <a:t>of over 450 medications, updated every 4yrs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Patient information sheets </a:t>
            </a:r>
            <a:r>
              <a:rPr lang="en-GB" sz="2800" dirty="0"/>
              <a:t>on commonly prescribed medications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Registry </a:t>
            </a:r>
            <a:r>
              <a:rPr lang="en-GB" sz="2800" dirty="0"/>
              <a:t>CAG approved teratology/pregnancy outcome database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4209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25D9-596D-4717-9871-E79AC172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Heart failure: acute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53474-851B-49DE-B516-A35D19C644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Do what you normally do!</a:t>
            </a:r>
          </a:p>
          <a:p>
            <a:endParaRPr lang="en-GB" dirty="0"/>
          </a:p>
          <a:p>
            <a:r>
              <a:rPr lang="en-GB" dirty="0"/>
              <a:t>Diuretics</a:t>
            </a:r>
          </a:p>
          <a:p>
            <a:r>
              <a:rPr lang="en-GB" dirty="0"/>
              <a:t>Opiates</a:t>
            </a:r>
          </a:p>
          <a:p>
            <a:r>
              <a:rPr lang="en-GB" dirty="0"/>
              <a:t>Oxygen</a:t>
            </a:r>
          </a:p>
          <a:p>
            <a:r>
              <a:rPr lang="en-GB" dirty="0"/>
              <a:t>Nitrates</a:t>
            </a:r>
          </a:p>
          <a:p>
            <a:r>
              <a:rPr lang="en-GB" dirty="0"/>
              <a:t>Betablocker</a:t>
            </a:r>
          </a:p>
          <a:p>
            <a:endParaRPr lang="en-GB" dirty="0"/>
          </a:p>
          <a:p>
            <a:r>
              <a:rPr lang="en-GB" dirty="0"/>
              <a:t>… all safe to give in pregnancy, don’t delay treatment because of pregnancy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C7E06-A49E-42A9-902C-F9FB48E054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7C4E6FF-1DAE-4310-9825-8AA2382FF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4191"/>
            <a:ext cx="4625889" cy="4508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9481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7CF-01D9-4FBF-89D6-3CAD5831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Loop diuretics - furosemide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1A929-6F24-4898-824C-CAE4BFB09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2" y="1520828"/>
            <a:ext cx="5181600" cy="2683949"/>
          </a:xfrm>
        </p:spPr>
        <p:txBody>
          <a:bodyPr>
            <a:normAutofit fontScale="92500"/>
          </a:bodyPr>
          <a:lstStyle/>
          <a:p>
            <a:r>
              <a:rPr lang="en-GB" dirty="0"/>
              <a:t>No human evidence malformation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Ototoxicity – not statistically significant (1,020 prem babies, &gt;28 days furosemide)</a:t>
            </a:r>
            <a:r>
              <a:rPr lang="en-GB" baseline="30000" dirty="0"/>
              <a:t>3</a:t>
            </a:r>
            <a:endParaRPr lang="en-GB" dirty="0"/>
          </a:p>
          <a:p>
            <a:r>
              <a:rPr lang="en-GB" dirty="0"/>
              <a:t>Small doses in breast milk – not harmful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421FCF32-B68B-4A96-9C0C-835C5802FC58}"/>
              </a:ext>
            </a:extLst>
          </p:cNvPr>
          <p:cNvSpPr txBox="1">
            <a:spLocks/>
          </p:cNvSpPr>
          <p:nvPr/>
        </p:nvSpPr>
        <p:spPr>
          <a:xfrm>
            <a:off x="6172202" y="4502923"/>
            <a:ext cx="5181600" cy="1445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dirty="0"/>
              <a:t>Furosemide is safe in pregnancy and BF</a:t>
            </a:r>
          </a:p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dirty="0"/>
              <a:t>Monitor Electrolytes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C9969-F20B-4FC7-85D9-F9E6C973CFA4}"/>
              </a:ext>
            </a:extLst>
          </p:cNvPr>
          <p:cNvSpPr txBox="1"/>
          <p:nvPr/>
        </p:nvSpPr>
        <p:spPr>
          <a:xfrm>
            <a:off x="6172202" y="4017834"/>
            <a:ext cx="5181598" cy="4850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Key Messages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A0FACF-FE26-47C3-ADE1-3A183F79E0AE}"/>
              </a:ext>
            </a:extLst>
          </p:cNvPr>
          <p:cNvSpPr txBox="1"/>
          <p:nvPr/>
        </p:nvSpPr>
        <p:spPr>
          <a:xfrm>
            <a:off x="520340" y="2189617"/>
            <a:ext cx="5181600" cy="5013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‘Wavy ribs’ – rats 90mg/kg/day</a:t>
            </a:r>
            <a:r>
              <a:rPr lang="en-GB" sz="2800" b="1" baseline="30000" dirty="0">
                <a:solidFill>
                  <a:schemeClr val="bg1"/>
                </a:solidFill>
              </a:rPr>
              <a:t>1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A9AB1E-C5D1-45DC-A030-D345EFEA7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40" y="2730023"/>
            <a:ext cx="5188148" cy="20220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EEF1F7-0C9A-475B-99D2-57BA22836363}"/>
              </a:ext>
            </a:extLst>
          </p:cNvPr>
          <p:cNvSpPr txBox="1"/>
          <p:nvPr/>
        </p:nvSpPr>
        <p:spPr>
          <a:xfrm>
            <a:off x="100914" y="6122773"/>
            <a:ext cx="7910384" cy="6796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baseline="30000" dirty="0"/>
              <a:t>1</a:t>
            </a:r>
            <a:r>
              <a:rPr lang="en-GB" sz="1400" dirty="0"/>
              <a:t> PMID: 7281172</a:t>
            </a:r>
          </a:p>
          <a:p>
            <a:r>
              <a:rPr lang="en-GB" sz="1400" baseline="30000" dirty="0"/>
              <a:t>2</a:t>
            </a:r>
            <a:r>
              <a:rPr lang="en-GB" sz="1400" dirty="0"/>
              <a:t> REPROTOX</a:t>
            </a:r>
          </a:p>
          <a:p>
            <a:r>
              <a:rPr lang="en-GB" sz="1400" baseline="30000" dirty="0"/>
              <a:t>3 </a:t>
            </a:r>
            <a:r>
              <a:rPr lang="en-GB" sz="1400" dirty="0"/>
              <a:t>PMID: 30193125</a:t>
            </a:r>
            <a:endParaRPr lang="en-GB" sz="1400" baseline="30000" dirty="0"/>
          </a:p>
          <a:p>
            <a:endParaRPr lang="en-GB" baseline="30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EEF629-D3C0-4EA3-A805-FC64291AF7A6}"/>
              </a:ext>
            </a:extLst>
          </p:cNvPr>
          <p:cNvCxnSpPr/>
          <p:nvPr/>
        </p:nvCxnSpPr>
        <p:spPr>
          <a:xfrm>
            <a:off x="74141" y="6135129"/>
            <a:ext cx="602185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4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9C8B-EA2F-4B24-B558-59CB51A1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Thiazide diuretics – BFZ, metolazone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B9442-7E64-4CC4-990C-6563D9BF56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Little data on BFZ and metolazone</a:t>
            </a:r>
          </a:p>
          <a:p>
            <a:r>
              <a:rPr lang="en-GB" dirty="0"/>
              <a:t>Thiazides: 5,000 exposures</a:t>
            </a:r>
            <a:r>
              <a:rPr lang="en-GB" baseline="30000" dirty="0"/>
              <a:t>1</a:t>
            </a:r>
            <a:endParaRPr lang="en-GB" dirty="0"/>
          </a:p>
          <a:p>
            <a:r>
              <a:rPr lang="en-GB" dirty="0"/>
              <a:t>No increase in malformation rate</a:t>
            </a:r>
          </a:p>
          <a:p>
            <a:endParaRPr lang="en-GB" dirty="0"/>
          </a:p>
          <a:p>
            <a:r>
              <a:rPr lang="en-GB" dirty="0"/>
              <a:t>Case report/series of</a:t>
            </a:r>
          </a:p>
          <a:p>
            <a:pPr lvl="1"/>
            <a:r>
              <a:rPr lang="en-GB" dirty="0"/>
              <a:t>Neonatal thrombocytopenia</a:t>
            </a:r>
            <a:r>
              <a:rPr lang="en-GB" baseline="30000" dirty="0"/>
              <a:t>2</a:t>
            </a:r>
            <a:r>
              <a:rPr lang="en-GB" dirty="0"/>
              <a:t> (n=7)</a:t>
            </a:r>
          </a:p>
          <a:p>
            <a:pPr lvl="1"/>
            <a:r>
              <a:rPr lang="en-GB" dirty="0"/>
              <a:t>Fetal biochemical disturbance</a:t>
            </a:r>
          </a:p>
          <a:p>
            <a:pPr lvl="1"/>
            <a:r>
              <a:rPr lang="en-GB" dirty="0"/>
              <a:t>Uteroplacental insufficiency</a:t>
            </a:r>
          </a:p>
          <a:p>
            <a:r>
              <a:rPr lang="en-GB" dirty="0"/>
              <a:t>1,040 infants</a:t>
            </a:r>
            <a:r>
              <a:rPr lang="en-GB" baseline="30000" dirty="0"/>
              <a:t>3</a:t>
            </a:r>
            <a:r>
              <a:rPr lang="en-GB" dirty="0"/>
              <a:t>, hydrochlorothiazide for HTN – no complications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2ADA59F6-0439-40B9-81FB-EAF6AC2BD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367" y="2570205"/>
            <a:ext cx="5181600" cy="2945670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GB" dirty="0"/>
              <a:t>Can use thiazides if needed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dirty="0"/>
              <a:t>Don’t use for hypertension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dirty="0"/>
              <a:t>Check baby after delivery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9C3B7-6C85-4847-BAA7-37F35E375B1E}"/>
              </a:ext>
            </a:extLst>
          </p:cNvPr>
          <p:cNvSpPr txBox="1"/>
          <p:nvPr/>
        </p:nvSpPr>
        <p:spPr>
          <a:xfrm>
            <a:off x="6524367" y="2081941"/>
            <a:ext cx="5181598" cy="4850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Key Messages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73CB5-AEF4-4254-A2B5-487758DC86FA}"/>
              </a:ext>
            </a:extLst>
          </p:cNvPr>
          <p:cNvSpPr txBox="1"/>
          <p:nvPr/>
        </p:nvSpPr>
        <p:spPr>
          <a:xfrm>
            <a:off x="100914" y="6122773"/>
            <a:ext cx="7910384" cy="6796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baseline="30000" dirty="0"/>
              <a:t>1</a:t>
            </a:r>
            <a:r>
              <a:rPr lang="en-GB" sz="1400" dirty="0"/>
              <a:t> REPROTOX</a:t>
            </a:r>
          </a:p>
          <a:p>
            <a:r>
              <a:rPr lang="en-GB" sz="1400" baseline="30000" dirty="0"/>
              <a:t>2</a:t>
            </a:r>
            <a:r>
              <a:rPr lang="en-GB" sz="1400" dirty="0"/>
              <a:t> PMID: 14158963</a:t>
            </a:r>
          </a:p>
          <a:p>
            <a:r>
              <a:rPr lang="en-GB" sz="1400" baseline="30000" dirty="0"/>
              <a:t>3 </a:t>
            </a:r>
            <a:r>
              <a:rPr lang="en-GB" sz="1400" dirty="0"/>
              <a:t>PMID: 5532963</a:t>
            </a:r>
            <a:endParaRPr lang="en-GB" sz="1400" baseline="30000" dirty="0"/>
          </a:p>
          <a:p>
            <a:endParaRPr lang="en-GB" baseline="30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02EF09-4BC7-48D2-A2C4-F1090E23E9F2}"/>
              </a:ext>
            </a:extLst>
          </p:cNvPr>
          <p:cNvCxnSpPr/>
          <p:nvPr/>
        </p:nvCxnSpPr>
        <p:spPr>
          <a:xfrm>
            <a:off x="74141" y="6135129"/>
            <a:ext cx="602185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61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0FDC-99D9-4387-841F-73C677C0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Spironolactone &amp; feminization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9A0A3-B826-431E-A2E8-F2829E0066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K</a:t>
            </a:r>
            <a:r>
              <a:rPr lang="en-GB" baseline="30000" dirty="0"/>
              <a:t>+ </a:t>
            </a:r>
            <a:r>
              <a:rPr lang="en-GB" dirty="0"/>
              <a:t>sparing diuretic, antagonises aldosterone</a:t>
            </a:r>
          </a:p>
          <a:p>
            <a:r>
              <a:rPr lang="en-GB" dirty="0"/>
              <a:t>Anti-androgen properties (weak)</a:t>
            </a:r>
          </a:p>
          <a:p>
            <a:r>
              <a:rPr lang="en-GB" dirty="0"/>
              <a:t>?feminization of male </a:t>
            </a:r>
            <a:r>
              <a:rPr lang="en-GB" dirty="0" err="1"/>
              <a:t>fetus</a:t>
            </a:r>
            <a:endParaRPr lang="en-GB" dirty="0"/>
          </a:p>
          <a:p>
            <a:endParaRPr lang="en-GB" dirty="0"/>
          </a:p>
          <a:p>
            <a:r>
              <a:rPr lang="en-GB" dirty="0"/>
              <a:t>Rats, 40mg spironolactone/day</a:t>
            </a:r>
            <a:r>
              <a:rPr lang="en-GB" baseline="30000" dirty="0"/>
              <a:t>1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No </a:t>
            </a:r>
            <a:r>
              <a:rPr lang="en-GB" b="1" u="sng" dirty="0"/>
              <a:t>human</a:t>
            </a:r>
            <a:r>
              <a:rPr lang="en-GB" dirty="0"/>
              <a:t> cases have been reported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0.11% transfer into breastmilk</a:t>
            </a:r>
            <a:r>
              <a:rPr lang="en-GB" baseline="30000" dirty="0"/>
              <a:t>3</a:t>
            </a:r>
            <a:endParaRPr lang="en-GB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27270FC2-B9A6-4C80-90B4-8D505D496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3126" y="3149904"/>
            <a:ext cx="5181600" cy="2641296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GB" dirty="0"/>
              <a:t>Spironolactone is safe in</a:t>
            </a:r>
            <a:br>
              <a:rPr lang="en-GB" dirty="0"/>
            </a:br>
            <a:r>
              <a:rPr lang="en-GB" dirty="0"/>
              <a:t>pregnancy and BF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dirty="0"/>
              <a:t>Antiandrogen effects theoretical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BA420-44EB-4E4E-A509-240D9DAE7B2F}"/>
              </a:ext>
            </a:extLst>
          </p:cNvPr>
          <p:cNvSpPr txBox="1"/>
          <p:nvPr/>
        </p:nvSpPr>
        <p:spPr>
          <a:xfrm>
            <a:off x="6503126" y="2661640"/>
            <a:ext cx="5181598" cy="4850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Key Messages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F2FDA-C591-4956-9A36-3AB072D0A5BF}"/>
              </a:ext>
            </a:extLst>
          </p:cNvPr>
          <p:cNvSpPr txBox="1"/>
          <p:nvPr/>
        </p:nvSpPr>
        <p:spPr>
          <a:xfrm>
            <a:off x="150341" y="6135129"/>
            <a:ext cx="7910384" cy="6796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baseline="30000" dirty="0"/>
              <a:t>1</a:t>
            </a:r>
            <a:r>
              <a:rPr lang="en-GB" sz="1400" dirty="0"/>
              <a:t> PMID: 7456979</a:t>
            </a:r>
          </a:p>
          <a:p>
            <a:r>
              <a:rPr lang="en-GB" sz="1400" baseline="30000" dirty="0"/>
              <a:t>2</a:t>
            </a:r>
            <a:r>
              <a:rPr lang="en-GB" sz="1400" dirty="0"/>
              <a:t> REPROTOX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896D3A-184A-4F3A-96CA-FDC3E5CD8C0D}"/>
              </a:ext>
            </a:extLst>
          </p:cNvPr>
          <p:cNvCxnSpPr/>
          <p:nvPr/>
        </p:nvCxnSpPr>
        <p:spPr>
          <a:xfrm>
            <a:off x="74141" y="6135129"/>
            <a:ext cx="602185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34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E584-7BD9-4B47-8F2B-683E4BCE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ACEi</a:t>
            </a:r>
            <a:r>
              <a:rPr lang="en-GB" dirty="0"/>
              <a:t>: First trimester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C8B30-0DE4-41E7-AA41-49E3E65D9F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No good evidence of </a:t>
            </a:r>
            <a:r>
              <a:rPr lang="en-GB" dirty="0">
                <a:sym typeface="Wingdings" panose="05000000000000000000" pitchFamily="2" charset="2"/>
              </a:rPr>
              <a:t> miscarriage risk</a:t>
            </a:r>
          </a:p>
          <a:p>
            <a:r>
              <a:rPr lang="en-GB" b="1" dirty="0">
                <a:sym typeface="Wingdings" panose="05000000000000000000" pitchFamily="2" charset="2"/>
              </a:rPr>
              <a:t>Overall CM rate</a:t>
            </a:r>
            <a:r>
              <a:rPr lang="en-GB" b="1" baseline="30000" dirty="0">
                <a:sym typeface="Wingdings" panose="05000000000000000000" pitchFamily="2" charset="2"/>
              </a:rPr>
              <a:t>1</a:t>
            </a:r>
            <a:endParaRPr lang="en-GB" b="1" dirty="0">
              <a:sym typeface="Wingdings" panose="05000000000000000000" pitchFamily="2" charset="2"/>
            </a:endParaRPr>
          </a:p>
          <a:p>
            <a:pPr lvl="1"/>
            <a:r>
              <a:rPr lang="en-GB" dirty="0">
                <a:sym typeface="Wingdings" panose="05000000000000000000" pitchFamily="2" charset="2"/>
              </a:rPr>
              <a:t>5 studies: 4,000 T1 exposures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4 studies – no risk CM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One study - risk, but diabetics</a:t>
            </a:r>
          </a:p>
          <a:p>
            <a:r>
              <a:rPr lang="en-GB" b="1" dirty="0">
                <a:sym typeface="Wingdings" panose="05000000000000000000" pitchFamily="2" charset="2"/>
              </a:rPr>
              <a:t>CVS/CNS/renal malformations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One study</a:t>
            </a:r>
            <a:r>
              <a:rPr lang="en-GB" baseline="30000" dirty="0">
                <a:sym typeface="Wingdings" panose="05000000000000000000" pitchFamily="2" charset="2"/>
              </a:rPr>
              <a:t>2</a:t>
            </a:r>
            <a:r>
              <a:rPr lang="en-GB" dirty="0">
                <a:sym typeface="Wingdings" panose="05000000000000000000" pitchFamily="2" charset="2"/>
              </a:rPr>
              <a:t>, n=209: ↑3.7x CVS, ↑4.4x CNS, ↑9x renal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Outlier – not reproduced larger cohorts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128917-4B78-48B9-93AB-A27DC8A01944}"/>
              </a:ext>
            </a:extLst>
          </p:cNvPr>
          <p:cNvGrpSpPr/>
          <p:nvPr/>
        </p:nvGrpSpPr>
        <p:grpSpPr>
          <a:xfrm>
            <a:off x="6777680" y="3299081"/>
            <a:ext cx="5181600" cy="2632161"/>
            <a:chOff x="6172200" y="2743028"/>
            <a:chExt cx="5181600" cy="2632161"/>
          </a:xfrm>
        </p:grpSpPr>
        <p:sp>
          <p:nvSpPr>
            <p:cNvPr id="5" name="Content Placeholder 12">
              <a:extLst>
                <a:ext uri="{FF2B5EF4-FFF2-40B4-BE49-F238E27FC236}">
                  <a16:creationId xmlns:a16="http://schemas.microsoft.com/office/drawing/2014/main" id="{8C1848AC-26E4-4433-95B3-74D3C370B5A8}"/>
                </a:ext>
              </a:extLst>
            </p:cNvPr>
            <p:cNvSpPr txBox="1">
              <a:spLocks/>
            </p:cNvSpPr>
            <p:nvPr/>
          </p:nvSpPr>
          <p:spPr>
            <a:xfrm>
              <a:off x="6172200" y="3231292"/>
              <a:ext cx="5181600" cy="21438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200000"/>
                </a:lnSpc>
                <a:buFont typeface="Arial" panose="020B0604020202020204" pitchFamily="34" charset="0"/>
                <a:buNone/>
              </a:pPr>
              <a:r>
                <a:rPr lang="en-GB" dirty="0" err="1"/>
                <a:t>ACEi</a:t>
              </a:r>
              <a:r>
                <a:rPr lang="en-GB" dirty="0"/>
                <a:t> probably not teratogenic</a:t>
              </a:r>
            </a:p>
            <a:p>
              <a:pPr marL="0" indent="0" algn="ctr">
                <a:lnSpc>
                  <a:spcPct val="200000"/>
                </a:lnSpc>
                <a:buFont typeface="Arial" panose="020B0604020202020204" pitchFamily="34" charset="0"/>
                <a:buNone/>
              </a:pPr>
              <a:r>
                <a:rPr lang="en-GB" dirty="0"/>
                <a:t>Consider stopping prior to conception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D8AD25-1FB3-4F3C-B081-A327F0B0F162}"/>
                </a:ext>
              </a:extLst>
            </p:cNvPr>
            <p:cNvSpPr txBox="1"/>
            <p:nvPr/>
          </p:nvSpPr>
          <p:spPr>
            <a:xfrm>
              <a:off x="6172200" y="2743028"/>
              <a:ext cx="5181598" cy="48508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Key Messages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E8DC943-21AA-4914-A9F1-8E6DAB3F21A5}"/>
              </a:ext>
            </a:extLst>
          </p:cNvPr>
          <p:cNvSpPr txBox="1"/>
          <p:nvPr/>
        </p:nvSpPr>
        <p:spPr>
          <a:xfrm>
            <a:off x="6777678" y="1825625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Should </a:t>
            </a:r>
            <a:r>
              <a:rPr lang="en-GB" sz="3200" b="1" dirty="0" err="1"/>
              <a:t>ACEi</a:t>
            </a:r>
            <a:r>
              <a:rPr lang="en-GB" sz="3200" b="1" dirty="0"/>
              <a:t> be stopped prior to conception?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B676C7-C0EB-4ACE-B7DE-4095411071E2}"/>
              </a:ext>
            </a:extLst>
          </p:cNvPr>
          <p:cNvSpPr txBox="1"/>
          <p:nvPr/>
        </p:nvSpPr>
        <p:spPr>
          <a:xfrm>
            <a:off x="150341" y="6135129"/>
            <a:ext cx="7910384" cy="6796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baseline="30000" dirty="0"/>
              <a:t>1</a:t>
            </a:r>
            <a:r>
              <a:rPr lang="en-GB" sz="1400" dirty="0"/>
              <a:t>UKTIS monograph: </a:t>
            </a:r>
            <a:r>
              <a:rPr lang="en-GB" sz="1400" dirty="0" err="1"/>
              <a:t>ACEi</a:t>
            </a:r>
            <a:endParaRPr lang="en-GB" sz="1400" dirty="0"/>
          </a:p>
          <a:p>
            <a:r>
              <a:rPr lang="en-GB" sz="1400" baseline="30000" dirty="0"/>
              <a:t>2</a:t>
            </a:r>
            <a:r>
              <a:rPr lang="en-GB" sz="1400" dirty="0"/>
              <a:t> PMID: </a:t>
            </a:r>
          </a:p>
        </p:txBody>
      </p:sp>
    </p:spTree>
    <p:extLst>
      <p:ext uri="{BB962C8B-B14F-4D97-AF65-F5344CB8AC3E}">
        <p14:creationId xmlns:p14="http://schemas.microsoft.com/office/powerpoint/2010/main" val="2370060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958</Words>
  <Application>Microsoft Office PowerPoint</Application>
  <PresentationFormat>Widescreen</PresentationFormat>
  <Paragraphs>218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Gill Sans</vt:lpstr>
      <vt:lpstr>Gill Sans MT</vt:lpstr>
      <vt:lpstr>Office Theme</vt:lpstr>
      <vt:lpstr>Cardiac Drugs in Pregnancy</vt:lpstr>
      <vt:lpstr>What I’m going to talk about</vt:lpstr>
      <vt:lpstr>What I’m not going to talk about</vt:lpstr>
      <vt:lpstr>PowerPoint Presentation</vt:lpstr>
      <vt:lpstr>Heart failure: acute management</vt:lpstr>
      <vt:lpstr>Loop diuretics - furosemide</vt:lpstr>
      <vt:lpstr>Thiazide diuretics – BFZ, metolazone</vt:lpstr>
      <vt:lpstr>Spironolactone &amp; feminization</vt:lpstr>
      <vt:lpstr>ACEi: First trimester exposure</vt:lpstr>
      <vt:lpstr>ACEi: 2nd and 3rd trimester exposure</vt:lpstr>
      <vt:lpstr>ACEi, ARBs and breastfeeding</vt:lpstr>
      <vt:lpstr>Nitrates: GTN, ISMN</vt:lpstr>
      <vt:lpstr>Beta Blockers</vt:lpstr>
      <vt:lpstr>Calcium channel blockers</vt:lpstr>
      <vt:lpstr>…all other antiarrhythmic drugs</vt:lpstr>
      <vt:lpstr>Antiplatelet Drugs</vt:lpstr>
      <vt:lpstr>Warfarin Embryopathy</vt:lpstr>
      <vt:lpstr>Warfarin Fetopathy</vt:lpstr>
      <vt:lpstr>DOACs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Drugs in Pregnancy: Beyond the BNF</dc:title>
  <dc:creator>Ken Hodson</dc:creator>
  <cp:lastModifiedBy>HODSON, Kenneth (THE NEWCASTLE UPON TYNE HOSPITALS NHS FOUNDATION TRUST)</cp:lastModifiedBy>
  <cp:revision>37</cp:revision>
  <dcterms:created xsi:type="dcterms:W3CDTF">2021-04-14T15:37:54Z</dcterms:created>
  <dcterms:modified xsi:type="dcterms:W3CDTF">2022-12-14T19:59:54Z</dcterms:modified>
</cp:coreProperties>
</file>