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sldIdLst>
    <p:sldId id="256" r:id="rId6"/>
    <p:sldId id="284" r:id="rId7"/>
    <p:sldId id="298" r:id="rId8"/>
    <p:sldId id="288" r:id="rId9"/>
    <p:sldId id="289" r:id="rId10"/>
    <p:sldId id="266" r:id="rId11"/>
    <p:sldId id="258" r:id="rId12"/>
    <p:sldId id="259" r:id="rId13"/>
    <p:sldId id="268" r:id="rId14"/>
    <p:sldId id="271" r:id="rId15"/>
    <p:sldId id="272" r:id="rId16"/>
    <p:sldId id="269" r:id="rId17"/>
    <p:sldId id="270" r:id="rId18"/>
    <p:sldId id="278" r:id="rId19"/>
    <p:sldId id="280" r:id="rId20"/>
    <p:sldId id="283" r:id="rId21"/>
    <p:sldId id="282" r:id="rId22"/>
    <p:sldId id="286" r:id="rId23"/>
    <p:sldId id="292" r:id="rId24"/>
    <p:sldId id="296" r:id="rId25"/>
    <p:sldId id="285" r:id="rId26"/>
    <p:sldId id="29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E157AD-042C-4B54-83B9-D85102046F69}" v="8" dt="2022-12-14T15:53:13.4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65" d="100"/>
          <a:sy n="65" d="100"/>
        </p:scale>
        <p:origin x="7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FIELD, Sarah (MID YORKSHIRE HOSPITALS NHS TRUST)" userId="9e8544f3-bcde-4315-be27-1b09cb7cfc8f" providerId="ADAL" clId="{6FE157AD-042C-4B54-83B9-D85102046F69}"/>
    <pc:docChg chg="addSld delSld modSld">
      <pc:chgData name="WINFIELD, Sarah (MID YORKSHIRE HOSPITALS NHS TRUST)" userId="9e8544f3-bcde-4315-be27-1b09cb7cfc8f" providerId="ADAL" clId="{6FE157AD-042C-4B54-83B9-D85102046F69}" dt="2022-12-14T15:53:37.391" v="84"/>
      <pc:docMkLst>
        <pc:docMk/>
      </pc:docMkLst>
      <pc:sldChg chg="addSp modSp mod">
        <pc:chgData name="WINFIELD, Sarah (MID YORKSHIRE HOSPITALS NHS TRUST)" userId="9e8544f3-bcde-4315-be27-1b09cb7cfc8f" providerId="ADAL" clId="{6FE157AD-042C-4B54-83B9-D85102046F69}" dt="2022-12-14T15:51:41.893" v="20" actId="207"/>
        <pc:sldMkLst>
          <pc:docMk/>
          <pc:sldMk cId="2140793754" sldId="283"/>
        </pc:sldMkLst>
        <pc:spChg chg="add mod">
          <ac:chgData name="WINFIELD, Sarah (MID YORKSHIRE HOSPITALS NHS TRUST)" userId="9e8544f3-bcde-4315-be27-1b09cb7cfc8f" providerId="ADAL" clId="{6FE157AD-042C-4B54-83B9-D85102046F69}" dt="2022-12-14T15:51:41.893" v="20" actId="207"/>
          <ac:spMkLst>
            <pc:docMk/>
            <pc:sldMk cId="2140793754" sldId="283"/>
            <ac:spMk id="3" creationId="{A4747E1B-056F-487F-BA2F-4D697D9D8E29}"/>
          </ac:spMkLst>
        </pc:spChg>
        <pc:spChg chg="mod">
          <ac:chgData name="WINFIELD, Sarah (MID YORKSHIRE HOSPITALS NHS TRUST)" userId="9e8544f3-bcde-4315-be27-1b09cb7cfc8f" providerId="ADAL" clId="{6FE157AD-042C-4B54-83B9-D85102046F69}" dt="2022-12-14T15:50:41.352" v="8" actId="20577"/>
          <ac:spMkLst>
            <pc:docMk/>
            <pc:sldMk cId="2140793754" sldId="283"/>
            <ac:spMk id="5" creationId="{D729B76F-0B51-4E3F-B4E0-BC111E65AE4E}"/>
          </ac:spMkLst>
        </pc:spChg>
      </pc:sldChg>
      <pc:sldChg chg="modSp mod">
        <pc:chgData name="WINFIELD, Sarah (MID YORKSHIRE HOSPITALS NHS TRUST)" userId="9e8544f3-bcde-4315-be27-1b09cb7cfc8f" providerId="ADAL" clId="{6FE157AD-042C-4B54-83B9-D85102046F69}" dt="2022-12-14T15:52:58.712" v="41" actId="113"/>
        <pc:sldMkLst>
          <pc:docMk/>
          <pc:sldMk cId="4232352435" sldId="286"/>
        </pc:sldMkLst>
        <pc:spChg chg="mod">
          <ac:chgData name="WINFIELD, Sarah (MID YORKSHIRE HOSPITALS NHS TRUST)" userId="9e8544f3-bcde-4315-be27-1b09cb7cfc8f" providerId="ADAL" clId="{6FE157AD-042C-4B54-83B9-D85102046F69}" dt="2022-12-14T15:52:58.712" v="41" actId="113"/>
          <ac:spMkLst>
            <pc:docMk/>
            <pc:sldMk cId="4232352435" sldId="286"/>
            <ac:spMk id="5" creationId="{5F42624B-68B8-4952-A660-A4BF6DF60776}"/>
          </ac:spMkLst>
        </pc:spChg>
      </pc:sldChg>
      <pc:sldChg chg="del">
        <pc:chgData name="WINFIELD, Sarah (MID YORKSHIRE HOSPITALS NHS TRUST)" userId="9e8544f3-bcde-4315-be27-1b09cb7cfc8f" providerId="ADAL" clId="{6FE157AD-042C-4B54-83B9-D85102046F69}" dt="2022-12-14T15:41:49.789" v="0" actId="47"/>
        <pc:sldMkLst>
          <pc:docMk/>
          <pc:sldMk cId="2644381963" sldId="287"/>
        </pc:sldMkLst>
      </pc:sldChg>
      <pc:sldChg chg="modSp mod">
        <pc:chgData name="WINFIELD, Sarah (MID YORKSHIRE HOSPITALS NHS TRUST)" userId="9e8544f3-bcde-4315-be27-1b09cb7cfc8f" providerId="ADAL" clId="{6FE157AD-042C-4B54-83B9-D85102046F69}" dt="2022-12-14T15:53:37.391" v="84"/>
        <pc:sldMkLst>
          <pc:docMk/>
          <pc:sldMk cId="653265056" sldId="292"/>
        </pc:sldMkLst>
        <pc:spChg chg="mod">
          <ac:chgData name="WINFIELD, Sarah (MID YORKSHIRE HOSPITALS NHS TRUST)" userId="9e8544f3-bcde-4315-be27-1b09cb7cfc8f" providerId="ADAL" clId="{6FE157AD-042C-4B54-83B9-D85102046F69}" dt="2022-12-14T15:53:37.391" v="84"/>
          <ac:spMkLst>
            <pc:docMk/>
            <pc:sldMk cId="653265056" sldId="292"/>
            <ac:spMk id="3" creationId="{02232AD0-52A0-45CE-9A02-DDB913EBCF17}"/>
          </ac:spMkLst>
        </pc:spChg>
      </pc:sldChg>
      <pc:sldChg chg="modSp">
        <pc:chgData name="WINFIELD, Sarah (MID YORKSHIRE HOSPITALS NHS TRUST)" userId="9e8544f3-bcde-4315-be27-1b09cb7cfc8f" providerId="ADAL" clId="{6FE157AD-042C-4B54-83B9-D85102046F69}" dt="2022-12-14T15:42:12.790" v="4" actId="1076"/>
        <pc:sldMkLst>
          <pc:docMk/>
          <pc:sldMk cId="1848863123" sldId="298"/>
        </pc:sldMkLst>
        <pc:picChg chg="mod">
          <ac:chgData name="WINFIELD, Sarah (MID YORKSHIRE HOSPITALS NHS TRUST)" userId="9e8544f3-bcde-4315-be27-1b09cb7cfc8f" providerId="ADAL" clId="{6FE157AD-042C-4B54-83B9-D85102046F69}" dt="2022-12-14T15:42:12.790" v="4" actId="1076"/>
          <ac:picMkLst>
            <pc:docMk/>
            <pc:sldMk cId="1848863123" sldId="298"/>
            <ac:picMk id="9220" creationId="{B427493A-6C71-4C7F-819C-164CD595C06E}"/>
          </ac:picMkLst>
        </pc:picChg>
      </pc:sldChg>
      <pc:sldChg chg="add del setBg">
        <pc:chgData name="WINFIELD, Sarah (MID YORKSHIRE HOSPITALS NHS TRUST)" userId="9e8544f3-bcde-4315-be27-1b09cb7cfc8f" providerId="ADAL" clId="{6FE157AD-042C-4B54-83B9-D85102046F69}" dt="2022-12-14T15:53:13.481" v="83"/>
        <pc:sldMkLst>
          <pc:docMk/>
          <pc:sldMk cId="837515891" sldId="29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0A77D-D746-40CC-A9EA-53DD372CCF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10BB37E-FCC9-4DCA-A892-9DC459659C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3E779DA-7366-4B06-8F65-D94D9A68910A}"/>
              </a:ext>
            </a:extLst>
          </p:cNvPr>
          <p:cNvSpPr>
            <a:spLocks noGrp="1"/>
          </p:cNvSpPr>
          <p:nvPr>
            <p:ph type="dt" sz="half" idx="10"/>
          </p:nvPr>
        </p:nvSpPr>
        <p:spPr/>
        <p:txBody>
          <a:bodyPr/>
          <a:lstStyle/>
          <a:p>
            <a:fld id="{986A3A28-359E-4597-8A60-39C08F9E3E62}" type="datetimeFigureOut">
              <a:rPr lang="en-GB" smtClean="0"/>
              <a:t>14/12/2022</a:t>
            </a:fld>
            <a:endParaRPr lang="en-GB"/>
          </a:p>
        </p:txBody>
      </p:sp>
      <p:sp>
        <p:nvSpPr>
          <p:cNvPr id="5" name="Footer Placeholder 4">
            <a:extLst>
              <a:ext uri="{FF2B5EF4-FFF2-40B4-BE49-F238E27FC236}">
                <a16:creationId xmlns:a16="http://schemas.microsoft.com/office/drawing/2014/main" id="{2A16C3D3-625A-437F-95A8-35E0EFCE0C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4FB3C3-A054-4BB9-84BF-AF118B8B7B4C}"/>
              </a:ext>
            </a:extLst>
          </p:cNvPr>
          <p:cNvSpPr>
            <a:spLocks noGrp="1"/>
          </p:cNvSpPr>
          <p:nvPr>
            <p:ph type="sldNum" sz="quarter" idx="12"/>
          </p:nvPr>
        </p:nvSpPr>
        <p:spPr/>
        <p:txBody>
          <a:bodyPr/>
          <a:lstStyle/>
          <a:p>
            <a:fld id="{09BA0F9F-F226-4814-9CC9-6BD02E9C6BFE}" type="slidenum">
              <a:rPr lang="en-GB" smtClean="0"/>
              <a:t>‹#›</a:t>
            </a:fld>
            <a:endParaRPr lang="en-GB"/>
          </a:p>
        </p:txBody>
      </p:sp>
    </p:spTree>
    <p:extLst>
      <p:ext uri="{BB962C8B-B14F-4D97-AF65-F5344CB8AC3E}">
        <p14:creationId xmlns:p14="http://schemas.microsoft.com/office/powerpoint/2010/main" val="3587715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E0442-C2BB-47F1-A6D5-6DF7C699B0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E3B42D-987C-41A6-9E51-D6E43CA60C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8ABBB9-2BB4-4B1C-BF0D-97FD6A6C98D3}"/>
              </a:ext>
            </a:extLst>
          </p:cNvPr>
          <p:cNvSpPr>
            <a:spLocks noGrp="1"/>
          </p:cNvSpPr>
          <p:nvPr>
            <p:ph type="dt" sz="half" idx="10"/>
          </p:nvPr>
        </p:nvSpPr>
        <p:spPr/>
        <p:txBody>
          <a:bodyPr/>
          <a:lstStyle/>
          <a:p>
            <a:fld id="{986A3A28-359E-4597-8A60-39C08F9E3E62}" type="datetimeFigureOut">
              <a:rPr lang="en-GB" smtClean="0"/>
              <a:t>14/12/2022</a:t>
            </a:fld>
            <a:endParaRPr lang="en-GB"/>
          </a:p>
        </p:txBody>
      </p:sp>
      <p:sp>
        <p:nvSpPr>
          <p:cNvPr id="5" name="Footer Placeholder 4">
            <a:extLst>
              <a:ext uri="{FF2B5EF4-FFF2-40B4-BE49-F238E27FC236}">
                <a16:creationId xmlns:a16="http://schemas.microsoft.com/office/drawing/2014/main" id="{C7CC0858-A7AF-4DB1-A2C6-9D3117EDB7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256AC5-828B-4A6F-87B1-A9D407993243}"/>
              </a:ext>
            </a:extLst>
          </p:cNvPr>
          <p:cNvSpPr>
            <a:spLocks noGrp="1"/>
          </p:cNvSpPr>
          <p:nvPr>
            <p:ph type="sldNum" sz="quarter" idx="12"/>
          </p:nvPr>
        </p:nvSpPr>
        <p:spPr/>
        <p:txBody>
          <a:bodyPr/>
          <a:lstStyle/>
          <a:p>
            <a:fld id="{09BA0F9F-F226-4814-9CC9-6BD02E9C6BFE}" type="slidenum">
              <a:rPr lang="en-GB" smtClean="0"/>
              <a:t>‹#›</a:t>
            </a:fld>
            <a:endParaRPr lang="en-GB"/>
          </a:p>
        </p:txBody>
      </p:sp>
    </p:spTree>
    <p:extLst>
      <p:ext uri="{BB962C8B-B14F-4D97-AF65-F5344CB8AC3E}">
        <p14:creationId xmlns:p14="http://schemas.microsoft.com/office/powerpoint/2010/main" val="50842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CF4348-2E61-4FEB-A511-6F969F8476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B1520D-1352-4F2E-B366-7B69153387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169BBCB-66C0-4C9F-9BA8-3978340185A8}"/>
              </a:ext>
            </a:extLst>
          </p:cNvPr>
          <p:cNvSpPr>
            <a:spLocks noGrp="1"/>
          </p:cNvSpPr>
          <p:nvPr>
            <p:ph type="dt" sz="half" idx="10"/>
          </p:nvPr>
        </p:nvSpPr>
        <p:spPr/>
        <p:txBody>
          <a:bodyPr/>
          <a:lstStyle/>
          <a:p>
            <a:fld id="{986A3A28-359E-4597-8A60-39C08F9E3E62}" type="datetimeFigureOut">
              <a:rPr lang="en-GB" smtClean="0"/>
              <a:t>14/12/2022</a:t>
            </a:fld>
            <a:endParaRPr lang="en-GB"/>
          </a:p>
        </p:txBody>
      </p:sp>
      <p:sp>
        <p:nvSpPr>
          <p:cNvPr id="5" name="Footer Placeholder 4">
            <a:extLst>
              <a:ext uri="{FF2B5EF4-FFF2-40B4-BE49-F238E27FC236}">
                <a16:creationId xmlns:a16="http://schemas.microsoft.com/office/drawing/2014/main" id="{219FF988-ABBF-44BE-B572-05E90FC0F6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64C18D-8ADB-43D2-BFE7-F9D70E270277}"/>
              </a:ext>
            </a:extLst>
          </p:cNvPr>
          <p:cNvSpPr>
            <a:spLocks noGrp="1"/>
          </p:cNvSpPr>
          <p:nvPr>
            <p:ph type="sldNum" sz="quarter" idx="12"/>
          </p:nvPr>
        </p:nvSpPr>
        <p:spPr/>
        <p:txBody>
          <a:bodyPr/>
          <a:lstStyle/>
          <a:p>
            <a:fld id="{09BA0F9F-F226-4814-9CC9-6BD02E9C6BFE}" type="slidenum">
              <a:rPr lang="en-GB" smtClean="0"/>
              <a:t>‹#›</a:t>
            </a:fld>
            <a:endParaRPr lang="en-GB"/>
          </a:p>
        </p:txBody>
      </p:sp>
    </p:spTree>
    <p:extLst>
      <p:ext uri="{BB962C8B-B14F-4D97-AF65-F5344CB8AC3E}">
        <p14:creationId xmlns:p14="http://schemas.microsoft.com/office/powerpoint/2010/main" val="1236474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4F8BA7C-947B-4DF9-89B6-6489BCFBE914}" type="datetimeFigureOut">
              <a:rPr lang="en-GB" smtClean="0"/>
              <a:t>14/12/2022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B8D297-4F79-4715-A896-A8084A547FE9}" type="slidenum">
              <a:rPr lang="en-GB" smtClean="0"/>
              <a:t>‹#›</a:t>
            </a:fld>
            <a:endParaRPr lang="en-GB"/>
          </a:p>
        </p:txBody>
      </p:sp>
    </p:spTree>
    <p:extLst>
      <p:ext uri="{BB962C8B-B14F-4D97-AF65-F5344CB8AC3E}">
        <p14:creationId xmlns:p14="http://schemas.microsoft.com/office/powerpoint/2010/main" val="3993878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F3EAD-2E7C-443F-B958-A6B3CDC957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B849CB-8F8E-4AF0-9C26-A21196FC2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325DEF-8701-416E-8386-B2E8F55287B5}"/>
              </a:ext>
            </a:extLst>
          </p:cNvPr>
          <p:cNvSpPr>
            <a:spLocks noGrp="1"/>
          </p:cNvSpPr>
          <p:nvPr>
            <p:ph type="dt" sz="half" idx="10"/>
          </p:nvPr>
        </p:nvSpPr>
        <p:spPr/>
        <p:txBody>
          <a:bodyPr/>
          <a:lstStyle/>
          <a:p>
            <a:fld id="{986A3A28-359E-4597-8A60-39C08F9E3E62}" type="datetimeFigureOut">
              <a:rPr lang="en-GB" smtClean="0"/>
              <a:t>14/12/2022</a:t>
            </a:fld>
            <a:endParaRPr lang="en-GB"/>
          </a:p>
        </p:txBody>
      </p:sp>
      <p:sp>
        <p:nvSpPr>
          <p:cNvPr id="5" name="Footer Placeholder 4">
            <a:extLst>
              <a:ext uri="{FF2B5EF4-FFF2-40B4-BE49-F238E27FC236}">
                <a16:creationId xmlns:a16="http://schemas.microsoft.com/office/drawing/2014/main" id="{B5392227-F5E0-4272-8956-67F1F5F03B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A20E39-CCC0-42BF-AEBD-1F656A997F9F}"/>
              </a:ext>
            </a:extLst>
          </p:cNvPr>
          <p:cNvSpPr>
            <a:spLocks noGrp="1"/>
          </p:cNvSpPr>
          <p:nvPr>
            <p:ph type="sldNum" sz="quarter" idx="12"/>
          </p:nvPr>
        </p:nvSpPr>
        <p:spPr/>
        <p:txBody>
          <a:bodyPr/>
          <a:lstStyle/>
          <a:p>
            <a:fld id="{09BA0F9F-F226-4814-9CC9-6BD02E9C6BFE}" type="slidenum">
              <a:rPr lang="en-GB" smtClean="0"/>
              <a:t>‹#›</a:t>
            </a:fld>
            <a:endParaRPr lang="en-GB"/>
          </a:p>
        </p:txBody>
      </p:sp>
    </p:spTree>
    <p:extLst>
      <p:ext uri="{BB962C8B-B14F-4D97-AF65-F5344CB8AC3E}">
        <p14:creationId xmlns:p14="http://schemas.microsoft.com/office/powerpoint/2010/main" val="424810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2B696-F133-495E-AAE1-8905877B35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D7F77E3-5C77-4567-8D31-CCC58415AB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6799C1-72C8-4B10-8676-9B4E8FA3558F}"/>
              </a:ext>
            </a:extLst>
          </p:cNvPr>
          <p:cNvSpPr>
            <a:spLocks noGrp="1"/>
          </p:cNvSpPr>
          <p:nvPr>
            <p:ph type="dt" sz="half" idx="10"/>
          </p:nvPr>
        </p:nvSpPr>
        <p:spPr/>
        <p:txBody>
          <a:bodyPr/>
          <a:lstStyle/>
          <a:p>
            <a:fld id="{986A3A28-359E-4597-8A60-39C08F9E3E62}" type="datetimeFigureOut">
              <a:rPr lang="en-GB" smtClean="0"/>
              <a:t>14/12/2022</a:t>
            </a:fld>
            <a:endParaRPr lang="en-GB"/>
          </a:p>
        </p:txBody>
      </p:sp>
      <p:sp>
        <p:nvSpPr>
          <p:cNvPr id="5" name="Footer Placeholder 4">
            <a:extLst>
              <a:ext uri="{FF2B5EF4-FFF2-40B4-BE49-F238E27FC236}">
                <a16:creationId xmlns:a16="http://schemas.microsoft.com/office/drawing/2014/main" id="{CD6B46A7-DBAE-4AFC-B817-46D9C3D9E1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19D11B-5140-451C-9139-363242565043}"/>
              </a:ext>
            </a:extLst>
          </p:cNvPr>
          <p:cNvSpPr>
            <a:spLocks noGrp="1"/>
          </p:cNvSpPr>
          <p:nvPr>
            <p:ph type="sldNum" sz="quarter" idx="12"/>
          </p:nvPr>
        </p:nvSpPr>
        <p:spPr/>
        <p:txBody>
          <a:bodyPr/>
          <a:lstStyle/>
          <a:p>
            <a:fld id="{09BA0F9F-F226-4814-9CC9-6BD02E9C6BFE}" type="slidenum">
              <a:rPr lang="en-GB" smtClean="0"/>
              <a:t>‹#›</a:t>
            </a:fld>
            <a:endParaRPr lang="en-GB"/>
          </a:p>
        </p:txBody>
      </p:sp>
    </p:spTree>
    <p:extLst>
      <p:ext uri="{BB962C8B-B14F-4D97-AF65-F5344CB8AC3E}">
        <p14:creationId xmlns:p14="http://schemas.microsoft.com/office/powerpoint/2010/main" val="420406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A0BB4-8DCB-4194-87A8-4BA33E90CE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561368-4838-47DC-A3E7-8BFFAF279C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3CFB976-4FB2-4784-961E-F5618B51BD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7ABFC5-B21E-47EE-99C7-0E8C0E39C6CE}"/>
              </a:ext>
            </a:extLst>
          </p:cNvPr>
          <p:cNvSpPr>
            <a:spLocks noGrp="1"/>
          </p:cNvSpPr>
          <p:nvPr>
            <p:ph type="dt" sz="half" idx="10"/>
          </p:nvPr>
        </p:nvSpPr>
        <p:spPr/>
        <p:txBody>
          <a:bodyPr/>
          <a:lstStyle/>
          <a:p>
            <a:fld id="{986A3A28-359E-4597-8A60-39C08F9E3E62}" type="datetimeFigureOut">
              <a:rPr lang="en-GB" smtClean="0"/>
              <a:t>14/12/2022</a:t>
            </a:fld>
            <a:endParaRPr lang="en-GB"/>
          </a:p>
        </p:txBody>
      </p:sp>
      <p:sp>
        <p:nvSpPr>
          <p:cNvPr id="6" name="Footer Placeholder 5">
            <a:extLst>
              <a:ext uri="{FF2B5EF4-FFF2-40B4-BE49-F238E27FC236}">
                <a16:creationId xmlns:a16="http://schemas.microsoft.com/office/drawing/2014/main" id="{9F2D7392-A1B8-4010-AA84-8F1F732921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A370D3-6573-4B5C-8B60-EFB9B0B24494}"/>
              </a:ext>
            </a:extLst>
          </p:cNvPr>
          <p:cNvSpPr>
            <a:spLocks noGrp="1"/>
          </p:cNvSpPr>
          <p:nvPr>
            <p:ph type="sldNum" sz="quarter" idx="12"/>
          </p:nvPr>
        </p:nvSpPr>
        <p:spPr/>
        <p:txBody>
          <a:bodyPr/>
          <a:lstStyle/>
          <a:p>
            <a:fld id="{09BA0F9F-F226-4814-9CC9-6BD02E9C6BFE}" type="slidenum">
              <a:rPr lang="en-GB" smtClean="0"/>
              <a:t>‹#›</a:t>
            </a:fld>
            <a:endParaRPr lang="en-GB"/>
          </a:p>
        </p:txBody>
      </p:sp>
    </p:spTree>
    <p:extLst>
      <p:ext uri="{BB962C8B-B14F-4D97-AF65-F5344CB8AC3E}">
        <p14:creationId xmlns:p14="http://schemas.microsoft.com/office/powerpoint/2010/main" val="372560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5FD8E-3A6E-43B4-83F0-714AC3F3BA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7FB5E3-C656-4037-8E74-628E5CD893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12EE4C-A681-424B-9E1C-1609B9762F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589B043-B1B4-4586-B271-490387B61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03D32F-8C8E-4CB5-94A6-F8F6A1C3A2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C6F834-EBA2-4D5F-84BC-040343A2A096}"/>
              </a:ext>
            </a:extLst>
          </p:cNvPr>
          <p:cNvSpPr>
            <a:spLocks noGrp="1"/>
          </p:cNvSpPr>
          <p:nvPr>
            <p:ph type="dt" sz="half" idx="10"/>
          </p:nvPr>
        </p:nvSpPr>
        <p:spPr/>
        <p:txBody>
          <a:bodyPr/>
          <a:lstStyle/>
          <a:p>
            <a:fld id="{986A3A28-359E-4597-8A60-39C08F9E3E62}" type="datetimeFigureOut">
              <a:rPr lang="en-GB" smtClean="0"/>
              <a:t>14/12/2022</a:t>
            </a:fld>
            <a:endParaRPr lang="en-GB"/>
          </a:p>
        </p:txBody>
      </p:sp>
      <p:sp>
        <p:nvSpPr>
          <p:cNvPr id="8" name="Footer Placeholder 7">
            <a:extLst>
              <a:ext uri="{FF2B5EF4-FFF2-40B4-BE49-F238E27FC236}">
                <a16:creationId xmlns:a16="http://schemas.microsoft.com/office/drawing/2014/main" id="{A57C1441-F10A-477E-A606-C26614F6F51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45C0AF-6EB8-497E-9EDD-38D1F5CD4F1A}"/>
              </a:ext>
            </a:extLst>
          </p:cNvPr>
          <p:cNvSpPr>
            <a:spLocks noGrp="1"/>
          </p:cNvSpPr>
          <p:nvPr>
            <p:ph type="sldNum" sz="quarter" idx="12"/>
          </p:nvPr>
        </p:nvSpPr>
        <p:spPr/>
        <p:txBody>
          <a:bodyPr/>
          <a:lstStyle/>
          <a:p>
            <a:fld id="{09BA0F9F-F226-4814-9CC9-6BD02E9C6BFE}" type="slidenum">
              <a:rPr lang="en-GB" smtClean="0"/>
              <a:t>‹#›</a:t>
            </a:fld>
            <a:endParaRPr lang="en-GB"/>
          </a:p>
        </p:txBody>
      </p:sp>
    </p:spTree>
    <p:extLst>
      <p:ext uri="{BB962C8B-B14F-4D97-AF65-F5344CB8AC3E}">
        <p14:creationId xmlns:p14="http://schemas.microsoft.com/office/powerpoint/2010/main" val="422062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AA81E-B635-4DBA-8FF6-6503BCD1A47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975E52-8D7B-421D-B587-6C4121919FE6}"/>
              </a:ext>
            </a:extLst>
          </p:cNvPr>
          <p:cNvSpPr>
            <a:spLocks noGrp="1"/>
          </p:cNvSpPr>
          <p:nvPr>
            <p:ph type="dt" sz="half" idx="10"/>
          </p:nvPr>
        </p:nvSpPr>
        <p:spPr/>
        <p:txBody>
          <a:bodyPr/>
          <a:lstStyle/>
          <a:p>
            <a:fld id="{986A3A28-359E-4597-8A60-39C08F9E3E62}" type="datetimeFigureOut">
              <a:rPr lang="en-GB" smtClean="0"/>
              <a:t>14/12/2022</a:t>
            </a:fld>
            <a:endParaRPr lang="en-GB"/>
          </a:p>
        </p:txBody>
      </p:sp>
      <p:sp>
        <p:nvSpPr>
          <p:cNvPr id="4" name="Footer Placeholder 3">
            <a:extLst>
              <a:ext uri="{FF2B5EF4-FFF2-40B4-BE49-F238E27FC236}">
                <a16:creationId xmlns:a16="http://schemas.microsoft.com/office/drawing/2014/main" id="{EA4BDDB5-62B5-4062-A4B0-D14860DE8D9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B3A49D7-81D3-4337-A4A5-1C3B239145C1}"/>
              </a:ext>
            </a:extLst>
          </p:cNvPr>
          <p:cNvSpPr>
            <a:spLocks noGrp="1"/>
          </p:cNvSpPr>
          <p:nvPr>
            <p:ph type="sldNum" sz="quarter" idx="12"/>
          </p:nvPr>
        </p:nvSpPr>
        <p:spPr/>
        <p:txBody>
          <a:bodyPr/>
          <a:lstStyle/>
          <a:p>
            <a:fld id="{09BA0F9F-F226-4814-9CC9-6BD02E9C6BFE}" type="slidenum">
              <a:rPr lang="en-GB" smtClean="0"/>
              <a:t>‹#›</a:t>
            </a:fld>
            <a:endParaRPr lang="en-GB"/>
          </a:p>
        </p:txBody>
      </p:sp>
    </p:spTree>
    <p:extLst>
      <p:ext uri="{BB962C8B-B14F-4D97-AF65-F5344CB8AC3E}">
        <p14:creationId xmlns:p14="http://schemas.microsoft.com/office/powerpoint/2010/main" val="1052566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A76C5F-B17D-4258-9F11-0B88236C350B}"/>
              </a:ext>
            </a:extLst>
          </p:cNvPr>
          <p:cNvSpPr>
            <a:spLocks noGrp="1"/>
          </p:cNvSpPr>
          <p:nvPr>
            <p:ph type="dt" sz="half" idx="10"/>
          </p:nvPr>
        </p:nvSpPr>
        <p:spPr/>
        <p:txBody>
          <a:bodyPr/>
          <a:lstStyle/>
          <a:p>
            <a:fld id="{986A3A28-359E-4597-8A60-39C08F9E3E62}" type="datetimeFigureOut">
              <a:rPr lang="en-GB" smtClean="0"/>
              <a:t>14/12/2022</a:t>
            </a:fld>
            <a:endParaRPr lang="en-GB"/>
          </a:p>
        </p:txBody>
      </p:sp>
      <p:sp>
        <p:nvSpPr>
          <p:cNvPr id="3" name="Footer Placeholder 2">
            <a:extLst>
              <a:ext uri="{FF2B5EF4-FFF2-40B4-BE49-F238E27FC236}">
                <a16:creationId xmlns:a16="http://schemas.microsoft.com/office/drawing/2014/main" id="{233019F5-5837-4BFB-AC1F-AE20141E49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1C716D-6F6E-4F95-A71A-09EA5B08FAC5}"/>
              </a:ext>
            </a:extLst>
          </p:cNvPr>
          <p:cNvSpPr>
            <a:spLocks noGrp="1"/>
          </p:cNvSpPr>
          <p:nvPr>
            <p:ph type="sldNum" sz="quarter" idx="12"/>
          </p:nvPr>
        </p:nvSpPr>
        <p:spPr/>
        <p:txBody>
          <a:bodyPr/>
          <a:lstStyle/>
          <a:p>
            <a:fld id="{09BA0F9F-F226-4814-9CC9-6BD02E9C6BFE}" type="slidenum">
              <a:rPr lang="en-GB" smtClean="0"/>
              <a:t>‹#›</a:t>
            </a:fld>
            <a:endParaRPr lang="en-GB"/>
          </a:p>
        </p:txBody>
      </p:sp>
    </p:spTree>
    <p:extLst>
      <p:ext uri="{BB962C8B-B14F-4D97-AF65-F5344CB8AC3E}">
        <p14:creationId xmlns:p14="http://schemas.microsoft.com/office/powerpoint/2010/main" val="2283739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01BE1-331B-4FEE-A96B-B0D468CDC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832E68A-FC56-4D56-AF23-02459CAC48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4AC896-41BD-4544-8D02-5B99E242AF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86776-07CE-4EAC-8367-7A1C6268DF00}"/>
              </a:ext>
            </a:extLst>
          </p:cNvPr>
          <p:cNvSpPr>
            <a:spLocks noGrp="1"/>
          </p:cNvSpPr>
          <p:nvPr>
            <p:ph type="dt" sz="half" idx="10"/>
          </p:nvPr>
        </p:nvSpPr>
        <p:spPr/>
        <p:txBody>
          <a:bodyPr/>
          <a:lstStyle/>
          <a:p>
            <a:fld id="{986A3A28-359E-4597-8A60-39C08F9E3E62}" type="datetimeFigureOut">
              <a:rPr lang="en-GB" smtClean="0"/>
              <a:t>14/12/2022</a:t>
            </a:fld>
            <a:endParaRPr lang="en-GB"/>
          </a:p>
        </p:txBody>
      </p:sp>
      <p:sp>
        <p:nvSpPr>
          <p:cNvPr id="6" name="Footer Placeholder 5">
            <a:extLst>
              <a:ext uri="{FF2B5EF4-FFF2-40B4-BE49-F238E27FC236}">
                <a16:creationId xmlns:a16="http://schemas.microsoft.com/office/drawing/2014/main" id="{C5446F01-CE13-4F88-BC3F-6F5C4D1987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9298C3-7A5E-4051-9E76-D9334B3E9DD7}"/>
              </a:ext>
            </a:extLst>
          </p:cNvPr>
          <p:cNvSpPr>
            <a:spLocks noGrp="1"/>
          </p:cNvSpPr>
          <p:nvPr>
            <p:ph type="sldNum" sz="quarter" idx="12"/>
          </p:nvPr>
        </p:nvSpPr>
        <p:spPr/>
        <p:txBody>
          <a:bodyPr/>
          <a:lstStyle/>
          <a:p>
            <a:fld id="{09BA0F9F-F226-4814-9CC9-6BD02E9C6BFE}" type="slidenum">
              <a:rPr lang="en-GB" smtClean="0"/>
              <a:t>‹#›</a:t>
            </a:fld>
            <a:endParaRPr lang="en-GB"/>
          </a:p>
        </p:txBody>
      </p:sp>
    </p:spTree>
    <p:extLst>
      <p:ext uri="{BB962C8B-B14F-4D97-AF65-F5344CB8AC3E}">
        <p14:creationId xmlns:p14="http://schemas.microsoft.com/office/powerpoint/2010/main" val="415045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C5271-5D69-40B5-B023-39FBC7739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2FE7C4D-C9BA-4B02-9B40-6D5EF59D4E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EE14E2-1112-4A12-B955-B491691E0E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52DD38-25F4-4E08-A606-B98EDC994FF0}"/>
              </a:ext>
            </a:extLst>
          </p:cNvPr>
          <p:cNvSpPr>
            <a:spLocks noGrp="1"/>
          </p:cNvSpPr>
          <p:nvPr>
            <p:ph type="dt" sz="half" idx="10"/>
          </p:nvPr>
        </p:nvSpPr>
        <p:spPr/>
        <p:txBody>
          <a:bodyPr/>
          <a:lstStyle/>
          <a:p>
            <a:fld id="{986A3A28-359E-4597-8A60-39C08F9E3E62}" type="datetimeFigureOut">
              <a:rPr lang="en-GB" smtClean="0"/>
              <a:t>14/12/2022</a:t>
            </a:fld>
            <a:endParaRPr lang="en-GB"/>
          </a:p>
        </p:txBody>
      </p:sp>
      <p:sp>
        <p:nvSpPr>
          <p:cNvPr id="6" name="Footer Placeholder 5">
            <a:extLst>
              <a:ext uri="{FF2B5EF4-FFF2-40B4-BE49-F238E27FC236}">
                <a16:creationId xmlns:a16="http://schemas.microsoft.com/office/drawing/2014/main" id="{A360FE70-3164-4D3D-81C2-71A67A6616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1EA739-D190-4DC8-B944-12B058B0DAAD}"/>
              </a:ext>
            </a:extLst>
          </p:cNvPr>
          <p:cNvSpPr>
            <a:spLocks noGrp="1"/>
          </p:cNvSpPr>
          <p:nvPr>
            <p:ph type="sldNum" sz="quarter" idx="12"/>
          </p:nvPr>
        </p:nvSpPr>
        <p:spPr/>
        <p:txBody>
          <a:bodyPr/>
          <a:lstStyle/>
          <a:p>
            <a:fld id="{09BA0F9F-F226-4814-9CC9-6BD02E9C6BFE}" type="slidenum">
              <a:rPr lang="en-GB" smtClean="0"/>
              <a:t>‹#›</a:t>
            </a:fld>
            <a:endParaRPr lang="en-GB"/>
          </a:p>
        </p:txBody>
      </p:sp>
    </p:spTree>
    <p:extLst>
      <p:ext uri="{BB962C8B-B14F-4D97-AF65-F5344CB8AC3E}">
        <p14:creationId xmlns:p14="http://schemas.microsoft.com/office/powerpoint/2010/main" val="411234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738E62-3A26-48BB-A43C-89F3ED6BD5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8C9FB4-6C53-4E0D-ACC3-1E112FCD3B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CBA1B8-8F0F-4FD9-BF62-9EB2CB2D61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A3A28-359E-4597-8A60-39C08F9E3E62}" type="datetimeFigureOut">
              <a:rPr lang="en-GB" smtClean="0"/>
              <a:t>14/12/2022</a:t>
            </a:fld>
            <a:endParaRPr lang="en-GB"/>
          </a:p>
        </p:txBody>
      </p:sp>
      <p:sp>
        <p:nvSpPr>
          <p:cNvPr id="5" name="Footer Placeholder 4">
            <a:extLst>
              <a:ext uri="{FF2B5EF4-FFF2-40B4-BE49-F238E27FC236}">
                <a16:creationId xmlns:a16="http://schemas.microsoft.com/office/drawing/2014/main" id="{307A9250-EB79-49E8-8CA3-EABA8A0D1C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8A0669A-58E3-4A3D-9F02-6CA022265E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A0F9F-F226-4814-9CC9-6BD02E9C6BFE}" type="slidenum">
              <a:rPr lang="en-GB" smtClean="0"/>
              <a:t>‹#›</a:t>
            </a:fld>
            <a:endParaRPr lang="en-GB"/>
          </a:p>
        </p:txBody>
      </p:sp>
    </p:spTree>
    <p:extLst>
      <p:ext uri="{BB962C8B-B14F-4D97-AF65-F5344CB8AC3E}">
        <p14:creationId xmlns:p14="http://schemas.microsoft.com/office/powerpoint/2010/main" val="615552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F8BA7C-947B-4DF9-89B6-6489BCFBE914}" type="datetimeFigureOut">
              <a:rPr lang="en-GB" smtClean="0"/>
              <a:t>14/12/2022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B8D297-4F79-4715-A896-A8084A547FE9}" type="slidenum">
              <a:rPr lang="en-GB" smtClean="0"/>
              <a:t>‹#›</a:t>
            </a:fld>
            <a:endParaRPr lang="en-GB"/>
          </a:p>
        </p:txBody>
      </p:sp>
    </p:spTree>
    <p:extLst>
      <p:ext uri="{BB962C8B-B14F-4D97-AF65-F5344CB8AC3E}">
        <p14:creationId xmlns:p14="http://schemas.microsoft.com/office/powerpoint/2010/main" val="418863732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A22BC-28E0-4D2C-B53B-6BEAC770B08C}"/>
              </a:ext>
            </a:extLst>
          </p:cNvPr>
          <p:cNvSpPr>
            <a:spLocks noGrp="1"/>
          </p:cNvSpPr>
          <p:nvPr>
            <p:ph type="ctrTitle"/>
          </p:nvPr>
        </p:nvSpPr>
        <p:spPr>
          <a:xfrm>
            <a:off x="1524000" y="1385834"/>
            <a:ext cx="9144000" cy="2387600"/>
          </a:xfrm>
        </p:spPr>
        <p:txBody>
          <a:bodyPr>
            <a:normAutofit/>
          </a:bodyPr>
          <a:lstStyle/>
          <a:p>
            <a:r>
              <a:rPr lang="en-GB" sz="4800" dirty="0"/>
              <a:t>The MBRRACE report: how important is cardiac disease? </a:t>
            </a:r>
          </a:p>
        </p:txBody>
      </p:sp>
      <p:sp>
        <p:nvSpPr>
          <p:cNvPr id="3" name="Subtitle 2">
            <a:extLst>
              <a:ext uri="{FF2B5EF4-FFF2-40B4-BE49-F238E27FC236}">
                <a16:creationId xmlns:a16="http://schemas.microsoft.com/office/drawing/2014/main" id="{81E8640B-2CD9-4DD6-8A69-81136E24978E}"/>
              </a:ext>
            </a:extLst>
          </p:cNvPr>
          <p:cNvSpPr>
            <a:spLocks noGrp="1"/>
          </p:cNvSpPr>
          <p:nvPr>
            <p:ph type="subTitle" idx="1"/>
          </p:nvPr>
        </p:nvSpPr>
        <p:spPr>
          <a:xfrm>
            <a:off x="1524000" y="4016213"/>
            <a:ext cx="9144000" cy="1655762"/>
          </a:xfrm>
        </p:spPr>
        <p:txBody>
          <a:bodyPr>
            <a:normAutofit fontScale="77500" lnSpcReduction="20000"/>
          </a:bodyPr>
          <a:lstStyle/>
          <a:p>
            <a:r>
              <a:rPr lang="en-GB" dirty="0"/>
              <a:t>Dr Sarah Winfield </a:t>
            </a:r>
          </a:p>
          <a:p>
            <a:r>
              <a:rPr lang="en-GB" dirty="0"/>
              <a:t>Consultant Obstetrician and Lead for Maternal Medicine </a:t>
            </a:r>
          </a:p>
          <a:p>
            <a:r>
              <a:rPr lang="en-GB" dirty="0"/>
              <a:t>The Mid-Yorkshire NHS Foundation Trust </a:t>
            </a:r>
          </a:p>
          <a:p>
            <a:endParaRPr lang="en-GB" dirty="0"/>
          </a:p>
          <a:p>
            <a:r>
              <a:rPr lang="en-GB" dirty="0"/>
              <a:t>Regional Lead Obstetrician for the NENC, Y&amp;H </a:t>
            </a:r>
          </a:p>
          <a:p>
            <a:endParaRPr lang="en-GB" dirty="0"/>
          </a:p>
          <a:p>
            <a:endParaRPr lang="en-GB" dirty="0"/>
          </a:p>
          <a:p>
            <a:endParaRPr lang="en-GB" dirty="0"/>
          </a:p>
        </p:txBody>
      </p:sp>
      <p:pic>
        <p:nvPicPr>
          <p:cNvPr id="10242" name="Picture 2">
            <a:extLst>
              <a:ext uri="{FF2B5EF4-FFF2-40B4-BE49-F238E27FC236}">
                <a16:creationId xmlns:a16="http://schemas.microsoft.com/office/drawing/2014/main" id="{CAD700E3-9466-44D9-8D46-20A9A5D60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5062" y="186034"/>
            <a:ext cx="2065875" cy="191404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ome | Mid Yorks">
            <a:extLst>
              <a:ext uri="{FF2B5EF4-FFF2-40B4-BE49-F238E27FC236}">
                <a16:creationId xmlns:a16="http://schemas.microsoft.com/office/drawing/2014/main" id="{E2D2563C-5645-40AA-A986-68D833D97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81" y="0"/>
            <a:ext cx="4195359"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552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999570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GB"/>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40279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sz="3600"/>
              <a:t>Maternal Mortality UK 2003-2020</a:t>
            </a:r>
            <a:endParaRPr lang="en-GB" sz="3600" dirty="0"/>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4638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GB"/>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05111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sz="3600"/>
              <a:t>Selected characteristics of women who died from direct or indirect causes 2018-20</a:t>
            </a:r>
            <a:endParaRPr lang="en-GB" sz="600" dirty="0"/>
          </a:p>
        </p:txBody>
      </p:sp>
      <p:pic>
        <p:nvPicPr>
          <p:cNvPr id="3" name="Picture 2"/>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92774E4-FEFB-47A5-8CCA-C910C0CAD298}"/>
              </a:ext>
            </a:extLst>
          </p:cNvPr>
          <p:cNvSpPr/>
          <p:nvPr/>
        </p:nvSpPr>
        <p:spPr>
          <a:xfrm flipH="1" flipV="1">
            <a:off x="3436374" y="3185653"/>
            <a:ext cx="575187" cy="575186"/>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198418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a:t>Maternal mortality by cause 2018-20</a:t>
            </a:r>
            <a:endParaRPr lang="en-GB" dirty="0"/>
          </a:p>
        </p:txBody>
      </p:sp>
      <p:pic>
        <p:nvPicPr>
          <p:cNvPr id="3" name="Picture 2"/>
          <p:cNvPicPr/>
          <p:nvPr/>
        </p:nvPicPr>
        <p:blipFill>
          <a:blip r:embed="rId2"/>
          <a:stretch>
            <a:fillRect/>
          </a:stretch>
        </p:blipFill>
        <p:spPr>
          <a:xfrm>
            <a:off x="0" y="0"/>
            <a:ext cx="12192000" cy="6858000"/>
          </a:xfrm>
          <a:prstGeom prst="rect">
            <a:avLst/>
          </a:prstGeom>
        </p:spPr>
      </p:pic>
      <p:sp>
        <p:nvSpPr>
          <p:cNvPr id="4" name="Oval 3">
            <a:extLst>
              <a:ext uri="{FF2B5EF4-FFF2-40B4-BE49-F238E27FC236}">
                <a16:creationId xmlns:a16="http://schemas.microsoft.com/office/drawing/2014/main" id="{9F7DEFB2-D3DB-4DBF-A158-61620D05D8A2}"/>
              </a:ext>
            </a:extLst>
          </p:cNvPr>
          <p:cNvSpPr/>
          <p:nvPr/>
        </p:nvSpPr>
        <p:spPr>
          <a:xfrm>
            <a:off x="2595717" y="1592826"/>
            <a:ext cx="561912" cy="27726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3802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F2370-2132-4787-AEB5-00B683969E65}"/>
              </a:ext>
            </a:extLst>
          </p:cNvPr>
          <p:cNvSpPr>
            <a:spLocks noGrp="1"/>
          </p:cNvSpPr>
          <p:nvPr>
            <p:ph type="title"/>
          </p:nvPr>
        </p:nvSpPr>
        <p:spPr/>
        <p:txBody>
          <a:bodyPr/>
          <a:lstStyle/>
          <a:p>
            <a:r>
              <a:rPr lang="en-GB" dirty="0"/>
              <a:t>Acquired Cardiac Disease is a big problem </a:t>
            </a:r>
          </a:p>
        </p:txBody>
      </p:sp>
      <p:sp>
        <p:nvSpPr>
          <p:cNvPr id="4" name="Content Placeholder 3">
            <a:extLst>
              <a:ext uri="{FF2B5EF4-FFF2-40B4-BE49-F238E27FC236}">
                <a16:creationId xmlns:a16="http://schemas.microsoft.com/office/drawing/2014/main" id="{DA6B2D30-0104-471F-B647-4C0D10D6FB66}"/>
              </a:ext>
            </a:extLst>
          </p:cNvPr>
          <p:cNvSpPr>
            <a:spLocks noGrp="1"/>
          </p:cNvSpPr>
          <p:nvPr>
            <p:ph sz="half" idx="1"/>
          </p:nvPr>
        </p:nvSpPr>
        <p:spPr/>
        <p:txBody>
          <a:bodyPr/>
          <a:lstStyle/>
          <a:p>
            <a:endParaRPr lang="en-GB"/>
          </a:p>
        </p:txBody>
      </p:sp>
      <p:sp>
        <p:nvSpPr>
          <p:cNvPr id="5" name="Content Placeholder 4">
            <a:extLst>
              <a:ext uri="{FF2B5EF4-FFF2-40B4-BE49-F238E27FC236}">
                <a16:creationId xmlns:a16="http://schemas.microsoft.com/office/drawing/2014/main" id="{D729B76F-0B51-4E3F-B4E0-BC111E65AE4E}"/>
              </a:ext>
            </a:extLst>
          </p:cNvPr>
          <p:cNvSpPr>
            <a:spLocks noGrp="1"/>
          </p:cNvSpPr>
          <p:nvPr>
            <p:ph sz="half" idx="2"/>
          </p:nvPr>
        </p:nvSpPr>
        <p:spPr/>
        <p:txBody>
          <a:bodyPr/>
          <a:lstStyle/>
          <a:p>
            <a:r>
              <a:rPr lang="en-GB" dirty="0"/>
              <a:t>11% SADS MNH</a:t>
            </a:r>
          </a:p>
          <a:p>
            <a:r>
              <a:rPr lang="en-GB" dirty="0"/>
              <a:t>22% Ischaemia </a:t>
            </a:r>
          </a:p>
          <a:p>
            <a:r>
              <a:rPr lang="en-GB" dirty="0"/>
              <a:t>26% Myocardial disease</a:t>
            </a:r>
          </a:p>
          <a:p>
            <a:r>
              <a:rPr lang="en-GB" dirty="0"/>
              <a:t>24% Aortic dissection</a:t>
            </a:r>
          </a:p>
          <a:p>
            <a:r>
              <a:rPr lang="en-GB" dirty="0"/>
              <a:t>7% Valve disease</a:t>
            </a:r>
          </a:p>
          <a:p>
            <a:r>
              <a:rPr lang="en-GB" dirty="0"/>
              <a:t>5% Pulmonary Artery HTN</a:t>
            </a:r>
          </a:p>
          <a:p>
            <a:r>
              <a:rPr lang="en-GB" dirty="0"/>
              <a:t>4% Systemic Hypertension</a:t>
            </a:r>
          </a:p>
          <a:p>
            <a:r>
              <a:rPr lang="en-GB" dirty="0"/>
              <a:t>7% Congenital Heart Disease</a:t>
            </a:r>
          </a:p>
        </p:txBody>
      </p:sp>
      <p:pic>
        <p:nvPicPr>
          <p:cNvPr id="3074" name="Picture 2" descr="Cardiology Update: Confidential Enquiry into Cardiac Maternal Deaths">
            <a:extLst>
              <a:ext uri="{FF2B5EF4-FFF2-40B4-BE49-F238E27FC236}">
                <a16:creationId xmlns:a16="http://schemas.microsoft.com/office/drawing/2014/main" id="{30B8BAE3-37BB-4781-9FD9-5291F5A88A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180" y="1342103"/>
            <a:ext cx="5043765" cy="4649327"/>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A4747E1B-056F-487F-BA2F-4D697D9D8E29}"/>
              </a:ext>
            </a:extLst>
          </p:cNvPr>
          <p:cNvSpPr/>
          <p:nvPr/>
        </p:nvSpPr>
        <p:spPr>
          <a:xfrm flipH="1" flipV="1">
            <a:off x="5830345" y="1650924"/>
            <a:ext cx="4660673" cy="23503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40793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1E81D73-C8EA-4421-A2C1-95E349914B32}"/>
              </a:ext>
            </a:extLst>
          </p:cNvPr>
          <p:cNvSpPr txBox="1"/>
          <p:nvPr/>
        </p:nvSpPr>
        <p:spPr>
          <a:xfrm>
            <a:off x="1265903" y="1720840"/>
            <a:ext cx="9660193" cy="4524315"/>
          </a:xfrm>
          <a:prstGeom prst="rect">
            <a:avLst/>
          </a:prstGeom>
          <a:noFill/>
        </p:spPr>
        <p:txBody>
          <a:bodyPr wrap="square">
            <a:spAutoFit/>
          </a:bodyPr>
          <a:lstStyle/>
          <a:p>
            <a:pPr marL="285750" indent="-285750">
              <a:buFont typeface="Arial" panose="020B0604020202020204" pitchFamily="34" charset="0"/>
              <a:buChar char="•"/>
            </a:pPr>
            <a:r>
              <a:rPr lang="en-GB" dirty="0"/>
              <a:t>Guidance is needed on </a:t>
            </a:r>
            <a:r>
              <a:rPr lang="en-GB" dirty="0">
                <a:solidFill>
                  <a:srgbClr val="FF0000"/>
                </a:solidFill>
              </a:rPr>
              <a:t>maternal medical assessment and screening prior to assisted reproduction</a:t>
            </a:r>
            <a:r>
              <a:rPr lang="en-GB" dirty="0"/>
              <a:t>, particularly for older women who are at higher risk of co-morbidities such as cardiac disease and cancer. </a:t>
            </a:r>
          </a:p>
          <a:p>
            <a:pPr marL="285750" indent="-285750">
              <a:buFont typeface="Arial" panose="020B0604020202020204" pitchFamily="34" charset="0"/>
              <a:buChar char="•"/>
            </a:pPr>
            <a:r>
              <a:rPr lang="en-GB" dirty="0">
                <a:solidFill>
                  <a:srgbClr val="FF0000"/>
                </a:solidFill>
              </a:rPr>
              <a:t>Genetic counselling </a:t>
            </a:r>
            <a:r>
              <a:rPr lang="en-GB" dirty="0"/>
              <a:t>should state for women known to be carriers of any inherited condition, whether the associated genetic mutation is known or unknown, and whether they need a </a:t>
            </a:r>
            <a:r>
              <a:rPr lang="en-GB" dirty="0">
                <a:solidFill>
                  <a:srgbClr val="FF0000"/>
                </a:solidFill>
              </a:rPr>
              <a:t>cardiovascular risk assessment in pregnancy</a:t>
            </a:r>
            <a:r>
              <a:rPr lang="en-GB" dirty="0"/>
              <a:t>. </a:t>
            </a:r>
          </a:p>
          <a:p>
            <a:pPr marL="285750" indent="-285750">
              <a:buFont typeface="Arial" panose="020B0604020202020204" pitchFamily="34" charset="0"/>
              <a:buChar char="•"/>
            </a:pPr>
            <a:r>
              <a:rPr lang="en-GB" dirty="0"/>
              <a:t>Anyone with a </a:t>
            </a:r>
            <a:r>
              <a:rPr lang="en-GB" dirty="0">
                <a:solidFill>
                  <a:srgbClr val="FF0000"/>
                </a:solidFill>
              </a:rPr>
              <a:t>family history or genetic confirmation of </a:t>
            </a:r>
            <a:r>
              <a:rPr lang="en-GB" dirty="0" err="1">
                <a:solidFill>
                  <a:srgbClr val="FF0000"/>
                </a:solidFill>
              </a:rPr>
              <a:t>aortopathy</a:t>
            </a:r>
            <a:r>
              <a:rPr lang="en-GB" dirty="0">
                <a:solidFill>
                  <a:srgbClr val="FF0000"/>
                </a:solidFill>
              </a:rPr>
              <a:t> or channelopathy s</a:t>
            </a:r>
            <a:r>
              <a:rPr lang="en-GB" dirty="0"/>
              <a:t>hould be referred for cardiac assessment before pregnancy. </a:t>
            </a:r>
          </a:p>
          <a:p>
            <a:pPr marL="285750" indent="-285750">
              <a:buFont typeface="Arial" panose="020B0604020202020204" pitchFamily="34" charset="0"/>
              <a:buChar char="•"/>
            </a:pPr>
            <a:r>
              <a:rPr lang="en-GB" dirty="0"/>
              <a:t>Review of the RCOG </a:t>
            </a:r>
            <a:r>
              <a:rPr lang="en-GB" dirty="0">
                <a:solidFill>
                  <a:srgbClr val="FF0000"/>
                </a:solidFill>
              </a:rPr>
              <a:t>‘Responsibility of Consultant on Call</a:t>
            </a:r>
            <a:r>
              <a:rPr lang="en-GB" dirty="0"/>
              <a:t>’ guidance is needed to ensure that deviation from the usual clinical pathway, with unexpected or unexplained symptoms, triggers consultant review. </a:t>
            </a:r>
          </a:p>
          <a:p>
            <a:pPr marL="285750" indent="-285750">
              <a:buFont typeface="Arial" panose="020B0604020202020204" pitchFamily="34" charset="0"/>
              <a:buChar char="•"/>
            </a:pPr>
            <a:r>
              <a:rPr lang="en-GB" dirty="0">
                <a:solidFill>
                  <a:srgbClr val="FF0000"/>
                </a:solidFill>
              </a:rPr>
              <a:t>Maternal medicine networks </a:t>
            </a:r>
            <a:r>
              <a:rPr lang="en-GB" dirty="0"/>
              <a:t>which are being developed in England and similar structures in the devolved nations should define pathways of referral for women with multiple and complex problems. </a:t>
            </a:r>
          </a:p>
          <a:p>
            <a:pPr marL="285750" indent="-285750">
              <a:buFont typeface="Arial" panose="020B0604020202020204" pitchFamily="34" charset="0"/>
              <a:buChar char="•"/>
            </a:pPr>
            <a:r>
              <a:rPr lang="en-GB" dirty="0"/>
              <a:t>A </a:t>
            </a:r>
            <a:r>
              <a:rPr lang="en-GB" dirty="0">
                <a:solidFill>
                  <a:srgbClr val="FF0000"/>
                </a:solidFill>
              </a:rPr>
              <a:t>persistent sinus tachycardia is a ‘red flag’ </a:t>
            </a:r>
            <a:r>
              <a:rPr lang="en-GB" dirty="0"/>
              <a:t>and should always be investigated, particularly when there is associated breathlessness. </a:t>
            </a:r>
          </a:p>
        </p:txBody>
      </p:sp>
      <p:sp>
        <p:nvSpPr>
          <p:cNvPr id="9" name="Title 8">
            <a:extLst>
              <a:ext uri="{FF2B5EF4-FFF2-40B4-BE49-F238E27FC236}">
                <a16:creationId xmlns:a16="http://schemas.microsoft.com/office/drawing/2014/main" id="{2370695C-15FA-44D7-92B3-856A61BAA03B}"/>
              </a:ext>
            </a:extLst>
          </p:cNvPr>
          <p:cNvSpPr>
            <a:spLocks noGrp="1"/>
          </p:cNvSpPr>
          <p:nvPr>
            <p:ph type="title"/>
          </p:nvPr>
        </p:nvSpPr>
        <p:spPr/>
        <p:txBody>
          <a:bodyPr/>
          <a:lstStyle/>
          <a:p>
            <a:r>
              <a:rPr lang="en-GB" dirty="0"/>
              <a:t>MBRRACE 2016 Cardiac Recommendations</a:t>
            </a:r>
          </a:p>
        </p:txBody>
      </p:sp>
    </p:spTree>
    <p:extLst>
      <p:ext uri="{BB962C8B-B14F-4D97-AF65-F5344CB8AC3E}">
        <p14:creationId xmlns:p14="http://schemas.microsoft.com/office/powerpoint/2010/main" val="8323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42624B-68B8-4952-A660-A4BF6DF60776}"/>
              </a:ext>
            </a:extLst>
          </p:cNvPr>
          <p:cNvSpPr>
            <a:spLocks noGrp="1"/>
          </p:cNvSpPr>
          <p:nvPr>
            <p:ph type="title"/>
          </p:nvPr>
        </p:nvSpPr>
        <p:spPr/>
        <p:txBody>
          <a:bodyPr>
            <a:normAutofit/>
          </a:bodyPr>
          <a:lstStyle/>
          <a:p>
            <a:r>
              <a:rPr lang="en-GB" sz="3600" b="1" dirty="0"/>
              <a:t>Previous Recommendations (some not implemented) </a:t>
            </a:r>
          </a:p>
        </p:txBody>
      </p:sp>
      <p:sp>
        <p:nvSpPr>
          <p:cNvPr id="6" name="Content Placeholder 5">
            <a:extLst>
              <a:ext uri="{FF2B5EF4-FFF2-40B4-BE49-F238E27FC236}">
                <a16:creationId xmlns:a16="http://schemas.microsoft.com/office/drawing/2014/main" id="{64544B0F-35BE-45E8-9710-640C2B7DD958}"/>
              </a:ext>
            </a:extLst>
          </p:cNvPr>
          <p:cNvSpPr>
            <a:spLocks noGrp="1"/>
          </p:cNvSpPr>
          <p:nvPr>
            <p:ph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Clear guidance on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contraceptive choices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for women with cardiac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Repeated presentation with pain and/or pain requiring opiates - ‘red flag’ and warrants a thorough assessment of the woman to establish the cause. Pain severe enough to prevent a woman caring for her baby represents a similar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‘red flag</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raised respiratory rate, chest pain, persistent tachycardia and orthopnoea are important signs and symptoms of cardiac disease which should always be fully investigated.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The emphasis should be on making a diagnosis, not simply excluding a diagnosis.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Possibility of a cardiac diagnosis when repeated attempts are made to access medical care, particularly when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extreme anxiety and breathlessness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are prominent symptoms.</a:t>
            </a:r>
          </a:p>
          <a:p>
            <a:pPr>
              <a:lnSpc>
                <a:spcPct val="100000"/>
              </a:lnSpc>
              <a:spcBef>
                <a:spcPts val="0"/>
              </a:spcBef>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Syncope during exercise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can suggest a cardiac origin, and should prompt cardiac evaluation.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ECG and measurement of troponin levels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are recommended when a pregnant woman has chest pain.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Echocardiography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is recommended in any pregnant patient with unexplained or new cardiovascular signs or symptoms, following appropriate initial diagnostic investigation.</a:t>
            </a:r>
          </a:p>
          <a:p>
            <a:endParaRPr lang="en-GB" dirty="0"/>
          </a:p>
        </p:txBody>
      </p:sp>
    </p:spTree>
    <p:extLst>
      <p:ext uri="{BB962C8B-B14F-4D97-AF65-F5344CB8AC3E}">
        <p14:creationId xmlns:p14="http://schemas.microsoft.com/office/powerpoint/2010/main" val="42323524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232AD0-52A0-45CE-9A02-DDB913EBCF17}"/>
              </a:ext>
            </a:extLst>
          </p:cNvPr>
          <p:cNvSpPr>
            <a:spLocks noGrp="1"/>
          </p:cNvSpPr>
          <p:nvPr>
            <p:ph type="title"/>
          </p:nvPr>
        </p:nvSpPr>
        <p:spPr/>
        <p:txBody>
          <a:bodyPr/>
          <a:lstStyle/>
          <a:p>
            <a:r>
              <a:rPr kumimoji="0" lang="en-GB" sz="3600" b="1" i="0" u="none" strike="noStrike" kern="1200" cap="none" spc="0" normalizeH="0" baseline="0" noProof="0" dirty="0">
                <a:ln>
                  <a:noFill/>
                </a:ln>
                <a:solidFill>
                  <a:prstClr val="black"/>
                </a:solidFill>
                <a:effectLst/>
                <a:uLnTx/>
                <a:uFillTx/>
                <a:latin typeface="Calibri Light" panose="020F0302020204030204"/>
                <a:ea typeface="+mj-ea"/>
                <a:cs typeface="+mj-cs"/>
              </a:rPr>
              <a:t>Previous Recommendations (some not implemented) </a:t>
            </a:r>
            <a:endParaRPr lang="en-GB" dirty="0"/>
          </a:p>
        </p:txBody>
      </p:sp>
      <p:sp>
        <p:nvSpPr>
          <p:cNvPr id="5" name="Content Placeholder 4">
            <a:extLst>
              <a:ext uri="{FF2B5EF4-FFF2-40B4-BE49-F238E27FC236}">
                <a16:creationId xmlns:a16="http://schemas.microsoft.com/office/drawing/2014/main" id="{916602A3-42E6-4EF5-A46B-E28A01510A35}"/>
              </a:ext>
            </a:extLst>
          </p:cNvPr>
          <p:cNvSpPr>
            <a:spLocks noGrp="1"/>
          </p:cNvSpPr>
          <p:nvPr>
            <p:ph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Following resuscitation from an arrest with a likely cardiac cause</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 coronary angiography ± percutaneous coronary intervention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is the appropriate initial diagnostic investigation.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Electrical cardioversion is safe in all phases of pregnancy</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Immediate electrical cardioversion is recommended for any tachycardia with haemodynamic instability and for pre-excited atrial fibrillation.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When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aortic dissection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occurs in a young woman, the underlying diagnosis should be assumed to be an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inherited </a:t>
            </a:r>
            <a:r>
              <a:rPr kumimoji="0" lang="en-GB" sz="1800" b="0" i="0" u="none" strike="noStrike" kern="1200" cap="none" spc="0" normalizeH="0" baseline="0" noProof="0" dirty="0" err="1">
                <a:ln>
                  <a:noFill/>
                </a:ln>
                <a:solidFill>
                  <a:srgbClr val="FF0000"/>
                </a:solidFill>
                <a:effectLst/>
                <a:uLnTx/>
                <a:uFillTx/>
                <a:latin typeface="Calibri" panose="020F0502020204030204"/>
                <a:ea typeface="+mn-ea"/>
                <a:cs typeface="+mn-cs"/>
              </a:rPr>
              <a:t>aortopathy</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until proven otherwise.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If there are concerns about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patient compliance or access to diagnostic testing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then there should be a low threshold for admission to hospital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Implementation of changes to the </a:t>
            </a: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anticoagulation regimen during pregnancy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or postpartum as per ESC guidelines.</a:t>
            </a:r>
          </a:p>
          <a:p>
            <a:pPr marL="0" indent="0">
              <a:buNone/>
            </a:pPr>
            <a:endParaRPr lang="en-GB" dirty="0"/>
          </a:p>
        </p:txBody>
      </p:sp>
    </p:spTree>
    <p:extLst>
      <p:ext uri="{BB962C8B-B14F-4D97-AF65-F5344CB8AC3E}">
        <p14:creationId xmlns:p14="http://schemas.microsoft.com/office/powerpoint/2010/main" val="65326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BDDB-83BF-4D45-97CC-A3B814CA01C1}"/>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71E9E92A-8871-4318-9A56-9BDC74B764F4}"/>
              </a:ext>
            </a:extLst>
          </p:cNvPr>
          <p:cNvSpPr>
            <a:spLocks noGrp="1"/>
          </p:cNvSpPr>
          <p:nvPr>
            <p:ph idx="1"/>
          </p:nvPr>
        </p:nvSpPr>
        <p:spPr/>
        <p:txBody>
          <a:bodyPr/>
          <a:lstStyle/>
          <a:p>
            <a:r>
              <a:rPr lang="en-GB" dirty="0"/>
              <a:t>An older obese diabetic woman with a family history of cardiac disease underwent IVF with multiple embryo replacement. Her pregnancy was complicated by pre-eclampsia and she had an extremely preterm delivery. In the postnatal period she developed arm and hand pain which did not resolve. She was found collapsed the following day and could not be resuscitated. There was evidence of coronary atheroma and acute infarction at </a:t>
            </a:r>
            <a:r>
              <a:rPr lang="en-GB" dirty="0" err="1"/>
              <a:t>postmortem</a:t>
            </a:r>
            <a:r>
              <a:rPr lang="en-GB" dirty="0"/>
              <a:t>.</a:t>
            </a:r>
          </a:p>
        </p:txBody>
      </p:sp>
    </p:spTree>
    <p:extLst>
      <p:ext uri="{BB962C8B-B14F-4D97-AF65-F5344CB8AC3E}">
        <p14:creationId xmlns:p14="http://schemas.microsoft.com/office/powerpoint/2010/main" val="363498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5BC3-20D0-46B3-9EF9-E8C74AFBD740}"/>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DB4FA0C0-4678-40B6-AFF3-8819BF84BD78}"/>
              </a:ext>
            </a:extLst>
          </p:cNvPr>
          <p:cNvPicPr>
            <a:picLocks noChangeAspect="1"/>
          </p:cNvPicPr>
          <p:nvPr/>
        </p:nvPicPr>
        <p:blipFill>
          <a:blip r:embed="rId2"/>
          <a:stretch>
            <a:fillRect/>
          </a:stretch>
        </p:blipFill>
        <p:spPr>
          <a:xfrm>
            <a:off x="3671590" y="0"/>
            <a:ext cx="4848820" cy="6858000"/>
          </a:xfrm>
          <a:prstGeom prst="rect">
            <a:avLst/>
          </a:prstGeom>
        </p:spPr>
      </p:pic>
    </p:spTree>
    <p:extLst>
      <p:ext uri="{BB962C8B-B14F-4D97-AF65-F5344CB8AC3E}">
        <p14:creationId xmlns:p14="http://schemas.microsoft.com/office/powerpoint/2010/main" val="1903377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6613-22E7-497B-8486-860632A4D7C5}"/>
              </a:ext>
            </a:extLst>
          </p:cNvPr>
          <p:cNvSpPr>
            <a:spLocks noGrp="1"/>
          </p:cNvSpPr>
          <p:nvPr>
            <p:ph type="title"/>
          </p:nvPr>
        </p:nvSpPr>
        <p:spPr/>
        <p:txBody>
          <a:bodyPr/>
          <a:lstStyle/>
          <a:p>
            <a:endParaRPr lang="en-GB"/>
          </a:p>
        </p:txBody>
      </p:sp>
      <p:sp>
        <p:nvSpPr>
          <p:cNvPr id="4" name="TextBox 3">
            <a:extLst>
              <a:ext uri="{FF2B5EF4-FFF2-40B4-BE49-F238E27FC236}">
                <a16:creationId xmlns:a16="http://schemas.microsoft.com/office/drawing/2014/main" id="{4414A192-EF9A-421B-983C-6836CD9E606D}"/>
              </a:ext>
            </a:extLst>
          </p:cNvPr>
          <p:cNvSpPr txBox="1"/>
          <p:nvPr/>
        </p:nvSpPr>
        <p:spPr>
          <a:xfrm>
            <a:off x="838200" y="1028343"/>
            <a:ext cx="10400071" cy="4893647"/>
          </a:xfrm>
          <a:prstGeom prst="rect">
            <a:avLst/>
          </a:prstGeom>
          <a:noFill/>
        </p:spPr>
        <p:txBody>
          <a:bodyPr wrap="square">
            <a:spAutoFit/>
          </a:bodyPr>
          <a:lstStyle/>
          <a:p>
            <a:r>
              <a:rPr lang="en-GB" sz="2400" dirty="0"/>
              <a:t>A primiparous woman became hypertensive after a caesarean birth at term for </a:t>
            </a:r>
            <a:r>
              <a:rPr lang="en-GB" sz="2400" dirty="0" err="1"/>
              <a:t>fetal</a:t>
            </a:r>
            <a:r>
              <a:rPr lang="en-GB" sz="2400" dirty="0"/>
              <a:t> distress. Over the following few days she had severe abdominal pain, a numb foot, diarrhoea and an ongoing need for analgesia including opiates. Staff were aware of her pain but interpreted it as normal post caesarean discomfort and she was not seen by a consultant. She was discharged but was in too much pain to interact with her baby and family. Two days later, she was seen by the community midwife, her pain was worse, her abdomen was bruised and her foot numb. After a phone call to the GP, more analgesia was prescribed but the GP did not review her. Later that day she had copious bloody diarrhoea and collapsed. She was taken to labour ward, where she was in extremis with rectal bleeding, a grossly distended and bruised abdomen, hypotension and acidosis. She was taken straight to theatre for emergency surgery but died from complications of her extensive aortic dissection.</a:t>
            </a:r>
          </a:p>
        </p:txBody>
      </p:sp>
    </p:spTree>
    <p:extLst>
      <p:ext uri="{BB962C8B-B14F-4D97-AF65-F5344CB8AC3E}">
        <p14:creationId xmlns:p14="http://schemas.microsoft.com/office/powerpoint/2010/main" val="3207299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30E5-3FEB-485A-AF8B-2AF8BD916E6A}"/>
              </a:ext>
            </a:extLst>
          </p:cNvPr>
          <p:cNvSpPr>
            <a:spLocks noGrp="1"/>
          </p:cNvSpPr>
          <p:nvPr>
            <p:ph type="title"/>
          </p:nvPr>
        </p:nvSpPr>
        <p:spPr>
          <a:xfrm>
            <a:off x="838200" y="291384"/>
            <a:ext cx="10515600" cy="1325563"/>
          </a:xfrm>
        </p:spPr>
        <p:txBody>
          <a:bodyPr/>
          <a:lstStyle/>
          <a:p>
            <a:endParaRPr lang="en-GB"/>
          </a:p>
        </p:txBody>
      </p:sp>
      <p:pic>
        <p:nvPicPr>
          <p:cNvPr id="7170" name="Picture 2" descr="Image">
            <a:extLst>
              <a:ext uri="{FF2B5EF4-FFF2-40B4-BE49-F238E27FC236}">
                <a16:creationId xmlns:a16="http://schemas.microsoft.com/office/drawing/2014/main" id="{BB32C0BC-8773-4CF6-B95D-897D40320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247" y="-2783861"/>
            <a:ext cx="6741761" cy="9350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737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F9E503-63D4-49BB-A386-884792CF8FEF}"/>
              </a:ext>
            </a:extLst>
          </p:cNvPr>
          <p:cNvSpPr>
            <a:spLocks noGrp="1"/>
          </p:cNvSpPr>
          <p:nvPr>
            <p:ph type="title"/>
          </p:nvPr>
        </p:nvSpPr>
        <p:spPr/>
        <p:txBody>
          <a:bodyPr/>
          <a:lstStyle/>
          <a:p>
            <a:r>
              <a:rPr lang="en-GB" dirty="0"/>
              <a:t>Why are you here today?</a:t>
            </a:r>
          </a:p>
        </p:txBody>
      </p:sp>
      <p:sp>
        <p:nvSpPr>
          <p:cNvPr id="5" name="Content Placeholder 4">
            <a:extLst>
              <a:ext uri="{FF2B5EF4-FFF2-40B4-BE49-F238E27FC236}">
                <a16:creationId xmlns:a16="http://schemas.microsoft.com/office/drawing/2014/main" id="{73C61A08-BE90-40F5-B2FB-04122C9D0C51}"/>
              </a:ext>
            </a:extLst>
          </p:cNvPr>
          <p:cNvSpPr>
            <a:spLocks noGrp="1"/>
          </p:cNvSpPr>
          <p:nvPr>
            <p:ph idx="1"/>
          </p:nvPr>
        </p:nvSpPr>
        <p:spPr/>
        <p:txBody>
          <a:bodyPr>
            <a:normAutofit fontScale="77500" lnSpcReduction="20000"/>
          </a:bodyPr>
          <a:lstStyle/>
          <a:p>
            <a:r>
              <a:rPr lang="en-GB" dirty="0">
                <a:solidFill>
                  <a:srgbClr val="FF0000"/>
                </a:solidFill>
              </a:rPr>
              <a:t>Cardiovascular disease has been the single leading cause of maternal death in the UK since the 2000-02 triennium</a:t>
            </a:r>
          </a:p>
          <a:p>
            <a:r>
              <a:rPr lang="en-GB" dirty="0"/>
              <a:t>Changing maternity population, with increasing numbers of women deferring pregnancy until they are older, so are at greater risk of cardiovascular disease</a:t>
            </a:r>
          </a:p>
          <a:p>
            <a:r>
              <a:rPr lang="en-GB" dirty="0"/>
              <a:t>Higher numbers of pregnant women with known cardiovascular risk factors (hypertension, obesity, diabetes)</a:t>
            </a:r>
          </a:p>
          <a:p>
            <a:r>
              <a:rPr lang="en-GB" dirty="0"/>
              <a:t>Successful prevention of maternal deaths from obstetric causes </a:t>
            </a:r>
          </a:p>
          <a:p>
            <a:r>
              <a:rPr lang="en-GB" dirty="0"/>
              <a:t>Maternal mortality rate from cardiovascular disease has now been static with little evidence of change since the beginning of this century. </a:t>
            </a:r>
          </a:p>
          <a:p>
            <a:r>
              <a:rPr lang="en-GB" dirty="0"/>
              <a:t>More women die from cardiovascular disease in pregnancy than from all the direct causes added together, with the exception of thrombosis and thromboembolism.</a:t>
            </a:r>
          </a:p>
          <a:p>
            <a:r>
              <a:rPr lang="en-GB" dirty="0">
                <a:solidFill>
                  <a:srgbClr val="FF0000"/>
                </a:solidFill>
              </a:rPr>
              <a:t>There is clear evidence that the possibility of cardiovascular disease in a woman of reproductive age is still frequently not considered at presentation.</a:t>
            </a:r>
          </a:p>
        </p:txBody>
      </p:sp>
      <p:pic>
        <p:nvPicPr>
          <p:cNvPr id="9218" name="Picture 2" descr="European Society of Cardiology">
            <a:extLst>
              <a:ext uri="{FF2B5EF4-FFF2-40B4-BE49-F238E27FC236}">
                <a16:creationId xmlns:a16="http://schemas.microsoft.com/office/drawing/2014/main" id="{5B7A25D5-76EF-443C-9A29-D33B9EAF15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5426" y="19588"/>
            <a:ext cx="294322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MBRRACE UK (@mbrrace) / Twitter">
            <a:extLst>
              <a:ext uri="{FF2B5EF4-FFF2-40B4-BE49-F238E27FC236}">
                <a16:creationId xmlns:a16="http://schemas.microsoft.com/office/drawing/2014/main" id="{B427493A-6C71-4C7F-819C-164CD595C0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5691" y="154524"/>
            <a:ext cx="2143125" cy="1552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863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2F929-2E11-4C65-9138-BAFAE5D0468C}"/>
              </a:ext>
            </a:extLst>
          </p:cNvPr>
          <p:cNvSpPr>
            <a:spLocks noGrp="1"/>
          </p:cNvSpPr>
          <p:nvPr>
            <p:ph type="title"/>
          </p:nvPr>
        </p:nvSpPr>
        <p:spPr>
          <a:xfrm>
            <a:off x="643467" y="321734"/>
            <a:ext cx="10905066" cy="1135737"/>
          </a:xfrm>
        </p:spPr>
        <p:txBody>
          <a:bodyPr>
            <a:normAutofit/>
          </a:bodyPr>
          <a:lstStyle/>
          <a:p>
            <a:r>
              <a:rPr lang="en-GB" sz="3600" dirty="0"/>
              <a:t> MBRRACE report November 2022 </a:t>
            </a:r>
          </a:p>
        </p:txBody>
      </p:sp>
      <p:pic>
        <p:nvPicPr>
          <p:cNvPr id="5" name="Content Placeholder 4">
            <a:extLst>
              <a:ext uri="{FF2B5EF4-FFF2-40B4-BE49-F238E27FC236}">
                <a16:creationId xmlns:a16="http://schemas.microsoft.com/office/drawing/2014/main" id="{0A5123FF-856F-44DD-9495-82D94AD28690}"/>
              </a:ext>
            </a:extLst>
          </p:cNvPr>
          <p:cNvPicPr>
            <a:picLocks noGrp="1" noChangeAspect="1"/>
          </p:cNvPicPr>
          <p:nvPr>
            <p:ph idx="1"/>
          </p:nvPr>
        </p:nvPicPr>
        <p:blipFill>
          <a:blip r:embed="rId2"/>
          <a:stretch>
            <a:fillRect/>
          </a:stretch>
        </p:blipFill>
        <p:spPr>
          <a:xfrm>
            <a:off x="139486" y="1457471"/>
            <a:ext cx="5956514" cy="4601497"/>
          </a:xfrm>
          <a:prstGeom prst="rect">
            <a:avLst/>
          </a:prstGeom>
        </p:spPr>
      </p:pic>
      <p:pic>
        <p:nvPicPr>
          <p:cNvPr id="4" name="Picture 3">
            <a:extLst>
              <a:ext uri="{FF2B5EF4-FFF2-40B4-BE49-F238E27FC236}">
                <a16:creationId xmlns:a16="http://schemas.microsoft.com/office/drawing/2014/main" id="{47F141AA-32A9-4009-83CA-C19406F93EF0}"/>
              </a:ext>
            </a:extLst>
          </p:cNvPr>
          <p:cNvPicPr>
            <a:picLocks noChangeAspect="1"/>
          </p:cNvPicPr>
          <p:nvPr/>
        </p:nvPicPr>
        <p:blipFill>
          <a:blip r:embed="rId3"/>
          <a:stretch>
            <a:fillRect/>
          </a:stretch>
        </p:blipFill>
        <p:spPr>
          <a:xfrm>
            <a:off x="6235486" y="1999503"/>
            <a:ext cx="5655351" cy="3517432"/>
          </a:xfrm>
          <a:prstGeom prst="rect">
            <a:avLst/>
          </a:prstGeom>
        </p:spPr>
      </p:pic>
    </p:spTree>
    <p:extLst>
      <p:ext uri="{BB962C8B-B14F-4D97-AF65-F5344CB8AC3E}">
        <p14:creationId xmlns:p14="http://schemas.microsoft.com/office/powerpoint/2010/main" val="227987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pPr eaLnBrk="1" hangingPunct="1"/>
            <a:r>
              <a:rPr lang="en-US" altLang="en-US" sz="3200"/>
              <a:t>Saving Lives, Improving Mothers’ Care</a:t>
            </a:r>
          </a:p>
        </p:txBody>
      </p:sp>
      <p:pic>
        <p:nvPicPr>
          <p:cNvPr id="3" name="Picture 2"/>
          <p:cNvPicPr/>
          <p:nvPr/>
        </p:nvPicPr>
        <p:blipFill>
          <a:blip r:embed="rId2"/>
          <a:stretch>
            <a:fillRect/>
          </a:stretch>
        </p:blipFill>
        <p:spPr>
          <a:xfrm>
            <a:off x="0" y="-154983"/>
            <a:ext cx="12192000" cy="6858000"/>
          </a:xfrm>
          <a:prstGeom prst="rect">
            <a:avLst/>
          </a:prstGeom>
        </p:spPr>
      </p:pic>
    </p:spTree>
    <p:extLst>
      <p:ext uri="{BB962C8B-B14F-4D97-AF65-F5344CB8AC3E}">
        <p14:creationId xmlns:p14="http://schemas.microsoft.com/office/powerpoint/2010/main" val="27215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GB"/>
              <a:t>Maternal Morbidity and Mortality </a:t>
            </a:r>
            <a:br>
              <a:rPr lang="en-GB"/>
            </a:br>
            <a:r>
              <a:rPr lang="en-GB"/>
              <a:t>Annual Report Topic Cycle</a:t>
            </a:r>
            <a:endParaRPr lang="en-GB" dirty="0"/>
          </a:p>
        </p:txBody>
      </p:sp>
      <p:pic>
        <p:nvPicPr>
          <p:cNvPr id="3" name="Picture 2"/>
          <p:cNvPicPr/>
          <p:nvPr/>
        </p:nvPicPr>
        <p:blipFill>
          <a:blip r:embed="rId2"/>
          <a:stretch>
            <a:fillRect/>
          </a:stretch>
        </p:blipFill>
        <p:spPr>
          <a:xfrm>
            <a:off x="0" y="0"/>
            <a:ext cx="12192000" cy="6858000"/>
          </a:xfrm>
          <a:prstGeom prst="rect">
            <a:avLst/>
          </a:prstGeom>
        </p:spPr>
      </p:pic>
      <p:sp>
        <p:nvSpPr>
          <p:cNvPr id="4" name="Oval 3">
            <a:extLst>
              <a:ext uri="{FF2B5EF4-FFF2-40B4-BE49-F238E27FC236}">
                <a16:creationId xmlns:a16="http://schemas.microsoft.com/office/drawing/2014/main" id="{602705F8-07CA-48F9-9883-E42F34AF43C1}"/>
              </a:ext>
            </a:extLst>
          </p:cNvPr>
          <p:cNvSpPr/>
          <p:nvPr/>
        </p:nvSpPr>
        <p:spPr>
          <a:xfrm flipV="1">
            <a:off x="7005484" y="2684206"/>
            <a:ext cx="1268361" cy="26547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AAA17AA8-B8B6-4A7F-9F4C-872380156987}"/>
              </a:ext>
            </a:extLst>
          </p:cNvPr>
          <p:cNvSpPr/>
          <p:nvPr/>
        </p:nvSpPr>
        <p:spPr>
          <a:xfrm>
            <a:off x="5943599" y="5928853"/>
            <a:ext cx="1268361" cy="3996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9088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61963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a:t>Syndemic or ‘synergistic epidemic’</a:t>
            </a:r>
            <a:endParaRPr lang="en-US" dirty="0"/>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20842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endParaRPr lang="en-US"/>
          </a:p>
        </p:txBody>
      </p:sp>
      <p:pic>
        <p:nvPicPr>
          <p:cNvPr id="3" name="Picture 2"/>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066709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EFE67FD87CE4648A240F8FDE2DD1722" ma:contentTypeVersion="11" ma:contentTypeDescription="Create a new document." ma:contentTypeScope="" ma:versionID="6d2f044667eed20f23381929dd7b2108">
  <xsd:schema xmlns:xsd="http://www.w3.org/2001/XMLSchema" xmlns:xs="http://www.w3.org/2001/XMLSchema" xmlns:p="http://schemas.microsoft.com/office/2006/metadata/properties" xmlns:ns1="http://schemas.microsoft.com/sharepoint/v3" xmlns:ns3="35a1e893-7709-4297-81b3-9783e80c633e" xmlns:ns4="a50abc2c-b647-472f-bc61-1ac87ed8686a" targetNamespace="http://schemas.microsoft.com/office/2006/metadata/properties" ma:root="true" ma:fieldsID="a6c0ea191dceef13de268dc5967c5299" ns1:_="" ns3:_="" ns4:_="">
    <xsd:import namespace="http://schemas.microsoft.com/sharepoint/v3"/>
    <xsd:import namespace="35a1e893-7709-4297-81b3-9783e80c633e"/>
    <xsd:import namespace="a50abc2c-b647-472f-bc61-1ac87ed8686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a1e893-7709-4297-81b3-9783e80c63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50abc2c-b647-472f-bc61-1ac87ed8686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D7E2E56-9963-4791-8404-A984CFB55CDD}">
  <ds:schemaRefs>
    <ds:schemaRef ds:uri="http://schemas.microsoft.com/sharepoint/v3/contenttype/forms"/>
  </ds:schemaRefs>
</ds:datastoreItem>
</file>

<file path=customXml/itemProps2.xml><?xml version="1.0" encoding="utf-8"?>
<ds:datastoreItem xmlns:ds="http://schemas.openxmlformats.org/officeDocument/2006/customXml" ds:itemID="{E9728242-B37C-4FBD-AB4F-CA4C30BEFC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5a1e893-7709-4297-81b3-9783e80c633e"/>
    <ds:schemaRef ds:uri="a50abc2c-b647-472f-bc61-1ac87ed868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43BF45-B639-4FA3-AB06-9953B90B8BE0}">
  <ds:schemaRefs>
    <ds:schemaRef ds:uri="a50abc2c-b647-472f-bc61-1ac87ed8686a"/>
    <ds:schemaRef ds:uri="http://schemas.microsoft.com/office/2006/metadata/properties"/>
    <ds:schemaRef ds:uri="http://purl.org/dc/elements/1.1/"/>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35a1e893-7709-4297-81b3-9783e80c633e"/>
    <ds:schemaRef ds:uri="http://schemas.microsoft.com/sharepoint/v3"/>
    <ds:schemaRef ds:uri="http://purl.org/dc/dcmitype/"/>
    <ds:schemaRef ds:uri="http://purl.org/dc/te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1963</TotalTime>
  <Words>1006</Words>
  <Application>Microsoft Office PowerPoint</Application>
  <PresentationFormat>Widescreen</PresentationFormat>
  <Paragraphs>53</Paragraphs>
  <Slides>22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Calibri Light</vt:lpstr>
      <vt:lpstr>Office Theme</vt:lpstr>
      <vt:lpstr>1_Office Theme</vt:lpstr>
      <vt:lpstr>The MBRRACE report: how important is cardiac disease? </vt:lpstr>
      <vt:lpstr>PowerPoint Presentation</vt:lpstr>
      <vt:lpstr>Why are you here today?</vt:lpstr>
      <vt:lpstr> MBRRACE report November 2022 </vt:lpstr>
      <vt:lpstr>Saving Lives, Improving Mothers’ Care</vt:lpstr>
      <vt:lpstr>Maternal Morbidity and Mortality  Annual Report Topic Cycle</vt:lpstr>
      <vt:lpstr>PowerPoint Presentation</vt:lpstr>
      <vt:lpstr>Syndemic or ‘synergistic epidemic’</vt:lpstr>
      <vt:lpstr>PowerPoint Presentation</vt:lpstr>
      <vt:lpstr>PowerPoint Presentation</vt:lpstr>
      <vt:lpstr>PowerPoint Presentation</vt:lpstr>
      <vt:lpstr>Maternal Mortality UK 2003-2020</vt:lpstr>
      <vt:lpstr>PowerPoint Presentation</vt:lpstr>
      <vt:lpstr>Selected characteristics of women who died from direct or indirect causes 2018-20</vt:lpstr>
      <vt:lpstr>Maternal mortality by cause 2018-20</vt:lpstr>
      <vt:lpstr>Acquired Cardiac Disease is a big problem </vt:lpstr>
      <vt:lpstr>MBRRACE 2016 Cardiac Recommendations</vt:lpstr>
      <vt:lpstr>Previous Recommendations (some not implemented) </vt:lpstr>
      <vt:lpstr>Previous Recommendations (some not implemented) </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2022 MBRRACE report: how important is cardiac disease?</dc:title>
  <dc:creator>WINFIELD, Sarah (MID YORKSHIRE HOSPITALS NHS TRUST)</dc:creator>
  <cp:lastModifiedBy>WINFIELD, Sarah (MID YORKSHIRE HOSPITALS NHS TRUST)</cp:lastModifiedBy>
  <cp:revision>4</cp:revision>
  <dcterms:created xsi:type="dcterms:W3CDTF">2022-12-12T15:34:12Z</dcterms:created>
  <dcterms:modified xsi:type="dcterms:W3CDTF">2022-12-14T15:53:46Z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0x010100BEFE67FD87CE4648A240F8FDE2DD1722</vt:lpwstr>
  </property>
</Properties>
</file>