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xml" ContentType="application/inkml+xml"/>
  <Override PartName="/ppt/notesSlides/notesSlide21.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2.xml" ContentType="application/vnd.openxmlformats-officedocument.themeOverride+xml"/>
  <Override PartName="/ppt/drawings/drawing3.xml" ContentType="application/vnd.openxmlformats-officedocument.drawingml.chartshapes+xml"/>
  <Override PartName="/ppt/ink/ink17.xml" ContentType="application/inkml+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300" r:id="rId2"/>
    <p:sldId id="358" r:id="rId3"/>
    <p:sldId id="257" r:id="rId4"/>
    <p:sldId id="307" r:id="rId5"/>
    <p:sldId id="305" r:id="rId6"/>
    <p:sldId id="259" r:id="rId7"/>
    <p:sldId id="345" r:id="rId8"/>
    <p:sldId id="306" r:id="rId9"/>
    <p:sldId id="349" r:id="rId10"/>
    <p:sldId id="321" r:id="rId11"/>
    <p:sldId id="285" r:id="rId12"/>
    <p:sldId id="359" r:id="rId13"/>
    <p:sldId id="355" r:id="rId14"/>
    <p:sldId id="282" r:id="rId15"/>
    <p:sldId id="298" r:id="rId16"/>
    <p:sldId id="315" r:id="rId17"/>
    <p:sldId id="356" r:id="rId18"/>
    <p:sldId id="264" r:id="rId19"/>
    <p:sldId id="346" r:id="rId20"/>
    <p:sldId id="279" r:id="rId21"/>
    <p:sldId id="362" r:id="rId22"/>
    <p:sldId id="360" r:id="rId23"/>
    <p:sldId id="340" r:id="rId24"/>
    <p:sldId id="352" r:id="rId25"/>
    <p:sldId id="348" r:id="rId2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24"/>
    <p:restoredTop sz="61972" autoAdjust="0"/>
  </p:normalViewPr>
  <p:slideViewPr>
    <p:cSldViewPr>
      <p:cViewPr varScale="1">
        <p:scale>
          <a:sx n="57" d="100"/>
          <a:sy n="57" d="100"/>
        </p:scale>
        <p:origin x="2208" y="176"/>
      </p:cViewPr>
      <p:guideLst>
        <p:guide orient="horz" pos="2160"/>
        <p:guide pos="2880"/>
      </p:guideLst>
    </p:cSldViewPr>
  </p:slideViewPr>
  <p:outlineViewPr>
    <p:cViewPr>
      <p:scale>
        <a:sx n="33" d="100"/>
        <a:sy n="33" d="100"/>
      </p:scale>
      <p:origin x="0" y="428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20" d="100"/>
          <a:sy n="120" d="100"/>
        </p:scale>
        <p:origin x="382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Macro-Enabled_Worksheet.xlsm"/></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2.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21" b="1" i="0" u="none" strike="noStrike" baseline="0">
                <a:solidFill>
                  <a:srgbClr val="000000"/>
                </a:solidFill>
                <a:latin typeface="Arial"/>
                <a:ea typeface="Arial"/>
                <a:cs typeface="Arial"/>
              </a:defRPr>
            </a:pPr>
            <a:r>
              <a:rPr lang="en-US"/>
              <a:t>Libby Fiber Size Distribution</a:t>
            </a:r>
          </a:p>
        </c:rich>
      </c:tx>
      <c:layout>
        <c:manualLayout>
          <c:xMode val="edge"/>
          <c:yMode val="edge"/>
          <c:x val="0.34722224818336878"/>
          <c:y val="2.0905980502437194E-2"/>
        </c:manualLayout>
      </c:layout>
      <c:overlay val="0"/>
      <c:spPr>
        <a:noFill/>
        <a:ln w="38752">
          <a:noFill/>
        </a:ln>
      </c:spPr>
    </c:title>
    <c:autoTitleDeleted val="0"/>
    <c:view3D>
      <c:rotX val="19"/>
      <c:hPercent val="100"/>
      <c:rotY val="109"/>
      <c:depthPercent val="100"/>
      <c:rAngAx val="0"/>
      <c:perspective val="0"/>
    </c:view3D>
    <c:floor>
      <c:thickness val="0"/>
      <c:spPr>
        <a:solidFill>
          <a:srgbClr val="808080"/>
        </a:solidFill>
        <a:ln w="6350">
          <a:noFill/>
        </a:ln>
      </c:spPr>
    </c:floor>
    <c:sideWall>
      <c:thickness val="0"/>
      <c:spPr>
        <a:gradFill rotWithShape="0">
          <a:gsLst>
            <a:gs pos="0">
              <a:srgbClr xmlns:mc="http://schemas.openxmlformats.org/markup-compatibility/2006" xmlns:a14="http://schemas.microsoft.com/office/drawing/2010/main" val="FFFFFF" mc:Ignorable="a14" a14:legacySpreadsheetColorIndex="55">
                <a:gamma/>
                <a:tint val="30196"/>
                <a:invGamma/>
              </a:srgbClr>
            </a:gs>
            <a:gs pos="100000">
              <a:srgbClr xmlns:mc="http://schemas.openxmlformats.org/markup-compatibility/2006" xmlns:a14="http://schemas.microsoft.com/office/drawing/2010/main" val="969696" mc:Ignorable="a14" a14:legacySpreadsheetColorIndex="55"/>
            </a:gs>
          </a:gsLst>
          <a:lin ang="5400000" scaled="1"/>
        </a:gradFill>
        <a:ln w="12700">
          <a:solidFill>
            <a:srgbClr val="808080"/>
          </a:solidFill>
          <a:prstDash val="solid"/>
        </a:ln>
      </c:spPr>
    </c:sideWall>
    <c:backWall>
      <c:thickness val="0"/>
      <c:spPr>
        <a:gradFill rotWithShape="0">
          <a:gsLst>
            <a:gs pos="0">
              <a:srgbClr xmlns:mc="http://schemas.openxmlformats.org/markup-compatibility/2006" xmlns:a14="http://schemas.microsoft.com/office/drawing/2010/main" val="FFFFFF" mc:Ignorable="a14" a14:legacySpreadsheetColorIndex="55">
                <a:gamma/>
                <a:tint val="30196"/>
                <a:invGamma/>
              </a:srgbClr>
            </a:gs>
            <a:gs pos="100000">
              <a:srgbClr xmlns:mc="http://schemas.openxmlformats.org/markup-compatibility/2006" xmlns:a14="http://schemas.microsoft.com/office/drawing/2010/main" val="969696" mc:Ignorable="a14" a14:legacySpreadsheetColorIndex="55"/>
            </a:gs>
          </a:gsLst>
          <a:lin ang="5400000" scaled="1"/>
        </a:gradFill>
        <a:ln w="12700">
          <a:solidFill>
            <a:srgbClr val="808080"/>
          </a:solidFill>
          <a:prstDash val="solid"/>
        </a:ln>
      </c:spPr>
    </c:backWall>
    <c:plotArea>
      <c:layout>
        <c:manualLayout>
          <c:layoutTarget val="inner"/>
          <c:xMode val="edge"/>
          <c:yMode val="edge"/>
          <c:x val="7.6388888888888895E-2"/>
          <c:y val="0.11149825783972125"/>
          <c:w val="0.83796296296296291"/>
          <c:h val="0.76306620209059228"/>
        </c:manualLayout>
      </c:layout>
      <c:surface3DChart>
        <c:wireframe val="0"/>
        <c:ser>
          <c:idx val="0"/>
          <c:order val="0"/>
          <c:tx>
            <c:strRef>
              <c:f>'Binned Results'!$I$8</c:f>
              <c:strCache>
                <c:ptCount val="1"/>
                <c:pt idx="0">
                  <c:v>0</c:v>
                </c:pt>
              </c:strCache>
            </c:strRef>
          </c:tx>
          <c:spPr>
            <a:solidFill>
              <a:srgbClr val="9999FF"/>
            </a:solidFill>
            <a:ln w="19376">
              <a:solidFill>
                <a:srgbClr val="000000"/>
              </a:solidFill>
              <a:prstDash val="solid"/>
            </a:ln>
            <a:sp3d prstMaterial="flat"/>
          </c:spPr>
          <c:cat>
            <c:numRef>
              <c:f>'Binned Results'!$J$7:$U$7</c:f>
              <c:numCache>
                <c:formatCode>General</c:formatCode>
                <c:ptCount val="12"/>
                <c:pt idx="0">
                  <c:v>0</c:v>
                </c:pt>
                <c:pt idx="1">
                  <c:v>0.25</c:v>
                </c:pt>
                <c:pt idx="2">
                  <c:v>0.5</c:v>
                </c:pt>
                <c:pt idx="3">
                  <c:v>0.75</c:v>
                </c:pt>
                <c:pt idx="4" formatCode="0.0">
                  <c:v>1</c:v>
                </c:pt>
                <c:pt idx="5">
                  <c:v>1.25</c:v>
                </c:pt>
                <c:pt idx="6">
                  <c:v>1.5</c:v>
                </c:pt>
                <c:pt idx="7">
                  <c:v>1.75</c:v>
                </c:pt>
                <c:pt idx="8" formatCode="0.0">
                  <c:v>2</c:v>
                </c:pt>
                <c:pt idx="9">
                  <c:v>2.25</c:v>
                </c:pt>
                <c:pt idx="10">
                  <c:v>2.5</c:v>
                </c:pt>
                <c:pt idx="11">
                  <c:v>2.75</c:v>
                </c:pt>
              </c:numCache>
            </c:numRef>
          </c:cat>
          <c:val>
            <c:numRef>
              <c:f>'Binned Results'!$J$8:$U$8</c:f>
              <c:numCache>
                <c:formatCode>0.0%</c:formatCode>
                <c:ptCount val="12"/>
                <c:pt idx="0">
                  <c:v>0.18616936129342085</c:v>
                </c:pt>
                <c:pt idx="1">
                  <c:v>0.10212902193052666</c:v>
                </c:pt>
                <c:pt idx="2">
                  <c:v>1.5687530014406915E-2</c:v>
                </c:pt>
                <c:pt idx="3">
                  <c:v>1.7608452056987354E-3</c:v>
                </c:pt>
                <c:pt idx="4">
                  <c:v>4.8023051064510964E-4</c:v>
                </c:pt>
                <c:pt idx="5">
                  <c:v>0</c:v>
                </c:pt>
                <c:pt idx="6">
                  <c:v>0</c:v>
                </c:pt>
                <c:pt idx="7">
                  <c:v>1.6007683688170322E-4</c:v>
                </c:pt>
                <c:pt idx="8">
                  <c:v>0</c:v>
                </c:pt>
                <c:pt idx="9">
                  <c:v>0</c:v>
                </c:pt>
                <c:pt idx="10">
                  <c:v>0</c:v>
                </c:pt>
                <c:pt idx="11">
                  <c:v>0</c:v>
                </c:pt>
              </c:numCache>
            </c:numRef>
          </c:val>
          <c:extLst>
            <c:ext xmlns:c16="http://schemas.microsoft.com/office/drawing/2014/chart" uri="{C3380CC4-5D6E-409C-BE32-E72D297353CC}">
              <c16:uniqueId val="{00000000-15DD-2448-AF48-37E06B9ABFD9}"/>
            </c:ext>
          </c:extLst>
        </c:ser>
        <c:ser>
          <c:idx val="1"/>
          <c:order val="1"/>
          <c:tx>
            <c:strRef>
              <c:f>'Binned Results'!$I$9</c:f>
              <c:strCache>
                <c:ptCount val="1"/>
                <c:pt idx="0">
                  <c:v>2.5</c:v>
                </c:pt>
              </c:strCache>
            </c:strRef>
          </c:tx>
          <c:spPr>
            <a:solidFill>
              <a:srgbClr val="993366"/>
            </a:solidFill>
            <a:ln w="19376">
              <a:solidFill>
                <a:srgbClr val="000000"/>
              </a:solidFill>
              <a:prstDash val="solid"/>
            </a:ln>
            <a:sp3d prstMaterial="flat"/>
          </c:spPr>
          <c:cat>
            <c:numRef>
              <c:f>'Binned Results'!$J$7:$U$7</c:f>
              <c:numCache>
                <c:formatCode>General</c:formatCode>
                <c:ptCount val="12"/>
                <c:pt idx="0">
                  <c:v>0</c:v>
                </c:pt>
                <c:pt idx="1">
                  <c:v>0.25</c:v>
                </c:pt>
                <c:pt idx="2">
                  <c:v>0.5</c:v>
                </c:pt>
                <c:pt idx="3">
                  <c:v>0.75</c:v>
                </c:pt>
                <c:pt idx="4" formatCode="0.0">
                  <c:v>1</c:v>
                </c:pt>
                <c:pt idx="5">
                  <c:v>1.25</c:v>
                </c:pt>
                <c:pt idx="6">
                  <c:v>1.5</c:v>
                </c:pt>
                <c:pt idx="7">
                  <c:v>1.75</c:v>
                </c:pt>
                <c:pt idx="8" formatCode="0.0">
                  <c:v>2</c:v>
                </c:pt>
                <c:pt idx="9">
                  <c:v>2.25</c:v>
                </c:pt>
                <c:pt idx="10">
                  <c:v>2.5</c:v>
                </c:pt>
                <c:pt idx="11">
                  <c:v>2.75</c:v>
                </c:pt>
              </c:numCache>
            </c:numRef>
          </c:cat>
          <c:val>
            <c:numRef>
              <c:f>'Binned Results'!$J$9:$U$9</c:f>
              <c:numCache>
                <c:formatCode>0.0%</c:formatCode>
                <c:ptCount val="12"/>
                <c:pt idx="0">
                  <c:v>0.10549063550504242</c:v>
                </c:pt>
                <c:pt idx="1">
                  <c:v>0.14230830798783417</c:v>
                </c:pt>
                <c:pt idx="2">
                  <c:v>7.075396190171282E-2</c:v>
                </c:pt>
                <c:pt idx="3">
                  <c:v>2.2090603489675044E-2</c:v>
                </c:pt>
                <c:pt idx="4">
                  <c:v>7.0433808227949417E-3</c:v>
                </c:pt>
                <c:pt idx="5">
                  <c:v>1.6007683688170323E-3</c:v>
                </c:pt>
                <c:pt idx="6">
                  <c:v>6.4030734752681289E-4</c:v>
                </c:pt>
                <c:pt idx="7">
                  <c:v>0</c:v>
                </c:pt>
                <c:pt idx="8">
                  <c:v>0</c:v>
                </c:pt>
                <c:pt idx="9">
                  <c:v>0</c:v>
                </c:pt>
                <c:pt idx="10">
                  <c:v>0</c:v>
                </c:pt>
                <c:pt idx="11">
                  <c:v>0</c:v>
                </c:pt>
              </c:numCache>
            </c:numRef>
          </c:val>
          <c:extLst>
            <c:ext xmlns:c16="http://schemas.microsoft.com/office/drawing/2014/chart" uri="{C3380CC4-5D6E-409C-BE32-E72D297353CC}">
              <c16:uniqueId val="{00000001-15DD-2448-AF48-37E06B9ABFD9}"/>
            </c:ext>
          </c:extLst>
        </c:ser>
        <c:ser>
          <c:idx val="2"/>
          <c:order val="2"/>
          <c:tx>
            <c:strRef>
              <c:f>'Binned Results'!$I$10</c:f>
              <c:strCache>
                <c:ptCount val="1"/>
                <c:pt idx="0">
                  <c:v>5</c:v>
                </c:pt>
              </c:strCache>
            </c:strRef>
          </c:tx>
          <c:spPr>
            <a:solidFill>
              <a:srgbClr val="FFFFCC"/>
            </a:solidFill>
            <a:ln w="19376">
              <a:solidFill>
                <a:srgbClr val="000000"/>
              </a:solidFill>
              <a:prstDash val="solid"/>
            </a:ln>
            <a:sp3d prstMaterial="flat"/>
          </c:spPr>
          <c:cat>
            <c:numRef>
              <c:f>'Binned Results'!$J$7:$U$7</c:f>
              <c:numCache>
                <c:formatCode>General</c:formatCode>
                <c:ptCount val="12"/>
                <c:pt idx="0">
                  <c:v>0</c:v>
                </c:pt>
                <c:pt idx="1">
                  <c:v>0.25</c:v>
                </c:pt>
                <c:pt idx="2">
                  <c:v>0.5</c:v>
                </c:pt>
                <c:pt idx="3">
                  <c:v>0.75</c:v>
                </c:pt>
                <c:pt idx="4" formatCode="0.0">
                  <c:v>1</c:v>
                </c:pt>
                <c:pt idx="5">
                  <c:v>1.25</c:v>
                </c:pt>
                <c:pt idx="6">
                  <c:v>1.5</c:v>
                </c:pt>
                <c:pt idx="7">
                  <c:v>1.75</c:v>
                </c:pt>
                <c:pt idx="8" formatCode="0.0">
                  <c:v>2</c:v>
                </c:pt>
                <c:pt idx="9">
                  <c:v>2.25</c:v>
                </c:pt>
                <c:pt idx="10">
                  <c:v>2.5</c:v>
                </c:pt>
                <c:pt idx="11">
                  <c:v>2.75</c:v>
                </c:pt>
              </c:numCache>
            </c:numRef>
          </c:cat>
          <c:val>
            <c:numRef>
              <c:f>'Binned Results'!$J$10:$U$10</c:f>
              <c:numCache>
                <c:formatCode>0.0%</c:formatCode>
                <c:ptCount val="12"/>
                <c:pt idx="0">
                  <c:v>2.7373139106771249E-2</c:v>
                </c:pt>
                <c:pt idx="1">
                  <c:v>5.6026892908596124E-2</c:v>
                </c:pt>
                <c:pt idx="2">
                  <c:v>3.393628941892108E-2</c:v>
                </c:pt>
                <c:pt idx="3">
                  <c:v>1.8568913078277575E-2</c:v>
                </c:pt>
                <c:pt idx="4">
                  <c:v>1.1365455418600928E-2</c:v>
                </c:pt>
                <c:pt idx="5">
                  <c:v>3.5216904113974708E-3</c:v>
                </c:pt>
                <c:pt idx="6">
                  <c:v>3.041459900752361E-3</c:v>
                </c:pt>
                <c:pt idx="7">
                  <c:v>9.6046102129021928E-4</c:v>
                </c:pt>
                <c:pt idx="8">
                  <c:v>8.0038418440851614E-4</c:v>
                </c:pt>
                <c:pt idx="9">
                  <c:v>1.6007683688170322E-4</c:v>
                </c:pt>
                <c:pt idx="10">
                  <c:v>4.8023051064510964E-4</c:v>
                </c:pt>
                <c:pt idx="11">
                  <c:v>0</c:v>
                </c:pt>
              </c:numCache>
            </c:numRef>
          </c:val>
          <c:extLst>
            <c:ext xmlns:c16="http://schemas.microsoft.com/office/drawing/2014/chart" uri="{C3380CC4-5D6E-409C-BE32-E72D297353CC}">
              <c16:uniqueId val="{00000002-15DD-2448-AF48-37E06B9ABFD9}"/>
            </c:ext>
          </c:extLst>
        </c:ser>
        <c:ser>
          <c:idx val="3"/>
          <c:order val="3"/>
          <c:tx>
            <c:strRef>
              <c:f>'Binned Results'!$I$11</c:f>
              <c:strCache>
                <c:ptCount val="1"/>
                <c:pt idx="0">
                  <c:v>7.5</c:v>
                </c:pt>
              </c:strCache>
            </c:strRef>
          </c:tx>
          <c:spPr>
            <a:solidFill>
              <a:srgbClr val="CCFFFF"/>
            </a:solidFill>
            <a:ln w="19376">
              <a:solidFill>
                <a:srgbClr val="000000"/>
              </a:solidFill>
              <a:prstDash val="solid"/>
            </a:ln>
            <a:sp3d prstMaterial="flat"/>
          </c:spPr>
          <c:cat>
            <c:numRef>
              <c:f>'Binned Results'!$J$7:$U$7</c:f>
              <c:numCache>
                <c:formatCode>General</c:formatCode>
                <c:ptCount val="12"/>
                <c:pt idx="0">
                  <c:v>0</c:v>
                </c:pt>
                <c:pt idx="1">
                  <c:v>0.25</c:v>
                </c:pt>
                <c:pt idx="2">
                  <c:v>0.5</c:v>
                </c:pt>
                <c:pt idx="3">
                  <c:v>0.75</c:v>
                </c:pt>
                <c:pt idx="4" formatCode="0.0">
                  <c:v>1</c:v>
                </c:pt>
                <c:pt idx="5">
                  <c:v>1.25</c:v>
                </c:pt>
                <c:pt idx="6">
                  <c:v>1.5</c:v>
                </c:pt>
                <c:pt idx="7">
                  <c:v>1.75</c:v>
                </c:pt>
                <c:pt idx="8" formatCode="0.0">
                  <c:v>2</c:v>
                </c:pt>
                <c:pt idx="9">
                  <c:v>2.25</c:v>
                </c:pt>
                <c:pt idx="10">
                  <c:v>2.5</c:v>
                </c:pt>
                <c:pt idx="11">
                  <c:v>2.75</c:v>
                </c:pt>
              </c:numCache>
            </c:numRef>
          </c:cat>
          <c:val>
            <c:numRef>
              <c:f>'Binned Results'!$J$11:$U$11</c:f>
              <c:numCache>
                <c:formatCode>0.0%</c:formatCode>
                <c:ptCount val="12"/>
                <c:pt idx="0">
                  <c:v>1.0084840723547303E-2</c:v>
                </c:pt>
                <c:pt idx="1">
                  <c:v>2.4811909716663999E-2</c:v>
                </c:pt>
                <c:pt idx="2">
                  <c:v>1.8088682567632464E-2</c:v>
                </c:pt>
                <c:pt idx="3">
                  <c:v>7.5236113334400511E-3</c:v>
                </c:pt>
                <c:pt idx="4">
                  <c:v>6.082919801504722E-3</c:v>
                </c:pt>
                <c:pt idx="5">
                  <c:v>2.5612293901072516E-3</c:v>
                </c:pt>
                <c:pt idx="6">
                  <c:v>2.7213062269889547E-3</c:v>
                </c:pt>
                <c:pt idx="7">
                  <c:v>1.1205378581719224E-3</c:v>
                </c:pt>
                <c:pt idx="8">
                  <c:v>1.4406915319353289E-3</c:v>
                </c:pt>
                <c:pt idx="9">
                  <c:v>0</c:v>
                </c:pt>
                <c:pt idx="10">
                  <c:v>0</c:v>
                </c:pt>
                <c:pt idx="11">
                  <c:v>0</c:v>
                </c:pt>
              </c:numCache>
            </c:numRef>
          </c:val>
          <c:extLst>
            <c:ext xmlns:c16="http://schemas.microsoft.com/office/drawing/2014/chart" uri="{C3380CC4-5D6E-409C-BE32-E72D297353CC}">
              <c16:uniqueId val="{00000003-15DD-2448-AF48-37E06B9ABFD9}"/>
            </c:ext>
          </c:extLst>
        </c:ser>
        <c:ser>
          <c:idx val="4"/>
          <c:order val="4"/>
          <c:tx>
            <c:strRef>
              <c:f>'Binned Results'!$I$12</c:f>
              <c:strCache>
                <c:ptCount val="1"/>
                <c:pt idx="0">
                  <c:v>10</c:v>
                </c:pt>
              </c:strCache>
            </c:strRef>
          </c:tx>
          <c:spPr>
            <a:solidFill>
              <a:srgbClr val="660066"/>
            </a:solidFill>
            <a:ln w="19376">
              <a:solidFill>
                <a:srgbClr val="000000"/>
              </a:solidFill>
              <a:prstDash val="solid"/>
            </a:ln>
            <a:sp3d prstMaterial="flat"/>
          </c:spPr>
          <c:cat>
            <c:numRef>
              <c:f>'Binned Results'!$J$7:$U$7</c:f>
              <c:numCache>
                <c:formatCode>General</c:formatCode>
                <c:ptCount val="12"/>
                <c:pt idx="0">
                  <c:v>0</c:v>
                </c:pt>
                <c:pt idx="1">
                  <c:v>0.25</c:v>
                </c:pt>
                <c:pt idx="2">
                  <c:v>0.5</c:v>
                </c:pt>
                <c:pt idx="3">
                  <c:v>0.75</c:v>
                </c:pt>
                <c:pt idx="4" formatCode="0.0">
                  <c:v>1</c:v>
                </c:pt>
                <c:pt idx="5">
                  <c:v>1.25</c:v>
                </c:pt>
                <c:pt idx="6">
                  <c:v>1.5</c:v>
                </c:pt>
                <c:pt idx="7">
                  <c:v>1.75</c:v>
                </c:pt>
                <c:pt idx="8" formatCode="0.0">
                  <c:v>2</c:v>
                </c:pt>
                <c:pt idx="9">
                  <c:v>2.25</c:v>
                </c:pt>
                <c:pt idx="10">
                  <c:v>2.5</c:v>
                </c:pt>
                <c:pt idx="11">
                  <c:v>2.75</c:v>
                </c:pt>
              </c:numCache>
            </c:numRef>
          </c:cat>
          <c:val>
            <c:numRef>
              <c:f>'Binned Results'!$J$12:$U$12</c:f>
              <c:numCache>
                <c:formatCode>0.0%</c:formatCode>
                <c:ptCount val="12"/>
                <c:pt idx="0">
                  <c:v>2.5612293901072516E-3</c:v>
                </c:pt>
                <c:pt idx="1">
                  <c:v>1.0725148071074116E-2</c:v>
                </c:pt>
                <c:pt idx="2">
                  <c:v>1.0244917560429006E-2</c:v>
                </c:pt>
                <c:pt idx="3">
                  <c:v>4.1619977589242834E-3</c:v>
                </c:pt>
                <c:pt idx="4">
                  <c:v>4.1619977589242834E-3</c:v>
                </c:pt>
                <c:pt idx="5">
                  <c:v>1.4406915319353289E-3</c:v>
                </c:pt>
                <c:pt idx="6">
                  <c:v>2.0809988794621417E-3</c:v>
                </c:pt>
                <c:pt idx="7">
                  <c:v>8.0038418440851614E-4</c:v>
                </c:pt>
                <c:pt idx="8">
                  <c:v>9.6046102129021928E-4</c:v>
                </c:pt>
                <c:pt idx="9">
                  <c:v>4.8023051064510964E-4</c:v>
                </c:pt>
                <c:pt idx="10">
                  <c:v>8.0038418440851614E-4</c:v>
                </c:pt>
                <c:pt idx="11">
                  <c:v>3.2015367376340644E-4</c:v>
                </c:pt>
              </c:numCache>
            </c:numRef>
          </c:val>
          <c:extLst>
            <c:ext xmlns:c16="http://schemas.microsoft.com/office/drawing/2014/chart" uri="{C3380CC4-5D6E-409C-BE32-E72D297353CC}">
              <c16:uniqueId val="{00000004-15DD-2448-AF48-37E06B9ABFD9}"/>
            </c:ext>
          </c:extLst>
        </c:ser>
        <c:ser>
          <c:idx val="5"/>
          <c:order val="5"/>
          <c:tx>
            <c:strRef>
              <c:f>'Binned Results'!$I$13</c:f>
              <c:strCache>
                <c:ptCount val="1"/>
                <c:pt idx="0">
                  <c:v>12.5</c:v>
                </c:pt>
              </c:strCache>
            </c:strRef>
          </c:tx>
          <c:spPr>
            <a:solidFill>
              <a:srgbClr val="FF8080"/>
            </a:solidFill>
            <a:ln w="19376">
              <a:solidFill>
                <a:srgbClr val="000000"/>
              </a:solidFill>
              <a:prstDash val="solid"/>
            </a:ln>
            <a:sp3d prstMaterial="flat"/>
          </c:spPr>
          <c:cat>
            <c:numRef>
              <c:f>'Binned Results'!$J$7:$U$7</c:f>
              <c:numCache>
                <c:formatCode>General</c:formatCode>
                <c:ptCount val="12"/>
                <c:pt idx="0">
                  <c:v>0</c:v>
                </c:pt>
                <c:pt idx="1">
                  <c:v>0.25</c:v>
                </c:pt>
                <c:pt idx="2">
                  <c:v>0.5</c:v>
                </c:pt>
                <c:pt idx="3">
                  <c:v>0.75</c:v>
                </c:pt>
                <c:pt idx="4" formatCode="0.0">
                  <c:v>1</c:v>
                </c:pt>
                <c:pt idx="5">
                  <c:v>1.25</c:v>
                </c:pt>
                <c:pt idx="6">
                  <c:v>1.5</c:v>
                </c:pt>
                <c:pt idx="7">
                  <c:v>1.75</c:v>
                </c:pt>
                <c:pt idx="8" formatCode="0.0">
                  <c:v>2</c:v>
                </c:pt>
                <c:pt idx="9">
                  <c:v>2.25</c:v>
                </c:pt>
                <c:pt idx="10">
                  <c:v>2.5</c:v>
                </c:pt>
                <c:pt idx="11">
                  <c:v>2.75</c:v>
                </c:pt>
              </c:numCache>
            </c:numRef>
          </c:cat>
          <c:val>
            <c:numRef>
              <c:f>'Binned Results'!$J$13:$U$13</c:f>
              <c:numCache>
                <c:formatCode>0.0%</c:formatCode>
                <c:ptCount val="12"/>
                <c:pt idx="0">
                  <c:v>2.0809988794621417E-3</c:v>
                </c:pt>
                <c:pt idx="1">
                  <c:v>4.4821514326876897E-3</c:v>
                </c:pt>
                <c:pt idx="2">
                  <c:v>5.2825356170962063E-3</c:v>
                </c:pt>
                <c:pt idx="3">
                  <c:v>2.0809988794621417E-3</c:v>
                </c:pt>
                <c:pt idx="4">
                  <c:v>2.8813830638706578E-3</c:v>
                </c:pt>
                <c:pt idx="5">
                  <c:v>6.4030734752681289E-4</c:v>
                </c:pt>
                <c:pt idx="6">
                  <c:v>1.1205378581719224E-3</c:v>
                </c:pt>
                <c:pt idx="7">
                  <c:v>4.8023051064510964E-4</c:v>
                </c:pt>
                <c:pt idx="8">
                  <c:v>6.4030734752681289E-4</c:v>
                </c:pt>
                <c:pt idx="9">
                  <c:v>0</c:v>
                </c:pt>
                <c:pt idx="10">
                  <c:v>4.8023051064510964E-4</c:v>
                </c:pt>
                <c:pt idx="11">
                  <c:v>0</c:v>
                </c:pt>
              </c:numCache>
            </c:numRef>
          </c:val>
          <c:extLst>
            <c:ext xmlns:c16="http://schemas.microsoft.com/office/drawing/2014/chart" uri="{C3380CC4-5D6E-409C-BE32-E72D297353CC}">
              <c16:uniqueId val="{00000005-15DD-2448-AF48-37E06B9ABFD9}"/>
            </c:ext>
          </c:extLst>
        </c:ser>
        <c:ser>
          <c:idx val="6"/>
          <c:order val="6"/>
          <c:tx>
            <c:strRef>
              <c:f>'Binned Results'!$I$14</c:f>
              <c:strCache>
                <c:ptCount val="1"/>
                <c:pt idx="0">
                  <c:v>15</c:v>
                </c:pt>
              </c:strCache>
            </c:strRef>
          </c:tx>
          <c:spPr>
            <a:solidFill>
              <a:srgbClr val="0066CC"/>
            </a:solidFill>
            <a:ln w="19376">
              <a:solidFill>
                <a:srgbClr val="000000"/>
              </a:solidFill>
              <a:prstDash val="solid"/>
            </a:ln>
            <a:sp3d prstMaterial="flat"/>
          </c:spPr>
          <c:cat>
            <c:numRef>
              <c:f>'Binned Results'!$J$7:$U$7</c:f>
              <c:numCache>
                <c:formatCode>General</c:formatCode>
                <c:ptCount val="12"/>
                <c:pt idx="0">
                  <c:v>0</c:v>
                </c:pt>
                <c:pt idx="1">
                  <c:v>0.25</c:v>
                </c:pt>
                <c:pt idx="2">
                  <c:v>0.5</c:v>
                </c:pt>
                <c:pt idx="3">
                  <c:v>0.75</c:v>
                </c:pt>
                <c:pt idx="4" formatCode="0.0">
                  <c:v>1</c:v>
                </c:pt>
                <c:pt idx="5">
                  <c:v>1.25</c:v>
                </c:pt>
                <c:pt idx="6">
                  <c:v>1.5</c:v>
                </c:pt>
                <c:pt idx="7">
                  <c:v>1.75</c:v>
                </c:pt>
                <c:pt idx="8" formatCode="0.0">
                  <c:v>2</c:v>
                </c:pt>
                <c:pt idx="9">
                  <c:v>2.25</c:v>
                </c:pt>
                <c:pt idx="10">
                  <c:v>2.5</c:v>
                </c:pt>
                <c:pt idx="11">
                  <c:v>2.75</c:v>
                </c:pt>
              </c:numCache>
            </c:numRef>
          </c:cat>
          <c:val>
            <c:numRef>
              <c:f>'Binned Results'!$J$14:$U$14</c:f>
              <c:numCache>
                <c:formatCode>0.0%</c:formatCode>
                <c:ptCount val="12"/>
                <c:pt idx="0">
                  <c:v>1.1205378581719224E-3</c:v>
                </c:pt>
                <c:pt idx="1">
                  <c:v>2.7213062269889547E-3</c:v>
                </c:pt>
                <c:pt idx="2">
                  <c:v>6.082919801504722E-3</c:v>
                </c:pt>
                <c:pt idx="3">
                  <c:v>1.7608452056987354E-3</c:v>
                </c:pt>
                <c:pt idx="4">
                  <c:v>2.2410757163438448E-3</c:v>
                </c:pt>
                <c:pt idx="5">
                  <c:v>8.0038418440851614E-4</c:v>
                </c:pt>
                <c:pt idx="6">
                  <c:v>9.6046102129021928E-4</c:v>
                </c:pt>
                <c:pt idx="7">
                  <c:v>3.2015367376340644E-4</c:v>
                </c:pt>
                <c:pt idx="8">
                  <c:v>4.8023051064510964E-4</c:v>
                </c:pt>
                <c:pt idx="9">
                  <c:v>0</c:v>
                </c:pt>
                <c:pt idx="10">
                  <c:v>4.8023051064510964E-4</c:v>
                </c:pt>
                <c:pt idx="11">
                  <c:v>1.6007683688170322E-4</c:v>
                </c:pt>
              </c:numCache>
            </c:numRef>
          </c:val>
          <c:extLst>
            <c:ext xmlns:c16="http://schemas.microsoft.com/office/drawing/2014/chart" uri="{C3380CC4-5D6E-409C-BE32-E72D297353CC}">
              <c16:uniqueId val="{00000006-15DD-2448-AF48-37E06B9ABFD9}"/>
            </c:ext>
          </c:extLst>
        </c:ser>
        <c:ser>
          <c:idx val="7"/>
          <c:order val="7"/>
          <c:tx>
            <c:strRef>
              <c:f>'Binned Results'!$I$15</c:f>
              <c:strCache>
                <c:ptCount val="1"/>
                <c:pt idx="0">
                  <c:v>17.5</c:v>
                </c:pt>
              </c:strCache>
            </c:strRef>
          </c:tx>
          <c:spPr>
            <a:solidFill>
              <a:srgbClr val="CCCCFF"/>
            </a:solidFill>
            <a:ln w="19376">
              <a:solidFill>
                <a:srgbClr val="000000"/>
              </a:solidFill>
              <a:prstDash val="solid"/>
            </a:ln>
            <a:sp3d prstMaterial="flat"/>
          </c:spPr>
          <c:cat>
            <c:numRef>
              <c:f>'Binned Results'!$J$7:$U$7</c:f>
              <c:numCache>
                <c:formatCode>General</c:formatCode>
                <c:ptCount val="12"/>
                <c:pt idx="0">
                  <c:v>0</c:v>
                </c:pt>
                <c:pt idx="1">
                  <c:v>0.25</c:v>
                </c:pt>
                <c:pt idx="2">
                  <c:v>0.5</c:v>
                </c:pt>
                <c:pt idx="3">
                  <c:v>0.75</c:v>
                </c:pt>
                <c:pt idx="4" formatCode="0.0">
                  <c:v>1</c:v>
                </c:pt>
                <c:pt idx="5">
                  <c:v>1.25</c:v>
                </c:pt>
                <c:pt idx="6">
                  <c:v>1.5</c:v>
                </c:pt>
                <c:pt idx="7">
                  <c:v>1.75</c:v>
                </c:pt>
                <c:pt idx="8" formatCode="0.0">
                  <c:v>2</c:v>
                </c:pt>
                <c:pt idx="9">
                  <c:v>2.25</c:v>
                </c:pt>
                <c:pt idx="10">
                  <c:v>2.5</c:v>
                </c:pt>
                <c:pt idx="11">
                  <c:v>2.75</c:v>
                </c:pt>
              </c:numCache>
            </c:numRef>
          </c:cat>
          <c:val>
            <c:numRef>
              <c:f>'Binned Results'!$J$15:$U$15</c:f>
              <c:numCache>
                <c:formatCode>0.0%</c:formatCode>
                <c:ptCount val="12"/>
                <c:pt idx="0">
                  <c:v>8.0038418440851614E-4</c:v>
                </c:pt>
                <c:pt idx="1">
                  <c:v>2.2410757163438448E-3</c:v>
                </c:pt>
                <c:pt idx="2">
                  <c:v>2.4011525532255484E-3</c:v>
                </c:pt>
                <c:pt idx="3">
                  <c:v>1.2806146950536258E-3</c:v>
                </c:pt>
                <c:pt idx="4">
                  <c:v>1.4406915319353289E-3</c:v>
                </c:pt>
                <c:pt idx="5">
                  <c:v>1.6007683688170322E-4</c:v>
                </c:pt>
                <c:pt idx="6">
                  <c:v>6.4030734752681289E-4</c:v>
                </c:pt>
                <c:pt idx="7">
                  <c:v>1.6007683688170322E-4</c:v>
                </c:pt>
                <c:pt idx="8">
                  <c:v>1.6007683688170322E-4</c:v>
                </c:pt>
                <c:pt idx="9">
                  <c:v>0</c:v>
                </c:pt>
                <c:pt idx="10">
                  <c:v>0</c:v>
                </c:pt>
                <c:pt idx="11">
                  <c:v>0</c:v>
                </c:pt>
              </c:numCache>
            </c:numRef>
          </c:val>
          <c:extLst>
            <c:ext xmlns:c16="http://schemas.microsoft.com/office/drawing/2014/chart" uri="{C3380CC4-5D6E-409C-BE32-E72D297353CC}">
              <c16:uniqueId val="{00000007-15DD-2448-AF48-37E06B9ABFD9}"/>
            </c:ext>
          </c:extLst>
        </c:ser>
        <c:ser>
          <c:idx val="8"/>
          <c:order val="8"/>
          <c:tx>
            <c:strRef>
              <c:f>'Binned Results'!$I$16</c:f>
              <c:strCache>
                <c:ptCount val="1"/>
                <c:pt idx="0">
                  <c:v>20</c:v>
                </c:pt>
              </c:strCache>
            </c:strRef>
          </c:tx>
          <c:spPr>
            <a:solidFill>
              <a:srgbClr val="000080"/>
            </a:solidFill>
            <a:ln w="19376">
              <a:solidFill>
                <a:srgbClr val="000000"/>
              </a:solidFill>
              <a:prstDash val="solid"/>
            </a:ln>
            <a:sp3d prstMaterial="flat"/>
          </c:spPr>
          <c:cat>
            <c:numRef>
              <c:f>'Binned Results'!$J$7:$U$7</c:f>
              <c:numCache>
                <c:formatCode>General</c:formatCode>
                <c:ptCount val="12"/>
                <c:pt idx="0">
                  <c:v>0</c:v>
                </c:pt>
                <c:pt idx="1">
                  <c:v>0.25</c:v>
                </c:pt>
                <c:pt idx="2">
                  <c:v>0.5</c:v>
                </c:pt>
                <c:pt idx="3">
                  <c:v>0.75</c:v>
                </c:pt>
                <c:pt idx="4" formatCode="0.0">
                  <c:v>1</c:v>
                </c:pt>
                <c:pt idx="5">
                  <c:v>1.25</c:v>
                </c:pt>
                <c:pt idx="6">
                  <c:v>1.5</c:v>
                </c:pt>
                <c:pt idx="7">
                  <c:v>1.75</c:v>
                </c:pt>
                <c:pt idx="8" formatCode="0.0">
                  <c:v>2</c:v>
                </c:pt>
                <c:pt idx="9">
                  <c:v>2.25</c:v>
                </c:pt>
                <c:pt idx="10">
                  <c:v>2.5</c:v>
                </c:pt>
                <c:pt idx="11">
                  <c:v>2.75</c:v>
                </c:pt>
              </c:numCache>
            </c:numRef>
          </c:cat>
          <c:val>
            <c:numRef>
              <c:f>'Binned Results'!$J$16:$U$16</c:f>
              <c:numCache>
                <c:formatCode>0.0%</c:formatCode>
                <c:ptCount val="12"/>
                <c:pt idx="0">
                  <c:v>4.8023051064510964E-4</c:v>
                </c:pt>
                <c:pt idx="1">
                  <c:v>1.7608452056987354E-3</c:v>
                </c:pt>
                <c:pt idx="2">
                  <c:v>9.6046102129021928E-4</c:v>
                </c:pt>
                <c:pt idx="3">
                  <c:v>6.4030734752681289E-4</c:v>
                </c:pt>
                <c:pt idx="4">
                  <c:v>6.4030734752681289E-4</c:v>
                </c:pt>
                <c:pt idx="5">
                  <c:v>0</c:v>
                </c:pt>
                <c:pt idx="6">
                  <c:v>1.6007683688170322E-4</c:v>
                </c:pt>
                <c:pt idx="7">
                  <c:v>1.6007683688170322E-4</c:v>
                </c:pt>
                <c:pt idx="8">
                  <c:v>0</c:v>
                </c:pt>
                <c:pt idx="9">
                  <c:v>1.6007683688170322E-4</c:v>
                </c:pt>
                <c:pt idx="10">
                  <c:v>0</c:v>
                </c:pt>
                <c:pt idx="11">
                  <c:v>0</c:v>
                </c:pt>
              </c:numCache>
            </c:numRef>
          </c:val>
          <c:extLst>
            <c:ext xmlns:c16="http://schemas.microsoft.com/office/drawing/2014/chart" uri="{C3380CC4-5D6E-409C-BE32-E72D297353CC}">
              <c16:uniqueId val="{00000008-15DD-2448-AF48-37E06B9ABFD9}"/>
            </c:ext>
          </c:extLst>
        </c:ser>
        <c:ser>
          <c:idx val="9"/>
          <c:order val="9"/>
          <c:tx>
            <c:strRef>
              <c:f>'Binned Results'!$I$17</c:f>
              <c:strCache>
                <c:ptCount val="1"/>
                <c:pt idx="0">
                  <c:v>22.5</c:v>
                </c:pt>
              </c:strCache>
            </c:strRef>
          </c:tx>
          <c:spPr>
            <a:solidFill>
              <a:srgbClr val="FF00FF"/>
            </a:solidFill>
            <a:ln w="19376">
              <a:solidFill>
                <a:srgbClr val="000000"/>
              </a:solidFill>
              <a:prstDash val="solid"/>
            </a:ln>
            <a:sp3d prstMaterial="flat"/>
          </c:spPr>
          <c:cat>
            <c:numRef>
              <c:f>'Binned Results'!$J$7:$U$7</c:f>
              <c:numCache>
                <c:formatCode>General</c:formatCode>
                <c:ptCount val="12"/>
                <c:pt idx="0">
                  <c:v>0</c:v>
                </c:pt>
                <c:pt idx="1">
                  <c:v>0.25</c:v>
                </c:pt>
                <c:pt idx="2">
                  <c:v>0.5</c:v>
                </c:pt>
                <c:pt idx="3">
                  <c:v>0.75</c:v>
                </c:pt>
                <c:pt idx="4" formatCode="0.0">
                  <c:v>1</c:v>
                </c:pt>
                <c:pt idx="5">
                  <c:v>1.25</c:v>
                </c:pt>
                <c:pt idx="6">
                  <c:v>1.5</c:v>
                </c:pt>
                <c:pt idx="7">
                  <c:v>1.75</c:v>
                </c:pt>
                <c:pt idx="8" formatCode="0.0">
                  <c:v>2</c:v>
                </c:pt>
                <c:pt idx="9">
                  <c:v>2.25</c:v>
                </c:pt>
                <c:pt idx="10">
                  <c:v>2.5</c:v>
                </c:pt>
                <c:pt idx="11">
                  <c:v>2.75</c:v>
                </c:pt>
              </c:numCache>
            </c:numRef>
          </c:cat>
          <c:val>
            <c:numRef>
              <c:f>'Binned Results'!$J$17:$U$17</c:f>
              <c:numCache>
                <c:formatCode>0.0%</c:formatCode>
                <c:ptCount val="12"/>
                <c:pt idx="0">
                  <c:v>6.4030734752681289E-4</c:v>
                </c:pt>
                <c:pt idx="1">
                  <c:v>1.1205378581719224E-3</c:v>
                </c:pt>
                <c:pt idx="2">
                  <c:v>8.0038418440851614E-4</c:v>
                </c:pt>
                <c:pt idx="3">
                  <c:v>3.2015367376340644E-4</c:v>
                </c:pt>
                <c:pt idx="4">
                  <c:v>1.6007683688170322E-4</c:v>
                </c:pt>
                <c:pt idx="5">
                  <c:v>3.2015367376340644E-4</c:v>
                </c:pt>
                <c:pt idx="6">
                  <c:v>1.6007683688170322E-4</c:v>
                </c:pt>
                <c:pt idx="7">
                  <c:v>3.2015367376340644E-4</c:v>
                </c:pt>
                <c:pt idx="8">
                  <c:v>0</c:v>
                </c:pt>
                <c:pt idx="9">
                  <c:v>1.6007683688170322E-4</c:v>
                </c:pt>
                <c:pt idx="10">
                  <c:v>1.6007683688170322E-4</c:v>
                </c:pt>
                <c:pt idx="11">
                  <c:v>0</c:v>
                </c:pt>
              </c:numCache>
            </c:numRef>
          </c:val>
          <c:extLst>
            <c:ext xmlns:c16="http://schemas.microsoft.com/office/drawing/2014/chart" uri="{C3380CC4-5D6E-409C-BE32-E72D297353CC}">
              <c16:uniqueId val="{00000009-15DD-2448-AF48-37E06B9ABFD9}"/>
            </c:ext>
          </c:extLst>
        </c:ser>
        <c:ser>
          <c:idx val="10"/>
          <c:order val="10"/>
          <c:tx>
            <c:strRef>
              <c:f>'Binned Results'!$I$18</c:f>
              <c:strCache>
                <c:ptCount val="1"/>
                <c:pt idx="0">
                  <c:v>25</c:v>
                </c:pt>
              </c:strCache>
            </c:strRef>
          </c:tx>
          <c:spPr>
            <a:solidFill>
              <a:srgbClr val="FFFF00"/>
            </a:solidFill>
            <a:ln w="19376">
              <a:solidFill>
                <a:srgbClr val="000000"/>
              </a:solidFill>
              <a:prstDash val="solid"/>
            </a:ln>
            <a:sp3d prstMaterial="flat"/>
          </c:spPr>
          <c:cat>
            <c:numRef>
              <c:f>'Binned Results'!$J$7:$U$7</c:f>
              <c:numCache>
                <c:formatCode>General</c:formatCode>
                <c:ptCount val="12"/>
                <c:pt idx="0">
                  <c:v>0</c:v>
                </c:pt>
                <c:pt idx="1">
                  <c:v>0.25</c:v>
                </c:pt>
                <c:pt idx="2">
                  <c:v>0.5</c:v>
                </c:pt>
                <c:pt idx="3">
                  <c:v>0.75</c:v>
                </c:pt>
                <c:pt idx="4" formatCode="0.0">
                  <c:v>1</c:v>
                </c:pt>
                <c:pt idx="5">
                  <c:v>1.25</c:v>
                </c:pt>
                <c:pt idx="6">
                  <c:v>1.5</c:v>
                </c:pt>
                <c:pt idx="7">
                  <c:v>1.75</c:v>
                </c:pt>
                <c:pt idx="8" formatCode="0.0">
                  <c:v>2</c:v>
                </c:pt>
                <c:pt idx="9">
                  <c:v>2.25</c:v>
                </c:pt>
                <c:pt idx="10">
                  <c:v>2.5</c:v>
                </c:pt>
                <c:pt idx="11">
                  <c:v>2.75</c:v>
                </c:pt>
              </c:numCache>
            </c:numRef>
          </c:cat>
          <c:val>
            <c:numRef>
              <c:f>'Binned Results'!$J$18:$U$18</c:f>
              <c:numCache>
                <c:formatCode>0.0%</c:formatCode>
                <c:ptCount val="12"/>
                <c:pt idx="0">
                  <c:v>0</c:v>
                </c:pt>
                <c:pt idx="1">
                  <c:v>4.8023051064510964E-4</c:v>
                </c:pt>
                <c:pt idx="2">
                  <c:v>6.4030734752681289E-4</c:v>
                </c:pt>
                <c:pt idx="3">
                  <c:v>3.2015367376340644E-4</c:v>
                </c:pt>
                <c:pt idx="4">
                  <c:v>0</c:v>
                </c:pt>
                <c:pt idx="5">
                  <c:v>0</c:v>
                </c:pt>
                <c:pt idx="6">
                  <c:v>1.6007683688170322E-4</c:v>
                </c:pt>
                <c:pt idx="7">
                  <c:v>1.6007683688170322E-4</c:v>
                </c:pt>
                <c:pt idx="8">
                  <c:v>0</c:v>
                </c:pt>
                <c:pt idx="9">
                  <c:v>0</c:v>
                </c:pt>
                <c:pt idx="10">
                  <c:v>1.6007683688170322E-4</c:v>
                </c:pt>
                <c:pt idx="11">
                  <c:v>0</c:v>
                </c:pt>
              </c:numCache>
            </c:numRef>
          </c:val>
          <c:extLst>
            <c:ext xmlns:c16="http://schemas.microsoft.com/office/drawing/2014/chart" uri="{C3380CC4-5D6E-409C-BE32-E72D297353CC}">
              <c16:uniqueId val="{0000000A-15DD-2448-AF48-37E06B9ABFD9}"/>
            </c:ext>
          </c:extLst>
        </c:ser>
        <c:ser>
          <c:idx val="11"/>
          <c:order val="11"/>
          <c:tx>
            <c:strRef>
              <c:f>'Binned Results'!$I$19</c:f>
              <c:strCache>
                <c:ptCount val="1"/>
                <c:pt idx="0">
                  <c:v>27.5</c:v>
                </c:pt>
              </c:strCache>
            </c:strRef>
          </c:tx>
          <c:spPr>
            <a:solidFill>
              <a:srgbClr val="00FFFF"/>
            </a:solidFill>
            <a:ln w="19376">
              <a:solidFill>
                <a:srgbClr val="000000"/>
              </a:solidFill>
              <a:prstDash val="solid"/>
            </a:ln>
            <a:sp3d prstMaterial="flat"/>
          </c:spPr>
          <c:cat>
            <c:numRef>
              <c:f>'Binned Results'!$J$7:$U$7</c:f>
              <c:numCache>
                <c:formatCode>General</c:formatCode>
                <c:ptCount val="12"/>
                <c:pt idx="0">
                  <c:v>0</c:v>
                </c:pt>
                <c:pt idx="1">
                  <c:v>0.25</c:v>
                </c:pt>
                <c:pt idx="2">
                  <c:v>0.5</c:v>
                </c:pt>
                <c:pt idx="3">
                  <c:v>0.75</c:v>
                </c:pt>
                <c:pt idx="4" formatCode="0.0">
                  <c:v>1</c:v>
                </c:pt>
                <c:pt idx="5">
                  <c:v>1.25</c:v>
                </c:pt>
                <c:pt idx="6">
                  <c:v>1.5</c:v>
                </c:pt>
                <c:pt idx="7">
                  <c:v>1.75</c:v>
                </c:pt>
                <c:pt idx="8" formatCode="0.0">
                  <c:v>2</c:v>
                </c:pt>
                <c:pt idx="9">
                  <c:v>2.25</c:v>
                </c:pt>
                <c:pt idx="10">
                  <c:v>2.5</c:v>
                </c:pt>
                <c:pt idx="11">
                  <c:v>2.75</c:v>
                </c:pt>
              </c:numCache>
            </c:numRef>
          </c:cat>
          <c:val>
            <c:numRef>
              <c:f>'Binned Results'!$J$19:$U$19</c:f>
              <c:numCache>
                <c:formatCode>0.0%</c:formatCode>
                <c:ptCount val="12"/>
                <c:pt idx="0">
                  <c:v>0</c:v>
                </c:pt>
                <c:pt idx="1">
                  <c:v>3.2015367376340644E-4</c:v>
                </c:pt>
                <c:pt idx="2">
                  <c:v>6.4030734752681289E-4</c:v>
                </c:pt>
                <c:pt idx="3">
                  <c:v>4.8023051064510964E-4</c:v>
                </c:pt>
                <c:pt idx="4">
                  <c:v>1.6007683688170322E-4</c:v>
                </c:pt>
                <c:pt idx="5">
                  <c:v>1.6007683688170322E-4</c:v>
                </c:pt>
                <c:pt idx="6">
                  <c:v>1.6007683688170322E-4</c:v>
                </c:pt>
                <c:pt idx="7">
                  <c:v>0</c:v>
                </c:pt>
                <c:pt idx="8">
                  <c:v>0</c:v>
                </c:pt>
                <c:pt idx="9">
                  <c:v>0</c:v>
                </c:pt>
                <c:pt idx="10">
                  <c:v>0</c:v>
                </c:pt>
                <c:pt idx="11">
                  <c:v>0</c:v>
                </c:pt>
              </c:numCache>
            </c:numRef>
          </c:val>
          <c:extLst>
            <c:ext xmlns:c16="http://schemas.microsoft.com/office/drawing/2014/chart" uri="{C3380CC4-5D6E-409C-BE32-E72D297353CC}">
              <c16:uniqueId val="{0000000B-15DD-2448-AF48-37E06B9ABFD9}"/>
            </c:ext>
          </c:extLst>
        </c:ser>
        <c:bandFmts>
          <c:bandFmt>
            <c:idx val="0"/>
            <c:spPr>
              <a:solidFill>
                <a:srgbClr val="9999FF"/>
              </a:solidFill>
              <a:ln w="12700">
                <a:solidFill>
                  <a:srgbClr val="000000"/>
                </a:solidFill>
                <a:prstDash val="solid"/>
              </a:ln>
              <a:sp3d prstMaterial="flat"/>
            </c:spPr>
          </c:bandFmt>
          <c:bandFmt>
            <c:idx val="1"/>
            <c:spPr>
              <a:solidFill>
                <a:srgbClr val="993366"/>
              </a:solidFill>
              <a:ln w="12700">
                <a:solidFill>
                  <a:srgbClr val="000000"/>
                </a:solidFill>
                <a:prstDash val="solid"/>
              </a:ln>
              <a:sp3d prstMaterial="flat"/>
            </c:spPr>
          </c:bandFmt>
          <c:bandFmt>
            <c:idx val="2"/>
            <c:spPr>
              <a:solidFill>
                <a:srgbClr val="FFFFCC"/>
              </a:solidFill>
              <a:ln w="12700">
                <a:solidFill>
                  <a:srgbClr val="000000"/>
                </a:solidFill>
                <a:prstDash val="solid"/>
              </a:ln>
              <a:sp3d prstMaterial="flat"/>
            </c:spPr>
          </c:bandFmt>
          <c:bandFmt>
            <c:idx val="3"/>
            <c:spPr>
              <a:solidFill>
                <a:srgbClr val="CCFFFF"/>
              </a:solidFill>
              <a:ln w="12700">
                <a:solidFill>
                  <a:srgbClr val="000000"/>
                </a:solidFill>
                <a:prstDash val="solid"/>
              </a:ln>
              <a:sp3d prstMaterial="flat"/>
            </c:spPr>
          </c:bandFmt>
          <c:bandFmt>
            <c:idx val="4"/>
            <c:spPr>
              <a:solidFill>
                <a:srgbClr val="660066"/>
              </a:solidFill>
              <a:ln w="12700">
                <a:solidFill>
                  <a:srgbClr val="000000"/>
                </a:solidFill>
                <a:prstDash val="solid"/>
              </a:ln>
              <a:sp3d prstMaterial="flat"/>
            </c:spPr>
          </c:bandFmt>
          <c:bandFmt>
            <c:idx val="5"/>
            <c:spPr>
              <a:solidFill>
                <a:srgbClr val="FF8080"/>
              </a:solidFill>
              <a:ln w="12700">
                <a:solidFill>
                  <a:srgbClr val="000000"/>
                </a:solidFill>
                <a:prstDash val="solid"/>
              </a:ln>
              <a:sp3d prstMaterial="flat"/>
            </c:spPr>
          </c:bandFmt>
          <c:bandFmt>
            <c:idx val="6"/>
            <c:spPr>
              <a:solidFill>
                <a:srgbClr val="0066CC"/>
              </a:solidFill>
              <a:ln w="12700">
                <a:solidFill>
                  <a:srgbClr val="000000"/>
                </a:solidFill>
                <a:prstDash val="solid"/>
              </a:ln>
              <a:sp3d prstMaterial="flat"/>
            </c:spPr>
          </c:bandFmt>
          <c:bandFmt>
            <c:idx val="7"/>
            <c:spPr>
              <a:solidFill>
                <a:srgbClr val="CCCCFF"/>
              </a:solidFill>
              <a:ln w="12700">
                <a:solidFill>
                  <a:srgbClr val="000000"/>
                </a:solidFill>
                <a:prstDash val="solid"/>
              </a:ln>
              <a:sp3d prstMaterial="flat"/>
            </c:spPr>
          </c:bandFmt>
          <c:bandFmt>
            <c:idx val="8"/>
            <c:spPr>
              <a:solidFill>
                <a:srgbClr val="969696"/>
              </a:solidFill>
              <a:ln w="12700">
                <a:solidFill>
                  <a:srgbClr val="000000"/>
                </a:solidFill>
                <a:prstDash val="solid"/>
              </a:ln>
              <a:sp3d prstMaterial="flat"/>
            </c:spPr>
          </c:bandFmt>
          <c:bandFmt>
            <c:idx val="9"/>
            <c:spPr>
              <a:solidFill>
                <a:srgbClr val="FF00FF"/>
              </a:solidFill>
              <a:ln w="12700">
                <a:solidFill>
                  <a:srgbClr val="000000"/>
                </a:solidFill>
                <a:prstDash val="solid"/>
              </a:ln>
              <a:sp3d prstMaterial="flat"/>
            </c:spPr>
          </c:bandFmt>
        </c:bandFmts>
        <c:axId val="1228992847"/>
        <c:axId val="1"/>
        <c:axId val="2"/>
      </c:surface3DChart>
      <c:catAx>
        <c:axId val="1228992847"/>
        <c:scaling>
          <c:orientation val="minMax"/>
        </c:scaling>
        <c:delete val="0"/>
        <c:axPos val="b"/>
        <c:majorGridlines>
          <c:spPr>
            <a:ln w="4844">
              <a:solidFill>
                <a:srgbClr val="000000"/>
              </a:solidFill>
              <a:prstDash val="solid"/>
            </a:ln>
          </c:spPr>
        </c:majorGridlines>
        <c:title>
          <c:tx>
            <c:rich>
              <a:bodyPr/>
              <a:lstStyle/>
              <a:p>
                <a:pPr>
                  <a:defRPr sz="1219" b="1" i="0" u="none" strike="noStrike" baseline="0">
                    <a:solidFill>
                      <a:srgbClr val="000000"/>
                    </a:solidFill>
                    <a:latin typeface="Arial"/>
                    <a:ea typeface="Arial"/>
                    <a:cs typeface="Arial"/>
                  </a:defRPr>
                </a:pPr>
                <a:r>
                  <a:rPr lang="en-US"/>
                  <a:t>Width</a:t>
                </a:r>
              </a:p>
            </c:rich>
          </c:tx>
          <c:layout>
            <c:manualLayout>
              <c:xMode val="edge"/>
              <c:yMode val="edge"/>
              <c:x val="0.74305556204584222"/>
              <c:y val="0.77700349956255466"/>
            </c:manualLayout>
          </c:layout>
          <c:overlay val="0"/>
          <c:spPr>
            <a:noFill/>
            <a:ln w="38752">
              <a:noFill/>
            </a:ln>
          </c:spPr>
        </c:title>
        <c:numFmt formatCode="General" sourceLinked="1"/>
        <c:majorTickMark val="out"/>
        <c:minorTickMark val="none"/>
        <c:tickLblPos val="low"/>
        <c:spPr>
          <a:ln w="4844">
            <a:solidFill>
              <a:srgbClr val="000000"/>
            </a:solidFill>
            <a:prstDash val="solid"/>
          </a:ln>
        </c:spPr>
        <c:txPr>
          <a:bodyPr rot="-300000" vert="horz"/>
          <a:lstStyle/>
          <a:p>
            <a:pPr>
              <a:defRPr sz="1219" b="1" i="0" u="none" strike="noStrike" baseline="0">
                <a:solidFill>
                  <a:srgbClr val="000000"/>
                </a:solidFill>
                <a:latin typeface="Arial"/>
                <a:ea typeface="Arial"/>
                <a:cs typeface="Arial"/>
              </a:defRPr>
            </a:pPr>
            <a:endParaRPr lang="en-US"/>
          </a:p>
        </c:txPr>
        <c:crossAx val="1"/>
        <c:crosses val="autoZero"/>
        <c:auto val="1"/>
        <c:lblAlgn val="ctr"/>
        <c:lblOffset val="100"/>
        <c:tickLblSkip val="2"/>
        <c:tickMarkSkip val="1"/>
        <c:noMultiLvlLbl val="1"/>
      </c:catAx>
      <c:valAx>
        <c:axId val="1"/>
        <c:scaling>
          <c:orientation val="minMax"/>
          <c:max val="0.2"/>
        </c:scaling>
        <c:delete val="0"/>
        <c:axPos val="r"/>
        <c:majorGridlines>
          <c:spPr>
            <a:ln w="4844">
              <a:solidFill>
                <a:srgbClr val="000000"/>
              </a:solidFill>
              <a:prstDash val="solid"/>
            </a:ln>
          </c:spPr>
        </c:majorGridlines>
        <c:title>
          <c:tx>
            <c:rich>
              <a:bodyPr/>
              <a:lstStyle/>
              <a:p>
                <a:pPr>
                  <a:defRPr sz="1219" b="1" i="0" u="none" strike="noStrike" baseline="0">
                    <a:solidFill>
                      <a:srgbClr val="000000"/>
                    </a:solidFill>
                    <a:latin typeface="Arial"/>
                    <a:ea typeface="Arial"/>
                    <a:cs typeface="Arial"/>
                  </a:defRPr>
                </a:pPr>
                <a:r>
                  <a:rPr lang="en-US"/>
                  <a:t>% of total</a:t>
                </a:r>
              </a:p>
            </c:rich>
          </c:tx>
          <c:layout>
            <c:manualLayout>
              <c:xMode val="edge"/>
              <c:yMode val="edge"/>
              <c:x val="0.19907404378606974"/>
              <c:y val="0.49477346581677289"/>
            </c:manualLayout>
          </c:layout>
          <c:overlay val="0"/>
          <c:spPr>
            <a:noFill/>
            <a:ln w="38752">
              <a:noFill/>
            </a:ln>
          </c:spPr>
        </c:title>
        <c:numFmt formatCode="0%" sourceLinked="0"/>
        <c:majorTickMark val="out"/>
        <c:minorTickMark val="none"/>
        <c:tickLblPos val="nextTo"/>
        <c:spPr>
          <a:ln w="4844">
            <a:solidFill>
              <a:srgbClr val="000000"/>
            </a:solidFill>
            <a:prstDash val="solid"/>
          </a:ln>
        </c:spPr>
        <c:txPr>
          <a:bodyPr rot="0" vert="horz"/>
          <a:lstStyle/>
          <a:p>
            <a:pPr>
              <a:defRPr sz="955" b="0" i="0" u="none" strike="noStrike" baseline="0">
                <a:solidFill>
                  <a:srgbClr val="000000"/>
                </a:solidFill>
                <a:latin typeface="Arial"/>
                <a:ea typeface="Arial"/>
                <a:cs typeface="Arial"/>
              </a:defRPr>
            </a:pPr>
            <a:endParaRPr lang="en-US"/>
          </a:p>
        </c:txPr>
        <c:crossAx val="1228992847"/>
        <c:crosses val="autoZero"/>
        <c:crossBetween val="between"/>
        <c:majorUnit val="0.02"/>
      </c:valAx>
      <c:serAx>
        <c:axId val="2"/>
        <c:scaling>
          <c:orientation val="minMax"/>
        </c:scaling>
        <c:delete val="0"/>
        <c:axPos val="b"/>
        <c:majorGridlines>
          <c:spPr>
            <a:ln w="3048">
              <a:solidFill>
                <a:srgbClr val="000000"/>
              </a:solidFill>
              <a:prstDash val="solid"/>
            </a:ln>
          </c:spPr>
        </c:majorGridlines>
        <c:title>
          <c:tx>
            <c:rich>
              <a:bodyPr/>
              <a:lstStyle/>
              <a:p>
                <a:pPr>
                  <a:defRPr sz="1219" b="1" i="0" u="none" strike="noStrike" baseline="0">
                    <a:solidFill>
                      <a:srgbClr val="000000"/>
                    </a:solidFill>
                    <a:latin typeface="Arial"/>
                    <a:ea typeface="Arial"/>
                    <a:cs typeface="Arial"/>
                  </a:defRPr>
                </a:pPr>
                <a:r>
                  <a:rPr lang="en-US"/>
                  <a:t>Length</a:t>
                </a:r>
              </a:p>
            </c:rich>
          </c:tx>
          <c:layout>
            <c:manualLayout>
              <c:xMode val="edge"/>
              <c:yMode val="edge"/>
              <c:x val="0.34259258393887709"/>
              <c:y val="0.90243907011623548"/>
            </c:manualLayout>
          </c:layout>
          <c:overlay val="0"/>
          <c:spPr>
            <a:noFill/>
            <a:ln w="38752">
              <a:noFill/>
            </a:ln>
          </c:spPr>
        </c:title>
        <c:numFmt formatCode="General" sourceLinked="1"/>
        <c:majorTickMark val="out"/>
        <c:minorTickMark val="none"/>
        <c:tickLblPos val="low"/>
        <c:spPr>
          <a:ln w="3048">
            <a:solidFill>
              <a:srgbClr val="000000"/>
            </a:solidFill>
            <a:prstDash val="solid"/>
          </a:ln>
        </c:spPr>
        <c:txPr>
          <a:bodyPr rot="0" vert="horz"/>
          <a:lstStyle/>
          <a:p>
            <a:pPr>
              <a:defRPr sz="1219" b="1" i="0" u="none" strike="noStrike" baseline="0">
                <a:solidFill>
                  <a:srgbClr val="000000"/>
                </a:solidFill>
                <a:latin typeface="Arial"/>
                <a:ea typeface="Arial"/>
                <a:cs typeface="Arial"/>
              </a:defRPr>
            </a:pPr>
            <a:endParaRPr lang="en-US"/>
          </a:p>
        </c:txPr>
        <c:crossAx val="1"/>
        <c:crosses val="autoZero"/>
        <c:tickLblSkip val="2"/>
        <c:tickMarkSkip val="1"/>
      </c:serAx>
      <c:spPr>
        <a:noFill/>
        <a:ln w="24381">
          <a:noFill/>
        </a:ln>
      </c:spPr>
    </c:plotArea>
    <c:plotVisOnly val="1"/>
    <c:dispBlanksAs val="gap"/>
    <c:showDLblsOverMax val="0"/>
  </c:chart>
  <c:spPr>
    <a:solidFill>
      <a:srgbClr val="FFFFFF"/>
    </a:solidFill>
    <a:ln w="38752">
      <a:solidFill>
        <a:srgbClr val="000000"/>
      </a:solidFill>
      <a:prstDash val="solid"/>
    </a:ln>
  </c:spPr>
  <c:txPr>
    <a:bodyPr/>
    <a:lstStyle/>
    <a:p>
      <a:pPr>
        <a:defRPr sz="1411"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dirty="0"/>
              <a:t>Tremolite Length</a:t>
            </a:r>
            <a:r>
              <a:rPr lang="en-US" sz="1600" b="1" baseline="0" dirty="0"/>
              <a:t> vs Width</a:t>
            </a:r>
            <a:endParaRPr lang="en-US"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'307491-12all'!$B$4:$B$95</c:f>
              <c:numCache>
                <c:formatCode>General</c:formatCode>
                <c:ptCount val="92"/>
                <c:pt idx="0">
                  <c:v>3</c:v>
                </c:pt>
                <c:pt idx="1">
                  <c:v>1.7</c:v>
                </c:pt>
                <c:pt idx="2">
                  <c:v>5.0999999999999996</c:v>
                </c:pt>
                <c:pt idx="3">
                  <c:v>1.75</c:v>
                </c:pt>
                <c:pt idx="4">
                  <c:v>2</c:v>
                </c:pt>
                <c:pt idx="5">
                  <c:v>1.6</c:v>
                </c:pt>
                <c:pt idx="6">
                  <c:v>3.8</c:v>
                </c:pt>
                <c:pt idx="7">
                  <c:v>7</c:v>
                </c:pt>
                <c:pt idx="8">
                  <c:v>1.2</c:v>
                </c:pt>
                <c:pt idx="9">
                  <c:v>1.75</c:v>
                </c:pt>
                <c:pt idx="10">
                  <c:v>7</c:v>
                </c:pt>
                <c:pt idx="11">
                  <c:v>1.7</c:v>
                </c:pt>
                <c:pt idx="12">
                  <c:v>2</c:v>
                </c:pt>
                <c:pt idx="13">
                  <c:v>1.5</c:v>
                </c:pt>
                <c:pt idx="14">
                  <c:v>1.6</c:v>
                </c:pt>
                <c:pt idx="15">
                  <c:v>0.75</c:v>
                </c:pt>
                <c:pt idx="16">
                  <c:v>5.75</c:v>
                </c:pt>
                <c:pt idx="17">
                  <c:v>5</c:v>
                </c:pt>
                <c:pt idx="18">
                  <c:v>1.8</c:v>
                </c:pt>
                <c:pt idx="19">
                  <c:v>1.3</c:v>
                </c:pt>
                <c:pt idx="20">
                  <c:v>2.25</c:v>
                </c:pt>
                <c:pt idx="21">
                  <c:v>1.25</c:v>
                </c:pt>
                <c:pt idx="22">
                  <c:v>2.5</c:v>
                </c:pt>
                <c:pt idx="23">
                  <c:v>1.2</c:v>
                </c:pt>
                <c:pt idx="24">
                  <c:v>2</c:v>
                </c:pt>
                <c:pt idx="25">
                  <c:v>4.5</c:v>
                </c:pt>
                <c:pt idx="26">
                  <c:v>1.25</c:v>
                </c:pt>
                <c:pt idx="27">
                  <c:v>1.2</c:v>
                </c:pt>
                <c:pt idx="28">
                  <c:v>1.3</c:v>
                </c:pt>
                <c:pt idx="29">
                  <c:v>2</c:v>
                </c:pt>
                <c:pt idx="30">
                  <c:v>2</c:v>
                </c:pt>
                <c:pt idx="31">
                  <c:v>3</c:v>
                </c:pt>
                <c:pt idx="32">
                  <c:v>6</c:v>
                </c:pt>
                <c:pt idx="33">
                  <c:v>2</c:v>
                </c:pt>
                <c:pt idx="34">
                  <c:v>2.5</c:v>
                </c:pt>
                <c:pt idx="35">
                  <c:v>0.8</c:v>
                </c:pt>
                <c:pt idx="36">
                  <c:v>5.25</c:v>
                </c:pt>
                <c:pt idx="37">
                  <c:v>6</c:v>
                </c:pt>
                <c:pt idx="38">
                  <c:v>17</c:v>
                </c:pt>
                <c:pt idx="39">
                  <c:v>2.25</c:v>
                </c:pt>
                <c:pt idx="40">
                  <c:v>1.9</c:v>
                </c:pt>
                <c:pt idx="41">
                  <c:v>10</c:v>
                </c:pt>
                <c:pt idx="42">
                  <c:v>3.2</c:v>
                </c:pt>
                <c:pt idx="43">
                  <c:v>2</c:v>
                </c:pt>
                <c:pt idx="44">
                  <c:v>1.1000000000000001</c:v>
                </c:pt>
                <c:pt idx="45">
                  <c:v>1.1000000000000001</c:v>
                </c:pt>
                <c:pt idx="46">
                  <c:v>1.75</c:v>
                </c:pt>
                <c:pt idx="47">
                  <c:v>1.1000000000000001</c:v>
                </c:pt>
                <c:pt idx="48">
                  <c:v>9</c:v>
                </c:pt>
                <c:pt idx="49">
                  <c:v>2.25</c:v>
                </c:pt>
                <c:pt idx="50">
                  <c:v>0.9</c:v>
                </c:pt>
                <c:pt idx="51">
                  <c:v>3.5</c:v>
                </c:pt>
                <c:pt idx="52">
                  <c:v>2.8</c:v>
                </c:pt>
                <c:pt idx="53">
                  <c:v>2.25</c:v>
                </c:pt>
                <c:pt idx="54">
                  <c:v>1.75</c:v>
                </c:pt>
                <c:pt idx="55">
                  <c:v>4.5</c:v>
                </c:pt>
                <c:pt idx="56">
                  <c:v>1.75</c:v>
                </c:pt>
                <c:pt idx="57">
                  <c:v>3</c:v>
                </c:pt>
                <c:pt idx="58">
                  <c:v>3</c:v>
                </c:pt>
                <c:pt idx="59">
                  <c:v>3.5</c:v>
                </c:pt>
                <c:pt idx="60">
                  <c:v>2</c:v>
                </c:pt>
                <c:pt idx="61">
                  <c:v>0.9</c:v>
                </c:pt>
                <c:pt idx="62">
                  <c:v>7.25</c:v>
                </c:pt>
                <c:pt idx="63">
                  <c:v>1.5</c:v>
                </c:pt>
                <c:pt idx="64">
                  <c:v>1.1000000000000001</c:v>
                </c:pt>
                <c:pt idx="65">
                  <c:v>1.5</c:v>
                </c:pt>
                <c:pt idx="66">
                  <c:v>2.5</c:v>
                </c:pt>
                <c:pt idx="67">
                  <c:v>0.8</c:v>
                </c:pt>
                <c:pt idx="68">
                  <c:v>3</c:v>
                </c:pt>
                <c:pt idx="69">
                  <c:v>2.75</c:v>
                </c:pt>
                <c:pt idx="70">
                  <c:v>1.6</c:v>
                </c:pt>
                <c:pt idx="71">
                  <c:v>2.2000000000000002</c:v>
                </c:pt>
                <c:pt idx="72">
                  <c:v>0.75</c:v>
                </c:pt>
                <c:pt idx="73">
                  <c:v>1.7</c:v>
                </c:pt>
                <c:pt idx="74">
                  <c:v>5</c:v>
                </c:pt>
                <c:pt idx="75">
                  <c:v>1.25</c:v>
                </c:pt>
                <c:pt idx="76">
                  <c:v>3.1</c:v>
                </c:pt>
                <c:pt idx="77">
                  <c:v>2.75</c:v>
                </c:pt>
                <c:pt idx="78">
                  <c:v>7</c:v>
                </c:pt>
                <c:pt idx="79">
                  <c:v>1.5</c:v>
                </c:pt>
                <c:pt idx="80">
                  <c:v>1.7</c:v>
                </c:pt>
                <c:pt idx="81">
                  <c:v>2.75</c:v>
                </c:pt>
                <c:pt idx="82">
                  <c:v>2.8</c:v>
                </c:pt>
                <c:pt idx="83">
                  <c:v>2.25</c:v>
                </c:pt>
                <c:pt idx="84">
                  <c:v>2</c:v>
                </c:pt>
                <c:pt idx="85">
                  <c:v>1.75</c:v>
                </c:pt>
                <c:pt idx="86">
                  <c:v>4</c:v>
                </c:pt>
                <c:pt idx="87">
                  <c:v>2.25</c:v>
                </c:pt>
                <c:pt idx="88">
                  <c:v>1.2</c:v>
                </c:pt>
                <c:pt idx="89">
                  <c:v>2.5</c:v>
                </c:pt>
                <c:pt idx="90">
                  <c:v>1.1000000000000001</c:v>
                </c:pt>
                <c:pt idx="91">
                  <c:v>2.5</c:v>
                </c:pt>
              </c:numCache>
            </c:numRef>
          </c:xVal>
          <c:yVal>
            <c:numRef>
              <c:f>'307491-12all'!$C$4:$C$95</c:f>
              <c:numCache>
                <c:formatCode>General</c:formatCode>
                <c:ptCount val="92"/>
                <c:pt idx="0">
                  <c:v>0.55000000000000004</c:v>
                </c:pt>
                <c:pt idx="1">
                  <c:v>0.2</c:v>
                </c:pt>
                <c:pt idx="2">
                  <c:v>1.25</c:v>
                </c:pt>
                <c:pt idx="3">
                  <c:v>0.5</c:v>
                </c:pt>
                <c:pt idx="4">
                  <c:v>0.5</c:v>
                </c:pt>
                <c:pt idx="5">
                  <c:v>0.25</c:v>
                </c:pt>
                <c:pt idx="6">
                  <c:v>1</c:v>
                </c:pt>
                <c:pt idx="7">
                  <c:v>3</c:v>
                </c:pt>
                <c:pt idx="8">
                  <c:v>0.15</c:v>
                </c:pt>
                <c:pt idx="9">
                  <c:v>0.3</c:v>
                </c:pt>
                <c:pt idx="10">
                  <c:v>0.25</c:v>
                </c:pt>
                <c:pt idx="11">
                  <c:v>0.06</c:v>
                </c:pt>
                <c:pt idx="12">
                  <c:v>0.08</c:v>
                </c:pt>
                <c:pt idx="13">
                  <c:v>0.3</c:v>
                </c:pt>
                <c:pt idx="14">
                  <c:v>0.5</c:v>
                </c:pt>
                <c:pt idx="15">
                  <c:v>0.1</c:v>
                </c:pt>
                <c:pt idx="16">
                  <c:v>0.5</c:v>
                </c:pt>
                <c:pt idx="17">
                  <c:v>0.8</c:v>
                </c:pt>
                <c:pt idx="18">
                  <c:v>0.75</c:v>
                </c:pt>
                <c:pt idx="19">
                  <c:v>0.2</c:v>
                </c:pt>
                <c:pt idx="20">
                  <c:v>0.5</c:v>
                </c:pt>
                <c:pt idx="21">
                  <c:v>0.25</c:v>
                </c:pt>
                <c:pt idx="22">
                  <c:v>1.1499999999999999</c:v>
                </c:pt>
                <c:pt idx="23">
                  <c:v>0.7</c:v>
                </c:pt>
                <c:pt idx="24">
                  <c:v>0.2</c:v>
                </c:pt>
                <c:pt idx="25">
                  <c:v>0.5</c:v>
                </c:pt>
                <c:pt idx="26">
                  <c:v>0.25</c:v>
                </c:pt>
                <c:pt idx="27">
                  <c:v>0.2</c:v>
                </c:pt>
                <c:pt idx="28">
                  <c:v>0.3</c:v>
                </c:pt>
                <c:pt idx="29">
                  <c:v>0.2</c:v>
                </c:pt>
                <c:pt idx="30">
                  <c:v>0.5</c:v>
                </c:pt>
                <c:pt idx="31">
                  <c:v>1.9</c:v>
                </c:pt>
                <c:pt idx="32">
                  <c:v>1</c:v>
                </c:pt>
                <c:pt idx="33">
                  <c:v>0.7</c:v>
                </c:pt>
                <c:pt idx="34">
                  <c:v>0.4</c:v>
                </c:pt>
                <c:pt idx="35">
                  <c:v>0.15</c:v>
                </c:pt>
                <c:pt idx="36">
                  <c:v>2</c:v>
                </c:pt>
                <c:pt idx="37">
                  <c:v>2.6</c:v>
                </c:pt>
                <c:pt idx="38">
                  <c:v>4</c:v>
                </c:pt>
                <c:pt idx="39">
                  <c:v>0.3</c:v>
                </c:pt>
                <c:pt idx="40">
                  <c:v>0.15</c:v>
                </c:pt>
                <c:pt idx="41">
                  <c:v>2.25</c:v>
                </c:pt>
                <c:pt idx="42">
                  <c:v>0.25</c:v>
                </c:pt>
                <c:pt idx="43">
                  <c:v>0.4</c:v>
                </c:pt>
                <c:pt idx="44">
                  <c:v>0.5</c:v>
                </c:pt>
                <c:pt idx="45">
                  <c:v>0.25</c:v>
                </c:pt>
                <c:pt idx="46">
                  <c:v>0.8</c:v>
                </c:pt>
                <c:pt idx="47">
                  <c:v>0.2</c:v>
                </c:pt>
                <c:pt idx="48">
                  <c:v>3</c:v>
                </c:pt>
                <c:pt idx="49">
                  <c:v>0.15</c:v>
                </c:pt>
                <c:pt idx="50">
                  <c:v>0.3</c:v>
                </c:pt>
                <c:pt idx="51">
                  <c:v>0.25</c:v>
                </c:pt>
                <c:pt idx="52">
                  <c:v>0.5</c:v>
                </c:pt>
                <c:pt idx="53">
                  <c:v>1.5</c:v>
                </c:pt>
                <c:pt idx="54">
                  <c:v>0.9</c:v>
                </c:pt>
                <c:pt idx="55">
                  <c:v>1.1499999999999999</c:v>
                </c:pt>
                <c:pt idx="56">
                  <c:v>0.4</c:v>
                </c:pt>
                <c:pt idx="57">
                  <c:v>0.3</c:v>
                </c:pt>
                <c:pt idx="58">
                  <c:v>0.3</c:v>
                </c:pt>
                <c:pt idx="59">
                  <c:v>0.5</c:v>
                </c:pt>
                <c:pt idx="60">
                  <c:v>0.45</c:v>
                </c:pt>
                <c:pt idx="61">
                  <c:v>0.25</c:v>
                </c:pt>
                <c:pt idx="62">
                  <c:v>1.5</c:v>
                </c:pt>
                <c:pt idx="63">
                  <c:v>0.8</c:v>
                </c:pt>
                <c:pt idx="64">
                  <c:v>0.25</c:v>
                </c:pt>
                <c:pt idx="65">
                  <c:v>1.2</c:v>
                </c:pt>
                <c:pt idx="66">
                  <c:v>0.25</c:v>
                </c:pt>
                <c:pt idx="67">
                  <c:v>0.2</c:v>
                </c:pt>
                <c:pt idx="68">
                  <c:v>0.25</c:v>
                </c:pt>
                <c:pt idx="69">
                  <c:v>1.5</c:v>
                </c:pt>
                <c:pt idx="70">
                  <c:v>0.45</c:v>
                </c:pt>
                <c:pt idx="71">
                  <c:v>0.3</c:v>
                </c:pt>
                <c:pt idx="72">
                  <c:v>0.2</c:v>
                </c:pt>
                <c:pt idx="73">
                  <c:v>0.5</c:v>
                </c:pt>
                <c:pt idx="74">
                  <c:v>1.8</c:v>
                </c:pt>
                <c:pt idx="75">
                  <c:v>0.5</c:v>
                </c:pt>
                <c:pt idx="76">
                  <c:v>1</c:v>
                </c:pt>
                <c:pt idx="77">
                  <c:v>2.25</c:v>
                </c:pt>
                <c:pt idx="78">
                  <c:v>0.65</c:v>
                </c:pt>
                <c:pt idx="79">
                  <c:v>0.5</c:v>
                </c:pt>
                <c:pt idx="80">
                  <c:v>0.8</c:v>
                </c:pt>
                <c:pt idx="81">
                  <c:v>0.5</c:v>
                </c:pt>
                <c:pt idx="82">
                  <c:v>0.6</c:v>
                </c:pt>
                <c:pt idx="83">
                  <c:v>0.2</c:v>
                </c:pt>
                <c:pt idx="84">
                  <c:v>0.75</c:v>
                </c:pt>
                <c:pt idx="85">
                  <c:v>0.3</c:v>
                </c:pt>
                <c:pt idx="86">
                  <c:v>0.4</c:v>
                </c:pt>
                <c:pt idx="87">
                  <c:v>0.6</c:v>
                </c:pt>
                <c:pt idx="88">
                  <c:v>0.2</c:v>
                </c:pt>
                <c:pt idx="89">
                  <c:v>0.4</c:v>
                </c:pt>
                <c:pt idx="90">
                  <c:v>0.3</c:v>
                </c:pt>
                <c:pt idx="91">
                  <c:v>0.75</c:v>
                </c:pt>
              </c:numCache>
            </c:numRef>
          </c:yVal>
          <c:smooth val="0"/>
          <c:extLst>
            <c:ext xmlns:c16="http://schemas.microsoft.com/office/drawing/2014/chart" uri="{C3380CC4-5D6E-409C-BE32-E72D297353CC}">
              <c16:uniqueId val="{00000000-E38B-4ECE-8541-A6E28B5A1D8F}"/>
            </c:ext>
          </c:extLst>
        </c:ser>
        <c:dLbls>
          <c:showLegendKey val="0"/>
          <c:showVal val="0"/>
          <c:showCatName val="0"/>
          <c:showSerName val="0"/>
          <c:showPercent val="0"/>
          <c:showBubbleSize val="0"/>
        </c:dLbls>
        <c:axId val="468011832"/>
        <c:axId val="468010192"/>
      </c:scatterChart>
      <c:valAx>
        <c:axId val="4680118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Length, microns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8010192"/>
        <c:crosses val="autoZero"/>
        <c:crossBetween val="midCat"/>
      </c:valAx>
      <c:valAx>
        <c:axId val="4680101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Width, microns</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8011832"/>
        <c:crosses val="autoZero"/>
        <c:crossBetween val="midCat"/>
      </c:valAx>
      <c:spPr>
        <a:noFill/>
        <a:ln>
          <a:noFill/>
        </a:ln>
        <a:effectLst/>
      </c:spPr>
    </c:plotArea>
    <c:plotVisOnly val="1"/>
    <c:dispBlanksAs val="gap"/>
    <c:showDLblsOverMax val="0"/>
  </c:chart>
  <c:spPr>
    <a:noFill/>
    <a:ln>
      <a:solidFill>
        <a:sysClr val="windowText" lastClr="000000"/>
      </a:solid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5365149422617285E-2"/>
          <c:y val="0.12349002267851439"/>
          <c:w val="0.87338159525680514"/>
          <c:h val="0.78371297310895383"/>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xVal>
            <c:numRef>
              <c:f>'305281-4 Charts'!$B$5:$B$310</c:f>
              <c:numCache>
                <c:formatCode>General</c:formatCode>
                <c:ptCount val="306"/>
                <c:pt idx="0">
                  <c:v>5.3</c:v>
                </c:pt>
                <c:pt idx="1">
                  <c:v>8.9</c:v>
                </c:pt>
                <c:pt idx="2">
                  <c:v>1.6</c:v>
                </c:pt>
                <c:pt idx="3">
                  <c:v>3</c:v>
                </c:pt>
                <c:pt idx="4">
                  <c:v>2.7</c:v>
                </c:pt>
                <c:pt idx="5">
                  <c:v>1.2</c:v>
                </c:pt>
                <c:pt idx="6">
                  <c:v>2.2999999999999998</c:v>
                </c:pt>
                <c:pt idx="7">
                  <c:v>5.6</c:v>
                </c:pt>
                <c:pt idx="8">
                  <c:v>5.8</c:v>
                </c:pt>
                <c:pt idx="9">
                  <c:v>2</c:v>
                </c:pt>
                <c:pt idx="10">
                  <c:v>20.5</c:v>
                </c:pt>
                <c:pt idx="11">
                  <c:v>4.5</c:v>
                </c:pt>
                <c:pt idx="12">
                  <c:v>4.4000000000000004</c:v>
                </c:pt>
                <c:pt idx="13">
                  <c:v>15.6</c:v>
                </c:pt>
                <c:pt idx="14">
                  <c:v>2.7</c:v>
                </c:pt>
                <c:pt idx="15">
                  <c:v>2.5</c:v>
                </c:pt>
                <c:pt idx="16">
                  <c:v>2.9</c:v>
                </c:pt>
                <c:pt idx="17">
                  <c:v>2.1</c:v>
                </c:pt>
                <c:pt idx="18">
                  <c:v>6.6</c:v>
                </c:pt>
                <c:pt idx="19">
                  <c:v>2.2999999999999998</c:v>
                </c:pt>
                <c:pt idx="20">
                  <c:v>2.4</c:v>
                </c:pt>
                <c:pt idx="21">
                  <c:v>1.5</c:v>
                </c:pt>
                <c:pt idx="22">
                  <c:v>2.8</c:v>
                </c:pt>
                <c:pt idx="23">
                  <c:v>18.8</c:v>
                </c:pt>
                <c:pt idx="24">
                  <c:v>7.6</c:v>
                </c:pt>
                <c:pt idx="25">
                  <c:v>6.9</c:v>
                </c:pt>
                <c:pt idx="26">
                  <c:v>2.1</c:v>
                </c:pt>
                <c:pt idx="27">
                  <c:v>2.2999999999999998</c:v>
                </c:pt>
                <c:pt idx="28">
                  <c:v>2.2000000000000002</c:v>
                </c:pt>
                <c:pt idx="29">
                  <c:v>2</c:v>
                </c:pt>
                <c:pt idx="30">
                  <c:v>8.5</c:v>
                </c:pt>
                <c:pt idx="31">
                  <c:v>4.5999999999999996</c:v>
                </c:pt>
                <c:pt idx="32">
                  <c:v>2</c:v>
                </c:pt>
                <c:pt idx="33">
                  <c:v>3.3</c:v>
                </c:pt>
                <c:pt idx="34">
                  <c:v>6.6</c:v>
                </c:pt>
                <c:pt idx="35">
                  <c:v>1.9</c:v>
                </c:pt>
                <c:pt idx="36">
                  <c:v>2.6</c:v>
                </c:pt>
                <c:pt idx="37">
                  <c:v>2.4</c:v>
                </c:pt>
                <c:pt idx="38">
                  <c:v>4.0999999999999996</c:v>
                </c:pt>
                <c:pt idx="39">
                  <c:v>2</c:v>
                </c:pt>
                <c:pt idx="40">
                  <c:v>1.3</c:v>
                </c:pt>
                <c:pt idx="41">
                  <c:v>6.2</c:v>
                </c:pt>
                <c:pt idx="42">
                  <c:v>1.5</c:v>
                </c:pt>
                <c:pt idx="43">
                  <c:v>2.1</c:v>
                </c:pt>
                <c:pt idx="44">
                  <c:v>2.4</c:v>
                </c:pt>
                <c:pt idx="45">
                  <c:v>2.6</c:v>
                </c:pt>
                <c:pt idx="46">
                  <c:v>2.1</c:v>
                </c:pt>
                <c:pt idx="47">
                  <c:v>11.5</c:v>
                </c:pt>
                <c:pt idx="48">
                  <c:v>3.9</c:v>
                </c:pt>
                <c:pt idx="49">
                  <c:v>1.9</c:v>
                </c:pt>
                <c:pt idx="50">
                  <c:v>4.8</c:v>
                </c:pt>
                <c:pt idx="51">
                  <c:v>1.6</c:v>
                </c:pt>
                <c:pt idx="52">
                  <c:v>1.1000000000000001</c:v>
                </c:pt>
                <c:pt idx="53">
                  <c:v>1.7</c:v>
                </c:pt>
                <c:pt idx="54">
                  <c:v>4.3</c:v>
                </c:pt>
                <c:pt idx="55">
                  <c:v>2.4</c:v>
                </c:pt>
                <c:pt idx="56">
                  <c:v>5.6</c:v>
                </c:pt>
                <c:pt idx="57">
                  <c:v>5</c:v>
                </c:pt>
                <c:pt idx="58">
                  <c:v>4.7</c:v>
                </c:pt>
                <c:pt idx="59">
                  <c:v>1.7</c:v>
                </c:pt>
                <c:pt idx="60">
                  <c:v>5.2</c:v>
                </c:pt>
                <c:pt idx="61">
                  <c:v>2.5</c:v>
                </c:pt>
                <c:pt idx="62">
                  <c:v>2.2000000000000002</c:v>
                </c:pt>
                <c:pt idx="63">
                  <c:v>3.6</c:v>
                </c:pt>
                <c:pt idx="64">
                  <c:v>2.15</c:v>
                </c:pt>
                <c:pt idx="65">
                  <c:v>5.4</c:v>
                </c:pt>
                <c:pt idx="66">
                  <c:v>3</c:v>
                </c:pt>
                <c:pt idx="67">
                  <c:v>2.8</c:v>
                </c:pt>
                <c:pt idx="68">
                  <c:v>1.7</c:v>
                </c:pt>
                <c:pt idx="69">
                  <c:v>1.3</c:v>
                </c:pt>
                <c:pt idx="70">
                  <c:v>0.85</c:v>
                </c:pt>
                <c:pt idx="71">
                  <c:v>9.3000000000000007</c:v>
                </c:pt>
                <c:pt idx="72">
                  <c:v>1.4</c:v>
                </c:pt>
                <c:pt idx="73">
                  <c:v>3.8</c:v>
                </c:pt>
                <c:pt idx="74">
                  <c:v>1.6</c:v>
                </c:pt>
                <c:pt idx="75">
                  <c:v>2.9</c:v>
                </c:pt>
                <c:pt idx="76">
                  <c:v>6.1</c:v>
                </c:pt>
                <c:pt idx="77">
                  <c:v>5.8</c:v>
                </c:pt>
                <c:pt idx="78">
                  <c:v>2.1</c:v>
                </c:pt>
                <c:pt idx="79">
                  <c:v>1.7</c:v>
                </c:pt>
                <c:pt idx="80">
                  <c:v>8.6999999999999993</c:v>
                </c:pt>
                <c:pt idx="81">
                  <c:v>4</c:v>
                </c:pt>
                <c:pt idx="82">
                  <c:v>1.8</c:v>
                </c:pt>
                <c:pt idx="83">
                  <c:v>2.2000000000000002</c:v>
                </c:pt>
                <c:pt idx="84">
                  <c:v>3.5</c:v>
                </c:pt>
                <c:pt idx="85">
                  <c:v>3</c:v>
                </c:pt>
                <c:pt idx="86">
                  <c:v>4.0999999999999996</c:v>
                </c:pt>
                <c:pt idx="87">
                  <c:v>1.8</c:v>
                </c:pt>
                <c:pt idx="88">
                  <c:v>4.9000000000000004</c:v>
                </c:pt>
                <c:pt idx="89">
                  <c:v>21</c:v>
                </c:pt>
                <c:pt idx="90">
                  <c:v>2.1</c:v>
                </c:pt>
                <c:pt idx="91">
                  <c:v>2</c:v>
                </c:pt>
                <c:pt idx="92">
                  <c:v>3.8</c:v>
                </c:pt>
                <c:pt idx="93">
                  <c:v>1.2</c:v>
                </c:pt>
                <c:pt idx="94">
                  <c:v>9.8000000000000007</c:v>
                </c:pt>
                <c:pt idx="95">
                  <c:v>1.1000000000000001</c:v>
                </c:pt>
                <c:pt idx="96">
                  <c:v>2.8</c:v>
                </c:pt>
                <c:pt idx="97">
                  <c:v>0.8</c:v>
                </c:pt>
                <c:pt idx="98">
                  <c:v>1.8</c:v>
                </c:pt>
                <c:pt idx="99">
                  <c:v>6</c:v>
                </c:pt>
                <c:pt idx="100">
                  <c:v>2.2000000000000002</c:v>
                </c:pt>
                <c:pt idx="101">
                  <c:v>7.25</c:v>
                </c:pt>
                <c:pt idx="102">
                  <c:v>7</c:v>
                </c:pt>
                <c:pt idx="103">
                  <c:v>10</c:v>
                </c:pt>
                <c:pt idx="104">
                  <c:v>2.75</c:v>
                </c:pt>
                <c:pt idx="105">
                  <c:v>2.75</c:v>
                </c:pt>
                <c:pt idx="106">
                  <c:v>1.9</c:v>
                </c:pt>
                <c:pt idx="107">
                  <c:v>2.4</c:v>
                </c:pt>
                <c:pt idx="108">
                  <c:v>2.8</c:v>
                </c:pt>
                <c:pt idx="109">
                  <c:v>12.5</c:v>
                </c:pt>
                <c:pt idx="110">
                  <c:v>0.9</c:v>
                </c:pt>
                <c:pt idx="111">
                  <c:v>4</c:v>
                </c:pt>
                <c:pt idx="112">
                  <c:v>4.75</c:v>
                </c:pt>
                <c:pt idx="113">
                  <c:v>2</c:v>
                </c:pt>
                <c:pt idx="114">
                  <c:v>4</c:v>
                </c:pt>
                <c:pt idx="115">
                  <c:v>1.9</c:v>
                </c:pt>
                <c:pt idx="116">
                  <c:v>2</c:v>
                </c:pt>
                <c:pt idx="117">
                  <c:v>2.4</c:v>
                </c:pt>
                <c:pt idx="118">
                  <c:v>3.25</c:v>
                </c:pt>
                <c:pt idx="119">
                  <c:v>1.5</c:v>
                </c:pt>
                <c:pt idx="120">
                  <c:v>4</c:v>
                </c:pt>
                <c:pt idx="121">
                  <c:v>2</c:v>
                </c:pt>
                <c:pt idx="122">
                  <c:v>2.25</c:v>
                </c:pt>
                <c:pt idx="123">
                  <c:v>4.7</c:v>
                </c:pt>
                <c:pt idx="124">
                  <c:v>2.5</c:v>
                </c:pt>
                <c:pt idx="125">
                  <c:v>2.75</c:v>
                </c:pt>
                <c:pt idx="126">
                  <c:v>7.25</c:v>
                </c:pt>
                <c:pt idx="127">
                  <c:v>0.8</c:v>
                </c:pt>
                <c:pt idx="128">
                  <c:v>5</c:v>
                </c:pt>
                <c:pt idx="129">
                  <c:v>2.25</c:v>
                </c:pt>
                <c:pt idx="130">
                  <c:v>10.6</c:v>
                </c:pt>
                <c:pt idx="131">
                  <c:v>1.3</c:v>
                </c:pt>
                <c:pt idx="132">
                  <c:v>8.4</c:v>
                </c:pt>
                <c:pt idx="133">
                  <c:v>4.5</c:v>
                </c:pt>
                <c:pt idx="134">
                  <c:v>12.5</c:v>
                </c:pt>
                <c:pt idx="135">
                  <c:v>4.8</c:v>
                </c:pt>
                <c:pt idx="136">
                  <c:v>3</c:v>
                </c:pt>
                <c:pt idx="137">
                  <c:v>8.5</c:v>
                </c:pt>
                <c:pt idx="138">
                  <c:v>4.9000000000000004</c:v>
                </c:pt>
                <c:pt idx="139">
                  <c:v>2</c:v>
                </c:pt>
                <c:pt idx="140">
                  <c:v>3.9</c:v>
                </c:pt>
                <c:pt idx="141">
                  <c:v>2.5</c:v>
                </c:pt>
                <c:pt idx="142">
                  <c:v>2</c:v>
                </c:pt>
                <c:pt idx="143">
                  <c:v>3</c:v>
                </c:pt>
                <c:pt idx="144">
                  <c:v>4.8</c:v>
                </c:pt>
                <c:pt idx="145">
                  <c:v>3.15</c:v>
                </c:pt>
                <c:pt idx="146">
                  <c:v>4.5</c:v>
                </c:pt>
                <c:pt idx="147">
                  <c:v>7</c:v>
                </c:pt>
                <c:pt idx="148">
                  <c:v>2.75</c:v>
                </c:pt>
                <c:pt idx="149">
                  <c:v>4.9000000000000004</c:v>
                </c:pt>
                <c:pt idx="150">
                  <c:v>8</c:v>
                </c:pt>
                <c:pt idx="151">
                  <c:v>2.5</c:v>
                </c:pt>
                <c:pt idx="152">
                  <c:v>9</c:v>
                </c:pt>
                <c:pt idx="153">
                  <c:v>2.5</c:v>
                </c:pt>
                <c:pt idx="154">
                  <c:v>2.75</c:v>
                </c:pt>
                <c:pt idx="155">
                  <c:v>12</c:v>
                </c:pt>
                <c:pt idx="156">
                  <c:v>5.5</c:v>
                </c:pt>
                <c:pt idx="157">
                  <c:v>2.25</c:v>
                </c:pt>
                <c:pt idx="158">
                  <c:v>2.25</c:v>
                </c:pt>
                <c:pt idx="159">
                  <c:v>3.4</c:v>
                </c:pt>
                <c:pt idx="160">
                  <c:v>17.5</c:v>
                </c:pt>
                <c:pt idx="161">
                  <c:v>4.25</c:v>
                </c:pt>
                <c:pt idx="162">
                  <c:v>1.25</c:v>
                </c:pt>
                <c:pt idx="163">
                  <c:v>2</c:v>
                </c:pt>
                <c:pt idx="164">
                  <c:v>4.5</c:v>
                </c:pt>
                <c:pt idx="165">
                  <c:v>6</c:v>
                </c:pt>
                <c:pt idx="166">
                  <c:v>6</c:v>
                </c:pt>
                <c:pt idx="167">
                  <c:v>2.7</c:v>
                </c:pt>
                <c:pt idx="168">
                  <c:v>2</c:v>
                </c:pt>
                <c:pt idx="169">
                  <c:v>2.5499999999999998</c:v>
                </c:pt>
                <c:pt idx="170">
                  <c:v>1.2</c:v>
                </c:pt>
                <c:pt idx="171">
                  <c:v>4.5</c:v>
                </c:pt>
                <c:pt idx="172">
                  <c:v>6</c:v>
                </c:pt>
                <c:pt idx="173">
                  <c:v>2</c:v>
                </c:pt>
                <c:pt idx="174">
                  <c:v>5</c:v>
                </c:pt>
                <c:pt idx="175">
                  <c:v>9.9</c:v>
                </c:pt>
                <c:pt idx="176">
                  <c:v>5</c:v>
                </c:pt>
                <c:pt idx="177">
                  <c:v>3.25</c:v>
                </c:pt>
                <c:pt idx="178">
                  <c:v>19</c:v>
                </c:pt>
                <c:pt idx="179">
                  <c:v>1.3</c:v>
                </c:pt>
                <c:pt idx="180">
                  <c:v>1.3</c:v>
                </c:pt>
                <c:pt idx="181">
                  <c:v>4</c:v>
                </c:pt>
                <c:pt idx="182">
                  <c:v>2.5</c:v>
                </c:pt>
                <c:pt idx="183">
                  <c:v>14</c:v>
                </c:pt>
                <c:pt idx="184">
                  <c:v>4.5</c:v>
                </c:pt>
                <c:pt idx="185">
                  <c:v>3.3</c:v>
                </c:pt>
                <c:pt idx="186">
                  <c:v>5</c:v>
                </c:pt>
                <c:pt idx="187">
                  <c:v>1.25</c:v>
                </c:pt>
                <c:pt idx="188">
                  <c:v>2.25</c:v>
                </c:pt>
                <c:pt idx="189">
                  <c:v>5.5</c:v>
                </c:pt>
                <c:pt idx="190">
                  <c:v>1.54</c:v>
                </c:pt>
                <c:pt idx="191">
                  <c:v>1.5</c:v>
                </c:pt>
                <c:pt idx="192">
                  <c:v>4.5</c:v>
                </c:pt>
                <c:pt idx="193">
                  <c:v>3.5</c:v>
                </c:pt>
                <c:pt idx="194">
                  <c:v>11.5</c:v>
                </c:pt>
                <c:pt idx="195">
                  <c:v>5</c:v>
                </c:pt>
                <c:pt idx="196">
                  <c:v>13</c:v>
                </c:pt>
                <c:pt idx="197">
                  <c:v>2.25</c:v>
                </c:pt>
                <c:pt idx="198">
                  <c:v>0.8</c:v>
                </c:pt>
                <c:pt idx="199">
                  <c:v>9</c:v>
                </c:pt>
                <c:pt idx="200">
                  <c:v>6</c:v>
                </c:pt>
                <c:pt idx="201">
                  <c:v>7</c:v>
                </c:pt>
                <c:pt idx="202">
                  <c:v>1.55</c:v>
                </c:pt>
                <c:pt idx="203">
                  <c:v>1.5</c:v>
                </c:pt>
                <c:pt idx="204">
                  <c:v>2.7</c:v>
                </c:pt>
                <c:pt idx="205">
                  <c:v>3</c:v>
                </c:pt>
                <c:pt idx="206">
                  <c:v>3.1</c:v>
                </c:pt>
                <c:pt idx="207">
                  <c:v>7.45</c:v>
                </c:pt>
                <c:pt idx="208">
                  <c:v>2.8</c:v>
                </c:pt>
                <c:pt idx="209">
                  <c:v>4</c:v>
                </c:pt>
                <c:pt idx="210">
                  <c:v>2.5</c:v>
                </c:pt>
                <c:pt idx="211">
                  <c:v>2.25</c:v>
                </c:pt>
                <c:pt idx="212">
                  <c:v>4.5999999999999996</c:v>
                </c:pt>
                <c:pt idx="213">
                  <c:v>4</c:v>
                </c:pt>
                <c:pt idx="214">
                  <c:v>3.5</c:v>
                </c:pt>
                <c:pt idx="215">
                  <c:v>4.9000000000000004</c:v>
                </c:pt>
                <c:pt idx="216">
                  <c:v>7.25</c:v>
                </c:pt>
                <c:pt idx="217">
                  <c:v>2</c:v>
                </c:pt>
                <c:pt idx="218">
                  <c:v>2.8</c:v>
                </c:pt>
                <c:pt idx="219">
                  <c:v>2.6</c:v>
                </c:pt>
                <c:pt idx="220">
                  <c:v>1.6</c:v>
                </c:pt>
                <c:pt idx="221">
                  <c:v>2.8</c:v>
                </c:pt>
                <c:pt idx="222">
                  <c:v>2</c:v>
                </c:pt>
                <c:pt idx="223">
                  <c:v>7</c:v>
                </c:pt>
                <c:pt idx="224">
                  <c:v>7.75</c:v>
                </c:pt>
                <c:pt idx="225">
                  <c:v>15</c:v>
                </c:pt>
                <c:pt idx="226">
                  <c:v>11.5</c:v>
                </c:pt>
                <c:pt idx="227">
                  <c:v>8</c:v>
                </c:pt>
                <c:pt idx="228">
                  <c:v>3.5</c:v>
                </c:pt>
                <c:pt idx="229">
                  <c:v>3.25</c:v>
                </c:pt>
                <c:pt idx="230">
                  <c:v>1.9</c:v>
                </c:pt>
                <c:pt idx="231">
                  <c:v>2.25</c:v>
                </c:pt>
                <c:pt idx="232">
                  <c:v>4.5999999999999996</c:v>
                </c:pt>
                <c:pt idx="233">
                  <c:v>9</c:v>
                </c:pt>
                <c:pt idx="234">
                  <c:v>4.5</c:v>
                </c:pt>
                <c:pt idx="235">
                  <c:v>1.8</c:v>
                </c:pt>
                <c:pt idx="236">
                  <c:v>3.6</c:v>
                </c:pt>
                <c:pt idx="237">
                  <c:v>5</c:v>
                </c:pt>
                <c:pt idx="238">
                  <c:v>4.75</c:v>
                </c:pt>
                <c:pt idx="239">
                  <c:v>1.8</c:v>
                </c:pt>
                <c:pt idx="240">
                  <c:v>4</c:v>
                </c:pt>
                <c:pt idx="241">
                  <c:v>6</c:v>
                </c:pt>
                <c:pt idx="242">
                  <c:v>11</c:v>
                </c:pt>
                <c:pt idx="243">
                  <c:v>1.7</c:v>
                </c:pt>
                <c:pt idx="244">
                  <c:v>4</c:v>
                </c:pt>
                <c:pt idx="245">
                  <c:v>10.5</c:v>
                </c:pt>
                <c:pt idx="246">
                  <c:v>5.0999999999999996</c:v>
                </c:pt>
                <c:pt idx="247">
                  <c:v>3.5</c:v>
                </c:pt>
                <c:pt idx="248">
                  <c:v>3</c:v>
                </c:pt>
                <c:pt idx="249">
                  <c:v>7</c:v>
                </c:pt>
                <c:pt idx="250">
                  <c:v>3.25</c:v>
                </c:pt>
                <c:pt idx="251">
                  <c:v>2.75</c:v>
                </c:pt>
                <c:pt idx="252">
                  <c:v>7.75</c:v>
                </c:pt>
                <c:pt idx="253">
                  <c:v>3</c:v>
                </c:pt>
                <c:pt idx="254">
                  <c:v>2.25</c:v>
                </c:pt>
                <c:pt idx="255">
                  <c:v>7</c:v>
                </c:pt>
                <c:pt idx="256">
                  <c:v>3.6</c:v>
                </c:pt>
                <c:pt idx="257">
                  <c:v>7</c:v>
                </c:pt>
                <c:pt idx="258">
                  <c:v>3.6</c:v>
                </c:pt>
                <c:pt idx="259">
                  <c:v>1.2</c:v>
                </c:pt>
                <c:pt idx="260">
                  <c:v>1.2</c:v>
                </c:pt>
                <c:pt idx="261">
                  <c:v>10.199999999999999</c:v>
                </c:pt>
                <c:pt idx="262">
                  <c:v>5</c:v>
                </c:pt>
                <c:pt idx="263">
                  <c:v>23</c:v>
                </c:pt>
                <c:pt idx="264">
                  <c:v>3</c:v>
                </c:pt>
                <c:pt idx="265">
                  <c:v>12</c:v>
                </c:pt>
                <c:pt idx="266">
                  <c:v>3.4</c:v>
                </c:pt>
                <c:pt idx="267">
                  <c:v>1.5</c:v>
                </c:pt>
                <c:pt idx="268">
                  <c:v>1</c:v>
                </c:pt>
                <c:pt idx="269">
                  <c:v>3.5</c:v>
                </c:pt>
                <c:pt idx="270">
                  <c:v>4</c:v>
                </c:pt>
                <c:pt idx="271">
                  <c:v>1.5</c:v>
                </c:pt>
                <c:pt idx="272">
                  <c:v>2.25</c:v>
                </c:pt>
                <c:pt idx="273">
                  <c:v>5.5</c:v>
                </c:pt>
                <c:pt idx="274">
                  <c:v>12</c:v>
                </c:pt>
                <c:pt idx="275">
                  <c:v>1.8</c:v>
                </c:pt>
                <c:pt idx="276">
                  <c:v>1.7</c:v>
                </c:pt>
                <c:pt idx="277">
                  <c:v>4.5</c:v>
                </c:pt>
                <c:pt idx="278">
                  <c:v>2.5499999999999998</c:v>
                </c:pt>
                <c:pt idx="279">
                  <c:v>1.3</c:v>
                </c:pt>
                <c:pt idx="280">
                  <c:v>2.5</c:v>
                </c:pt>
                <c:pt idx="281">
                  <c:v>2</c:v>
                </c:pt>
                <c:pt idx="282">
                  <c:v>8</c:v>
                </c:pt>
                <c:pt idx="283">
                  <c:v>10</c:v>
                </c:pt>
                <c:pt idx="284">
                  <c:v>1.1000000000000001</c:v>
                </c:pt>
                <c:pt idx="285">
                  <c:v>4</c:v>
                </c:pt>
                <c:pt idx="286">
                  <c:v>10.5</c:v>
                </c:pt>
                <c:pt idx="287">
                  <c:v>4</c:v>
                </c:pt>
                <c:pt idx="288">
                  <c:v>11</c:v>
                </c:pt>
                <c:pt idx="289">
                  <c:v>2.1</c:v>
                </c:pt>
                <c:pt idx="290">
                  <c:v>1.2</c:v>
                </c:pt>
                <c:pt idx="291">
                  <c:v>4</c:v>
                </c:pt>
                <c:pt idx="292">
                  <c:v>2.75</c:v>
                </c:pt>
                <c:pt idx="293">
                  <c:v>3.75</c:v>
                </c:pt>
                <c:pt idx="294">
                  <c:v>7.75</c:v>
                </c:pt>
                <c:pt idx="295">
                  <c:v>3</c:v>
                </c:pt>
                <c:pt idx="296">
                  <c:v>3</c:v>
                </c:pt>
                <c:pt idx="297">
                  <c:v>1.5</c:v>
                </c:pt>
                <c:pt idx="298">
                  <c:v>5.5</c:v>
                </c:pt>
                <c:pt idx="299">
                  <c:v>1.8</c:v>
                </c:pt>
                <c:pt idx="300">
                  <c:v>1.2</c:v>
                </c:pt>
                <c:pt idx="301">
                  <c:v>4</c:v>
                </c:pt>
                <c:pt idx="302">
                  <c:v>1.5</c:v>
                </c:pt>
                <c:pt idx="303">
                  <c:v>2.6</c:v>
                </c:pt>
                <c:pt idx="304">
                  <c:v>5.5</c:v>
                </c:pt>
                <c:pt idx="305">
                  <c:v>1.5</c:v>
                </c:pt>
              </c:numCache>
            </c:numRef>
          </c:xVal>
          <c:yVal>
            <c:numRef>
              <c:f>'305281-4 Charts'!$C$5:$C$310</c:f>
              <c:numCache>
                <c:formatCode>General</c:formatCode>
                <c:ptCount val="306"/>
                <c:pt idx="0">
                  <c:v>0.8</c:v>
                </c:pt>
                <c:pt idx="1">
                  <c:v>0.35</c:v>
                </c:pt>
                <c:pt idx="2">
                  <c:v>0.2</c:v>
                </c:pt>
                <c:pt idx="3">
                  <c:v>1.2</c:v>
                </c:pt>
                <c:pt idx="4">
                  <c:v>1.3</c:v>
                </c:pt>
                <c:pt idx="5">
                  <c:v>0.8</c:v>
                </c:pt>
                <c:pt idx="6">
                  <c:v>0.5</c:v>
                </c:pt>
                <c:pt idx="7">
                  <c:v>0.18</c:v>
                </c:pt>
                <c:pt idx="8">
                  <c:v>1.3</c:v>
                </c:pt>
                <c:pt idx="9">
                  <c:v>0.4</c:v>
                </c:pt>
                <c:pt idx="10">
                  <c:v>0.18</c:v>
                </c:pt>
                <c:pt idx="11">
                  <c:v>1.7</c:v>
                </c:pt>
                <c:pt idx="12">
                  <c:v>1.3</c:v>
                </c:pt>
                <c:pt idx="13">
                  <c:v>0.8</c:v>
                </c:pt>
                <c:pt idx="14">
                  <c:v>0.26</c:v>
                </c:pt>
                <c:pt idx="15">
                  <c:v>0.5</c:v>
                </c:pt>
                <c:pt idx="16">
                  <c:v>0.7</c:v>
                </c:pt>
                <c:pt idx="17">
                  <c:v>0.1</c:v>
                </c:pt>
                <c:pt idx="18">
                  <c:v>0.35</c:v>
                </c:pt>
                <c:pt idx="19">
                  <c:v>0.3</c:v>
                </c:pt>
                <c:pt idx="20">
                  <c:v>0.3</c:v>
                </c:pt>
                <c:pt idx="21">
                  <c:v>0.22</c:v>
                </c:pt>
                <c:pt idx="22">
                  <c:v>2.2000000000000002</c:v>
                </c:pt>
                <c:pt idx="23">
                  <c:v>7.2</c:v>
                </c:pt>
                <c:pt idx="24">
                  <c:v>0.8</c:v>
                </c:pt>
                <c:pt idx="25">
                  <c:v>0.48</c:v>
                </c:pt>
                <c:pt idx="26">
                  <c:v>0.6</c:v>
                </c:pt>
                <c:pt idx="27">
                  <c:v>0.14000000000000001</c:v>
                </c:pt>
                <c:pt idx="28">
                  <c:v>0.11</c:v>
                </c:pt>
                <c:pt idx="29">
                  <c:v>0.26</c:v>
                </c:pt>
                <c:pt idx="30">
                  <c:v>0.6</c:v>
                </c:pt>
                <c:pt idx="31">
                  <c:v>0.6</c:v>
                </c:pt>
                <c:pt idx="32">
                  <c:v>0.3</c:v>
                </c:pt>
                <c:pt idx="33">
                  <c:v>0.23</c:v>
                </c:pt>
                <c:pt idx="34">
                  <c:v>0.5</c:v>
                </c:pt>
                <c:pt idx="35">
                  <c:v>0.15</c:v>
                </c:pt>
                <c:pt idx="36">
                  <c:v>0.27</c:v>
                </c:pt>
                <c:pt idx="37">
                  <c:v>0.4</c:v>
                </c:pt>
                <c:pt idx="38">
                  <c:v>0.65</c:v>
                </c:pt>
                <c:pt idx="39">
                  <c:v>0.26</c:v>
                </c:pt>
                <c:pt idx="40">
                  <c:v>0.19</c:v>
                </c:pt>
                <c:pt idx="41">
                  <c:v>1.1000000000000001</c:v>
                </c:pt>
                <c:pt idx="42">
                  <c:v>0.25</c:v>
                </c:pt>
                <c:pt idx="43">
                  <c:v>0.27</c:v>
                </c:pt>
                <c:pt idx="44">
                  <c:v>0.14000000000000001</c:v>
                </c:pt>
                <c:pt idx="45">
                  <c:v>0.14000000000000001</c:v>
                </c:pt>
                <c:pt idx="46">
                  <c:v>0.8</c:v>
                </c:pt>
                <c:pt idx="47">
                  <c:v>0.33</c:v>
                </c:pt>
                <c:pt idx="48">
                  <c:v>0.45</c:v>
                </c:pt>
                <c:pt idx="49">
                  <c:v>0.08</c:v>
                </c:pt>
                <c:pt idx="50">
                  <c:v>0.2</c:v>
                </c:pt>
                <c:pt idx="51">
                  <c:v>0.27</c:v>
                </c:pt>
                <c:pt idx="52">
                  <c:v>0.4</c:v>
                </c:pt>
                <c:pt idx="53">
                  <c:v>0.23</c:v>
                </c:pt>
                <c:pt idx="54">
                  <c:v>0.55000000000000004</c:v>
                </c:pt>
                <c:pt idx="55">
                  <c:v>0.26</c:v>
                </c:pt>
                <c:pt idx="56">
                  <c:v>1.4</c:v>
                </c:pt>
                <c:pt idx="57">
                  <c:v>0.12</c:v>
                </c:pt>
                <c:pt idx="58">
                  <c:v>0.24</c:v>
                </c:pt>
                <c:pt idx="59">
                  <c:v>0.7</c:v>
                </c:pt>
                <c:pt idx="60">
                  <c:v>1.3</c:v>
                </c:pt>
                <c:pt idx="61">
                  <c:v>0.12</c:v>
                </c:pt>
                <c:pt idx="62">
                  <c:v>0.7</c:v>
                </c:pt>
                <c:pt idx="63">
                  <c:v>0.65</c:v>
                </c:pt>
                <c:pt idx="64">
                  <c:v>0.45</c:v>
                </c:pt>
                <c:pt idx="65">
                  <c:v>0.25</c:v>
                </c:pt>
                <c:pt idx="66">
                  <c:v>0.5</c:v>
                </c:pt>
                <c:pt idx="67">
                  <c:v>0.3</c:v>
                </c:pt>
                <c:pt idx="68">
                  <c:v>0.18</c:v>
                </c:pt>
                <c:pt idx="69">
                  <c:v>0.42</c:v>
                </c:pt>
                <c:pt idx="70">
                  <c:v>0.25</c:v>
                </c:pt>
                <c:pt idx="71">
                  <c:v>0.9</c:v>
                </c:pt>
                <c:pt idx="72">
                  <c:v>0.2</c:v>
                </c:pt>
                <c:pt idx="73">
                  <c:v>1.2</c:v>
                </c:pt>
                <c:pt idx="74">
                  <c:v>1</c:v>
                </c:pt>
                <c:pt idx="75">
                  <c:v>0.4</c:v>
                </c:pt>
                <c:pt idx="76">
                  <c:v>0.6</c:v>
                </c:pt>
                <c:pt idx="77">
                  <c:v>0.24</c:v>
                </c:pt>
                <c:pt idx="78">
                  <c:v>0.7</c:v>
                </c:pt>
                <c:pt idx="79">
                  <c:v>0.15</c:v>
                </c:pt>
                <c:pt idx="80">
                  <c:v>0.2</c:v>
                </c:pt>
                <c:pt idx="81">
                  <c:v>0.24</c:v>
                </c:pt>
                <c:pt idx="82">
                  <c:v>0.23</c:v>
                </c:pt>
                <c:pt idx="83">
                  <c:v>0.26</c:v>
                </c:pt>
                <c:pt idx="84">
                  <c:v>0.26</c:v>
                </c:pt>
                <c:pt idx="85">
                  <c:v>0.33</c:v>
                </c:pt>
                <c:pt idx="86">
                  <c:v>0.23</c:v>
                </c:pt>
                <c:pt idx="87">
                  <c:v>0.25</c:v>
                </c:pt>
                <c:pt idx="88">
                  <c:v>0.32</c:v>
                </c:pt>
                <c:pt idx="89">
                  <c:v>0.43</c:v>
                </c:pt>
                <c:pt idx="90">
                  <c:v>0.85</c:v>
                </c:pt>
                <c:pt idx="91">
                  <c:v>0.8</c:v>
                </c:pt>
                <c:pt idx="92">
                  <c:v>0.75</c:v>
                </c:pt>
                <c:pt idx="93">
                  <c:v>0.55000000000000004</c:v>
                </c:pt>
                <c:pt idx="94">
                  <c:v>0.9</c:v>
                </c:pt>
                <c:pt idx="95">
                  <c:v>0.6</c:v>
                </c:pt>
                <c:pt idx="96">
                  <c:v>0.9</c:v>
                </c:pt>
                <c:pt idx="97">
                  <c:v>0.2</c:v>
                </c:pt>
                <c:pt idx="98">
                  <c:v>0.18</c:v>
                </c:pt>
                <c:pt idx="99">
                  <c:v>1.3</c:v>
                </c:pt>
                <c:pt idx="100">
                  <c:v>0.4</c:v>
                </c:pt>
                <c:pt idx="101">
                  <c:v>0.4</c:v>
                </c:pt>
                <c:pt idx="102">
                  <c:v>0.85</c:v>
                </c:pt>
                <c:pt idx="103">
                  <c:v>0.15</c:v>
                </c:pt>
                <c:pt idx="104">
                  <c:v>0.2</c:v>
                </c:pt>
                <c:pt idx="105">
                  <c:v>0.45</c:v>
                </c:pt>
                <c:pt idx="106">
                  <c:v>0.15</c:v>
                </c:pt>
                <c:pt idx="107">
                  <c:v>0.5</c:v>
                </c:pt>
                <c:pt idx="108">
                  <c:v>0.25</c:v>
                </c:pt>
                <c:pt idx="109">
                  <c:v>0.8</c:v>
                </c:pt>
                <c:pt idx="110">
                  <c:v>0.3</c:v>
                </c:pt>
                <c:pt idx="111">
                  <c:v>0.9</c:v>
                </c:pt>
                <c:pt idx="112">
                  <c:v>0.35</c:v>
                </c:pt>
                <c:pt idx="113">
                  <c:v>0.2</c:v>
                </c:pt>
                <c:pt idx="114">
                  <c:v>0.6</c:v>
                </c:pt>
                <c:pt idx="115">
                  <c:v>0.15</c:v>
                </c:pt>
                <c:pt idx="116">
                  <c:v>0.6</c:v>
                </c:pt>
                <c:pt idx="117">
                  <c:v>0.2</c:v>
                </c:pt>
                <c:pt idx="118">
                  <c:v>0.1</c:v>
                </c:pt>
                <c:pt idx="119">
                  <c:v>0.15</c:v>
                </c:pt>
                <c:pt idx="120">
                  <c:v>0.9</c:v>
                </c:pt>
                <c:pt idx="121">
                  <c:v>0.2</c:v>
                </c:pt>
                <c:pt idx="122">
                  <c:v>1.25</c:v>
                </c:pt>
                <c:pt idx="123">
                  <c:v>0.65</c:v>
                </c:pt>
                <c:pt idx="124">
                  <c:v>0.5</c:v>
                </c:pt>
                <c:pt idx="125">
                  <c:v>1.1499999999999999</c:v>
                </c:pt>
                <c:pt idx="126">
                  <c:v>0.5</c:v>
                </c:pt>
                <c:pt idx="127">
                  <c:v>0.1</c:v>
                </c:pt>
                <c:pt idx="128">
                  <c:v>0.45</c:v>
                </c:pt>
                <c:pt idx="129">
                  <c:v>0.25</c:v>
                </c:pt>
                <c:pt idx="130">
                  <c:v>0.5</c:v>
                </c:pt>
                <c:pt idx="131">
                  <c:v>0.4</c:v>
                </c:pt>
                <c:pt idx="132">
                  <c:v>0.6</c:v>
                </c:pt>
                <c:pt idx="133">
                  <c:v>0.75</c:v>
                </c:pt>
                <c:pt idx="134">
                  <c:v>0.75</c:v>
                </c:pt>
                <c:pt idx="135">
                  <c:v>0.6</c:v>
                </c:pt>
                <c:pt idx="136">
                  <c:v>0.3</c:v>
                </c:pt>
                <c:pt idx="137">
                  <c:v>0.8</c:v>
                </c:pt>
                <c:pt idx="138">
                  <c:v>0.6</c:v>
                </c:pt>
                <c:pt idx="139">
                  <c:v>0.6</c:v>
                </c:pt>
                <c:pt idx="140">
                  <c:v>0.6</c:v>
                </c:pt>
                <c:pt idx="141">
                  <c:v>0.15</c:v>
                </c:pt>
                <c:pt idx="142">
                  <c:v>0.25</c:v>
                </c:pt>
                <c:pt idx="143">
                  <c:v>0.55000000000000004</c:v>
                </c:pt>
                <c:pt idx="144">
                  <c:v>0.3</c:v>
                </c:pt>
                <c:pt idx="145">
                  <c:v>0.3</c:v>
                </c:pt>
                <c:pt idx="146">
                  <c:v>0.35</c:v>
                </c:pt>
                <c:pt idx="147">
                  <c:v>0.5</c:v>
                </c:pt>
                <c:pt idx="148">
                  <c:v>0.3</c:v>
                </c:pt>
                <c:pt idx="149">
                  <c:v>0.2</c:v>
                </c:pt>
                <c:pt idx="150">
                  <c:v>0.65</c:v>
                </c:pt>
                <c:pt idx="151">
                  <c:v>0.3</c:v>
                </c:pt>
                <c:pt idx="152">
                  <c:v>0.4</c:v>
                </c:pt>
                <c:pt idx="153">
                  <c:v>0.15</c:v>
                </c:pt>
                <c:pt idx="154">
                  <c:v>0.3</c:v>
                </c:pt>
                <c:pt idx="155">
                  <c:v>0.25</c:v>
                </c:pt>
                <c:pt idx="156">
                  <c:v>0.75</c:v>
                </c:pt>
                <c:pt idx="157">
                  <c:v>0.8</c:v>
                </c:pt>
                <c:pt idx="158">
                  <c:v>0.3</c:v>
                </c:pt>
                <c:pt idx="159">
                  <c:v>0.3</c:v>
                </c:pt>
                <c:pt idx="160">
                  <c:v>0.8</c:v>
                </c:pt>
                <c:pt idx="161">
                  <c:v>0.4</c:v>
                </c:pt>
                <c:pt idx="162">
                  <c:v>0.25</c:v>
                </c:pt>
                <c:pt idx="163">
                  <c:v>0.15</c:v>
                </c:pt>
                <c:pt idx="164">
                  <c:v>0.3</c:v>
                </c:pt>
                <c:pt idx="165">
                  <c:v>0.8</c:v>
                </c:pt>
                <c:pt idx="166">
                  <c:v>3.5</c:v>
                </c:pt>
                <c:pt idx="167">
                  <c:v>0.3</c:v>
                </c:pt>
                <c:pt idx="168">
                  <c:v>0.35</c:v>
                </c:pt>
                <c:pt idx="169">
                  <c:v>0.75</c:v>
                </c:pt>
                <c:pt idx="170">
                  <c:v>0.25</c:v>
                </c:pt>
                <c:pt idx="171">
                  <c:v>0.8</c:v>
                </c:pt>
                <c:pt idx="172">
                  <c:v>1</c:v>
                </c:pt>
                <c:pt idx="173">
                  <c:v>0.25</c:v>
                </c:pt>
                <c:pt idx="174">
                  <c:v>0.5</c:v>
                </c:pt>
                <c:pt idx="175">
                  <c:v>0.4</c:v>
                </c:pt>
                <c:pt idx="176">
                  <c:v>1.75</c:v>
                </c:pt>
                <c:pt idx="177">
                  <c:v>0.25</c:v>
                </c:pt>
                <c:pt idx="178">
                  <c:v>1.2</c:v>
                </c:pt>
                <c:pt idx="179">
                  <c:v>0.3</c:v>
                </c:pt>
                <c:pt idx="180">
                  <c:v>0.3</c:v>
                </c:pt>
                <c:pt idx="181">
                  <c:v>1.5</c:v>
                </c:pt>
                <c:pt idx="182">
                  <c:v>0.5</c:v>
                </c:pt>
                <c:pt idx="183">
                  <c:v>0.7</c:v>
                </c:pt>
                <c:pt idx="184">
                  <c:v>0.3</c:v>
                </c:pt>
                <c:pt idx="185">
                  <c:v>0.55000000000000004</c:v>
                </c:pt>
                <c:pt idx="186">
                  <c:v>0.75</c:v>
                </c:pt>
                <c:pt idx="187">
                  <c:v>0.8</c:v>
                </c:pt>
                <c:pt idx="188">
                  <c:v>0.5</c:v>
                </c:pt>
                <c:pt idx="189">
                  <c:v>0.3</c:v>
                </c:pt>
                <c:pt idx="190">
                  <c:v>0.05</c:v>
                </c:pt>
                <c:pt idx="191">
                  <c:v>0.2</c:v>
                </c:pt>
                <c:pt idx="192">
                  <c:v>0.4</c:v>
                </c:pt>
                <c:pt idx="193">
                  <c:v>0.4</c:v>
                </c:pt>
                <c:pt idx="194">
                  <c:v>1.25</c:v>
                </c:pt>
                <c:pt idx="195">
                  <c:v>0.4</c:v>
                </c:pt>
                <c:pt idx="196">
                  <c:v>1.5</c:v>
                </c:pt>
                <c:pt idx="197">
                  <c:v>0.4</c:v>
                </c:pt>
                <c:pt idx="198">
                  <c:v>0.25</c:v>
                </c:pt>
                <c:pt idx="199">
                  <c:v>1.5</c:v>
                </c:pt>
                <c:pt idx="200">
                  <c:v>1</c:v>
                </c:pt>
                <c:pt idx="201">
                  <c:v>0.3</c:v>
                </c:pt>
                <c:pt idx="202">
                  <c:v>0.15</c:v>
                </c:pt>
                <c:pt idx="203">
                  <c:v>0.4</c:v>
                </c:pt>
                <c:pt idx="204">
                  <c:v>0.4</c:v>
                </c:pt>
                <c:pt idx="205">
                  <c:v>0.4</c:v>
                </c:pt>
                <c:pt idx="206">
                  <c:v>0.4</c:v>
                </c:pt>
                <c:pt idx="207">
                  <c:v>1</c:v>
                </c:pt>
                <c:pt idx="208">
                  <c:v>0.25</c:v>
                </c:pt>
                <c:pt idx="209">
                  <c:v>0.8</c:v>
                </c:pt>
                <c:pt idx="210">
                  <c:v>0.15</c:v>
                </c:pt>
                <c:pt idx="211">
                  <c:v>0.3</c:v>
                </c:pt>
                <c:pt idx="212">
                  <c:v>0.5</c:v>
                </c:pt>
                <c:pt idx="213">
                  <c:v>1.5</c:v>
                </c:pt>
                <c:pt idx="214">
                  <c:v>0.5</c:v>
                </c:pt>
                <c:pt idx="215">
                  <c:v>0.2</c:v>
                </c:pt>
                <c:pt idx="216">
                  <c:v>0.3</c:v>
                </c:pt>
                <c:pt idx="217">
                  <c:v>0.3</c:v>
                </c:pt>
                <c:pt idx="218">
                  <c:v>0.3</c:v>
                </c:pt>
                <c:pt idx="219">
                  <c:v>0.15</c:v>
                </c:pt>
                <c:pt idx="220">
                  <c:v>0.35</c:v>
                </c:pt>
                <c:pt idx="221">
                  <c:v>0.5</c:v>
                </c:pt>
                <c:pt idx="222">
                  <c:v>0.06</c:v>
                </c:pt>
                <c:pt idx="223">
                  <c:v>2</c:v>
                </c:pt>
                <c:pt idx="224">
                  <c:v>1.2</c:v>
                </c:pt>
                <c:pt idx="225">
                  <c:v>0.3</c:v>
                </c:pt>
                <c:pt idx="226">
                  <c:v>0.6</c:v>
                </c:pt>
                <c:pt idx="227">
                  <c:v>0.25</c:v>
                </c:pt>
                <c:pt idx="228">
                  <c:v>0.3</c:v>
                </c:pt>
                <c:pt idx="229">
                  <c:v>0.35</c:v>
                </c:pt>
                <c:pt idx="230">
                  <c:v>0.5</c:v>
                </c:pt>
                <c:pt idx="231">
                  <c:v>0.45</c:v>
                </c:pt>
                <c:pt idx="232">
                  <c:v>0.5</c:v>
                </c:pt>
                <c:pt idx="233">
                  <c:v>0.2</c:v>
                </c:pt>
                <c:pt idx="234">
                  <c:v>0.5</c:v>
                </c:pt>
                <c:pt idx="235">
                  <c:v>0.75</c:v>
                </c:pt>
                <c:pt idx="236">
                  <c:v>0.45</c:v>
                </c:pt>
                <c:pt idx="237">
                  <c:v>0.5</c:v>
                </c:pt>
                <c:pt idx="238">
                  <c:v>0.75</c:v>
                </c:pt>
                <c:pt idx="239">
                  <c:v>0.4</c:v>
                </c:pt>
                <c:pt idx="240">
                  <c:v>1.2</c:v>
                </c:pt>
                <c:pt idx="241">
                  <c:v>0.75</c:v>
                </c:pt>
                <c:pt idx="242">
                  <c:v>0.4</c:v>
                </c:pt>
                <c:pt idx="243">
                  <c:v>0.3</c:v>
                </c:pt>
                <c:pt idx="244">
                  <c:v>0.3</c:v>
                </c:pt>
                <c:pt idx="245">
                  <c:v>1.5</c:v>
                </c:pt>
                <c:pt idx="246">
                  <c:v>0.75</c:v>
                </c:pt>
                <c:pt idx="247">
                  <c:v>0.25</c:v>
                </c:pt>
                <c:pt idx="248">
                  <c:v>0.2</c:v>
                </c:pt>
                <c:pt idx="249">
                  <c:v>0.6</c:v>
                </c:pt>
                <c:pt idx="250">
                  <c:v>0.5</c:v>
                </c:pt>
                <c:pt idx="251">
                  <c:v>0.2</c:v>
                </c:pt>
                <c:pt idx="252">
                  <c:v>3</c:v>
                </c:pt>
                <c:pt idx="253">
                  <c:v>0.35</c:v>
                </c:pt>
                <c:pt idx="254">
                  <c:v>0.5</c:v>
                </c:pt>
                <c:pt idx="255">
                  <c:v>0.6</c:v>
                </c:pt>
                <c:pt idx="256">
                  <c:v>0.2</c:v>
                </c:pt>
                <c:pt idx="257">
                  <c:v>0.6</c:v>
                </c:pt>
                <c:pt idx="258">
                  <c:v>0.2</c:v>
                </c:pt>
                <c:pt idx="259">
                  <c:v>0.8</c:v>
                </c:pt>
                <c:pt idx="260">
                  <c:v>0.25</c:v>
                </c:pt>
                <c:pt idx="261">
                  <c:v>0.6</c:v>
                </c:pt>
                <c:pt idx="262">
                  <c:v>0.15</c:v>
                </c:pt>
                <c:pt idx="263">
                  <c:v>0.4</c:v>
                </c:pt>
                <c:pt idx="264">
                  <c:v>0.4</c:v>
                </c:pt>
                <c:pt idx="265">
                  <c:v>1.25</c:v>
                </c:pt>
                <c:pt idx="266">
                  <c:v>0.2</c:v>
                </c:pt>
                <c:pt idx="267">
                  <c:v>0.8</c:v>
                </c:pt>
                <c:pt idx="268">
                  <c:v>0.5</c:v>
                </c:pt>
                <c:pt idx="269">
                  <c:v>0.65</c:v>
                </c:pt>
                <c:pt idx="270">
                  <c:v>1.25</c:v>
                </c:pt>
                <c:pt idx="271">
                  <c:v>0.8</c:v>
                </c:pt>
                <c:pt idx="272">
                  <c:v>0.25</c:v>
                </c:pt>
                <c:pt idx="273">
                  <c:v>0.6</c:v>
                </c:pt>
                <c:pt idx="274">
                  <c:v>1.35</c:v>
                </c:pt>
                <c:pt idx="275">
                  <c:v>0.3</c:v>
                </c:pt>
                <c:pt idx="276">
                  <c:v>1</c:v>
                </c:pt>
                <c:pt idx="277">
                  <c:v>0.6</c:v>
                </c:pt>
                <c:pt idx="278">
                  <c:v>0.2</c:v>
                </c:pt>
                <c:pt idx="279">
                  <c:v>0.25</c:v>
                </c:pt>
                <c:pt idx="280">
                  <c:v>0.3</c:v>
                </c:pt>
                <c:pt idx="281">
                  <c:v>0.15</c:v>
                </c:pt>
                <c:pt idx="282">
                  <c:v>0.65</c:v>
                </c:pt>
                <c:pt idx="283">
                  <c:v>4</c:v>
                </c:pt>
                <c:pt idx="284">
                  <c:v>0.55000000000000004</c:v>
                </c:pt>
                <c:pt idx="285">
                  <c:v>0.5</c:v>
                </c:pt>
                <c:pt idx="286">
                  <c:v>0.3</c:v>
                </c:pt>
                <c:pt idx="287">
                  <c:v>0.4</c:v>
                </c:pt>
                <c:pt idx="288">
                  <c:v>0.6</c:v>
                </c:pt>
                <c:pt idx="289">
                  <c:v>0.9</c:v>
                </c:pt>
                <c:pt idx="290">
                  <c:v>0.6</c:v>
                </c:pt>
                <c:pt idx="291">
                  <c:v>0.75</c:v>
                </c:pt>
                <c:pt idx="292">
                  <c:v>2</c:v>
                </c:pt>
                <c:pt idx="293">
                  <c:v>0.8</c:v>
                </c:pt>
                <c:pt idx="294">
                  <c:v>1</c:v>
                </c:pt>
                <c:pt idx="295">
                  <c:v>0.35</c:v>
                </c:pt>
                <c:pt idx="296">
                  <c:v>0.3</c:v>
                </c:pt>
                <c:pt idx="297">
                  <c:v>0.5</c:v>
                </c:pt>
                <c:pt idx="298">
                  <c:v>1.2</c:v>
                </c:pt>
                <c:pt idx="299">
                  <c:v>1</c:v>
                </c:pt>
                <c:pt idx="300">
                  <c:v>0.4</c:v>
                </c:pt>
                <c:pt idx="301">
                  <c:v>1.25</c:v>
                </c:pt>
                <c:pt idx="302">
                  <c:v>0.15</c:v>
                </c:pt>
                <c:pt idx="303">
                  <c:v>0.15</c:v>
                </c:pt>
                <c:pt idx="304">
                  <c:v>1.25</c:v>
                </c:pt>
                <c:pt idx="305">
                  <c:v>0.4</c:v>
                </c:pt>
              </c:numCache>
            </c:numRef>
          </c:yVal>
          <c:smooth val="0"/>
          <c:extLst>
            <c:ext xmlns:c16="http://schemas.microsoft.com/office/drawing/2014/chart" uri="{C3380CC4-5D6E-409C-BE32-E72D297353CC}">
              <c16:uniqueId val="{00000000-1770-4798-87C7-E83CEEA10E22}"/>
            </c:ext>
          </c:extLst>
        </c:ser>
        <c:dLbls>
          <c:showLegendKey val="0"/>
          <c:showVal val="0"/>
          <c:showCatName val="0"/>
          <c:showSerName val="0"/>
          <c:showPercent val="0"/>
          <c:showBubbleSize val="0"/>
        </c:dLbls>
        <c:axId val="129903232"/>
        <c:axId val="190907904"/>
      </c:scatterChart>
      <c:valAx>
        <c:axId val="1299032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Length, microns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907904"/>
        <c:crosses val="autoZero"/>
        <c:crossBetween val="midCat"/>
      </c:valAx>
      <c:valAx>
        <c:axId val="1909079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Width,</a:t>
                </a:r>
                <a:r>
                  <a:rPr lang="en-US" sz="1600" b="1" baseline="0" dirty="0"/>
                  <a:t> microns</a:t>
                </a:r>
                <a:endParaRPr lang="en-US" sz="1600" b="1" dirty="0"/>
              </a:p>
            </c:rich>
          </c:tx>
          <c:layout>
            <c:manualLayout>
              <c:xMode val="edge"/>
              <c:yMode val="edge"/>
              <c:x val="0"/>
              <c:y val="0.33647255353288291"/>
            </c:manualLayout>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9903232"/>
        <c:crosses val="autoZero"/>
        <c:crossBetween val="midCat"/>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0.30025</cdr:x>
      <cdr:y>0.0725</cdr:y>
    </cdr:to>
    <cdr:sp macro="" textlink="">
      <cdr:nvSpPr>
        <cdr:cNvPr id="47105" name="Text Box 1">
          <a:extLst xmlns:a="http://schemas.openxmlformats.org/drawingml/2006/main">
            <a:ext uri="{FF2B5EF4-FFF2-40B4-BE49-F238E27FC236}">
              <a16:creationId xmlns:a16="http://schemas.microsoft.com/office/drawing/2014/main" id="{1E893B2A-AF8E-A741-A62A-6C85BF2337B3}"/>
            </a:ext>
          </a:extLst>
        </cdr:cNvPr>
        <cdr:cNvSpPr txBox="1">
          <a:spLocks xmlns:a="http://schemas.openxmlformats.org/drawingml/2006/main" noChangeArrowheads="1"/>
        </cdr:cNvSpPr>
      </cdr:nvSpPr>
      <cdr:spPr bwMode="auto">
        <a:xfrm xmlns:a="http://schemas.openxmlformats.org/drawingml/2006/main">
          <a:off x="0" y="0"/>
          <a:ext cx="1673352" cy="42189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9"/>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vertOverflow="clip" wrap="square" lIns="18288" tIns="18288" rIns="0" bIns="0" anchor="t" upright="1"/>
        <a:lstStyle xmlns:a="http://schemas.openxmlformats.org/drawingml/2006/main"/>
        <a:p xmlns:a="http://schemas.openxmlformats.org/drawingml/2006/main">
          <a:pPr algn="l" rtl="0">
            <a:defRPr sz="1000"/>
          </a:pPr>
          <a:r>
            <a:rPr lang="en-US" sz="800" b="0" i="0" u="none" strike="noStrike" baseline="0">
              <a:solidFill>
                <a:srgbClr val="000000"/>
              </a:solidFill>
              <a:latin typeface="Arial" pitchFamily="2" charset="0"/>
              <a:cs typeface="Arial" pitchFamily="2" charset="0"/>
            </a:rPr>
            <a:t>Based on LA structures counted by ISO 10312 (N = 6247)</a:t>
          </a:r>
        </a:p>
        <a:p xmlns:a="http://schemas.openxmlformats.org/drawingml/2006/main">
          <a:pPr algn="l" rtl="0">
            <a:defRPr sz="1000"/>
          </a:pPr>
          <a:r>
            <a:rPr lang="en-US" sz="800" b="0" i="1" u="none" strike="noStrike" baseline="0">
              <a:solidFill>
                <a:srgbClr val="000000"/>
              </a:solidFill>
              <a:latin typeface="Arial" pitchFamily="2" charset="0"/>
              <a:cs typeface="Arial" pitchFamily="2" charset="0"/>
            </a:rPr>
            <a:t>DB download: 8/3/03</a:t>
          </a:r>
        </a:p>
      </cdr:txBody>
    </cdr:sp>
  </cdr:relSizeAnchor>
  <cdr:relSizeAnchor xmlns:cdr="http://schemas.openxmlformats.org/drawingml/2006/chartDrawing">
    <cdr:from>
      <cdr:x>0.37685</cdr:x>
      <cdr:y>0.64731</cdr:y>
    </cdr:from>
    <cdr:to>
      <cdr:x>0.40356</cdr:x>
      <cdr:y>0.71879</cdr:y>
    </cdr:to>
    <cdr:cxnSp macro="">
      <cdr:nvCxnSpPr>
        <cdr:cNvPr id="3" name="Straight Connector 2">
          <a:extLst xmlns:a="http://schemas.openxmlformats.org/drawingml/2006/main">
            <a:ext uri="{FF2B5EF4-FFF2-40B4-BE49-F238E27FC236}">
              <a16:creationId xmlns:a16="http://schemas.microsoft.com/office/drawing/2014/main" id="{14488364-B7F3-42D2-A8C8-CCEAFBE63AA5}"/>
            </a:ext>
          </a:extLst>
        </cdr:cNvPr>
        <cdr:cNvCxnSpPr/>
      </cdr:nvCxnSpPr>
      <cdr:spPr>
        <a:xfrm xmlns:a="http://schemas.openxmlformats.org/drawingml/2006/main" flipV="1">
          <a:off x="3225800" y="4140200"/>
          <a:ext cx="228600" cy="457200"/>
        </a:xfrm>
        <a:prstGeom xmlns:a="http://schemas.openxmlformats.org/drawingml/2006/main" prst="line">
          <a:avLst/>
        </a:prstGeom>
        <a:ln xmlns:a="http://schemas.openxmlformats.org/drawingml/2006/main" w="25400" cmpd="sng">
          <a:solidFill>
            <a:srgbClr val="FF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0.40356</cdr:x>
      <cdr:y>0.59965</cdr:y>
    </cdr:from>
    <cdr:to>
      <cdr:x>0.41246</cdr:x>
      <cdr:y>0.64731</cdr:y>
    </cdr:to>
    <cdr:cxnSp macro="">
      <cdr:nvCxnSpPr>
        <cdr:cNvPr id="11" name="Straight Connector 10">
          <a:extLst xmlns:a="http://schemas.openxmlformats.org/drawingml/2006/main">
            <a:ext uri="{FF2B5EF4-FFF2-40B4-BE49-F238E27FC236}">
              <a16:creationId xmlns:a16="http://schemas.microsoft.com/office/drawing/2014/main" id="{14488364-B7F3-42D2-A8C8-CCEAFBE63AA5}"/>
            </a:ext>
          </a:extLst>
        </cdr:cNvPr>
        <cdr:cNvCxnSpPr/>
      </cdr:nvCxnSpPr>
      <cdr:spPr>
        <a:xfrm xmlns:a="http://schemas.openxmlformats.org/drawingml/2006/main" flipV="1">
          <a:off x="3454400" y="3835400"/>
          <a:ext cx="76200" cy="304800"/>
        </a:xfrm>
        <a:prstGeom xmlns:a="http://schemas.openxmlformats.org/drawingml/2006/main" prst="line">
          <a:avLst/>
        </a:prstGeom>
        <a:ln xmlns:a="http://schemas.openxmlformats.org/drawingml/2006/main" w="25400" cmpd="sng">
          <a:solidFill>
            <a:srgbClr val="FF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0.41246</cdr:x>
      <cdr:y>0.52817</cdr:y>
    </cdr:from>
    <cdr:to>
      <cdr:x>0.42136</cdr:x>
      <cdr:y>0.59965</cdr:y>
    </cdr:to>
    <cdr:cxnSp macro="">
      <cdr:nvCxnSpPr>
        <cdr:cNvPr id="13" name="Straight Connector 12">
          <a:extLst xmlns:a="http://schemas.openxmlformats.org/drawingml/2006/main">
            <a:ext uri="{FF2B5EF4-FFF2-40B4-BE49-F238E27FC236}">
              <a16:creationId xmlns:a16="http://schemas.microsoft.com/office/drawing/2014/main" id="{70A6741B-6B2A-45C1-9AF0-676CDE4F7D05}"/>
            </a:ext>
          </a:extLst>
        </cdr:cNvPr>
        <cdr:cNvCxnSpPr/>
      </cdr:nvCxnSpPr>
      <cdr:spPr>
        <a:xfrm xmlns:a="http://schemas.openxmlformats.org/drawingml/2006/main" flipV="1">
          <a:off x="3530600" y="3378200"/>
          <a:ext cx="76200" cy="457200"/>
        </a:xfrm>
        <a:prstGeom xmlns:a="http://schemas.openxmlformats.org/drawingml/2006/main" prst="line">
          <a:avLst/>
        </a:prstGeom>
        <a:ln xmlns:a="http://schemas.openxmlformats.org/drawingml/2006/main" w="25400" cmpd="sng">
          <a:solidFill>
            <a:srgbClr val="FF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0.43917</cdr:x>
      <cdr:y>0.13502</cdr:y>
    </cdr:from>
    <cdr:to>
      <cdr:x>0.43917</cdr:x>
      <cdr:y>0.56391</cdr:y>
    </cdr:to>
    <cdr:cxnSp macro="">
      <cdr:nvCxnSpPr>
        <cdr:cNvPr id="16" name="Straight Connector 15">
          <a:extLst xmlns:a="http://schemas.openxmlformats.org/drawingml/2006/main">
            <a:ext uri="{FF2B5EF4-FFF2-40B4-BE49-F238E27FC236}">
              <a16:creationId xmlns:a16="http://schemas.microsoft.com/office/drawing/2014/main" id="{D486BB1E-5D8C-475C-A687-261D902B112F}"/>
            </a:ext>
          </a:extLst>
        </cdr:cNvPr>
        <cdr:cNvCxnSpPr/>
      </cdr:nvCxnSpPr>
      <cdr:spPr>
        <a:xfrm xmlns:a="http://schemas.openxmlformats.org/drawingml/2006/main" flipV="1">
          <a:off x="3759200" y="863600"/>
          <a:ext cx="0" cy="2743200"/>
        </a:xfrm>
        <a:prstGeom xmlns:a="http://schemas.openxmlformats.org/drawingml/2006/main" prst="line">
          <a:avLst/>
        </a:prstGeom>
        <a:ln xmlns:a="http://schemas.openxmlformats.org/drawingml/2006/main" w="25400" cmpd="sng">
          <a:solidFill>
            <a:srgbClr val="FF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0.36659</cdr:x>
      <cdr:y>0.15621</cdr:y>
    </cdr:from>
    <cdr:to>
      <cdr:x>0.36659</cdr:x>
      <cdr:y>0.79637</cdr:y>
    </cdr:to>
    <cdr:cxnSp macro="">
      <cdr:nvCxnSpPr>
        <cdr:cNvPr id="2" name="Straight Connector 1">
          <a:extLst xmlns:a="http://schemas.openxmlformats.org/drawingml/2006/main">
            <a:ext uri="{FF2B5EF4-FFF2-40B4-BE49-F238E27FC236}">
              <a16:creationId xmlns:a16="http://schemas.microsoft.com/office/drawing/2014/main" id="{6F14C45F-D794-794F-A998-D5DBD36A024A}"/>
            </a:ext>
          </a:extLst>
        </cdr:cNvPr>
        <cdr:cNvCxnSpPr>
          <a:cxnSpLocks xmlns:a="http://schemas.openxmlformats.org/drawingml/2006/main"/>
        </cdr:cNvCxnSpPr>
      </cdr:nvCxnSpPr>
      <cdr:spPr>
        <a:xfrm xmlns:a="http://schemas.openxmlformats.org/drawingml/2006/main">
          <a:off x="1498600" y="502054"/>
          <a:ext cx="0" cy="2057400"/>
        </a:xfrm>
        <a:prstGeom xmlns:a="http://schemas.openxmlformats.org/drawingml/2006/main" prst="line">
          <a:avLst/>
        </a:prstGeom>
        <a:ln xmlns:a="http://schemas.openxmlformats.org/drawingml/2006/main" w="22225">
          <a:solidFill>
            <a:srgbClr val="FF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0.23728</cdr:x>
      <cdr:y>0.00735</cdr:y>
    </cdr:from>
    <cdr:to>
      <cdr:x>0.80116</cdr:x>
      <cdr:y>0.07749</cdr:y>
    </cdr:to>
    <cdr:sp macro="" textlink="">
      <cdr:nvSpPr>
        <cdr:cNvPr id="3" name="TextBox 1"/>
        <cdr:cNvSpPr txBox="1"/>
      </cdr:nvSpPr>
      <cdr:spPr>
        <a:xfrm xmlns:a="http://schemas.openxmlformats.org/drawingml/2006/main">
          <a:off x="1284360" y="31478"/>
          <a:ext cx="3052185" cy="30056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400" b="0" i="0" u="none" strike="noStrike" kern="1200" spc="0" baseline="0">
              <a:solidFill>
                <a:prstClr val="black">
                  <a:lumMod val="65000"/>
                  <a:lumOff val="35000"/>
                </a:prstClr>
              </a:solidFill>
              <a:latin typeface="+mn-lt"/>
              <a:ea typeface="+mn-ea"/>
              <a:cs typeface="+mn-cs"/>
            </a:defRPr>
          </a:pPr>
          <a:r>
            <a:rPr lang="en-US" sz="1600" b="1" dirty="0"/>
            <a:t>Tremolite Length vs Width</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A21CC7-05B9-488B-8B4E-4561D9C8B83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8924BCC6-2A04-41B7-98CF-A42064DA6D49}"/>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6A44CDF3-A47F-9049-8C47-766A48C7ABBB}" type="datetimeFigureOut">
              <a:rPr lang="en-US" altLang="x-none"/>
              <a:pPr>
                <a:defRPr/>
              </a:pPr>
              <a:t>7/9/25</a:t>
            </a:fld>
            <a:endParaRPr lang="en-US" altLang="x-none"/>
          </a:p>
        </p:txBody>
      </p:sp>
      <p:sp>
        <p:nvSpPr>
          <p:cNvPr id="4" name="Footer Placeholder 3">
            <a:extLst>
              <a:ext uri="{FF2B5EF4-FFF2-40B4-BE49-F238E27FC236}">
                <a16:creationId xmlns:a16="http://schemas.microsoft.com/office/drawing/2014/main" id="{5C2CD83D-A668-41D8-AC19-F084787462CD}"/>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D7706E87-0B44-466C-8B41-36031D4BAE0A}"/>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defRPr>
            </a:lvl1pPr>
          </a:lstStyle>
          <a:p>
            <a:pPr>
              <a:defRPr/>
            </a:pPr>
            <a:fld id="{625407E1-D0D4-3747-BA06-071145CB5E1B}" type="slidenum">
              <a:rPr lang="en-US" altLang="x-none"/>
              <a:pPr>
                <a:defRPr/>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4T02:05:16.059"/>
    </inkml:context>
    <inkml:brush xml:id="br0">
      <inkml:brushProperty name="width" value="0.05" units="cm"/>
      <inkml:brushProperty name="height" value="0.05" units="cm"/>
    </inkml:brush>
  </inkml:definitions>
  <inkml:trace contextRef="#ctx0" brushRef="#br0">0 1 24575,'15'0'0,"3"0"0,7 0 0,-9 0 0,-5 0 0</inkml:trace>
</inkml:ink>
</file>

<file path=ppt/ink/ink10.xml><?xml version="1.0" encoding="utf-8"?>
<inkml:ink xmlns:inkml="http://www.w3.org/2003/InkML">
  <inkml:definitions>
    <inkml:context xml:id="ctx0">
      <inkml:inkSource xml:id="inkSrc0">
        <inkml:traceFormat>
          <inkml:channel name="X" type="integer" min="-1080" max="1920" units="cm"/>
          <inkml:channel name="Y" type="integer" max="1920" units="cm"/>
          <inkml:channel name="T" type="integer" max="2.14748E9" units="dev"/>
        </inkml:traceFormat>
        <inkml:channelProperties>
          <inkml:channelProperty channel="X" name="resolution" value="44.31314" units="1/cm"/>
          <inkml:channelProperty channel="Y" name="resolution" value="50.3937" units="1/cm"/>
          <inkml:channelProperty channel="T" name="resolution" value="1" units="1/dev"/>
        </inkml:channelProperties>
      </inkml:inkSource>
      <inkml:timestamp xml:id="ts0" timeString="2020-01-13T22:56:54.462"/>
    </inkml:context>
    <inkml:brush xml:id="br0">
      <inkml:brushProperty name="width" value="0.3" units="cm"/>
      <inkml:brushProperty name="height" value="0.6" units="cm"/>
      <inkml:brushProperty name="color" value="#FFFFFF"/>
      <inkml:brushProperty name="tip" value="rectangle"/>
      <inkml:brushProperty name="rasterOp" value="maskPen"/>
      <inkml:brushProperty name="fitToCurve" value="1"/>
    </inkml:brush>
  </inkml:definitions>
  <inkml:trace contextRef="#ctx0" brushRef="#br0">0 0 0,'13'0'31,"-1"0"-15,1 0-16,-1 0 15,0 0 1,13 0-1,-13 0 1,1 0 0,0 0-1,-1 0 1,0 0-16,13 0 15,0 0-15,-13 0 16,25 0-16,-24 0 16,0 0-16,-1 0 15,1 0 94,-1 0-93,12 0-16,-11 0 16,-1 0-16</inkml:trace>
</inkml:ink>
</file>

<file path=ppt/ink/ink11.xml><?xml version="1.0" encoding="utf-8"?>
<inkml:ink xmlns:inkml="http://www.w3.org/2003/InkML">
  <inkml:definitions>
    <inkml:context xml:id="ctx0">
      <inkml:inkSource xml:id="inkSrc0">
        <inkml:traceFormat>
          <inkml:channel name="X" type="integer" min="-1080" max="1920" units="cm"/>
          <inkml:channel name="Y" type="integer" max="1920" units="cm"/>
          <inkml:channel name="T" type="integer" max="2.14748E9" units="dev"/>
        </inkml:traceFormat>
        <inkml:channelProperties>
          <inkml:channelProperty channel="X" name="resolution" value="44.31314" units="1/cm"/>
          <inkml:channelProperty channel="Y" name="resolution" value="50.3937" units="1/cm"/>
          <inkml:channelProperty channel="T" name="resolution" value="1" units="1/dev"/>
        </inkml:channelProperties>
      </inkml:inkSource>
      <inkml:timestamp xml:id="ts0" timeString="2020-01-13T22:56:54.463"/>
    </inkml:context>
    <inkml:brush xml:id="br0">
      <inkml:brushProperty name="width" value="0.3" units="cm"/>
      <inkml:brushProperty name="height" value="0.6" units="cm"/>
      <inkml:brushProperty name="color" value="#FFFFFF"/>
      <inkml:brushProperty name="tip" value="rectangle"/>
      <inkml:brushProperty name="rasterOp" value="maskPen"/>
      <inkml:brushProperty name="fitToCurve" value="1"/>
    </inkml:brush>
  </inkml:definitions>
  <inkml:trace contextRef="#ctx0" brushRef="#br0">0 0 0</inkml:trace>
</inkml:ink>
</file>

<file path=ppt/ink/ink12.xml><?xml version="1.0" encoding="utf-8"?>
<inkml:ink xmlns:inkml="http://www.w3.org/2003/InkML">
  <inkml:definitions>
    <inkml:context xml:id="ctx0">
      <inkml:inkSource xml:id="inkSrc0">
        <inkml:traceFormat>
          <inkml:channel name="X" type="integer" min="-1080" max="1920" units="cm"/>
          <inkml:channel name="Y" type="integer" max="1920" units="cm"/>
          <inkml:channel name="T" type="integer" max="2.14748E9" units="dev"/>
        </inkml:traceFormat>
        <inkml:channelProperties>
          <inkml:channelProperty channel="X" name="resolution" value="44.31314" units="1/cm"/>
          <inkml:channelProperty channel="Y" name="resolution" value="50.3937" units="1/cm"/>
          <inkml:channelProperty channel="T" name="resolution" value="1" units="1/dev"/>
        </inkml:channelProperties>
      </inkml:inkSource>
      <inkml:timestamp xml:id="ts0" timeString="2020-01-13T22:56:54.464"/>
    </inkml:context>
    <inkml:brush xml:id="br0">
      <inkml:brushProperty name="width" value="0.5" units="cm"/>
      <inkml:brushProperty name="height" value="1" units="cm"/>
      <inkml:brushProperty name="color" value="#FFFFFF"/>
      <inkml:brushProperty name="tip" value="rectangle"/>
      <inkml:brushProperty name="rasterOp" value="maskPen"/>
      <inkml:brushProperty name="fitToCurve" value="1"/>
    </inkml:brush>
  </inkml:definitions>
  <inkml:trace contextRef="#ctx0" brushRef="#br0">0 0 0,'13'0'109,"-1"0"-78,1 13-15,-1-1-1,0-12-15,1 13 16,24-1-16,12 12 16,-11-24-16,-1 13 15,13-13-15,-13 0 16,1 25-16,11-25 15,-12 0-15,-12 0 16,-12 0-16,12 0 16,-13 0-16,-12-12 15,13 12-15,-1 0 31,-12-13 1,13 13-17,-1-13 32,12 1-31,-11 12 15,-13-12-16,12 12-15,1 0 16,0 0 0,-1 0-1,12 0 1,-11 0-1,-1 0 17,1 0 14,-1 0-46</inkml:trace>
</inkml:ink>
</file>

<file path=ppt/ink/ink13.xml><?xml version="1.0" encoding="utf-8"?>
<inkml:ink xmlns:inkml="http://www.w3.org/2003/InkML">
  <inkml:definitions>
    <inkml:context xml:id="ctx0">
      <inkml:inkSource xml:id="inkSrc0">
        <inkml:traceFormat>
          <inkml:channel name="X" type="integer" min="-1080" max="1920" units="cm"/>
          <inkml:channel name="Y" type="integer" max="1920" units="cm"/>
          <inkml:channel name="T" type="integer" max="2.14748E9" units="dev"/>
        </inkml:traceFormat>
        <inkml:channelProperties>
          <inkml:channelProperty channel="X" name="resolution" value="44.31314" units="1/cm"/>
          <inkml:channelProperty channel="Y" name="resolution" value="50.3937" units="1/cm"/>
          <inkml:channelProperty channel="T" name="resolution" value="1" units="1/dev"/>
        </inkml:channelProperties>
      </inkml:inkSource>
      <inkml:timestamp xml:id="ts0" timeString="2020-01-13T22:56:54.465"/>
    </inkml:context>
    <inkml:brush xml:id="br0">
      <inkml:brushProperty name="width" value="0.5" units="cm"/>
      <inkml:brushProperty name="height" value="1" units="cm"/>
      <inkml:brushProperty name="color" value="#FFFFFF"/>
      <inkml:brushProperty name="tip" value="rectangle"/>
      <inkml:brushProperty name="rasterOp" value="maskPen"/>
      <inkml:brushProperty name="fitToCurve" value="1"/>
    </inkml:brush>
  </inkml:definitions>
  <inkml:trace contextRef="#ctx0" brushRef="#br0">559 16 0,'0'0'702,"-25"0"-702,-37 0 15,36 0-15,-10 0 16,-2 0-16,26 0 16,-1 0-16,1 0 15,0 0-15,-13 0 16,12 0-1,2 0-15,-2 0 16,1 0-16,-25 0 16,25 0-16,-1 0 15,0 0 1,0 0-1,1 0 1,-12 0 280,11 0-280,1 0-16,-1 0 16,1 0-1,-1 0-15,-11 0 16,11 0 202,13 13-202,-12-13 31,12 12-1,-13-12 1</inkml:trace>
</inkml:ink>
</file>

<file path=ppt/ink/ink14.xml><?xml version="1.0" encoding="utf-8"?>
<inkml:ink xmlns:inkml="http://www.w3.org/2003/InkML">
  <inkml:definitions>
    <inkml:context xml:id="ctx0">
      <inkml:inkSource xml:id="inkSrc0">
        <inkml:traceFormat>
          <inkml:channel name="X" type="integer" min="-1080" max="1920" units="cm"/>
          <inkml:channel name="Y" type="integer" max="1920" units="cm"/>
          <inkml:channel name="T" type="integer" max="2.14748E9" units="dev"/>
        </inkml:traceFormat>
        <inkml:channelProperties>
          <inkml:channelProperty channel="X" name="resolution" value="44.31314" units="1/cm"/>
          <inkml:channelProperty channel="Y" name="resolution" value="50.3937" units="1/cm"/>
          <inkml:channelProperty channel="T" name="resolution" value="1" units="1/dev"/>
        </inkml:channelProperties>
      </inkml:inkSource>
      <inkml:timestamp xml:id="ts0" timeString="2020-01-13T22:56:54.466"/>
    </inkml:context>
    <inkml:brush xml:id="br0">
      <inkml:brushProperty name="width" value="0.5" units="cm"/>
      <inkml:brushProperty name="height" value="1" units="cm"/>
      <inkml:brushProperty name="color" value="#FFFFFF"/>
      <inkml:brushProperty name="tip" value="rectangle"/>
      <inkml:brushProperty name="rasterOp" value="maskPen"/>
      <inkml:brushProperty name="fitToCurve" value="1"/>
    </inkml:brush>
  </inkml:definitions>
  <inkml:trace contextRef="#ctx0" brushRef="#br0">0 17 0,'0'-13'15,"0"13"32,25 0-47,-12 0 16,-1 0-1,0 13 32,0-13-31,1 0-16,12 0 15,0 0-15,-13 0 16,25 0-16,-12 0 15,13 0-15,-26 0 16,26 0-16,-26 0 16,0 0-16,0 0 15,1 0-15,-1 0 125,13 0-94,-12 0-15,-1 0-16,0 0 15,1 0 1,-1 0-16,26 0 16,-26 0-16,12 0 15,15 0-15,-3 0 16,14 0-16,-13 0 15,-24 0 1,-1 0 0,-12 0 327</inkml:trace>
</inkml:ink>
</file>

<file path=ppt/ink/ink15.xml><?xml version="1.0" encoding="utf-8"?>
<inkml:ink xmlns:inkml="http://www.w3.org/2003/InkML">
  <inkml:definitions>
    <inkml:context xml:id="ctx0">
      <inkml:inkSource xml:id="inkSrc0">
        <inkml:traceFormat>
          <inkml:channel name="X" type="integer" min="-1080" max="1920" units="cm"/>
          <inkml:channel name="Y" type="integer" max="1920" units="cm"/>
          <inkml:channel name="T" type="integer" max="2.14748E9" units="dev"/>
        </inkml:traceFormat>
        <inkml:channelProperties>
          <inkml:channelProperty channel="X" name="resolution" value="44.31314" units="1/cm"/>
          <inkml:channelProperty channel="Y" name="resolution" value="50.3937" units="1/cm"/>
          <inkml:channelProperty channel="T" name="resolution" value="1" units="1/dev"/>
        </inkml:channelProperties>
      </inkml:inkSource>
      <inkml:timestamp xml:id="ts0" timeString="2020-01-13T22:56:54.467"/>
    </inkml:context>
    <inkml:brush xml:id="br0">
      <inkml:brushProperty name="width" value="0.5" units="cm"/>
      <inkml:brushProperty name="height" value="1" units="cm"/>
      <inkml:brushProperty name="color" value="#FFFFFF"/>
      <inkml:brushProperty name="tip" value="rectangle"/>
      <inkml:brushProperty name="rasterOp" value="maskPen"/>
      <inkml:brushProperty name="fitToCurve" value="1"/>
    </inkml:brush>
  </inkml:definitions>
  <inkml:trace contextRef="#ctx0" brushRef="#br0">0 0 0,'0'0'140,"38"0"-140,-14 0 16,1 0-1,0 0-15,-12 0 0,-1 0 16,12 0-1,-11 0 1,-1 0-16</inkml:trace>
</inkml:ink>
</file>

<file path=ppt/ink/ink16.xml><?xml version="1.0" encoding="utf-8"?>
<inkml:ink xmlns:inkml="http://www.w3.org/2003/InkML">
  <inkml:definitions>
    <inkml:context xml:id="ctx0">
      <inkml:inkSource xml:id="inkSrc0">
        <inkml:traceFormat>
          <inkml:channel name="X" type="integer" min="-1080" max="1920" units="cm"/>
          <inkml:channel name="Y" type="integer" max="1920" units="cm"/>
          <inkml:channel name="T" type="integer" max="2.14748E9" units="dev"/>
        </inkml:traceFormat>
        <inkml:channelProperties>
          <inkml:channelProperty channel="X" name="resolution" value="44.31314" units="1/cm"/>
          <inkml:channelProperty channel="Y" name="resolution" value="50.3937" units="1/cm"/>
          <inkml:channelProperty channel="T" name="resolution" value="1" units="1/dev"/>
        </inkml:channelProperties>
      </inkml:inkSource>
      <inkml:timestamp xml:id="ts0" timeString="2020-01-13T22:56:54.468"/>
    </inkml:context>
    <inkml:brush xml:id="br0">
      <inkml:brushProperty name="width" value="0.5" units="cm"/>
      <inkml:brushProperty name="height" value="1" units="cm"/>
      <inkml:brushProperty name="color" value="#FFFFFF"/>
      <inkml:brushProperty name="tip" value="rectangle"/>
      <inkml:brushProperty name="rasterOp" value="maskPen"/>
      <inkml:brushProperty name="fitToCurve" value="1"/>
    </inkml:brush>
  </inkml:definitions>
  <inkml:trace contextRef="#ctx0" brushRef="#br0">771 24 0,'0'0'234,"-13"0"-234,-12 0 15,13 0-15,-26 0 16,2 0-16,-15 0 16,2 0-16,-13 0 15,12 0-15,1 0 16,11 0-16,-11 0 15,11 0-15,-11 0 78,-51 0-78,100 0 78,-12 0 32,12 12-110,-13-12 15,1 0-15,-1 0 16,-24 0-1,25 0 1,-1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1-15T18:46:13.016"/>
    </inkml:context>
    <inkml:brush xml:id="br0">
      <inkml:brushProperty name="width" value="0.1" units="cm"/>
      <inkml:brushProperty name="height" value="0.1" units="cm"/>
      <inkml:brushProperty name="color" value="#E71224"/>
    </inkml:brush>
  </inkml:definitions>
  <inkml:trace contextRef="#ctx0" brushRef="#br0">1 0 24575,'0'0'0</inkml:trace>
</inkml:ink>
</file>

<file path=ppt/ink/ink2.xml><?xml version="1.0" encoding="utf-8"?>
<inkml:ink xmlns:inkml="http://www.w3.org/2003/InkML">
  <inkml:definitions>
    <inkml:context xml:id="ctx0">
      <inkml:inkSource xml:id="inkSrc0">
        <inkml:traceFormat>
          <inkml:channel name="X" type="integer" min="-1080" max="1920" units="cm"/>
          <inkml:channel name="Y" type="integer" max="1920" units="cm"/>
          <inkml:channel name="T" type="integer" max="2.14748E9" units="dev"/>
        </inkml:traceFormat>
        <inkml:channelProperties>
          <inkml:channelProperty channel="X" name="resolution" value="44.31314" units="1/cm"/>
          <inkml:channelProperty channel="Y" name="resolution" value="50.3937" units="1/cm"/>
          <inkml:channelProperty channel="T" name="resolution" value="1" units="1/dev"/>
        </inkml:channelProperties>
      </inkml:inkSource>
      <inkml:timestamp xml:id="ts0" timeString="2020-01-13T22:56:54.454"/>
    </inkml:context>
    <inkml:brush xml:id="br0">
      <inkml:brushProperty name="width" value="0.3" units="cm"/>
      <inkml:brushProperty name="height" value="0.6" units="cm"/>
      <inkml:brushProperty name="color" value="#FFFFFF"/>
      <inkml:brushProperty name="tip" value="rectangle"/>
      <inkml:brushProperty name="rasterOp" value="maskPen"/>
      <inkml:brushProperty name="fitToCurve" value="1"/>
    </inkml:brush>
  </inkml:definitions>
  <inkml:trace contextRef="#ctx0" brushRef="#br0">0 0 0,'13'0'94,"-1"0"390,1 0-469,23 13-15,-23-13 16,0 0-1,-1 0-15,13 0 16,-13 0 15,0 0-15,-12 12-16,13-12 15,-1 0 1,1 0 0,12 0-1,-13 0 32,1 0-16,-1 0 0,-12 13-15,13-13 0,-1 0-16,13 0 15,-13 0 16,0 0 1,1 0-17,-13 24 16,12-24-15,1 0 15,12 0-15,-13 0-1,0 0 1,1 0 0,-1 0-1,1 13 1,12-13-1,-1 0 1,-11 0 0,0 0-16,12 0 15,-13 0-15,0 0 16,0 0-1,1 0-15,-1 0 16,13 0 78,-12 0-79,-1 0 16,0 0 1</inkml:trace>
</inkml:ink>
</file>

<file path=ppt/ink/ink3.xml><?xml version="1.0" encoding="utf-8"?>
<inkml:ink xmlns:inkml="http://www.w3.org/2003/InkML">
  <inkml:definitions>
    <inkml:context xml:id="ctx0">
      <inkml:inkSource xml:id="inkSrc0">
        <inkml:traceFormat>
          <inkml:channel name="X" type="integer" min="-1080" max="1920" units="cm"/>
          <inkml:channel name="Y" type="integer" max="1920" units="cm"/>
          <inkml:channel name="T" type="integer" max="2.14748E9" units="dev"/>
        </inkml:traceFormat>
        <inkml:channelProperties>
          <inkml:channelProperty channel="X" name="resolution" value="44.31314" units="1/cm"/>
          <inkml:channelProperty channel="Y" name="resolution" value="50.3937" units="1/cm"/>
          <inkml:channelProperty channel="T" name="resolution" value="1" units="1/dev"/>
        </inkml:channelProperties>
      </inkml:inkSource>
      <inkml:timestamp xml:id="ts0" timeString="2020-01-13T22:56:54.455"/>
    </inkml:context>
    <inkml:brush xml:id="br0">
      <inkml:brushProperty name="width" value="0.3" units="cm"/>
      <inkml:brushProperty name="height" value="0.6" units="cm"/>
      <inkml:brushProperty name="color" value="#FFFFFF"/>
      <inkml:brushProperty name="tip" value="rectangle"/>
      <inkml:brushProperty name="rasterOp" value="maskPen"/>
      <inkml:brushProperty name="fitToCurve" value="1"/>
    </inkml:brush>
  </inkml:definitions>
  <inkml:trace contextRef="#ctx0" brushRef="#br0">659 112 0,'-37'0'202,"-1"-25"-202,-11 13 16,11 12-16,-11-25 16,11 13-16,-11 12 15,-13-25-15,-13 25 16,13-13-16,12 13 15,13 0-15,12 0 16,-12 0 0,24 0-1,13 0 16</inkml:trace>
</inkml:ink>
</file>

<file path=ppt/ink/ink4.xml><?xml version="1.0" encoding="utf-8"?>
<inkml:ink xmlns:inkml="http://www.w3.org/2003/InkML">
  <inkml:definitions>
    <inkml:context xml:id="ctx0">
      <inkml:inkSource xml:id="inkSrc0">
        <inkml:traceFormat>
          <inkml:channel name="X" type="integer" min="-1080" max="1920" units="cm"/>
          <inkml:channel name="Y" type="integer" max="1920" units="cm"/>
          <inkml:channel name="T" type="integer" max="2.14748E9" units="dev"/>
        </inkml:traceFormat>
        <inkml:channelProperties>
          <inkml:channelProperty channel="X" name="resolution" value="44.31314" units="1/cm"/>
          <inkml:channelProperty channel="Y" name="resolution" value="50.3937" units="1/cm"/>
          <inkml:channelProperty channel="T" name="resolution" value="1" units="1/dev"/>
        </inkml:channelProperties>
      </inkml:inkSource>
      <inkml:timestamp xml:id="ts0" timeString="2020-01-13T22:56:54.456"/>
    </inkml:context>
    <inkml:brush xml:id="br0">
      <inkml:brushProperty name="width" value="0.3" units="cm"/>
      <inkml:brushProperty name="height" value="0.6" units="cm"/>
      <inkml:brushProperty name="color" value="#FFFFFF"/>
      <inkml:brushProperty name="tip" value="rectangle"/>
      <inkml:brushProperty name="rasterOp" value="maskPen"/>
      <inkml:brushProperty name="fitToCurve" value="1"/>
    </inkml:brush>
  </inkml:definitions>
  <inkml:trace contextRef="#ctx0" brushRef="#br0">0 62 0,'13'0'203,"-1"0"-188,25 0-15,1 0 16,-13 0-16,36 0 15,-36 0 1,-12 0-16,24 0 16,-24 0-16,-1 0 15,1 0-15,23 0 0,-10 0 16,11 0-1,12 0-15,-11 0 0,-26 0 16,26 0 0,-26 0-16,1 0 15,-1 0-15,0 0 16,0 0-1,12 0 95,-11 0-95,0 0 1,12 0-16,-1 0 15,-12 0-15,13 0 16,13 0-16,-13 0 16,12 0-16,0 0 15,13 0-15,-1 0 16,14 0-16,-51 0 15,12 0-15,15 0 16,-27 0-16,0 0 16,13 0-1,-13 0-15,-12 0 156,-37 0-140,0 0-16,25 0 15,-38 0-15,0-25 16,1 25-16,-14-12 16,-11 12-16,-1-25 15,13 25-15,12 0 16,14 0-16,11 0 15,0 0-15,13 0 16,-1 0-16</inkml:trace>
</inkml:ink>
</file>

<file path=ppt/ink/ink5.xml><?xml version="1.0" encoding="utf-8"?>
<inkml:ink xmlns:inkml="http://www.w3.org/2003/InkML">
  <inkml:definitions>
    <inkml:context xml:id="ctx0">
      <inkml:inkSource xml:id="inkSrc0">
        <inkml:traceFormat>
          <inkml:channel name="X" type="integer" min="-1080" max="1920" units="cm"/>
          <inkml:channel name="Y" type="integer" max="1920" units="cm"/>
          <inkml:channel name="T" type="integer" max="2.14748E9" units="dev"/>
        </inkml:traceFormat>
        <inkml:channelProperties>
          <inkml:channelProperty channel="X" name="resolution" value="44.31314" units="1/cm"/>
          <inkml:channelProperty channel="Y" name="resolution" value="50.3937" units="1/cm"/>
          <inkml:channelProperty channel="T" name="resolution" value="1" units="1/dev"/>
        </inkml:channelProperties>
      </inkml:inkSource>
      <inkml:timestamp xml:id="ts0" timeString="2020-01-13T22:56:54.457"/>
    </inkml:context>
    <inkml:brush xml:id="br0">
      <inkml:brushProperty name="width" value="0.3" units="cm"/>
      <inkml:brushProperty name="height" value="0.6" units="cm"/>
      <inkml:brushProperty name="color" value="#FFFFFF"/>
      <inkml:brushProperty name="tip" value="rectangle"/>
      <inkml:brushProperty name="rasterOp" value="maskPen"/>
      <inkml:brushProperty name="fitToCurve" value="1"/>
    </inkml:brush>
  </inkml:definitions>
  <inkml:trace contextRef="#ctx0" brushRef="#br0">548 16 0,'0'0'31,"0"0"47,-25 0-16,-37 0-62,13 0 16,-2 0-16,14 0 16,0 0-16,11 0 15,-11 0-15,0 0 16,25 0-16,-1 0 15,1 0-15,-26 0 16,25 0-16,-12 0 16,13 0-16,-12 0 15,11 0 1,1 0-16,-1 0 31,13 0 94,0 26-110,13-26 1,-13 13-16,37-13 16,0 14-1,-12-14-15,13 12 16,24 16-16,-13-14 15,26-14-15,-37 26 16,0-13-16,-26-13 16,1 0-16,-1 0 15,0 0-15,25 0 250,13 0-250,13 0 15,-13 0-15,-1 0 16,14 0-16,-39 0 16,13 0-16,-23 0 15,22 0-15,-23 0 109,13 0-93,-14 0 0,12 0-16,-11 0 15,0 0-15,-1 0 16,1 0-16,-1 0 15,-12-13-15,24 13 32,-36 0 77,0 0-94,-13 0-15,-13 0 16,14 0-16,-14 0 16,1 0-16,11 0 15,-11 0-15,0 0 16,12 0-16,-12 0 15,12 0-15,-1 0 16,14 0 0,0 0-1,0 0 16</inkml:trace>
</inkml:ink>
</file>

<file path=ppt/ink/ink6.xml><?xml version="1.0" encoding="utf-8"?>
<inkml:ink xmlns:inkml="http://www.w3.org/2003/InkML">
  <inkml:definitions>
    <inkml:context xml:id="ctx0">
      <inkml:inkSource xml:id="inkSrc0">
        <inkml:traceFormat>
          <inkml:channel name="X" type="integer" min="-1080" max="1920" units="cm"/>
          <inkml:channel name="Y" type="integer" max="1920" units="cm"/>
          <inkml:channel name="T" type="integer" max="2.14748E9" units="dev"/>
        </inkml:traceFormat>
        <inkml:channelProperties>
          <inkml:channelProperty channel="X" name="resolution" value="44.31314" units="1/cm"/>
          <inkml:channelProperty channel="Y" name="resolution" value="50.3937" units="1/cm"/>
          <inkml:channelProperty channel="T" name="resolution" value="1" units="1/dev"/>
        </inkml:channelProperties>
      </inkml:inkSource>
      <inkml:timestamp xml:id="ts0" timeString="2020-01-13T22:56:54.458"/>
    </inkml:context>
    <inkml:brush xml:id="br0">
      <inkml:brushProperty name="width" value="0.3" units="cm"/>
      <inkml:brushProperty name="height" value="0.6" units="cm"/>
      <inkml:brushProperty name="color" value="#FFFFFF"/>
      <inkml:brushProperty name="tip" value="rectangle"/>
      <inkml:brushProperty name="rasterOp" value="maskPen"/>
      <inkml:brushProperty name="fitToCurve" value="1"/>
    </inkml:brush>
  </inkml:definitions>
  <inkml:trace contextRef="#ctx0" brushRef="#br0">0 0 0</inkml:trace>
</inkml:ink>
</file>

<file path=ppt/ink/ink7.xml><?xml version="1.0" encoding="utf-8"?>
<inkml:ink xmlns:inkml="http://www.w3.org/2003/InkML">
  <inkml:definitions>
    <inkml:context xml:id="ctx0">
      <inkml:inkSource xml:id="inkSrc0">
        <inkml:traceFormat>
          <inkml:channel name="X" type="integer" min="-1080" max="1920" units="cm"/>
          <inkml:channel name="Y" type="integer" max="1920" units="cm"/>
          <inkml:channel name="T" type="integer" max="2.14748E9" units="dev"/>
        </inkml:traceFormat>
        <inkml:channelProperties>
          <inkml:channelProperty channel="X" name="resolution" value="44.31314" units="1/cm"/>
          <inkml:channelProperty channel="Y" name="resolution" value="50.3937" units="1/cm"/>
          <inkml:channelProperty channel="T" name="resolution" value="1" units="1/dev"/>
        </inkml:channelProperties>
      </inkml:inkSource>
      <inkml:timestamp xml:id="ts0" timeString="2020-01-13T22:56:54.459"/>
    </inkml:context>
    <inkml:brush xml:id="br0">
      <inkml:brushProperty name="width" value="0.3" units="cm"/>
      <inkml:brushProperty name="height" value="0.6" units="cm"/>
      <inkml:brushProperty name="color" value="#FFFFFF"/>
      <inkml:brushProperty name="tip" value="rectangle"/>
      <inkml:brushProperty name="rasterOp" value="maskPen"/>
      <inkml:brushProperty name="fitToCurve" value="1"/>
    </inkml:brush>
  </inkml:definitions>
  <inkml:trace contextRef="#ctx0" brushRef="#br0">0 0 0</inkml:trace>
</inkml:ink>
</file>

<file path=ppt/ink/ink8.xml><?xml version="1.0" encoding="utf-8"?>
<inkml:ink xmlns:inkml="http://www.w3.org/2003/InkML">
  <inkml:definitions>
    <inkml:context xml:id="ctx0">
      <inkml:inkSource xml:id="inkSrc0">
        <inkml:traceFormat>
          <inkml:channel name="X" type="integer" min="-1080" max="1920" units="cm"/>
          <inkml:channel name="Y" type="integer" max="1920" units="cm"/>
          <inkml:channel name="T" type="integer" max="2.14748E9" units="dev"/>
        </inkml:traceFormat>
        <inkml:channelProperties>
          <inkml:channelProperty channel="X" name="resolution" value="44.31314" units="1/cm"/>
          <inkml:channelProperty channel="Y" name="resolution" value="50.3937" units="1/cm"/>
          <inkml:channelProperty channel="T" name="resolution" value="1" units="1/dev"/>
        </inkml:channelProperties>
      </inkml:inkSource>
      <inkml:timestamp xml:id="ts0" timeString="2020-01-13T22:56:54.460"/>
    </inkml:context>
    <inkml:brush xml:id="br0">
      <inkml:brushProperty name="width" value="0.3" units="cm"/>
      <inkml:brushProperty name="height" value="0.6" units="cm"/>
      <inkml:brushProperty name="color" value="#FFFFFF"/>
      <inkml:brushProperty name="tip" value="rectangle"/>
      <inkml:brushProperty name="rasterOp" value="maskPen"/>
      <inkml:brushProperty name="fitToCurve" value="1"/>
    </inkml:brush>
  </inkml:definitions>
  <inkml:trace contextRef="#ctx0" brushRef="#br0">0 0 0,'6'0'47,"-6"0"31</inkml:trace>
</inkml:ink>
</file>

<file path=ppt/ink/ink9.xml><?xml version="1.0" encoding="utf-8"?>
<inkml:ink xmlns:inkml="http://www.w3.org/2003/InkML">
  <inkml:definitions>
    <inkml:context xml:id="ctx0">
      <inkml:inkSource xml:id="inkSrc0">
        <inkml:traceFormat>
          <inkml:channel name="X" type="integer" min="-1080" max="1920" units="cm"/>
          <inkml:channel name="Y" type="integer" max="1920" units="cm"/>
          <inkml:channel name="T" type="integer" max="2.14748E9" units="dev"/>
        </inkml:traceFormat>
        <inkml:channelProperties>
          <inkml:channelProperty channel="X" name="resolution" value="44.31314" units="1/cm"/>
          <inkml:channelProperty channel="Y" name="resolution" value="50.3937" units="1/cm"/>
          <inkml:channelProperty channel="T" name="resolution" value="1" units="1/dev"/>
        </inkml:channelProperties>
      </inkml:inkSource>
      <inkml:timestamp xml:id="ts0" timeString="2020-01-13T22:56:54.461"/>
    </inkml:context>
    <inkml:brush xml:id="br0">
      <inkml:brushProperty name="width" value="0.3" units="cm"/>
      <inkml:brushProperty name="height" value="0.6" units="cm"/>
      <inkml:brushProperty name="color" value="#FFFFFF"/>
      <inkml:brushProperty name="tip" value="rectangle"/>
      <inkml:brushProperty name="rasterOp" value="maskPen"/>
      <inkml:brushProperty name="fitToCurve" value="1"/>
    </inkml:brush>
  </inkml:definitions>
  <inkml:trace contextRef="#ctx0" brushRef="#br0">-16 0 0,'-12'0'16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A8FC4A0C-82CB-43F8-A93A-40C2AF2FF33A}"/>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mn-cs"/>
              </a:defRPr>
            </a:lvl1pPr>
          </a:lstStyle>
          <a:p>
            <a:pPr>
              <a:defRPr/>
            </a:pPr>
            <a:endParaRPr lang="en-US"/>
          </a:p>
        </p:txBody>
      </p:sp>
      <p:sp>
        <p:nvSpPr>
          <p:cNvPr id="5123" name="Rectangle 3">
            <a:extLst>
              <a:ext uri="{FF2B5EF4-FFF2-40B4-BE49-F238E27FC236}">
                <a16:creationId xmlns:a16="http://schemas.microsoft.com/office/drawing/2014/main" id="{3062C2C7-AEF8-40AB-AB9B-F65F46E46CC6}"/>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mn-cs"/>
              </a:defRPr>
            </a:lvl1pPr>
          </a:lstStyle>
          <a:p>
            <a:pPr>
              <a:defRPr/>
            </a:pPr>
            <a:endParaRPr lang="en-US"/>
          </a:p>
        </p:txBody>
      </p:sp>
      <p:sp>
        <p:nvSpPr>
          <p:cNvPr id="2052" name="Rectangle 4">
            <a:extLst>
              <a:ext uri="{FF2B5EF4-FFF2-40B4-BE49-F238E27FC236}">
                <a16:creationId xmlns:a16="http://schemas.microsoft.com/office/drawing/2014/main" id="{472B7FAF-DC35-154A-B3F8-B17BC02BD6F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91552799-1329-440A-B533-010472D880EB}"/>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2DF86F87-6B61-4CB4-ACDA-1535225A9CC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mn-cs"/>
              </a:defRPr>
            </a:lvl1pPr>
          </a:lstStyle>
          <a:p>
            <a:pPr>
              <a:defRPr/>
            </a:pPr>
            <a:endParaRPr lang="en-US"/>
          </a:p>
        </p:txBody>
      </p:sp>
      <p:sp>
        <p:nvSpPr>
          <p:cNvPr id="5127" name="Rectangle 7">
            <a:extLst>
              <a:ext uri="{FF2B5EF4-FFF2-40B4-BE49-F238E27FC236}">
                <a16:creationId xmlns:a16="http://schemas.microsoft.com/office/drawing/2014/main" id="{18CFC760-15BD-4DF0-A4C5-D0A5C5BC1BB9}"/>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defRPr>
            </a:lvl1pPr>
          </a:lstStyle>
          <a:p>
            <a:pPr>
              <a:defRPr/>
            </a:pPr>
            <a:fld id="{E0372FB7-3C77-754E-BC78-DCC7E2A83142}"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dx.doi.org/10.1136/oem.2007.03558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E4611A1E-A152-E442-BA93-FA267CAB30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28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28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28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F5C480B-D722-1B4E-8965-CCC514541B0E}" type="slidenum">
              <a:rPr lang="en-US" altLang="en-US" smtClean="0">
                <a:latin typeface="Tahoma" panose="020B0604030504040204" pitchFamily="34" charset="0"/>
              </a:rPr>
              <a:pPr>
                <a:spcBef>
                  <a:spcPct val="0"/>
                </a:spcBef>
              </a:pPr>
              <a:t>1</a:t>
            </a:fld>
            <a:endParaRPr lang="en-US" altLang="en-US">
              <a:latin typeface="Tahoma" panose="020B0604030504040204" pitchFamily="34" charset="0"/>
            </a:endParaRPr>
          </a:p>
        </p:txBody>
      </p:sp>
      <p:sp>
        <p:nvSpPr>
          <p:cNvPr id="5123" name="Rectangle 2">
            <a:extLst>
              <a:ext uri="{FF2B5EF4-FFF2-40B4-BE49-F238E27FC236}">
                <a16:creationId xmlns:a16="http://schemas.microsoft.com/office/drawing/2014/main" id="{A2930984-0086-1844-8BFF-24991CB009A2}"/>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28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28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28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latin typeface="Tahoma" panose="020B0604030504040204" pitchFamily="34" charset="0"/>
              </a:rPr>
              <a:t>NIEHS Update</a:t>
            </a:r>
          </a:p>
        </p:txBody>
      </p:sp>
      <p:sp>
        <p:nvSpPr>
          <p:cNvPr id="5124" name="Rectangle 3">
            <a:extLst>
              <a:ext uri="{FF2B5EF4-FFF2-40B4-BE49-F238E27FC236}">
                <a16:creationId xmlns:a16="http://schemas.microsoft.com/office/drawing/2014/main" id="{47896FB9-B3B2-1F42-9D0F-E90422643F53}"/>
              </a:ext>
            </a:extLst>
          </p:cNvPr>
          <p:cNvSpPr>
            <a:spLocks noGrp="1" noChangeArrowheads="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28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28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28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latin typeface="Tahoma" panose="020B0604030504040204" pitchFamily="34" charset="0"/>
              </a:rPr>
              <a:t>April 29, 20095/6/2005</a:t>
            </a:r>
          </a:p>
        </p:txBody>
      </p:sp>
      <p:sp>
        <p:nvSpPr>
          <p:cNvPr id="5125" name="Rectangle 6">
            <a:extLst>
              <a:ext uri="{FF2B5EF4-FFF2-40B4-BE49-F238E27FC236}">
                <a16:creationId xmlns:a16="http://schemas.microsoft.com/office/drawing/2014/main" id="{F4FFBD7F-36CE-0D46-B90D-9ACD1C720407}"/>
              </a:ext>
            </a:extLst>
          </p:cNvPr>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1281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1281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1281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1281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r>
              <a:rPr lang="en-US" altLang="en-US">
                <a:latin typeface="Tahoma" panose="020B0604030504040204" pitchFamily="34" charset="0"/>
              </a:rPr>
              <a:t>FreedR05_2446 v04.ppt</a:t>
            </a:r>
          </a:p>
        </p:txBody>
      </p:sp>
      <p:sp>
        <p:nvSpPr>
          <p:cNvPr id="5126" name="Rectangle 7">
            <a:extLst>
              <a:ext uri="{FF2B5EF4-FFF2-40B4-BE49-F238E27FC236}">
                <a16:creationId xmlns:a16="http://schemas.microsoft.com/office/drawing/2014/main" id="{54A68682-C2BE-BF4D-8EA9-1048F76257AA}"/>
              </a:ext>
            </a:extLst>
          </p:cNvPr>
          <p:cNvSpPr txBox="1">
            <a:spLocks noGrp="1" noChangeArrowheads="1"/>
          </p:cNvSpPr>
          <p:nvPr/>
        </p:nvSpPr>
        <p:spPr bwMode="auto">
          <a:xfrm>
            <a:off x="3883025" y="8683625"/>
            <a:ext cx="29733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37" tIns="45268" rIns="90537" bIns="45268" anchor="b"/>
          <a:lstStyle>
            <a:lvl1pPr defTabSz="931863">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3186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31863">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31863"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pPr>
            <a:fld id="{E5376E01-5882-C542-A473-6B609F3B8B7A}" type="slidenum">
              <a:rPr lang="en-US" altLang="en-US">
                <a:latin typeface="Tahoma" panose="020B0604030504040204" pitchFamily="34" charset="0"/>
              </a:rPr>
              <a:pPr algn="r" eaLnBrk="1" hangingPunct="1">
                <a:spcBef>
                  <a:spcPct val="0"/>
                </a:spcBef>
              </a:pPr>
              <a:t>1</a:t>
            </a:fld>
            <a:endParaRPr lang="en-US" altLang="en-US">
              <a:latin typeface="Tahoma" panose="020B0604030504040204" pitchFamily="34" charset="0"/>
            </a:endParaRPr>
          </a:p>
        </p:txBody>
      </p:sp>
      <p:sp>
        <p:nvSpPr>
          <p:cNvPr id="5127" name="Rectangle 2">
            <a:extLst>
              <a:ext uri="{FF2B5EF4-FFF2-40B4-BE49-F238E27FC236}">
                <a16:creationId xmlns:a16="http://schemas.microsoft.com/office/drawing/2014/main" id="{FD943AF9-C943-A242-BB28-B0068408E5A4}"/>
              </a:ext>
            </a:extLst>
          </p:cNvPr>
          <p:cNvSpPr>
            <a:spLocks noGrp="1" noRot="1" noChangeAspect="1" noChangeArrowheads="1" noTextEdit="1"/>
          </p:cNvSpPr>
          <p:nvPr>
            <p:ph type="sldImg"/>
          </p:nvPr>
        </p:nvSpPr>
        <p:spPr>
          <a:xfrm>
            <a:off x="-2124075" y="404813"/>
            <a:ext cx="11112500" cy="8334375"/>
          </a:xfrm>
          <a:ln/>
        </p:spPr>
      </p:sp>
      <p:sp>
        <p:nvSpPr>
          <p:cNvPr id="2" name="Notes Placeholder 1">
            <a:extLst>
              <a:ext uri="{FF2B5EF4-FFF2-40B4-BE49-F238E27FC236}">
                <a16:creationId xmlns:a16="http://schemas.microsoft.com/office/drawing/2014/main" id="{FE79F1AA-F29D-4949-96FC-713202908244}"/>
              </a:ext>
            </a:extLst>
          </p:cNvPr>
          <p:cNvSpPr>
            <a:spLocks noGrp="1"/>
          </p:cNvSpPr>
          <p:nvPr>
            <p:ph type="body" idx="1"/>
          </p:nvPr>
        </p:nvSpPr>
        <p:spPr/>
        <p:txBody>
          <a:bodyPr/>
          <a:lstStyle/>
          <a:p>
            <a:r>
              <a:rPr lang="en-US" dirty="0"/>
              <a:t>Introduction:</a:t>
            </a:r>
          </a:p>
          <a:p>
            <a:endParaRPr lang="en-US" dirty="0"/>
          </a:p>
          <a:p>
            <a:r>
              <a:rPr lang="en-US" dirty="0"/>
              <a:t>I’m Chris Weis, Toxicologist and Senior Science Advisor and CEO of Weis Toxicology, LLC in Bethesda, MD.  I want to thank FDA for inviting us to join the IWGACP and NIEHS looks forward to continuing our liaison with FDA on today’s topic.</a:t>
            </a:r>
          </a:p>
          <a:p>
            <a:endParaRPr lang="en-US" dirty="0"/>
          </a:p>
          <a:p>
            <a:r>
              <a:rPr lang="en-US" dirty="0"/>
              <a:t>Over the next few minutes, I’d like to give you some background regarding our thoughts about Elongate Mineral Particles.  Then, I’d like to take you on a trip deep into the lung where much of the biological damage due to EMP exposures occurs.  Finally, I’ll provide some data from my experience and others that demonstrates the need for much better information about EMP exposures.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95C9E4E8-843A-7C40-896D-9667FC77E4B6}"/>
              </a:ext>
            </a:extLst>
          </p:cNvPr>
          <p:cNvSpPr>
            <a:spLocks noGrp="1" noRot="1" noChangeAspect="1" noChangeArrowheads="1" noTextEdit="1"/>
          </p:cNvSpPr>
          <p:nvPr>
            <p:ph type="sldImg"/>
          </p:nvPr>
        </p:nvSpPr>
        <p:spPr>
          <a:ln/>
        </p:spPr>
      </p:sp>
      <p:sp>
        <p:nvSpPr>
          <p:cNvPr id="26627" name="Notes Placeholder 2">
            <a:extLst>
              <a:ext uri="{FF2B5EF4-FFF2-40B4-BE49-F238E27FC236}">
                <a16:creationId xmlns:a16="http://schemas.microsoft.com/office/drawing/2014/main" id="{F7E706B7-88A3-DD43-806D-4F46DFF73D3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6628" name="Slide Number Placeholder 3">
            <a:extLst>
              <a:ext uri="{FF2B5EF4-FFF2-40B4-BE49-F238E27FC236}">
                <a16:creationId xmlns:a16="http://schemas.microsoft.com/office/drawing/2014/main" id="{A19A2F8E-9064-8C45-B6D4-3DBB011594C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FD50FD-822A-E744-95B4-DD38F1459815}" type="slidenum">
              <a:rPr lang="en-US" altLang="en-US" smtClean="0"/>
              <a:pPr>
                <a:spcBef>
                  <a:spcPct val="0"/>
                </a:spcBef>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372FB7-3C77-754E-BC78-DCC7E2A83142}" type="slidenum">
              <a:rPr lang="en-US" altLang="x-none" smtClean="0"/>
              <a:pPr>
                <a:defRPr/>
              </a:pPr>
              <a:t>12</a:t>
            </a:fld>
            <a:endParaRPr lang="en-US" altLang="x-none"/>
          </a:p>
        </p:txBody>
      </p:sp>
    </p:spTree>
    <p:extLst>
      <p:ext uri="{BB962C8B-B14F-4D97-AF65-F5344CB8AC3E}">
        <p14:creationId xmlns:p14="http://schemas.microsoft.com/office/powerpoint/2010/main" val="1490190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400" b="1" dirty="0">
                <a:latin typeface="Comic Sans MS" panose="030F0902030302020204" pitchFamily="66" charset="0"/>
              </a:rPr>
              <a:t>Pleural Effusions</a:t>
            </a:r>
          </a:p>
          <a:p>
            <a:pPr lvl="1" eaLnBrk="1" hangingPunct="1"/>
            <a:r>
              <a:rPr lang="en-US" altLang="en-US" sz="1400" dirty="0">
                <a:latin typeface="Comic Sans MS" panose="030F0902030302020204" pitchFamily="66" charset="0"/>
              </a:rPr>
              <a:t>Earliest and most common effect, seen 10-20 years after even minimal exposure. </a:t>
            </a:r>
          </a:p>
          <a:p>
            <a:pPr eaLnBrk="1" hangingPunct="1"/>
            <a:r>
              <a:rPr lang="en-US" altLang="en-US" sz="1400" b="1" dirty="0">
                <a:latin typeface="Comic Sans MS" panose="030F0902030302020204" pitchFamily="66" charset="0"/>
              </a:rPr>
              <a:t>Pleural Plaques and Diffuse Pleural Thickening</a:t>
            </a:r>
          </a:p>
          <a:p>
            <a:pPr lvl="1" eaLnBrk="1" hangingPunct="1"/>
            <a:r>
              <a:rPr lang="en-US" altLang="en-US" sz="1400" dirty="0">
                <a:latin typeface="Comic Sans MS" panose="030F0902030302020204" pitchFamily="66" charset="0"/>
              </a:rPr>
              <a:t>Pleural fibrosis containing many asbestos fibers, inflammation. </a:t>
            </a:r>
          </a:p>
          <a:p>
            <a:pPr eaLnBrk="1" hangingPunct="1">
              <a:buFont typeface="Arial" panose="020B0604020202020204" pitchFamily="34" charset="0"/>
              <a:buChar char="•"/>
            </a:pPr>
            <a:r>
              <a:rPr lang="en-US" altLang="en-US" sz="1400" b="1" dirty="0">
                <a:latin typeface="Comic Sans MS" panose="030F0902030302020204" pitchFamily="66" charset="0"/>
              </a:rPr>
              <a:t>Pulmonary Fibrosis</a:t>
            </a:r>
          </a:p>
          <a:p>
            <a:pPr lvl="1" eaLnBrk="1" hangingPunct="1"/>
            <a:r>
              <a:rPr lang="en-US" altLang="en-US" sz="1400" dirty="0">
                <a:latin typeface="Comic Sans MS" panose="030F0902030302020204" pitchFamily="66" charset="0"/>
              </a:rPr>
              <a:t>Bilateral interstitial fibrosis, frequently associated with diffuse pleural thickening; development requires higher doses of asbestos penetrating deep into lung and phagocytosis of fibers by macrophages, stimulating fibroblasts to deposit connective tissue. </a:t>
            </a:r>
          </a:p>
          <a:p>
            <a:pPr eaLnBrk="1" hangingPunct="1"/>
            <a:r>
              <a:rPr lang="en-US" altLang="en-US" sz="1400" b="1" dirty="0">
                <a:latin typeface="Comic Sans MS" panose="030F0902030302020204" pitchFamily="66" charset="0"/>
              </a:rPr>
              <a:t>Malignant Mesothelioma</a:t>
            </a:r>
          </a:p>
          <a:p>
            <a:pPr lvl="1" eaLnBrk="1" hangingPunct="1"/>
            <a:r>
              <a:rPr lang="en-US" altLang="en-US" sz="1400" dirty="0">
                <a:latin typeface="Comic Sans MS" panose="030F0902030302020204" pitchFamily="66" charset="0"/>
              </a:rPr>
              <a:t>Usually arises in the pleura and peritoneum, but sometimes pericardium, larynx, kidney.  </a:t>
            </a:r>
          </a:p>
          <a:p>
            <a:pPr lvl="1" eaLnBrk="1" hangingPunct="1"/>
            <a:r>
              <a:rPr lang="en-US" altLang="en-US" sz="1400" dirty="0">
                <a:latin typeface="Comic Sans MS" panose="030F0902030302020204" pitchFamily="66" charset="0"/>
              </a:rPr>
              <a:t>Strongly associated with cumulative burden of asbestos exposure; latency 35-40 years.  </a:t>
            </a:r>
          </a:p>
          <a:p>
            <a:pPr lvl="1" eaLnBrk="1" hangingPunct="1"/>
            <a:r>
              <a:rPr lang="en-US" altLang="en-US" sz="1400" dirty="0">
                <a:latin typeface="Comic Sans MS" panose="030F0902030302020204" pitchFamily="66" charset="0"/>
              </a:rPr>
              <a:t>Aggressive: most die within 1 year of diagnosis.</a:t>
            </a:r>
          </a:p>
          <a:p>
            <a:pPr eaLnBrk="1" hangingPunct="1"/>
            <a:r>
              <a:rPr lang="en-US" altLang="en-US" sz="1400" b="1" dirty="0">
                <a:latin typeface="Comic Sans MS" panose="030F0902030302020204" pitchFamily="66" charset="0"/>
              </a:rPr>
              <a:t>Bronchogenic Carcinoma</a:t>
            </a:r>
          </a:p>
          <a:p>
            <a:pPr lvl="1" eaLnBrk="1" hangingPunct="1"/>
            <a:r>
              <a:rPr lang="en-US" altLang="en-US" sz="1400" dirty="0">
                <a:latin typeface="Comic Sans MS" panose="030F0902030302020204" pitchFamily="66" charset="0"/>
              </a:rPr>
              <a:t>Develops in 20-25% of asbestos workers, usually after 10-30 years latency; prognosis poor.</a:t>
            </a:r>
          </a:p>
          <a:p>
            <a:pPr lvl="1" eaLnBrk="1" hangingPunct="1"/>
            <a:r>
              <a:rPr lang="en-US" altLang="en-US" sz="1400" dirty="0">
                <a:latin typeface="Comic Sans MS" panose="030F0902030302020204" pitchFamily="66" charset="0"/>
              </a:rPr>
              <a:t>Amphiboles are 10-50x more potent than chrysotile as inducer.</a:t>
            </a:r>
          </a:p>
          <a:p>
            <a:pPr lvl="1" eaLnBrk="1" hangingPunct="1"/>
            <a:r>
              <a:rPr lang="en-US" altLang="en-US" sz="1400" dirty="0">
                <a:latin typeface="Comic Sans MS" panose="030F0902030302020204" pitchFamily="66" charset="0"/>
              </a:rPr>
              <a:t>Smoking coupled with asbestos exposure may double the risk.</a:t>
            </a:r>
          </a:p>
          <a:p>
            <a:endParaRPr lang="en-US" dirty="0"/>
          </a:p>
        </p:txBody>
      </p:sp>
      <p:sp>
        <p:nvSpPr>
          <p:cNvPr id="4" name="Slide Number Placeholder 3"/>
          <p:cNvSpPr>
            <a:spLocks noGrp="1"/>
          </p:cNvSpPr>
          <p:nvPr>
            <p:ph type="sldNum" sz="quarter" idx="5"/>
          </p:nvPr>
        </p:nvSpPr>
        <p:spPr/>
        <p:txBody>
          <a:bodyPr/>
          <a:lstStyle/>
          <a:p>
            <a:pPr>
              <a:defRPr/>
            </a:pPr>
            <a:fld id="{E0372FB7-3C77-754E-BC78-DCC7E2A83142}" type="slidenum">
              <a:rPr lang="en-US" altLang="x-none" smtClean="0"/>
              <a:pPr>
                <a:defRPr/>
              </a:pPr>
              <a:t>13</a:t>
            </a:fld>
            <a:endParaRPr lang="en-US" altLang="x-none"/>
          </a:p>
        </p:txBody>
      </p:sp>
    </p:spTree>
    <p:extLst>
      <p:ext uri="{BB962C8B-B14F-4D97-AF65-F5344CB8AC3E}">
        <p14:creationId xmlns:p14="http://schemas.microsoft.com/office/powerpoint/2010/main" val="2504391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FFFD9C24-1A3C-CA49-AB65-864E764CF40A}"/>
              </a:ext>
            </a:extLst>
          </p:cNvPr>
          <p:cNvSpPr>
            <a:spLocks noGrp="1" noRot="1" noChangeAspect="1" noChangeArrowheads="1" noTextEdit="1"/>
          </p:cNvSpPr>
          <p:nvPr>
            <p:ph type="sldImg"/>
          </p:nvPr>
        </p:nvSpPr>
        <p:spPr>
          <a:ln/>
        </p:spPr>
      </p:sp>
      <p:sp>
        <p:nvSpPr>
          <p:cNvPr id="32771" name="Notes Placeholder 2">
            <a:extLst>
              <a:ext uri="{FF2B5EF4-FFF2-40B4-BE49-F238E27FC236}">
                <a16:creationId xmlns:a16="http://schemas.microsoft.com/office/drawing/2014/main" id="{BC408C48-F62E-4F40-8E26-357B9CB3CFC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2772" name="Slide Number Placeholder 3">
            <a:extLst>
              <a:ext uri="{FF2B5EF4-FFF2-40B4-BE49-F238E27FC236}">
                <a16:creationId xmlns:a16="http://schemas.microsoft.com/office/drawing/2014/main" id="{4E36270A-399B-8041-9E5E-552CD8CA771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15A272-94CD-6D47-8E78-3E1F181CE3E1}" type="slidenum">
              <a:rPr lang="en-US" altLang="en-US" smtClean="0"/>
              <a:pPr>
                <a:spcBef>
                  <a:spcPct val="0"/>
                </a:spcBef>
              </a:pPr>
              <a:t>14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15DB72A8-7804-4B1F-BC08-8FC920F764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0FBB2D-94DC-4B05-9E1E-AB8EBBCEC83B}" type="slidenum">
              <a:rPr lang="en-US" altLang="en-US"/>
              <a:pPr/>
              <a:t>15</a:t>
            </a:fld>
            <a:endParaRPr lang="en-US" altLang="en-US"/>
          </a:p>
        </p:txBody>
      </p:sp>
      <p:sp>
        <p:nvSpPr>
          <p:cNvPr id="35843" name="Rectangle 2">
            <a:extLst>
              <a:ext uri="{FF2B5EF4-FFF2-40B4-BE49-F238E27FC236}">
                <a16:creationId xmlns:a16="http://schemas.microsoft.com/office/drawing/2014/main" id="{7897ABE5-E878-4369-80ED-A640D82172AB}"/>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F2706D08-D112-4A6B-B4F7-4CB7651580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93531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9E442C0E-489A-0941-B59B-6806854030B1}"/>
              </a:ext>
            </a:extLst>
          </p:cNvPr>
          <p:cNvSpPr>
            <a:spLocks noGrp="1" noRot="1" noChangeAspect="1" noChangeArrowheads="1" noTextEdit="1"/>
          </p:cNvSpPr>
          <p:nvPr>
            <p:ph type="sldImg"/>
          </p:nvPr>
        </p:nvSpPr>
        <p:spPr>
          <a:ln/>
        </p:spPr>
      </p:sp>
      <p:sp>
        <p:nvSpPr>
          <p:cNvPr id="34819" name="Notes Placeholder 2">
            <a:extLst>
              <a:ext uri="{FF2B5EF4-FFF2-40B4-BE49-F238E27FC236}">
                <a16:creationId xmlns:a16="http://schemas.microsoft.com/office/drawing/2014/main" id="{68986D34-6F3E-5247-82D1-FED2CBBAA906}"/>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Calcifications along the anterior right pleural plaques are increasing as well as the thickness of the pleural plaques; peripheral interstitial pulmonary fibrosis has remained essentially unchanged; fibrosis predominates along the mid and lower lung zones; pericardial thickening and partially calcified plaques are identified along the anterior left lateral aspect of the heart.</a:t>
            </a:r>
          </a:p>
        </p:txBody>
      </p:sp>
      <p:sp>
        <p:nvSpPr>
          <p:cNvPr id="34820" name="Slide Number Placeholder 3">
            <a:extLst>
              <a:ext uri="{FF2B5EF4-FFF2-40B4-BE49-F238E27FC236}">
                <a16:creationId xmlns:a16="http://schemas.microsoft.com/office/drawing/2014/main" id="{9A56A3FB-78EA-A348-BECD-8F13D4892A9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7EF9AD8-FE87-E346-AD51-906F09ECEFE5}" type="slidenum">
              <a:rPr lang="en-US" altLang="en-US" smtClean="0"/>
              <a:pPr>
                <a:spcBef>
                  <a:spcPct val="0"/>
                </a:spcBef>
              </a:pPr>
              <a:t>16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Aft>
                <a:spcPts val="0"/>
              </a:spcAft>
              <a:buFont typeface="Arial" panose="020B0604020202020204" pitchFamily="34" charset="0"/>
              <a:buChar char="•"/>
              <a:defRPr/>
            </a:pPr>
            <a:r>
              <a:rPr lang="en-US" b="1" dirty="0">
                <a:latin typeface="Comic Sans MS" panose="030F0702030302020204" pitchFamily="66" charset="0"/>
              </a:rPr>
              <a:t>Mineral particles accumulate in lung</a:t>
            </a:r>
          </a:p>
          <a:p>
            <a:pPr lvl="1" eaLnBrk="1" fontAlgn="auto" hangingPunct="1">
              <a:spcAft>
                <a:spcPts val="0"/>
              </a:spcAft>
              <a:buFont typeface="Arial" panose="020B0604020202020204" pitchFamily="34" charset="0"/>
              <a:buChar char="–"/>
              <a:defRPr/>
            </a:pPr>
            <a:r>
              <a:rPr lang="en-US" dirty="0">
                <a:latin typeface="Comic Sans MS" panose="030F0702030302020204" pitchFamily="66" charset="0"/>
              </a:rPr>
              <a:t>Smallest particles travel deepest</a:t>
            </a:r>
          </a:p>
          <a:p>
            <a:pPr lvl="1" eaLnBrk="1" fontAlgn="auto" hangingPunct="1">
              <a:spcAft>
                <a:spcPts val="0"/>
              </a:spcAft>
              <a:buFont typeface="Arial" panose="020B0604020202020204" pitchFamily="34" charset="0"/>
              <a:buChar char="–"/>
              <a:defRPr/>
            </a:pPr>
            <a:r>
              <a:rPr lang="en-US" dirty="0">
                <a:latin typeface="Comic Sans MS" panose="030F0702030302020204" pitchFamily="66" charset="0"/>
              </a:rPr>
              <a:t>Clearance from lower airways, if it happens, takes decades  </a:t>
            </a:r>
          </a:p>
          <a:p>
            <a:pPr lvl="2" eaLnBrk="1" fontAlgn="auto" hangingPunct="1">
              <a:spcAft>
                <a:spcPts val="0"/>
              </a:spcAft>
              <a:buFont typeface="Arial" panose="020B0604020202020204" pitchFamily="34" charset="0"/>
              <a:buChar char="–"/>
              <a:defRPr/>
            </a:pPr>
            <a:r>
              <a:rPr lang="en-US" dirty="0">
                <a:latin typeface="Comic Sans MS" panose="030F0702030302020204" pitchFamily="66" charset="0"/>
              </a:rPr>
              <a:t>~20 </a:t>
            </a:r>
            <a:r>
              <a:rPr lang="en-US" dirty="0" err="1">
                <a:latin typeface="Comic Sans MS" panose="030F0702030302020204" pitchFamily="66" charset="0"/>
              </a:rPr>
              <a:t>yrs</a:t>
            </a:r>
            <a:r>
              <a:rPr lang="en-US" dirty="0">
                <a:latin typeface="Comic Sans MS" panose="030F0702030302020204" pitchFamily="66" charset="0"/>
              </a:rPr>
              <a:t> for amphiboles, ~ 10 </a:t>
            </a:r>
            <a:r>
              <a:rPr lang="en-US" dirty="0" err="1">
                <a:latin typeface="Comic Sans MS" panose="030F0702030302020204" pitchFamily="66" charset="0"/>
              </a:rPr>
              <a:t>yrs</a:t>
            </a:r>
            <a:r>
              <a:rPr lang="en-US" dirty="0">
                <a:latin typeface="Comic Sans MS" panose="030F0702030302020204" pitchFamily="66" charset="0"/>
              </a:rPr>
              <a:t> for chrysotile</a:t>
            </a:r>
          </a:p>
          <a:p>
            <a:pPr lvl="2" eaLnBrk="1" fontAlgn="auto" hangingPunct="1">
              <a:spcAft>
                <a:spcPts val="0"/>
              </a:spcAft>
              <a:buFont typeface="Arial" panose="020B0604020202020204" pitchFamily="34" charset="0"/>
              <a:buChar char="–"/>
              <a:defRPr/>
            </a:pPr>
            <a:endParaRPr lang="en-US" dirty="0">
              <a:latin typeface="Comic Sans MS" panose="030F0702030302020204" pitchFamily="66" charset="0"/>
            </a:endParaRPr>
          </a:p>
          <a:p>
            <a:pPr eaLnBrk="1" fontAlgn="auto" hangingPunct="1">
              <a:spcAft>
                <a:spcPts val="0"/>
              </a:spcAft>
              <a:buFont typeface="Arial" panose="020B0604020202020204" pitchFamily="34" charset="0"/>
              <a:buChar char="•"/>
              <a:defRPr/>
            </a:pPr>
            <a:r>
              <a:rPr lang="en-US" b="1" dirty="0">
                <a:latin typeface="Comic Sans MS" panose="030F0702030302020204" pitchFamily="66" charset="0"/>
              </a:rPr>
              <a:t>Macrophages engulf trapped particulates; travel to lymphatic system</a:t>
            </a:r>
          </a:p>
          <a:p>
            <a:pPr lvl="1" eaLnBrk="1" fontAlgn="auto" hangingPunct="1">
              <a:spcAft>
                <a:spcPts val="0"/>
              </a:spcAft>
              <a:buFont typeface="Arial" panose="020B0604020202020204" pitchFamily="34" charset="0"/>
              <a:buChar char="–"/>
              <a:defRPr/>
            </a:pPr>
            <a:r>
              <a:rPr lang="en-US" dirty="0">
                <a:latin typeface="Comic Sans MS" panose="030F0702030302020204" pitchFamily="66" charset="0"/>
              </a:rPr>
              <a:t>Long fibers -&gt; ‘frustrated phagocytosis’, ‘asbestos bodies’</a:t>
            </a:r>
          </a:p>
          <a:p>
            <a:pPr lvl="1" eaLnBrk="1" fontAlgn="auto" hangingPunct="1">
              <a:spcAft>
                <a:spcPts val="0"/>
              </a:spcAft>
              <a:buFont typeface="Arial" panose="020B0604020202020204" pitchFamily="34" charset="0"/>
              <a:buChar char="–"/>
              <a:defRPr/>
            </a:pPr>
            <a:endParaRPr lang="en-US" dirty="0">
              <a:latin typeface="Comic Sans MS" panose="030F0702030302020204" pitchFamily="66" charset="0"/>
            </a:endParaRPr>
          </a:p>
          <a:p>
            <a:pPr eaLnBrk="1" fontAlgn="auto" hangingPunct="1">
              <a:spcAft>
                <a:spcPts val="0"/>
              </a:spcAft>
              <a:buFont typeface="Arial" panose="020B0604020202020204" pitchFamily="34" charset="0"/>
              <a:buChar char="•"/>
              <a:defRPr/>
            </a:pPr>
            <a:r>
              <a:rPr lang="en-US" b="1" dirty="0">
                <a:latin typeface="Comic Sans MS" panose="030F0702030302020204" pitchFamily="66" charset="0"/>
              </a:rPr>
              <a:t>Many particles activate an inflammatory response</a:t>
            </a:r>
            <a:r>
              <a:rPr lang="en-US" dirty="0">
                <a:latin typeface="Comic Sans MS" panose="030F0702030302020204" pitchFamily="66" charset="0"/>
              </a:rPr>
              <a:t>, initiating collagen deposition (granulomas), scarring, fibrosis, interstitial lung disease, mutation</a:t>
            </a:r>
          </a:p>
          <a:p>
            <a:pPr eaLnBrk="1" fontAlgn="auto" hangingPunct="1">
              <a:spcAft>
                <a:spcPts val="0"/>
              </a:spcAft>
              <a:buFont typeface="Arial" panose="020B0604020202020204" pitchFamily="34" charset="0"/>
              <a:buChar char="•"/>
              <a:defRPr/>
            </a:pPr>
            <a:endParaRPr lang="en-US" dirty="0">
              <a:latin typeface="Comic Sans MS" panose="030F0702030302020204" pitchFamily="66" charset="0"/>
            </a:endParaRPr>
          </a:p>
          <a:p>
            <a:pPr eaLnBrk="1" fontAlgn="auto" hangingPunct="1">
              <a:spcAft>
                <a:spcPts val="0"/>
              </a:spcAft>
              <a:buFont typeface="Arial" panose="020B0604020202020204" pitchFamily="34" charset="0"/>
              <a:buChar char="•"/>
              <a:defRPr/>
            </a:pPr>
            <a:r>
              <a:rPr lang="en-US" b="1" dirty="0">
                <a:latin typeface="Comic Sans MS" panose="030F0702030302020204" pitchFamily="66" charset="0"/>
              </a:rPr>
              <a:t>Disease typically develops over a long period of time</a:t>
            </a:r>
          </a:p>
          <a:p>
            <a:endParaRPr lang="en-US" dirty="0"/>
          </a:p>
        </p:txBody>
      </p:sp>
      <p:sp>
        <p:nvSpPr>
          <p:cNvPr id="4" name="Slide Number Placeholder 3"/>
          <p:cNvSpPr>
            <a:spLocks noGrp="1"/>
          </p:cNvSpPr>
          <p:nvPr>
            <p:ph type="sldNum" sz="quarter" idx="5"/>
          </p:nvPr>
        </p:nvSpPr>
        <p:spPr/>
        <p:txBody>
          <a:bodyPr/>
          <a:lstStyle/>
          <a:p>
            <a:pPr>
              <a:defRPr/>
            </a:pPr>
            <a:fld id="{E0372FB7-3C77-754E-BC78-DCC7E2A83142}" type="slidenum">
              <a:rPr lang="en-US" altLang="x-none" smtClean="0"/>
              <a:pPr>
                <a:defRPr/>
              </a:pPr>
              <a:t>17</a:t>
            </a:fld>
            <a:endParaRPr lang="en-US" altLang="x-none"/>
          </a:p>
        </p:txBody>
      </p:sp>
    </p:spTree>
    <p:extLst>
      <p:ext uri="{BB962C8B-B14F-4D97-AF65-F5344CB8AC3E}">
        <p14:creationId xmlns:p14="http://schemas.microsoft.com/office/powerpoint/2010/main" val="344143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161AF19F-5C44-8A45-B2DC-6B8C7B5245CD}"/>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365FA4A8-35C3-E847-AD9F-2F1ED4A0C31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A bundle of Libby Amphibole fibers (tremolite-actinolite-winchite) observed in a residential soil sample recorded as non-detect using bulk analysis by polarized light microscopy (SOP EPA 9002).</a:t>
            </a:r>
          </a:p>
        </p:txBody>
      </p:sp>
      <p:sp>
        <p:nvSpPr>
          <p:cNvPr id="36868" name="Slide Number Placeholder 3">
            <a:extLst>
              <a:ext uri="{FF2B5EF4-FFF2-40B4-BE49-F238E27FC236}">
                <a16:creationId xmlns:a16="http://schemas.microsoft.com/office/drawing/2014/main" id="{42C9E3A2-EA8F-0442-B574-E404404E4CD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E387AEE-5F1D-564F-BA3C-0A0174D01502}" type="slidenum">
              <a:rPr lang="en-US" altLang="en-US" smtClean="0"/>
              <a:pPr>
                <a:spcBef>
                  <a:spcPct val="0"/>
                </a:spcBef>
              </a:pPr>
              <a:t>18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Fiber bundles can disaggregate</a:t>
            </a:r>
          </a:p>
        </p:txBody>
      </p:sp>
      <p:sp>
        <p:nvSpPr>
          <p:cNvPr id="4" name="Slide Number Placeholder 3"/>
          <p:cNvSpPr>
            <a:spLocks noGrp="1"/>
          </p:cNvSpPr>
          <p:nvPr>
            <p:ph type="sldNum" sz="quarter" idx="5"/>
          </p:nvPr>
        </p:nvSpPr>
        <p:spPr/>
        <p:txBody>
          <a:bodyPr/>
          <a:lstStyle/>
          <a:p>
            <a:pPr>
              <a:defRPr/>
            </a:pPr>
            <a:fld id="{E0372FB7-3C77-754E-BC78-DCC7E2A83142}" type="slidenum">
              <a:rPr lang="en-US" altLang="x-none" smtClean="0"/>
              <a:pPr>
                <a:defRPr/>
              </a:pPr>
              <a:t>19</a:t>
            </a:fld>
            <a:endParaRPr lang="en-US" altLang="x-none"/>
          </a:p>
        </p:txBody>
      </p:sp>
    </p:spTree>
    <p:extLst>
      <p:ext uri="{BB962C8B-B14F-4D97-AF65-F5344CB8AC3E}">
        <p14:creationId xmlns:p14="http://schemas.microsoft.com/office/powerpoint/2010/main" val="2330670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0"/>
              </a:spcBef>
              <a:spcAft>
                <a:spcPts val="1000"/>
              </a:spcAft>
              <a:defRPr/>
            </a:pPr>
            <a:r>
              <a:rPr lang="en-US" sz="1200" kern="1200" dirty="0">
                <a:solidFill>
                  <a:schemeClr val="tx1"/>
                </a:solidFill>
                <a:latin typeface="Arial" charset="0"/>
                <a:ea typeface="Calibri" panose="020F0502020204030204" pitchFamily="34" charset="0"/>
                <a:cs typeface="Times New Roman" panose="02020603050405020304" pitchFamily="18" charset="0"/>
              </a:rPr>
              <a:t>EMP size distributions from airborne samples collected by EPA in Libby, MT.  Note that more half of the particles are shorter than the commonly employed &lt; 5 microns. (N=12,657 airborne fibers)</a:t>
            </a:r>
          </a:p>
          <a:p>
            <a:pPr>
              <a:lnSpc>
                <a:spcPct val="115000"/>
              </a:lnSpc>
              <a:spcBef>
                <a:spcPts val="0"/>
              </a:spcBef>
              <a:spcAft>
                <a:spcPts val="1000"/>
              </a:spcAft>
              <a:defRPr/>
            </a:pPr>
            <a:r>
              <a:rPr lang="en-US" sz="800" dirty="0"/>
              <a:t>EPA, U.S., </a:t>
            </a:r>
            <a:r>
              <a:rPr lang="en-US" sz="800" i="1" dirty="0"/>
              <a:t>Particle size distribution data for Libby Amphibole structures observed in air at the Libby Asbestos Superfund site. </a:t>
            </a:r>
            <a:r>
              <a:rPr lang="en-US" sz="800" dirty="0"/>
              <a:t>. 2010: Denver, CO</a:t>
            </a:r>
            <a:endParaRPr lang="en-US" sz="800"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E0372FB7-3C77-754E-BC78-DCC7E2A83142}" type="slidenum">
              <a:rPr lang="en-US" altLang="x-none" smtClean="0"/>
              <a:pPr>
                <a:defRPr/>
              </a:pPr>
              <a:t>22</a:t>
            </a:fld>
            <a:endParaRPr lang="en-US" altLang="x-none"/>
          </a:p>
        </p:txBody>
      </p:sp>
    </p:spTree>
    <p:extLst>
      <p:ext uri="{BB962C8B-B14F-4D97-AF65-F5344CB8AC3E}">
        <p14:creationId xmlns:p14="http://schemas.microsoft.com/office/powerpoint/2010/main" val="2692679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just read this slide to you so that the general points I’d like to convey to you are clear.</a:t>
            </a:r>
          </a:p>
        </p:txBody>
      </p:sp>
      <p:sp>
        <p:nvSpPr>
          <p:cNvPr id="4" name="Slide Number Placeholder 3"/>
          <p:cNvSpPr>
            <a:spLocks noGrp="1"/>
          </p:cNvSpPr>
          <p:nvPr>
            <p:ph type="sldNum" sz="quarter" idx="5"/>
          </p:nvPr>
        </p:nvSpPr>
        <p:spPr/>
        <p:txBody>
          <a:bodyPr/>
          <a:lstStyle/>
          <a:p>
            <a:pPr>
              <a:defRPr/>
            </a:pPr>
            <a:fld id="{E0372FB7-3C77-754E-BC78-DCC7E2A83142}" type="slidenum">
              <a:rPr lang="en-US" altLang="x-none" smtClean="0"/>
              <a:pPr>
                <a:defRPr/>
              </a:pPr>
              <a:t>2</a:t>
            </a:fld>
            <a:endParaRPr lang="en-US" altLang="x-none"/>
          </a:p>
        </p:txBody>
      </p:sp>
    </p:spTree>
    <p:extLst>
      <p:ext uri="{BB962C8B-B14F-4D97-AF65-F5344CB8AC3E}">
        <p14:creationId xmlns:p14="http://schemas.microsoft.com/office/powerpoint/2010/main" val="39861881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7ED084E9-2D92-1A44-83A3-A9D9A3FC4922}"/>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97D6CADC-0A14-8D47-B896-777170417B1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ea typeface="ＭＳ Ｐゴシック" panose="020B0600070205080204" pitchFamily="34" charset="-128"/>
              </a:rPr>
              <a:t>Results:</a:t>
            </a:r>
            <a:r>
              <a:rPr lang="en-US" altLang="en-US" dirty="0">
                <a:latin typeface="Arial" panose="020B0604020202020204" pitchFamily="34" charset="0"/>
                <a:ea typeface="ＭＳ Ｐゴシック" panose="020B0600070205080204" pitchFamily="34" charset="-128"/>
              </a:rPr>
              <a:t> TEM-based cumulative exposure estimates were found to provide stronger predictions of asbestosis and lung cancer mortality than PCM-based estimates. Cumulative exposures based on individual </a:t>
            </a:r>
            <a:r>
              <a:rPr lang="en-US" altLang="en-US" dirty="0" err="1">
                <a:latin typeface="Arial" panose="020B0604020202020204" pitchFamily="34" charset="0"/>
                <a:ea typeface="ＭＳ Ｐゴシック" panose="020B0600070205080204" pitchFamily="34" charset="-128"/>
              </a:rPr>
              <a:t>fibre</a:t>
            </a:r>
            <a:r>
              <a:rPr lang="en-US" altLang="en-US" dirty="0">
                <a:latin typeface="Arial" panose="020B0604020202020204" pitchFamily="34" charset="0"/>
                <a:ea typeface="ＭＳ Ｐゴシック" panose="020B0600070205080204" pitchFamily="34" charset="-128"/>
              </a:rPr>
              <a:t> size-specific categories were all found to be highly statistically significant predictors of lung cancer and asbestosis. Both lung cancer and asbestosis were most strongly associated with exposure to thin </a:t>
            </a:r>
            <a:r>
              <a:rPr lang="en-US" altLang="en-US" dirty="0" err="1">
                <a:latin typeface="Arial" panose="020B0604020202020204" pitchFamily="34" charset="0"/>
                <a:ea typeface="ＭＳ Ｐゴシック" panose="020B0600070205080204" pitchFamily="34" charset="-128"/>
              </a:rPr>
              <a:t>fibres</a:t>
            </a:r>
            <a:r>
              <a:rPr lang="en-US" altLang="en-US" dirty="0">
                <a:latin typeface="Arial" panose="020B0604020202020204" pitchFamily="34" charset="0"/>
                <a:ea typeface="ＭＳ Ｐゴシック" panose="020B0600070205080204" pitchFamily="34" charset="-128"/>
              </a:rPr>
              <a:t> (&lt;0.25 </a:t>
            </a:r>
            <a:r>
              <a:rPr lang="en-US" altLang="en-US" dirty="0" err="1">
                <a:latin typeface="Arial" panose="020B0604020202020204" pitchFamily="34" charset="0"/>
                <a:ea typeface="ＭＳ Ｐゴシック" panose="020B0600070205080204" pitchFamily="34" charset="-128"/>
              </a:rPr>
              <a:t>μm</a:t>
            </a:r>
            <a:r>
              <a:rPr lang="en-US" altLang="en-US" dirty="0">
                <a:latin typeface="Arial" panose="020B0604020202020204" pitchFamily="34" charset="0"/>
                <a:ea typeface="ＭＳ Ｐゴシック" panose="020B0600070205080204" pitchFamily="34" charset="-128"/>
              </a:rPr>
              <a:t>). Longer (&gt;10 </a:t>
            </a:r>
            <a:r>
              <a:rPr lang="en-US" altLang="en-US" dirty="0" err="1">
                <a:latin typeface="Arial" panose="020B0604020202020204" pitchFamily="34" charset="0"/>
                <a:ea typeface="ＭＳ Ｐゴシック" panose="020B0600070205080204" pitchFamily="34" charset="-128"/>
              </a:rPr>
              <a:t>μm</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fibres</a:t>
            </a:r>
            <a:r>
              <a:rPr lang="en-US" altLang="en-US" dirty="0">
                <a:latin typeface="Arial" panose="020B0604020202020204" pitchFamily="34" charset="0"/>
                <a:ea typeface="ＭＳ Ｐゴシック" panose="020B0600070205080204" pitchFamily="34" charset="-128"/>
              </a:rPr>
              <a:t> were found to be the strongest predictors of lung cancer, but an inconsistent pattern with </a:t>
            </a:r>
            <a:r>
              <a:rPr lang="en-US" altLang="en-US" dirty="0" err="1">
                <a:latin typeface="Arial" panose="020B0604020202020204" pitchFamily="34" charset="0"/>
                <a:ea typeface="ＭＳ Ｐゴシック" panose="020B0600070205080204" pitchFamily="34" charset="-128"/>
              </a:rPr>
              <a:t>fibre</a:t>
            </a:r>
            <a:r>
              <a:rPr lang="en-US" altLang="en-US" dirty="0">
                <a:latin typeface="Arial" panose="020B0604020202020204" pitchFamily="34" charset="0"/>
                <a:ea typeface="ＭＳ Ｐゴシック" panose="020B0600070205080204" pitchFamily="34" charset="-128"/>
              </a:rPr>
              <a:t> length was observed for asbestosis. Cumulative exposures were highly correlated across all </a:t>
            </a:r>
            <a:r>
              <a:rPr lang="en-US" altLang="en-US" dirty="0" err="1">
                <a:latin typeface="Arial" panose="020B0604020202020204" pitchFamily="34" charset="0"/>
                <a:ea typeface="ＭＳ Ｐゴシック" panose="020B0600070205080204" pitchFamily="34" charset="-128"/>
              </a:rPr>
              <a:t>fibre</a:t>
            </a:r>
            <a:r>
              <a:rPr lang="en-US" altLang="en-US" dirty="0">
                <a:latin typeface="Arial" panose="020B0604020202020204" pitchFamily="34" charset="0"/>
                <a:ea typeface="ＭＳ Ｐゴシック" panose="020B0600070205080204" pitchFamily="34" charset="-128"/>
              </a:rPr>
              <a:t> size categories in this cohort (0.28–0.99, p values &lt;0.001), which complicates the interpretation of the study findings.</a:t>
            </a:r>
          </a:p>
          <a:p>
            <a:r>
              <a:rPr lang="en-US" altLang="en-US" b="1" dirty="0">
                <a:latin typeface="Arial" panose="020B0604020202020204" pitchFamily="34" charset="0"/>
                <a:ea typeface="ＭＳ Ｐゴシック" panose="020B0600070205080204" pitchFamily="34" charset="-128"/>
              </a:rPr>
              <a:t>Conclusions:</a:t>
            </a:r>
            <a:r>
              <a:rPr lang="en-US" altLang="en-US" dirty="0">
                <a:latin typeface="Arial" panose="020B0604020202020204" pitchFamily="34" charset="0"/>
                <a:ea typeface="ＭＳ Ｐゴシック" panose="020B0600070205080204" pitchFamily="34" charset="-128"/>
              </a:rPr>
              <a:t> Asbestos </a:t>
            </a:r>
            <a:r>
              <a:rPr lang="en-US" altLang="en-US" dirty="0" err="1">
                <a:latin typeface="Arial" panose="020B0604020202020204" pitchFamily="34" charset="0"/>
                <a:ea typeface="ＭＳ Ｐゴシック" panose="020B0600070205080204" pitchFamily="34" charset="-128"/>
              </a:rPr>
              <a:t>fibre</a:t>
            </a:r>
            <a:r>
              <a:rPr lang="en-US" altLang="en-US" dirty="0">
                <a:latin typeface="Arial" panose="020B0604020202020204" pitchFamily="34" charset="0"/>
                <a:ea typeface="ＭＳ Ｐゴシック" panose="020B0600070205080204" pitchFamily="34" charset="-128"/>
              </a:rPr>
              <a:t> dimension appears to be an important determinant of respiratory disease risk. Current PCM-based methods may underestimate asbestos exposures to the thinnest </a:t>
            </a:r>
            <a:r>
              <a:rPr lang="en-US" altLang="en-US" dirty="0" err="1">
                <a:latin typeface="Arial" panose="020B0604020202020204" pitchFamily="34" charset="0"/>
                <a:ea typeface="ＭＳ Ｐゴシック" panose="020B0600070205080204" pitchFamily="34" charset="-128"/>
              </a:rPr>
              <a:t>fibres</a:t>
            </a:r>
            <a:r>
              <a:rPr lang="en-US" altLang="en-US" dirty="0">
                <a:latin typeface="Arial" panose="020B0604020202020204" pitchFamily="34" charset="0"/>
                <a:ea typeface="ＭＳ Ｐゴシック" panose="020B0600070205080204" pitchFamily="34" charset="-128"/>
              </a:rPr>
              <a:t>, which were the strongest predictor of lung cancer or asbestosis mortality in this study. Additional studies are needed of other asbestos cohorts to further elucidate the role of </a:t>
            </a:r>
            <a:r>
              <a:rPr lang="en-US" altLang="en-US" dirty="0" err="1">
                <a:latin typeface="Arial" panose="020B0604020202020204" pitchFamily="34" charset="0"/>
                <a:ea typeface="ＭＳ Ｐゴシック" panose="020B0600070205080204" pitchFamily="34" charset="-128"/>
              </a:rPr>
              <a:t>fibre</a:t>
            </a:r>
            <a:r>
              <a:rPr lang="en-US" altLang="en-US" dirty="0">
                <a:latin typeface="Arial" panose="020B0604020202020204" pitchFamily="34" charset="0"/>
                <a:ea typeface="ＭＳ Ｐゴシック" panose="020B0600070205080204" pitchFamily="34" charset="-128"/>
              </a:rPr>
              <a:t> dimension and type.</a:t>
            </a:r>
          </a:p>
          <a:p>
            <a:r>
              <a:rPr lang="en-US" altLang="en-US" dirty="0">
                <a:latin typeface="Arial" panose="020B0604020202020204" pitchFamily="34" charset="0"/>
                <a:ea typeface="ＭＳ Ｐゴシック" panose="020B0600070205080204" pitchFamily="34" charset="-128"/>
                <a:hlinkClick r:id="rId3"/>
              </a:rPr>
              <a:t>http://dx.doi.org/10.1136/oem.2007.035584</a:t>
            </a:r>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r>
              <a:rPr lang="en-US" b="1" dirty="0"/>
              <a:t>Short </a:t>
            </a:r>
            <a:r>
              <a:rPr lang="en-US" b="1" dirty="0" err="1"/>
              <a:t>fibres</a:t>
            </a:r>
            <a:endParaRPr lang="en-US" b="1" dirty="0"/>
          </a:p>
          <a:p>
            <a:r>
              <a:rPr lang="en-US" dirty="0" err="1"/>
              <a:t>Fibres</a:t>
            </a:r>
            <a:r>
              <a:rPr lang="en-US" dirty="0"/>
              <a:t> shorter than 5 </a:t>
            </a:r>
            <a:r>
              <a:rPr lang="el-GR" dirty="0"/>
              <a:t>μ</a:t>
            </a:r>
            <a:r>
              <a:rPr lang="en-US" dirty="0"/>
              <a:t>m have traditionally not been counted by methods used for regulatory standards for asbestos because these methods were developed to provide a reproducible index of </a:t>
            </a:r>
            <a:r>
              <a:rPr lang="en-US" dirty="0" err="1"/>
              <a:t>fibre</a:t>
            </a:r>
            <a:r>
              <a:rPr lang="en-US" dirty="0"/>
              <a:t> exposure. The findings from our analysis show that cumulative exposures to all </a:t>
            </a:r>
            <a:r>
              <a:rPr lang="en-US" dirty="0" err="1"/>
              <a:t>fibre</a:t>
            </a:r>
            <a:r>
              <a:rPr lang="en-US" dirty="0"/>
              <a:t> size indices, including </a:t>
            </a:r>
            <a:r>
              <a:rPr lang="en-US" dirty="0" err="1"/>
              <a:t>fibres</a:t>
            </a:r>
            <a:r>
              <a:rPr lang="en-US" dirty="0"/>
              <a:t> ⩽5 </a:t>
            </a:r>
            <a:r>
              <a:rPr lang="el-GR" dirty="0"/>
              <a:t>μ</a:t>
            </a:r>
            <a:r>
              <a:rPr lang="en-US" dirty="0"/>
              <a:t>m in length, were highly statistically significant predictors of lung cancer or asbestosis mortality. However, because of the correlations in these </a:t>
            </a:r>
            <a:r>
              <a:rPr lang="en-US" dirty="0" err="1"/>
              <a:t>fibre</a:t>
            </a:r>
            <a:r>
              <a:rPr lang="en-US" dirty="0"/>
              <a:t> size distributions, it is not possible to clearly distinguish between a biological basis for a specific </a:t>
            </a:r>
            <a:r>
              <a:rPr lang="en-US" dirty="0" err="1"/>
              <a:t>fibre</a:t>
            </a:r>
            <a:r>
              <a:rPr lang="en-US" dirty="0"/>
              <a:t> dimension (</a:t>
            </a:r>
            <a:r>
              <a:rPr lang="en-US" dirty="0" err="1"/>
              <a:t>eg</a:t>
            </a:r>
            <a:r>
              <a:rPr lang="en-US" dirty="0"/>
              <a:t>, ⩽5 </a:t>
            </a:r>
            <a:r>
              <a:rPr lang="el-GR" dirty="0"/>
              <a:t>μ</a:t>
            </a:r>
            <a:r>
              <a:rPr lang="en-US" dirty="0"/>
              <a:t>m) versus a simple association with exposures to the longer </a:t>
            </a:r>
            <a:r>
              <a:rPr lang="en-US" dirty="0" err="1"/>
              <a:t>fibres</a:t>
            </a:r>
            <a:r>
              <a:rPr lang="en-US" dirty="0"/>
              <a:t> in this facility. The models comparing the shorter (⩽5 </a:t>
            </a:r>
            <a:r>
              <a:rPr lang="el-GR" dirty="0"/>
              <a:t>μ</a:t>
            </a:r>
            <a:r>
              <a:rPr lang="en-US" dirty="0"/>
              <a:t>m) and longer (&gt;5 </a:t>
            </a:r>
            <a:r>
              <a:rPr lang="el-GR" dirty="0"/>
              <a:t>μ</a:t>
            </a:r>
            <a:r>
              <a:rPr lang="en-US" dirty="0"/>
              <a:t>m) </a:t>
            </a:r>
            <a:r>
              <a:rPr lang="en-US" dirty="0" err="1"/>
              <a:t>fibres</a:t>
            </a:r>
            <a:r>
              <a:rPr lang="en-US" dirty="0"/>
              <a:t> did not completely resolve this question. That is, for asbestosis cumulative exposure to </a:t>
            </a:r>
            <a:r>
              <a:rPr lang="en-US" dirty="0" err="1"/>
              <a:t>fibres</a:t>
            </a:r>
            <a:r>
              <a:rPr lang="en-US" dirty="0"/>
              <a:t> ⩽5 </a:t>
            </a:r>
            <a:r>
              <a:rPr lang="el-GR" dirty="0"/>
              <a:t>μ</a:t>
            </a:r>
            <a:r>
              <a:rPr lang="en-US" dirty="0"/>
              <a:t>m in length provided a slightly better fit to the data than did </a:t>
            </a:r>
            <a:r>
              <a:rPr lang="en-US" dirty="0" err="1"/>
              <a:t>fibres</a:t>
            </a:r>
            <a:r>
              <a:rPr lang="en-US" dirty="0"/>
              <a:t> &gt;5 </a:t>
            </a:r>
            <a:r>
              <a:rPr lang="el-GR" dirty="0"/>
              <a:t>μ</a:t>
            </a:r>
            <a:r>
              <a:rPr lang="en-US" dirty="0"/>
              <a:t>m, while for lung cancer, cumulative exposure to </a:t>
            </a:r>
            <a:r>
              <a:rPr lang="en-US" dirty="0" err="1"/>
              <a:t>fibres</a:t>
            </a:r>
            <a:r>
              <a:rPr lang="en-US" dirty="0"/>
              <a:t> &gt;5 </a:t>
            </a:r>
            <a:r>
              <a:rPr lang="el-GR" dirty="0"/>
              <a:t>μ</a:t>
            </a:r>
            <a:r>
              <a:rPr lang="en-US" dirty="0"/>
              <a:t>m provided a slightly better fit (in univariate analyses). Multivariate models containing cumulative exposure indices for both </a:t>
            </a:r>
            <a:r>
              <a:rPr lang="en-US" dirty="0" err="1"/>
              <a:t>fibre</a:t>
            </a:r>
            <a:r>
              <a:rPr lang="en-US" dirty="0"/>
              <a:t> dimensions (⩽5 </a:t>
            </a:r>
            <a:r>
              <a:rPr lang="el-GR" dirty="0"/>
              <a:t>μ</a:t>
            </a:r>
            <a:r>
              <a:rPr lang="en-US" dirty="0"/>
              <a:t>m and &gt;5 </a:t>
            </a:r>
            <a:r>
              <a:rPr lang="el-GR" dirty="0"/>
              <a:t>μ</a:t>
            </a:r>
            <a:r>
              <a:rPr lang="en-US" dirty="0"/>
              <a:t>m in length) did not significantly improve the fit of either lung cancer or asbestosis models over those containing a single parameter for </a:t>
            </a:r>
            <a:r>
              <a:rPr lang="en-US" dirty="0" err="1"/>
              <a:t>fibre</a:t>
            </a:r>
            <a:r>
              <a:rPr lang="en-US" dirty="0"/>
              <a:t> length. In contrast, other findings in this study did provide support for a role of increasing </a:t>
            </a:r>
            <a:r>
              <a:rPr lang="en-US" dirty="0" err="1"/>
              <a:t>fibre</a:t>
            </a:r>
            <a:r>
              <a:rPr lang="en-US" dirty="0"/>
              <a:t> length (especially &gt;10 </a:t>
            </a:r>
            <a:r>
              <a:rPr lang="el-GR" dirty="0"/>
              <a:t>μ</a:t>
            </a:r>
            <a:r>
              <a:rPr lang="en-US" dirty="0"/>
              <a:t>m) in predicting lung cancer mortality, while a trend with </a:t>
            </a:r>
            <a:r>
              <a:rPr lang="en-US" dirty="0" err="1"/>
              <a:t>fibre</a:t>
            </a:r>
            <a:r>
              <a:rPr lang="en-US" dirty="0"/>
              <a:t> length was not as apparent for asbestosis.</a:t>
            </a:r>
          </a:p>
          <a:p>
            <a:endParaRPr lang="en-US" altLang="en-US" dirty="0">
              <a:latin typeface="Arial" panose="020B0604020202020204" pitchFamily="34" charset="0"/>
              <a:ea typeface="ＭＳ Ｐゴシック" panose="020B0600070205080204" pitchFamily="34" charset="-128"/>
            </a:endParaRPr>
          </a:p>
        </p:txBody>
      </p:sp>
      <p:sp>
        <p:nvSpPr>
          <p:cNvPr id="40964" name="Slide Number Placeholder 3">
            <a:extLst>
              <a:ext uri="{FF2B5EF4-FFF2-40B4-BE49-F238E27FC236}">
                <a16:creationId xmlns:a16="http://schemas.microsoft.com/office/drawing/2014/main" id="{19EF27AA-E5A2-7E4F-A8F3-B870B0AB7EC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A56F56-8402-A74C-A56D-84170314323B}" type="slidenum">
              <a:rPr lang="en-US" altLang="en-US" smtClean="0"/>
              <a:pPr>
                <a:spcBef>
                  <a:spcPct val="0"/>
                </a:spcBef>
              </a:pPr>
              <a:t>23</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372FB7-3C77-754E-BC78-DCC7E2A83142}" type="slidenum">
              <a:rPr lang="en-US" altLang="x-none" smtClean="0"/>
              <a:pPr>
                <a:defRPr/>
              </a:pPr>
              <a:t>24</a:t>
            </a:fld>
            <a:endParaRPr lang="en-US" altLang="x-none"/>
          </a:p>
        </p:txBody>
      </p:sp>
    </p:spTree>
    <p:extLst>
      <p:ext uri="{BB962C8B-B14F-4D97-AF65-F5344CB8AC3E}">
        <p14:creationId xmlns:p14="http://schemas.microsoft.com/office/powerpoint/2010/main" val="1098266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372FB7-3C77-754E-BC78-DCC7E2A83142}" type="slidenum">
              <a:rPr lang="en-US" altLang="x-none" smtClean="0"/>
              <a:pPr>
                <a:defRPr/>
              </a:pPr>
              <a:t>25</a:t>
            </a:fld>
            <a:endParaRPr lang="en-US" altLang="x-none"/>
          </a:p>
        </p:txBody>
      </p:sp>
    </p:spTree>
    <p:extLst>
      <p:ext uri="{BB962C8B-B14F-4D97-AF65-F5344CB8AC3E}">
        <p14:creationId xmlns:p14="http://schemas.microsoft.com/office/powerpoint/2010/main" val="2830378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B6DBFF56-7D57-A14E-8274-FA8E89D7FC8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139E071-0FCF-7146-B03F-8578F7753AD9}" type="slidenum">
              <a:rPr lang="en-US" altLang="en-US" smtClean="0"/>
              <a:pPr>
                <a:spcBef>
                  <a:spcPct val="0"/>
                </a:spcBef>
              </a:pPr>
              <a:t>3</a:t>
            </a:fld>
            <a:endParaRPr lang="en-US" altLang="en-US"/>
          </a:p>
        </p:txBody>
      </p:sp>
      <p:sp>
        <p:nvSpPr>
          <p:cNvPr id="9219" name="Rectangle 2">
            <a:extLst>
              <a:ext uri="{FF2B5EF4-FFF2-40B4-BE49-F238E27FC236}">
                <a16:creationId xmlns:a16="http://schemas.microsoft.com/office/drawing/2014/main" id="{176E6FB8-5966-3247-A0FC-46C05D4E5238}"/>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1E84C515-BCD3-894C-B052-98A127D9072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dirty="0">
                <a:latin typeface="Arial" panose="020B0604020202020204" pitchFamily="34" charset="0"/>
                <a:ea typeface="ＭＳ Ｐゴシック" panose="020B0600070205080204" pitchFamily="34" charset="-128"/>
              </a:rPr>
              <a:t>Asbestos in the Lung:</a:t>
            </a:r>
          </a:p>
          <a:p>
            <a:pPr eaLnBrk="1" hangingPunct="1"/>
            <a:endParaRPr lang="en-US" altLang="en-US" b="1"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Once inhaled, exposure to asbestos is, in large part, driven by the anatomy of the lung.  Fibrous particulates enter the lung through the trachea on laminar air flow.  The length to width ratio (Aspect Ratio) of the fibers determines their aerodynamic characteristics as they </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fly</a:t>
            </a:r>
            <a:r>
              <a:rPr lang="ja-JP" altLang="en-US">
                <a:latin typeface="Arial" panose="020B0604020202020204" pitchFamily="34" charset="0"/>
                <a:ea typeface="ＭＳ Ｐゴシック" panose="020B0600070205080204" pitchFamily="34" charset="-128"/>
              </a:rPr>
              <a:t>’</a:t>
            </a:r>
            <a:r>
              <a:rPr lang="en-US" altLang="ja-JP" dirty="0">
                <a:latin typeface="Arial" panose="020B0604020202020204" pitchFamily="34" charset="0"/>
                <a:ea typeface="ＭＳ Ｐゴシック" panose="020B0600070205080204" pitchFamily="34" charset="-128"/>
              </a:rPr>
              <a:t> through the passageways of the primary, secondary and tertiary branches of the lung bronchioles.  This is </a:t>
            </a:r>
            <a:r>
              <a:rPr lang="en-US" altLang="ja-JP">
                <a:latin typeface="Arial" panose="020B0604020202020204" pitchFamily="34" charset="0"/>
                <a:ea typeface="ＭＳ Ｐゴシック" panose="020B0600070205080204" pitchFamily="34" charset="-128"/>
              </a:rPr>
              <a:t>one reason why </a:t>
            </a:r>
            <a:r>
              <a:rPr lang="en-US" altLang="ja-JP" dirty="0">
                <a:latin typeface="Arial" panose="020B0604020202020204" pitchFamily="34" charset="0"/>
                <a:ea typeface="ＭＳ Ｐゴシック" panose="020B0600070205080204" pitchFamily="34" charset="-128"/>
              </a:rPr>
              <a:t>measurement of fiber size is so important to the pathophysiology of EMP exposure.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Particles that impact on the surface of the upper reaches of the respiratory tract prior to reaching the alveoli of the lung can be removed by the cilia (little hairs) on the surface of the </a:t>
            </a:r>
            <a:r>
              <a:rPr lang="en-US" altLang="en-US" dirty="0" err="1">
                <a:latin typeface="Arial" panose="020B0604020202020204" pitchFamily="34" charset="0"/>
                <a:ea typeface="ＭＳ Ｐゴシック" panose="020B0600070205080204" pitchFamily="34" charset="-128"/>
              </a:rPr>
              <a:t>trachia</a:t>
            </a:r>
            <a:r>
              <a:rPr lang="en-US" altLang="en-US" dirty="0">
                <a:latin typeface="Arial" panose="020B0604020202020204" pitchFamily="34" charset="0"/>
                <a:ea typeface="ＭＳ Ｐゴシック" panose="020B0600070205080204" pitchFamily="34" charset="-128"/>
              </a:rPr>
              <a:t> or bronchioles.  However, at the level of the terminal bronchioles and alveoli of the lung, there are no cilia to assist in removing the particulate.  The lung must rely on macrophage (scavenger) cells to remove the particles to the lymph system where they are eventually excreted into the urine.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Only particles of sufficiently small size are removed by the macrophage system.</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1. Permitted Use. User has a nonexclusive, nontransferable, limited, revocable right to use the Website solely for User’s personal educational, informational, and entertainment use. User will not use the Website for any other purpose, including any commercial purpose, without the Company’s express prior written consent. For example, User will not and will not authorize any other party to (</a:t>
            </a:r>
            <a:r>
              <a:rPr lang="en-US" altLang="en-US" dirty="0" err="1">
                <a:latin typeface="Arial" panose="020B0604020202020204" pitchFamily="34" charset="0"/>
                <a:ea typeface="ＭＳ Ｐゴシック" panose="020B0600070205080204" pitchFamily="34" charset="-128"/>
              </a:rPr>
              <a:t>i</a:t>
            </a:r>
            <a:r>
              <a:rPr lang="en-US" altLang="en-US" dirty="0">
                <a:latin typeface="Arial" panose="020B0604020202020204" pitchFamily="34" charset="0"/>
                <a:ea typeface="ＭＳ Ｐゴシック" panose="020B0600070205080204" pitchFamily="34" charset="-128"/>
              </a:rPr>
              <a:t>) Co-brand the Website or portion thereof, or (ii) frame the Website or portion thereof (whereby the Website or portion thereof will appear on the same screen with a portion of another website). "Co-branding" means to display a name, logo, trademark, or other means of attribution or identification of any party in such a manner reasonably likely to give a User the impression that such other party has the right to display, publish, or distribute the Website or content accessible within the Website (the "Content"). User agrees to cooperate with the Company in causing any unauthorized Co-branding, framing or linking to immediately cease.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cartoon depicts an Elongate Mineral Fiber (EMP). Note that the characteristics of the fiber as well as the lung.  Fibers that impact deeper in the lung must either remain in the lung or be actively removed by </a:t>
            </a:r>
          </a:p>
        </p:txBody>
      </p:sp>
      <p:sp>
        <p:nvSpPr>
          <p:cNvPr id="4" name="Slide Number Placeholder 3"/>
          <p:cNvSpPr>
            <a:spLocks noGrp="1"/>
          </p:cNvSpPr>
          <p:nvPr>
            <p:ph type="sldNum" sz="quarter" idx="5"/>
          </p:nvPr>
        </p:nvSpPr>
        <p:spPr/>
        <p:txBody>
          <a:bodyPr/>
          <a:lstStyle/>
          <a:p>
            <a:pPr>
              <a:defRPr/>
            </a:pPr>
            <a:fld id="{E0372FB7-3C77-754E-BC78-DCC7E2A83142}" type="slidenum">
              <a:rPr lang="en-US" altLang="x-none" smtClean="0"/>
              <a:pPr>
                <a:defRPr/>
              </a:pPr>
              <a:t>4</a:t>
            </a:fld>
            <a:endParaRPr lang="en-US" altLang="x-none"/>
          </a:p>
        </p:txBody>
      </p:sp>
    </p:spTree>
    <p:extLst>
      <p:ext uri="{BB962C8B-B14F-4D97-AF65-F5344CB8AC3E}">
        <p14:creationId xmlns:p14="http://schemas.microsoft.com/office/powerpoint/2010/main" val="1460716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7E2B6C07-5171-C648-BA5A-9C01686BD40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2EE6431-C96B-FE41-AABA-FDF666DFCAB4}" type="slidenum">
              <a:rPr lang="en-US" altLang="en-US" smtClean="0"/>
              <a:pPr>
                <a:spcBef>
                  <a:spcPct val="0"/>
                </a:spcBef>
              </a:pPr>
              <a:t>5</a:t>
            </a:fld>
            <a:endParaRPr lang="en-US" altLang="en-US"/>
          </a:p>
        </p:txBody>
      </p:sp>
      <p:sp>
        <p:nvSpPr>
          <p:cNvPr id="11267" name="Rectangle 2">
            <a:extLst>
              <a:ext uri="{FF2B5EF4-FFF2-40B4-BE49-F238E27FC236}">
                <a16:creationId xmlns:a16="http://schemas.microsoft.com/office/drawing/2014/main" id="{A5EF2E65-1CB2-CA4A-98BA-16CA0B892C9B}"/>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016942EE-7225-43E7-8180-F3EC63D9DDAE}"/>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81C3865C-941A-1E44-EBFF-73CBD9F5EB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2BAAFB-5C89-CF4E-A87B-9032FF811A9D}" type="slidenum">
              <a:rPr lang="en-US" altLang="en-US" sz="1200"/>
              <a:pPr/>
              <a:t>6</a:t>
            </a:fld>
            <a:endParaRPr lang="en-US" altLang="en-US" sz="1200"/>
          </a:p>
        </p:txBody>
      </p:sp>
      <p:sp>
        <p:nvSpPr>
          <p:cNvPr id="9218" name="Rectangle 2">
            <a:extLst>
              <a:ext uri="{FF2B5EF4-FFF2-40B4-BE49-F238E27FC236}">
                <a16:creationId xmlns:a16="http://schemas.microsoft.com/office/drawing/2014/main" id="{178C004B-9801-1203-02C3-213959D6AA7E}"/>
              </a:ext>
            </a:extLst>
          </p:cNvPr>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459" name="Rectangle 3">
            <a:extLst>
              <a:ext uri="{FF2B5EF4-FFF2-40B4-BE49-F238E27FC236}">
                <a16:creationId xmlns:a16="http://schemas.microsoft.com/office/drawing/2014/main" id="{D9869B32-ACC0-62F5-57F7-81982CDA695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D1D5A3EF-6A08-8D49-A1DD-D0FE9537A7E2}"/>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95E1EA6E-DB45-9F45-94FE-6F0D27B41BC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13316" name="Slide Number Placeholder 3">
            <a:extLst>
              <a:ext uri="{FF2B5EF4-FFF2-40B4-BE49-F238E27FC236}">
                <a16:creationId xmlns:a16="http://schemas.microsoft.com/office/drawing/2014/main" id="{8295BBD9-F3AB-8442-B83B-17A76DE41BC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EDD1A29-5848-A64C-9AB3-BDF0F80F6EF6}" type="slidenum">
              <a:rPr lang="en-US" altLang="en-US" smtClean="0"/>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50AD2F46-C1CD-E340-B415-32B36FE68FA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404B645-90EF-1243-9B0B-FF2998123E85}" type="slidenum">
              <a:rPr lang="en-US" altLang="en-US" smtClean="0"/>
              <a:pPr>
                <a:spcBef>
                  <a:spcPct val="0"/>
                </a:spcBef>
              </a:pPr>
              <a:t>8</a:t>
            </a:fld>
            <a:endParaRPr lang="en-US" altLang="en-US"/>
          </a:p>
        </p:txBody>
      </p:sp>
      <p:sp>
        <p:nvSpPr>
          <p:cNvPr id="15363" name="Rectangle 2">
            <a:extLst>
              <a:ext uri="{FF2B5EF4-FFF2-40B4-BE49-F238E27FC236}">
                <a16:creationId xmlns:a16="http://schemas.microsoft.com/office/drawing/2014/main" id="{941647C7-F0CF-B24E-B029-1F7D930768B9}"/>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2502CB37-D834-460A-99F2-7BE0938FAC7D}"/>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49D4F0F4-4F97-314D-A53A-05E7D913E765}"/>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7A527BF5-E391-4C48-8807-77A4C7B4F03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3556" name="Slide Number Placeholder 3">
            <a:extLst>
              <a:ext uri="{FF2B5EF4-FFF2-40B4-BE49-F238E27FC236}">
                <a16:creationId xmlns:a16="http://schemas.microsoft.com/office/drawing/2014/main" id="{6405EB22-ECC8-3942-90E4-C42D715CFB0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7C5E4E1-6A92-7D4E-9B38-0E33967C8FAC}" type="slidenum">
              <a:rPr lang="en-US" altLang="en-US" smtClean="0"/>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F9EAFF7-D297-8743-8B44-13CA247AC6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091551-D23A-164B-95CB-0ADEDEF4E0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E1D94F-25D3-2141-A9C3-1096924911A1}"/>
              </a:ext>
            </a:extLst>
          </p:cNvPr>
          <p:cNvSpPr>
            <a:spLocks noGrp="1" noChangeArrowheads="1"/>
          </p:cNvSpPr>
          <p:nvPr>
            <p:ph type="sldNum" sz="quarter" idx="12"/>
          </p:nvPr>
        </p:nvSpPr>
        <p:spPr>
          <a:ln/>
        </p:spPr>
        <p:txBody>
          <a:bodyPr/>
          <a:lstStyle>
            <a:lvl1pPr>
              <a:defRPr/>
            </a:lvl1pPr>
          </a:lstStyle>
          <a:p>
            <a:pPr>
              <a:defRPr/>
            </a:pPr>
            <a:fld id="{80DF3548-4E31-8042-AB16-C2ECA2641389}" type="slidenum">
              <a:rPr lang="en-US" altLang="x-none"/>
              <a:pPr>
                <a:defRPr/>
              </a:pPr>
              <a:t>‹#›</a:t>
            </a:fld>
            <a:endParaRPr lang="en-US" altLang="x-none"/>
          </a:p>
        </p:txBody>
      </p:sp>
    </p:spTree>
    <p:extLst>
      <p:ext uri="{BB962C8B-B14F-4D97-AF65-F5344CB8AC3E}">
        <p14:creationId xmlns:p14="http://schemas.microsoft.com/office/powerpoint/2010/main" val="1941910456"/>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0CC1F2-9E84-1A4C-B144-F5E385097C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2F9A833-92A5-F047-9316-ECB22A6B33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A285A4-8375-FD41-BEB4-13A4D8079CC3}"/>
              </a:ext>
            </a:extLst>
          </p:cNvPr>
          <p:cNvSpPr>
            <a:spLocks noGrp="1" noChangeArrowheads="1"/>
          </p:cNvSpPr>
          <p:nvPr>
            <p:ph type="sldNum" sz="quarter" idx="12"/>
          </p:nvPr>
        </p:nvSpPr>
        <p:spPr>
          <a:ln/>
        </p:spPr>
        <p:txBody>
          <a:bodyPr/>
          <a:lstStyle>
            <a:lvl1pPr>
              <a:defRPr/>
            </a:lvl1pPr>
          </a:lstStyle>
          <a:p>
            <a:pPr>
              <a:defRPr/>
            </a:pPr>
            <a:fld id="{15F21C80-667E-0C46-B89A-A6EDD988EE02}" type="slidenum">
              <a:rPr lang="en-US" altLang="x-none"/>
              <a:pPr>
                <a:defRPr/>
              </a:pPr>
              <a:t>‹#›</a:t>
            </a:fld>
            <a:endParaRPr lang="en-US" altLang="x-none"/>
          </a:p>
        </p:txBody>
      </p:sp>
    </p:spTree>
    <p:extLst>
      <p:ext uri="{BB962C8B-B14F-4D97-AF65-F5344CB8AC3E}">
        <p14:creationId xmlns:p14="http://schemas.microsoft.com/office/powerpoint/2010/main" val="193661008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7DB908-2C17-794C-9DE6-AECA45B2C5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7A6CC8B-2F2B-4946-8523-7A783BD014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EE602E-5C00-054E-874D-272BF04D47F9}"/>
              </a:ext>
            </a:extLst>
          </p:cNvPr>
          <p:cNvSpPr>
            <a:spLocks noGrp="1" noChangeArrowheads="1"/>
          </p:cNvSpPr>
          <p:nvPr>
            <p:ph type="sldNum" sz="quarter" idx="12"/>
          </p:nvPr>
        </p:nvSpPr>
        <p:spPr>
          <a:ln/>
        </p:spPr>
        <p:txBody>
          <a:bodyPr/>
          <a:lstStyle>
            <a:lvl1pPr>
              <a:defRPr/>
            </a:lvl1pPr>
          </a:lstStyle>
          <a:p>
            <a:pPr>
              <a:defRPr/>
            </a:pPr>
            <a:fld id="{9FC8908F-8035-A240-8CD6-99AED13003EB}" type="slidenum">
              <a:rPr lang="en-US" altLang="x-none"/>
              <a:pPr>
                <a:defRPr/>
              </a:pPr>
              <a:t>‹#›</a:t>
            </a:fld>
            <a:endParaRPr lang="en-US" altLang="x-none"/>
          </a:p>
        </p:txBody>
      </p:sp>
    </p:spTree>
    <p:extLst>
      <p:ext uri="{BB962C8B-B14F-4D97-AF65-F5344CB8AC3E}">
        <p14:creationId xmlns:p14="http://schemas.microsoft.com/office/powerpoint/2010/main" val="214483773"/>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91399C-34B9-C840-B9CC-31F916959B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81B2BC-6080-174D-9F64-201CBF0993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853CA8-DB3C-7448-98BC-3E67492DCBD9}"/>
              </a:ext>
            </a:extLst>
          </p:cNvPr>
          <p:cNvSpPr>
            <a:spLocks noGrp="1" noChangeArrowheads="1"/>
          </p:cNvSpPr>
          <p:nvPr>
            <p:ph type="sldNum" sz="quarter" idx="12"/>
          </p:nvPr>
        </p:nvSpPr>
        <p:spPr>
          <a:ln/>
        </p:spPr>
        <p:txBody>
          <a:bodyPr/>
          <a:lstStyle>
            <a:lvl1pPr>
              <a:defRPr/>
            </a:lvl1pPr>
          </a:lstStyle>
          <a:p>
            <a:pPr>
              <a:defRPr/>
            </a:pPr>
            <a:fld id="{F66C47DC-2F6A-2D41-A79C-1EEB6B312D24}" type="slidenum">
              <a:rPr lang="en-US" altLang="x-none"/>
              <a:pPr>
                <a:defRPr/>
              </a:pPr>
              <a:t>‹#›</a:t>
            </a:fld>
            <a:endParaRPr lang="en-US" altLang="x-none"/>
          </a:p>
        </p:txBody>
      </p:sp>
    </p:spTree>
    <p:extLst>
      <p:ext uri="{BB962C8B-B14F-4D97-AF65-F5344CB8AC3E}">
        <p14:creationId xmlns:p14="http://schemas.microsoft.com/office/powerpoint/2010/main" val="3819141864"/>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09559D-73D4-F64C-952D-90590AFDC3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B080379-53CE-2247-883A-783647D40A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68C851-A3D1-3544-8803-3864CC6E67E5}"/>
              </a:ext>
            </a:extLst>
          </p:cNvPr>
          <p:cNvSpPr>
            <a:spLocks noGrp="1" noChangeArrowheads="1"/>
          </p:cNvSpPr>
          <p:nvPr>
            <p:ph type="sldNum" sz="quarter" idx="12"/>
          </p:nvPr>
        </p:nvSpPr>
        <p:spPr>
          <a:ln/>
        </p:spPr>
        <p:txBody>
          <a:bodyPr/>
          <a:lstStyle>
            <a:lvl1pPr>
              <a:defRPr/>
            </a:lvl1pPr>
          </a:lstStyle>
          <a:p>
            <a:pPr>
              <a:defRPr/>
            </a:pPr>
            <a:fld id="{7CA84ADB-8D96-3D4C-B813-4EEF67997D1E}" type="slidenum">
              <a:rPr lang="en-US" altLang="x-none"/>
              <a:pPr>
                <a:defRPr/>
              </a:pPr>
              <a:t>‹#›</a:t>
            </a:fld>
            <a:endParaRPr lang="en-US" altLang="x-none"/>
          </a:p>
        </p:txBody>
      </p:sp>
    </p:spTree>
    <p:extLst>
      <p:ext uri="{BB962C8B-B14F-4D97-AF65-F5344CB8AC3E}">
        <p14:creationId xmlns:p14="http://schemas.microsoft.com/office/powerpoint/2010/main" val="206223879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17D4F06-28E8-344E-B80C-5F8C4C9885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99F9DD-17A7-C543-8EAC-3BEE2BCFBE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6D7C586-3A4D-2647-9E41-8BEB50BB2280}"/>
              </a:ext>
            </a:extLst>
          </p:cNvPr>
          <p:cNvSpPr>
            <a:spLocks noGrp="1" noChangeArrowheads="1"/>
          </p:cNvSpPr>
          <p:nvPr>
            <p:ph type="sldNum" sz="quarter" idx="12"/>
          </p:nvPr>
        </p:nvSpPr>
        <p:spPr>
          <a:ln/>
        </p:spPr>
        <p:txBody>
          <a:bodyPr/>
          <a:lstStyle>
            <a:lvl1pPr>
              <a:defRPr/>
            </a:lvl1pPr>
          </a:lstStyle>
          <a:p>
            <a:pPr>
              <a:defRPr/>
            </a:pPr>
            <a:fld id="{2073C90F-DDB9-9645-8ADB-F55F8B2ECCD8}" type="slidenum">
              <a:rPr lang="en-US" altLang="x-none"/>
              <a:pPr>
                <a:defRPr/>
              </a:pPr>
              <a:t>‹#›</a:t>
            </a:fld>
            <a:endParaRPr lang="en-US" altLang="x-none"/>
          </a:p>
        </p:txBody>
      </p:sp>
    </p:spTree>
    <p:extLst>
      <p:ext uri="{BB962C8B-B14F-4D97-AF65-F5344CB8AC3E}">
        <p14:creationId xmlns:p14="http://schemas.microsoft.com/office/powerpoint/2010/main" val="249527518"/>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9C0E9C9-91CD-A342-AD11-3D3D672B55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24271B6-8914-9849-8FC6-C912AC2286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53C333-BC19-A841-A2C1-9892CAD5114B}"/>
              </a:ext>
            </a:extLst>
          </p:cNvPr>
          <p:cNvSpPr>
            <a:spLocks noGrp="1" noChangeArrowheads="1"/>
          </p:cNvSpPr>
          <p:nvPr>
            <p:ph type="sldNum" sz="quarter" idx="12"/>
          </p:nvPr>
        </p:nvSpPr>
        <p:spPr>
          <a:ln/>
        </p:spPr>
        <p:txBody>
          <a:bodyPr/>
          <a:lstStyle>
            <a:lvl1pPr>
              <a:defRPr/>
            </a:lvl1pPr>
          </a:lstStyle>
          <a:p>
            <a:pPr>
              <a:defRPr/>
            </a:pPr>
            <a:fld id="{07C921A1-A0F3-C147-A9FD-DC2B3A0B3ED9}" type="slidenum">
              <a:rPr lang="en-US" altLang="x-none"/>
              <a:pPr>
                <a:defRPr/>
              </a:pPr>
              <a:t>‹#›</a:t>
            </a:fld>
            <a:endParaRPr lang="en-US" altLang="x-none"/>
          </a:p>
        </p:txBody>
      </p:sp>
    </p:spTree>
    <p:extLst>
      <p:ext uri="{BB962C8B-B14F-4D97-AF65-F5344CB8AC3E}">
        <p14:creationId xmlns:p14="http://schemas.microsoft.com/office/powerpoint/2010/main" val="2079506832"/>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793E6B-9BC2-1948-8B16-9D1175D1ECD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7DF6DA-35F5-F740-B4EF-4B4C78DFB7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AA70AE9-3BC0-5145-A0D2-9D99E2D1C346}"/>
              </a:ext>
            </a:extLst>
          </p:cNvPr>
          <p:cNvSpPr>
            <a:spLocks noGrp="1" noChangeArrowheads="1"/>
          </p:cNvSpPr>
          <p:nvPr>
            <p:ph type="sldNum" sz="quarter" idx="12"/>
          </p:nvPr>
        </p:nvSpPr>
        <p:spPr>
          <a:ln/>
        </p:spPr>
        <p:txBody>
          <a:bodyPr/>
          <a:lstStyle>
            <a:lvl1pPr>
              <a:defRPr/>
            </a:lvl1pPr>
          </a:lstStyle>
          <a:p>
            <a:pPr>
              <a:defRPr/>
            </a:pPr>
            <a:fld id="{636F0141-8F11-5C4E-A659-083351D0883D}" type="slidenum">
              <a:rPr lang="en-US" altLang="x-none"/>
              <a:pPr>
                <a:defRPr/>
              </a:pPr>
              <a:t>‹#›</a:t>
            </a:fld>
            <a:endParaRPr lang="en-US" altLang="x-none"/>
          </a:p>
        </p:txBody>
      </p:sp>
    </p:spTree>
    <p:extLst>
      <p:ext uri="{BB962C8B-B14F-4D97-AF65-F5344CB8AC3E}">
        <p14:creationId xmlns:p14="http://schemas.microsoft.com/office/powerpoint/2010/main" val="822027821"/>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9C47E97-13E9-1446-8E45-559130309A7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7F70291-372E-A34D-B11A-0EA348C6E5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969F2E8-F84E-DE4E-9B02-9D8667352163}"/>
              </a:ext>
            </a:extLst>
          </p:cNvPr>
          <p:cNvSpPr>
            <a:spLocks noGrp="1" noChangeArrowheads="1"/>
          </p:cNvSpPr>
          <p:nvPr>
            <p:ph type="sldNum" sz="quarter" idx="12"/>
          </p:nvPr>
        </p:nvSpPr>
        <p:spPr>
          <a:ln/>
        </p:spPr>
        <p:txBody>
          <a:bodyPr/>
          <a:lstStyle>
            <a:lvl1pPr>
              <a:defRPr/>
            </a:lvl1pPr>
          </a:lstStyle>
          <a:p>
            <a:pPr>
              <a:defRPr/>
            </a:pPr>
            <a:fld id="{2CF9ECEE-88BB-9249-9CBF-097734BA15B2}" type="slidenum">
              <a:rPr lang="en-US" altLang="x-none"/>
              <a:pPr>
                <a:defRPr/>
              </a:pPr>
              <a:t>‹#›</a:t>
            </a:fld>
            <a:endParaRPr lang="en-US" altLang="x-none"/>
          </a:p>
        </p:txBody>
      </p:sp>
    </p:spTree>
    <p:extLst>
      <p:ext uri="{BB962C8B-B14F-4D97-AF65-F5344CB8AC3E}">
        <p14:creationId xmlns:p14="http://schemas.microsoft.com/office/powerpoint/2010/main" val="2608873975"/>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807D556-0B63-664B-83CB-15D2870AC44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5FE7F92-7E8C-244D-BFE4-3E9B559223A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E1F536-8FEF-8247-85C1-D9E45B22A2BE}"/>
              </a:ext>
            </a:extLst>
          </p:cNvPr>
          <p:cNvSpPr>
            <a:spLocks noGrp="1" noChangeArrowheads="1"/>
          </p:cNvSpPr>
          <p:nvPr>
            <p:ph type="sldNum" sz="quarter" idx="12"/>
          </p:nvPr>
        </p:nvSpPr>
        <p:spPr>
          <a:ln/>
        </p:spPr>
        <p:txBody>
          <a:bodyPr/>
          <a:lstStyle>
            <a:lvl1pPr>
              <a:defRPr/>
            </a:lvl1pPr>
          </a:lstStyle>
          <a:p>
            <a:pPr>
              <a:defRPr/>
            </a:pPr>
            <a:fld id="{9988DDCD-2CEA-D24E-981B-01F592EF1809}" type="slidenum">
              <a:rPr lang="en-US" altLang="x-none"/>
              <a:pPr>
                <a:defRPr/>
              </a:pPr>
              <a:t>‹#›</a:t>
            </a:fld>
            <a:endParaRPr lang="en-US" altLang="x-none"/>
          </a:p>
        </p:txBody>
      </p:sp>
    </p:spTree>
    <p:extLst>
      <p:ext uri="{BB962C8B-B14F-4D97-AF65-F5344CB8AC3E}">
        <p14:creationId xmlns:p14="http://schemas.microsoft.com/office/powerpoint/2010/main" val="124734743"/>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9E8DDA0-2465-AB4D-9402-6DBF66AEC7B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313ED26-0848-A14F-BD34-96D1CAD393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1CC0A68-4D90-BF4E-8777-3752792DA77F}"/>
              </a:ext>
            </a:extLst>
          </p:cNvPr>
          <p:cNvSpPr>
            <a:spLocks noGrp="1" noChangeArrowheads="1"/>
          </p:cNvSpPr>
          <p:nvPr>
            <p:ph type="sldNum" sz="quarter" idx="12"/>
          </p:nvPr>
        </p:nvSpPr>
        <p:spPr>
          <a:ln/>
        </p:spPr>
        <p:txBody>
          <a:bodyPr/>
          <a:lstStyle>
            <a:lvl1pPr>
              <a:defRPr/>
            </a:lvl1pPr>
          </a:lstStyle>
          <a:p>
            <a:pPr>
              <a:defRPr/>
            </a:pPr>
            <a:fld id="{9682EBAB-3DE2-614F-B10B-1E1F1802C701}" type="slidenum">
              <a:rPr lang="en-US" altLang="x-none"/>
              <a:pPr>
                <a:defRPr/>
              </a:pPr>
              <a:t>‹#›</a:t>
            </a:fld>
            <a:endParaRPr lang="en-US" altLang="x-none"/>
          </a:p>
        </p:txBody>
      </p:sp>
    </p:spTree>
    <p:extLst>
      <p:ext uri="{BB962C8B-B14F-4D97-AF65-F5344CB8AC3E}">
        <p14:creationId xmlns:p14="http://schemas.microsoft.com/office/powerpoint/2010/main" val="649924685"/>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5A1041C-37BB-FB40-A9F4-8766C7BBA9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39CD7A9-BF78-FA4D-A4C9-A20DCACDF5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00FBCE2-498F-AF4A-8013-765E0BBEF008}"/>
              </a:ext>
            </a:extLst>
          </p:cNvPr>
          <p:cNvSpPr>
            <a:spLocks noGrp="1" noChangeArrowheads="1"/>
          </p:cNvSpPr>
          <p:nvPr>
            <p:ph type="sldNum" sz="quarter" idx="12"/>
          </p:nvPr>
        </p:nvSpPr>
        <p:spPr>
          <a:ln/>
        </p:spPr>
        <p:txBody>
          <a:bodyPr/>
          <a:lstStyle>
            <a:lvl1pPr>
              <a:defRPr/>
            </a:lvl1pPr>
          </a:lstStyle>
          <a:p>
            <a:pPr>
              <a:defRPr/>
            </a:pPr>
            <a:fld id="{044F6D99-22FF-BA4C-A0C8-AC4827570831}" type="slidenum">
              <a:rPr lang="en-US" altLang="x-none"/>
              <a:pPr>
                <a:defRPr/>
              </a:pPr>
              <a:t>‹#›</a:t>
            </a:fld>
            <a:endParaRPr lang="en-US" altLang="x-none"/>
          </a:p>
        </p:txBody>
      </p:sp>
    </p:spTree>
    <p:extLst>
      <p:ext uri="{BB962C8B-B14F-4D97-AF65-F5344CB8AC3E}">
        <p14:creationId xmlns:p14="http://schemas.microsoft.com/office/powerpoint/2010/main" val="1809463255"/>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4ACA1D1-5B10-D34E-8D2D-63BF39A2916D}"/>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294CF99-5C8D-F344-B72D-8F41936CDA2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7398580B-2997-4C58-BBBC-5F0C1BA29CD6}"/>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9E13AFD4-953A-460F-B517-0451E977AD5B}"/>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78601DF1-6AC2-48A5-98A2-248FDC08F9AF}"/>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ea typeface="ＭＳ Ｐゴシック" charset="-128"/>
              </a:defRPr>
            </a:lvl1pPr>
          </a:lstStyle>
          <a:p>
            <a:pPr>
              <a:defRPr/>
            </a:pPr>
            <a:fld id="{2FB07E37-E3F8-2041-8757-27E469EA8314}"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p:hf sldNum="0"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customXml" Target="../ink/ink1.xml"/></Relationships>
</file>

<file path=ppt/slides/_rels/slide24.xml.rels><?xml version="1.0" encoding="UTF-8" standalone="yes"?>
<Relationships xmlns="http://schemas.openxmlformats.org/package/2006/relationships"><Relationship Id="rId13" Type="http://schemas.openxmlformats.org/officeDocument/2006/relationships/customXml" Target="../ink/ink7.xml"/><Relationship Id="rId18" Type="http://schemas.openxmlformats.org/officeDocument/2006/relationships/customXml" Target="../ink/ink10.xml"/><Relationship Id="rId26" Type="http://schemas.openxmlformats.org/officeDocument/2006/relationships/image" Target="../media/image45.png"/><Relationship Id="rId3" Type="http://schemas.openxmlformats.org/officeDocument/2006/relationships/customXml" Target="../ink/ink2.xml"/><Relationship Id="rId21" Type="http://schemas.openxmlformats.org/officeDocument/2006/relationships/customXml" Target="../ink/ink12.xml"/><Relationship Id="rId34" Type="http://schemas.openxmlformats.org/officeDocument/2006/relationships/image" Target="../media/image48.png"/><Relationship Id="rId7" Type="http://schemas.openxmlformats.org/officeDocument/2006/relationships/customXml" Target="../ink/ink4.xml"/><Relationship Id="rId12" Type="http://schemas.openxmlformats.org/officeDocument/2006/relationships/image" Target="../media/image39.png"/><Relationship Id="rId17" Type="http://schemas.openxmlformats.org/officeDocument/2006/relationships/image" Target="../media/image41.png"/><Relationship Id="rId25" Type="http://schemas.openxmlformats.org/officeDocument/2006/relationships/customXml" Target="../ink/ink14.xml"/><Relationship Id="rId33" Type="http://schemas.openxmlformats.org/officeDocument/2006/relationships/customXml" Target="../ink/ink17.xml"/><Relationship Id="rId2" Type="http://schemas.openxmlformats.org/officeDocument/2006/relationships/notesSlide" Target="../notesSlides/notesSlide21.xml"/><Relationship Id="rId16" Type="http://schemas.openxmlformats.org/officeDocument/2006/relationships/customXml" Target="../ink/ink9.xml"/><Relationship Id="rId20" Type="http://schemas.openxmlformats.org/officeDocument/2006/relationships/customXml" Target="../ink/ink11.xml"/><Relationship Id="rId29" Type="http://schemas.openxmlformats.org/officeDocument/2006/relationships/customXml" Target="../ink/ink16.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customXml" Target="../ink/ink6.xml"/><Relationship Id="rId24" Type="http://schemas.openxmlformats.org/officeDocument/2006/relationships/image" Target="../media/image44.png"/><Relationship Id="rId32" Type="http://schemas.openxmlformats.org/officeDocument/2006/relationships/chart" Target="../charts/chart3.xml"/><Relationship Id="rId5" Type="http://schemas.openxmlformats.org/officeDocument/2006/relationships/customXml" Target="../ink/ink3.xml"/><Relationship Id="rId15" Type="http://schemas.openxmlformats.org/officeDocument/2006/relationships/image" Target="../media/image40.png"/><Relationship Id="rId23" Type="http://schemas.openxmlformats.org/officeDocument/2006/relationships/customXml" Target="../ink/ink13.xml"/><Relationship Id="rId28" Type="http://schemas.openxmlformats.org/officeDocument/2006/relationships/image" Target="../media/image46.png"/><Relationship Id="rId10" Type="http://schemas.openxmlformats.org/officeDocument/2006/relationships/image" Target="../media/image38.png"/><Relationship Id="rId19" Type="http://schemas.openxmlformats.org/officeDocument/2006/relationships/image" Target="../media/image42.png"/><Relationship Id="rId31" Type="http://schemas.openxmlformats.org/officeDocument/2006/relationships/chart" Target="../charts/chart2.xml"/><Relationship Id="rId4" Type="http://schemas.openxmlformats.org/officeDocument/2006/relationships/image" Target="../media/image35.png"/><Relationship Id="rId9" Type="http://schemas.openxmlformats.org/officeDocument/2006/relationships/customXml" Target="../ink/ink5.xml"/><Relationship Id="rId14" Type="http://schemas.openxmlformats.org/officeDocument/2006/relationships/customXml" Target="../ink/ink8.xml"/><Relationship Id="rId22" Type="http://schemas.openxmlformats.org/officeDocument/2006/relationships/image" Target="../media/image43.png"/><Relationship Id="rId27" Type="http://schemas.openxmlformats.org/officeDocument/2006/relationships/customXml" Target="../ink/ink15.xml"/><Relationship Id="rId30" Type="http://schemas.openxmlformats.org/officeDocument/2006/relationships/image" Target="../media/image47.png"/><Relationship Id="rId8"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a:extLst>
              <a:ext uri="{FF2B5EF4-FFF2-40B4-BE49-F238E27FC236}">
                <a16:creationId xmlns:a16="http://schemas.microsoft.com/office/drawing/2014/main" id="{D5BF4AAA-0440-4A80-A108-A8353A587897}"/>
              </a:ext>
            </a:extLst>
          </p:cNvPr>
          <p:cNvSpPr>
            <a:spLocks noGrp="1" noChangeArrowheads="1"/>
          </p:cNvSpPr>
          <p:nvPr>
            <p:ph type="subTitle" idx="1"/>
          </p:nvPr>
        </p:nvSpPr>
        <p:spPr>
          <a:xfrm>
            <a:off x="342901" y="461933"/>
            <a:ext cx="8610600" cy="762000"/>
          </a:xfrm>
        </p:spPr>
        <p:txBody>
          <a:bodyPr/>
          <a:lstStyle/>
          <a:p>
            <a:pPr eaLnBrk="1" hangingPunct="1">
              <a:defRPr/>
            </a:pPr>
            <a:r>
              <a:rPr lang="en-US" sz="4000" b="1" dirty="0">
                <a:solidFill>
                  <a:srgbClr val="000000"/>
                </a:solidFill>
                <a:latin typeface="Comic Sans MS" panose="030F0902030302020204" pitchFamily="66" charset="0"/>
                <a:cs typeface="+mn-cs"/>
              </a:rPr>
              <a:t>Mineral Fibers in the Lung:</a:t>
            </a:r>
          </a:p>
          <a:p>
            <a:pPr eaLnBrk="1" hangingPunct="1">
              <a:defRPr/>
            </a:pPr>
            <a:r>
              <a:rPr lang="en-US" sz="4000" b="1" dirty="0">
                <a:solidFill>
                  <a:srgbClr val="000000"/>
                </a:solidFill>
                <a:latin typeface="Comic Sans MS" panose="030F0902030302020204" pitchFamily="66" charset="0"/>
                <a:cs typeface="+mn-cs"/>
              </a:rPr>
              <a:t>Toxicology of Asbestos</a:t>
            </a:r>
          </a:p>
          <a:p>
            <a:pPr eaLnBrk="1" hangingPunct="1">
              <a:defRPr/>
            </a:pPr>
            <a:r>
              <a:rPr lang="en-US" sz="2400" b="1" dirty="0">
                <a:solidFill>
                  <a:srgbClr val="000000"/>
                </a:solidFill>
                <a:latin typeface="Comic Sans MS" panose="030F0902030302020204" pitchFamily="66" charset="0"/>
                <a:cs typeface="+mn-cs"/>
              </a:rPr>
              <a:t>and other </a:t>
            </a:r>
            <a:r>
              <a:rPr lang="en-US" sz="2800" b="1" dirty="0">
                <a:solidFill>
                  <a:srgbClr val="000000"/>
                </a:solidFill>
                <a:latin typeface="Comic Sans MS" panose="030F0902030302020204" pitchFamily="66" charset="0"/>
                <a:cs typeface="+mn-cs"/>
              </a:rPr>
              <a:t>Elongate Mineral fibers</a:t>
            </a:r>
          </a:p>
          <a:p>
            <a:pPr eaLnBrk="1" hangingPunct="1">
              <a:defRPr/>
            </a:pPr>
            <a:endParaRPr lang="en-US" sz="2000" b="1" dirty="0">
              <a:solidFill>
                <a:srgbClr val="000000"/>
              </a:solidFill>
              <a:latin typeface="Comic Sans MS" panose="030F0902030302020204" pitchFamily="66" charset="0"/>
              <a:cs typeface="+mn-cs"/>
            </a:endParaRPr>
          </a:p>
          <a:p>
            <a:pPr eaLnBrk="1" hangingPunct="1">
              <a:defRPr/>
            </a:pPr>
            <a:endParaRPr lang="en-US" sz="2000" b="1" dirty="0">
              <a:solidFill>
                <a:srgbClr val="000000"/>
              </a:solidFill>
              <a:latin typeface="Comic Sans MS" panose="030F0902030302020204" pitchFamily="66" charset="0"/>
              <a:cs typeface="+mn-cs"/>
            </a:endParaRPr>
          </a:p>
          <a:p>
            <a:pPr eaLnBrk="1" hangingPunct="1">
              <a:defRPr/>
            </a:pPr>
            <a:endParaRPr lang="en-US" sz="2000" b="1" dirty="0">
              <a:solidFill>
                <a:srgbClr val="000000"/>
              </a:solidFill>
              <a:latin typeface="Comic Sans MS" panose="030F0902030302020204" pitchFamily="66" charset="0"/>
              <a:cs typeface="+mn-cs"/>
            </a:endParaRPr>
          </a:p>
          <a:p>
            <a:pPr marL="339725" lvl="1" eaLnBrk="1" hangingPunct="1">
              <a:buFont typeface="Wingdings" charset="2"/>
              <a:buNone/>
              <a:defRPr/>
            </a:pPr>
            <a:endParaRPr lang="en-US" b="1" dirty="0">
              <a:solidFill>
                <a:schemeClr val="bg2">
                  <a:lumMod val="60000"/>
                  <a:lumOff val="40000"/>
                </a:schemeClr>
              </a:solidFill>
            </a:endParaRPr>
          </a:p>
        </p:txBody>
      </p:sp>
      <p:sp>
        <p:nvSpPr>
          <p:cNvPr id="4100" name="Rectangle 5">
            <a:extLst>
              <a:ext uri="{FF2B5EF4-FFF2-40B4-BE49-F238E27FC236}">
                <a16:creationId xmlns:a16="http://schemas.microsoft.com/office/drawing/2014/main" id="{5B0B4A96-390A-AA45-820A-DF3AF8263EA1}"/>
              </a:ext>
            </a:extLst>
          </p:cNvPr>
          <p:cNvSpPr txBox="1">
            <a:spLocks noChangeArrowheads="1"/>
          </p:cNvSpPr>
          <p:nvPr/>
        </p:nvSpPr>
        <p:spPr bwMode="auto">
          <a:xfrm>
            <a:off x="647700" y="28575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50000"/>
              </a:lnSpc>
              <a:spcBef>
                <a:spcPct val="70000"/>
              </a:spcBef>
              <a:buClr>
                <a:schemeClr val="tx2"/>
              </a:buClr>
              <a:buFontTx/>
              <a:buNone/>
            </a:pPr>
            <a:r>
              <a:rPr lang="en-US" altLang="en-US" sz="2200" dirty="0">
                <a:latin typeface="Comic Sans MS" panose="030F0902030302020204" pitchFamily="66" charset="0"/>
              </a:rPr>
              <a:t>Christopher P. Weis, Ph.D., DABT.</a:t>
            </a:r>
          </a:p>
          <a:p>
            <a:pPr algn="ctr" eaLnBrk="1" hangingPunct="1">
              <a:lnSpc>
                <a:spcPct val="50000"/>
              </a:lnSpc>
              <a:spcBef>
                <a:spcPct val="70000"/>
              </a:spcBef>
              <a:buClr>
                <a:schemeClr val="tx2"/>
              </a:buClr>
              <a:buFontTx/>
              <a:buNone/>
            </a:pPr>
            <a:r>
              <a:rPr lang="en-US" altLang="en-US" sz="1800" dirty="0">
                <a:latin typeface="Comic Sans MS" panose="030F0902030302020204" pitchFamily="66" charset="0"/>
              </a:rPr>
              <a:t>Principal and Science Director</a:t>
            </a:r>
          </a:p>
          <a:p>
            <a:pPr algn="ctr" eaLnBrk="1" hangingPunct="1">
              <a:lnSpc>
                <a:spcPct val="50000"/>
              </a:lnSpc>
              <a:spcBef>
                <a:spcPct val="70000"/>
              </a:spcBef>
              <a:buClr>
                <a:schemeClr val="tx2"/>
              </a:buClr>
              <a:buFontTx/>
              <a:buNone/>
            </a:pPr>
            <a:r>
              <a:rPr lang="en-US" altLang="en-US" sz="2400" b="1" dirty="0">
                <a:latin typeface="Comic Sans MS" panose="030F0902030302020204" pitchFamily="66" charset="0"/>
              </a:rPr>
              <a:t>Weis Toxicology, LLC</a:t>
            </a:r>
          </a:p>
          <a:p>
            <a:pPr algn="ctr" eaLnBrk="1" hangingPunct="1">
              <a:lnSpc>
                <a:spcPct val="50000"/>
              </a:lnSpc>
              <a:spcBef>
                <a:spcPct val="70000"/>
              </a:spcBef>
              <a:buClr>
                <a:schemeClr val="tx2"/>
              </a:buClr>
              <a:buFontTx/>
              <a:buNone/>
            </a:pPr>
            <a:r>
              <a:rPr lang="en-US" altLang="en-US" sz="2400" b="1" dirty="0">
                <a:latin typeface="Comic Sans MS" panose="030F0902030302020204" pitchFamily="66" charset="0"/>
              </a:rPr>
              <a:t>Bethesda, Maryland</a:t>
            </a:r>
          </a:p>
        </p:txBody>
      </p:sp>
      <p:sp>
        <p:nvSpPr>
          <p:cNvPr id="4101" name="Title 3">
            <a:extLst>
              <a:ext uri="{FF2B5EF4-FFF2-40B4-BE49-F238E27FC236}">
                <a16:creationId xmlns:a16="http://schemas.microsoft.com/office/drawing/2014/main" id="{7A375F37-06FD-4946-8F11-83C489A7B71B}"/>
              </a:ext>
            </a:extLst>
          </p:cNvPr>
          <p:cNvSpPr txBox="1">
            <a:spLocks/>
          </p:cNvSpPr>
          <p:nvPr/>
        </p:nvSpPr>
        <p:spPr bwMode="auto">
          <a:xfrm>
            <a:off x="1143000" y="445000"/>
            <a:ext cx="6858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2000" b="1" dirty="0">
              <a:solidFill>
                <a:srgbClr val="FF6600"/>
              </a:solidFill>
              <a:latin typeface="Comic Sans MS" panose="030F0902030302020204" pitchFamily="66" charset="0"/>
            </a:endParaRPr>
          </a:p>
        </p:txBody>
      </p:sp>
      <p:pic>
        <p:nvPicPr>
          <p:cNvPr id="1026" name="Picture 2">
            <a:extLst>
              <a:ext uri="{FF2B5EF4-FFF2-40B4-BE49-F238E27FC236}">
                <a16:creationId xmlns:a16="http://schemas.microsoft.com/office/drawing/2014/main" id="{5F3C3E3D-5C59-0661-02B1-B0E06AFF74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1" y="4510088"/>
            <a:ext cx="4876800" cy="218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a:extLst>
              <a:ext uri="{FF2B5EF4-FFF2-40B4-BE49-F238E27FC236}">
                <a16:creationId xmlns:a16="http://schemas.microsoft.com/office/drawing/2014/main" id="{44499C94-3329-E841-A48F-47589FA837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38100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a:extLst>
              <a:ext uri="{FF2B5EF4-FFF2-40B4-BE49-F238E27FC236}">
                <a16:creationId xmlns:a16="http://schemas.microsoft.com/office/drawing/2014/main" id="{732A880B-D2E7-9748-933C-48E04E8D4D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457200"/>
            <a:ext cx="3657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a:extLst>
              <a:ext uri="{FF2B5EF4-FFF2-40B4-BE49-F238E27FC236}">
                <a16:creationId xmlns:a16="http://schemas.microsoft.com/office/drawing/2014/main" id="{657FEA73-F43E-B245-804B-FA7F2F409E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81400"/>
            <a:ext cx="381000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a:extLst>
              <a:ext uri="{FF2B5EF4-FFF2-40B4-BE49-F238E27FC236}">
                <a16:creationId xmlns:a16="http://schemas.microsoft.com/office/drawing/2014/main" id="{EBAD57A2-ECE4-4D47-8568-F6711B42FD6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3657600"/>
            <a:ext cx="35988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1">
            <a:extLst>
              <a:ext uri="{FF2B5EF4-FFF2-40B4-BE49-F238E27FC236}">
                <a16:creationId xmlns:a16="http://schemas.microsoft.com/office/drawing/2014/main" id="{6E93F033-56B6-764C-A060-64ACB6C5F290}"/>
              </a:ext>
            </a:extLst>
          </p:cNvPr>
          <p:cNvSpPr txBox="1">
            <a:spLocks noChangeArrowheads="1"/>
          </p:cNvSpPr>
          <p:nvPr/>
        </p:nvSpPr>
        <p:spPr bwMode="auto">
          <a:xfrm>
            <a:off x="8610600" y="6328569"/>
            <a:ext cx="45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9</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773BFA27-44C4-ED44-B7BB-1F3663F208B8}"/>
              </a:ext>
            </a:extLst>
          </p:cNvPr>
          <p:cNvSpPr>
            <a:spLocks noGrp="1" noChangeArrowheads="1"/>
          </p:cNvSpPr>
          <p:nvPr>
            <p:ph type="title"/>
          </p:nvPr>
        </p:nvSpPr>
        <p:spPr>
          <a:xfrm>
            <a:off x="457200" y="457200"/>
            <a:ext cx="8229600" cy="838200"/>
          </a:xfrm>
        </p:spPr>
        <p:txBody>
          <a:bodyPr/>
          <a:lstStyle/>
          <a:p>
            <a:pPr eaLnBrk="1" hangingPunct="1"/>
            <a:r>
              <a:rPr lang="en-US" altLang="en-US" dirty="0">
                <a:latin typeface="Comic Sans MS" panose="030F0902030302020204" pitchFamily="66" charset="0"/>
              </a:rPr>
              <a:t>Frustrated phagocytosis of asbestos fibers </a:t>
            </a:r>
          </a:p>
        </p:txBody>
      </p:sp>
      <p:pic>
        <p:nvPicPr>
          <p:cNvPr id="25603" name="Picture 3">
            <a:extLst>
              <a:ext uri="{FF2B5EF4-FFF2-40B4-BE49-F238E27FC236}">
                <a16:creationId xmlns:a16="http://schemas.microsoft.com/office/drawing/2014/main" id="{B3193BB4-2505-794B-9E87-13B2B7F4B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70"/>
          <a:stretch>
            <a:fillRect/>
          </a:stretch>
        </p:blipFill>
        <p:spPr bwMode="auto">
          <a:xfrm>
            <a:off x="2887742" y="1525584"/>
            <a:ext cx="619640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4">
            <a:extLst>
              <a:ext uri="{FF2B5EF4-FFF2-40B4-BE49-F238E27FC236}">
                <a16:creationId xmlns:a16="http://schemas.microsoft.com/office/drawing/2014/main" id="{1D3F5EBE-583C-A84E-9B12-51BCFB196D61}"/>
              </a:ext>
            </a:extLst>
          </p:cNvPr>
          <p:cNvSpPr txBox="1">
            <a:spLocks noChangeArrowheads="1"/>
          </p:cNvSpPr>
          <p:nvPr/>
        </p:nvSpPr>
        <p:spPr bwMode="auto">
          <a:xfrm>
            <a:off x="144542" y="1412875"/>
            <a:ext cx="2743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latin typeface="Comic Sans MS" panose="030F0902030302020204" pitchFamily="66" charset="0"/>
              </a:rPr>
              <a:t>A Pulmonary Alveolar Macrophage cell (PAM) attempts to engulf and ingest several elongate mineral particles (EMP)</a:t>
            </a:r>
          </a:p>
          <a:p>
            <a:pPr>
              <a:spcBef>
                <a:spcPct val="0"/>
              </a:spcBef>
              <a:buFontTx/>
              <a:buNone/>
            </a:pPr>
            <a:endParaRPr lang="en-US" altLang="en-US" sz="1800" dirty="0">
              <a:latin typeface="Comic Sans MS" panose="030F0902030302020204" pitchFamily="66" charset="0"/>
            </a:endParaRPr>
          </a:p>
          <a:p>
            <a:pPr>
              <a:spcBef>
                <a:spcPct val="0"/>
              </a:spcBef>
              <a:buFontTx/>
              <a:buNone/>
            </a:pPr>
            <a:r>
              <a:rPr lang="en-US" altLang="en-US" sz="1800" dirty="0">
                <a:latin typeface="Comic Sans MS" panose="030F0902030302020204" pitchFamily="66" charset="0"/>
              </a:rPr>
              <a:t>Incomplete ingestion of bio-persistent particles can lead to release of pyrogens, (e.g. IL-2b) proteolytic enzymes, and ROS from the ‘frustrated’ PAM</a:t>
            </a:r>
          </a:p>
          <a:p>
            <a:pPr>
              <a:spcBef>
                <a:spcPct val="0"/>
              </a:spcBef>
              <a:buFontTx/>
              <a:buNone/>
            </a:pPr>
            <a:endParaRPr lang="en-US" altLang="en-US" sz="1800" dirty="0">
              <a:latin typeface="Comic Sans MS" panose="030F0902030302020204" pitchFamily="66" charset="0"/>
            </a:endParaRPr>
          </a:p>
          <a:p>
            <a:pPr>
              <a:spcBef>
                <a:spcPct val="0"/>
              </a:spcBef>
              <a:buFontTx/>
              <a:buNone/>
            </a:pPr>
            <a:r>
              <a:rPr lang="en-US" altLang="en-US" sz="1800" dirty="0">
                <a:latin typeface="Comic Sans MS" panose="030F0902030302020204" pitchFamily="66" charset="0"/>
              </a:rPr>
              <a:t>Frustrated PAM circulate through the blood to other tissues carrying EMP with them. </a:t>
            </a:r>
          </a:p>
          <a:p>
            <a:pPr>
              <a:spcBef>
                <a:spcPct val="0"/>
              </a:spcBef>
              <a:buFontTx/>
              <a:buNone/>
            </a:pPr>
            <a:endParaRPr lang="en-US" altLang="en-US" sz="1800" dirty="0">
              <a:latin typeface="Comic Sans MS" panose="030F0902030302020204" pitchFamily="66" charset="0"/>
            </a:endParaRPr>
          </a:p>
        </p:txBody>
      </p:sp>
      <p:sp>
        <p:nvSpPr>
          <p:cNvPr id="25605" name="TextBox 1">
            <a:extLst>
              <a:ext uri="{FF2B5EF4-FFF2-40B4-BE49-F238E27FC236}">
                <a16:creationId xmlns:a16="http://schemas.microsoft.com/office/drawing/2014/main" id="{573F88FC-8867-5E45-9035-007BB2C6935C}"/>
              </a:ext>
            </a:extLst>
          </p:cNvPr>
          <p:cNvSpPr txBox="1">
            <a:spLocks noChangeArrowheads="1"/>
          </p:cNvSpPr>
          <p:nvPr/>
        </p:nvSpPr>
        <p:spPr bwMode="auto">
          <a:xfrm>
            <a:off x="8610600" y="6400800"/>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10</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0">
            <a:extLst>
              <a:ext uri="{FF2B5EF4-FFF2-40B4-BE49-F238E27FC236}">
                <a16:creationId xmlns:a16="http://schemas.microsoft.com/office/drawing/2014/main" id="{6FD5D454-6D41-6942-B443-5C405511E85F}"/>
              </a:ext>
            </a:extLst>
          </p:cNvPr>
          <p:cNvGrpSpPr>
            <a:grpSpLocks/>
          </p:cNvGrpSpPr>
          <p:nvPr/>
        </p:nvGrpSpPr>
        <p:grpSpPr bwMode="auto">
          <a:xfrm>
            <a:off x="3485632" y="1548202"/>
            <a:ext cx="5521303" cy="4517744"/>
            <a:chOff x="3379" y="649"/>
            <a:chExt cx="2379" cy="1680"/>
          </a:xfrm>
        </p:grpSpPr>
        <p:pic>
          <p:nvPicPr>
            <p:cNvPr id="3" name="Chart 44">
              <a:extLst>
                <a:ext uri="{FF2B5EF4-FFF2-40B4-BE49-F238E27FC236}">
                  <a16:creationId xmlns:a16="http://schemas.microsoft.com/office/drawing/2014/main" id="{B56261CC-6D59-AD46-84A1-CD41ACC6E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 y="649"/>
              <a:ext cx="2359"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6">
              <a:extLst>
                <a:ext uri="{FF2B5EF4-FFF2-40B4-BE49-F238E27FC236}">
                  <a16:creationId xmlns:a16="http://schemas.microsoft.com/office/drawing/2014/main" id="{E0BC5E62-0FC1-CC4A-814E-93E08FCC02F5}"/>
                </a:ext>
              </a:extLst>
            </p:cNvPr>
            <p:cNvSpPr txBox="1">
              <a:spLocks noChangeArrowheads="1"/>
            </p:cNvSpPr>
            <p:nvPr/>
          </p:nvSpPr>
          <p:spPr bwMode="auto">
            <a:xfrm>
              <a:off x="4877" y="1222"/>
              <a:ext cx="85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dirty="0">
                  <a:solidFill>
                    <a:srgbClr val="FF0000"/>
                  </a:solidFill>
                </a:rPr>
                <a:t>AR 6:1</a:t>
              </a:r>
            </a:p>
          </p:txBody>
        </p:sp>
        <p:sp>
          <p:nvSpPr>
            <p:cNvPr id="5" name="TextBox 47">
              <a:extLst>
                <a:ext uri="{FF2B5EF4-FFF2-40B4-BE49-F238E27FC236}">
                  <a16:creationId xmlns:a16="http://schemas.microsoft.com/office/drawing/2014/main" id="{72B9F228-0719-F148-8AC6-B8081DF74CD0}"/>
                </a:ext>
              </a:extLst>
            </p:cNvPr>
            <p:cNvSpPr txBox="1">
              <a:spLocks noChangeArrowheads="1"/>
            </p:cNvSpPr>
            <p:nvPr/>
          </p:nvSpPr>
          <p:spPr bwMode="auto">
            <a:xfrm>
              <a:off x="5306" y="1874"/>
              <a:ext cx="452"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dirty="0">
                  <a:solidFill>
                    <a:srgbClr val="FF0000"/>
                  </a:solidFill>
                </a:rPr>
                <a:t>AR 0-5:1</a:t>
              </a:r>
            </a:p>
          </p:txBody>
        </p:sp>
        <p:sp>
          <p:nvSpPr>
            <p:cNvPr id="7" name="Text Box 68">
              <a:extLst>
                <a:ext uri="{FF2B5EF4-FFF2-40B4-BE49-F238E27FC236}">
                  <a16:creationId xmlns:a16="http://schemas.microsoft.com/office/drawing/2014/main" id="{81CC803E-E684-9B44-8BF0-6718E43864D0}"/>
                </a:ext>
              </a:extLst>
            </p:cNvPr>
            <p:cNvSpPr txBox="1">
              <a:spLocks noChangeArrowheads="1"/>
            </p:cNvSpPr>
            <p:nvPr/>
          </p:nvSpPr>
          <p:spPr bwMode="auto">
            <a:xfrm>
              <a:off x="4106" y="682"/>
              <a:ext cx="1022" cy="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dirty="0"/>
                <a:t>THP-1 phagocyte cells</a:t>
              </a:r>
            </a:p>
            <a:p>
              <a:pPr eaLnBrk="1" hangingPunct="1">
                <a:spcBef>
                  <a:spcPct val="0"/>
                </a:spcBef>
                <a:buFontTx/>
                <a:buNone/>
              </a:pPr>
              <a:r>
                <a:rPr lang="en-US" altLang="en-US" sz="1600" b="1" dirty="0"/>
                <a:t>Exposed to </a:t>
              </a:r>
              <a:r>
                <a:rPr lang="en-US" altLang="en-US" sz="1600" b="1" dirty="0">
                  <a:solidFill>
                    <a:srgbClr val="FF0000"/>
                  </a:solidFill>
                  <a:highlight>
                    <a:srgbClr val="FFFF00"/>
                  </a:highlight>
                </a:rPr>
                <a:t>EMP &lt;2um</a:t>
              </a:r>
            </a:p>
          </p:txBody>
        </p:sp>
      </p:grpSp>
      <p:pic>
        <p:nvPicPr>
          <p:cNvPr id="9" name="Picture 3" descr="C:\Documents and Settings\Administrator\My Documents\Working\CeO aspect ratio\SEM\020811\CeO2 R7_13.tif">
            <a:extLst>
              <a:ext uri="{FF2B5EF4-FFF2-40B4-BE49-F238E27FC236}">
                <a16:creationId xmlns:a16="http://schemas.microsoft.com/office/drawing/2014/main" id="{44F4366B-A0FC-2745-8990-4910E99EBD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06" y="1152145"/>
            <a:ext cx="2857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44">
            <a:extLst>
              <a:ext uri="{FF2B5EF4-FFF2-40B4-BE49-F238E27FC236}">
                <a16:creationId xmlns:a16="http://schemas.microsoft.com/office/drawing/2014/main" id="{50FCDFB8-326D-2F43-927D-2AB07C3CCAAC}"/>
              </a:ext>
            </a:extLst>
          </p:cNvPr>
          <p:cNvGrpSpPr>
            <a:grpSpLocks/>
          </p:cNvGrpSpPr>
          <p:nvPr/>
        </p:nvGrpSpPr>
        <p:grpSpPr bwMode="auto">
          <a:xfrm>
            <a:off x="423494" y="3789394"/>
            <a:ext cx="2998788" cy="2624138"/>
            <a:chOff x="1872" y="1104"/>
            <a:chExt cx="1889" cy="1653"/>
          </a:xfrm>
        </p:grpSpPr>
        <p:sp>
          <p:nvSpPr>
            <p:cNvPr id="11" name="Text Box 2">
              <a:extLst>
                <a:ext uri="{FF2B5EF4-FFF2-40B4-BE49-F238E27FC236}">
                  <a16:creationId xmlns:a16="http://schemas.microsoft.com/office/drawing/2014/main" id="{0679E7A1-CB71-934A-B90F-26A363FD23F4}"/>
                </a:ext>
              </a:extLst>
            </p:cNvPr>
            <p:cNvSpPr txBox="1">
              <a:spLocks noChangeArrowheads="1"/>
            </p:cNvSpPr>
            <p:nvPr/>
          </p:nvSpPr>
          <p:spPr bwMode="auto">
            <a:xfrm>
              <a:off x="1968" y="2544"/>
              <a:ext cx="158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600" i="1">
                  <a:solidFill>
                    <a:srgbClr val="214365"/>
                  </a:solidFill>
                </a:rPr>
                <a:t>Inflammasome activation</a:t>
              </a:r>
            </a:p>
          </p:txBody>
        </p:sp>
        <p:grpSp>
          <p:nvGrpSpPr>
            <p:cNvPr id="12" name="Group 6">
              <a:extLst>
                <a:ext uri="{FF2B5EF4-FFF2-40B4-BE49-F238E27FC236}">
                  <a16:creationId xmlns:a16="http://schemas.microsoft.com/office/drawing/2014/main" id="{9302D412-27F7-E344-98DF-1BB7AB2CEBAA}"/>
                </a:ext>
              </a:extLst>
            </p:cNvPr>
            <p:cNvGrpSpPr>
              <a:grpSpLocks/>
            </p:cNvGrpSpPr>
            <p:nvPr/>
          </p:nvGrpSpPr>
          <p:grpSpPr bwMode="auto">
            <a:xfrm>
              <a:off x="1872" y="1152"/>
              <a:ext cx="1889" cy="1392"/>
              <a:chOff x="624" y="864"/>
              <a:chExt cx="1866" cy="1389"/>
            </a:xfrm>
          </p:grpSpPr>
          <p:sp>
            <p:nvSpPr>
              <p:cNvPr id="14" name="Freeform 13">
                <a:extLst>
                  <a:ext uri="{FF2B5EF4-FFF2-40B4-BE49-F238E27FC236}">
                    <a16:creationId xmlns:a16="http://schemas.microsoft.com/office/drawing/2014/main" id="{C8D4981E-A5BC-434D-B1DE-3921ED947F8B}"/>
                  </a:ext>
                </a:extLst>
              </p:cNvPr>
              <p:cNvSpPr/>
              <p:nvPr/>
            </p:nvSpPr>
            <p:spPr>
              <a:xfrm>
                <a:off x="624" y="960"/>
                <a:ext cx="1488" cy="1293"/>
              </a:xfrm>
              <a:custGeom>
                <a:avLst/>
                <a:gdLst>
                  <a:gd name="connsiteX0" fmla="*/ 644602 w 4385330"/>
                  <a:gd name="connsiteY0" fmla="*/ 391111 h 4167464"/>
                  <a:gd name="connsiteX1" fmla="*/ 810857 w 4385330"/>
                  <a:gd name="connsiteY1" fmla="*/ 129854 h 4167464"/>
                  <a:gd name="connsiteX2" fmla="*/ 882109 w 4385330"/>
                  <a:gd name="connsiteY2" fmla="*/ 58602 h 4167464"/>
                  <a:gd name="connsiteX3" fmla="*/ 1083989 w 4385330"/>
                  <a:gd name="connsiteY3" fmla="*/ 22976 h 4167464"/>
                  <a:gd name="connsiteX4" fmla="*/ 1167117 w 4385330"/>
                  <a:gd name="connsiteY4" fmla="*/ 11100 h 4167464"/>
                  <a:gd name="connsiteX5" fmla="*/ 1404623 w 4385330"/>
                  <a:gd name="connsiteY5" fmla="*/ 34851 h 4167464"/>
                  <a:gd name="connsiteX6" fmla="*/ 1499626 w 4385330"/>
                  <a:gd name="connsiteY6" fmla="*/ 58602 h 4167464"/>
                  <a:gd name="connsiteX7" fmla="*/ 1547127 w 4385330"/>
                  <a:gd name="connsiteY7" fmla="*/ 70477 h 4167464"/>
                  <a:gd name="connsiteX8" fmla="*/ 1855886 w 4385330"/>
                  <a:gd name="connsiteY8" fmla="*/ 46726 h 4167464"/>
                  <a:gd name="connsiteX9" fmla="*/ 1903387 w 4385330"/>
                  <a:gd name="connsiteY9" fmla="*/ 22976 h 4167464"/>
                  <a:gd name="connsiteX10" fmla="*/ 1950888 w 4385330"/>
                  <a:gd name="connsiteY10" fmla="*/ 11100 h 4167464"/>
                  <a:gd name="connsiteX11" fmla="*/ 2152769 w 4385330"/>
                  <a:gd name="connsiteY11" fmla="*/ 22976 h 4167464"/>
                  <a:gd name="connsiteX12" fmla="*/ 2235896 w 4385330"/>
                  <a:gd name="connsiteY12" fmla="*/ 58602 h 4167464"/>
                  <a:gd name="connsiteX13" fmla="*/ 2271522 w 4385330"/>
                  <a:gd name="connsiteY13" fmla="*/ 70477 h 4167464"/>
                  <a:gd name="connsiteX14" fmla="*/ 2354649 w 4385330"/>
                  <a:gd name="connsiteY14" fmla="*/ 106103 h 4167464"/>
                  <a:gd name="connsiteX15" fmla="*/ 2425901 w 4385330"/>
                  <a:gd name="connsiteY15" fmla="*/ 153604 h 4167464"/>
                  <a:gd name="connsiteX16" fmla="*/ 2520904 w 4385330"/>
                  <a:gd name="connsiteY16" fmla="*/ 260482 h 4167464"/>
                  <a:gd name="connsiteX17" fmla="*/ 2663408 w 4385330"/>
                  <a:gd name="connsiteY17" fmla="*/ 296108 h 4167464"/>
                  <a:gd name="connsiteX18" fmla="*/ 3209673 w 4385330"/>
                  <a:gd name="connsiteY18" fmla="*/ 307983 h 4167464"/>
                  <a:gd name="connsiteX19" fmla="*/ 3304675 w 4385330"/>
                  <a:gd name="connsiteY19" fmla="*/ 331734 h 4167464"/>
                  <a:gd name="connsiteX20" fmla="*/ 3352176 w 4385330"/>
                  <a:gd name="connsiteY20" fmla="*/ 355485 h 4167464"/>
                  <a:gd name="connsiteX21" fmla="*/ 3411553 w 4385330"/>
                  <a:gd name="connsiteY21" fmla="*/ 414861 h 4167464"/>
                  <a:gd name="connsiteX22" fmla="*/ 3494680 w 4385330"/>
                  <a:gd name="connsiteY22" fmla="*/ 486113 h 4167464"/>
                  <a:gd name="connsiteX23" fmla="*/ 3554057 w 4385330"/>
                  <a:gd name="connsiteY23" fmla="*/ 557365 h 4167464"/>
                  <a:gd name="connsiteX24" fmla="*/ 3577808 w 4385330"/>
                  <a:gd name="connsiteY24" fmla="*/ 592991 h 4167464"/>
                  <a:gd name="connsiteX25" fmla="*/ 3625309 w 4385330"/>
                  <a:gd name="connsiteY25" fmla="*/ 640493 h 4167464"/>
                  <a:gd name="connsiteX26" fmla="*/ 3708436 w 4385330"/>
                  <a:gd name="connsiteY26" fmla="*/ 699869 h 4167464"/>
                  <a:gd name="connsiteX27" fmla="*/ 3767813 w 4385330"/>
                  <a:gd name="connsiteY27" fmla="*/ 747370 h 4167464"/>
                  <a:gd name="connsiteX28" fmla="*/ 3815314 w 4385330"/>
                  <a:gd name="connsiteY28" fmla="*/ 842373 h 4167464"/>
                  <a:gd name="connsiteX29" fmla="*/ 3839065 w 4385330"/>
                  <a:gd name="connsiteY29" fmla="*/ 889874 h 4167464"/>
                  <a:gd name="connsiteX30" fmla="*/ 3862815 w 4385330"/>
                  <a:gd name="connsiteY30" fmla="*/ 925500 h 4167464"/>
                  <a:gd name="connsiteX31" fmla="*/ 3934067 w 4385330"/>
                  <a:gd name="connsiteY31" fmla="*/ 1056129 h 4167464"/>
                  <a:gd name="connsiteX32" fmla="*/ 3945943 w 4385330"/>
                  <a:gd name="connsiteY32" fmla="*/ 1091755 h 4167464"/>
                  <a:gd name="connsiteX33" fmla="*/ 3993444 w 4385330"/>
                  <a:gd name="connsiteY33" fmla="*/ 1163007 h 4167464"/>
                  <a:gd name="connsiteX34" fmla="*/ 4017195 w 4385330"/>
                  <a:gd name="connsiteY34" fmla="*/ 1198633 h 4167464"/>
                  <a:gd name="connsiteX35" fmla="*/ 4040945 w 4385330"/>
                  <a:gd name="connsiteY35" fmla="*/ 1281760 h 4167464"/>
                  <a:gd name="connsiteX36" fmla="*/ 4064696 w 4385330"/>
                  <a:gd name="connsiteY36" fmla="*/ 1543017 h 4167464"/>
                  <a:gd name="connsiteX37" fmla="*/ 4088447 w 4385330"/>
                  <a:gd name="connsiteY37" fmla="*/ 1626144 h 4167464"/>
                  <a:gd name="connsiteX38" fmla="*/ 4100322 w 4385330"/>
                  <a:gd name="connsiteY38" fmla="*/ 1661770 h 4167464"/>
                  <a:gd name="connsiteX39" fmla="*/ 4135948 w 4385330"/>
                  <a:gd name="connsiteY39" fmla="*/ 1709272 h 4167464"/>
                  <a:gd name="connsiteX40" fmla="*/ 4159699 w 4385330"/>
                  <a:gd name="connsiteY40" fmla="*/ 1756773 h 4167464"/>
                  <a:gd name="connsiteX41" fmla="*/ 4230950 w 4385330"/>
                  <a:gd name="connsiteY41" fmla="*/ 1851776 h 4167464"/>
                  <a:gd name="connsiteX42" fmla="*/ 4302202 w 4385330"/>
                  <a:gd name="connsiteY42" fmla="*/ 1946778 h 4167464"/>
                  <a:gd name="connsiteX43" fmla="*/ 4325953 w 4385330"/>
                  <a:gd name="connsiteY43" fmla="*/ 1982404 h 4167464"/>
                  <a:gd name="connsiteX44" fmla="*/ 4349704 w 4385330"/>
                  <a:gd name="connsiteY44" fmla="*/ 2065531 h 4167464"/>
                  <a:gd name="connsiteX45" fmla="*/ 4373454 w 4385330"/>
                  <a:gd name="connsiteY45" fmla="*/ 2136783 h 4167464"/>
                  <a:gd name="connsiteX46" fmla="*/ 4385330 w 4385330"/>
                  <a:gd name="connsiteY46" fmla="*/ 2208035 h 4167464"/>
                  <a:gd name="connsiteX47" fmla="*/ 4373454 w 4385330"/>
                  <a:gd name="connsiteY47" fmla="*/ 2493043 h 4167464"/>
                  <a:gd name="connsiteX48" fmla="*/ 4361579 w 4385330"/>
                  <a:gd name="connsiteY48" fmla="*/ 2540544 h 4167464"/>
                  <a:gd name="connsiteX49" fmla="*/ 4349704 w 4385330"/>
                  <a:gd name="connsiteY49" fmla="*/ 2599921 h 4167464"/>
                  <a:gd name="connsiteX50" fmla="*/ 4337828 w 4385330"/>
                  <a:gd name="connsiteY50" fmla="*/ 3015557 h 4167464"/>
                  <a:gd name="connsiteX51" fmla="*/ 4314078 w 4385330"/>
                  <a:gd name="connsiteY51" fmla="*/ 3122435 h 4167464"/>
                  <a:gd name="connsiteX52" fmla="*/ 4266576 w 4385330"/>
                  <a:gd name="connsiteY52" fmla="*/ 3217438 h 4167464"/>
                  <a:gd name="connsiteX53" fmla="*/ 4088447 w 4385330"/>
                  <a:gd name="connsiteY53" fmla="*/ 3324316 h 4167464"/>
                  <a:gd name="connsiteX54" fmla="*/ 4005319 w 4385330"/>
                  <a:gd name="connsiteY54" fmla="*/ 3371817 h 4167464"/>
                  <a:gd name="connsiteX55" fmla="*/ 3957818 w 4385330"/>
                  <a:gd name="connsiteY55" fmla="*/ 3419318 h 4167464"/>
                  <a:gd name="connsiteX56" fmla="*/ 3886566 w 4385330"/>
                  <a:gd name="connsiteY56" fmla="*/ 3466820 h 4167464"/>
                  <a:gd name="connsiteX57" fmla="*/ 3779688 w 4385330"/>
                  <a:gd name="connsiteY57" fmla="*/ 3561822 h 4167464"/>
                  <a:gd name="connsiteX58" fmla="*/ 3732187 w 4385330"/>
                  <a:gd name="connsiteY58" fmla="*/ 3633074 h 4167464"/>
                  <a:gd name="connsiteX59" fmla="*/ 3684686 w 4385330"/>
                  <a:gd name="connsiteY59" fmla="*/ 3704326 h 4167464"/>
                  <a:gd name="connsiteX60" fmla="*/ 3613434 w 4385330"/>
                  <a:gd name="connsiteY60" fmla="*/ 3787454 h 4167464"/>
                  <a:gd name="connsiteX61" fmla="*/ 3589683 w 4385330"/>
                  <a:gd name="connsiteY61" fmla="*/ 3823080 h 4167464"/>
                  <a:gd name="connsiteX62" fmla="*/ 3506556 w 4385330"/>
                  <a:gd name="connsiteY62" fmla="*/ 3882456 h 4167464"/>
                  <a:gd name="connsiteX63" fmla="*/ 3470930 w 4385330"/>
                  <a:gd name="connsiteY63" fmla="*/ 3918082 h 4167464"/>
                  <a:gd name="connsiteX64" fmla="*/ 3375927 w 4385330"/>
                  <a:gd name="connsiteY64" fmla="*/ 3989334 h 4167464"/>
                  <a:gd name="connsiteX65" fmla="*/ 3328426 w 4385330"/>
                  <a:gd name="connsiteY65" fmla="*/ 4024960 h 4167464"/>
                  <a:gd name="connsiteX66" fmla="*/ 3280925 w 4385330"/>
                  <a:gd name="connsiteY66" fmla="*/ 4048711 h 4167464"/>
                  <a:gd name="connsiteX67" fmla="*/ 3197797 w 4385330"/>
                  <a:gd name="connsiteY67" fmla="*/ 4108087 h 4167464"/>
                  <a:gd name="connsiteX68" fmla="*/ 3162171 w 4385330"/>
                  <a:gd name="connsiteY68" fmla="*/ 4143713 h 4167464"/>
                  <a:gd name="connsiteX69" fmla="*/ 3102795 w 4385330"/>
                  <a:gd name="connsiteY69" fmla="*/ 4155589 h 4167464"/>
                  <a:gd name="connsiteX70" fmla="*/ 2900914 w 4385330"/>
                  <a:gd name="connsiteY70" fmla="*/ 4167464 h 4167464"/>
                  <a:gd name="connsiteX71" fmla="*/ 2473402 w 4385330"/>
                  <a:gd name="connsiteY71" fmla="*/ 4155589 h 4167464"/>
                  <a:gd name="connsiteX72" fmla="*/ 2402150 w 4385330"/>
                  <a:gd name="connsiteY72" fmla="*/ 4131838 h 4167464"/>
                  <a:gd name="connsiteX73" fmla="*/ 1832135 w 4385330"/>
                  <a:gd name="connsiteY73" fmla="*/ 4119963 h 4167464"/>
                  <a:gd name="connsiteX74" fmla="*/ 1784634 w 4385330"/>
                  <a:gd name="connsiteY74" fmla="*/ 4108087 h 4167464"/>
                  <a:gd name="connsiteX75" fmla="*/ 1618379 w 4385330"/>
                  <a:gd name="connsiteY75" fmla="*/ 4084337 h 4167464"/>
                  <a:gd name="connsiteX76" fmla="*/ 1487750 w 4385330"/>
                  <a:gd name="connsiteY76" fmla="*/ 4024960 h 4167464"/>
                  <a:gd name="connsiteX77" fmla="*/ 1416499 w 4385330"/>
                  <a:gd name="connsiteY77" fmla="*/ 4013085 h 4167464"/>
                  <a:gd name="connsiteX78" fmla="*/ 1321496 w 4385330"/>
                  <a:gd name="connsiteY78" fmla="*/ 3941833 h 4167464"/>
                  <a:gd name="connsiteX79" fmla="*/ 1285870 w 4385330"/>
                  <a:gd name="connsiteY79" fmla="*/ 3929957 h 4167464"/>
                  <a:gd name="connsiteX80" fmla="*/ 1190867 w 4385330"/>
                  <a:gd name="connsiteY80" fmla="*/ 3894331 h 4167464"/>
                  <a:gd name="connsiteX81" fmla="*/ 1155241 w 4385330"/>
                  <a:gd name="connsiteY81" fmla="*/ 3858705 h 4167464"/>
                  <a:gd name="connsiteX82" fmla="*/ 1072114 w 4385330"/>
                  <a:gd name="connsiteY82" fmla="*/ 3787454 h 4167464"/>
                  <a:gd name="connsiteX83" fmla="*/ 1000862 w 4385330"/>
                  <a:gd name="connsiteY83" fmla="*/ 3680576 h 4167464"/>
                  <a:gd name="connsiteX84" fmla="*/ 988987 w 4385330"/>
                  <a:gd name="connsiteY84" fmla="*/ 3609324 h 4167464"/>
                  <a:gd name="connsiteX85" fmla="*/ 953361 w 4385330"/>
                  <a:gd name="connsiteY85" fmla="*/ 3549947 h 4167464"/>
                  <a:gd name="connsiteX86" fmla="*/ 893984 w 4385330"/>
                  <a:gd name="connsiteY86" fmla="*/ 3443069 h 4167464"/>
                  <a:gd name="connsiteX87" fmla="*/ 870234 w 4385330"/>
                  <a:gd name="connsiteY87" fmla="*/ 3395568 h 4167464"/>
                  <a:gd name="connsiteX88" fmla="*/ 775231 w 4385330"/>
                  <a:gd name="connsiteY88" fmla="*/ 3312441 h 4167464"/>
                  <a:gd name="connsiteX89" fmla="*/ 608976 w 4385330"/>
                  <a:gd name="connsiteY89" fmla="*/ 3288690 h 4167464"/>
                  <a:gd name="connsiteX90" fmla="*/ 407096 w 4385330"/>
                  <a:gd name="connsiteY90" fmla="*/ 3217438 h 4167464"/>
                  <a:gd name="connsiteX91" fmla="*/ 335844 w 4385330"/>
                  <a:gd name="connsiteY91" fmla="*/ 3158061 h 4167464"/>
                  <a:gd name="connsiteX92" fmla="*/ 228966 w 4385330"/>
                  <a:gd name="connsiteY92" fmla="*/ 3074934 h 4167464"/>
                  <a:gd name="connsiteX93" fmla="*/ 193340 w 4385330"/>
                  <a:gd name="connsiteY93" fmla="*/ 3051183 h 4167464"/>
                  <a:gd name="connsiteX94" fmla="*/ 145839 w 4385330"/>
                  <a:gd name="connsiteY94" fmla="*/ 3003682 h 4167464"/>
                  <a:gd name="connsiteX95" fmla="*/ 98338 w 4385330"/>
                  <a:gd name="connsiteY95" fmla="*/ 2896804 h 4167464"/>
                  <a:gd name="connsiteX96" fmla="*/ 62712 w 4385330"/>
                  <a:gd name="connsiteY96" fmla="*/ 2849303 h 4167464"/>
                  <a:gd name="connsiteX97" fmla="*/ 38961 w 4385330"/>
                  <a:gd name="connsiteY97" fmla="*/ 2730550 h 4167464"/>
                  <a:gd name="connsiteX98" fmla="*/ 27086 w 4385330"/>
                  <a:gd name="connsiteY98" fmla="*/ 2623672 h 4167464"/>
                  <a:gd name="connsiteX99" fmla="*/ 3335 w 4385330"/>
                  <a:gd name="connsiteY99" fmla="*/ 2552420 h 4167464"/>
                  <a:gd name="connsiteX100" fmla="*/ 15210 w 4385330"/>
                  <a:gd name="connsiteY100" fmla="*/ 2255537 h 4167464"/>
                  <a:gd name="connsiteX101" fmla="*/ 27086 w 4385330"/>
                  <a:gd name="connsiteY101" fmla="*/ 2184285 h 4167464"/>
                  <a:gd name="connsiteX102" fmla="*/ 86462 w 4385330"/>
                  <a:gd name="connsiteY102" fmla="*/ 2101157 h 4167464"/>
                  <a:gd name="connsiteX103" fmla="*/ 110213 w 4385330"/>
                  <a:gd name="connsiteY103" fmla="*/ 2053656 h 4167464"/>
                  <a:gd name="connsiteX104" fmla="*/ 133963 w 4385330"/>
                  <a:gd name="connsiteY104" fmla="*/ 1982404 h 4167464"/>
                  <a:gd name="connsiteX105" fmla="*/ 157714 w 4385330"/>
                  <a:gd name="connsiteY105" fmla="*/ 1839900 h 4167464"/>
                  <a:gd name="connsiteX106" fmla="*/ 145839 w 4385330"/>
                  <a:gd name="connsiteY106" fmla="*/ 1721147 h 4167464"/>
                  <a:gd name="connsiteX107" fmla="*/ 98338 w 4385330"/>
                  <a:gd name="connsiteY107" fmla="*/ 1614269 h 4167464"/>
                  <a:gd name="connsiteX108" fmla="*/ 86462 w 4385330"/>
                  <a:gd name="connsiteY108" fmla="*/ 1578643 h 4167464"/>
                  <a:gd name="connsiteX109" fmla="*/ 62712 w 4385330"/>
                  <a:gd name="connsiteY109" fmla="*/ 1531142 h 4167464"/>
                  <a:gd name="connsiteX110" fmla="*/ 50836 w 4385330"/>
                  <a:gd name="connsiteY110" fmla="*/ 1483641 h 4167464"/>
                  <a:gd name="connsiteX111" fmla="*/ 38961 w 4385330"/>
                  <a:gd name="connsiteY111" fmla="*/ 1448015 h 4167464"/>
                  <a:gd name="connsiteX112" fmla="*/ 38961 w 4385330"/>
                  <a:gd name="connsiteY112" fmla="*/ 1163007 h 4167464"/>
                  <a:gd name="connsiteX113" fmla="*/ 62712 w 4385330"/>
                  <a:gd name="connsiteY113" fmla="*/ 1068004 h 4167464"/>
                  <a:gd name="connsiteX114" fmla="*/ 98338 w 4385330"/>
                  <a:gd name="connsiteY114" fmla="*/ 996752 h 4167464"/>
                  <a:gd name="connsiteX115" fmla="*/ 133963 w 4385330"/>
                  <a:gd name="connsiteY115" fmla="*/ 949251 h 4167464"/>
                  <a:gd name="connsiteX116" fmla="*/ 205215 w 4385330"/>
                  <a:gd name="connsiteY116" fmla="*/ 818622 h 4167464"/>
                  <a:gd name="connsiteX117" fmla="*/ 276467 w 4385330"/>
                  <a:gd name="connsiteY117" fmla="*/ 747370 h 4167464"/>
                  <a:gd name="connsiteX118" fmla="*/ 359595 w 4385330"/>
                  <a:gd name="connsiteY118" fmla="*/ 676118 h 4167464"/>
                  <a:gd name="connsiteX119" fmla="*/ 407096 w 4385330"/>
                  <a:gd name="connsiteY119" fmla="*/ 652368 h 4167464"/>
                  <a:gd name="connsiteX120" fmla="*/ 478348 w 4385330"/>
                  <a:gd name="connsiteY120" fmla="*/ 581116 h 4167464"/>
                  <a:gd name="connsiteX121" fmla="*/ 513974 w 4385330"/>
                  <a:gd name="connsiteY121" fmla="*/ 545490 h 4167464"/>
                  <a:gd name="connsiteX122" fmla="*/ 537725 w 4385330"/>
                  <a:gd name="connsiteY122" fmla="*/ 509864 h 4167464"/>
                  <a:gd name="connsiteX123" fmla="*/ 573350 w 4385330"/>
                  <a:gd name="connsiteY123" fmla="*/ 497989 h 4167464"/>
                  <a:gd name="connsiteX124" fmla="*/ 608976 w 4385330"/>
                  <a:gd name="connsiteY124" fmla="*/ 474238 h 4167464"/>
                  <a:gd name="connsiteX125" fmla="*/ 644602 w 4385330"/>
                  <a:gd name="connsiteY125" fmla="*/ 402986 h 4167464"/>
                  <a:gd name="connsiteX126" fmla="*/ 644602 w 4385330"/>
                  <a:gd name="connsiteY126" fmla="*/ 391111 h 4167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4385330" h="4167464">
                    <a:moveTo>
                      <a:pt x="644602" y="391111"/>
                    </a:moveTo>
                    <a:cubicBezTo>
                      <a:pt x="672311" y="345589"/>
                      <a:pt x="748923" y="212433"/>
                      <a:pt x="810857" y="129854"/>
                    </a:cubicBezTo>
                    <a:cubicBezTo>
                      <a:pt x="827262" y="107980"/>
                      <a:pt x="850050" y="66617"/>
                      <a:pt x="882109" y="58602"/>
                    </a:cubicBezTo>
                    <a:cubicBezTo>
                      <a:pt x="948402" y="42029"/>
                      <a:pt x="1016696" y="34851"/>
                      <a:pt x="1083989" y="22976"/>
                    </a:cubicBezTo>
                    <a:cubicBezTo>
                      <a:pt x="1111554" y="18112"/>
                      <a:pt x="1139408" y="15059"/>
                      <a:pt x="1167117" y="11100"/>
                    </a:cubicBezTo>
                    <a:cubicBezTo>
                      <a:pt x="1533408" y="32648"/>
                      <a:pt x="1276836" y="0"/>
                      <a:pt x="1404623" y="34851"/>
                    </a:cubicBezTo>
                    <a:cubicBezTo>
                      <a:pt x="1436115" y="43440"/>
                      <a:pt x="1467958" y="50685"/>
                      <a:pt x="1499626" y="58602"/>
                    </a:cubicBezTo>
                    <a:lnTo>
                      <a:pt x="1547127" y="70477"/>
                    </a:lnTo>
                    <a:cubicBezTo>
                      <a:pt x="1650047" y="62560"/>
                      <a:pt x="1753568" y="60368"/>
                      <a:pt x="1855886" y="46726"/>
                    </a:cubicBezTo>
                    <a:cubicBezTo>
                      <a:pt x="1873433" y="44386"/>
                      <a:pt x="1886812" y="29192"/>
                      <a:pt x="1903387" y="22976"/>
                    </a:cubicBezTo>
                    <a:cubicBezTo>
                      <a:pt x="1918669" y="17245"/>
                      <a:pt x="1935054" y="15059"/>
                      <a:pt x="1950888" y="11100"/>
                    </a:cubicBezTo>
                    <a:cubicBezTo>
                      <a:pt x="2018182" y="15059"/>
                      <a:pt x="2085694" y="16268"/>
                      <a:pt x="2152769" y="22976"/>
                    </a:cubicBezTo>
                    <a:cubicBezTo>
                      <a:pt x="2176989" y="25398"/>
                      <a:pt x="2217080" y="50538"/>
                      <a:pt x="2235896" y="58602"/>
                    </a:cubicBezTo>
                    <a:cubicBezTo>
                      <a:pt x="2247402" y="63533"/>
                      <a:pt x="2259647" y="66519"/>
                      <a:pt x="2271522" y="70477"/>
                    </a:cubicBezTo>
                    <a:cubicBezTo>
                      <a:pt x="2401193" y="156925"/>
                      <a:pt x="2201288" y="29423"/>
                      <a:pt x="2354649" y="106103"/>
                    </a:cubicBezTo>
                    <a:cubicBezTo>
                      <a:pt x="2380180" y="118868"/>
                      <a:pt x="2425901" y="153604"/>
                      <a:pt x="2425901" y="153604"/>
                    </a:cubicBezTo>
                    <a:cubicBezTo>
                      <a:pt x="2468284" y="217177"/>
                      <a:pt x="2439560" y="179138"/>
                      <a:pt x="2520904" y="260482"/>
                    </a:cubicBezTo>
                    <a:cubicBezTo>
                      <a:pt x="2536459" y="276037"/>
                      <a:pt x="2642998" y="295323"/>
                      <a:pt x="2663408" y="296108"/>
                    </a:cubicBezTo>
                    <a:cubicBezTo>
                      <a:pt x="2845405" y="303108"/>
                      <a:pt x="3027585" y="304025"/>
                      <a:pt x="3209673" y="307983"/>
                    </a:cubicBezTo>
                    <a:cubicBezTo>
                      <a:pt x="3244517" y="314952"/>
                      <a:pt x="3272727" y="318042"/>
                      <a:pt x="3304675" y="331734"/>
                    </a:cubicBezTo>
                    <a:cubicBezTo>
                      <a:pt x="3320946" y="338707"/>
                      <a:pt x="3336342" y="347568"/>
                      <a:pt x="3352176" y="355485"/>
                    </a:cubicBezTo>
                    <a:cubicBezTo>
                      <a:pt x="3397921" y="424101"/>
                      <a:pt x="3349975" y="362079"/>
                      <a:pt x="3411553" y="414861"/>
                    </a:cubicBezTo>
                    <a:cubicBezTo>
                      <a:pt x="3512341" y="501251"/>
                      <a:pt x="3412891" y="431589"/>
                      <a:pt x="3494680" y="486113"/>
                    </a:cubicBezTo>
                    <a:cubicBezTo>
                      <a:pt x="3517362" y="554157"/>
                      <a:pt x="3489352" y="492660"/>
                      <a:pt x="3554057" y="557365"/>
                    </a:cubicBezTo>
                    <a:cubicBezTo>
                      <a:pt x="3564149" y="567457"/>
                      <a:pt x="3568520" y="582155"/>
                      <a:pt x="3577808" y="592991"/>
                    </a:cubicBezTo>
                    <a:cubicBezTo>
                      <a:pt x="3592381" y="609993"/>
                      <a:pt x="3608307" y="625920"/>
                      <a:pt x="3625309" y="640493"/>
                    </a:cubicBezTo>
                    <a:cubicBezTo>
                      <a:pt x="3672520" y="680960"/>
                      <a:pt x="3656289" y="647722"/>
                      <a:pt x="3708436" y="699869"/>
                    </a:cubicBezTo>
                    <a:cubicBezTo>
                      <a:pt x="3762150" y="753583"/>
                      <a:pt x="3698457" y="724252"/>
                      <a:pt x="3767813" y="747370"/>
                    </a:cubicBezTo>
                    <a:cubicBezTo>
                      <a:pt x="3789521" y="812496"/>
                      <a:pt x="3768575" y="758243"/>
                      <a:pt x="3815314" y="842373"/>
                    </a:cubicBezTo>
                    <a:cubicBezTo>
                      <a:pt x="3823911" y="857848"/>
                      <a:pt x="3830282" y="874504"/>
                      <a:pt x="3839065" y="889874"/>
                    </a:cubicBezTo>
                    <a:cubicBezTo>
                      <a:pt x="3846146" y="902266"/>
                      <a:pt x="3856432" y="912734"/>
                      <a:pt x="3862815" y="925500"/>
                    </a:cubicBezTo>
                    <a:cubicBezTo>
                      <a:pt x="3931516" y="1062903"/>
                      <a:pt x="3828747" y="898147"/>
                      <a:pt x="3934067" y="1056129"/>
                    </a:cubicBezTo>
                    <a:cubicBezTo>
                      <a:pt x="3941011" y="1066544"/>
                      <a:pt x="3939864" y="1080813"/>
                      <a:pt x="3945943" y="1091755"/>
                    </a:cubicBezTo>
                    <a:cubicBezTo>
                      <a:pt x="3959806" y="1116708"/>
                      <a:pt x="3977610" y="1139256"/>
                      <a:pt x="3993444" y="1163007"/>
                    </a:cubicBezTo>
                    <a:lnTo>
                      <a:pt x="4017195" y="1198633"/>
                    </a:lnTo>
                    <a:cubicBezTo>
                      <a:pt x="4024429" y="1220334"/>
                      <a:pt x="4038815" y="1260458"/>
                      <a:pt x="4040945" y="1281760"/>
                    </a:cubicBezTo>
                    <a:cubicBezTo>
                      <a:pt x="4051193" y="1384237"/>
                      <a:pt x="4043576" y="1451499"/>
                      <a:pt x="4064696" y="1543017"/>
                    </a:cubicBezTo>
                    <a:cubicBezTo>
                      <a:pt x="4071176" y="1571097"/>
                      <a:pt x="4080166" y="1598542"/>
                      <a:pt x="4088447" y="1626144"/>
                    </a:cubicBezTo>
                    <a:cubicBezTo>
                      <a:pt x="4092044" y="1638134"/>
                      <a:pt x="4094112" y="1650902"/>
                      <a:pt x="4100322" y="1661770"/>
                    </a:cubicBezTo>
                    <a:cubicBezTo>
                      <a:pt x="4110142" y="1678955"/>
                      <a:pt x="4125458" y="1692488"/>
                      <a:pt x="4135948" y="1709272"/>
                    </a:cubicBezTo>
                    <a:cubicBezTo>
                      <a:pt x="4145330" y="1724284"/>
                      <a:pt x="4149879" y="1742043"/>
                      <a:pt x="4159699" y="1756773"/>
                    </a:cubicBezTo>
                    <a:cubicBezTo>
                      <a:pt x="4181656" y="1789709"/>
                      <a:pt x="4207200" y="1820108"/>
                      <a:pt x="4230950" y="1851776"/>
                    </a:cubicBezTo>
                    <a:lnTo>
                      <a:pt x="4302202" y="1946778"/>
                    </a:lnTo>
                    <a:cubicBezTo>
                      <a:pt x="4310766" y="1958196"/>
                      <a:pt x="4318036" y="1970529"/>
                      <a:pt x="4325953" y="1982404"/>
                    </a:cubicBezTo>
                    <a:cubicBezTo>
                      <a:pt x="4365861" y="2102132"/>
                      <a:pt x="4304970" y="1916418"/>
                      <a:pt x="4349704" y="2065531"/>
                    </a:cubicBezTo>
                    <a:cubicBezTo>
                      <a:pt x="4356898" y="2089510"/>
                      <a:pt x="4369338" y="2112088"/>
                      <a:pt x="4373454" y="2136783"/>
                    </a:cubicBezTo>
                    <a:lnTo>
                      <a:pt x="4385330" y="2208035"/>
                    </a:lnTo>
                    <a:cubicBezTo>
                      <a:pt x="4381371" y="2303038"/>
                      <a:pt x="4380229" y="2398200"/>
                      <a:pt x="4373454" y="2493043"/>
                    </a:cubicBezTo>
                    <a:cubicBezTo>
                      <a:pt x="4372291" y="2509322"/>
                      <a:pt x="4365119" y="2524612"/>
                      <a:pt x="4361579" y="2540544"/>
                    </a:cubicBezTo>
                    <a:cubicBezTo>
                      <a:pt x="4357201" y="2560248"/>
                      <a:pt x="4353662" y="2580129"/>
                      <a:pt x="4349704" y="2599921"/>
                    </a:cubicBezTo>
                    <a:cubicBezTo>
                      <a:pt x="4345745" y="2738466"/>
                      <a:pt x="4344750" y="2877128"/>
                      <a:pt x="4337828" y="3015557"/>
                    </a:cubicBezTo>
                    <a:cubicBezTo>
                      <a:pt x="4337086" y="3030398"/>
                      <a:pt x="4319258" y="3104305"/>
                      <a:pt x="4314078" y="3122435"/>
                    </a:cubicBezTo>
                    <a:cubicBezTo>
                      <a:pt x="4304144" y="3157204"/>
                      <a:pt x="4291602" y="3189283"/>
                      <a:pt x="4266576" y="3217438"/>
                    </a:cubicBezTo>
                    <a:cubicBezTo>
                      <a:pt x="4221488" y="3268163"/>
                      <a:pt x="4144580" y="3296249"/>
                      <a:pt x="4088447" y="3324316"/>
                    </a:cubicBezTo>
                    <a:cubicBezTo>
                      <a:pt x="3944669" y="3396206"/>
                      <a:pt x="4114278" y="3335498"/>
                      <a:pt x="4005319" y="3371817"/>
                    </a:cubicBezTo>
                    <a:cubicBezTo>
                      <a:pt x="3989485" y="3387651"/>
                      <a:pt x="3975303" y="3405330"/>
                      <a:pt x="3957818" y="3419318"/>
                    </a:cubicBezTo>
                    <a:cubicBezTo>
                      <a:pt x="3935528" y="3437150"/>
                      <a:pt x="3906750" y="3446636"/>
                      <a:pt x="3886566" y="3466820"/>
                    </a:cubicBezTo>
                    <a:cubicBezTo>
                      <a:pt x="3821142" y="3532244"/>
                      <a:pt x="3856550" y="3500333"/>
                      <a:pt x="3779688" y="3561822"/>
                    </a:cubicBezTo>
                    <a:cubicBezTo>
                      <a:pt x="3756977" y="3629956"/>
                      <a:pt x="3784077" y="3566358"/>
                      <a:pt x="3732187" y="3633074"/>
                    </a:cubicBezTo>
                    <a:cubicBezTo>
                      <a:pt x="3714662" y="3655606"/>
                      <a:pt x="3701055" y="3680941"/>
                      <a:pt x="3684686" y="3704326"/>
                    </a:cubicBezTo>
                    <a:cubicBezTo>
                      <a:pt x="3606860" y="3815507"/>
                      <a:pt x="3690313" y="3695200"/>
                      <a:pt x="3613434" y="3787454"/>
                    </a:cubicBezTo>
                    <a:cubicBezTo>
                      <a:pt x="3604297" y="3798418"/>
                      <a:pt x="3600350" y="3813598"/>
                      <a:pt x="3589683" y="3823080"/>
                    </a:cubicBezTo>
                    <a:cubicBezTo>
                      <a:pt x="3564232" y="3845703"/>
                      <a:pt x="3533146" y="3861184"/>
                      <a:pt x="3506556" y="3882456"/>
                    </a:cubicBezTo>
                    <a:cubicBezTo>
                      <a:pt x="3493442" y="3892947"/>
                      <a:pt x="3483928" y="3907447"/>
                      <a:pt x="3470930" y="3918082"/>
                    </a:cubicBezTo>
                    <a:cubicBezTo>
                      <a:pt x="3440293" y="3943148"/>
                      <a:pt x="3407595" y="3965583"/>
                      <a:pt x="3375927" y="3989334"/>
                    </a:cubicBezTo>
                    <a:cubicBezTo>
                      <a:pt x="3360093" y="4001209"/>
                      <a:pt x="3346129" y="4016109"/>
                      <a:pt x="3328426" y="4024960"/>
                    </a:cubicBezTo>
                    <a:cubicBezTo>
                      <a:pt x="3312592" y="4032877"/>
                      <a:pt x="3296295" y="4039928"/>
                      <a:pt x="3280925" y="4048711"/>
                    </a:cubicBezTo>
                    <a:cubicBezTo>
                      <a:pt x="3262126" y="4059453"/>
                      <a:pt x="3210544" y="4097161"/>
                      <a:pt x="3197797" y="4108087"/>
                    </a:cubicBezTo>
                    <a:cubicBezTo>
                      <a:pt x="3185046" y="4119017"/>
                      <a:pt x="3177192" y="4136202"/>
                      <a:pt x="3162171" y="4143713"/>
                    </a:cubicBezTo>
                    <a:cubicBezTo>
                      <a:pt x="3144118" y="4152740"/>
                      <a:pt x="3122896" y="4153762"/>
                      <a:pt x="3102795" y="4155589"/>
                    </a:cubicBezTo>
                    <a:cubicBezTo>
                      <a:pt x="3035662" y="4161692"/>
                      <a:pt x="2968208" y="4163506"/>
                      <a:pt x="2900914" y="4167464"/>
                    </a:cubicBezTo>
                    <a:cubicBezTo>
                      <a:pt x="2758410" y="4163506"/>
                      <a:pt x="2615599" y="4165746"/>
                      <a:pt x="2473402" y="4155589"/>
                    </a:cubicBezTo>
                    <a:cubicBezTo>
                      <a:pt x="2448430" y="4153805"/>
                      <a:pt x="2427180" y="4132359"/>
                      <a:pt x="2402150" y="4131838"/>
                    </a:cubicBezTo>
                    <a:lnTo>
                      <a:pt x="1832135" y="4119963"/>
                    </a:lnTo>
                    <a:cubicBezTo>
                      <a:pt x="1816301" y="4116004"/>
                      <a:pt x="1800733" y="4110770"/>
                      <a:pt x="1784634" y="4108087"/>
                    </a:cubicBezTo>
                    <a:cubicBezTo>
                      <a:pt x="1729415" y="4098884"/>
                      <a:pt x="1672838" y="4097303"/>
                      <a:pt x="1618379" y="4084337"/>
                    </a:cubicBezTo>
                    <a:cubicBezTo>
                      <a:pt x="1415148" y="4035949"/>
                      <a:pt x="1623190" y="4065592"/>
                      <a:pt x="1487750" y="4024960"/>
                    </a:cubicBezTo>
                    <a:cubicBezTo>
                      <a:pt x="1464688" y="4018041"/>
                      <a:pt x="1440249" y="4017043"/>
                      <a:pt x="1416499" y="4013085"/>
                    </a:cubicBezTo>
                    <a:lnTo>
                      <a:pt x="1321496" y="3941833"/>
                    </a:lnTo>
                    <a:cubicBezTo>
                      <a:pt x="1311482" y="3934322"/>
                      <a:pt x="1297634" y="3934235"/>
                      <a:pt x="1285870" y="3929957"/>
                    </a:cubicBezTo>
                    <a:cubicBezTo>
                      <a:pt x="1254085" y="3918399"/>
                      <a:pt x="1222535" y="3906206"/>
                      <a:pt x="1190867" y="3894331"/>
                    </a:cubicBezTo>
                    <a:cubicBezTo>
                      <a:pt x="1178992" y="3882456"/>
                      <a:pt x="1168143" y="3869456"/>
                      <a:pt x="1155241" y="3858705"/>
                    </a:cubicBezTo>
                    <a:cubicBezTo>
                      <a:pt x="1105203" y="3817007"/>
                      <a:pt x="1123087" y="3853719"/>
                      <a:pt x="1072114" y="3787454"/>
                    </a:cubicBezTo>
                    <a:cubicBezTo>
                      <a:pt x="1046008" y="3753516"/>
                      <a:pt x="1000862" y="3680576"/>
                      <a:pt x="1000862" y="3680576"/>
                    </a:cubicBezTo>
                    <a:cubicBezTo>
                      <a:pt x="996904" y="3656825"/>
                      <a:pt x="997216" y="3631953"/>
                      <a:pt x="988987" y="3609324"/>
                    </a:cubicBezTo>
                    <a:cubicBezTo>
                      <a:pt x="981099" y="3587632"/>
                      <a:pt x="963683" y="3570592"/>
                      <a:pt x="953361" y="3549947"/>
                    </a:cubicBezTo>
                    <a:cubicBezTo>
                      <a:pt x="848616" y="3340457"/>
                      <a:pt x="1010775" y="3629936"/>
                      <a:pt x="893984" y="3443069"/>
                    </a:cubicBezTo>
                    <a:cubicBezTo>
                      <a:pt x="884602" y="3428057"/>
                      <a:pt x="879017" y="3410938"/>
                      <a:pt x="870234" y="3395568"/>
                    </a:cubicBezTo>
                    <a:cubicBezTo>
                      <a:pt x="850025" y="3360202"/>
                      <a:pt x="819607" y="3319837"/>
                      <a:pt x="775231" y="3312441"/>
                    </a:cubicBezTo>
                    <a:cubicBezTo>
                      <a:pt x="672499" y="3295318"/>
                      <a:pt x="727871" y="3303551"/>
                      <a:pt x="608976" y="3288690"/>
                    </a:cubicBezTo>
                    <a:cubicBezTo>
                      <a:pt x="463466" y="3230486"/>
                      <a:pt x="531216" y="3252902"/>
                      <a:pt x="407096" y="3217438"/>
                    </a:cubicBezTo>
                    <a:cubicBezTo>
                      <a:pt x="318640" y="3158467"/>
                      <a:pt x="427284" y="3234261"/>
                      <a:pt x="335844" y="3158061"/>
                    </a:cubicBezTo>
                    <a:cubicBezTo>
                      <a:pt x="301172" y="3129168"/>
                      <a:pt x="266519" y="3099970"/>
                      <a:pt x="228966" y="3074934"/>
                    </a:cubicBezTo>
                    <a:cubicBezTo>
                      <a:pt x="217091" y="3067017"/>
                      <a:pt x="204176" y="3060471"/>
                      <a:pt x="193340" y="3051183"/>
                    </a:cubicBezTo>
                    <a:cubicBezTo>
                      <a:pt x="176339" y="3036610"/>
                      <a:pt x="161673" y="3019516"/>
                      <a:pt x="145839" y="3003682"/>
                    </a:cubicBezTo>
                    <a:cubicBezTo>
                      <a:pt x="133328" y="2972406"/>
                      <a:pt x="116827" y="2926386"/>
                      <a:pt x="98338" y="2896804"/>
                    </a:cubicBezTo>
                    <a:cubicBezTo>
                      <a:pt x="87848" y="2880020"/>
                      <a:pt x="74587" y="2865137"/>
                      <a:pt x="62712" y="2849303"/>
                    </a:cubicBezTo>
                    <a:cubicBezTo>
                      <a:pt x="54795" y="2809719"/>
                      <a:pt x="43419" y="2770671"/>
                      <a:pt x="38961" y="2730550"/>
                    </a:cubicBezTo>
                    <a:cubicBezTo>
                      <a:pt x="35003" y="2694924"/>
                      <a:pt x="34116" y="2658821"/>
                      <a:pt x="27086" y="2623672"/>
                    </a:cubicBezTo>
                    <a:cubicBezTo>
                      <a:pt x="22176" y="2599123"/>
                      <a:pt x="3335" y="2552420"/>
                      <a:pt x="3335" y="2552420"/>
                    </a:cubicBezTo>
                    <a:cubicBezTo>
                      <a:pt x="7293" y="2453459"/>
                      <a:pt x="8833" y="2354372"/>
                      <a:pt x="15210" y="2255537"/>
                    </a:cubicBezTo>
                    <a:cubicBezTo>
                      <a:pt x="16760" y="2231509"/>
                      <a:pt x="20167" y="2207348"/>
                      <a:pt x="27086" y="2184285"/>
                    </a:cubicBezTo>
                    <a:cubicBezTo>
                      <a:pt x="47288" y="2116945"/>
                      <a:pt x="48809" y="2153871"/>
                      <a:pt x="86462" y="2101157"/>
                    </a:cubicBezTo>
                    <a:cubicBezTo>
                      <a:pt x="96752" y="2086752"/>
                      <a:pt x="103638" y="2070093"/>
                      <a:pt x="110213" y="2053656"/>
                    </a:cubicBezTo>
                    <a:cubicBezTo>
                      <a:pt x="119511" y="2030411"/>
                      <a:pt x="126046" y="2006155"/>
                      <a:pt x="133963" y="1982404"/>
                    </a:cubicBezTo>
                    <a:cubicBezTo>
                      <a:pt x="149191" y="1936719"/>
                      <a:pt x="157714" y="1839900"/>
                      <a:pt x="157714" y="1839900"/>
                    </a:cubicBezTo>
                    <a:cubicBezTo>
                      <a:pt x="153756" y="1800316"/>
                      <a:pt x="153170" y="1760247"/>
                      <a:pt x="145839" y="1721147"/>
                    </a:cubicBezTo>
                    <a:cubicBezTo>
                      <a:pt x="127458" y="1623114"/>
                      <a:pt x="130341" y="1678274"/>
                      <a:pt x="98338" y="1614269"/>
                    </a:cubicBezTo>
                    <a:cubicBezTo>
                      <a:pt x="92740" y="1603073"/>
                      <a:pt x="91393" y="1590149"/>
                      <a:pt x="86462" y="1578643"/>
                    </a:cubicBezTo>
                    <a:cubicBezTo>
                      <a:pt x="79489" y="1562372"/>
                      <a:pt x="68928" y="1547717"/>
                      <a:pt x="62712" y="1531142"/>
                    </a:cubicBezTo>
                    <a:cubicBezTo>
                      <a:pt x="56981" y="1515860"/>
                      <a:pt x="55320" y="1499334"/>
                      <a:pt x="50836" y="1483641"/>
                    </a:cubicBezTo>
                    <a:cubicBezTo>
                      <a:pt x="47397" y="1471605"/>
                      <a:pt x="42919" y="1459890"/>
                      <a:pt x="38961" y="1448015"/>
                    </a:cubicBezTo>
                    <a:cubicBezTo>
                      <a:pt x="20726" y="1320366"/>
                      <a:pt x="17801" y="1339339"/>
                      <a:pt x="38961" y="1163007"/>
                    </a:cubicBezTo>
                    <a:cubicBezTo>
                      <a:pt x="42850" y="1130597"/>
                      <a:pt x="44606" y="1095164"/>
                      <a:pt x="62712" y="1068004"/>
                    </a:cubicBezTo>
                    <a:cubicBezTo>
                      <a:pt x="186840" y="881808"/>
                      <a:pt x="0" y="1168844"/>
                      <a:pt x="98338" y="996752"/>
                    </a:cubicBezTo>
                    <a:cubicBezTo>
                      <a:pt x="108158" y="979568"/>
                      <a:pt x="123990" y="966347"/>
                      <a:pt x="133963" y="949251"/>
                    </a:cubicBezTo>
                    <a:cubicBezTo>
                      <a:pt x="145469" y="929527"/>
                      <a:pt x="178909" y="848216"/>
                      <a:pt x="205215" y="818622"/>
                    </a:cubicBezTo>
                    <a:cubicBezTo>
                      <a:pt x="227530" y="793518"/>
                      <a:pt x="252716" y="771121"/>
                      <a:pt x="276467" y="747370"/>
                    </a:cubicBezTo>
                    <a:cubicBezTo>
                      <a:pt x="308853" y="714984"/>
                      <a:pt x="318969" y="701509"/>
                      <a:pt x="359595" y="676118"/>
                    </a:cubicBezTo>
                    <a:cubicBezTo>
                      <a:pt x="374607" y="666736"/>
                      <a:pt x="391262" y="660285"/>
                      <a:pt x="407096" y="652368"/>
                    </a:cubicBezTo>
                    <a:cubicBezTo>
                      <a:pt x="475366" y="561342"/>
                      <a:pt x="408889" y="638999"/>
                      <a:pt x="478348" y="581116"/>
                    </a:cubicBezTo>
                    <a:cubicBezTo>
                      <a:pt x="491250" y="570365"/>
                      <a:pt x="503223" y="558392"/>
                      <a:pt x="513974" y="545490"/>
                    </a:cubicBezTo>
                    <a:cubicBezTo>
                      <a:pt x="523111" y="534526"/>
                      <a:pt x="526580" y="518780"/>
                      <a:pt x="537725" y="509864"/>
                    </a:cubicBezTo>
                    <a:cubicBezTo>
                      <a:pt x="547499" y="502044"/>
                      <a:pt x="561475" y="501947"/>
                      <a:pt x="573350" y="497989"/>
                    </a:cubicBezTo>
                    <a:cubicBezTo>
                      <a:pt x="585225" y="490072"/>
                      <a:pt x="598884" y="484330"/>
                      <a:pt x="608976" y="474238"/>
                    </a:cubicBezTo>
                    <a:cubicBezTo>
                      <a:pt x="643011" y="440203"/>
                      <a:pt x="625284" y="441622"/>
                      <a:pt x="644602" y="402986"/>
                    </a:cubicBezTo>
                    <a:cubicBezTo>
                      <a:pt x="650985" y="390220"/>
                      <a:pt x="616893" y="436633"/>
                      <a:pt x="644602" y="391111"/>
                    </a:cubicBezTo>
                    <a:close/>
                  </a:path>
                </a:pathLst>
              </a:cu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lang="en-US" dirty="0"/>
              </a:p>
            </p:txBody>
          </p:sp>
          <p:sp>
            <p:nvSpPr>
              <p:cNvPr id="15" name="Oval 14">
                <a:extLst>
                  <a:ext uri="{FF2B5EF4-FFF2-40B4-BE49-F238E27FC236}">
                    <a16:creationId xmlns:a16="http://schemas.microsoft.com/office/drawing/2014/main" id="{683E0A47-9F07-404D-BDCC-B3CCD40B926B}"/>
                  </a:ext>
                </a:extLst>
              </p:cNvPr>
              <p:cNvSpPr/>
              <p:nvPr/>
            </p:nvSpPr>
            <p:spPr>
              <a:xfrm>
                <a:off x="1281" y="1688"/>
                <a:ext cx="517" cy="4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a:solidFill>
                      <a:srgbClr val="FFFFFF"/>
                    </a:solidFill>
                    <a:latin typeface="Calibri" pitchFamily="34" charset="0"/>
                    <a:cs typeface="Arial" pitchFamily="34" charset="0"/>
                  </a:rPr>
                  <a:t>N</a:t>
                </a:r>
              </a:p>
            </p:txBody>
          </p:sp>
          <p:sp>
            <p:nvSpPr>
              <p:cNvPr id="16" name="TextBox 24">
                <a:extLst>
                  <a:ext uri="{FF2B5EF4-FFF2-40B4-BE49-F238E27FC236}">
                    <a16:creationId xmlns:a16="http://schemas.microsoft.com/office/drawing/2014/main" id="{563BF33F-5B6E-9C40-9F77-F6129FD2A414}"/>
                  </a:ext>
                </a:extLst>
              </p:cNvPr>
              <p:cNvSpPr txBox="1">
                <a:spLocks noChangeArrowheads="1"/>
              </p:cNvSpPr>
              <p:nvPr/>
            </p:nvSpPr>
            <p:spPr bwMode="auto">
              <a:xfrm>
                <a:off x="624" y="1632"/>
                <a:ext cx="59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dirty="0"/>
                  <a:t>pro-IL-1</a:t>
                </a:r>
                <a:r>
                  <a:rPr lang="el-GR" altLang="en-US" sz="1400" b="1" dirty="0"/>
                  <a:t>β</a:t>
                </a:r>
                <a:endParaRPr lang="en-US" altLang="en-US" sz="1400" b="1" dirty="0"/>
              </a:p>
            </p:txBody>
          </p:sp>
          <p:sp>
            <p:nvSpPr>
              <p:cNvPr id="17" name="TextBox 27">
                <a:extLst>
                  <a:ext uri="{FF2B5EF4-FFF2-40B4-BE49-F238E27FC236}">
                    <a16:creationId xmlns:a16="http://schemas.microsoft.com/office/drawing/2014/main" id="{AE6B602E-9620-C749-BB61-A0FAED028DA0}"/>
                  </a:ext>
                </a:extLst>
              </p:cNvPr>
              <p:cNvSpPr txBox="1">
                <a:spLocks noChangeArrowheads="1"/>
              </p:cNvSpPr>
              <p:nvPr/>
            </p:nvSpPr>
            <p:spPr bwMode="auto">
              <a:xfrm>
                <a:off x="1680" y="1584"/>
                <a:ext cx="3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t>IL-1</a:t>
                </a:r>
                <a:r>
                  <a:rPr lang="el-GR" altLang="en-US" sz="1400" b="1"/>
                  <a:t>β</a:t>
                </a:r>
                <a:endParaRPr lang="en-US" altLang="en-US" sz="1400" b="1"/>
              </a:p>
            </p:txBody>
          </p:sp>
          <p:pic>
            <p:nvPicPr>
              <p:cNvPr id="18" name="Picture 4" descr="Inflammasome Structure">
                <a:extLst>
                  <a:ext uri="{FF2B5EF4-FFF2-40B4-BE49-F238E27FC236}">
                    <a16:creationId xmlns:a16="http://schemas.microsoft.com/office/drawing/2014/main" id="{AA9DA041-AD0F-A442-8966-D86BE1E4BB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 y="1361"/>
                <a:ext cx="360"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a:extLst>
                  <a:ext uri="{FF2B5EF4-FFF2-40B4-BE49-F238E27FC236}">
                    <a16:creationId xmlns:a16="http://schemas.microsoft.com/office/drawing/2014/main" id="{DB78D44A-A248-9744-B56C-90AF42684E49}"/>
                  </a:ext>
                </a:extLst>
              </p:cNvPr>
              <p:cNvSpPr>
                <a:spLocks noChangeArrowheads="1"/>
              </p:cNvSpPr>
              <p:nvPr/>
            </p:nvSpPr>
            <p:spPr bwMode="auto">
              <a:xfrm rot="19964936" flipV="1">
                <a:off x="850" y="1392"/>
                <a:ext cx="18" cy="83"/>
              </a:xfrm>
              <a:prstGeom prst="ellipse">
                <a:avLst/>
              </a:prstGeom>
              <a:solidFill>
                <a:schemeClr val="accent2"/>
              </a:solidFill>
              <a:ln w="25400" algn="ctr">
                <a:solidFill>
                  <a:srgbClr val="8C3836"/>
                </a:solidFill>
                <a:round/>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a typeface="ＭＳ Ｐゴシック" charset="0"/>
                </a:endParaRPr>
              </a:p>
            </p:txBody>
          </p:sp>
          <p:sp>
            <p:nvSpPr>
              <p:cNvPr id="20" name="Oval 19">
                <a:extLst>
                  <a:ext uri="{FF2B5EF4-FFF2-40B4-BE49-F238E27FC236}">
                    <a16:creationId xmlns:a16="http://schemas.microsoft.com/office/drawing/2014/main" id="{369A4489-71D4-B14F-9F35-6CAB77EEFB2C}"/>
                  </a:ext>
                </a:extLst>
              </p:cNvPr>
              <p:cNvSpPr>
                <a:spLocks noChangeArrowheads="1"/>
              </p:cNvSpPr>
              <p:nvPr/>
            </p:nvSpPr>
            <p:spPr bwMode="auto">
              <a:xfrm rot="19964936" flipV="1">
                <a:off x="979" y="1428"/>
                <a:ext cx="37" cy="84"/>
              </a:xfrm>
              <a:prstGeom prst="ellipse">
                <a:avLst/>
              </a:prstGeom>
              <a:solidFill>
                <a:schemeClr val="accent2"/>
              </a:solidFill>
              <a:ln w="25400" algn="ctr">
                <a:solidFill>
                  <a:srgbClr val="8C3836"/>
                </a:solidFill>
                <a:round/>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a typeface="ＭＳ Ｐゴシック" charset="0"/>
                </a:endParaRPr>
              </a:p>
            </p:txBody>
          </p:sp>
          <p:sp>
            <p:nvSpPr>
              <p:cNvPr id="21" name="Oval 20">
                <a:extLst>
                  <a:ext uri="{FF2B5EF4-FFF2-40B4-BE49-F238E27FC236}">
                    <a16:creationId xmlns:a16="http://schemas.microsoft.com/office/drawing/2014/main" id="{57CF1A14-AA1D-A843-AD56-595069E4A280}"/>
                  </a:ext>
                </a:extLst>
              </p:cNvPr>
              <p:cNvSpPr>
                <a:spLocks noChangeArrowheads="1"/>
              </p:cNvSpPr>
              <p:nvPr/>
            </p:nvSpPr>
            <p:spPr bwMode="auto">
              <a:xfrm rot="3744871">
                <a:off x="791" y="1432"/>
                <a:ext cx="94" cy="44"/>
              </a:xfrm>
              <a:prstGeom prst="ellipse">
                <a:avLst/>
              </a:prstGeom>
              <a:solidFill>
                <a:schemeClr val="accent1"/>
              </a:solidFill>
              <a:ln>
                <a:noFill/>
              </a:ln>
            </p:spPr>
            <p:txBody>
              <a:bodyPr rot="10800000" vert="eaVert" anchor="ctr"/>
              <a:lstStyle/>
              <a:p>
                <a:pPr algn="ctr" eaLnBrk="1" fontAlgn="auto" hangingPunct="1">
                  <a:spcBef>
                    <a:spcPts val="0"/>
                  </a:spcBef>
                  <a:spcAft>
                    <a:spcPts val="0"/>
                  </a:spcAft>
                  <a:defRPr/>
                </a:pPr>
                <a:endParaRPr lang="en-US">
                  <a:solidFill>
                    <a:schemeClr val="lt1"/>
                  </a:solidFill>
                  <a:latin typeface="+mn-lt"/>
                  <a:ea typeface="ＭＳ Ｐゴシック" charset="0"/>
                </a:endParaRPr>
              </a:p>
            </p:txBody>
          </p:sp>
          <p:grpSp>
            <p:nvGrpSpPr>
              <p:cNvPr id="22" name="Group 15">
                <a:extLst>
                  <a:ext uri="{FF2B5EF4-FFF2-40B4-BE49-F238E27FC236}">
                    <a16:creationId xmlns:a16="http://schemas.microsoft.com/office/drawing/2014/main" id="{F6DFDDF7-E2A3-A249-B6F9-12374F8B0D7C}"/>
                  </a:ext>
                </a:extLst>
              </p:cNvPr>
              <p:cNvGrpSpPr>
                <a:grpSpLocks/>
              </p:cNvGrpSpPr>
              <p:nvPr/>
            </p:nvGrpSpPr>
            <p:grpSpPr bwMode="auto">
              <a:xfrm>
                <a:off x="864" y="1536"/>
                <a:ext cx="66" cy="94"/>
                <a:chOff x="835" y="1620"/>
                <a:chExt cx="66" cy="94"/>
              </a:xfrm>
            </p:grpSpPr>
            <p:sp>
              <p:nvSpPr>
                <p:cNvPr id="45" name="Oval 44">
                  <a:extLst>
                    <a:ext uri="{FF2B5EF4-FFF2-40B4-BE49-F238E27FC236}">
                      <a16:creationId xmlns:a16="http://schemas.microsoft.com/office/drawing/2014/main" id="{A660A76A-B73D-514C-B67D-0A11598C3508}"/>
                    </a:ext>
                  </a:extLst>
                </p:cNvPr>
                <p:cNvSpPr>
                  <a:spLocks noChangeArrowheads="1"/>
                </p:cNvSpPr>
                <p:nvPr/>
              </p:nvSpPr>
              <p:spPr bwMode="auto">
                <a:xfrm rot="19964936" flipV="1">
                  <a:off x="883" y="1620"/>
                  <a:ext cx="18" cy="102"/>
                </a:xfrm>
                <a:prstGeom prst="ellipse">
                  <a:avLst/>
                </a:prstGeom>
                <a:solidFill>
                  <a:schemeClr val="accent2"/>
                </a:solidFill>
                <a:ln w="25400" algn="ctr">
                  <a:solidFill>
                    <a:srgbClr val="8C3836"/>
                  </a:solidFill>
                  <a:round/>
                  <a:headEnd/>
                  <a:tailEnd/>
                </a:ln>
              </p:spPr>
              <p:txBody>
                <a:bodyPr rot="10800000" anchor="ctr"/>
                <a:lstStyle/>
                <a:p>
                  <a:pPr algn="ctr" eaLnBrk="1" fontAlgn="auto" hangingPunct="1">
                    <a:spcBef>
                      <a:spcPts val="0"/>
                    </a:spcBef>
                    <a:spcAft>
                      <a:spcPts val="0"/>
                    </a:spcAft>
                    <a:defRPr/>
                  </a:pPr>
                  <a:endParaRPr lang="en-US">
                    <a:solidFill>
                      <a:schemeClr val="lt1"/>
                    </a:solidFill>
                    <a:latin typeface="+mn-lt"/>
                    <a:ea typeface="ＭＳ Ｐゴシック" charset="0"/>
                  </a:endParaRPr>
                </a:p>
              </p:txBody>
            </p:sp>
            <p:sp>
              <p:nvSpPr>
                <p:cNvPr id="46" name="Oval 45">
                  <a:extLst>
                    <a:ext uri="{FF2B5EF4-FFF2-40B4-BE49-F238E27FC236}">
                      <a16:creationId xmlns:a16="http://schemas.microsoft.com/office/drawing/2014/main" id="{3473C7CE-4C20-464C-A9C3-51AB4378EEDA}"/>
                    </a:ext>
                  </a:extLst>
                </p:cNvPr>
                <p:cNvSpPr>
                  <a:spLocks noChangeArrowheads="1"/>
                </p:cNvSpPr>
                <p:nvPr/>
              </p:nvSpPr>
              <p:spPr bwMode="auto">
                <a:xfrm rot="3744871">
                  <a:off x="810" y="1636"/>
                  <a:ext cx="113" cy="44"/>
                </a:xfrm>
                <a:prstGeom prst="ellipse">
                  <a:avLst/>
                </a:prstGeom>
                <a:solidFill>
                  <a:schemeClr val="accent1"/>
                </a:solidFill>
                <a:ln>
                  <a:noFill/>
                </a:ln>
              </p:spPr>
              <p:txBody>
                <a:bodyPr rot="10800000" vert="eaVert" anchor="ctr"/>
                <a:lstStyle/>
                <a:p>
                  <a:pPr algn="ctr" eaLnBrk="1" fontAlgn="auto" hangingPunct="1">
                    <a:spcBef>
                      <a:spcPts val="0"/>
                    </a:spcBef>
                    <a:spcAft>
                      <a:spcPts val="0"/>
                    </a:spcAft>
                    <a:defRPr/>
                  </a:pPr>
                  <a:endParaRPr lang="en-US">
                    <a:solidFill>
                      <a:schemeClr val="lt1"/>
                    </a:solidFill>
                    <a:latin typeface="+mn-lt"/>
                    <a:ea typeface="ＭＳ Ｐゴシック" charset="0"/>
                  </a:endParaRPr>
                </a:p>
              </p:txBody>
            </p:sp>
          </p:grpSp>
          <p:sp>
            <p:nvSpPr>
              <p:cNvPr id="23" name="Oval 22">
                <a:extLst>
                  <a:ext uri="{FF2B5EF4-FFF2-40B4-BE49-F238E27FC236}">
                    <a16:creationId xmlns:a16="http://schemas.microsoft.com/office/drawing/2014/main" id="{363427FC-C7FD-8A4F-988B-FC75376DACD4}"/>
                  </a:ext>
                </a:extLst>
              </p:cNvPr>
              <p:cNvSpPr>
                <a:spLocks noChangeArrowheads="1"/>
              </p:cNvSpPr>
              <p:nvPr/>
            </p:nvSpPr>
            <p:spPr bwMode="auto">
              <a:xfrm rot="3744871">
                <a:off x="905" y="1454"/>
                <a:ext cx="96" cy="41"/>
              </a:xfrm>
              <a:prstGeom prst="ellipse">
                <a:avLst/>
              </a:prstGeom>
              <a:solidFill>
                <a:schemeClr val="accent1"/>
              </a:solidFill>
              <a:ln>
                <a:noFill/>
              </a:ln>
            </p:spPr>
            <p:txBody>
              <a:bodyPr rot="10800000" vert="eaVert" anchor="ctr"/>
              <a:lstStyle/>
              <a:p>
                <a:pPr algn="ctr" eaLnBrk="1" fontAlgn="auto" hangingPunct="1">
                  <a:spcBef>
                    <a:spcPts val="0"/>
                  </a:spcBef>
                  <a:spcAft>
                    <a:spcPts val="0"/>
                  </a:spcAft>
                  <a:defRPr/>
                </a:pPr>
                <a:endParaRPr lang="en-US">
                  <a:solidFill>
                    <a:schemeClr val="lt1"/>
                  </a:solidFill>
                  <a:latin typeface="+mn-lt"/>
                  <a:ea typeface="ＭＳ Ｐゴシック" charset="0"/>
                </a:endParaRPr>
              </a:p>
            </p:txBody>
          </p:sp>
          <p:cxnSp>
            <p:nvCxnSpPr>
              <p:cNvPr id="24" name="Straight Arrow Connector 26">
                <a:extLst>
                  <a:ext uri="{FF2B5EF4-FFF2-40B4-BE49-F238E27FC236}">
                    <a16:creationId xmlns:a16="http://schemas.microsoft.com/office/drawing/2014/main" id="{39C4DB64-447F-8F4E-9AE7-68451EF2EA1C}"/>
                  </a:ext>
                </a:extLst>
              </p:cNvPr>
              <p:cNvCxnSpPr>
                <a:cxnSpLocks noChangeShapeType="1"/>
              </p:cNvCxnSpPr>
              <p:nvPr/>
            </p:nvCxnSpPr>
            <p:spPr bwMode="auto">
              <a:xfrm>
                <a:off x="1008" y="1536"/>
                <a:ext cx="172" cy="0"/>
              </a:xfrm>
              <a:prstGeom prst="straightConnector1">
                <a:avLst/>
              </a:prstGeom>
              <a:noFill/>
              <a:ln w="19050">
                <a:solidFill>
                  <a:srgbClr val="BE4B48"/>
                </a:solidFill>
                <a:round/>
                <a:headEnd/>
                <a:tailEnd type="arrow" w="med" len="med"/>
              </a:ln>
              <a:extLst>
                <a:ext uri="{909E8E84-426E-40DD-AFC4-6F175D3DCCD1}">
                  <a14:hiddenFill xmlns:a14="http://schemas.microsoft.com/office/drawing/2010/main">
                    <a:noFill/>
                  </a14:hiddenFill>
                </a:ext>
              </a:extLst>
            </p:spPr>
          </p:cxnSp>
          <p:sp>
            <p:nvSpPr>
              <p:cNvPr id="25" name="Oval 24">
                <a:extLst>
                  <a:ext uri="{FF2B5EF4-FFF2-40B4-BE49-F238E27FC236}">
                    <a16:creationId xmlns:a16="http://schemas.microsoft.com/office/drawing/2014/main" id="{87E608CB-2F47-9D4E-B2B0-2A4A4F197E5F}"/>
                  </a:ext>
                </a:extLst>
              </p:cNvPr>
              <p:cNvSpPr>
                <a:spLocks noChangeArrowheads="1"/>
              </p:cNvSpPr>
              <p:nvPr/>
            </p:nvSpPr>
            <p:spPr bwMode="auto">
              <a:xfrm rot="3744871">
                <a:off x="1837" y="1504"/>
                <a:ext cx="113" cy="44"/>
              </a:xfrm>
              <a:prstGeom prst="ellipse">
                <a:avLst/>
              </a:prstGeom>
              <a:solidFill>
                <a:schemeClr val="accent1"/>
              </a:solidFill>
              <a:ln>
                <a:noFill/>
              </a:ln>
            </p:spPr>
            <p:txBody>
              <a:bodyPr rot="10800000" vert="eaVert" anchor="ctr"/>
              <a:lstStyle/>
              <a:p>
                <a:pPr algn="ctr" eaLnBrk="1" fontAlgn="auto" hangingPunct="1">
                  <a:spcBef>
                    <a:spcPts val="0"/>
                  </a:spcBef>
                  <a:spcAft>
                    <a:spcPts val="0"/>
                  </a:spcAft>
                  <a:defRPr/>
                </a:pPr>
                <a:endParaRPr lang="en-US">
                  <a:solidFill>
                    <a:schemeClr val="lt1"/>
                  </a:solidFill>
                  <a:latin typeface="+mn-lt"/>
                  <a:ea typeface="ＭＳ Ｐゴシック" charset="0"/>
                </a:endParaRPr>
              </a:p>
            </p:txBody>
          </p:sp>
          <p:sp>
            <p:nvSpPr>
              <p:cNvPr id="26" name="Oval 25">
                <a:extLst>
                  <a:ext uri="{FF2B5EF4-FFF2-40B4-BE49-F238E27FC236}">
                    <a16:creationId xmlns:a16="http://schemas.microsoft.com/office/drawing/2014/main" id="{7DE826B1-4FEC-E94D-AC50-3EA02483A963}"/>
                  </a:ext>
                </a:extLst>
              </p:cNvPr>
              <p:cNvSpPr>
                <a:spLocks noChangeArrowheads="1"/>
              </p:cNvSpPr>
              <p:nvPr/>
            </p:nvSpPr>
            <p:spPr bwMode="auto">
              <a:xfrm rot="3744871">
                <a:off x="1695" y="1569"/>
                <a:ext cx="113" cy="41"/>
              </a:xfrm>
              <a:prstGeom prst="ellipse">
                <a:avLst/>
              </a:prstGeom>
              <a:solidFill>
                <a:schemeClr val="accent1"/>
              </a:solidFill>
              <a:ln>
                <a:noFill/>
              </a:ln>
            </p:spPr>
            <p:txBody>
              <a:bodyPr rot="10800000" vert="eaVert" anchor="ctr"/>
              <a:lstStyle/>
              <a:p>
                <a:pPr algn="ctr" eaLnBrk="1" fontAlgn="auto" hangingPunct="1">
                  <a:spcBef>
                    <a:spcPts val="0"/>
                  </a:spcBef>
                  <a:spcAft>
                    <a:spcPts val="0"/>
                  </a:spcAft>
                  <a:defRPr/>
                </a:pPr>
                <a:endParaRPr lang="en-US">
                  <a:solidFill>
                    <a:schemeClr val="lt1"/>
                  </a:solidFill>
                  <a:latin typeface="+mn-lt"/>
                  <a:ea typeface="ＭＳ Ｐゴシック" charset="0"/>
                </a:endParaRPr>
              </a:p>
            </p:txBody>
          </p:sp>
          <p:sp>
            <p:nvSpPr>
              <p:cNvPr id="27" name="Oval 26">
                <a:extLst>
                  <a:ext uri="{FF2B5EF4-FFF2-40B4-BE49-F238E27FC236}">
                    <a16:creationId xmlns:a16="http://schemas.microsoft.com/office/drawing/2014/main" id="{BA6937D8-CA62-6A48-BCFE-58F92839D0DB}"/>
                  </a:ext>
                </a:extLst>
              </p:cNvPr>
              <p:cNvSpPr>
                <a:spLocks noChangeArrowheads="1"/>
              </p:cNvSpPr>
              <p:nvPr/>
            </p:nvSpPr>
            <p:spPr bwMode="auto">
              <a:xfrm rot="3744871">
                <a:off x="1751" y="1446"/>
                <a:ext cx="94" cy="44"/>
              </a:xfrm>
              <a:prstGeom prst="ellipse">
                <a:avLst/>
              </a:prstGeom>
              <a:solidFill>
                <a:schemeClr val="accent1"/>
              </a:solidFill>
              <a:ln>
                <a:noFill/>
              </a:ln>
            </p:spPr>
            <p:txBody>
              <a:bodyPr rot="10800000" vert="eaVert" anchor="ctr"/>
              <a:lstStyle/>
              <a:p>
                <a:pPr algn="ctr" eaLnBrk="1" fontAlgn="auto" hangingPunct="1">
                  <a:spcBef>
                    <a:spcPts val="0"/>
                  </a:spcBef>
                  <a:spcAft>
                    <a:spcPts val="0"/>
                  </a:spcAft>
                  <a:defRPr/>
                </a:pPr>
                <a:endParaRPr lang="en-US">
                  <a:solidFill>
                    <a:schemeClr val="lt1"/>
                  </a:solidFill>
                  <a:latin typeface="+mn-lt"/>
                  <a:ea typeface="ＭＳ Ｐゴシック" charset="0"/>
                </a:endParaRPr>
              </a:p>
            </p:txBody>
          </p:sp>
          <p:sp>
            <p:nvSpPr>
              <p:cNvPr id="28" name="TextBox 32">
                <a:extLst>
                  <a:ext uri="{FF2B5EF4-FFF2-40B4-BE49-F238E27FC236}">
                    <a16:creationId xmlns:a16="http://schemas.microsoft.com/office/drawing/2014/main" id="{8A62103E-8E14-9740-A603-5EA1BCF41633}"/>
                  </a:ext>
                </a:extLst>
              </p:cNvPr>
              <p:cNvSpPr txBox="1">
                <a:spLocks noChangeArrowheads="1"/>
              </p:cNvSpPr>
              <p:nvPr/>
            </p:nvSpPr>
            <p:spPr bwMode="auto">
              <a:xfrm>
                <a:off x="1104" y="1056"/>
                <a:ext cx="551"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b="1"/>
                  <a:t>lysosome</a:t>
                </a:r>
              </a:p>
            </p:txBody>
          </p:sp>
          <p:grpSp>
            <p:nvGrpSpPr>
              <p:cNvPr id="29" name="Group 41">
                <a:extLst>
                  <a:ext uri="{FF2B5EF4-FFF2-40B4-BE49-F238E27FC236}">
                    <a16:creationId xmlns:a16="http://schemas.microsoft.com/office/drawing/2014/main" id="{D87E0B71-6790-5640-A8B4-A2F60B981217}"/>
                  </a:ext>
                </a:extLst>
              </p:cNvPr>
              <p:cNvGrpSpPr>
                <a:grpSpLocks/>
              </p:cNvGrpSpPr>
              <p:nvPr/>
            </p:nvGrpSpPr>
            <p:grpSpPr bwMode="auto">
              <a:xfrm>
                <a:off x="764" y="864"/>
                <a:ext cx="161" cy="142"/>
                <a:chOff x="1371600" y="1066800"/>
                <a:chExt cx="1234439" cy="1143002"/>
              </a:xfrm>
            </p:grpSpPr>
            <p:cxnSp>
              <p:nvCxnSpPr>
                <p:cNvPr id="43" name="Straight Connector 42">
                  <a:extLst>
                    <a:ext uri="{FF2B5EF4-FFF2-40B4-BE49-F238E27FC236}">
                      <a16:creationId xmlns:a16="http://schemas.microsoft.com/office/drawing/2014/main" id="{E188F29D-F362-3C44-B4E3-7F984C7F2771}"/>
                    </a:ext>
                  </a:extLst>
                </p:cNvPr>
                <p:cNvCxnSpPr/>
                <p:nvPr/>
              </p:nvCxnSpPr>
              <p:spPr>
                <a:xfrm rot="5400000">
                  <a:off x="1219200" y="1219200"/>
                  <a:ext cx="1143000" cy="838200"/>
                </a:xfrm>
                <a:prstGeom prst="line">
                  <a:avLst/>
                </a:prstGeom>
                <a:ln w="57150">
                  <a:solidFill>
                    <a:schemeClr val="tx2">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222344F-74CB-5241-B164-FB6B755036E5}"/>
                    </a:ext>
                  </a:extLst>
                </p:cNvPr>
                <p:cNvCxnSpPr/>
                <p:nvPr/>
              </p:nvCxnSpPr>
              <p:spPr>
                <a:xfrm rot="5400000">
                  <a:off x="1615439" y="1219201"/>
                  <a:ext cx="1143000" cy="838201"/>
                </a:xfrm>
                <a:prstGeom prst="line">
                  <a:avLst/>
                </a:prstGeom>
                <a:ln w="57150">
                  <a:solidFill>
                    <a:schemeClr val="tx2">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cxnSp>
            <p:nvCxnSpPr>
              <p:cNvPr id="30" name="Straight Arrow Connector 29">
                <a:extLst>
                  <a:ext uri="{FF2B5EF4-FFF2-40B4-BE49-F238E27FC236}">
                    <a16:creationId xmlns:a16="http://schemas.microsoft.com/office/drawing/2014/main" id="{BC84187C-FA53-224F-AC08-7D42ECACC9D2}"/>
                  </a:ext>
                </a:extLst>
              </p:cNvPr>
              <p:cNvCxnSpPr/>
              <p:nvPr/>
            </p:nvCxnSpPr>
            <p:spPr>
              <a:xfrm>
                <a:off x="867" y="978"/>
                <a:ext cx="103" cy="1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1" name="Group 45">
                <a:extLst>
                  <a:ext uri="{FF2B5EF4-FFF2-40B4-BE49-F238E27FC236}">
                    <a16:creationId xmlns:a16="http://schemas.microsoft.com/office/drawing/2014/main" id="{85EF12E4-10D7-4C43-BC7A-0162AC00EC74}"/>
                  </a:ext>
                </a:extLst>
              </p:cNvPr>
              <p:cNvGrpSpPr>
                <a:grpSpLocks/>
              </p:cNvGrpSpPr>
              <p:nvPr/>
            </p:nvGrpSpPr>
            <p:grpSpPr bwMode="auto">
              <a:xfrm>
                <a:off x="945" y="1120"/>
                <a:ext cx="161" cy="142"/>
                <a:chOff x="1371600" y="1066800"/>
                <a:chExt cx="1234439" cy="1143002"/>
              </a:xfrm>
            </p:grpSpPr>
            <p:cxnSp>
              <p:nvCxnSpPr>
                <p:cNvPr id="41" name="Straight Connector 46">
                  <a:extLst>
                    <a:ext uri="{FF2B5EF4-FFF2-40B4-BE49-F238E27FC236}">
                      <a16:creationId xmlns:a16="http://schemas.microsoft.com/office/drawing/2014/main" id="{59E7C809-2281-BE4A-AF72-C6C9B18885E9}"/>
                    </a:ext>
                  </a:extLst>
                </p:cNvPr>
                <p:cNvCxnSpPr/>
                <p:nvPr/>
              </p:nvCxnSpPr>
              <p:spPr>
                <a:xfrm rot="5400000">
                  <a:off x="1219200" y="1219200"/>
                  <a:ext cx="1143000" cy="838200"/>
                </a:xfrm>
                <a:prstGeom prst="line">
                  <a:avLst/>
                </a:prstGeom>
                <a:ln w="57150">
                  <a:solidFill>
                    <a:schemeClr val="tx2">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42" name="Straight Connector 47">
                  <a:extLst>
                    <a:ext uri="{FF2B5EF4-FFF2-40B4-BE49-F238E27FC236}">
                      <a16:creationId xmlns:a16="http://schemas.microsoft.com/office/drawing/2014/main" id="{194FE873-5BDF-004D-961A-C98E72891E54}"/>
                    </a:ext>
                  </a:extLst>
                </p:cNvPr>
                <p:cNvCxnSpPr/>
                <p:nvPr/>
              </p:nvCxnSpPr>
              <p:spPr>
                <a:xfrm rot="5400000">
                  <a:off x="1615439" y="1219201"/>
                  <a:ext cx="1143000" cy="838201"/>
                </a:xfrm>
                <a:prstGeom prst="line">
                  <a:avLst/>
                </a:prstGeom>
                <a:ln w="57150">
                  <a:solidFill>
                    <a:schemeClr val="tx2">
                      <a:lumMod val="60000"/>
                      <a:lumOff val="4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cxnSp>
            <p:nvCxnSpPr>
              <p:cNvPr id="32" name="Straight Arrow Connector 50">
                <a:extLst>
                  <a:ext uri="{FF2B5EF4-FFF2-40B4-BE49-F238E27FC236}">
                    <a16:creationId xmlns:a16="http://schemas.microsoft.com/office/drawing/2014/main" id="{0907EC0A-E8AB-204C-9F2A-9CA80371DA23}"/>
                  </a:ext>
                </a:extLst>
              </p:cNvPr>
              <p:cNvCxnSpPr>
                <a:cxnSpLocks noChangeShapeType="1"/>
              </p:cNvCxnSpPr>
              <p:nvPr/>
            </p:nvCxnSpPr>
            <p:spPr bwMode="auto">
              <a:xfrm>
                <a:off x="1104" y="1296"/>
                <a:ext cx="77" cy="114"/>
              </a:xfrm>
              <a:prstGeom prst="straightConnector1">
                <a:avLst/>
              </a:prstGeom>
              <a:noFill/>
              <a:ln w="19050">
                <a:solidFill>
                  <a:schemeClr val="accent2"/>
                </a:solidFill>
                <a:round/>
                <a:headEnd/>
                <a:tailEnd type="arrow" w="med" len="med"/>
              </a:ln>
              <a:extLst>
                <a:ext uri="{909E8E84-426E-40DD-AFC4-6F175D3DCCD1}">
                  <a14:hiddenFill xmlns:a14="http://schemas.microsoft.com/office/drawing/2010/main">
                    <a:noFill/>
                  </a14:hiddenFill>
                </a:ext>
              </a:extLst>
            </p:spPr>
          </p:cxnSp>
          <p:cxnSp>
            <p:nvCxnSpPr>
              <p:cNvPr id="33" name="Straight Arrow Connector 32">
                <a:extLst>
                  <a:ext uri="{FF2B5EF4-FFF2-40B4-BE49-F238E27FC236}">
                    <a16:creationId xmlns:a16="http://schemas.microsoft.com/office/drawing/2014/main" id="{4DAEA7F6-C2BE-C64E-AA22-C9281FB33FDE}"/>
                  </a:ext>
                </a:extLst>
              </p:cNvPr>
              <p:cNvCxnSpPr/>
              <p:nvPr/>
            </p:nvCxnSpPr>
            <p:spPr>
              <a:xfrm flipV="1">
                <a:off x="1824" y="1200"/>
                <a:ext cx="240" cy="2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A9A08CAC-03D7-D941-989E-316C6485B866}"/>
                  </a:ext>
                </a:extLst>
              </p:cNvPr>
              <p:cNvSpPr>
                <a:spLocks noChangeArrowheads="1"/>
              </p:cNvSpPr>
              <p:nvPr/>
            </p:nvSpPr>
            <p:spPr bwMode="auto">
              <a:xfrm rot="3744871">
                <a:off x="1999" y="1121"/>
                <a:ext cx="75" cy="41"/>
              </a:xfrm>
              <a:prstGeom prst="ellipse">
                <a:avLst/>
              </a:prstGeom>
              <a:solidFill>
                <a:schemeClr val="accent1"/>
              </a:solidFill>
              <a:ln>
                <a:noFill/>
              </a:ln>
            </p:spPr>
            <p:txBody>
              <a:bodyPr rot="10800000" vert="eaVert" anchor="ctr"/>
              <a:lstStyle/>
              <a:p>
                <a:pPr algn="ctr" eaLnBrk="1" fontAlgn="auto" hangingPunct="1">
                  <a:spcBef>
                    <a:spcPts val="0"/>
                  </a:spcBef>
                  <a:spcAft>
                    <a:spcPts val="0"/>
                  </a:spcAft>
                  <a:defRPr/>
                </a:pPr>
                <a:endParaRPr lang="en-US">
                  <a:solidFill>
                    <a:schemeClr val="lt1"/>
                  </a:solidFill>
                  <a:latin typeface="+mn-lt"/>
                  <a:ea typeface="ＭＳ Ｐゴシック" charset="0"/>
                </a:endParaRPr>
              </a:p>
            </p:txBody>
          </p:sp>
          <p:sp>
            <p:nvSpPr>
              <p:cNvPr id="35" name="Oval 34">
                <a:extLst>
                  <a:ext uri="{FF2B5EF4-FFF2-40B4-BE49-F238E27FC236}">
                    <a16:creationId xmlns:a16="http://schemas.microsoft.com/office/drawing/2014/main" id="{A54D7097-5C2D-0B43-8F9E-1857006B22B1}"/>
                  </a:ext>
                </a:extLst>
              </p:cNvPr>
              <p:cNvSpPr>
                <a:spLocks noChangeArrowheads="1"/>
              </p:cNvSpPr>
              <p:nvPr/>
            </p:nvSpPr>
            <p:spPr bwMode="auto">
              <a:xfrm rot="3744871">
                <a:off x="2067" y="1093"/>
                <a:ext cx="94" cy="41"/>
              </a:xfrm>
              <a:prstGeom prst="ellipse">
                <a:avLst/>
              </a:prstGeom>
              <a:solidFill>
                <a:schemeClr val="accent1"/>
              </a:solidFill>
              <a:ln>
                <a:noFill/>
              </a:ln>
            </p:spPr>
            <p:txBody>
              <a:bodyPr rot="10800000" vert="eaVert" anchor="ctr"/>
              <a:lstStyle/>
              <a:p>
                <a:pPr algn="ctr" eaLnBrk="1" fontAlgn="auto" hangingPunct="1">
                  <a:spcBef>
                    <a:spcPts val="0"/>
                  </a:spcBef>
                  <a:spcAft>
                    <a:spcPts val="0"/>
                  </a:spcAft>
                  <a:defRPr/>
                </a:pPr>
                <a:endParaRPr lang="en-US">
                  <a:solidFill>
                    <a:schemeClr val="lt1"/>
                  </a:solidFill>
                  <a:latin typeface="+mn-lt"/>
                  <a:ea typeface="ＭＳ Ｐゴシック" charset="0"/>
                </a:endParaRPr>
              </a:p>
            </p:txBody>
          </p:sp>
          <p:sp>
            <p:nvSpPr>
              <p:cNvPr id="36" name="Oval 35">
                <a:extLst>
                  <a:ext uri="{FF2B5EF4-FFF2-40B4-BE49-F238E27FC236}">
                    <a16:creationId xmlns:a16="http://schemas.microsoft.com/office/drawing/2014/main" id="{36346F6B-038F-164C-BC7D-0468953DC873}"/>
                  </a:ext>
                </a:extLst>
              </p:cNvPr>
              <p:cNvSpPr>
                <a:spLocks noChangeArrowheads="1"/>
              </p:cNvSpPr>
              <p:nvPr/>
            </p:nvSpPr>
            <p:spPr bwMode="auto">
              <a:xfrm rot="3744871">
                <a:off x="2102" y="1179"/>
                <a:ext cx="75" cy="41"/>
              </a:xfrm>
              <a:prstGeom prst="ellipse">
                <a:avLst/>
              </a:prstGeom>
              <a:solidFill>
                <a:schemeClr val="accent1"/>
              </a:solidFill>
              <a:ln>
                <a:noFill/>
              </a:ln>
            </p:spPr>
            <p:txBody>
              <a:bodyPr rot="10800000" vert="eaVert" anchor="ctr"/>
              <a:lstStyle/>
              <a:p>
                <a:pPr algn="ctr" eaLnBrk="1" fontAlgn="auto" hangingPunct="1">
                  <a:spcBef>
                    <a:spcPts val="0"/>
                  </a:spcBef>
                  <a:spcAft>
                    <a:spcPts val="0"/>
                  </a:spcAft>
                  <a:defRPr/>
                </a:pPr>
                <a:endParaRPr lang="en-US">
                  <a:solidFill>
                    <a:schemeClr val="lt1"/>
                  </a:solidFill>
                  <a:latin typeface="+mn-lt"/>
                  <a:ea typeface="ＭＳ Ｐゴシック" charset="0"/>
                </a:endParaRPr>
              </a:p>
            </p:txBody>
          </p:sp>
          <p:sp>
            <p:nvSpPr>
              <p:cNvPr id="37" name="TextBox 42">
                <a:extLst>
                  <a:ext uri="{FF2B5EF4-FFF2-40B4-BE49-F238E27FC236}">
                    <a16:creationId xmlns:a16="http://schemas.microsoft.com/office/drawing/2014/main" id="{B650117B-6C59-394A-AEBA-FBE90FBE244C}"/>
                  </a:ext>
                </a:extLst>
              </p:cNvPr>
              <p:cNvSpPr txBox="1">
                <a:spLocks noChangeArrowheads="1"/>
              </p:cNvSpPr>
              <p:nvPr/>
            </p:nvSpPr>
            <p:spPr bwMode="auto">
              <a:xfrm>
                <a:off x="2112" y="1248"/>
                <a:ext cx="3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a:t>IL-1</a:t>
                </a:r>
                <a:r>
                  <a:rPr lang="el-GR" altLang="en-US" sz="1400" b="1"/>
                  <a:t>β</a:t>
                </a:r>
                <a:endParaRPr lang="en-US" altLang="en-US" sz="1400" b="1"/>
              </a:p>
            </p:txBody>
          </p:sp>
          <p:cxnSp>
            <p:nvCxnSpPr>
              <p:cNvPr id="38" name="Straight Arrow Connector 26">
                <a:extLst>
                  <a:ext uri="{FF2B5EF4-FFF2-40B4-BE49-F238E27FC236}">
                    <a16:creationId xmlns:a16="http://schemas.microsoft.com/office/drawing/2014/main" id="{BA9F3700-0858-3A43-99F0-64444916F122}"/>
                  </a:ext>
                </a:extLst>
              </p:cNvPr>
              <p:cNvCxnSpPr>
                <a:cxnSpLocks noChangeShapeType="1"/>
              </p:cNvCxnSpPr>
              <p:nvPr/>
            </p:nvCxnSpPr>
            <p:spPr bwMode="auto">
              <a:xfrm>
                <a:off x="1536" y="1536"/>
                <a:ext cx="172" cy="0"/>
              </a:xfrm>
              <a:prstGeom prst="straightConnector1">
                <a:avLst/>
              </a:prstGeom>
              <a:noFill/>
              <a:ln w="19050">
                <a:solidFill>
                  <a:srgbClr val="BE4B48"/>
                </a:solidFill>
                <a:round/>
                <a:headEnd/>
                <a:tailEnd type="arrow" w="med" len="med"/>
              </a:ln>
              <a:extLst>
                <a:ext uri="{909E8E84-426E-40DD-AFC4-6F175D3DCCD1}">
                  <a14:hiddenFill xmlns:a14="http://schemas.microsoft.com/office/drawing/2010/main">
                    <a:noFill/>
                  </a14:hiddenFill>
                </a:ext>
              </a:extLst>
            </p:spPr>
          </p:cxnSp>
          <p:sp>
            <p:nvSpPr>
              <p:cNvPr id="39" name="Oval 38">
                <a:extLst>
                  <a:ext uri="{FF2B5EF4-FFF2-40B4-BE49-F238E27FC236}">
                    <a16:creationId xmlns:a16="http://schemas.microsoft.com/office/drawing/2014/main" id="{4405FB59-3B67-1E40-AAFC-FD6B26427B5A}"/>
                  </a:ext>
                </a:extLst>
              </p:cNvPr>
              <p:cNvSpPr>
                <a:spLocks noChangeArrowheads="1"/>
              </p:cNvSpPr>
              <p:nvPr/>
            </p:nvSpPr>
            <p:spPr bwMode="auto">
              <a:xfrm>
                <a:off x="864" y="1056"/>
                <a:ext cx="288" cy="240"/>
              </a:xfrm>
              <a:prstGeom prst="ellipse">
                <a:avLst/>
              </a:prstGeom>
              <a:noFill/>
              <a:ln w="9525">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sp>
            <p:nvSpPr>
              <p:cNvPr id="40" name="TextBox 8">
                <a:extLst>
                  <a:ext uri="{FF2B5EF4-FFF2-40B4-BE49-F238E27FC236}">
                    <a16:creationId xmlns:a16="http://schemas.microsoft.com/office/drawing/2014/main" id="{2C454478-3642-7E48-8090-15458E0CD9D8}"/>
                  </a:ext>
                </a:extLst>
              </p:cNvPr>
              <p:cNvSpPr txBox="1">
                <a:spLocks noChangeArrowheads="1"/>
              </p:cNvSpPr>
              <p:nvPr/>
            </p:nvSpPr>
            <p:spPr bwMode="auto">
              <a:xfrm>
                <a:off x="1248" y="1248"/>
                <a:ext cx="4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b="1" dirty="0"/>
                  <a:t>NALP3</a:t>
                </a:r>
              </a:p>
            </p:txBody>
          </p:sp>
        </p:grpSp>
        <p:sp>
          <p:nvSpPr>
            <p:cNvPr id="13" name="Rectangle 40">
              <a:extLst>
                <a:ext uri="{FF2B5EF4-FFF2-40B4-BE49-F238E27FC236}">
                  <a16:creationId xmlns:a16="http://schemas.microsoft.com/office/drawing/2014/main" id="{1CE11F07-8DE1-124B-A160-6C898774726A}"/>
                </a:ext>
              </a:extLst>
            </p:cNvPr>
            <p:cNvSpPr>
              <a:spLocks noChangeArrowheads="1"/>
            </p:cNvSpPr>
            <p:nvPr/>
          </p:nvSpPr>
          <p:spPr bwMode="auto">
            <a:xfrm>
              <a:off x="2544" y="1104"/>
              <a:ext cx="773"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zh-CN" sz="1400" b="1">
                  <a:solidFill>
                    <a:srgbClr val="336699"/>
                  </a:solidFill>
                  <a:ea typeface="SimSun" panose="02010600030101010101" pitchFamily="2" charset="-122"/>
                </a:rPr>
                <a:t>Macrophage</a:t>
              </a:r>
            </a:p>
          </p:txBody>
        </p:sp>
      </p:grpSp>
      <p:sp>
        <p:nvSpPr>
          <p:cNvPr id="47" name="TextBox 8">
            <a:extLst>
              <a:ext uri="{FF2B5EF4-FFF2-40B4-BE49-F238E27FC236}">
                <a16:creationId xmlns:a16="http://schemas.microsoft.com/office/drawing/2014/main" id="{14729230-2B7F-004C-AFBC-E59163649698}"/>
              </a:ext>
            </a:extLst>
          </p:cNvPr>
          <p:cNvSpPr txBox="1">
            <a:spLocks noChangeArrowheads="1"/>
          </p:cNvSpPr>
          <p:nvPr/>
        </p:nvSpPr>
        <p:spPr bwMode="auto">
          <a:xfrm>
            <a:off x="5187318" y="6196753"/>
            <a:ext cx="28035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100" b="1" i="1" dirty="0"/>
              <a:t>Ji, Xia, Wang, Nel, Zink ACS Nano 2012</a:t>
            </a:r>
            <a:endParaRPr lang="en-US" altLang="en-US" sz="1100" b="1" dirty="0"/>
          </a:p>
        </p:txBody>
      </p:sp>
      <p:sp>
        <p:nvSpPr>
          <p:cNvPr id="48" name="TextBox 46">
            <a:extLst>
              <a:ext uri="{FF2B5EF4-FFF2-40B4-BE49-F238E27FC236}">
                <a16:creationId xmlns:a16="http://schemas.microsoft.com/office/drawing/2014/main" id="{0A917C38-642F-8E45-9775-0169E8DD3E24}"/>
              </a:ext>
            </a:extLst>
          </p:cNvPr>
          <p:cNvSpPr txBox="1">
            <a:spLocks noChangeArrowheads="1"/>
          </p:cNvSpPr>
          <p:nvPr/>
        </p:nvSpPr>
        <p:spPr bwMode="auto">
          <a:xfrm>
            <a:off x="6855872" y="4055685"/>
            <a:ext cx="1789775" cy="338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dirty="0">
                <a:solidFill>
                  <a:srgbClr val="FF0000"/>
                </a:solidFill>
              </a:rPr>
              <a:t>AR 7:1</a:t>
            </a:r>
          </a:p>
        </p:txBody>
      </p:sp>
      <p:sp>
        <p:nvSpPr>
          <p:cNvPr id="51" name="TextBox 50">
            <a:extLst>
              <a:ext uri="{FF2B5EF4-FFF2-40B4-BE49-F238E27FC236}">
                <a16:creationId xmlns:a16="http://schemas.microsoft.com/office/drawing/2014/main" id="{A05F0AA4-D538-6B44-B6F2-BA2777EB4078}"/>
              </a:ext>
            </a:extLst>
          </p:cNvPr>
          <p:cNvSpPr txBox="1"/>
          <p:nvPr/>
        </p:nvSpPr>
        <p:spPr>
          <a:xfrm>
            <a:off x="24989" y="154495"/>
            <a:ext cx="8981946" cy="954107"/>
          </a:xfrm>
          <a:prstGeom prst="rect">
            <a:avLst/>
          </a:prstGeom>
          <a:noFill/>
        </p:spPr>
        <p:txBody>
          <a:bodyPr wrap="none" rtlCol="0">
            <a:spAutoFit/>
          </a:bodyPr>
          <a:lstStyle/>
          <a:p>
            <a:r>
              <a:rPr lang="en-US" sz="2800" b="1" dirty="0">
                <a:latin typeface="Comic Sans MS" panose="030F0902030302020204" pitchFamily="66" charset="0"/>
              </a:rPr>
              <a:t>Frustrated phagocytes release pyrogenic cytokines</a:t>
            </a:r>
          </a:p>
          <a:p>
            <a:pPr algn="ctr"/>
            <a:r>
              <a:rPr lang="en-US" sz="2800" b="1" dirty="0">
                <a:latin typeface="Comic Sans MS" panose="030F0902030302020204" pitchFamily="66" charset="0"/>
              </a:rPr>
              <a:t>that can cause inflammation </a:t>
            </a:r>
          </a:p>
        </p:txBody>
      </p:sp>
      <p:sp>
        <p:nvSpPr>
          <p:cNvPr id="6" name="TextBox 5">
            <a:extLst>
              <a:ext uri="{FF2B5EF4-FFF2-40B4-BE49-F238E27FC236}">
                <a16:creationId xmlns:a16="http://schemas.microsoft.com/office/drawing/2014/main" id="{17DAA1A9-218B-5C4C-AC0A-706CCC00C82F}"/>
              </a:ext>
            </a:extLst>
          </p:cNvPr>
          <p:cNvSpPr txBox="1"/>
          <p:nvPr/>
        </p:nvSpPr>
        <p:spPr>
          <a:xfrm>
            <a:off x="8574157" y="6414052"/>
            <a:ext cx="424027" cy="369332"/>
          </a:xfrm>
          <a:prstGeom prst="rect">
            <a:avLst/>
          </a:prstGeom>
          <a:noFill/>
        </p:spPr>
        <p:txBody>
          <a:bodyPr wrap="none" rtlCol="0">
            <a:spAutoFit/>
          </a:bodyPr>
          <a:lstStyle/>
          <a:p>
            <a:r>
              <a:rPr lang="en-US" dirty="0"/>
              <a:t>11</a:t>
            </a:r>
          </a:p>
        </p:txBody>
      </p:sp>
      <p:sp>
        <p:nvSpPr>
          <p:cNvPr id="8" name="TextBox 7">
            <a:extLst>
              <a:ext uri="{FF2B5EF4-FFF2-40B4-BE49-F238E27FC236}">
                <a16:creationId xmlns:a16="http://schemas.microsoft.com/office/drawing/2014/main" id="{F7C8F1D9-5969-CF4F-9A90-2527C962F52D}"/>
              </a:ext>
            </a:extLst>
          </p:cNvPr>
          <p:cNvSpPr txBox="1"/>
          <p:nvPr/>
        </p:nvSpPr>
        <p:spPr>
          <a:xfrm>
            <a:off x="7990843" y="1447800"/>
            <a:ext cx="1016092" cy="266732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053808878"/>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B95E6D94-C1BD-A24F-B0BC-E193DEE59BC7}"/>
              </a:ext>
            </a:extLst>
          </p:cNvPr>
          <p:cNvSpPr>
            <a:spLocks noGrp="1" noChangeArrowheads="1"/>
          </p:cNvSpPr>
          <p:nvPr>
            <p:ph type="title"/>
          </p:nvPr>
        </p:nvSpPr>
        <p:spPr>
          <a:xfrm>
            <a:off x="457200" y="142013"/>
            <a:ext cx="8229600" cy="1143000"/>
          </a:xfrm>
        </p:spPr>
        <p:txBody>
          <a:bodyPr/>
          <a:lstStyle/>
          <a:p>
            <a:r>
              <a:rPr lang="en-US" altLang="en-US" sz="3200" b="1" dirty="0">
                <a:latin typeface="Comic Sans MS" panose="030F0902030302020204" pitchFamily="66" charset="0"/>
              </a:rPr>
              <a:t>Asbestos-Related Lung Diseases</a:t>
            </a:r>
          </a:p>
        </p:txBody>
      </p:sp>
      <p:sp>
        <p:nvSpPr>
          <p:cNvPr id="9219" name="Content Placeholder 2">
            <a:extLst>
              <a:ext uri="{FF2B5EF4-FFF2-40B4-BE49-F238E27FC236}">
                <a16:creationId xmlns:a16="http://schemas.microsoft.com/office/drawing/2014/main" id="{AB62060F-497A-FF44-9727-5981ECE9A39A}"/>
              </a:ext>
            </a:extLst>
          </p:cNvPr>
          <p:cNvSpPr>
            <a:spLocks noGrp="1" noChangeArrowheads="1"/>
          </p:cNvSpPr>
          <p:nvPr>
            <p:ph idx="1"/>
          </p:nvPr>
        </p:nvSpPr>
        <p:spPr>
          <a:xfrm>
            <a:off x="609600" y="1371599"/>
            <a:ext cx="8229600" cy="5344387"/>
          </a:xfrm>
        </p:spPr>
        <p:txBody>
          <a:bodyPr/>
          <a:lstStyle/>
          <a:p>
            <a:pPr eaLnBrk="1" hangingPunct="1"/>
            <a:r>
              <a:rPr lang="en-US" altLang="en-US" sz="2800" b="1" dirty="0">
                <a:latin typeface="Comic Sans MS" panose="030F0902030302020204" pitchFamily="66" charset="0"/>
              </a:rPr>
              <a:t>Pleural Effusions</a:t>
            </a:r>
          </a:p>
          <a:p>
            <a:pPr eaLnBrk="1" hangingPunct="1"/>
            <a:endParaRPr lang="en-US" altLang="en-US" sz="2800" b="1" dirty="0">
              <a:latin typeface="Comic Sans MS" panose="030F0902030302020204" pitchFamily="66" charset="0"/>
            </a:endParaRPr>
          </a:p>
          <a:p>
            <a:pPr eaLnBrk="1" hangingPunct="1"/>
            <a:r>
              <a:rPr lang="en-US" altLang="en-US" sz="2800" b="1" dirty="0">
                <a:latin typeface="Comic Sans MS" panose="030F0902030302020204" pitchFamily="66" charset="0"/>
              </a:rPr>
              <a:t>Pleural Plaques and Diffuse Pleural Thickening</a:t>
            </a:r>
          </a:p>
          <a:p>
            <a:pPr eaLnBrk="1" hangingPunct="1"/>
            <a:endParaRPr lang="en-US" altLang="en-US" sz="2800" b="1" dirty="0">
              <a:latin typeface="Comic Sans MS" panose="030F0902030302020204" pitchFamily="66" charset="0"/>
            </a:endParaRPr>
          </a:p>
          <a:p>
            <a:pPr eaLnBrk="1" hangingPunct="1">
              <a:buFont typeface="Arial" panose="020B0604020202020204" pitchFamily="34" charset="0"/>
              <a:buChar char="•"/>
            </a:pPr>
            <a:r>
              <a:rPr lang="en-US" altLang="en-US" sz="2800" b="1" dirty="0">
                <a:latin typeface="Comic Sans MS" panose="030F0902030302020204" pitchFamily="66" charset="0"/>
              </a:rPr>
              <a:t>Pulmonary Fibrosis</a:t>
            </a:r>
          </a:p>
          <a:p>
            <a:pPr eaLnBrk="1" hangingPunct="1">
              <a:buFont typeface="Arial" panose="020B0604020202020204" pitchFamily="34" charset="0"/>
              <a:buChar char="•"/>
            </a:pPr>
            <a:endParaRPr lang="en-US" altLang="en-US" sz="2800" b="1" dirty="0">
              <a:latin typeface="Comic Sans MS" panose="030F0902030302020204" pitchFamily="66" charset="0"/>
            </a:endParaRPr>
          </a:p>
          <a:p>
            <a:pPr eaLnBrk="1" hangingPunct="1"/>
            <a:r>
              <a:rPr lang="en-US" altLang="en-US" sz="2800" b="1" dirty="0">
                <a:latin typeface="Comic Sans MS" panose="030F0902030302020204" pitchFamily="66" charset="0"/>
              </a:rPr>
              <a:t>Malignant Mesothelioma</a:t>
            </a:r>
          </a:p>
          <a:p>
            <a:pPr eaLnBrk="1" hangingPunct="1"/>
            <a:endParaRPr lang="en-US" altLang="en-US" sz="2800" dirty="0">
              <a:latin typeface="Comic Sans MS" panose="030F0902030302020204" pitchFamily="66" charset="0"/>
            </a:endParaRPr>
          </a:p>
          <a:p>
            <a:pPr eaLnBrk="1" hangingPunct="1"/>
            <a:r>
              <a:rPr lang="en-US" altLang="en-US" sz="2800" b="1" dirty="0">
                <a:latin typeface="Comic Sans MS" panose="030F0902030302020204" pitchFamily="66" charset="0"/>
              </a:rPr>
              <a:t>Bronchogenic Carcinoma</a:t>
            </a:r>
          </a:p>
        </p:txBody>
      </p:sp>
      <p:sp>
        <p:nvSpPr>
          <p:cNvPr id="2" name="TextBox 1">
            <a:extLst>
              <a:ext uri="{FF2B5EF4-FFF2-40B4-BE49-F238E27FC236}">
                <a16:creationId xmlns:a16="http://schemas.microsoft.com/office/drawing/2014/main" id="{E5F14E43-6843-ED44-92FE-93971C4BA813}"/>
              </a:ext>
            </a:extLst>
          </p:cNvPr>
          <p:cNvSpPr txBox="1"/>
          <p:nvPr/>
        </p:nvSpPr>
        <p:spPr>
          <a:xfrm>
            <a:off x="8458200" y="6480313"/>
            <a:ext cx="441146" cy="369332"/>
          </a:xfrm>
          <a:prstGeom prst="rect">
            <a:avLst/>
          </a:prstGeom>
          <a:noFill/>
        </p:spPr>
        <p:txBody>
          <a:bodyPr wrap="none" rtlCol="0">
            <a:spAutoFit/>
          </a:bodyPr>
          <a:lstStyle/>
          <a:p>
            <a:r>
              <a:rPr lang="en-US" dirty="0"/>
              <a:t>12</a:t>
            </a:r>
          </a:p>
        </p:txBody>
      </p:sp>
    </p:spTree>
    <p:extLst>
      <p:ext uri="{BB962C8B-B14F-4D97-AF65-F5344CB8AC3E}">
        <p14:creationId xmlns:p14="http://schemas.microsoft.com/office/powerpoint/2010/main" val="132136108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asbesto1">
            <a:extLst>
              <a:ext uri="{FF2B5EF4-FFF2-40B4-BE49-F238E27FC236}">
                <a16:creationId xmlns:a16="http://schemas.microsoft.com/office/drawing/2014/main" id="{30A1FE00-EED4-FA47-B3AD-55496A278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371600"/>
            <a:ext cx="34290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descr="Asbestos Body">
            <a:extLst>
              <a:ext uri="{FF2B5EF4-FFF2-40B4-BE49-F238E27FC236}">
                <a16:creationId xmlns:a16="http://schemas.microsoft.com/office/drawing/2014/main" id="{EA044D38-427D-A643-B85F-C06B7B156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71600"/>
            <a:ext cx="3048000"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Ferruginous bodies">
            <a:extLst>
              <a:ext uri="{FF2B5EF4-FFF2-40B4-BE49-F238E27FC236}">
                <a16:creationId xmlns:a16="http://schemas.microsoft.com/office/drawing/2014/main" id="{D9288DC3-9D72-B04B-A59A-2E03C7BBFB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91000"/>
            <a:ext cx="30480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a:extLst>
              <a:ext uri="{FF2B5EF4-FFF2-40B4-BE49-F238E27FC236}">
                <a16:creationId xmlns:a16="http://schemas.microsoft.com/office/drawing/2014/main" id="{5612E83E-8CDE-B54B-A485-24A052357D88}"/>
              </a:ext>
            </a:extLst>
          </p:cNvPr>
          <p:cNvSpPr txBox="1">
            <a:spLocks noChangeArrowheads="1"/>
          </p:cNvSpPr>
          <p:nvPr/>
        </p:nvSpPr>
        <p:spPr bwMode="auto">
          <a:xfrm>
            <a:off x="304800" y="1524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b="1">
                <a:latin typeface="Comic Sans MS" panose="030F0902030302020204" pitchFamily="66" charset="0"/>
              </a:rPr>
              <a:t>Microscopic and macroscopic lung abnormalities caused by durable fibers</a:t>
            </a:r>
          </a:p>
        </p:txBody>
      </p:sp>
      <p:sp>
        <p:nvSpPr>
          <p:cNvPr id="31750" name="Text Box 6">
            <a:extLst>
              <a:ext uri="{FF2B5EF4-FFF2-40B4-BE49-F238E27FC236}">
                <a16:creationId xmlns:a16="http://schemas.microsoft.com/office/drawing/2014/main" id="{5C64AC50-1477-364A-AD9D-1EB90C84D8AC}"/>
              </a:ext>
            </a:extLst>
          </p:cNvPr>
          <p:cNvSpPr txBox="1">
            <a:spLocks noChangeArrowheads="1"/>
          </p:cNvSpPr>
          <p:nvPr/>
        </p:nvSpPr>
        <p:spPr bwMode="auto">
          <a:xfrm>
            <a:off x="228600" y="3352800"/>
            <a:ext cx="2011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800" b="1"/>
              <a:t>‘</a:t>
            </a:r>
            <a:r>
              <a:rPr lang="en-US" altLang="ja-JP" sz="1800" b="1">
                <a:latin typeface="Comic Sans MS" panose="030F0902030302020204" pitchFamily="66" charset="0"/>
              </a:rPr>
              <a:t>mineral bodies</a:t>
            </a:r>
            <a:r>
              <a:rPr lang="ja-JP" altLang="en-US" sz="1800" b="1"/>
              <a:t>’</a:t>
            </a:r>
            <a:endParaRPr lang="en-US" altLang="en-US" sz="1800" b="1">
              <a:latin typeface="Times New Roman" panose="02020603050405020304" pitchFamily="18" charset="0"/>
            </a:endParaRPr>
          </a:p>
        </p:txBody>
      </p:sp>
      <p:sp>
        <p:nvSpPr>
          <p:cNvPr id="31751" name="Text Box 7">
            <a:extLst>
              <a:ext uri="{FF2B5EF4-FFF2-40B4-BE49-F238E27FC236}">
                <a16:creationId xmlns:a16="http://schemas.microsoft.com/office/drawing/2014/main" id="{6F973D99-70BF-9649-8847-9E86C267F337}"/>
              </a:ext>
            </a:extLst>
          </p:cNvPr>
          <p:cNvSpPr txBox="1">
            <a:spLocks noChangeArrowheads="1"/>
          </p:cNvSpPr>
          <p:nvPr/>
        </p:nvSpPr>
        <p:spPr bwMode="auto">
          <a:xfrm>
            <a:off x="1219200" y="3810000"/>
            <a:ext cx="2465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ja-JP" altLang="en-US" sz="1800" b="1"/>
              <a:t>‘</a:t>
            </a:r>
            <a:r>
              <a:rPr lang="en-US" altLang="ja-JP" sz="1800" b="1">
                <a:latin typeface="Comic Sans MS" panose="030F0902030302020204" pitchFamily="66" charset="0"/>
              </a:rPr>
              <a:t>ferruginous bodies</a:t>
            </a:r>
            <a:r>
              <a:rPr lang="ja-JP" altLang="en-US" sz="1800" b="1"/>
              <a:t>’</a:t>
            </a:r>
            <a:endParaRPr lang="en-US" altLang="en-US" sz="1800" b="1">
              <a:latin typeface="Times New Roman" panose="02020603050405020304" pitchFamily="18" charset="0"/>
            </a:endParaRPr>
          </a:p>
        </p:txBody>
      </p:sp>
      <p:pic>
        <p:nvPicPr>
          <p:cNvPr id="31752" name="Picture 8" descr="Pleural Plaques">
            <a:extLst>
              <a:ext uri="{FF2B5EF4-FFF2-40B4-BE49-F238E27FC236}">
                <a16:creationId xmlns:a16="http://schemas.microsoft.com/office/drawing/2014/main" id="{94FB69FA-AD32-1A4B-95B1-71CA5541D6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962400"/>
            <a:ext cx="34417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 Box 9">
            <a:extLst>
              <a:ext uri="{FF2B5EF4-FFF2-40B4-BE49-F238E27FC236}">
                <a16:creationId xmlns:a16="http://schemas.microsoft.com/office/drawing/2014/main" id="{32DA96D6-C8C3-8240-8E7E-EFC2812CEA0E}"/>
              </a:ext>
            </a:extLst>
          </p:cNvPr>
          <p:cNvSpPr txBox="1">
            <a:spLocks noChangeArrowheads="1"/>
          </p:cNvSpPr>
          <p:nvPr/>
        </p:nvSpPr>
        <p:spPr bwMode="auto">
          <a:xfrm>
            <a:off x="7239000" y="1524000"/>
            <a:ext cx="1636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latin typeface="Comic Sans MS" panose="030F0902030302020204" pitchFamily="66" charset="0"/>
              </a:rPr>
              <a:t>Radiograph of </a:t>
            </a:r>
          </a:p>
          <a:p>
            <a:pPr eaLnBrk="1" hangingPunct="1">
              <a:spcBef>
                <a:spcPct val="0"/>
              </a:spcBef>
              <a:buFontTx/>
              <a:buNone/>
            </a:pPr>
            <a:r>
              <a:rPr lang="en-US" altLang="en-US" sz="1600" b="1">
                <a:latin typeface="Comic Sans MS" panose="030F0902030302020204" pitchFamily="66" charset="0"/>
              </a:rPr>
              <a:t>Pleural plaques</a:t>
            </a:r>
          </a:p>
        </p:txBody>
      </p:sp>
      <p:sp>
        <p:nvSpPr>
          <p:cNvPr id="31754" name="Text Box 10">
            <a:extLst>
              <a:ext uri="{FF2B5EF4-FFF2-40B4-BE49-F238E27FC236}">
                <a16:creationId xmlns:a16="http://schemas.microsoft.com/office/drawing/2014/main" id="{5043EA9C-A7CD-7D4A-BBD1-0960E6CBDDAA}"/>
              </a:ext>
            </a:extLst>
          </p:cNvPr>
          <p:cNvSpPr txBox="1">
            <a:spLocks noChangeArrowheads="1"/>
          </p:cNvSpPr>
          <p:nvPr/>
        </p:nvSpPr>
        <p:spPr bwMode="auto">
          <a:xfrm>
            <a:off x="7239000" y="3429000"/>
            <a:ext cx="1636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1">
                <a:latin typeface="Comic Sans MS" panose="030F0902030302020204" pitchFamily="66" charset="0"/>
              </a:rPr>
              <a:t>Anatomy of</a:t>
            </a:r>
          </a:p>
          <a:p>
            <a:pPr eaLnBrk="1" hangingPunct="1">
              <a:spcBef>
                <a:spcPct val="0"/>
              </a:spcBef>
              <a:buFontTx/>
              <a:buNone/>
            </a:pPr>
            <a:r>
              <a:rPr lang="en-US" altLang="en-US" sz="1600" b="1">
                <a:latin typeface="Comic Sans MS" panose="030F0902030302020204" pitchFamily="66" charset="0"/>
              </a:rPr>
              <a:t>Pleural plaques</a:t>
            </a:r>
          </a:p>
        </p:txBody>
      </p:sp>
      <p:sp>
        <p:nvSpPr>
          <p:cNvPr id="31755" name="TextBox 2">
            <a:extLst>
              <a:ext uri="{FF2B5EF4-FFF2-40B4-BE49-F238E27FC236}">
                <a16:creationId xmlns:a16="http://schemas.microsoft.com/office/drawing/2014/main" id="{3E7EBE16-8F3E-D34F-827A-E93E5CB39B10}"/>
              </a:ext>
            </a:extLst>
          </p:cNvPr>
          <p:cNvSpPr txBox="1">
            <a:spLocks noChangeArrowheads="1"/>
          </p:cNvSpPr>
          <p:nvPr/>
        </p:nvSpPr>
        <p:spPr bwMode="auto">
          <a:xfrm>
            <a:off x="228600" y="6324600"/>
            <a:ext cx="3856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Comic Sans MS" panose="030F0902030302020204" pitchFamily="66" charset="0"/>
              </a:rPr>
              <a:t>Attribution: Med. Digital Library. Univ. of Michigan</a:t>
            </a:r>
          </a:p>
        </p:txBody>
      </p:sp>
      <p:sp>
        <p:nvSpPr>
          <p:cNvPr id="31756" name="TextBox 1">
            <a:extLst>
              <a:ext uri="{FF2B5EF4-FFF2-40B4-BE49-F238E27FC236}">
                <a16:creationId xmlns:a16="http://schemas.microsoft.com/office/drawing/2014/main" id="{D6F39D24-B973-1148-8C76-D0D1C36B1D83}"/>
              </a:ext>
            </a:extLst>
          </p:cNvPr>
          <p:cNvSpPr txBox="1">
            <a:spLocks noChangeArrowheads="1"/>
          </p:cNvSpPr>
          <p:nvPr/>
        </p:nvSpPr>
        <p:spPr bwMode="auto">
          <a:xfrm>
            <a:off x="8534400" y="6408738"/>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13</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4">
            <a:extLst>
              <a:ext uri="{FF2B5EF4-FFF2-40B4-BE49-F238E27FC236}">
                <a16:creationId xmlns:a16="http://schemas.microsoft.com/office/drawing/2014/main" id="{11647CA0-879D-44D7-B990-ED642494E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03674"/>
            <a:ext cx="5391150" cy="6812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Line 5">
            <a:extLst>
              <a:ext uri="{FF2B5EF4-FFF2-40B4-BE49-F238E27FC236}">
                <a16:creationId xmlns:a16="http://schemas.microsoft.com/office/drawing/2014/main" id="{33C5C0E0-FD30-48BA-9C74-C57B955A782A}"/>
              </a:ext>
            </a:extLst>
          </p:cNvPr>
          <p:cNvSpPr>
            <a:spLocks noChangeShapeType="1"/>
          </p:cNvSpPr>
          <p:nvPr/>
        </p:nvSpPr>
        <p:spPr bwMode="auto">
          <a:xfrm>
            <a:off x="304801" y="3025637"/>
            <a:ext cx="971549" cy="91771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7" name="Line 6">
            <a:extLst>
              <a:ext uri="{FF2B5EF4-FFF2-40B4-BE49-F238E27FC236}">
                <a16:creationId xmlns:a16="http://schemas.microsoft.com/office/drawing/2014/main" id="{5DEA31C4-AC56-4840-8A1C-E8C79EB7036B}"/>
              </a:ext>
            </a:extLst>
          </p:cNvPr>
          <p:cNvSpPr>
            <a:spLocks noChangeShapeType="1"/>
          </p:cNvSpPr>
          <p:nvPr/>
        </p:nvSpPr>
        <p:spPr bwMode="auto">
          <a:xfrm>
            <a:off x="762000" y="2507974"/>
            <a:ext cx="514350" cy="917713"/>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8" name="Line 7">
            <a:extLst>
              <a:ext uri="{FF2B5EF4-FFF2-40B4-BE49-F238E27FC236}">
                <a16:creationId xmlns:a16="http://schemas.microsoft.com/office/drawing/2014/main" id="{32396979-C2D3-47BE-AAE9-85BB63653416}"/>
              </a:ext>
            </a:extLst>
          </p:cNvPr>
          <p:cNvSpPr>
            <a:spLocks noChangeShapeType="1"/>
          </p:cNvSpPr>
          <p:nvPr/>
        </p:nvSpPr>
        <p:spPr bwMode="auto">
          <a:xfrm flipH="1">
            <a:off x="4495800" y="3375421"/>
            <a:ext cx="514350" cy="45720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19" name="Line 9">
            <a:extLst>
              <a:ext uri="{FF2B5EF4-FFF2-40B4-BE49-F238E27FC236}">
                <a16:creationId xmlns:a16="http://schemas.microsoft.com/office/drawing/2014/main" id="{B9A124C4-F1BE-474E-AD5A-D2C88A99C6A0}"/>
              </a:ext>
            </a:extLst>
          </p:cNvPr>
          <p:cNvSpPr>
            <a:spLocks noChangeShapeType="1"/>
          </p:cNvSpPr>
          <p:nvPr/>
        </p:nvSpPr>
        <p:spPr bwMode="auto">
          <a:xfrm flipH="1">
            <a:off x="2800350" y="3943350"/>
            <a:ext cx="457200" cy="5715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 name="TextBox 5">
            <a:extLst>
              <a:ext uri="{FF2B5EF4-FFF2-40B4-BE49-F238E27FC236}">
                <a16:creationId xmlns:a16="http://schemas.microsoft.com/office/drawing/2014/main" id="{18317F86-B17E-44BE-B15E-8F622ACD308F}"/>
              </a:ext>
            </a:extLst>
          </p:cNvPr>
          <p:cNvSpPr txBox="1"/>
          <p:nvPr/>
        </p:nvSpPr>
        <p:spPr>
          <a:xfrm>
            <a:off x="5695951" y="1066800"/>
            <a:ext cx="3448049" cy="2677656"/>
          </a:xfrm>
          <a:prstGeom prst="rect">
            <a:avLst/>
          </a:prstGeom>
          <a:noFill/>
        </p:spPr>
        <p:txBody>
          <a:bodyPr wrap="square" rtlCol="0">
            <a:spAutoFit/>
          </a:bodyPr>
          <a:lstStyle/>
          <a:p>
            <a:r>
              <a:rPr lang="en-US" sz="2400" b="1" dirty="0">
                <a:latin typeface="Comic Sans MS" panose="030F0902030302020204" pitchFamily="66" charset="0"/>
              </a:rPr>
              <a:t>HRCT Image of Localized Pleural Thickening.</a:t>
            </a:r>
          </a:p>
          <a:p>
            <a:endParaRPr lang="en-US" sz="2400" b="1" dirty="0">
              <a:solidFill>
                <a:srgbClr val="FF0000"/>
              </a:solidFill>
            </a:endParaRPr>
          </a:p>
          <a:p>
            <a:r>
              <a:rPr lang="en-US" sz="1200" b="1" dirty="0">
                <a:latin typeface="Comic Sans MS" panose="030F0902030302020204" pitchFamily="66" charset="0"/>
              </a:rPr>
              <a:t>Courtesy of the Center for Asbestos-Related Disease. Libby, MT</a:t>
            </a:r>
          </a:p>
          <a:p>
            <a:endParaRPr lang="en-US" sz="2400" b="1" dirty="0">
              <a:solidFill>
                <a:srgbClr val="FF0000"/>
              </a:solidFill>
            </a:endParaRPr>
          </a:p>
          <a:p>
            <a:endParaRPr lang="en-US" sz="2400" b="1" dirty="0">
              <a:solidFill>
                <a:srgbClr val="FF0000"/>
              </a:solidFill>
            </a:endParaRPr>
          </a:p>
        </p:txBody>
      </p:sp>
      <p:sp>
        <p:nvSpPr>
          <p:cNvPr id="3" name="TextBox 2">
            <a:extLst>
              <a:ext uri="{FF2B5EF4-FFF2-40B4-BE49-F238E27FC236}">
                <a16:creationId xmlns:a16="http://schemas.microsoft.com/office/drawing/2014/main" id="{7A29FA51-C4D6-1047-946B-BBBDC61C9175}"/>
              </a:ext>
            </a:extLst>
          </p:cNvPr>
          <p:cNvSpPr txBox="1"/>
          <p:nvPr/>
        </p:nvSpPr>
        <p:spPr>
          <a:xfrm>
            <a:off x="4293647" y="103674"/>
            <a:ext cx="1202278" cy="457200"/>
          </a:xfrm>
          <a:prstGeom prst="rect">
            <a:avLst/>
          </a:prstGeom>
          <a:solidFill>
            <a:schemeClr val="tx1"/>
          </a:solidFill>
        </p:spPr>
        <p:txBody>
          <a:bodyPr wrap="square" rtlCol="0">
            <a:spAutoFit/>
          </a:bodyPr>
          <a:lstStyle/>
          <a:p>
            <a:endParaRPr lang="en-US" dirty="0"/>
          </a:p>
        </p:txBody>
      </p:sp>
      <p:sp>
        <p:nvSpPr>
          <p:cNvPr id="2" name="TextBox 1">
            <a:extLst>
              <a:ext uri="{FF2B5EF4-FFF2-40B4-BE49-F238E27FC236}">
                <a16:creationId xmlns:a16="http://schemas.microsoft.com/office/drawing/2014/main" id="{9FCF0DB1-A27E-B945-BEB4-51C03073F10D}"/>
              </a:ext>
            </a:extLst>
          </p:cNvPr>
          <p:cNvSpPr txBox="1"/>
          <p:nvPr/>
        </p:nvSpPr>
        <p:spPr>
          <a:xfrm>
            <a:off x="8483600" y="6468533"/>
            <a:ext cx="441146" cy="369332"/>
          </a:xfrm>
          <a:prstGeom prst="rect">
            <a:avLst/>
          </a:prstGeom>
          <a:noFill/>
        </p:spPr>
        <p:txBody>
          <a:bodyPr wrap="none" rtlCol="0">
            <a:spAutoFit/>
          </a:bodyPr>
          <a:lstStyle/>
          <a:p>
            <a:r>
              <a:rPr lang="en-US" dirty="0"/>
              <a:t>14</a:t>
            </a:r>
          </a:p>
        </p:txBody>
      </p:sp>
    </p:spTree>
    <p:extLst>
      <p:ext uri="{BB962C8B-B14F-4D97-AF65-F5344CB8AC3E}">
        <p14:creationId xmlns:p14="http://schemas.microsoft.com/office/powerpoint/2010/main" val="2980185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9DE0C5F5-42D7-234A-9F41-856EBE6820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43000"/>
            <a:ext cx="4278313" cy="466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1">
            <a:extLst>
              <a:ext uri="{FF2B5EF4-FFF2-40B4-BE49-F238E27FC236}">
                <a16:creationId xmlns:a16="http://schemas.microsoft.com/office/drawing/2014/main" id="{24100FD8-3ADD-9D4E-A691-5E92B07639FC}"/>
              </a:ext>
            </a:extLst>
          </p:cNvPr>
          <p:cNvSpPr txBox="1">
            <a:spLocks noChangeArrowheads="1"/>
          </p:cNvSpPr>
          <p:nvPr/>
        </p:nvSpPr>
        <p:spPr bwMode="auto">
          <a:xfrm>
            <a:off x="381000" y="228600"/>
            <a:ext cx="85312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a:solidFill>
                  <a:srgbClr val="FF0000"/>
                </a:solidFill>
                <a:latin typeface="Comic Sans MS" panose="030F0902030302020204" pitchFamily="66" charset="0"/>
              </a:rPr>
              <a:t>H</a:t>
            </a:r>
            <a:r>
              <a:rPr lang="en-US" altLang="en-US" sz="2800" b="1">
                <a:latin typeface="Comic Sans MS" panose="030F0902030302020204" pitchFamily="66" charset="0"/>
              </a:rPr>
              <a:t>igh </a:t>
            </a:r>
            <a:r>
              <a:rPr lang="en-US" altLang="en-US" sz="2800" b="1">
                <a:solidFill>
                  <a:srgbClr val="FF0000"/>
                </a:solidFill>
                <a:latin typeface="Comic Sans MS" panose="030F0902030302020204" pitchFamily="66" charset="0"/>
              </a:rPr>
              <a:t>R</a:t>
            </a:r>
            <a:r>
              <a:rPr lang="en-US" altLang="en-US" sz="2800" b="1">
                <a:latin typeface="Comic Sans MS" panose="030F0902030302020204" pitchFamily="66" charset="0"/>
              </a:rPr>
              <a:t>esolution </a:t>
            </a:r>
            <a:r>
              <a:rPr lang="en-US" altLang="en-US" sz="2800" b="1">
                <a:solidFill>
                  <a:srgbClr val="FF0000"/>
                </a:solidFill>
                <a:latin typeface="Comic Sans MS" panose="030F0902030302020204" pitchFamily="66" charset="0"/>
              </a:rPr>
              <a:t>C</a:t>
            </a:r>
            <a:r>
              <a:rPr lang="en-US" altLang="en-US" sz="2800" b="1">
                <a:latin typeface="Comic Sans MS" panose="030F0902030302020204" pitchFamily="66" charset="0"/>
              </a:rPr>
              <a:t>omputed </a:t>
            </a:r>
            <a:r>
              <a:rPr lang="en-US" altLang="en-US" sz="2800" b="1">
                <a:solidFill>
                  <a:srgbClr val="FF0000"/>
                </a:solidFill>
                <a:latin typeface="Comic Sans MS" panose="030F0902030302020204" pitchFamily="66" charset="0"/>
              </a:rPr>
              <a:t>T</a:t>
            </a:r>
            <a:r>
              <a:rPr lang="en-US" altLang="en-US" sz="2800" b="1">
                <a:latin typeface="Comic Sans MS" panose="030F0902030302020204" pitchFamily="66" charset="0"/>
              </a:rPr>
              <a:t>omography (</a:t>
            </a:r>
            <a:r>
              <a:rPr lang="en-US" altLang="en-US" sz="2800" b="1">
                <a:solidFill>
                  <a:srgbClr val="FF0000"/>
                </a:solidFill>
                <a:latin typeface="Comic Sans MS" panose="030F0902030302020204" pitchFamily="66" charset="0"/>
              </a:rPr>
              <a:t>HRCT</a:t>
            </a:r>
            <a:r>
              <a:rPr lang="en-US" altLang="en-US" sz="2800" b="1">
                <a:latin typeface="Comic Sans MS" panose="030F0902030302020204" pitchFamily="66" charset="0"/>
              </a:rPr>
              <a:t>) of a pleural plaque</a:t>
            </a:r>
          </a:p>
        </p:txBody>
      </p:sp>
      <p:sp>
        <p:nvSpPr>
          <p:cNvPr id="33796" name="TextBox 2">
            <a:extLst>
              <a:ext uri="{FF2B5EF4-FFF2-40B4-BE49-F238E27FC236}">
                <a16:creationId xmlns:a16="http://schemas.microsoft.com/office/drawing/2014/main" id="{362B11C5-BD72-E14F-9EB3-ADD71B96B1DE}"/>
              </a:ext>
            </a:extLst>
          </p:cNvPr>
          <p:cNvSpPr txBox="1">
            <a:spLocks noChangeArrowheads="1"/>
          </p:cNvSpPr>
          <p:nvPr/>
        </p:nvSpPr>
        <p:spPr bwMode="auto">
          <a:xfrm>
            <a:off x="304800" y="1981200"/>
            <a:ext cx="3810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1">
                <a:latin typeface="Comic Sans MS" panose="030F0902030302020204" pitchFamily="66" charset="0"/>
              </a:rPr>
              <a:t>HRCT</a:t>
            </a:r>
            <a:r>
              <a:rPr lang="en-US" altLang="en-US" sz="2400">
                <a:latin typeface="Comic Sans MS" panose="030F0902030302020204" pitchFamily="66" charset="0"/>
              </a:rPr>
              <a:t> scan of a 45 Y.O. female with secondary (take home) exposure to nano particle </a:t>
            </a:r>
            <a:r>
              <a:rPr lang="en-US" altLang="en-US" sz="2400" b="1">
                <a:latin typeface="Comic Sans MS" panose="030F0902030302020204" pitchFamily="66" charset="0"/>
              </a:rPr>
              <a:t>taconite dust </a:t>
            </a:r>
            <a:r>
              <a:rPr lang="en-US" altLang="en-US" sz="2400">
                <a:latin typeface="Comic Sans MS" panose="030F0902030302020204" pitchFamily="66" charset="0"/>
              </a:rPr>
              <a:t>in the Upper Peninsula of Michigan.</a:t>
            </a:r>
          </a:p>
        </p:txBody>
      </p:sp>
      <p:sp>
        <p:nvSpPr>
          <p:cNvPr id="33797" name="TextBox 3">
            <a:extLst>
              <a:ext uri="{FF2B5EF4-FFF2-40B4-BE49-F238E27FC236}">
                <a16:creationId xmlns:a16="http://schemas.microsoft.com/office/drawing/2014/main" id="{2E2209DF-3F4E-D94D-A4FF-6E18CC0F7588}"/>
              </a:ext>
            </a:extLst>
          </p:cNvPr>
          <p:cNvSpPr txBox="1">
            <a:spLocks noChangeArrowheads="1"/>
          </p:cNvSpPr>
          <p:nvPr/>
        </p:nvSpPr>
        <p:spPr bwMode="auto">
          <a:xfrm>
            <a:off x="3810000" y="5943600"/>
            <a:ext cx="5181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a:latin typeface="Comic Sans MS" panose="030F0902030302020204" pitchFamily="66" charset="0"/>
              </a:rPr>
              <a:t>Harbut et al. (2009) Int J Occup Environ Health 15(3):269-273</a:t>
            </a:r>
            <a:r>
              <a:rPr lang="en-US" altLang="en-US" sz="1800">
                <a:latin typeface="Comic Sans MS" panose="030F0902030302020204" pitchFamily="66" charset="0"/>
              </a:rPr>
              <a:t>.</a:t>
            </a:r>
          </a:p>
        </p:txBody>
      </p:sp>
      <p:pic>
        <p:nvPicPr>
          <p:cNvPr id="33798" name="Picture 7">
            <a:extLst>
              <a:ext uri="{FF2B5EF4-FFF2-40B4-BE49-F238E27FC236}">
                <a16:creationId xmlns:a16="http://schemas.microsoft.com/office/drawing/2014/main" id="{9522610A-9591-F54B-8059-668F1A079E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800600"/>
            <a:ext cx="1549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1">
            <a:extLst>
              <a:ext uri="{FF2B5EF4-FFF2-40B4-BE49-F238E27FC236}">
                <a16:creationId xmlns:a16="http://schemas.microsoft.com/office/drawing/2014/main" id="{6F27AD44-F6B8-484D-AF68-3778783D60AA}"/>
              </a:ext>
            </a:extLst>
          </p:cNvPr>
          <p:cNvSpPr txBox="1">
            <a:spLocks noChangeArrowheads="1"/>
          </p:cNvSpPr>
          <p:nvPr/>
        </p:nvSpPr>
        <p:spPr bwMode="auto">
          <a:xfrm>
            <a:off x="8550275" y="6350000"/>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15</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82A85880-D89D-5E43-A329-78ABEA66B82E}"/>
              </a:ext>
            </a:extLst>
          </p:cNvPr>
          <p:cNvSpPr>
            <a:spLocks noGrp="1" noChangeArrowheads="1"/>
          </p:cNvSpPr>
          <p:nvPr>
            <p:ph type="title"/>
          </p:nvPr>
        </p:nvSpPr>
        <p:spPr>
          <a:xfrm>
            <a:off x="457200" y="292223"/>
            <a:ext cx="8229600" cy="1143000"/>
          </a:xfrm>
        </p:spPr>
        <p:txBody>
          <a:bodyPr/>
          <a:lstStyle/>
          <a:p>
            <a:r>
              <a:rPr lang="en-US" altLang="en-US" sz="3200" b="1" dirty="0">
                <a:latin typeface="Comic Sans MS" panose="030F0902030302020204" pitchFamily="66" charset="0"/>
              </a:rPr>
              <a:t>Mechanisms of Pathogenesis by Inhaled Mineral Dusts</a:t>
            </a:r>
          </a:p>
        </p:txBody>
      </p:sp>
      <p:sp>
        <p:nvSpPr>
          <p:cNvPr id="4" name="Content Placeholder 2">
            <a:extLst>
              <a:ext uri="{FF2B5EF4-FFF2-40B4-BE49-F238E27FC236}">
                <a16:creationId xmlns:a16="http://schemas.microsoft.com/office/drawing/2014/main" id="{6B9872B9-662A-48B4-B5C4-9B1B77EF9241}"/>
              </a:ext>
            </a:extLst>
          </p:cNvPr>
          <p:cNvSpPr>
            <a:spLocks noGrp="1"/>
          </p:cNvSpPr>
          <p:nvPr>
            <p:ph idx="1"/>
          </p:nvPr>
        </p:nvSpPr>
        <p:spPr>
          <a:xfrm>
            <a:off x="457200" y="1435223"/>
            <a:ext cx="8229600" cy="4736977"/>
          </a:xfrm>
        </p:spPr>
        <p:txBody>
          <a:bodyPr rtlCol="0">
            <a:normAutofit fontScale="92500" lnSpcReduction="10000"/>
          </a:bodyPr>
          <a:lstStyle/>
          <a:p>
            <a:pPr eaLnBrk="1" fontAlgn="auto" hangingPunct="1">
              <a:spcAft>
                <a:spcPts val="0"/>
              </a:spcAft>
              <a:buFont typeface="Arial" panose="020B0604020202020204" pitchFamily="34" charset="0"/>
              <a:buChar char="•"/>
              <a:defRPr/>
            </a:pPr>
            <a:r>
              <a:rPr lang="en-US" b="1" dirty="0">
                <a:latin typeface="Comic Sans MS" panose="030F0702030302020204" pitchFamily="66" charset="0"/>
              </a:rPr>
              <a:t>Mineral particles accumulate in lung</a:t>
            </a:r>
          </a:p>
          <a:p>
            <a:pPr lvl="2" eaLnBrk="1" fontAlgn="auto" hangingPunct="1">
              <a:spcAft>
                <a:spcPts val="0"/>
              </a:spcAft>
              <a:buFont typeface="Arial" panose="020B0604020202020204" pitchFamily="34" charset="0"/>
              <a:buChar char="–"/>
              <a:defRPr/>
            </a:pPr>
            <a:endParaRPr lang="en-US" dirty="0">
              <a:latin typeface="Comic Sans MS" panose="030F0702030302020204" pitchFamily="66" charset="0"/>
            </a:endParaRPr>
          </a:p>
          <a:p>
            <a:pPr eaLnBrk="1" fontAlgn="auto" hangingPunct="1">
              <a:spcAft>
                <a:spcPts val="0"/>
              </a:spcAft>
              <a:buFont typeface="Arial" panose="020B0604020202020204" pitchFamily="34" charset="0"/>
              <a:buChar char="•"/>
              <a:defRPr/>
            </a:pPr>
            <a:r>
              <a:rPr lang="en-US" b="1" dirty="0">
                <a:latin typeface="Comic Sans MS" panose="030F0702030302020204" pitchFamily="66" charset="0"/>
              </a:rPr>
              <a:t>Macrophages engulf trapped particulates; travel to lymphatic system</a:t>
            </a:r>
          </a:p>
          <a:p>
            <a:pPr lvl="1" eaLnBrk="1" fontAlgn="auto" hangingPunct="1">
              <a:spcAft>
                <a:spcPts val="0"/>
              </a:spcAft>
              <a:buFont typeface="Arial" panose="020B0604020202020204" pitchFamily="34" charset="0"/>
              <a:buChar char="–"/>
              <a:defRPr/>
            </a:pPr>
            <a:endParaRPr lang="en-US" dirty="0">
              <a:latin typeface="Comic Sans MS" panose="030F0702030302020204" pitchFamily="66" charset="0"/>
            </a:endParaRPr>
          </a:p>
          <a:p>
            <a:pPr eaLnBrk="1" fontAlgn="auto" hangingPunct="1">
              <a:spcAft>
                <a:spcPts val="0"/>
              </a:spcAft>
              <a:buFont typeface="Arial" panose="020B0604020202020204" pitchFamily="34" charset="0"/>
              <a:buChar char="•"/>
              <a:defRPr/>
            </a:pPr>
            <a:r>
              <a:rPr lang="en-US" b="1" dirty="0">
                <a:latin typeface="Comic Sans MS" panose="030F0702030302020204" pitchFamily="66" charset="0"/>
              </a:rPr>
              <a:t>Many particles activate an inflammatory response</a:t>
            </a:r>
            <a:r>
              <a:rPr lang="en-US" dirty="0">
                <a:latin typeface="Comic Sans MS" panose="030F0702030302020204" pitchFamily="66" charset="0"/>
              </a:rPr>
              <a:t>, </a:t>
            </a:r>
          </a:p>
          <a:p>
            <a:pPr eaLnBrk="1" fontAlgn="auto" hangingPunct="1">
              <a:spcAft>
                <a:spcPts val="0"/>
              </a:spcAft>
              <a:buFont typeface="Arial" panose="020B0604020202020204" pitchFamily="34" charset="0"/>
              <a:buChar char="•"/>
              <a:defRPr/>
            </a:pPr>
            <a:endParaRPr lang="en-US" dirty="0">
              <a:latin typeface="Comic Sans MS" panose="030F0702030302020204" pitchFamily="66" charset="0"/>
            </a:endParaRPr>
          </a:p>
          <a:p>
            <a:pPr eaLnBrk="1" fontAlgn="auto" hangingPunct="1">
              <a:spcAft>
                <a:spcPts val="0"/>
              </a:spcAft>
              <a:buFont typeface="Arial" panose="020B0604020202020204" pitchFamily="34" charset="0"/>
              <a:buChar char="•"/>
              <a:defRPr/>
            </a:pPr>
            <a:r>
              <a:rPr lang="en-US" b="1" dirty="0">
                <a:latin typeface="Comic Sans MS" panose="030F0702030302020204" pitchFamily="66" charset="0"/>
              </a:rPr>
              <a:t>Disease typically develops over a long period of time</a:t>
            </a:r>
          </a:p>
          <a:p>
            <a:pPr eaLnBrk="1" fontAlgn="auto" hangingPunct="1">
              <a:spcAft>
                <a:spcPts val="0"/>
              </a:spcAft>
              <a:buFont typeface="Arial" panose="020B0604020202020204" pitchFamily="34" charset="0"/>
              <a:buChar char="•"/>
              <a:defRPr/>
            </a:pPr>
            <a:endParaRPr lang="en-US" dirty="0">
              <a:latin typeface="Comic Sans MS" panose="030F0702030302020204" pitchFamily="66" charset="0"/>
            </a:endParaRPr>
          </a:p>
          <a:p>
            <a:pPr marL="0" indent="0" eaLnBrk="1" fontAlgn="auto" hangingPunct="1">
              <a:spcAft>
                <a:spcPts val="0"/>
              </a:spcAft>
              <a:buNone/>
              <a:defRPr/>
            </a:pPr>
            <a:endParaRPr lang="en-US" dirty="0"/>
          </a:p>
        </p:txBody>
      </p:sp>
      <p:sp>
        <p:nvSpPr>
          <p:cNvPr id="2" name="TextBox 1">
            <a:extLst>
              <a:ext uri="{FF2B5EF4-FFF2-40B4-BE49-F238E27FC236}">
                <a16:creationId xmlns:a16="http://schemas.microsoft.com/office/drawing/2014/main" id="{D09D1406-6206-D242-AE19-66A246AC606E}"/>
              </a:ext>
            </a:extLst>
          </p:cNvPr>
          <p:cNvSpPr txBox="1"/>
          <p:nvPr/>
        </p:nvSpPr>
        <p:spPr>
          <a:xfrm>
            <a:off x="8432800" y="6366933"/>
            <a:ext cx="441146" cy="369332"/>
          </a:xfrm>
          <a:prstGeom prst="rect">
            <a:avLst/>
          </a:prstGeom>
          <a:noFill/>
        </p:spPr>
        <p:txBody>
          <a:bodyPr wrap="none" rtlCol="0">
            <a:spAutoFit/>
          </a:bodyPr>
          <a:lstStyle/>
          <a:p>
            <a:r>
              <a:rPr lang="en-US" dirty="0"/>
              <a:t>16</a:t>
            </a:r>
          </a:p>
        </p:txBody>
      </p:sp>
    </p:spTree>
    <p:extLst>
      <p:ext uri="{BB962C8B-B14F-4D97-AF65-F5344CB8AC3E}">
        <p14:creationId xmlns:p14="http://schemas.microsoft.com/office/powerpoint/2010/main" val="91382675"/>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2">
            <a:extLst>
              <a:ext uri="{FF2B5EF4-FFF2-40B4-BE49-F238E27FC236}">
                <a16:creationId xmlns:a16="http://schemas.microsoft.com/office/drawing/2014/main" id="{D89CE177-2016-8147-A656-0F4E595C4423}"/>
              </a:ext>
            </a:extLst>
          </p:cNvPr>
          <p:cNvGraphicFramePr>
            <a:graphicFrameLocks noChangeAspect="1"/>
          </p:cNvGraphicFramePr>
          <p:nvPr/>
        </p:nvGraphicFramePr>
        <p:xfrm>
          <a:off x="533400" y="685800"/>
          <a:ext cx="8153400" cy="5845175"/>
        </p:xfrm>
        <a:graphic>
          <a:graphicData uri="http://schemas.openxmlformats.org/presentationml/2006/ole">
            <mc:AlternateContent xmlns:mc="http://schemas.openxmlformats.org/markup-compatibility/2006">
              <mc:Choice xmlns:v="urn:schemas-microsoft-com:vml" Requires="v">
                <p:oleObj name="Slide" r:id="rId3" imgW="26327100" imgH="19748500" progId="PowerPoint.Slide.8">
                  <p:embed/>
                </p:oleObj>
              </mc:Choice>
              <mc:Fallback>
                <p:oleObj name="Slide" r:id="rId3" imgW="26327100" imgH="19748500"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85800"/>
                        <a:ext cx="8153400" cy="584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5843" name="Text Box 3">
            <a:extLst>
              <a:ext uri="{FF2B5EF4-FFF2-40B4-BE49-F238E27FC236}">
                <a16:creationId xmlns:a16="http://schemas.microsoft.com/office/drawing/2014/main" id="{245322B6-6C6A-094C-953E-DDD1AF25B9D3}"/>
              </a:ext>
            </a:extLst>
          </p:cNvPr>
          <p:cNvSpPr txBox="1">
            <a:spLocks noChangeArrowheads="1"/>
          </p:cNvSpPr>
          <p:nvPr/>
        </p:nvSpPr>
        <p:spPr bwMode="auto">
          <a:xfrm>
            <a:off x="152400" y="0"/>
            <a:ext cx="8902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b="1">
                <a:latin typeface="Comic Sans MS" panose="030F0902030302020204" pitchFamily="66" charset="0"/>
              </a:rPr>
              <a:t>Elongate mineral particles from Western Montana</a:t>
            </a:r>
          </a:p>
        </p:txBody>
      </p:sp>
      <p:sp>
        <p:nvSpPr>
          <p:cNvPr id="35844" name="TextBox 1">
            <a:extLst>
              <a:ext uri="{FF2B5EF4-FFF2-40B4-BE49-F238E27FC236}">
                <a16:creationId xmlns:a16="http://schemas.microsoft.com/office/drawing/2014/main" id="{FC069C80-E62A-F240-83CA-840E5B123517}"/>
              </a:ext>
            </a:extLst>
          </p:cNvPr>
          <p:cNvSpPr txBox="1">
            <a:spLocks noChangeArrowheads="1"/>
          </p:cNvSpPr>
          <p:nvPr/>
        </p:nvSpPr>
        <p:spPr bwMode="auto">
          <a:xfrm rot="-5400000">
            <a:off x="-465138" y="5722938"/>
            <a:ext cx="130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t>Attribution:</a:t>
            </a:r>
          </a:p>
        </p:txBody>
      </p:sp>
      <p:pic>
        <p:nvPicPr>
          <p:cNvPr id="35845" name="Picture 2">
            <a:extLst>
              <a:ext uri="{FF2B5EF4-FFF2-40B4-BE49-F238E27FC236}">
                <a16:creationId xmlns:a16="http://schemas.microsoft.com/office/drawing/2014/main" id="{D58C8712-B9FD-074E-806A-4E95102F95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572000"/>
            <a:ext cx="2476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1">
            <a:extLst>
              <a:ext uri="{FF2B5EF4-FFF2-40B4-BE49-F238E27FC236}">
                <a16:creationId xmlns:a16="http://schemas.microsoft.com/office/drawing/2014/main" id="{18F85BDB-A448-824B-861B-00766B780192}"/>
              </a:ext>
            </a:extLst>
          </p:cNvPr>
          <p:cNvSpPr txBox="1">
            <a:spLocks noChangeArrowheads="1"/>
          </p:cNvSpPr>
          <p:nvPr/>
        </p:nvSpPr>
        <p:spPr bwMode="auto">
          <a:xfrm>
            <a:off x="8686800" y="64516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17</a:t>
            </a: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 close up of a map&#10;&#10;Description automatically generated">
            <a:extLst>
              <a:ext uri="{FF2B5EF4-FFF2-40B4-BE49-F238E27FC236}">
                <a16:creationId xmlns:a16="http://schemas.microsoft.com/office/drawing/2014/main" id="{15224283-D157-014E-A677-E6DBB93626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1695" b="18919"/>
          <a:stretch>
            <a:fillRect/>
          </a:stretch>
        </p:blipFill>
        <p:spPr bwMode="auto">
          <a:xfrm>
            <a:off x="1066800" y="1511141"/>
            <a:ext cx="66294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872EC0CC-E3B1-4E49-8B4F-5BA661D55053}"/>
              </a:ext>
            </a:extLst>
          </p:cNvPr>
          <p:cNvSpPr/>
          <p:nvPr/>
        </p:nvSpPr>
        <p:spPr>
          <a:xfrm>
            <a:off x="762000" y="309563"/>
            <a:ext cx="7543800" cy="904875"/>
          </a:xfrm>
          <a:prstGeom prst="rect">
            <a:avLst/>
          </a:prstGeom>
        </p:spPr>
        <p:txBody>
          <a:bodyPr>
            <a:spAutoFit/>
          </a:bodyPr>
          <a:lstStyle/>
          <a:p>
            <a:pPr algn="ctr">
              <a:lnSpc>
                <a:spcPct val="115000"/>
              </a:lnSpc>
              <a:spcBef>
                <a:spcPts val="0"/>
              </a:spcBef>
              <a:spcAft>
                <a:spcPts val="1000"/>
              </a:spcAft>
              <a:defRPr/>
            </a:pPr>
            <a:r>
              <a:rPr lang="en-US" sz="2400" b="1" dirty="0">
                <a:latin typeface="Comic Sans MS" panose="030F0902030302020204" pitchFamily="66" charset="0"/>
                <a:ea typeface="Calibri" panose="020F0502020204030204" pitchFamily="34" charset="0"/>
                <a:cs typeface="Times New Roman" panose="02020603050405020304" pitchFamily="18" charset="0"/>
              </a:rPr>
              <a:t>Fibers can disaggregate </a:t>
            </a:r>
            <a:r>
              <a:rPr lang="en-US" sz="2400" b="1" i="1" dirty="0">
                <a:latin typeface="Comic Sans MS" panose="030F0902030302020204" pitchFamily="66" charset="0"/>
                <a:ea typeface="Calibri" panose="020F0502020204030204" pitchFamily="34" charset="0"/>
                <a:cs typeface="Times New Roman" panose="02020603050405020304" pitchFamily="18" charset="0"/>
              </a:rPr>
              <a:t>in vivo </a:t>
            </a:r>
            <a:r>
              <a:rPr lang="en-US" sz="2400" b="1" dirty="0">
                <a:latin typeface="Comic Sans MS" panose="030F0902030302020204" pitchFamily="66" charset="0"/>
                <a:ea typeface="Calibri" panose="020F0502020204030204" pitchFamily="34" charset="0"/>
                <a:cs typeface="Times New Roman" panose="02020603050405020304" pitchFamily="18" charset="0"/>
              </a:rPr>
              <a:t>following exposure</a:t>
            </a:r>
            <a:r>
              <a:rPr lang="en-US" sz="2400" dirty="0">
                <a:latin typeface="Comic Sans MS" panose="030F0902030302020204" pitchFamily="66" charset="0"/>
                <a:ea typeface="Calibri" panose="020F0502020204030204" pitchFamily="34" charset="0"/>
                <a:cs typeface="Times New Roman" panose="02020603050405020304" pitchFamily="18" charset="0"/>
              </a:rPr>
              <a:t>. </a:t>
            </a:r>
            <a:r>
              <a:rPr lang="en-US" sz="2400" b="1" dirty="0">
                <a:latin typeface="Comic Sans MS" panose="030F0902030302020204" pitchFamily="66" charset="0"/>
                <a:ea typeface="Calibri" panose="020F0502020204030204" pitchFamily="34" charset="0"/>
                <a:cs typeface="Times New Roman" panose="02020603050405020304" pitchFamily="18" charset="0"/>
              </a:rPr>
              <a:t> </a:t>
            </a:r>
            <a:endParaRPr lang="en-US" sz="2400" dirty="0">
              <a:latin typeface="Comic Sans MS" panose="030F0902030302020204" pitchFamily="66" charset="0"/>
              <a:ea typeface="Calibri" panose="020F0502020204030204" pitchFamily="34" charset="0"/>
              <a:cs typeface="Times New Roman" panose="02020603050405020304" pitchFamily="18" charset="0"/>
            </a:endParaRPr>
          </a:p>
        </p:txBody>
      </p:sp>
      <p:sp>
        <p:nvSpPr>
          <p:cNvPr id="37893" name="Rectangle 5">
            <a:extLst>
              <a:ext uri="{FF2B5EF4-FFF2-40B4-BE49-F238E27FC236}">
                <a16:creationId xmlns:a16="http://schemas.microsoft.com/office/drawing/2014/main" id="{5200D4F4-88CD-C443-B15C-AF3F0E0B722E}"/>
              </a:ext>
            </a:extLst>
          </p:cNvPr>
          <p:cNvSpPr>
            <a:spLocks noChangeArrowheads="1"/>
          </p:cNvSpPr>
          <p:nvPr/>
        </p:nvSpPr>
        <p:spPr bwMode="auto">
          <a:xfrm>
            <a:off x="4254500" y="6029325"/>
            <a:ext cx="4572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dirty="0">
                <a:latin typeface="Calibri" panose="020F0502020204030204" pitchFamily="34" charset="0"/>
                <a:ea typeface="Calibri" panose="020F0502020204030204" pitchFamily="34" charset="0"/>
                <a:cs typeface="Times New Roman" panose="02020603050405020304" pitchFamily="18" charset="0"/>
              </a:rPr>
              <a:t>Cook, P.M., L.D. </a:t>
            </a:r>
            <a:r>
              <a:rPr lang="en-US" altLang="en-US" sz="1000" dirty="0" err="1">
                <a:latin typeface="Calibri" panose="020F0502020204030204" pitchFamily="34" charset="0"/>
                <a:ea typeface="Calibri" panose="020F0502020204030204" pitchFamily="34" charset="0"/>
                <a:cs typeface="Times New Roman" panose="02020603050405020304" pitchFamily="18" charset="0"/>
              </a:rPr>
              <a:t>Palekar</a:t>
            </a:r>
            <a:r>
              <a:rPr lang="en-US" altLang="en-US" sz="1000" dirty="0">
                <a:latin typeface="Calibri" panose="020F0502020204030204" pitchFamily="34" charset="0"/>
                <a:ea typeface="Calibri" panose="020F0502020204030204" pitchFamily="34" charset="0"/>
                <a:cs typeface="Times New Roman" panose="02020603050405020304" pitchFamily="18" charset="0"/>
              </a:rPr>
              <a:t>, and D.L. Coffin, </a:t>
            </a:r>
            <a:r>
              <a:rPr lang="en-US" altLang="en-US" sz="1000" i="1" dirty="0">
                <a:latin typeface="Calibri" panose="020F0502020204030204" pitchFamily="34" charset="0"/>
                <a:ea typeface="Calibri" panose="020F0502020204030204" pitchFamily="34" charset="0"/>
                <a:cs typeface="Times New Roman" panose="02020603050405020304" pitchFamily="18" charset="0"/>
              </a:rPr>
              <a:t>Interpretation of the carcinogenicity of amosite asbestos and </a:t>
            </a:r>
            <a:r>
              <a:rPr lang="en-US" altLang="en-US" sz="1000" i="1" dirty="0" err="1">
                <a:latin typeface="Calibri" panose="020F0502020204030204" pitchFamily="34" charset="0"/>
                <a:ea typeface="Calibri" panose="020F0502020204030204" pitchFamily="34" charset="0"/>
                <a:cs typeface="Times New Roman" panose="02020603050405020304" pitchFamily="18" charset="0"/>
              </a:rPr>
              <a:t>ferroactinolite</a:t>
            </a:r>
            <a:r>
              <a:rPr lang="en-US" altLang="en-US" sz="1000" i="1" dirty="0">
                <a:latin typeface="Calibri" panose="020F0502020204030204" pitchFamily="34" charset="0"/>
                <a:ea typeface="Calibri" panose="020F0502020204030204" pitchFamily="34" charset="0"/>
                <a:cs typeface="Times New Roman" panose="02020603050405020304" pitchFamily="18" charset="0"/>
              </a:rPr>
              <a:t> on the basis of retained fiber dose and characteristics in vivo.</a:t>
            </a:r>
            <a:r>
              <a:rPr lang="en-US" altLang="en-US" sz="1000" dirty="0">
                <a:latin typeface="Calibri" panose="020F0502020204030204" pitchFamily="34" charset="0"/>
                <a:ea typeface="Calibri" panose="020F0502020204030204" pitchFamily="34" charset="0"/>
                <a:cs typeface="Times New Roman" panose="02020603050405020304" pitchFamily="18" charset="0"/>
              </a:rPr>
              <a:t> </a:t>
            </a:r>
            <a:r>
              <a:rPr lang="en-US" altLang="en-US" sz="1000" dirty="0" err="1">
                <a:latin typeface="Calibri" panose="020F0502020204030204" pitchFamily="34" charset="0"/>
                <a:ea typeface="Calibri" panose="020F0502020204030204" pitchFamily="34" charset="0"/>
                <a:cs typeface="Times New Roman" panose="02020603050405020304" pitchFamily="18" charset="0"/>
              </a:rPr>
              <a:t>Toxicol</a:t>
            </a:r>
            <a:r>
              <a:rPr lang="en-US" altLang="en-US" sz="1000" dirty="0">
                <a:latin typeface="Calibri" panose="020F0502020204030204" pitchFamily="34" charset="0"/>
                <a:ea typeface="Calibri" panose="020F0502020204030204" pitchFamily="34" charset="0"/>
                <a:cs typeface="Times New Roman" panose="02020603050405020304" pitchFamily="18" charset="0"/>
              </a:rPr>
              <a:t> Lett, 1982. </a:t>
            </a:r>
            <a:r>
              <a:rPr lang="en-US" altLang="en-US" sz="1000" b="1" dirty="0">
                <a:latin typeface="Calibri" panose="020F0502020204030204" pitchFamily="34" charset="0"/>
                <a:ea typeface="Calibri" panose="020F0502020204030204" pitchFamily="34" charset="0"/>
                <a:cs typeface="Times New Roman" panose="02020603050405020304" pitchFamily="18" charset="0"/>
              </a:rPr>
              <a:t>13</a:t>
            </a:r>
            <a:r>
              <a:rPr lang="en-US" altLang="en-US" sz="1000" dirty="0">
                <a:latin typeface="Calibri" panose="020F0502020204030204" pitchFamily="34" charset="0"/>
                <a:ea typeface="Calibri" panose="020F0502020204030204" pitchFamily="34" charset="0"/>
                <a:cs typeface="Times New Roman" panose="02020603050405020304" pitchFamily="18" charset="0"/>
              </a:rPr>
              <a:t>(3-4): p. 151-8.</a:t>
            </a:r>
            <a:r>
              <a:rPr lang="en-US" altLang="en-US" sz="1000" dirty="0">
                <a:ea typeface="Calibri" panose="020F0502020204030204" pitchFamily="34" charset="0"/>
                <a:cs typeface="Times New Roman" panose="02020603050405020304" pitchFamily="18" charset="0"/>
              </a:rPr>
              <a:t> </a:t>
            </a:r>
          </a:p>
        </p:txBody>
      </p:sp>
      <p:sp>
        <p:nvSpPr>
          <p:cNvPr id="37894" name="TextBox 3">
            <a:extLst>
              <a:ext uri="{FF2B5EF4-FFF2-40B4-BE49-F238E27FC236}">
                <a16:creationId xmlns:a16="http://schemas.microsoft.com/office/drawing/2014/main" id="{A330AC32-830A-0945-AEC3-DA343DC53740}"/>
              </a:ext>
            </a:extLst>
          </p:cNvPr>
          <p:cNvSpPr txBox="1">
            <a:spLocks noChangeArrowheads="1"/>
          </p:cNvSpPr>
          <p:nvPr/>
        </p:nvSpPr>
        <p:spPr bwMode="auto">
          <a:xfrm>
            <a:off x="8534400" y="62928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18</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1B5144E3-005E-B641-8871-2C1202AC2E98}"/>
              </a:ext>
            </a:extLst>
          </p:cNvPr>
          <p:cNvSpPr>
            <a:spLocks noGrp="1" noChangeArrowheads="1"/>
          </p:cNvSpPr>
          <p:nvPr>
            <p:ph type="title"/>
          </p:nvPr>
        </p:nvSpPr>
        <p:spPr/>
        <p:txBody>
          <a:bodyPr/>
          <a:lstStyle/>
          <a:p>
            <a:r>
              <a:rPr lang="en-US" altLang="en-US" dirty="0">
                <a:latin typeface="Comic Sans MS" panose="030F0902030302020204" pitchFamily="66" charset="0"/>
              </a:rPr>
              <a:t>Background</a:t>
            </a:r>
          </a:p>
        </p:txBody>
      </p:sp>
      <p:sp>
        <p:nvSpPr>
          <p:cNvPr id="4" name="Content Placeholder 2">
            <a:extLst>
              <a:ext uri="{FF2B5EF4-FFF2-40B4-BE49-F238E27FC236}">
                <a16:creationId xmlns:a16="http://schemas.microsoft.com/office/drawing/2014/main" id="{19178B33-6AA4-4298-8302-6F5D8A9D5E4E}"/>
              </a:ext>
            </a:extLst>
          </p:cNvPr>
          <p:cNvSpPr>
            <a:spLocks noGrp="1"/>
          </p:cNvSpPr>
          <p:nvPr>
            <p:ph idx="1"/>
          </p:nvPr>
        </p:nvSpPr>
        <p:spPr>
          <a:xfrm>
            <a:off x="439615" y="1417638"/>
            <a:ext cx="8229600" cy="4983162"/>
          </a:xfrm>
        </p:spPr>
        <p:txBody>
          <a:bodyPr rtlCol="0">
            <a:normAutofit fontScale="77500" lnSpcReduction="20000"/>
          </a:bodyPr>
          <a:lstStyle/>
          <a:p>
            <a:pPr eaLnBrk="1" fontAlgn="auto" hangingPunct="1">
              <a:spcAft>
                <a:spcPts val="0"/>
              </a:spcAft>
              <a:buFont typeface="Arial" panose="020B0604020202020204" pitchFamily="34" charset="0"/>
              <a:buChar char="•"/>
              <a:defRPr/>
            </a:pPr>
            <a:r>
              <a:rPr lang="en-US" altLang="en-US" dirty="0">
                <a:latin typeface="Comic Sans MS" panose="030F0702030302020204" pitchFamily="66" charset="0"/>
              </a:rPr>
              <a:t>“Asbestos” and elongate mineral particles (EMP) can cause cancers and non-cancer health effects.</a:t>
            </a:r>
          </a:p>
          <a:p>
            <a:pPr eaLnBrk="1" fontAlgn="auto" hangingPunct="1">
              <a:spcAft>
                <a:spcPts val="0"/>
              </a:spcAft>
              <a:buFont typeface="Arial" panose="020B0604020202020204" pitchFamily="34" charset="0"/>
              <a:buChar char="•"/>
              <a:defRPr/>
            </a:pPr>
            <a:endParaRPr lang="en-US" altLang="en-US" dirty="0">
              <a:latin typeface="Comic Sans MS" panose="030F0702030302020204" pitchFamily="66" charset="0"/>
            </a:endParaRPr>
          </a:p>
          <a:p>
            <a:pPr eaLnBrk="1" fontAlgn="auto" hangingPunct="1">
              <a:spcAft>
                <a:spcPts val="0"/>
              </a:spcAft>
              <a:buFont typeface="Arial" panose="020B0604020202020204" pitchFamily="34" charset="0"/>
              <a:buChar char="•"/>
              <a:defRPr/>
            </a:pPr>
            <a:r>
              <a:rPr lang="en-US" altLang="en-US" dirty="0">
                <a:latin typeface="Comic Sans MS" panose="030F0702030302020204" pitchFamily="66" charset="0"/>
              </a:rPr>
              <a:t>Most occupational exposures to “asbestos” are to chrysotile; amphibole asbestos is a naturally occurring contaminant in talc, vermiculite, taconite and contaminated soils.</a:t>
            </a:r>
          </a:p>
          <a:p>
            <a:pPr marL="0" indent="0" eaLnBrk="1" fontAlgn="auto" hangingPunct="1">
              <a:spcAft>
                <a:spcPts val="0"/>
              </a:spcAft>
              <a:buFont typeface="Arial" panose="020B0604020202020204" pitchFamily="34" charset="0"/>
              <a:buNone/>
              <a:defRPr/>
            </a:pPr>
            <a:endParaRPr lang="en-US" altLang="en-US" dirty="0">
              <a:latin typeface="Comic Sans MS" panose="030F0702030302020204" pitchFamily="66" charset="0"/>
            </a:endParaRPr>
          </a:p>
          <a:p>
            <a:pPr eaLnBrk="1" fontAlgn="auto" hangingPunct="1">
              <a:spcAft>
                <a:spcPts val="0"/>
              </a:spcAft>
              <a:buFont typeface="Arial" panose="020B0604020202020204" pitchFamily="34" charset="0"/>
              <a:buChar char="•"/>
              <a:defRPr/>
            </a:pPr>
            <a:r>
              <a:rPr lang="en-US" altLang="en-US" dirty="0">
                <a:latin typeface="Comic Sans MS" panose="030F0702030302020204" pitchFamily="66" charset="0"/>
              </a:rPr>
              <a:t>EMPs initiate inflammatory responses in relation to their length.  </a:t>
            </a:r>
            <a:endParaRPr lang="en-US" altLang="en-US" b="1" dirty="0">
              <a:latin typeface="Comic Sans MS" panose="030F0702030302020204" pitchFamily="66" charset="0"/>
            </a:endParaRPr>
          </a:p>
          <a:p>
            <a:pPr eaLnBrk="1" fontAlgn="auto" hangingPunct="1">
              <a:spcAft>
                <a:spcPts val="0"/>
              </a:spcAft>
              <a:buFont typeface="Arial" panose="020B0604020202020204" pitchFamily="34" charset="0"/>
              <a:buNone/>
              <a:defRPr/>
            </a:pPr>
            <a:endParaRPr lang="en-US" altLang="en-US" dirty="0">
              <a:latin typeface="Comic Sans MS" panose="030F0702030302020204" pitchFamily="66" charset="0"/>
            </a:endParaRPr>
          </a:p>
          <a:p>
            <a:pPr eaLnBrk="1" fontAlgn="auto" hangingPunct="1">
              <a:spcAft>
                <a:spcPts val="0"/>
              </a:spcAft>
              <a:buFont typeface="Arial" panose="020B0604020202020204" pitchFamily="34" charset="0"/>
              <a:buChar char="•"/>
              <a:defRPr/>
            </a:pPr>
            <a:r>
              <a:rPr lang="en-US" altLang="en-US" dirty="0">
                <a:latin typeface="Comic Sans MS" panose="030F0702030302020204" pitchFamily="66" charset="0"/>
              </a:rPr>
              <a:t>Short fibers are very common in EMP populations and data show that fibers below the resolution of light microscopy contribute to disease.</a:t>
            </a:r>
          </a:p>
          <a:p>
            <a:pPr eaLnBrk="1" fontAlgn="auto" hangingPunct="1">
              <a:spcAft>
                <a:spcPts val="0"/>
              </a:spcAft>
              <a:buFont typeface="Arial" panose="020B0604020202020204" pitchFamily="34" charset="0"/>
              <a:buChar char="•"/>
              <a:defRPr/>
            </a:pPr>
            <a:endParaRPr lang="en-US" altLang="en-US" dirty="0">
              <a:latin typeface="Comic Sans MS" panose="030F0702030302020204" pitchFamily="66" charset="0"/>
            </a:endParaRPr>
          </a:p>
          <a:p>
            <a:pPr eaLnBrk="1" fontAlgn="auto" hangingPunct="1">
              <a:spcAft>
                <a:spcPts val="0"/>
              </a:spcAft>
              <a:buFont typeface="Arial" panose="020B0604020202020204" pitchFamily="34" charset="0"/>
              <a:buChar char="•"/>
              <a:defRPr/>
            </a:pPr>
            <a:endParaRPr lang="en-US" dirty="0"/>
          </a:p>
        </p:txBody>
      </p:sp>
      <p:sp>
        <p:nvSpPr>
          <p:cNvPr id="2" name="TextBox 1">
            <a:extLst>
              <a:ext uri="{FF2B5EF4-FFF2-40B4-BE49-F238E27FC236}">
                <a16:creationId xmlns:a16="http://schemas.microsoft.com/office/drawing/2014/main" id="{FD2F494B-AFCA-F14A-8D11-116A90554893}"/>
              </a:ext>
            </a:extLst>
          </p:cNvPr>
          <p:cNvSpPr txBox="1"/>
          <p:nvPr/>
        </p:nvSpPr>
        <p:spPr>
          <a:xfrm>
            <a:off x="8686800" y="6400800"/>
            <a:ext cx="312906" cy="369332"/>
          </a:xfrm>
          <a:prstGeom prst="rect">
            <a:avLst/>
          </a:prstGeom>
          <a:noFill/>
        </p:spPr>
        <p:txBody>
          <a:bodyPr wrap="none" rtlCol="0">
            <a:spAutoFit/>
          </a:bodyPr>
          <a:lstStyle/>
          <a:p>
            <a:r>
              <a:rPr lang="en-US" dirty="0"/>
              <a:t>2</a:t>
            </a:r>
          </a:p>
        </p:txBody>
      </p:sp>
    </p:spTree>
    <p:extLst>
      <p:ext uri="{BB962C8B-B14F-4D97-AF65-F5344CB8AC3E}">
        <p14:creationId xmlns:p14="http://schemas.microsoft.com/office/powerpoint/2010/main" val="993506023"/>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iberman">
            <a:extLst>
              <a:ext uri="{FF2B5EF4-FFF2-40B4-BE49-F238E27FC236}">
                <a16:creationId xmlns:a16="http://schemas.microsoft.com/office/drawing/2014/main" id="{0B97E8CA-3201-034D-9CEF-37CC734D36D8}"/>
              </a:ext>
            </a:extLst>
          </p:cNvPr>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304800" y="228600"/>
            <a:ext cx="4932363" cy="63246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915" name="Text Box 3">
            <a:extLst>
              <a:ext uri="{FF2B5EF4-FFF2-40B4-BE49-F238E27FC236}">
                <a16:creationId xmlns:a16="http://schemas.microsoft.com/office/drawing/2014/main" id="{E11ECD37-4644-3B4B-A8CE-85F67D37F403}"/>
              </a:ext>
            </a:extLst>
          </p:cNvPr>
          <p:cNvSpPr txBox="1">
            <a:spLocks noChangeArrowheads="1"/>
          </p:cNvSpPr>
          <p:nvPr/>
        </p:nvSpPr>
        <p:spPr bwMode="auto">
          <a:xfrm>
            <a:off x="5638800" y="609600"/>
            <a:ext cx="3505200"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50000"/>
              </a:spcBef>
              <a:buFontTx/>
              <a:buNone/>
            </a:pPr>
            <a:r>
              <a:rPr lang="en-US" altLang="en-US" sz="2400" b="1">
                <a:latin typeface="Comic Sans MS" panose="030F0902030302020204" pitchFamily="66" charset="0"/>
              </a:rPr>
              <a:t>Eureka!</a:t>
            </a:r>
          </a:p>
          <a:p>
            <a:pPr>
              <a:spcBef>
                <a:spcPct val="50000"/>
              </a:spcBef>
              <a:buFontTx/>
              <a:buNone/>
            </a:pPr>
            <a:r>
              <a:rPr lang="en-US" altLang="en-US" sz="2400" b="1">
                <a:latin typeface="Comic Sans MS" panose="030F0902030302020204" pitchFamily="66" charset="0"/>
              </a:rPr>
              <a:t>ferroactinolite fibers were dissolving and splitting longitudinally while residing in rat lung tissues over time.</a:t>
            </a:r>
            <a:endParaRPr lang="en-US" altLang="en-US" sz="2400">
              <a:latin typeface="Comic Sans MS" panose="030F0902030302020204" pitchFamily="66" charset="0"/>
            </a:endParaRPr>
          </a:p>
        </p:txBody>
      </p:sp>
      <p:sp>
        <p:nvSpPr>
          <p:cNvPr id="38916" name="TextBox 1">
            <a:extLst>
              <a:ext uri="{FF2B5EF4-FFF2-40B4-BE49-F238E27FC236}">
                <a16:creationId xmlns:a16="http://schemas.microsoft.com/office/drawing/2014/main" id="{E5511933-E954-9C40-9316-7AF361127662}"/>
              </a:ext>
            </a:extLst>
          </p:cNvPr>
          <p:cNvSpPr txBox="1">
            <a:spLocks noChangeArrowheads="1"/>
          </p:cNvSpPr>
          <p:nvPr/>
        </p:nvSpPr>
        <p:spPr bwMode="auto">
          <a:xfrm>
            <a:off x="2286000" y="6276975"/>
            <a:ext cx="3048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200" i="1"/>
              <a:t>Courtesy of the late Dr. Phil Cook</a:t>
            </a:r>
          </a:p>
          <a:p>
            <a:pPr>
              <a:spcBef>
                <a:spcPct val="0"/>
              </a:spcBef>
              <a:buFontTx/>
              <a:buNone/>
            </a:pPr>
            <a:endParaRPr lang="en-US" altLang="en-US" sz="1800"/>
          </a:p>
        </p:txBody>
      </p:sp>
      <p:sp>
        <p:nvSpPr>
          <p:cNvPr id="38917" name="TextBox 2">
            <a:extLst>
              <a:ext uri="{FF2B5EF4-FFF2-40B4-BE49-F238E27FC236}">
                <a16:creationId xmlns:a16="http://schemas.microsoft.com/office/drawing/2014/main" id="{5C367D8A-AD2B-4C4A-BC3C-DAF1F44AB45A}"/>
              </a:ext>
            </a:extLst>
          </p:cNvPr>
          <p:cNvSpPr txBox="1">
            <a:spLocks noChangeArrowheads="1"/>
          </p:cNvSpPr>
          <p:nvPr/>
        </p:nvSpPr>
        <p:spPr bwMode="auto">
          <a:xfrm>
            <a:off x="8458200" y="6278563"/>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19</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2">
            <a:extLst>
              <a:ext uri="{FF2B5EF4-FFF2-40B4-BE49-F238E27FC236}">
                <a16:creationId xmlns:a16="http://schemas.microsoft.com/office/drawing/2014/main" id="{A4D97772-5E9B-3F44-A952-CB9F5C160EDC}"/>
              </a:ext>
            </a:extLst>
          </p:cNvPr>
          <p:cNvGraphicFramePr>
            <a:graphicFrameLocks noChangeAspect="1"/>
          </p:cNvGraphicFramePr>
          <p:nvPr/>
        </p:nvGraphicFramePr>
        <p:xfrm>
          <a:off x="50800" y="50800"/>
          <a:ext cx="8559800" cy="6396038"/>
        </p:xfrm>
        <a:graphic>
          <a:graphicData uri="http://schemas.openxmlformats.org/drawingml/2006/chart">
            <c:chart xmlns:c="http://schemas.openxmlformats.org/drawingml/2006/chart" xmlns:r="http://schemas.openxmlformats.org/officeDocument/2006/relationships" r:id="rId2"/>
          </a:graphicData>
        </a:graphic>
      </p:graphicFrame>
      <p:sp>
        <p:nvSpPr>
          <p:cNvPr id="43011" name="TextBox 2">
            <a:extLst>
              <a:ext uri="{FF2B5EF4-FFF2-40B4-BE49-F238E27FC236}">
                <a16:creationId xmlns:a16="http://schemas.microsoft.com/office/drawing/2014/main" id="{CC2BC693-9D7A-B84C-8B50-47CCCF00F9D6}"/>
              </a:ext>
            </a:extLst>
          </p:cNvPr>
          <p:cNvSpPr txBox="1">
            <a:spLocks noChangeArrowheads="1"/>
          </p:cNvSpPr>
          <p:nvPr/>
        </p:nvSpPr>
        <p:spPr bwMode="auto">
          <a:xfrm>
            <a:off x="8651875" y="6324600"/>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20</a:t>
            </a:r>
          </a:p>
        </p:txBody>
      </p:sp>
      <p:cxnSp>
        <p:nvCxnSpPr>
          <p:cNvPr id="3" name="Straight Connector 2">
            <a:extLst>
              <a:ext uri="{FF2B5EF4-FFF2-40B4-BE49-F238E27FC236}">
                <a16:creationId xmlns:a16="http://schemas.microsoft.com/office/drawing/2014/main" id="{14488364-B7F3-42D2-A8C8-CCEAFBE63AA5}"/>
              </a:ext>
            </a:extLst>
          </p:cNvPr>
          <p:cNvCxnSpPr/>
          <p:nvPr/>
        </p:nvCxnSpPr>
        <p:spPr>
          <a:xfrm flipV="1">
            <a:off x="2712720" y="4850130"/>
            <a:ext cx="381000" cy="381000"/>
          </a:xfrm>
          <a:prstGeom prst="line">
            <a:avLst/>
          </a:prstGeom>
          <a:ln w="254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0F4041B0-F045-4C96-AE9E-96A315018BD4}"/>
              </a:ext>
            </a:extLst>
          </p:cNvPr>
          <p:cNvCxnSpPr>
            <a:cxnSpLocks/>
          </p:cNvCxnSpPr>
          <p:nvPr/>
        </p:nvCxnSpPr>
        <p:spPr>
          <a:xfrm flipV="1">
            <a:off x="3093720" y="4648200"/>
            <a:ext cx="182880" cy="201930"/>
          </a:xfrm>
          <a:prstGeom prst="line">
            <a:avLst/>
          </a:prstGeom>
          <a:ln w="254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6110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close up of a map&#10;&#10;Description automatically generated">
            <a:extLst>
              <a:ext uri="{FF2B5EF4-FFF2-40B4-BE49-F238E27FC236}">
                <a16:creationId xmlns:a16="http://schemas.microsoft.com/office/drawing/2014/main" id="{A05F08A1-2CCC-8E4E-B084-878FABF80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8" y="120650"/>
            <a:ext cx="5338762" cy="662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A2FC129-69C9-6040-8899-F6EF79731E33}"/>
              </a:ext>
            </a:extLst>
          </p:cNvPr>
          <p:cNvSpPr/>
          <p:nvPr/>
        </p:nvSpPr>
        <p:spPr>
          <a:xfrm>
            <a:off x="5943600" y="5487702"/>
            <a:ext cx="2971800" cy="1217898"/>
          </a:xfrm>
          <a:prstGeom prst="rect">
            <a:avLst/>
          </a:prstGeom>
        </p:spPr>
        <p:txBody>
          <a:bodyPr>
            <a:spAutoFit/>
          </a:bodyPr>
          <a:lstStyle/>
          <a:p>
            <a:pPr>
              <a:lnSpc>
                <a:spcPct val="115000"/>
              </a:lnSpc>
              <a:spcBef>
                <a:spcPts val="0"/>
              </a:spcBef>
              <a:spcAft>
                <a:spcPts val="1000"/>
              </a:spcAft>
              <a:defRPr/>
            </a:pPr>
            <a:r>
              <a:rPr lang="en-US" sz="1000" dirty="0"/>
              <a:t>EPA, U.S., </a:t>
            </a:r>
            <a:r>
              <a:rPr lang="en-US" sz="1000" i="1" dirty="0"/>
              <a:t>Particle size distribution data for Libby Amphibole structures observed in air at the Libby Asbestos Superfund site. </a:t>
            </a:r>
            <a:r>
              <a:rPr lang="en-US" sz="1000" dirty="0"/>
              <a:t>. 2010: Denver, CO</a:t>
            </a:r>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Bef>
                <a:spcPts val="0"/>
              </a:spcBef>
              <a:spcAft>
                <a:spcPts val="1000"/>
              </a:spcAft>
              <a:defRPr/>
            </a:pP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2052" name="TextBox 4">
            <a:extLst>
              <a:ext uri="{FF2B5EF4-FFF2-40B4-BE49-F238E27FC236}">
                <a16:creationId xmlns:a16="http://schemas.microsoft.com/office/drawing/2014/main" id="{04EBF7C5-9215-8840-B909-275278568160}"/>
              </a:ext>
            </a:extLst>
          </p:cNvPr>
          <p:cNvSpPr txBox="1">
            <a:spLocks noChangeArrowheads="1"/>
          </p:cNvSpPr>
          <p:nvPr/>
        </p:nvSpPr>
        <p:spPr bwMode="auto">
          <a:xfrm>
            <a:off x="5607050" y="1905000"/>
            <a:ext cx="33083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b="1" dirty="0"/>
              <a:t>EMP size distributions of airborne fibers </a:t>
            </a:r>
          </a:p>
          <a:p>
            <a:pPr algn="ctr">
              <a:spcBef>
                <a:spcPct val="0"/>
              </a:spcBef>
              <a:buFontTx/>
              <a:buNone/>
            </a:pPr>
            <a:r>
              <a:rPr lang="en-US" altLang="en-US" sz="2400" b="1" dirty="0"/>
              <a:t>collected in Libby, MT </a:t>
            </a:r>
          </a:p>
        </p:txBody>
      </p:sp>
      <p:sp>
        <p:nvSpPr>
          <p:cNvPr id="2053" name="TextBox 3">
            <a:extLst>
              <a:ext uri="{FF2B5EF4-FFF2-40B4-BE49-F238E27FC236}">
                <a16:creationId xmlns:a16="http://schemas.microsoft.com/office/drawing/2014/main" id="{A241BA90-14F8-9140-ACBA-5A390C28AD0B}"/>
              </a:ext>
            </a:extLst>
          </p:cNvPr>
          <p:cNvSpPr txBox="1">
            <a:spLocks noChangeArrowheads="1"/>
          </p:cNvSpPr>
          <p:nvPr/>
        </p:nvSpPr>
        <p:spPr bwMode="auto">
          <a:xfrm>
            <a:off x="8534400" y="6292850"/>
            <a:ext cx="461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18</a:t>
            </a:r>
          </a:p>
        </p:txBody>
      </p:sp>
      <p:cxnSp>
        <p:nvCxnSpPr>
          <p:cNvPr id="3" name="Straight Connector 2">
            <a:extLst>
              <a:ext uri="{FF2B5EF4-FFF2-40B4-BE49-F238E27FC236}">
                <a16:creationId xmlns:a16="http://schemas.microsoft.com/office/drawing/2014/main" id="{3428F193-339A-DD4E-AA5E-6BF653380CD1}"/>
              </a:ext>
            </a:extLst>
          </p:cNvPr>
          <p:cNvCxnSpPr/>
          <p:nvPr/>
        </p:nvCxnSpPr>
        <p:spPr>
          <a:xfrm flipV="1">
            <a:off x="3276600" y="381000"/>
            <a:ext cx="0" cy="1524000"/>
          </a:xfrm>
          <a:prstGeom prst="line">
            <a:avLst/>
          </a:prstGeom>
          <a:ln w="1587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3667122"/>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Stayner Dist Grph.jpg">
            <a:extLst>
              <a:ext uri="{FF2B5EF4-FFF2-40B4-BE49-F238E27FC236}">
                <a16:creationId xmlns:a16="http://schemas.microsoft.com/office/drawing/2014/main" id="{F4C024F2-02F3-8048-A9B5-FBD403578D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3440" y="3505200"/>
            <a:ext cx="5249848"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5">
            <a:extLst>
              <a:ext uri="{FF2B5EF4-FFF2-40B4-BE49-F238E27FC236}">
                <a16:creationId xmlns:a16="http://schemas.microsoft.com/office/drawing/2014/main" id="{550FD85A-2663-544A-8C71-F31DD0B0FFC1}"/>
              </a:ext>
            </a:extLst>
          </p:cNvPr>
          <p:cNvSpPr txBox="1">
            <a:spLocks noChangeArrowheads="1"/>
          </p:cNvSpPr>
          <p:nvPr/>
        </p:nvSpPr>
        <p:spPr bwMode="auto">
          <a:xfrm>
            <a:off x="228600" y="609600"/>
            <a:ext cx="8915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dirty="0">
                <a:latin typeface="Comic Sans MS" panose="030F0902030302020204" pitchFamily="66" charset="0"/>
              </a:rPr>
              <a:t>“</a:t>
            </a:r>
            <a:r>
              <a:rPr lang="en-US" altLang="ja-JP" sz="2000" b="1" i="1" dirty="0" err="1">
                <a:solidFill>
                  <a:srgbClr val="FF0000"/>
                </a:solidFill>
                <a:latin typeface="Comic Sans MS" panose="030F0902030302020204" pitchFamily="66" charset="0"/>
              </a:rPr>
              <a:t>Fibres</a:t>
            </a:r>
            <a:r>
              <a:rPr lang="en-US" altLang="ja-JP" sz="2000" b="1" i="1" dirty="0">
                <a:solidFill>
                  <a:srgbClr val="FF0000"/>
                </a:solidFill>
                <a:latin typeface="Comic Sans MS" panose="030F0902030302020204" pitchFamily="66" charset="0"/>
              </a:rPr>
              <a:t> shorter than 5 </a:t>
            </a:r>
            <a:r>
              <a:rPr lang="en-US" altLang="ja-JP" sz="2000" b="1" i="1" dirty="0">
                <a:solidFill>
                  <a:srgbClr val="FF0000"/>
                </a:solidFill>
                <a:latin typeface="Symbol" pitchFamily="2" charset="2"/>
              </a:rPr>
              <a:t>m</a:t>
            </a:r>
            <a:r>
              <a:rPr lang="en-US" altLang="ja-JP" sz="2000" b="1" i="1" dirty="0">
                <a:solidFill>
                  <a:srgbClr val="FF0000"/>
                </a:solidFill>
                <a:latin typeface="Comic Sans MS" panose="030F0902030302020204" pitchFamily="66" charset="0"/>
              </a:rPr>
              <a:t>m have traditionally not been counted </a:t>
            </a:r>
            <a:r>
              <a:rPr lang="en-US" altLang="ja-JP" sz="2000" dirty="0">
                <a:latin typeface="Comic Sans MS" panose="030F0902030302020204" pitchFamily="66" charset="0"/>
              </a:rPr>
              <a:t>by methods used for regulatory standards for asbestos because these methods were developed to provide a reproducible index of </a:t>
            </a:r>
            <a:r>
              <a:rPr lang="en-US" altLang="ja-JP" sz="2000" dirty="0" err="1">
                <a:latin typeface="Comic Sans MS" panose="030F0902030302020204" pitchFamily="66" charset="0"/>
              </a:rPr>
              <a:t>fibre</a:t>
            </a:r>
            <a:r>
              <a:rPr lang="en-US" altLang="ja-JP" sz="2000" dirty="0">
                <a:latin typeface="Comic Sans MS" panose="030F0902030302020204" pitchFamily="66" charset="0"/>
              </a:rPr>
              <a:t> exposure. </a:t>
            </a:r>
          </a:p>
          <a:p>
            <a:pPr eaLnBrk="1" hangingPunct="1">
              <a:spcBef>
                <a:spcPct val="0"/>
              </a:spcBef>
              <a:buFontTx/>
              <a:buNone/>
            </a:pPr>
            <a:endParaRPr lang="en-US" altLang="en-US" sz="2000" i="1" dirty="0">
              <a:latin typeface="Comic Sans MS" panose="030F0902030302020204" pitchFamily="66" charset="0"/>
            </a:endParaRPr>
          </a:p>
          <a:p>
            <a:pPr eaLnBrk="1" hangingPunct="1">
              <a:spcBef>
                <a:spcPct val="0"/>
              </a:spcBef>
              <a:buFontTx/>
              <a:buNone/>
            </a:pPr>
            <a:r>
              <a:rPr lang="en-US" altLang="en-US" sz="2000" dirty="0">
                <a:latin typeface="Comic Sans MS" panose="030F0902030302020204" pitchFamily="66" charset="0"/>
              </a:rPr>
              <a:t>The findings from our analysis show that cumulative exposures to</a:t>
            </a:r>
            <a:r>
              <a:rPr lang="en-US" altLang="en-US" sz="2000" u="sng" dirty="0">
                <a:latin typeface="Comic Sans MS" panose="030F0902030302020204" pitchFamily="66" charset="0"/>
              </a:rPr>
              <a:t> </a:t>
            </a:r>
            <a:r>
              <a:rPr lang="en-US" altLang="en-US" sz="2000" b="1" i="1" u="sng" dirty="0">
                <a:solidFill>
                  <a:srgbClr val="FF0000"/>
                </a:solidFill>
                <a:latin typeface="Comic Sans MS" panose="030F0902030302020204" pitchFamily="66" charset="0"/>
              </a:rPr>
              <a:t>all </a:t>
            </a:r>
            <a:r>
              <a:rPr lang="en-US" altLang="en-US" sz="2000" b="1" i="1" u="sng" dirty="0" err="1">
                <a:solidFill>
                  <a:srgbClr val="FF0000"/>
                </a:solidFill>
                <a:latin typeface="Comic Sans MS" panose="030F0902030302020204" pitchFamily="66" charset="0"/>
              </a:rPr>
              <a:t>fibre</a:t>
            </a:r>
            <a:r>
              <a:rPr lang="en-US" altLang="en-US" sz="2000" b="1" i="1" u="sng" dirty="0">
                <a:solidFill>
                  <a:srgbClr val="FF0000"/>
                </a:solidFill>
                <a:latin typeface="Comic Sans MS" panose="030F0902030302020204" pitchFamily="66" charset="0"/>
              </a:rPr>
              <a:t> size indices, including </a:t>
            </a:r>
            <a:r>
              <a:rPr lang="en-US" altLang="en-US" sz="2000" b="1" i="1" u="sng" dirty="0" err="1">
                <a:solidFill>
                  <a:srgbClr val="FF0000"/>
                </a:solidFill>
                <a:latin typeface="Comic Sans MS" panose="030F0902030302020204" pitchFamily="66" charset="0"/>
              </a:rPr>
              <a:t>fibres</a:t>
            </a:r>
            <a:r>
              <a:rPr lang="en-US" altLang="en-US" sz="2000" b="1" i="1" u="sng" dirty="0">
                <a:solidFill>
                  <a:srgbClr val="FF0000"/>
                </a:solidFill>
                <a:latin typeface="Comic Sans MS" panose="030F0902030302020204" pitchFamily="66" charset="0"/>
              </a:rPr>
              <a:t> &lt;5 </a:t>
            </a:r>
            <a:r>
              <a:rPr lang="en-US" altLang="en-US" sz="2000" b="1" i="1" u="sng" dirty="0">
                <a:solidFill>
                  <a:srgbClr val="FF0000"/>
                </a:solidFill>
                <a:latin typeface="Symbol" pitchFamily="2" charset="2"/>
              </a:rPr>
              <a:t>m</a:t>
            </a:r>
            <a:r>
              <a:rPr lang="en-US" altLang="en-US" sz="2000" b="1" i="1" u="sng" dirty="0">
                <a:solidFill>
                  <a:srgbClr val="FF0000"/>
                </a:solidFill>
                <a:latin typeface="Comic Sans MS" panose="030F0902030302020204" pitchFamily="66" charset="0"/>
              </a:rPr>
              <a:t>m in length, were highly statistically significant predictors of lung cancer or asbestosis mortality</a:t>
            </a:r>
            <a:r>
              <a:rPr lang="en-US" altLang="en-US" sz="2000" b="1" i="1" dirty="0">
                <a:solidFill>
                  <a:srgbClr val="FF0000"/>
                </a:solidFill>
                <a:latin typeface="Comic Sans MS" panose="030F0902030302020204" pitchFamily="66" charset="0"/>
              </a:rPr>
              <a:t>.</a:t>
            </a:r>
            <a:r>
              <a:rPr lang="en-US" altLang="en-US" sz="2000" b="1" dirty="0">
                <a:solidFill>
                  <a:srgbClr val="FF0000"/>
                </a:solidFill>
                <a:latin typeface="Comic Sans MS" panose="030F0902030302020204" pitchFamily="66" charset="0"/>
              </a:rPr>
              <a:t>” </a:t>
            </a:r>
          </a:p>
        </p:txBody>
      </p:sp>
      <p:sp>
        <p:nvSpPr>
          <p:cNvPr id="39940" name="TextBox 6">
            <a:extLst>
              <a:ext uri="{FF2B5EF4-FFF2-40B4-BE49-F238E27FC236}">
                <a16:creationId xmlns:a16="http://schemas.microsoft.com/office/drawing/2014/main" id="{1B2AC7A5-2064-C441-99C8-FC225C2B44E1}"/>
              </a:ext>
            </a:extLst>
          </p:cNvPr>
          <p:cNvSpPr txBox="1">
            <a:spLocks noChangeArrowheads="1"/>
          </p:cNvSpPr>
          <p:nvPr/>
        </p:nvSpPr>
        <p:spPr bwMode="auto">
          <a:xfrm>
            <a:off x="6400800" y="4495800"/>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dirty="0" err="1">
                <a:latin typeface="Comic Sans MS" panose="030F0902030302020204" pitchFamily="66" charset="0"/>
              </a:rPr>
              <a:t>Stayner</a:t>
            </a:r>
            <a:r>
              <a:rPr lang="en-US" altLang="en-US" sz="1400" dirty="0">
                <a:latin typeface="Comic Sans MS" panose="030F0902030302020204" pitchFamily="66" charset="0"/>
              </a:rPr>
              <a:t> et al. (2008) Occ. Env. Med 65(9):613</a:t>
            </a:r>
          </a:p>
        </p:txBody>
      </p:sp>
      <p:sp>
        <p:nvSpPr>
          <p:cNvPr id="39941" name="TextBox 2">
            <a:extLst>
              <a:ext uri="{FF2B5EF4-FFF2-40B4-BE49-F238E27FC236}">
                <a16:creationId xmlns:a16="http://schemas.microsoft.com/office/drawing/2014/main" id="{24538BE9-033A-6C40-B26F-4DB2912234ED}"/>
              </a:ext>
            </a:extLst>
          </p:cNvPr>
          <p:cNvSpPr txBox="1">
            <a:spLocks noChangeArrowheads="1"/>
          </p:cNvSpPr>
          <p:nvPr/>
        </p:nvSpPr>
        <p:spPr bwMode="auto">
          <a:xfrm>
            <a:off x="2362200" y="152400"/>
            <a:ext cx="4797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1" u="sng">
                <a:latin typeface="Comic Sans MS" panose="030F0902030302020204" pitchFamily="66" charset="0"/>
              </a:rPr>
              <a:t>Size–based RfCs: a good idea?</a:t>
            </a:r>
          </a:p>
        </p:txBody>
      </p:sp>
      <p:sp>
        <p:nvSpPr>
          <p:cNvPr id="39942" name="TextBox 1">
            <a:extLst>
              <a:ext uri="{FF2B5EF4-FFF2-40B4-BE49-F238E27FC236}">
                <a16:creationId xmlns:a16="http://schemas.microsoft.com/office/drawing/2014/main" id="{0DA19448-0567-E94B-B735-82C2F14CC7C4}"/>
              </a:ext>
            </a:extLst>
          </p:cNvPr>
          <p:cNvSpPr txBox="1">
            <a:spLocks noChangeArrowheads="1"/>
          </p:cNvSpPr>
          <p:nvPr/>
        </p:nvSpPr>
        <p:spPr bwMode="auto">
          <a:xfrm>
            <a:off x="8458200" y="6327775"/>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21</a:t>
            </a:r>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9F7C0F74-7F39-984E-8272-C5B102AF0502}"/>
                  </a:ext>
                </a:extLst>
              </p14:cNvPr>
              <p14:cNvContentPartPr/>
              <p14:nvPr/>
            </p14:nvContentPartPr>
            <p14:xfrm>
              <a:off x="9789709" y="5042160"/>
              <a:ext cx="30960" cy="360"/>
            </p14:xfrm>
          </p:contentPart>
        </mc:Choice>
        <mc:Fallback xmlns="">
          <p:pic>
            <p:nvPicPr>
              <p:cNvPr id="8" name="Ink 7">
                <a:extLst>
                  <a:ext uri="{FF2B5EF4-FFF2-40B4-BE49-F238E27FC236}">
                    <a16:creationId xmlns:a16="http://schemas.microsoft.com/office/drawing/2014/main" id="{9F7C0F74-7F39-984E-8272-C5B102AF0502}"/>
                  </a:ext>
                </a:extLst>
              </p:cNvPr>
              <p:cNvPicPr/>
              <p:nvPr/>
            </p:nvPicPr>
            <p:blipFill>
              <a:blip r:embed="rId5"/>
              <a:stretch>
                <a:fillRect/>
              </a:stretch>
            </p:blipFill>
            <p:spPr>
              <a:xfrm>
                <a:off x="9780709" y="5033520"/>
                <a:ext cx="48600" cy="18000"/>
              </a:xfrm>
              <a:prstGeom prst="rect">
                <a:avLst/>
              </a:prstGeom>
            </p:spPr>
          </p:pic>
        </mc:Fallback>
      </mc:AlternateContent>
      <p:cxnSp>
        <p:nvCxnSpPr>
          <p:cNvPr id="14" name="Straight Connector 13">
            <a:extLst>
              <a:ext uri="{FF2B5EF4-FFF2-40B4-BE49-F238E27FC236}">
                <a16:creationId xmlns:a16="http://schemas.microsoft.com/office/drawing/2014/main" id="{B2043DB1-7A12-4D41-A582-B984B67A0678}"/>
              </a:ext>
            </a:extLst>
          </p:cNvPr>
          <p:cNvCxnSpPr>
            <a:cxnSpLocks/>
          </p:cNvCxnSpPr>
          <p:nvPr/>
        </p:nvCxnSpPr>
        <p:spPr>
          <a:xfrm>
            <a:off x="3657600" y="5562600"/>
            <a:ext cx="1219200" cy="466725"/>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6E70AEB-3964-9E45-AE4E-E2C044F67749}"/>
              </a:ext>
            </a:extLst>
          </p:cNvPr>
          <p:cNvCxnSpPr>
            <a:cxnSpLocks/>
          </p:cNvCxnSpPr>
          <p:nvPr/>
        </p:nvCxnSpPr>
        <p:spPr>
          <a:xfrm flipH="1">
            <a:off x="1752600" y="5562600"/>
            <a:ext cx="1905000" cy="466725"/>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29CDF-3B4C-436C-A490-02EE2C8FC9D3}"/>
              </a:ext>
            </a:extLst>
          </p:cNvPr>
          <p:cNvSpPr txBox="1">
            <a:spLocks/>
          </p:cNvSpPr>
          <p:nvPr/>
        </p:nvSpPr>
        <p:spPr>
          <a:xfrm>
            <a:off x="1344217" y="1200150"/>
            <a:ext cx="6440090" cy="51435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1800" b="1" kern="0" dirty="0">
                <a:solidFill>
                  <a:schemeClr val="tx1"/>
                </a:solidFill>
                <a:latin typeface="Comic Sans MS" panose="030F0702030302020204" pitchFamily="66" charset="0"/>
              </a:rPr>
              <a:t>Size Distribution of Tremolite Particles </a:t>
            </a:r>
            <a:br>
              <a:rPr lang="en-US" sz="1800" b="1" kern="0" dirty="0">
                <a:solidFill>
                  <a:schemeClr val="tx1"/>
                </a:solidFill>
                <a:latin typeface="Comic Sans MS" panose="030F0702030302020204" pitchFamily="66" charset="0"/>
              </a:rPr>
            </a:br>
            <a:r>
              <a:rPr lang="en-US" sz="1800" b="1" kern="0" dirty="0">
                <a:solidFill>
                  <a:schemeClr val="tx1"/>
                </a:solidFill>
                <a:latin typeface="Comic Sans MS" panose="030F0702030302020204" pitchFamily="66" charset="0"/>
              </a:rPr>
              <a:t>in Two Cosmetic Products Tested for FDA</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18B6EA9B-51CD-4C5D-9ADA-D038290684DA}"/>
                  </a:ext>
                </a:extLst>
              </p14:cNvPr>
              <p14:cNvContentPartPr/>
              <p14:nvPr/>
            </p14:nvContentPartPr>
            <p14:xfrm>
              <a:off x="4051373" y="3017687"/>
              <a:ext cx="246240" cy="29565"/>
            </p14:xfrm>
          </p:contentPart>
        </mc:Choice>
        <mc:Fallback xmlns="">
          <p:pic>
            <p:nvPicPr>
              <p:cNvPr id="5" name="Ink 4">
                <a:extLst>
                  <a:ext uri="{FF2B5EF4-FFF2-40B4-BE49-F238E27FC236}">
                    <a16:creationId xmlns:a16="http://schemas.microsoft.com/office/drawing/2014/main" id="{18B6EA9B-51CD-4C5D-9ADA-D038290684DA}"/>
                  </a:ext>
                </a:extLst>
              </p:cNvPr>
              <p:cNvPicPr/>
              <p:nvPr/>
            </p:nvPicPr>
            <p:blipFill>
              <a:blip r:embed="rId4"/>
              <a:stretch>
                <a:fillRect/>
              </a:stretch>
            </p:blipFill>
            <p:spPr>
              <a:xfrm>
                <a:off x="3997373" y="2909522"/>
                <a:ext cx="353880" cy="24553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C9F1ABE-0D4C-44CE-8479-0E4A1D11B0E3}"/>
                  </a:ext>
                </a:extLst>
              </p14:cNvPr>
              <p14:cNvContentPartPr/>
              <p14:nvPr/>
            </p14:nvContentPartPr>
            <p14:xfrm>
              <a:off x="4131766" y="2981845"/>
              <a:ext cx="237330" cy="40500"/>
            </p14:xfrm>
          </p:contentPart>
        </mc:Choice>
        <mc:Fallback xmlns="">
          <p:pic>
            <p:nvPicPr>
              <p:cNvPr id="6" name="Ink 5">
                <a:extLst>
                  <a:ext uri="{FF2B5EF4-FFF2-40B4-BE49-F238E27FC236}">
                    <a16:creationId xmlns:a16="http://schemas.microsoft.com/office/drawing/2014/main" id="{7C9F1ABE-0D4C-44CE-8479-0E4A1D11B0E3}"/>
                  </a:ext>
                </a:extLst>
              </p:cNvPr>
              <p:cNvPicPr/>
              <p:nvPr/>
            </p:nvPicPr>
            <p:blipFill>
              <a:blip r:embed="rId6"/>
              <a:stretch>
                <a:fillRect/>
              </a:stretch>
            </p:blipFill>
            <p:spPr>
              <a:xfrm>
                <a:off x="4077827" y="2874323"/>
                <a:ext cx="344848" cy="25518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ACDF8C6A-2A14-456D-BF55-A433B45FECA1}"/>
                  </a:ext>
                </a:extLst>
              </p14:cNvPr>
              <p14:cNvContentPartPr/>
              <p14:nvPr/>
            </p14:nvContentPartPr>
            <p14:xfrm>
              <a:off x="4055828" y="3013232"/>
              <a:ext cx="416138" cy="22478"/>
            </p14:xfrm>
          </p:contentPart>
        </mc:Choice>
        <mc:Fallback xmlns="">
          <p:pic>
            <p:nvPicPr>
              <p:cNvPr id="7" name="Ink 6">
                <a:extLst>
                  <a:ext uri="{FF2B5EF4-FFF2-40B4-BE49-F238E27FC236}">
                    <a16:creationId xmlns:a16="http://schemas.microsoft.com/office/drawing/2014/main" id="{ACDF8C6A-2A14-456D-BF55-A433B45FECA1}"/>
                  </a:ext>
                </a:extLst>
              </p:cNvPr>
              <p:cNvPicPr/>
              <p:nvPr/>
            </p:nvPicPr>
            <p:blipFill>
              <a:blip r:embed="rId8"/>
              <a:stretch>
                <a:fillRect/>
              </a:stretch>
            </p:blipFill>
            <p:spPr>
              <a:xfrm>
                <a:off x="4001831" y="2906194"/>
                <a:ext cx="523772" cy="23619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864BB77D-5F15-4C36-876E-E79692441F0F}"/>
                  </a:ext>
                </a:extLst>
              </p14:cNvPr>
              <p14:cNvContentPartPr/>
              <p14:nvPr/>
            </p14:nvContentPartPr>
            <p14:xfrm>
              <a:off x="4038008" y="3008980"/>
              <a:ext cx="375840" cy="60345"/>
            </p14:xfrm>
          </p:contentPart>
        </mc:Choice>
        <mc:Fallback xmlns="">
          <p:pic>
            <p:nvPicPr>
              <p:cNvPr id="8" name="Ink 7">
                <a:extLst>
                  <a:ext uri="{FF2B5EF4-FFF2-40B4-BE49-F238E27FC236}">
                    <a16:creationId xmlns:a16="http://schemas.microsoft.com/office/drawing/2014/main" id="{864BB77D-5F15-4C36-876E-E79692441F0F}"/>
                  </a:ext>
                </a:extLst>
              </p:cNvPr>
              <p:cNvPicPr/>
              <p:nvPr/>
            </p:nvPicPr>
            <p:blipFill>
              <a:blip r:embed="rId10"/>
              <a:stretch>
                <a:fillRect/>
              </a:stretch>
            </p:blipFill>
            <p:spPr>
              <a:xfrm>
                <a:off x="3984008" y="2901221"/>
                <a:ext cx="483480" cy="27550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20E15F62-2778-4474-A668-4E8CAFEAE223}"/>
                  </a:ext>
                </a:extLst>
              </p14:cNvPr>
              <p14:cNvContentPartPr/>
              <p14:nvPr/>
            </p14:nvContentPartPr>
            <p14:xfrm>
              <a:off x="4257113" y="3057985"/>
              <a:ext cx="203" cy="203"/>
            </p14:xfrm>
          </p:contentPart>
        </mc:Choice>
        <mc:Fallback xmlns="">
          <p:pic>
            <p:nvPicPr>
              <p:cNvPr id="9" name="Ink 8">
                <a:extLst>
                  <a:ext uri="{FF2B5EF4-FFF2-40B4-BE49-F238E27FC236}">
                    <a16:creationId xmlns:a16="http://schemas.microsoft.com/office/drawing/2014/main" id="{20E15F62-2778-4474-A668-4E8CAFEAE223}"/>
                  </a:ext>
                </a:extLst>
              </p:cNvPr>
              <p:cNvPicPr/>
              <p:nvPr/>
            </p:nvPicPr>
            <p:blipFill>
              <a:blip r:embed="rId12"/>
              <a:stretch>
                <a:fillRect/>
              </a:stretch>
            </p:blipFill>
            <p:spPr>
              <a:xfrm>
                <a:off x="4226663" y="2997085"/>
                <a:ext cx="60900" cy="1218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BE1254E3-FC09-431F-B7D0-F41670A5E1D7}"/>
                  </a:ext>
                </a:extLst>
              </p14:cNvPr>
              <p14:cNvContentPartPr/>
              <p14:nvPr/>
            </p14:nvContentPartPr>
            <p14:xfrm>
              <a:off x="4257113" y="3057985"/>
              <a:ext cx="203" cy="203"/>
            </p14:xfrm>
          </p:contentPart>
        </mc:Choice>
        <mc:Fallback xmlns="">
          <p:pic>
            <p:nvPicPr>
              <p:cNvPr id="10" name="Ink 9">
                <a:extLst>
                  <a:ext uri="{FF2B5EF4-FFF2-40B4-BE49-F238E27FC236}">
                    <a16:creationId xmlns:a16="http://schemas.microsoft.com/office/drawing/2014/main" id="{BE1254E3-FC09-431F-B7D0-F41670A5E1D7}"/>
                  </a:ext>
                </a:extLst>
              </p:cNvPr>
              <p:cNvPicPr/>
              <p:nvPr/>
            </p:nvPicPr>
            <p:blipFill>
              <a:blip r:embed="rId12"/>
              <a:stretch>
                <a:fillRect/>
              </a:stretch>
            </p:blipFill>
            <p:spPr>
              <a:xfrm>
                <a:off x="4226663" y="2997085"/>
                <a:ext cx="60900" cy="121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C3B2832E-EF6C-4A99-B1DC-533D931C6CB7}"/>
                  </a:ext>
                </a:extLst>
              </p14:cNvPr>
              <p14:cNvContentPartPr/>
              <p14:nvPr/>
            </p14:nvContentPartPr>
            <p14:xfrm>
              <a:off x="4257113" y="3057985"/>
              <a:ext cx="4658" cy="203"/>
            </p14:xfrm>
          </p:contentPart>
        </mc:Choice>
        <mc:Fallback xmlns="">
          <p:pic>
            <p:nvPicPr>
              <p:cNvPr id="11" name="Ink 10">
                <a:extLst>
                  <a:ext uri="{FF2B5EF4-FFF2-40B4-BE49-F238E27FC236}">
                    <a16:creationId xmlns:a16="http://schemas.microsoft.com/office/drawing/2014/main" id="{C3B2832E-EF6C-4A99-B1DC-533D931C6CB7}"/>
                  </a:ext>
                </a:extLst>
              </p:cNvPr>
              <p:cNvPicPr/>
              <p:nvPr/>
            </p:nvPicPr>
            <p:blipFill>
              <a:blip r:embed="rId15"/>
              <a:stretch>
                <a:fillRect/>
              </a:stretch>
            </p:blipFill>
            <p:spPr>
              <a:xfrm>
                <a:off x="4157299" y="2997085"/>
                <a:ext cx="203621" cy="121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 name="Ink 11">
                <a:extLst>
                  <a:ext uri="{FF2B5EF4-FFF2-40B4-BE49-F238E27FC236}">
                    <a16:creationId xmlns:a16="http://schemas.microsoft.com/office/drawing/2014/main" id="{92881781-D0EE-4DA6-AE51-E12BB6A8D26B}"/>
                  </a:ext>
                </a:extLst>
              </p14:cNvPr>
              <p14:cNvContentPartPr/>
              <p14:nvPr/>
            </p14:nvContentPartPr>
            <p14:xfrm>
              <a:off x="4082761" y="3035507"/>
              <a:ext cx="4658" cy="203"/>
            </p14:xfrm>
          </p:contentPart>
        </mc:Choice>
        <mc:Fallback xmlns="">
          <p:pic>
            <p:nvPicPr>
              <p:cNvPr id="12" name="Ink 11">
                <a:extLst>
                  <a:ext uri="{FF2B5EF4-FFF2-40B4-BE49-F238E27FC236}">
                    <a16:creationId xmlns:a16="http://schemas.microsoft.com/office/drawing/2014/main" id="{92881781-D0EE-4DA6-AE51-E12BB6A8D26B}"/>
                  </a:ext>
                </a:extLst>
              </p:cNvPr>
              <p:cNvPicPr/>
              <p:nvPr/>
            </p:nvPicPr>
            <p:blipFill>
              <a:blip r:embed="rId17"/>
              <a:stretch>
                <a:fillRect/>
              </a:stretch>
            </p:blipFill>
            <p:spPr>
              <a:xfrm>
                <a:off x="4029015" y="2974607"/>
                <a:ext cx="111792" cy="1218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 name="Ink 12">
                <a:extLst>
                  <a:ext uri="{FF2B5EF4-FFF2-40B4-BE49-F238E27FC236}">
                    <a16:creationId xmlns:a16="http://schemas.microsoft.com/office/drawing/2014/main" id="{F2862133-D45E-4026-BB1C-343651B1DB93}"/>
                  </a:ext>
                </a:extLst>
              </p14:cNvPr>
              <p14:cNvContentPartPr/>
              <p14:nvPr/>
            </p14:nvContentPartPr>
            <p14:xfrm>
              <a:off x="4091671" y="3035507"/>
              <a:ext cx="129803" cy="203"/>
            </p14:xfrm>
          </p:contentPart>
        </mc:Choice>
        <mc:Fallback xmlns="">
          <p:pic>
            <p:nvPicPr>
              <p:cNvPr id="13" name="Ink 12">
                <a:extLst>
                  <a:ext uri="{FF2B5EF4-FFF2-40B4-BE49-F238E27FC236}">
                    <a16:creationId xmlns:a16="http://schemas.microsoft.com/office/drawing/2014/main" id="{F2862133-D45E-4026-BB1C-343651B1DB93}"/>
                  </a:ext>
                </a:extLst>
              </p:cNvPr>
              <p:cNvPicPr/>
              <p:nvPr/>
            </p:nvPicPr>
            <p:blipFill>
              <a:blip r:embed="rId19"/>
              <a:stretch>
                <a:fillRect/>
              </a:stretch>
            </p:blipFill>
            <p:spPr>
              <a:xfrm>
                <a:off x="4037736" y="2974607"/>
                <a:ext cx="237313" cy="1218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4" name="Ink 13">
                <a:extLst>
                  <a:ext uri="{FF2B5EF4-FFF2-40B4-BE49-F238E27FC236}">
                    <a16:creationId xmlns:a16="http://schemas.microsoft.com/office/drawing/2014/main" id="{A29D0D12-07DA-4994-A801-B146B8F8A05F}"/>
                  </a:ext>
                </a:extLst>
              </p14:cNvPr>
              <p14:cNvContentPartPr/>
              <p14:nvPr/>
            </p14:nvContentPartPr>
            <p14:xfrm>
              <a:off x="4283843" y="3035507"/>
              <a:ext cx="203" cy="203"/>
            </p14:xfrm>
          </p:contentPart>
        </mc:Choice>
        <mc:Fallback xmlns="">
          <p:pic>
            <p:nvPicPr>
              <p:cNvPr id="14" name="Ink 13">
                <a:extLst>
                  <a:ext uri="{FF2B5EF4-FFF2-40B4-BE49-F238E27FC236}">
                    <a16:creationId xmlns:a16="http://schemas.microsoft.com/office/drawing/2014/main" id="{A29D0D12-07DA-4994-A801-B146B8F8A05F}"/>
                  </a:ext>
                </a:extLst>
              </p:cNvPr>
              <p:cNvPicPr/>
              <p:nvPr/>
            </p:nvPicPr>
            <p:blipFill>
              <a:blip r:embed="rId12"/>
              <a:stretch>
                <a:fillRect/>
              </a:stretch>
            </p:blipFill>
            <p:spPr>
              <a:xfrm>
                <a:off x="4253393" y="2974607"/>
                <a:ext cx="60900" cy="1218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Ink 14">
                <a:extLst>
                  <a:ext uri="{FF2B5EF4-FFF2-40B4-BE49-F238E27FC236}">
                    <a16:creationId xmlns:a16="http://schemas.microsoft.com/office/drawing/2014/main" id="{69F2E703-7378-4F8E-8D8E-3123E6A1038D}"/>
                  </a:ext>
                </a:extLst>
              </p14:cNvPr>
              <p14:cNvContentPartPr/>
              <p14:nvPr/>
            </p14:nvContentPartPr>
            <p14:xfrm>
              <a:off x="4055828" y="3008777"/>
              <a:ext cx="264060" cy="40500"/>
            </p14:xfrm>
          </p:contentPart>
        </mc:Choice>
        <mc:Fallback xmlns="">
          <p:pic>
            <p:nvPicPr>
              <p:cNvPr id="15" name="Ink 14">
                <a:extLst>
                  <a:ext uri="{FF2B5EF4-FFF2-40B4-BE49-F238E27FC236}">
                    <a16:creationId xmlns:a16="http://schemas.microsoft.com/office/drawing/2014/main" id="{69F2E703-7378-4F8E-8D8E-3123E6A1038D}"/>
                  </a:ext>
                </a:extLst>
              </p:cNvPr>
              <p:cNvPicPr/>
              <p:nvPr/>
            </p:nvPicPr>
            <p:blipFill>
              <a:blip r:embed="rId22"/>
              <a:stretch>
                <a:fillRect/>
              </a:stretch>
            </p:blipFill>
            <p:spPr>
              <a:xfrm>
                <a:off x="3965889" y="2829573"/>
                <a:ext cx="443578" cy="39854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Ink 15">
                <a:extLst>
                  <a:ext uri="{FF2B5EF4-FFF2-40B4-BE49-F238E27FC236}">
                    <a16:creationId xmlns:a16="http://schemas.microsoft.com/office/drawing/2014/main" id="{31698324-9A3F-4E5A-887E-D8EE4D432332}"/>
                  </a:ext>
                </a:extLst>
              </p14:cNvPr>
              <p14:cNvContentPartPr/>
              <p14:nvPr/>
            </p14:nvContentPartPr>
            <p14:xfrm>
              <a:off x="4118401" y="3020927"/>
              <a:ext cx="201488" cy="14783"/>
            </p14:xfrm>
          </p:contentPart>
        </mc:Choice>
        <mc:Fallback xmlns="">
          <p:pic>
            <p:nvPicPr>
              <p:cNvPr id="16" name="Ink 15">
                <a:extLst>
                  <a:ext uri="{FF2B5EF4-FFF2-40B4-BE49-F238E27FC236}">
                    <a16:creationId xmlns:a16="http://schemas.microsoft.com/office/drawing/2014/main" id="{31698324-9A3F-4E5A-887E-D8EE4D432332}"/>
                  </a:ext>
                </a:extLst>
              </p:cNvPr>
              <p:cNvPicPr/>
              <p:nvPr/>
            </p:nvPicPr>
            <p:blipFill>
              <a:blip r:embed="rId24"/>
              <a:stretch>
                <a:fillRect/>
              </a:stretch>
            </p:blipFill>
            <p:spPr>
              <a:xfrm>
                <a:off x="4028451" y="2844939"/>
                <a:ext cx="381028" cy="36640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 name="Ink 16">
                <a:extLst>
                  <a:ext uri="{FF2B5EF4-FFF2-40B4-BE49-F238E27FC236}">
                    <a16:creationId xmlns:a16="http://schemas.microsoft.com/office/drawing/2014/main" id="{CA01178A-1E7C-422D-AF5C-0D16F6E6C6FB}"/>
                  </a:ext>
                </a:extLst>
              </p14:cNvPr>
              <p14:cNvContentPartPr/>
              <p14:nvPr/>
            </p14:nvContentPartPr>
            <p14:xfrm>
              <a:off x="4096126" y="3029635"/>
              <a:ext cx="255150" cy="6075"/>
            </p14:xfrm>
          </p:contentPart>
        </mc:Choice>
        <mc:Fallback xmlns="">
          <p:pic>
            <p:nvPicPr>
              <p:cNvPr id="17" name="Ink 16">
                <a:extLst>
                  <a:ext uri="{FF2B5EF4-FFF2-40B4-BE49-F238E27FC236}">
                    <a16:creationId xmlns:a16="http://schemas.microsoft.com/office/drawing/2014/main" id="{CA01178A-1E7C-422D-AF5C-0D16F6E6C6FB}"/>
                  </a:ext>
                </a:extLst>
              </p:cNvPr>
              <p:cNvPicPr/>
              <p:nvPr/>
            </p:nvPicPr>
            <p:blipFill>
              <a:blip r:embed="rId26"/>
              <a:stretch>
                <a:fillRect/>
              </a:stretch>
            </p:blipFill>
            <p:spPr>
              <a:xfrm>
                <a:off x="4006158" y="2860885"/>
                <a:ext cx="434727" cy="34323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 name="Ink 17">
                <a:extLst>
                  <a:ext uri="{FF2B5EF4-FFF2-40B4-BE49-F238E27FC236}">
                    <a16:creationId xmlns:a16="http://schemas.microsoft.com/office/drawing/2014/main" id="{FC662236-201B-4B81-8BDE-8A229300F5B8}"/>
                  </a:ext>
                </a:extLst>
              </p14:cNvPr>
              <p14:cNvContentPartPr/>
              <p14:nvPr/>
            </p14:nvContentPartPr>
            <p14:xfrm>
              <a:off x="2960101" y="4006090"/>
              <a:ext cx="67230" cy="203"/>
            </p14:xfrm>
          </p:contentPart>
        </mc:Choice>
        <mc:Fallback xmlns="">
          <p:pic>
            <p:nvPicPr>
              <p:cNvPr id="18" name="Ink 17">
                <a:extLst>
                  <a:ext uri="{FF2B5EF4-FFF2-40B4-BE49-F238E27FC236}">
                    <a16:creationId xmlns:a16="http://schemas.microsoft.com/office/drawing/2014/main" id="{FC662236-201B-4B81-8BDE-8A229300F5B8}"/>
                  </a:ext>
                </a:extLst>
              </p:cNvPr>
              <p:cNvPicPr/>
              <p:nvPr/>
            </p:nvPicPr>
            <p:blipFill>
              <a:blip r:embed="rId28"/>
              <a:stretch>
                <a:fillRect/>
              </a:stretch>
            </p:blipFill>
            <p:spPr>
              <a:xfrm>
                <a:off x="2870221" y="3904590"/>
                <a:ext cx="246630" cy="203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 name="Ink 18">
                <a:extLst>
                  <a:ext uri="{FF2B5EF4-FFF2-40B4-BE49-F238E27FC236}">
                    <a16:creationId xmlns:a16="http://schemas.microsoft.com/office/drawing/2014/main" id="{9C8ABF19-BA3C-4AFC-9CA0-820C76B3CE5A}"/>
                  </a:ext>
                </a:extLst>
              </p14:cNvPr>
              <p14:cNvContentPartPr/>
              <p14:nvPr/>
            </p14:nvContentPartPr>
            <p14:xfrm>
              <a:off x="4069193" y="3049682"/>
              <a:ext cx="277628" cy="14783"/>
            </p14:xfrm>
          </p:contentPart>
        </mc:Choice>
        <mc:Fallback xmlns="">
          <p:pic>
            <p:nvPicPr>
              <p:cNvPr id="19" name="Ink 18">
                <a:extLst>
                  <a:ext uri="{FF2B5EF4-FFF2-40B4-BE49-F238E27FC236}">
                    <a16:creationId xmlns:a16="http://schemas.microsoft.com/office/drawing/2014/main" id="{9C8ABF19-BA3C-4AFC-9CA0-820C76B3CE5A}"/>
                  </a:ext>
                </a:extLst>
              </p:cNvPr>
              <p:cNvPicPr/>
              <p:nvPr/>
            </p:nvPicPr>
            <p:blipFill>
              <a:blip r:embed="rId30"/>
              <a:stretch>
                <a:fillRect/>
              </a:stretch>
            </p:blipFill>
            <p:spPr>
              <a:xfrm>
                <a:off x="3979288" y="2869402"/>
                <a:ext cx="457079" cy="374983"/>
              </a:xfrm>
              <a:prstGeom prst="rect">
                <a:avLst/>
              </a:prstGeom>
            </p:spPr>
          </p:pic>
        </mc:Fallback>
      </mc:AlternateContent>
      <p:sp>
        <p:nvSpPr>
          <p:cNvPr id="21" name="Rectangle 20">
            <a:extLst>
              <a:ext uri="{FF2B5EF4-FFF2-40B4-BE49-F238E27FC236}">
                <a16:creationId xmlns:a16="http://schemas.microsoft.com/office/drawing/2014/main" id="{3DFB994E-4A2C-4324-BC68-8B476C8705DF}"/>
              </a:ext>
            </a:extLst>
          </p:cNvPr>
          <p:cNvSpPr/>
          <p:nvPr/>
        </p:nvSpPr>
        <p:spPr>
          <a:xfrm>
            <a:off x="4055270" y="2981326"/>
            <a:ext cx="351235" cy="140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028" name="Footer Placeholder 21">
            <a:extLst>
              <a:ext uri="{FF2B5EF4-FFF2-40B4-BE49-F238E27FC236}">
                <a16:creationId xmlns:a16="http://schemas.microsoft.com/office/drawing/2014/main" id="{1ED931C8-3E6E-4C05-AB69-65E8A3141274}"/>
              </a:ext>
            </a:extLst>
          </p:cNvPr>
          <p:cNvSpPr>
            <a:spLocks noGrp="1" noChangeArrowheads="1"/>
          </p:cNvSpPr>
          <p:nvPr>
            <p:ph type="ftr" sz="quarter" idx="11"/>
          </p:nvPr>
        </p:nvSpPr>
        <p:spPr>
          <a:xfrm>
            <a:off x="3166264" y="1756939"/>
            <a:ext cx="2405663" cy="2754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Arial" panose="020B0604020202020204" pitchFamily="34" charset="0"/>
                <a:ea typeface="ＭＳ Ｐゴシック" panose="020B0600070205080204" pitchFamily="34" charset="-128"/>
              </a:defRPr>
            </a:lvl1pPr>
            <a:lvl2pPr marL="557213" indent="-214313">
              <a:spcBef>
                <a:spcPct val="20000"/>
              </a:spcBef>
              <a:buChar char="–"/>
              <a:defRPr sz="2100">
                <a:solidFill>
                  <a:schemeClr val="tx1"/>
                </a:solidFill>
                <a:latin typeface="Arial" panose="020B0604020202020204" pitchFamily="34" charset="0"/>
                <a:ea typeface="ＭＳ Ｐゴシック" panose="020B0600070205080204" pitchFamily="34" charset="-128"/>
              </a:defRPr>
            </a:lvl2pPr>
            <a:lvl3pPr marL="857250" indent="-171450">
              <a:spcBef>
                <a:spcPct val="20000"/>
              </a:spcBef>
              <a:buChar char="•"/>
              <a:defRPr sz="1800">
                <a:solidFill>
                  <a:schemeClr val="tx1"/>
                </a:solidFill>
                <a:latin typeface="Arial" panose="020B0604020202020204" pitchFamily="34" charset="0"/>
                <a:ea typeface="ＭＳ Ｐゴシック" panose="020B0600070205080204" pitchFamily="34" charset="-128"/>
              </a:defRPr>
            </a:lvl3pPr>
            <a:lvl4pPr marL="12001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4pPr>
            <a:lvl5pPr marL="1543050" indent="-171450">
              <a:spcBef>
                <a:spcPct val="20000"/>
              </a:spcBef>
              <a:buChar char="»"/>
              <a:defRPr sz="1500">
                <a:solidFill>
                  <a:schemeClr val="tx1"/>
                </a:solidFill>
                <a:latin typeface="Arial" panose="020B0604020202020204" pitchFamily="34" charset="0"/>
                <a:ea typeface="ＭＳ Ｐゴシック" panose="020B0600070205080204" pitchFamily="34" charset="-128"/>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900" dirty="0">
                <a:latin typeface="Comic Sans MS" panose="030F0702030302020204" pitchFamily="66" charset="0"/>
              </a:rPr>
              <a:t>Source:  AMA Analytical Services</a:t>
            </a:r>
          </a:p>
        </p:txBody>
      </p:sp>
      <p:graphicFrame>
        <p:nvGraphicFramePr>
          <p:cNvPr id="23" name="Content Placeholder 3">
            <a:extLst>
              <a:ext uri="{FF2B5EF4-FFF2-40B4-BE49-F238E27FC236}">
                <a16:creationId xmlns:a16="http://schemas.microsoft.com/office/drawing/2014/main" id="{016CE960-5ED8-41DE-AA00-ABC51CD75F83}"/>
              </a:ext>
            </a:extLst>
          </p:cNvPr>
          <p:cNvGraphicFramePr>
            <a:graphicFrameLocks/>
          </p:cNvGraphicFramePr>
          <p:nvPr>
            <p:extLst>
              <p:ext uri="{D42A27DB-BD31-4B8C-83A1-F6EECF244321}">
                <p14:modId xmlns:p14="http://schemas.microsoft.com/office/powerpoint/2010/main" val="3188937655"/>
              </p:ext>
            </p:extLst>
          </p:nvPr>
        </p:nvGraphicFramePr>
        <p:xfrm>
          <a:off x="4861105" y="2241146"/>
          <a:ext cx="4087953" cy="3213908"/>
        </p:xfrm>
        <a:graphic>
          <a:graphicData uri="http://schemas.openxmlformats.org/drawingml/2006/chart">
            <c:chart xmlns:c="http://schemas.openxmlformats.org/drawingml/2006/chart" xmlns:r="http://schemas.openxmlformats.org/officeDocument/2006/relationships" r:id="rId31"/>
          </a:graphicData>
        </a:graphic>
      </p:graphicFrame>
      <p:graphicFrame>
        <p:nvGraphicFramePr>
          <p:cNvPr id="24" name="Chart 23">
            <a:extLst>
              <a:ext uri="{FF2B5EF4-FFF2-40B4-BE49-F238E27FC236}">
                <a16:creationId xmlns:a16="http://schemas.microsoft.com/office/drawing/2014/main" id="{984515F9-5633-4213-B110-40533662304A}"/>
              </a:ext>
            </a:extLst>
          </p:cNvPr>
          <p:cNvGraphicFramePr>
            <a:graphicFrameLocks/>
          </p:cNvGraphicFramePr>
          <p:nvPr>
            <p:extLst>
              <p:ext uri="{D42A27DB-BD31-4B8C-83A1-F6EECF244321}">
                <p14:modId xmlns:p14="http://schemas.microsoft.com/office/powerpoint/2010/main" val="1536600005"/>
              </p:ext>
            </p:extLst>
          </p:nvPr>
        </p:nvGraphicFramePr>
        <p:xfrm>
          <a:off x="384985" y="2205817"/>
          <a:ext cx="4059620" cy="3213908"/>
        </p:xfrm>
        <a:graphic>
          <a:graphicData uri="http://schemas.openxmlformats.org/drawingml/2006/chart">
            <c:chart xmlns:c="http://schemas.openxmlformats.org/drawingml/2006/chart" xmlns:r="http://schemas.openxmlformats.org/officeDocument/2006/relationships" r:id="rId32"/>
          </a:graphicData>
        </a:graphic>
      </p:graphicFrame>
      <mc:AlternateContent xmlns:mc="http://schemas.openxmlformats.org/markup-compatibility/2006" xmlns:p14="http://schemas.microsoft.com/office/powerpoint/2010/main">
        <mc:Choice Requires="p14">
          <p:contentPart p14:bwMode="auto" r:id="rId33">
            <p14:nvContentPartPr>
              <p14:cNvPr id="38" name="Ink 37">
                <a:extLst>
                  <a:ext uri="{FF2B5EF4-FFF2-40B4-BE49-F238E27FC236}">
                    <a16:creationId xmlns:a16="http://schemas.microsoft.com/office/drawing/2014/main" id="{7E36E6E6-D088-584C-B399-45C9964D1DD7}"/>
                  </a:ext>
                </a:extLst>
              </p14:cNvPr>
              <p14:cNvContentPartPr/>
              <p14:nvPr/>
            </p14:nvContentPartPr>
            <p14:xfrm>
              <a:off x="3412050" y="-631380"/>
              <a:ext cx="360" cy="360"/>
            </p14:xfrm>
          </p:contentPart>
        </mc:Choice>
        <mc:Fallback xmlns="">
          <p:pic>
            <p:nvPicPr>
              <p:cNvPr id="38" name="Ink 37">
                <a:extLst>
                  <a:ext uri="{FF2B5EF4-FFF2-40B4-BE49-F238E27FC236}">
                    <a16:creationId xmlns:a16="http://schemas.microsoft.com/office/drawing/2014/main" id="{7E36E6E6-D088-584C-B399-45C9964D1DD7}"/>
                  </a:ext>
                </a:extLst>
              </p:cNvPr>
              <p:cNvPicPr/>
              <p:nvPr/>
            </p:nvPicPr>
            <p:blipFill>
              <a:blip r:embed="rId34"/>
              <a:stretch>
                <a:fillRect/>
              </a:stretch>
            </p:blipFill>
            <p:spPr>
              <a:xfrm>
                <a:off x="3394410" y="-649380"/>
                <a:ext cx="36000" cy="36000"/>
              </a:xfrm>
              <a:prstGeom prst="rect">
                <a:avLst/>
              </a:prstGeom>
            </p:spPr>
          </p:pic>
        </mc:Fallback>
      </mc:AlternateContent>
      <p:cxnSp>
        <p:nvCxnSpPr>
          <p:cNvPr id="25" name="Straight Connector 24">
            <a:extLst>
              <a:ext uri="{FF2B5EF4-FFF2-40B4-BE49-F238E27FC236}">
                <a16:creationId xmlns:a16="http://schemas.microsoft.com/office/drawing/2014/main" id="{6F14C45F-D794-794F-A998-D5DBD36A024A}"/>
              </a:ext>
            </a:extLst>
          </p:cNvPr>
          <p:cNvCxnSpPr>
            <a:cxnSpLocks/>
          </p:cNvCxnSpPr>
          <p:nvPr/>
        </p:nvCxnSpPr>
        <p:spPr>
          <a:xfrm>
            <a:off x="1447800" y="2590800"/>
            <a:ext cx="0" cy="251460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6D23C3D-C96C-B449-BDAB-09720DF13808}"/>
              </a:ext>
            </a:extLst>
          </p:cNvPr>
          <p:cNvSpPr txBox="1"/>
          <p:nvPr/>
        </p:nvSpPr>
        <p:spPr>
          <a:xfrm>
            <a:off x="8771467" y="6400800"/>
            <a:ext cx="441146" cy="369332"/>
          </a:xfrm>
          <a:prstGeom prst="rect">
            <a:avLst/>
          </a:prstGeom>
          <a:noFill/>
        </p:spPr>
        <p:txBody>
          <a:bodyPr wrap="none" rtlCol="0">
            <a:spAutoFit/>
          </a:bodyPr>
          <a:lstStyle/>
          <a:p>
            <a:r>
              <a:rPr lang="en-US" dirty="0"/>
              <a:t>22</a:t>
            </a:r>
          </a:p>
        </p:txBody>
      </p:sp>
    </p:spTree>
    <p:extLst>
      <p:ext uri="{BB962C8B-B14F-4D97-AF65-F5344CB8AC3E}">
        <p14:creationId xmlns:p14="http://schemas.microsoft.com/office/powerpoint/2010/main" val="1519609776"/>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3F890CA8-AA35-5145-AED0-58567DA58D68}"/>
              </a:ext>
            </a:extLst>
          </p:cNvPr>
          <p:cNvSpPr>
            <a:spLocks noGrp="1" noChangeArrowheads="1"/>
          </p:cNvSpPr>
          <p:nvPr>
            <p:ph type="title"/>
          </p:nvPr>
        </p:nvSpPr>
        <p:spPr>
          <a:xfrm>
            <a:off x="457200" y="274638"/>
            <a:ext cx="8229600" cy="1249362"/>
          </a:xfrm>
        </p:spPr>
        <p:txBody>
          <a:bodyPr/>
          <a:lstStyle/>
          <a:p>
            <a:r>
              <a:rPr lang="en-US" altLang="en-US" dirty="0">
                <a:latin typeface="Comic Sans MS" panose="030F0902030302020204" pitchFamily="66" charset="0"/>
              </a:rPr>
              <a:t>EMP Characteristics of importance to health</a:t>
            </a:r>
          </a:p>
        </p:txBody>
      </p:sp>
      <p:sp>
        <p:nvSpPr>
          <p:cNvPr id="46083" name="Content Placeholder 2">
            <a:extLst>
              <a:ext uri="{FF2B5EF4-FFF2-40B4-BE49-F238E27FC236}">
                <a16:creationId xmlns:a16="http://schemas.microsoft.com/office/drawing/2014/main" id="{8CBCA340-9D18-5744-BA5F-9BE310B84057}"/>
              </a:ext>
            </a:extLst>
          </p:cNvPr>
          <p:cNvSpPr>
            <a:spLocks noGrp="1" noChangeArrowheads="1"/>
          </p:cNvSpPr>
          <p:nvPr>
            <p:ph idx="1"/>
          </p:nvPr>
        </p:nvSpPr>
        <p:spPr/>
        <p:txBody>
          <a:bodyPr/>
          <a:lstStyle/>
          <a:p>
            <a:endParaRPr lang="en-US" altLang="en-US" dirty="0"/>
          </a:p>
          <a:p>
            <a:r>
              <a:rPr lang="en-US" altLang="en-US" dirty="0">
                <a:latin typeface="Comic Sans MS" panose="030F0902030302020204" pitchFamily="66" charset="0"/>
              </a:rPr>
              <a:t>Length and width (all)</a:t>
            </a:r>
          </a:p>
          <a:p>
            <a:r>
              <a:rPr lang="en-US" altLang="en-US" dirty="0">
                <a:latin typeface="Comic Sans MS" panose="030F0902030302020204" pitchFamily="66" charset="0"/>
              </a:rPr>
              <a:t>Persistence in biological tissue</a:t>
            </a:r>
          </a:p>
          <a:p>
            <a:r>
              <a:rPr lang="en-US" altLang="en-US" dirty="0">
                <a:latin typeface="Comic Sans MS" panose="030F0902030302020204" pitchFamily="66" charset="0"/>
              </a:rPr>
              <a:t>Surface area</a:t>
            </a:r>
          </a:p>
          <a:p>
            <a:r>
              <a:rPr lang="en-US" altLang="en-US" dirty="0">
                <a:latin typeface="Comic Sans MS" panose="030F0902030302020204" pitchFamily="66" charset="0"/>
              </a:rPr>
              <a:t>Mineral type and habit</a:t>
            </a:r>
          </a:p>
          <a:p>
            <a:r>
              <a:rPr lang="en-US" altLang="en-US" dirty="0">
                <a:latin typeface="Comic Sans MS" panose="030F0902030302020204" pitchFamily="66" charset="0"/>
              </a:rPr>
              <a:t>Surface reactivity</a:t>
            </a:r>
          </a:p>
          <a:p>
            <a:r>
              <a:rPr lang="en-US" altLang="en-US" dirty="0">
                <a:latin typeface="Comic Sans MS" panose="030F0902030302020204" pitchFamily="66" charset="0"/>
              </a:rPr>
              <a:t>Surface charge (Zeta potential)</a:t>
            </a:r>
          </a:p>
        </p:txBody>
      </p:sp>
      <p:sp>
        <p:nvSpPr>
          <p:cNvPr id="46084" name="TextBox 1">
            <a:extLst>
              <a:ext uri="{FF2B5EF4-FFF2-40B4-BE49-F238E27FC236}">
                <a16:creationId xmlns:a16="http://schemas.microsoft.com/office/drawing/2014/main" id="{8FC67C01-0665-584F-84B1-4363C3CA601D}"/>
              </a:ext>
            </a:extLst>
          </p:cNvPr>
          <p:cNvSpPr txBox="1">
            <a:spLocks noChangeArrowheads="1"/>
          </p:cNvSpPr>
          <p:nvPr/>
        </p:nvSpPr>
        <p:spPr bwMode="auto">
          <a:xfrm>
            <a:off x="8382000" y="6324600"/>
            <a:ext cx="4411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23</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A071324-D9E2-1141-A0AD-1CD92C859235}"/>
              </a:ext>
            </a:extLst>
          </p:cNvPr>
          <p:cNvSpPr>
            <a:spLocks noGrp="1" noChangeArrowheads="1"/>
          </p:cNvSpPr>
          <p:nvPr>
            <p:ph type="title"/>
          </p:nvPr>
        </p:nvSpPr>
        <p:spPr/>
        <p:txBody>
          <a:bodyPr/>
          <a:lstStyle/>
          <a:p>
            <a:pPr eaLnBrk="1" hangingPunct="1"/>
            <a:r>
              <a:rPr lang="en-US" altLang="en-US">
                <a:latin typeface="Comic Sans MS" panose="030F0902030302020204" pitchFamily="66" charset="0"/>
              </a:rPr>
              <a:t>Basic Respiratory Anatomy</a:t>
            </a:r>
          </a:p>
        </p:txBody>
      </p:sp>
      <p:pic>
        <p:nvPicPr>
          <p:cNvPr id="8195" name="Picture 3" descr="Lungs">
            <a:extLst>
              <a:ext uri="{FF2B5EF4-FFF2-40B4-BE49-F238E27FC236}">
                <a16:creationId xmlns:a16="http://schemas.microsoft.com/office/drawing/2014/main" id="{32A40424-91AE-6D4E-8FF3-A137D78ABB7D}"/>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524000"/>
            <a:ext cx="4267200" cy="3413125"/>
          </a:xfrm>
          <a:noFill/>
        </p:spPr>
      </p:pic>
      <p:pic>
        <p:nvPicPr>
          <p:cNvPr id="8196" name="Picture 4" descr="Lung2">
            <a:extLst>
              <a:ext uri="{FF2B5EF4-FFF2-40B4-BE49-F238E27FC236}">
                <a16:creationId xmlns:a16="http://schemas.microsoft.com/office/drawing/2014/main" id="{1528E408-CA99-2544-974D-36F0CD9C21B6}"/>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267200" y="2895600"/>
            <a:ext cx="4572000" cy="3657600"/>
          </a:xfrm>
          <a:noFill/>
        </p:spPr>
      </p:pic>
      <p:sp>
        <p:nvSpPr>
          <p:cNvPr id="8197" name="TextBox 3">
            <a:extLst>
              <a:ext uri="{FF2B5EF4-FFF2-40B4-BE49-F238E27FC236}">
                <a16:creationId xmlns:a16="http://schemas.microsoft.com/office/drawing/2014/main" id="{D48AFED1-4F11-704C-A8F5-298898FB12EA}"/>
              </a:ext>
            </a:extLst>
          </p:cNvPr>
          <p:cNvSpPr txBox="1">
            <a:spLocks noChangeArrowheads="1"/>
          </p:cNvSpPr>
          <p:nvPr/>
        </p:nvSpPr>
        <p:spPr bwMode="auto">
          <a:xfrm>
            <a:off x="152400" y="6477000"/>
            <a:ext cx="45989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000" b="1">
                <a:latin typeface="Comic Sans MS" panose="030F0902030302020204" pitchFamily="66" charset="0"/>
              </a:rPr>
              <a:t>Images developed under contract to the National Institutes of Health</a:t>
            </a:r>
          </a:p>
        </p:txBody>
      </p:sp>
      <p:pic>
        <p:nvPicPr>
          <p:cNvPr id="8198" name="Picture 6">
            <a:extLst>
              <a:ext uri="{FF2B5EF4-FFF2-40B4-BE49-F238E27FC236}">
                <a16:creationId xmlns:a16="http://schemas.microsoft.com/office/drawing/2014/main" id="{C610A855-C89F-7144-B82E-8C9CBA32C09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888" y="4937125"/>
            <a:ext cx="13112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Box 1">
            <a:extLst>
              <a:ext uri="{FF2B5EF4-FFF2-40B4-BE49-F238E27FC236}">
                <a16:creationId xmlns:a16="http://schemas.microsoft.com/office/drawing/2014/main" id="{66897A7F-8B5F-534C-8009-3DE43C0FD607}"/>
              </a:ext>
            </a:extLst>
          </p:cNvPr>
          <p:cNvSpPr txBox="1">
            <a:spLocks noChangeArrowheads="1"/>
          </p:cNvSpPr>
          <p:nvPr/>
        </p:nvSpPr>
        <p:spPr bwMode="auto">
          <a:xfrm>
            <a:off x="8709025" y="6477000"/>
            <a:ext cx="31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a:t>3</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104775" y="1022350"/>
            <a:ext cx="7848600" cy="487363"/>
          </a:xfrm>
        </p:spPr>
        <p:txBody>
          <a:bodyPr>
            <a:normAutofit fontScale="90000"/>
          </a:bodyPr>
          <a:lstStyle/>
          <a:p>
            <a:pPr>
              <a:defRPr/>
            </a:pPr>
            <a:r>
              <a:rPr lang="en-US" sz="4000" dirty="0">
                <a:latin typeface="Comic Sans MS" panose="030F0902030302020204" pitchFamily="66" charset="0"/>
              </a:rPr>
              <a:t>Fiber Deposition in the Lung</a:t>
            </a:r>
          </a:p>
        </p:txBody>
      </p:sp>
      <p:pic>
        <p:nvPicPr>
          <p:cNvPr id="38914" name="Picture 3" descr="fiber intercpt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28800"/>
            <a:ext cx="4419600" cy="400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5" name="Picture 4" descr="bo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600200"/>
            <a:ext cx="3305175" cy="467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52D5B72-0E2B-434F-B851-D68447C03A3F}"/>
              </a:ext>
            </a:extLst>
          </p:cNvPr>
          <p:cNvSpPr txBox="1"/>
          <p:nvPr/>
        </p:nvSpPr>
        <p:spPr>
          <a:xfrm>
            <a:off x="8602133" y="6434667"/>
            <a:ext cx="312906" cy="369332"/>
          </a:xfrm>
          <a:prstGeom prst="rect">
            <a:avLst/>
          </a:prstGeom>
          <a:noFill/>
        </p:spPr>
        <p:txBody>
          <a:bodyPr wrap="none" rtlCol="0">
            <a:spAutoFit/>
          </a:bodyPr>
          <a:lstStyle/>
          <a:p>
            <a:r>
              <a:rPr lang="en-US" dirty="0"/>
              <a:t>4</a:t>
            </a:r>
          </a:p>
        </p:txBody>
      </p:sp>
    </p:spTree>
    <p:extLst>
      <p:ext uri="{BB962C8B-B14F-4D97-AF65-F5344CB8AC3E}">
        <p14:creationId xmlns:p14="http://schemas.microsoft.com/office/powerpoint/2010/main" val="3077802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5A9A229F-4624-7B4D-8229-48C75DD67123}"/>
              </a:ext>
            </a:extLst>
          </p:cNvPr>
          <p:cNvSpPr>
            <a:spLocks noGrp="1" noChangeArrowheads="1"/>
          </p:cNvSpPr>
          <p:nvPr>
            <p:ph type="title"/>
          </p:nvPr>
        </p:nvSpPr>
        <p:spPr/>
        <p:txBody>
          <a:bodyPr/>
          <a:lstStyle/>
          <a:p>
            <a:pPr eaLnBrk="1" hangingPunct="1"/>
            <a:r>
              <a:rPr lang="en-US" altLang="en-US" sz="4000">
                <a:latin typeface="Comic Sans MS" panose="030F0902030302020204" pitchFamily="66" charset="0"/>
              </a:rPr>
              <a:t>Anatomy of the bronchiolar alveolus clusters</a:t>
            </a:r>
          </a:p>
        </p:txBody>
      </p:sp>
      <p:pic>
        <p:nvPicPr>
          <p:cNvPr id="10243" name="Picture 5" descr="Alveolar Cluster">
            <a:extLst>
              <a:ext uri="{FF2B5EF4-FFF2-40B4-BE49-F238E27FC236}">
                <a16:creationId xmlns:a16="http://schemas.microsoft.com/office/drawing/2014/main" id="{085D30E9-2CCC-AE40-A2D7-E6CC27680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69342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a:extLst>
              <a:ext uri="{FF2B5EF4-FFF2-40B4-BE49-F238E27FC236}">
                <a16:creationId xmlns:a16="http://schemas.microsoft.com/office/drawing/2014/main" id="{00CD54B4-FBC2-BC44-94C8-18E5EE2904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2400"/>
            <a:ext cx="93027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1">
            <a:extLst>
              <a:ext uri="{FF2B5EF4-FFF2-40B4-BE49-F238E27FC236}">
                <a16:creationId xmlns:a16="http://schemas.microsoft.com/office/drawing/2014/main" id="{AAAE127A-60EB-CF49-9F6B-533500FD7107}"/>
              </a:ext>
            </a:extLst>
          </p:cNvPr>
          <p:cNvSpPr txBox="1">
            <a:spLocks noChangeArrowheads="1"/>
          </p:cNvSpPr>
          <p:nvPr/>
        </p:nvSpPr>
        <p:spPr bwMode="auto">
          <a:xfrm>
            <a:off x="8594725" y="6386513"/>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5</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a:extLst>
              <a:ext uri="{FF2B5EF4-FFF2-40B4-BE49-F238E27FC236}">
                <a16:creationId xmlns:a16="http://schemas.microsoft.com/office/drawing/2014/main" id="{BCAD0518-5493-C476-4ADB-1E048B517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62000"/>
            <a:ext cx="5867400" cy="543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94A42DC-9361-EFF3-DE82-A7463B9C43E7}"/>
              </a:ext>
            </a:extLst>
          </p:cNvPr>
          <p:cNvSpPr txBox="1"/>
          <p:nvPr/>
        </p:nvSpPr>
        <p:spPr>
          <a:xfrm>
            <a:off x="4267200" y="6324600"/>
            <a:ext cx="4038600" cy="369332"/>
          </a:xfrm>
          <a:prstGeom prst="rect">
            <a:avLst/>
          </a:prstGeom>
          <a:noFill/>
        </p:spPr>
        <p:txBody>
          <a:bodyPr wrap="square" rtlCol="0">
            <a:spAutoFit/>
          </a:bodyPr>
          <a:lstStyle/>
          <a:p>
            <a:r>
              <a:rPr lang="en-US" dirty="0"/>
              <a:t>Photo Credit: Dr. Arnold Brody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D103CA17-6D8E-404E-88FB-5FAFA25F006B}"/>
              </a:ext>
            </a:extLst>
          </p:cNvPr>
          <p:cNvSpPr>
            <a:spLocks noGrp="1" noChangeArrowheads="1"/>
          </p:cNvSpPr>
          <p:nvPr>
            <p:ph type="title"/>
          </p:nvPr>
        </p:nvSpPr>
        <p:spPr>
          <a:xfrm>
            <a:off x="457200" y="30163"/>
            <a:ext cx="8229600" cy="1036637"/>
          </a:xfrm>
        </p:spPr>
        <p:txBody>
          <a:bodyPr/>
          <a:lstStyle/>
          <a:p>
            <a:r>
              <a:rPr lang="en-US" altLang="en-US">
                <a:latin typeface="Comic Sans MS" panose="030F0902030302020204" pitchFamily="66" charset="0"/>
              </a:rPr>
              <a:t>Bronchiole Alveolar Structure</a:t>
            </a:r>
          </a:p>
        </p:txBody>
      </p:sp>
      <p:pic>
        <p:nvPicPr>
          <p:cNvPr id="12291" name="Picture 2">
            <a:extLst>
              <a:ext uri="{FF2B5EF4-FFF2-40B4-BE49-F238E27FC236}">
                <a16:creationId xmlns:a16="http://schemas.microsoft.com/office/drawing/2014/main" id="{8C9C86C7-D65C-5B46-AA64-AFE2D72CB3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03363"/>
            <a:ext cx="8304213"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4">
            <a:extLst>
              <a:ext uri="{FF2B5EF4-FFF2-40B4-BE49-F238E27FC236}">
                <a16:creationId xmlns:a16="http://schemas.microsoft.com/office/drawing/2014/main" id="{39FA23B5-A534-D04C-811D-71EB94757F62}"/>
              </a:ext>
            </a:extLst>
          </p:cNvPr>
          <p:cNvSpPr txBox="1">
            <a:spLocks noChangeArrowheads="1"/>
          </p:cNvSpPr>
          <p:nvPr/>
        </p:nvSpPr>
        <p:spPr bwMode="auto">
          <a:xfrm>
            <a:off x="3429000" y="1143000"/>
            <a:ext cx="5103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200">
                <a:latin typeface="Comic Sans MS" panose="030F0902030302020204" pitchFamily="66" charset="0"/>
              </a:rPr>
              <a:t>Maina &amp; van Gils (2001) Comp. Biochem and Physiol. 130</a:t>
            </a:r>
            <a:r>
              <a:rPr lang="en-US" altLang="en-US" sz="1200">
                <a:latin typeface="Comic Sans MS" panose="030F0902030302020204" pitchFamily="66" charset="0"/>
                <a:sym typeface="Wingdings" pitchFamily="2" charset="2"/>
              </a:rPr>
              <a:t>(4)781-798.</a:t>
            </a:r>
            <a:endParaRPr lang="en-US" altLang="en-US" sz="1200">
              <a:latin typeface="Comic Sans MS" panose="030F0902030302020204" pitchFamily="66" charset="0"/>
            </a:endParaRPr>
          </a:p>
        </p:txBody>
      </p:sp>
      <p:sp>
        <p:nvSpPr>
          <p:cNvPr id="12293" name="TextBox 1">
            <a:extLst>
              <a:ext uri="{FF2B5EF4-FFF2-40B4-BE49-F238E27FC236}">
                <a16:creationId xmlns:a16="http://schemas.microsoft.com/office/drawing/2014/main" id="{889B9607-3FAF-294B-896E-5073941D0114}"/>
              </a:ext>
            </a:extLst>
          </p:cNvPr>
          <p:cNvSpPr txBox="1">
            <a:spLocks noChangeArrowheads="1"/>
          </p:cNvSpPr>
          <p:nvPr/>
        </p:nvSpPr>
        <p:spPr bwMode="auto">
          <a:xfrm>
            <a:off x="8758238" y="64008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6</a:t>
            </a:r>
          </a:p>
        </p:txBody>
      </p:sp>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7D986DE3-6287-5C4A-84F2-CEACB11AFC20}"/>
              </a:ext>
            </a:extLst>
          </p:cNvPr>
          <p:cNvSpPr>
            <a:spLocks noGrp="1" noChangeArrowheads="1"/>
          </p:cNvSpPr>
          <p:nvPr>
            <p:ph type="title"/>
          </p:nvPr>
        </p:nvSpPr>
        <p:spPr>
          <a:xfrm>
            <a:off x="1295400" y="152400"/>
            <a:ext cx="7620000" cy="1143000"/>
          </a:xfrm>
        </p:spPr>
        <p:txBody>
          <a:bodyPr/>
          <a:lstStyle/>
          <a:p>
            <a:pPr eaLnBrk="1" hangingPunct="1"/>
            <a:r>
              <a:rPr lang="en-US" altLang="en-US">
                <a:latin typeface="Comic Sans MS" panose="030F0902030302020204" pitchFamily="66" charset="0"/>
              </a:rPr>
              <a:t>Gas exchange in the lung</a:t>
            </a:r>
          </a:p>
        </p:txBody>
      </p:sp>
      <p:pic>
        <p:nvPicPr>
          <p:cNvPr id="14339" name="Picture 5" descr="Alveolus Graphic">
            <a:extLst>
              <a:ext uri="{FF2B5EF4-FFF2-40B4-BE49-F238E27FC236}">
                <a16:creationId xmlns:a16="http://schemas.microsoft.com/office/drawing/2014/main" id="{73425FE9-F4E9-5543-BD6B-CB7F79AD1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12875"/>
            <a:ext cx="44958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6">
            <a:extLst>
              <a:ext uri="{FF2B5EF4-FFF2-40B4-BE49-F238E27FC236}">
                <a16:creationId xmlns:a16="http://schemas.microsoft.com/office/drawing/2014/main" id="{F3F69536-A414-8E43-9F96-16B57C7BE7BF}"/>
              </a:ext>
            </a:extLst>
          </p:cNvPr>
          <p:cNvSpPr txBox="1">
            <a:spLocks noChangeArrowheads="1"/>
          </p:cNvSpPr>
          <p:nvPr/>
        </p:nvSpPr>
        <p:spPr bwMode="auto">
          <a:xfrm>
            <a:off x="152400" y="2971800"/>
            <a:ext cx="2252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latin typeface="Comic Sans MS" panose="030F0902030302020204" pitchFamily="66" charset="0"/>
              </a:rPr>
              <a:t>The alveolar-</a:t>
            </a:r>
          </a:p>
          <a:p>
            <a:pPr eaLnBrk="1" hangingPunct="1">
              <a:spcBef>
                <a:spcPct val="0"/>
              </a:spcBef>
              <a:buFontTx/>
              <a:buNone/>
            </a:pPr>
            <a:r>
              <a:rPr lang="en-US" altLang="en-US" sz="1800">
                <a:latin typeface="Comic Sans MS" panose="030F0902030302020204" pitchFamily="66" charset="0"/>
              </a:rPr>
              <a:t>capillary membrane</a:t>
            </a:r>
          </a:p>
          <a:p>
            <a:pPr eaLnBrk="1" hangingPunct="1">
              <a:spcBef>
                <a:spcPct val="0"/>
              </a:spcBef>
              <a:buFontTx/>
              <a:buNone/>
            </a:pPr>
            <a:r>
              <a:rPr lang="en-US" altLang="en-US" sz="1800">
                <a:latin typeface="Comic Sans MS" panose="030F0902030302020204" pitchFamily="66" charset="0"/>
              </a:rPr>
              <a:t>is just 0.2 microns</a:t>
            </a:r>
          </a:p>
          <a:p>
            <a:pPr eaLnBrk="1" hangingPunct="1">
              <a:spcBef>
                <a:spcPct val="0"/>
              </a:spcBef>
              <a:buFontTx/>
              <a:buNone/>
            </a:pPr>
            <a:r>
              <a:rPr lang="en-US" altLang="en-US" sz="1800">
                <a:latin typeface="Comic Sans MS" panose="030F0902030302020204" pitchFamily="66" charset="0"/>
              </a:rPr>
              <a:t>thick!</a:t>
            </a:r>
          </a:p>
        </p:txBody>
      </p:sp>
      <p:sp>
        <p:nvSpPr>
          <p:cNvPr id="14341" name="Text Box 7">
            <a:extLst>
              <a:ext uri="{FF2B5EF4-FFF2-40B4-BE49-F238E27FC236}">
                <a16:creationId xmlns:a16="http://schemas.microsoft.com/office/drawing/2014/main" id="{E3376475-0400-4541-B448-7421D4322846}"/>
              </a:ext>
            </a:extLst>
          </p:cNvPr>
          <p:cNvSpPr txBox="1">
            <a:spLocks noChangeArrowheads="1"/>
          </p:cNvSpPr>
          <p:nvPr/>
        </p:nvSpPr>
        <p:spPr bwMode="auto">
          <a:xfrm>
            <a:off x="6858000" y="2819400"/>
            <a:ext cx="2008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latin typeface="Comic Sans MS" panose="030F0902030302020204" pitchFamily="66" charset="0"/>
              </a:rPr>
              <a:t>Blood volume</a:t>
            </a:r>
          </a:p>
          <a:p>
            <a:pPr eaLnBrk="1" hangingPunct="1">
              <a:spcBef>
                <a:spcPct val="0"/>
              </a:spcBef>
              <a:buFontTx/>
              <a:buNone/>
            </a:pPr>
            <a:r>
              <a:rPr lang="en-US" altLang="en-US" sz="1800">
                <a:latin typeface="Comic Sans MS" panose="030F0902030302020204" pitchFamily="66" charset="0"/>
              </a:rPr>
              <a:t>in capillary space</a:t>
            </a:r>
          </a:p>
          <a:p>
            <a:pPr eaLnBrk="1" hangingPunct="1">
              <a:spcBef>
                <a:spcPct val="0"/>
              </a:spcBef>
              <a:buFontTx/>
              <a:buNone/>
            </a:pPr>
            <a:r>
              <a:rPr lang="en-US" altLang="en-US" sz="1800">
                <a:latin typeface="Comic Sans MS" panose="030F0902030302020204" pitchFamily="66" charset="0"/>
              </a:rPr>
              <a:t>Is about 70 mL.</a:t>
            </a:r>
          </a:p>
        </p:txBody>
      </p:sp>
      <p:sp>
        <p:nvSpPr>
          <p:cNvPr id="14342" name="Text Box 8">
            <a:extLst>
              <a:ext uri="{FF2B5EF4-FFF2-40B4-BE49-F238E27FC236}">
                <a16:creationId xmlns:a16="http://schemas.microsoft.com/office/drawing/2014/main" id="{75117BCC-58A1-7F4F-BD23-91633AEB2C20}"/>
              </a:ext>
            </a:extLst>
          </p:cNvPr>
          <p:cNvSpPr txBox="1">
            <a:spLocks noChangeArrowheads="1"/>
          </p:cNvSpPr>
          <p:nvPr/>
        </p:nvSpPr>
        <p:spPr bwMode="auto">
          <a:xfrm>
            <a:off x="6858000" y="4191000"/>
            <a:ext cx="22193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a:latin typeface="Comic Sans MS" panose="030F0902030302020204" pitchFamily="66" charset="0"/>
              </a:rPr>
              <a:t>Blood flow through</a:t>
            </a:r>
          </a:p>
          <a:p>
            <a:pPr eaLnBrk="1" hangingPunct="1">
              <a:spcBef>
                <a:spcPct val="0"/>
              </a:spcBef>
              <a:buFontTx/>
              <a:buNone/>
            </a:pPr>
            <a:r>
              <a:rPr lang="en-US" altLang="en-US" sz="1800">
                <a:latin typeface="Comic Sans MS" panose="030F0902030302020204" pitchFamily="66" charset="0"/>
              </a:rPr>
              <a:t>the lung is about</a:t>
            </a:r>
          </a:p>
          <a:p>
            <a:pPr eaLnBrk="1" hangingPunct="1">
              <a:spcBef>
                <a:spcPct val="0"/>
              </a:spcBef>
              <a:buFontTx/>
              <a:buNone/>
            </a:pPr>
            <a:r>
              <a:rPr lang="en-US" altLang="en-US" sz="1800">
                <a:latin typeface="Comic Sans MS" panose="030F0902030302020204" pitchFamily="66" charset="0"/>
              </a:rPr>
              <a:t>5L/min.</a:t>
            </a:r>
          </a:p>
        </p:txBody>
      </p:sp>
      <p:sp>
        <p:nvSpPr>
          <p:cNvPr id="14343" name="TextBox 2">
            <a:extLst>
              <a:ext uri="{FF2B5EF4-FFF2-40B4-BE49-F238E27FC236}">
                <a16:creationId xmlns:a16="http://schemas.microsoft.com/office/drawing/2014/main" id="{B36007CE-11DE-F44A-94F5-110BB05BE2A2}"/>
              </a:ext>
            </a:extLst>
          </p:cNvPr>
          <p:cNvSpPr txBox="1">
            <a:spLocks noChangeArrowheads="1"/>
          </p:cNvSpPr>
          <p:nvPr/>
        </p:nvSpPr>
        <p:spPr bwMode="auto">
          <a:xfrm>
            <a:off x="8647113" y="647065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dirty="0"/>
              <a:t>7</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a:extLst>
              <a:ext uri="{FF2B5EF4-FFF2-40B4-BE49-F238E27FC236}">
                <a16:creationId xmlns:a16="http://schemas.microsoft.com/office/drawing/2014/main" id="{E88453C7-FC29-E648-A98F-112354819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174671"/>
            <a:ext cx="7239000" cy="5338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5">
            <a:extLst>
              <a:ext uri="{FF2B5EF4-FFF2-40B4-BE49-F238E27FC236}">
                <a16:creationId xmlns:a16="http://schemas.microsoft.com/office/drawing/2014/main" id="{B0FD302D-1A19-0248-9DAD-24A99148A947}"/>
              </a:ext>
            </a:extLst>
          </p:cNvPr>
          <p:cNvSpPr txBox="1">
            <a:spLocks noChangeArrowheads="1"/>
          </p:cNvSpPr>
          <p:nvPr/>
        </p:nvSpPr>
        <p:spPr bwMode="auto">
          <a:xfrm>
            <a:off x="3424238" y="6461125"/>
            <a:ext cx="41338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000"/>
              <a:t>SciencePhotoLibrary.com – Dennis Kunkel, with permission (756696).</a:t>
            </a:r>
          </a:p>
        </p:txBody>
      </p:sp>
      <p:sp>
        <p:nvSpPr>
          <p:cNvPr id="24580" name="TextBox 6">
            <a:extLst>
              <a:ext uri="{FF2B5EF4-FFF2-40B4-BE49-F238E27FC236}">
                <a16:creationId xmlns:a16="http://schemas.microsoft.com/office/drawing/2014/main" id="{AFAF7D6E-913C-004B-A7BA-2E0F54CBFC4D}"/>
              </a:ext>
            </a:extLst>
          </p:cNvPr>
          <p:cNvSpPr txBox="1">
            <a:spLocks noChangeArrowheads="1"/>
          </p:cNvSpPr>
          <p:nvPr/>
        </p:nvSpPr>
        <p:spPr bwMode="auto">
          <a:xfrm>
            <a:off x="0" y="2778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a:latin typeface="Comic Sans MS" panose="030F0902030302020204" pitchFamily="66" charset="0"/>
              </a:rPr>
              <a:t>Pulmonary Alveolar Macrophage:</a:t>
            </a:r>
          </a:p>
          <a:p>
            <a:pPr algn="ctr">
              <a:spcBef>
                <a:spcPct val="0"/>
              </a:spcBef>
              <a:buFontTx/>
              <a:buNone/>
            </a:pPr>
            <a:r>
              <a:rPr lang="en-US" altLang="en-US" sz="2400">
                <a:latin typeface="Comic Sans MS" panose="030F0902030302020204" pitchFamily="66" charset="0"/>
              </a:rPr>
              <a:t> searching for foreign material</a:t>
            </a:r>
          </a:p>
        </p:txBody>
      </p:sp>
      <p:sp>
        <p:nvSpPr>
          <p:cNvPr id="2" name="TextBox 1">
            <a:extLst>
              <a:ext uri="{FF2B5EF4-FFF2-40B4-BE49-F238E27FC236}">
                <a16:creationId xmlns:a16="http://schemas.microsoft.com/office/drawing/2014/main" id="{02A3E911-ECF8-D249-9DFA-D411657381AE}"/>
              </a:ext>
            </a:extLst>
          </p:cNvPr>
          <p:cNvSpPr txBox="1"/>
          <p:nvPr/>
        </p:nvSpPr>
        <p:spPr>
          <a:xfrm>
            <a:off x="8458200" y="6343956"/>
            <a:ext cx="312906" cy="369332"/>
          </a:xfrm>
          <a:prstGeom prst="rect">
            <a:avLst/>
          </a:prstGeom>
          <a:noFill/>
        </p:spPr>
        <p:txBody>
          <a:bodyPr wrap="none" rtlCol="0">
            <a:spAutoFit/>
          </a:bodyPr>
          <a:lstStyle/>
          <a:p>
            <a:r>
              <a:rPr lang="en-US" dirty="0"/>
              <a:t>8</a:t>
            </a:r>
          </a:p>
        </p:txBody>
      </p:sp>
    </p:spTree>
  </p:cSld>
  <p:clrMapOvr>
    <a:masterClrMapping/>
  </p:clrMapOvr>
  <p:transition spd="slow"/>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23136</TotalTime>
  <Words>2328</Words>
  <Application>Microsoft Macintosh PowerPoint</Application>
  <PresentationFormat>On-screen Show (4:3)</PresentationFormat>
  <Paragraphs>231</Paragraphs>
  <Slides>25</Slides>
  <Notes>22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5" baseType="lpstr">
      <vt:lpstr>SimSun</vt:lpstr>
      <vt:lpstr>Arial</vt:lpstr>
      <vt:lpstr>Calibri</vt:lpstr>
      <vt:lpstr>Comic Sans MS</vt:lpstr>
      <vt:lpstr>Symbol</vt:lpstr>
      <vt:lpstr>Tahoma</vt:lpstr>
      <vt:lpstr>Times New Roman</vt:lpstr>
      <vt:lpstr>Wingdings</vt:lpstr>
      <vt:lpstr>Default Design</vt:lpstr>
      <vt:lpstr>Slide</vt:lpstr>
      <vt:lpstr>PowerPoint Presentation</vt:lpstr>
      <vt:lpstr>Background</vt:lpstr>
      <vt:lpstr>Basic Respiratory Anatomy</vt:lpstr>
      <vt:lpstr>Fiber Deposition in the Lung</vt:lpstr>
      <vt:lpstr>Anatomy of the bronchiolar alveolus clusters</vt:lpstr>
      <vt:lpstr>PowerPoint Presentation</vt:lpstr>
      <vt:lpstr>Bronchiole Alveolar Structure</vt:lpstr>
      <vt:lpstr>Gas exchange in the lung</vt:lpstr>
      <vt:lpstr>PowerPoint Presentation</vt:lpstr>
      <vt:lpstr>PowerPoint Presentation</vt:lpstr>
      <vt:lpstr>Frustrated phagocytosis of asbestos fibers </vt:lpstr>
      <vt:lpstr>PowerPoint Presentation</vt:lpstr>
      <vt:lpstr>Asbestos-Related Lung Diseases</vt:lpstr>
      <vt:lpstr>PowerPoint Presentation</vt:lpstr>
      <vt:lpstr>PowerPoint Presentation</vt:lpstr>
      <vt:lpstr>PowerPoint Presentation</vt:lpstr>
      <vt:lpstr>Mechanisms of Pathogenesis by Inhaled Mineral Dusts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 Characteristics of importance to health</vt:lpstr>
    </vt:vector>
  </TitlesOfParts>
  <Manager/>
  <Company>NIH/NIEHS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Measurement and Monitoring for Asbestos Exposure</dc:title>
  <dc:subject/>
  <dc:creator>NIH/NIEHS</dc:creator>
  <cp:keywords/>
  <dc:description/>
  <cp:lastModifiedBy>Christopher Weis</cp:lastModifiedBy>
  <cp:revision>317</cp:revision>
  <cp:lastPrinted>2017-07-28T12:45:24Z</cp:lastPrinted>
  <dcterms:created xsi:type="dcterms:W3CDTF">2003-03-30T23:01:45Z</dcterms:created>
  <dcterms:modified xsi:type="dcterms:W3CDTF">2025-07-09T16:30:23Z</dcterms:modified>
  <cp:category/>
</cp:coreProperties>
</file>