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</p:sldIdLst>
  <p:sldSz cy="5143500" cx="9144000"/>
  <p:notesSz cx="6858000" cy="9144000"/>
  <p:embeddedFontLst>
    <p:embeddedFont>
      <p:font typeface="Raleway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font" Target="fonts/Raleway-boldItalic.fntdata"/><Relationship Id="rId83" Type="http://schemas.openxmlformats.org/officeDocument/2006/relationships/font" Target="fonts/Raleway-italic.fntdata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slide" Target="slides/slide76.xml"/><Relationship Id="rId82" Type="http://schemas.openxmlformats.org/officeDocument/2006/relationships/font" Target="fonts/Raleway-bold.fntdata"/><Relationship Id="rId81" Type="http://schemas.openxmlformats.org/officeDocument/2006/relationships/font" Target="fonts/Raleway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58a43fc087_0_6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58a43fc087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ec797f1b_0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ec797f1b_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ec797f1b_0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ec797f1b_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8a43fc087_0_46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8a43fc087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8a43fc087_0_47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8a43fc087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d0efc4d_0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ed0efc4d_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8a43fc087_0_48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8a43fc087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8a43fc087_0_52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8a43fc087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d0efc4d_01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ed0efc4d_0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d0efc4d_010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ed0efc4d_0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d0efc4d_0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d0efc4d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58a43fc087_0_6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58a43fc087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b5422b93f_0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b5422b93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8a43fc087_0_55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8a43fc087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8a43fc087_0_5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8a43fc087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d0efc4d_01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d0efc4d_0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d0efc4d_01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ed0efc4d_0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ed0efc4d_01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ed0efc4d_0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8a43fc087_0_48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8a43fc087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ec797f1b_04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ec797f1b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8a43fc087_0_5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8a43fc087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8a43fc087_0_5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8a43fc087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3ed0efc4d_016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3ed0efc4d_0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8a43fc087_0_5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8a43fc087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d0efc4d_01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ed0efc4d_0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ed0efc4d_02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ed0efc4d_0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ed0efc4d_02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ed0efc4d_0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8a43fc087_0_56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8a43fc087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8a43fc087_0_5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8a43fc087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ed0efc4d_0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ed0efc4d_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ed0efc4d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ed0efc4d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8a43fc087_0_57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8a43fc087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e1237999_0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e1237999_0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5948bf68f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5948bf68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d0efc4d_1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ed0efc4d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ed0efc4d_08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ed0efc4d_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Topical not at curative as oral pills.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8a43fc087_0_58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8a43fc087_0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8a43fc087_0_57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8a43fc087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e1237999_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e1237999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ed0efc4d_1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ed0efc4d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b0b65048a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5b0b65048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b0b65048a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b0b65048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b0b65048a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b0b65048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b0b65048a_0_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5b0b65048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ec797f1b_0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ec797f1b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b0b65048a_0_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b0b65048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ed0efc4d_0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ed0efc4d_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ed0efc4d_010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ed0efc4d_0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ed0efc4d_09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ed0efc4d_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b5422b93f_0_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b5422b9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8a43fc087_0_49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8a43fc087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ed0efc4d_01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ed0efc4d_0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ed0efc4d_01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ed0efc4d_0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ed0efc4d_018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ed0efc4d_0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ed0efc4d_019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ed0efc4d_0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58a43fc087_0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58a43fc08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ed0efc4d_017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ed0efc4d_0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8a43fc087_0_5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8a43fc087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ed0efc4d_0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ed0efc4d_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ed0efc4d_0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ed0efc4d_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ed0efc4d_0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ed0efc4d_0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ed0efc4d_0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ed0efc4d_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ed0efc4d_05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ed0efc4d_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ed0efc4d_05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ed0efc4d_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ed0efc4d_0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ed0efc4d_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ed0efc4d_06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ed0efc4d_0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8a43fc087_0_50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8a43fc087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ed0efc4d_07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ed0efc4d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ed0efc4d_07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ed0efc4d_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58a43fc087_0_6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58a43fc087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58a43fc087_0_6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58a43fc087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58a43fc087_0_6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58a43fc087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8a43fc087_0_6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58a43fc087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ed0efc4d_02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ed0efc4d_0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8a43fc087_0_47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8a43fc087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b5422b93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b5422b9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hri-research.org/wp-content/uploads/2014/11/Commission_Report_Dir_92-73_and_92-74_Homeo_July_1997.pdf" TargetMode="External"/><Relationship Id="rId4" Type="http://schemas.openxmlformats.org/officeDocument/2006/relationships/hyperlink" Target="http://www.cdc.gov/nchs/data/nhsr/nhsr078.pdf" TargetMode="External"/><Relationship Id="rId5" Type="http://schemas.openxmlformats.org/officeDocument/2006/relationships/hyperlink" Target="http://www.thelancet.com/journals/lancet/article/PIIS0140-6736(07)61709-7/fulltext" TargetMode="External"/><Relationship Id="rId6" Type="http://schemas.openxmlformats.org/officeDocument/2006/relationships/hyperlink" Target="https://www.hri-research.org/wp-content/uploads/2014/11/Commission_Report_Dir_92-73_and_92-74_Homeo_July_1997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helios.co.uk/shop/basic-36-kit" TargetMode="External"/><Relationship Id="rId4" Type="http://schemas.openxmlformats.org/officeDocument/2006/relationships/hyperlink" Target="http://www.hahnemannlabs.com/" TargetMode="External"/></Relationships>
</file>

<file path=ppt/slides/_rels/slide34.xml.rels><?xml version="1.0" encoding="UTF-8" standalone="yes"?><Relationships xmlns="http://schemas.openxmlformats.org/package/2006/relationships"><Relationship Id="rId20" Type="http://schemas.openxmlformats.org/officeDocument/2006/relationships/hyperlink" Target="http://www.ncbi.nlm.nih.gov/pubmed?term=Friehs%20H%5BAuthor%5D&amp;cauthor=true&amp;cauthor_uid=16425109" TargetMode="External"/><Relationship Id="rId11" Type="http://schemas.openxmlformats.org/officeDocument/2006/relationships/hyperlink" Target="http://www.ncbi.nlm.nih.gov/pubmed/18346625#" TargetMode="External"/><Relationship Id="rId22" Type="http://schemas.openxmlformats.org/officeDocument/2006/relationships/hyperlink" Target="https://www.hri-research.org/hri-research/how-do-homeopathic-medicines-work/" TargetMode="External"/><Relationship Id="rId10" Type="http://schemas.openxmlformats.org/officeDocument/2006/relationships/hyperlink" Target="http://www.ncbi.nlm.nih.gov/pubmed/18346625#" TargetMode="External"/><Relationship Id="rId21" Type="http://schemas.openxmlformats.org/officeDocument/2006/relationships/hyperlink" Target="http://www.ncbi.nlm.nih.gov/pubmed?term=Frass%20M%5BAuthor%5D&amp;cauthor=true&amp;cauthor_uid=16425109" TargetMode="External"/><Relationship Id="rId13" Type="http://schemas.openxmlformats.org/officeDocument/2006/relationships/hyperlink" Target="http://www.ncbi.nlm.nih.gov/pubmed?term=Schneider%20B%5BAuthor%5D&amp;cauthor=true&amp;cauthor_uid=18346625" TargetMode="External"/><Relationship Id="rId12" Type="http://schemas.openxmlformats.org/officeDocument/2006/relationships/hyperlink" Target="http://www.ncbi.nlm.nih.gov/pubmed?term=Schneider%20C%5BAuthor%5D&amp;cauthor=true&amp;cauthor_uid=1834662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ncbi.nlm.nih.gov/pubmed/10671699#" TargetMode="External"/><Relationship Id="rId4" Type="http://schemas.openxmlformats.org/officeDocument/2006/relationships/hyperlink" Target="http://www.ncbi.nlm.nih.gov/pubmed/10671699#" TargetMode="External"/><Relationship Id="rId9" Type="http://schemas.openxmlformats.org/officeDocument/2006/relationships/hyperlink" Target="http://www.ncbi.nlm.nih.gov/pubmed?term=Woo%20E%5BAuthor%5D&amp;cauthor=true&amp;cauthor_uid=10671699" TargetMode="External"/><Relationship Id="rId15" Type="http://schemas.openxmlformats.org/officeDocument/2006/relationships/hyperlink" Target="http://www.ncbi.nlm.nih.gov/pubmed?term=van%20Haselen%20R%5BAuthor%5D&amp;cauthor=true&amp;cauthor_uid=18346625" TargetMode="External"/><Relationship Id="rId14" Type="http://schemas.openxmlformats.org/officeDocument/2006/relationships/hyperlink" Target="http://www.ncbi.nlm.nih.gov/pubmed?term=Hanisch%20J%5BAuthor%5D&amp;cauthor=true&amp;cauthor_uid=18346625" TargetMode="External"/><Relationship Id="rId17" Type="http://schemas.openxmlformats.org/officeDocument/2006/relationships/hyperlink" Target="http://www.ncbi.nlm.nih.gov/pubmed/16425109#" TargetMode="External"/><Relationship Id="rId16" Type="http://schemas.openxmlformats.org/officeDocument/2006/relationships/hyperlink" Target="http://www.ncbi.nlm.nih.gov/pubmed/16425109#" TargetMode="External"/><Relationship Id="rId5" Type="http://schemas.openxmlformats.org/officeDocument/2006/relationships/hyperlink" Target="http://www.ncbi.nlm.nih.gov/pubmed?term=Chapman%20EH%5BAuthor%5D&amp;cauthor=true&amp;cauthor_uid=10671699" TargetMode="External"/><Relationship Id="rId19" Type="http://schemas.openxmlformats.org/officeDocument/2006/relationships/hyperlink" Target="http://www.ncbi.nlm.nih.gov/pubmed?term=Singer%20SR%5BAuthor%5D&amp;cauthor=true&amp;cauthor_uid=16425109" TargetMode="External"/><Relationship Id="rId6" Type="http://schemas.openxmlformats.org/officeDocument/2006/relationships/hyperlink" Target="http://www.ncbi.nlm.nih.gov/pubmed?term=Weintraub%20RJ%5BAuthor%5D&amp;cauthor=true&amp;cauthor_uid=10671699" TargetMode="External"/><Relationship Id="rId18" Type="http://schemas.openxmlformats.org/officeDocument/2006/relationships/hyperlink" Target="http://www.ncbi.nlm.nih.gov/pubmed?term=Oberbaum%20M%5BAuthor%5D&amp;cauthor=true&amp;cauthor_uid=16425109" TargetMode="External"/><Relationship Id="rId7" Type="http://schemas.openxmlformats.org/officeDocument/2006/relationships/hyperlink" Target="http://www.ncbi.nlm.nih.gov/pubmed?term=Milburn%20MA%5BAuthor%5D&amp;cauthor=true&amp;cauthor_uid=10671699" TargetMode="External"/><Relationship Id="rId8" Type="http://schemas.openxmlformats.org/officeDocument/2006/relationships/hyperlink" Target="http://www.ncbi.nlm.nih.gov/pubmed?term=Pirozzi%20TO%5BAuthor%5D&amp;cauthor=true&amp;cauthor_uid=10671699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www.ncbi.nlm.nih.gov/pubmed/10671699#" TargetMode="External"/><Relationship Id="rId4" Type="http://schemas.openxmlformats.org/officeDocument/2006/relationships/hyperlink" Target="http://www.ncbi.nlm.nih.gov/pubmed/10671699#" TargetMode="External"/><Relationship Id="rId9" Type="http://schemas.openxmlformats.org/officeDocument/2006/relationships/hyperlink" Target="http://www.ncbi.nlm.nih.gov/pubmed?term=Woo%20E%5BAuthor%5D&amp;cauthor=true&amp;cauthor_uid=10671699" TargetMode="External"/><Relationship Id="rId5" Type="http://schemas.openxmlformats.org/officeDocument/2006/relationships/hyperlink" Target="http://www.ncbi.nlm.nih.gov/pubmed?term=Chapman%20EH%5BAuthor%5D&amp;cauthor=true&amp;cauthor_uid=10671699" TargetMode="External"/><Relationship Id="rId6" Type="http://schemas.openxmlformats.org/officeDocument/2006/relationships/hyperlink" Target="http://www.ncbi.nlm.nih.gov/pubmed?term=Weintraub%20RJ%5BAuthor%5D&amp;cauthor=true&amp;cauthor_uid=10671699" TargetMode="External"/><Relationship Id="rId7" Type="http://schemas.openxmlformats.org/officeDocument/2006/relationships/hyperlink" Target="http://www.ncbi.nlm.nih.gov/pubmed?term=Milburn%20MA%5BAuthor%5D&amp;cauthor=true&amp;cauthor_uid=10671699" TargetMode="External"/><Relationship Id="rId8" Type="http://schemas.openxmlformats.org/officeDocument/2006/relationships/hyperlink" Target="http://www.ncbi.nlm.nih.gov/pubmed?term=Pirozzi%20TO%5BAuthor%5D&amp;cauthor=true&amp;cauthor_uid=10671699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://www.naturopathic.org" TargetMode="Externa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400" y="-696200"/>
            <a:ext cx="9210801" cy="614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homeopathic “remedy”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75" y="1407713"/>
            <a:ext cx="43815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025" y="1150465"/>
            <a:ext cx="3811425" cy="3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457200" y="4188450"/>
            <a:ext cx="81498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M</a:t>
            </a:r>
            <a:r>
              <a:rPr lang="en" sz="2400">
                <a:solidFill>
                  <a:schemeClr val="dk1"/>
                </a:solidFill>
              </a:rPr>
              <a:t>edication</a:t>
            </a:r>
            <a:r>
              <a:rPr lang="en" sz="2400">
                <a:solidFill>
                  <a:schemeClr val="dk1"/>
                </a:solidFill>
              </a:rPr>
              <a:t> made from minerals, plants or animal products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457200" y="384700"/>
            <a:ext cx="868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remedies made from?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00" y="1368587"/>
            <a:ext cx="3159400" cy="31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6675" y="2268200"/>
            <a:ext cx="1952800" cy="12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9825" y="1448163"/>
            <a:ext cx="3000225" cy="30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uses homeopathy?</a:t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457200" y="95852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rgbClr val="333333"/>
                </a:solidFill>
              </a:rPr>
              <a:t>Every year, 6 million Americans use homeopathy. </a:t>
            </a:r>
            <a:r>
              <a:rPr lang="en" sz="800">
                <a:solidFill>
                  <a:srgbClr val="333333"/>
                </a:solidFill>
              </a:rPr>
              <a:t>(1,2)</a:t>
            </a:r>
            <a:endParaRPr sz="800">
              <a:solidFill>
                <a:srgbClr val="333333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rgbClr val="333333"/>
                </a:solidFill>
              </a:rPr>
              <a:t>Worldwide, over 200 million people employ homeopathic medicine. </a:t>
            </a:r>
            <a:r>
              <a:rPr lang="en" sz="800">
                <a:solidFill>
                  <a:srgbClr val="333333"/>
                </a:solidFill>
              </a:rPr>
              <a:t>(3)</a:t>
            </a:r>
            <a:endParaRPr sz="800">
              <a:solidFill>
                <a:srgbClr val="333333"/>
              </a:solidFill>
              <a:uFill>
                <a:noFill/>
              </a:uFill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rgbClr val="333333"/>
                </a:solidFill>
              </a:rPr>
              <a:t>Homeopathy is included in the national health systems of a number of countries including Brazil, Chile, India, Mexico, Pakistan, Switzerland, Cuba, United Kingdom.</a:t>
            </a:r>
            <a:r>
              <a:rPr lang="en" sz="800">
                <a:solidFill>
                  <a:srgbClr val="333333"/>
                </a:solidFill>
              </a:rPr>
              <a:t>(4)</a:t>
            </a:r>
            <a:endParaRPr b="1" sz="800">
              <a:highlight>
                <a:schemeClr val="lt1"/>
              </a:highlight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Raleway"/>
              <a:buAutoNum type="arabicPeriod"/>
            </a:pP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Black LI, </a:t>
            </a:r>
            <a:r>
              <a:rPr i="1"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et al</a:t>
            </a: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. Use of Complementary Health Approaches Among Children Aged 4–17 Years in the United States: National Health Interview Survey, 2007–2012. </a:t>
            </a:r>
            <a:r>
              <a:rPr i="1"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National Health Statistics Reports</a:t>
            </a: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, 2015; 78: February</a:t>
            </a:r>
            <a:endParaRPr sz="1100" u="sng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Raleway"/>
              <a:buAutoNum type="arabicPeriod"/>
            </a:pP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Clarke TC, </a:t>
            </a:r>
            <a:r>
              <a:rPr i="1"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et al</a:t>
            </a: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. Trends in the Use of Complementary Health Approaches Among Adults: United States, 2002–2012. </a:t>
            </a:r>
            <a:r>
              <a:rPr i="1"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National Health Statistics Reports,</a:t>
            </a: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2015; 79: February</a:t>
            </a:r>
            <a:endParaRPr sz="1100">
              <a:solidFill>
                <a:srgbClr val="61616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Raleway"/>
              <a:buAutoNum type="arabicPeriod"/>
            </a:pP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Prasad R. Homoeopathy booming in India. </a:t>
            </a:r>
            <a:r>
              <a:rPr i="1"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Lancet,</a:t>
            </a: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2007; 370:1679-80</a:t>
            </a:r>
            <a:endParaRPr sz="1100" u="sng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Raleway"/>
              <a:buAutoNum type="arabicPeriod"/>
            </a:pPr>
            <a:r>
              <a:rPr lang="en" sz="11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Homeopathic medicinal products. Commission report to the European Parliament and the Council on the application of Directives 92/73 and 92/74</a:t>
            </a:r>
            <a:endParaRPr sz="1100" u="sng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457200" y="1200150"/>
            <a:ext cx="5572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Employs natural principle observed in living systems called the Law of Similars.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“Like Cures Like”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Substance that produces symptoms in healthy subject will cure same symptoms when given to sick person.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apple-013.jpg"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1673" y="1349424"/>
            <a:ext cx="2765124" cy="278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Law of Similars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267500" y="1014150"/>
            <a:ext cx="645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In healthy subjects Chamomilla  </a:t>
            </a:r>
            <a:r>
              <a:rPr lang="en" u="sng"/>
              <a:t>CAUSES: </a:t>
            </a:r>
            <a:endParaRPr u="sng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i="1" lang="en"/>
              <a:t>Irritability, tantrums, sensitivity to pain</a:t>
            </a:r>
            <a:endParaRPr i="1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In unhealthy subjects, Chamomilla </a:t>
            </a:r>
            <a:r>
              <a:rPr lang="en" u="sng"/>
              <a:t>CURES</a:t>
            </a:r>
            <a:r>
              <a:rPr lang="en"/>
              <a:t> those same symptoms.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i="1" lang="en"/>
              <a:t>For teething toddlers at naptime!</a:t>
            </a:r>
            <a:endParaRPr i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0" l="37413" r="36768" t="0"/>
          <a:stretch/>
        </p:blipFill>
        <p:spPr>
          <a:xfrm rot="4926002">
            <a:off x="7253087" y="177712"/>
            <a:ext cx="711775" cy="2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b="0" l="21562" r="22225" t="0"/>
          <a:stretch/>
        </p:blipFill>
        <p:spPr>
          <a:xfrm>
            <a:off x="6908400" y="2549600"/>
            <a:ext cx="1912375" cy="22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Homeopathic Medicine in Practice</a:t>
            </a:r>
            <a:endParaRPr sz="3000"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457200" y="480000"/>
            <a:ext cx="8553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tell what each remedy should be given for?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By homeopathic drug trials called “provings”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4,000-5,000 substances have been tested for their medicinal effects, in past 200 years.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Each remedy causes a characteristic group of short-term side effects when given to healthy people.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homeopathic process</a:t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 homeopath will ask you to describe your symptoms and history in detail.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They will give you a remedy at the time or will take time to research and select your remedy.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You come back in 4-6 weeks for follow up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information is needed?</a:t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457200" y="95722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An OVERVIEW of the whole person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Not just the main complaint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Useful information is unique to the individual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Time of day complaints are better or worse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i="1" lang="en"/>
              <a:t>Headache worse at 9pm</a:t>
            </a:r>
            <a:endParaRPr i="1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Triggers for problems or what makes them better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i="1" lang="en"/>
              <a:t>Dizziness that comes on after getting angry.</a:t>
            </a:r>
            <a:endParaRPr i="1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What exactly does the pain feel like?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i="1" lang="en"/>
              <a:t>Feels like a knife stabbing into my left temple!</a:t>
            </a:r>
            <a:endParaRPr i="1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49813" y="269225"/>
            <a:ext cx="9031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Medical + personal history are important </a:t>
            </a: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350" y="1084305"/>
            <a:ext cx="5306275" cy="35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49150" y="476125"/>
            <a:ext cx="8645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Homeopathic Treatment of Brain Injury: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Stimulating Self Healing to Improve Outcomes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22222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Sarah Paton, ND 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222222"/>
                </a:solidFill>
              </a:rPr>
              <a:t>Naturopathic Doctor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22222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400">
                <a:solidFill>
                  <a:srgbClr val="222222"/>
                </a:solidFill>
              </a:rPr>
              <a:t>Virtual Brain Injury &amp; Stroke Conference</a:t>
            </a:r>
            <a:endParaRPr b="1" i="1" sz="2400">
              <a:solidFill>
                <a:srgbClr val="222222"/>
              </a:solidFill>
            </a:endParaRPr>
          </a:p>
          <a:p>
            <a:pPr indent="0" lvl="0" marL="0" rtl="0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400">
                <a:solidFill>
                  <a:srgbClr val="222222"/>
                </a:solidFill>
              </a:rPr>
              <a:t>May 13, 2021</a:t>
            </a:r>
            <a:endParaRPr b="1" i="1" sz="2400">
              <a:solidFill>
                <a:srgbClr val="222222"/>
              </a:solidFill>
            </a:endParaRPr>
          </a:p>
          <a:p>
            <a:pPr indent="0" lvl="0" marL="0" rtl="0" algn="ctr"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Activity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Mini case taking demonstration for gathering history: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/>
              <a:t>Who has a complaint they’d be willing to discuss?</a:t>
            </a:r>
            <a:endParaRPr i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253150" y="205975"/>
            <a:ext cx="8801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Homeopathic medicine for acute injury</a:t>
            </a:r>
            <a:endParaRPr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434200" y="1338225"/>
            <a:ext cx="4893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For acute injuries with symptoms lasting less than 6 weeks, patients can use homeopathic medication in addition to their conventional treatment.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If symptoms aren’t resolving, see a trained homeopath.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ovedskade.jpg"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725" y="1483863"/>
            <a:ext cx="2419600" cy="25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Acute dosing protocol</a:t>
            </a:r>
            <a:endParaRPr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Dosages are taken orally, typically 3 pellets dissolved under the tongue. 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They can be taken up to 3x/day and then less often as long as improvement is continuing.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Topical homeopathic creams are available and work well for bruising, pain, and swelling after injury.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remedies are dosed</a:t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One dose is 3 pellets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Dissolved under tongue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No food or drink 15 minutes before or after dosing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To start treatment: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Take 3 pellets at bedtime + 3 pellets the next morning within 12 hours.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Those 6 pills will act for 4-6 weeks IF you avoid coffee, mint, and prescription medications.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If you are on those, see next slide.</a:t>
            </a: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4825" y="511175"/>
            <a:ext cx="2445251" cy="15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92050" y="217475"/>
            <a:ext cx="8842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taking other prescriptions, dose daily</a:t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457200" y="1200150"/>
            <a:ext cx="63084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After the first two doses of 30C, take a lower daily dose of the same remedy.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This means 1 pellet of 6C nightly at bedtime for the next 4-6 weeks.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Wait the full 4-6 weeks to see what action the remedy will have.</a:t>
            </a:r>
            <a:endParaRPr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286125" y="1421875"/>
            <a:ext cx="1648125" cy="27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4-6 weeks, then what?</a:t>
            </a:r>
            <a:endParaRPr/>
          </a:p>
        </p:txBody>
      </p:sp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If symptoms are still improved, don’t redose unless they come back.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If you are doing well, you don’t redose with 30C.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Can be normal to need repeated doses monthly for 3-6 months or more.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Eventually you won’t need to redose and your symptoms will not come back.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Production of Homeopathic Medication</a:t>
            </a:r>
            <a:endParaRPr sz="3000"/>
          </a:p>
        </p:txBody>
      </p:sp>
      <p:sp>
        <p:nvSpPr>
          <p:cNvPr id="188" name="Google Shape;188;p3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184000" y="564325"/>
            <a:ext cx="8642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homeopathic remedies different from herbs + supplements?</a:t>
            </a:r>
            <a:endParaRPr/>
          </a:p>
        </p:txBody>
      </p:sp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00" y="1623125"/>
            <a:ext cx="3095625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2325" y="1578950"/>
            <a:ext cx="3333750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8775" y="1655150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220325" y="205975"/>
            <a:ext cx="8864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homeopathic remedies made?</a:t>
            </a:r>
            <a:endParaRPr/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475" y="1200150"/>
            <a:ext cx="5851875" cy="35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457200" y="2270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a homeopathic remedy?</a:t>
            </a:r>
            <a:endParaRPr/>
          </a:p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457200" y="13055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Single remedies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Most professionals prescribe </a:t>
            </a:r>
            <a:r>
              <a:rPr i="1" lang="en" u="sng"/>
              <a:t>just one substance</a:t>
            </a:r>
            <a:r>
              <a:rPr lang="en"/>
              <a:t> at a time, not a mixture of different substances.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Combination remedies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Contain more than one type of homeopathic remedy.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The tend not to be curative but can alleviate symptoms.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457200" y="68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Professional Experience</a:t>
            </a:r>
            <a:endParaRPr/>
          </a:p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404500" y="8564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Licensed Naturopathic doctor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Family medicine practice in Portland since 2008</a:t>
            </a:r>
            <a:endParaRPr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Faculty </a:t>
            </a:r>
            <a:r>
              <a:rPr lang="en"/>
              <a:t>+ Curriculum Development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"/>
              <a:t>University of Southern Maine, College of Nursing’s Holistic Health Program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"/>
              <a:t>Baylight Center for Homeopathy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Past President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Maine Association of Naturopathic Doctors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homeopathic medicine safe?</a:t>
            </a:r>
            <a:endParaRPr/>
          </a:p>
        </p:txBody>
      </p:sp>
      <p:sp>
        <p:nvSpPr>
          <p:cNvPr id="214" name="Google Shape;214;p37"/>
          <p:cNvSpPr txBox="1"/>
          <p:nvPr>
            <p:ph idx="1" type="body"/>
          </p:nvPr>
        </p:nvSpPr>
        <p:spPr>
          <a:xfrm>
            <a:off x="299175" y="1200150"/>
            <a:ext cx="5569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Yes, because highly diluted, there’s no interaction with prescription medications, herbs or supplements.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Safe to use with other treatments, but acupuncture may interrupt the action of the remedy so redose after each treatment.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Fotolia_57386360_M.jpg" id="215" name="Google Shape;2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1075" y="1736000"/>
            <a:ext cx="3257325" cy="217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/>
          <p:nvPr>
            <p:ph type="title"/>
          </p:nvPr>
        </p:nvSpPr>
        <p:spPr>
          <a:xfrm>
            <a:off x="228600" y="205975"/>
            <a:ext cx="868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Remedies come in different strengths</a:t>
            </a:r>
            <a:endParaRPr/>
          </a:p>
        </p:txBody>
      </p:sp>
      <p:sp>
        <p:nvSpPr>
          <p:cNvPr id="221" name="Google Shape;221;p3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Potencies are the numbers next to the remedy name of the bottle: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Ex, </a:t>
            </a:r>
            <a:r>
              <a:rPr i="1" lang="en"/>
              <a:t>Arnica 30C</a:t>
            </a:r>
            <a:endParaRPr i="1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From lower to higher strength: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6C - used daily if on meds or using coffee/mint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30C - good to start treatment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200C - if 30C stops working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1M - if 200C stops working</a:t>
            </a:r>
            <a:endParaRPr/>
          </a:p>
        </p:txBody>
      </p:sp>
      <p:pic>
        <p:nvPicPr>
          <p:cNvPr id="222" name="Google Shape;222;p38"/>
          <p:cNvPicPr preferRelativeResize="0"/>
          <p:nvPr/>
        </p:nvPicPr>
        <p:blipFill rotWithShape="1">
          <a:blip r:embed="rId3">
            <a:alphaModFix/>
          </a:blip>
          <a:srcRect b="0" l="31704" r="30673" t="0"/>
          <a:stretch/>
        </p:blipFill>
        <p:spPr>
          <a:xfrm rot="5400000">
            <a:off x="6722687" y="910513"/>
            <a:ext cx="716725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/>
          <p:nvPr>
            <p:ph type="title"/>
          </p:nvPr>
        </p:nvSpPr>
        <p:spPr>
          <a:xfrm>
            <a:off x="457200" y="10240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 to homeopathic medication</a:t>
            </a:r>
            <a:endParaRPr/>
          </a:p>
        </p:txBody>
      </p:sp>
      <p:sp>
        <p:nvSpPr>
          <p:cNvPr id="228" name="Google Shape;228;p39"/>
          <p:cNvSpPr txBox="1"/>
          <p:nvPr>
            <p:ph idx="1" type="body"/>
          </p:nvPr>
        </p:nvSpPr>
        <p:spPr>
          <a:xfrm>
            <a:off x="457200" y="959800"/>
            <a:ext cx="6607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Most homeopathic medicines are available over-the-counter at </a:t>
            </a:r>
            <a:r>
              <a:rPr lang="en" sz="2400">
                <a:solidFill>
                  <a:srgbClr val="000000"/>
                </a:solidFill>
              </a:rPr>
              <a:t>health food stores or homeopathic pharmacies. 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The “potency” or strength used for many injuries is 30C.                                         </a:t>
            </a:r>
            <a:endParaRPr sz="2400">
              <a:solidFill>
                <a:srgbClr val="000000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>
                <a:solidFill>
                  <a:srgbClr val="000000"/>
                </a:solidFill>
              </a:rPr>
              <a:t>Ex: “Arnica montana 30C”</a:t>
            </a:r>
            <a:endParaRPr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Cost is about $8 for 30 doses.</a:t>
            </a:r>
            <a:endParaRPr sz="24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boiron-displayunit-1.jpg" id="229" name="Google Shape;2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5975" y="2775660"/>
            <a:ext cx="2450824" cy="175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Buying At-Home Kits:</a:t>
            </a:r>
            <a:endParaRPr/>
          </a:p>
        </p:txBody>
      </p:sp>
      <p:sp>
        <p:nvSpPr>
          <p:cNvPr id="235" name="Google Shape;235;p4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Single remedies can be found on Amazon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Helios Pharmacy in London is excellent for kits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https://www.helios.co.uk/shop/basic-36-kit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$50 for 20-30 remedies</a:t>
            </a:r>
            <a:endParaRPr sz="18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Hahnemann Labs in California 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Is excellent for single remedies, not so great for home kits.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$10 for single remedies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http://www.hahnemannlabs.com/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>
            <p:ph type="title"/>
          </p:nvPr>
        </p:nvSpPr>
        <p:spPr>
          <a:xfrm>
            <a:off x="264650" y="459125"/>
            <a:ext cx="8814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research supporting homeopathic medicine</a:t>
            </a:r>
            <a:endParaRPr/>
          </a:p>
        </p:txBody>
      </p:sp>
      <p:sp>
        <p:nvSpPr>
          <p:cNvPr id="241" name="Google Shape;241;p4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</a:t>
            </a:r>
            <a:r>
              <a:rPr lang="en"/>
              <a:t>tudies showing efficacy of homeopathic medicine in treatment of traumatic brain injury, trauma, emergency medicine.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3"/>
              </a:rPr>
              <a:t>J </a:t>
            </a:r>
            <a:r>
              <a:rPr lang="en" sz="1200" u="sng">
                <a:highlight>
                  <a:schemeClr val="lt1"/>
                </a:highlight>
                <a:hlinkClick r:id="rId4"/>
              </a:rPr>
              <a:t>Head Trauma Rehabil.</a:t>
            </a:r>
            <a:r>
              <a:rPr lang="en" sz="1200" u="sng">
                <a:highlight>
                  <a:schemeClr val="lt1"/>
                </a:highlight>
              </a:rPr>
              <a:t> </a:t>
            </a:r>
            <a:r>
              <a:rPr lang="en" sz="1200">
                <a:highlight>
                  <a:schemeClr val="lt1"/>
                </a:highlight>
              </a:rPr>
              <a:t>1999 Dec;14(6):521-42. </a:t>
            </a:r>
            <a:r>
              <a:rPr b="1" lang="en" sz="1200">
                <a:highlight>
                  <a:schemeClr val="lt1"/>
                </a:highlight>
              </a:rPr>
              <a:t>Homeopathic treatment of mild traumatic brain injury: A randomized, double-blind, placebo-controlled clinical trial. 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5"/>
              </a:rPr>
              <a:t>Chapman EH</a:t>
            </a:r>
            <a:r>
              <a:rPr lang="en" sz="1200">
                <a:highlight>
                  <a:schemeClr val="lt1"/>
                </a:highlight>
              </a:rPr>
              <a:t>1,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6"/>
              </a:rPr>
              <a:t>Weintraub RJ</a:t>
            </a:r>
            <a:r>
              <a:rPr lang="en" sz="1200">
                <a:highlight>
                  <a:schemeClr val="lt1"/>
                </a:highlight>
              </a:rPr>
              <a:t>,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7"/>
              </a:rPr>
              <a:t>Milburn MA</a:t>
            </a:r>
            <a:r>
              <a:rPr lang="en" sz="1200">
                <a:highlight>
                  <a:schemeClr val="lt1"/>
                </a:highlight>
              </a:rPr>
              <a:t>,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8"/>
              </a:rPr>
              <a:t>Pirozzi TO</a:t>
            </a:r>
            <a:r>
              <a:rPr lang="en" sz="1200">
                <a:highlight>
                  <a:schemeClr val="lt1"/>
                </a:highlight>
              </a:rPr>
              <a:t>,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9"/>
              </a:rPr>
              <a:t>Woo E</a:t>
            </a:r>
            <a:r>
              <a:rPr lang="en" sz="1200">
                <a:highlight>
                  <a:schemeClr val="lt1"/>
                </a:highlight>
              </a:rPr>
              <a:t>.</a:t>
            </a:r>
            <a:endParaRPr sz="1200">
              <a:highlight>
                <a:schemeClr val="lt1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10"/>
              </a:rPr>
              <a:t>Complement </a:t>
            </a:r>
            <a:r>
              <a:rPr lang="en" sz="1200" u="sng">
                <a:highlight>
                  <a:schemeClr val="lt1"/>
                </a:highlight>
                <a:hlinkClick r:id="rId11"/>
              </a:rPr>
              <a:t>Ther Med.</a:t>
            </a:r>
            <a:r>
              <a:rPr lang="en" sz="1200">
                <a:highlight>
                  <a:schemeClr val="lt1"/>
                </a:highlight>
              </a:rPr>
              <a:t> 2008 Feb;16(1):22-7. doi: 10.1016/j.ctim.2007.04.004. Epub 2007 Jul 12. </a:t>
            </a:r>
            <a:r>
              <a:rPr b="1" lang="en" sz="1200">
                <a:highlight>
                  <a:schemeClr val="lt1"/>
                </a:highlight>
              </a:rPr>
              <a:t>The role of a homoeopathic preparation compared with conventional therapy in the treatment of injuries: an observational cohort study. </a:t>
            </a:r>
            <a:r>
              <a:rPr b="1" lang="en" sz="1200">
                <a:highlight>
                  <a:schemeClr val="lt1"/>
                </a:highlight>
                <a:uFill>
                  <a:noFill/>
                </a:uFill>
                <a:hlinkClick r:id="rId12"/>
              </a:rPr>
              <a:t>Schneider C</a:t>
            </a:r>
            <a:r>
              <a:rPr b="1" lang="en" sz="1200">
                <a:highlight>
                  <a:schemeClr val="lt1"/>
                </a:highlight>
              </a:rPr>
              <a:t>1, </a:t>
            </a:r>
            <a:r>
              <a:rPr b="1" lang="en" sz="1200">
                <a:highlight>
                  <a:schemeClr val="lt1"/>
                </a:highlight>
                <a:uFill>
                  <a:noFill/>
                </a:uFill>
                <a:hlinkClick r:id="rId13"/>
              </a:rPr>
              <a:t>Schneider B</a:t>
            </a:r>
            <a:r>
              <a:rPr b="1" lang="en" sz="1200">
                <a:highlight>
                  <a:schemeClr val="lt1"/>
                </a:highlight>
              </a:rPr>
              <a:t>, </a:t>
            </a:r>
            <a:r>
              <a:rPr b="1" lang="en" sz="1200">
                <a:highlight>
                  <a:schemeClr val="lt1"/>
                </a:highlight>
                <a:uFill>
                  <a:noFill/>
                </a:uFill>
                <a:hlinkClick r:id="rId14"/>
              </a:rPr>
              <a:t>Hanisch J</a:t>
            </a:r>
            <a:r>
              <a:rPr b="1" lang="en" sz="1200">
                <a:highlight>
                  <a:schemeClr val="lt1"/>
                </a:highlight>
              </a:rPr>
              <a:t>, </a:t>
            </a:r>
            <a:r>
              <a:rPr b="1" lang="en" sz="1200">
                <a:highlight>
                  <a:schemeClr val="lt1"/>
                </a:highlight>
                <a:uFill>
                  <a:noFill/>
                </a:uFill>
                <a:hlinkClick r:id="rId15"/>
              </a:rPr>
              <a:t>van Haselen R</a:t>
            </a:r>
            <a:r>
              <a:rPr b="1" lang="en" sz="1200">
                <a:highlight>
                  <a:schemeClr val="lt1"/>
                </a:highlight>
              </a:rPr>
              <a:t>.</a:t>
            </a:r>
            <a:endParaRPr b="1" sz="1200">
              <a:highlight>
                <a:schemeClr val="lt1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16"/>
              </a:rPr>
              <a:t>Wien </a:t>
            </a:r>
            <a:r>
              <a:rPr lang="en" sz="1200" u="sng">
                <a:highlight>
                  <a:schemeClr val="lt1"/>
                </a:highlight>
                <a:hlinkClick r:id="rId17"/>
              </a:rPr>
              <a:t>Med Wochenschr.</a:t>
            </a:r>
            <a:r>
              <a:rPr lang="en" sz="1200">
                <a:highlight>
                  <a:schemeClr val="lt1"/>
                </a:highlight>
              </a:rPr>
              <a:t> 2005 Nov;155(21-22):491-7. </a:t>
            </a:r>
            <a:r>
              <a:rPr b="1" lang="en" sz="1200">
                <a:highlight>
                  <a:schemeClr val="lt1"/>
                </a:highlight>
              </a:rPr>
              <a:t>Homeopathy in emergency medicine.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18"/>
              </a:rPr>
              <a:t>Oberbaum M</a:t>
            </a:r>
            <a:r>
              <a:rPr lang="en" sz="1200">
                <a:highlight>
                  <a:schemeClr val="lt1"/>
                </a:highlight>
              </a:rPr>
              <a:t>1,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19"/>
              </a:rPr>
              <a:t>Singer SR</a:t>
            </a:r>
            <a:r>
              <a:rPr lang="en" sz="1200">
                <a:highlight>
                  <a:schemeClr val="lt1"/>
                </a:highlight>
              </a:rPr>
              <a:t>,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20"/>
              </a:rPr>
              <a:t>Friehs H</a:t>
            </a:r>
            <a:r>
              <a:rPr lang="en" sz="1200">
                <a:highlight>
                  <a:schemeClr val="lt1"/>
                </a:highlight>
              </a:rPr>
              <a:t>, </a:t>
            </a:r>
            <a:r>
              <a:rPr lang="en" sz="1200">
                <a:highlight>
                  <a:schemeClr val="lt1"/>
                </a:highlight>
                <a:uFill>
                  <a:noFill/>
                </a:uFill>
                <a:hlinkClick r:id="rId21"/>
              </a:rPr>
              <a:t>Frass M</a:t>
            </a:r>
            <a:r>
              <a:rPr lang="en" sz="1200">
                <a:highlight>
                  <a:schemeClr val="lt1"/>
                </a:highlight>
              </a:rPr>
              <a:t>.</a:t>
            </a:r>
            <a:endParaRPr sz="1200"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chemeClr val="lt1"/>
                </a:highlight>
              </a:rPr>
              <a:t>A great resource for cutting edge research in the UK </a:t>
            </a:r>
            <a:endParaRPr sz="1200">
              <a:highlight>
                <a:schemeClr val="lt1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100" u="sng">
                <a:solidFill>
                  <a:schemeClr val="hlink"/>
                </a:solidFill>
                <a:hlinkClick r:id="rId22"/>
              </a:rPr>
              <a:t>https://www.hri-research.org/hri-research/how-do-homeopathic-medicines-work/</a:t>
            </a:r>
            <a:endParaRPr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</a:t>
            </a:r>
            <a:endParaRPr/>
          </a:p>
        </p:txBody>
      </p:sp>
      <p:sp>
        <p:nvSpPr>
          <p:cNvPr id="247" name="Google Shape;247;p4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highlight>
                  <a:schemeClr val="lt1"/>
                </a:highlight>
                <a:uFill>
                  <a:noFill/>
                </a:uFill>
                <a:hlinkClick r:id="rId3"/>
              </a:rPr>
              <a:t>J </a:t>
            </a:r>
            <a:r>
              <a:rPr lang="en" sz="1400" u="sng">
                <a:highlight>
                  <a:schemeClr val="lt1"/>
                </a:highlight>
                <a:hlinkClick r:id="rId4"/>
              </a:rPr>
              <a:t>Head Trauma Rehabil.</a:t>
            </a:r>
            <a:r>
              <a:rPr lang="en" sz="1400" u="sng">
                <a:highlight>
                  <a:schemeClr val="lt1"/>
                </a:highlight>
              </a:rPr>
              <a:t> </a:t>
            </a:r>
            <a:r>
              <a:rPr lang="en" sz="1400">
                <a:highlight>
                  <a:schemeClr val="lt1"/>
                </a:highlight>
              </a:rPr>
              <a:t>1999 Dec;14(6):521-42. </a:t>
            </a:r>
            <a:r>
              <a:rPr b="1" lang="en" sz="1400">
                <a:highlight>
                  <a:schemeClr val="lt1"/>
                </a:highlight>
              </a:rPr>
              <a:t>Homeopathic treatment of mild traumatic brain injury: A randomized, double-blind, placebo-controlled clinical trial.  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hlinkClick r:id="rId5"/>
              </a:rPr>
              <a:t>Chapman EH</a:t>
            </a:r>
            <a:r>
              <a:rPr lang="en" sz="1400">
                <a:highlight>
                  <a:schemeClr val="lt1"/>
                </a:highlight>
              </a:rPr>
              <a:t>1, 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hlinkClick r:id="rId6"/>
              </a:rPr>
              <a:t>Weintraub RJ</a:t>
            </a:r>
            <a:r>
              <a:rPr lang="en" sz="1400">
                <a:highlight>
                  <a:schemeClr val="lt1"/>
                </a:highlight>
              </a:rPr>
              <a:t>, 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hlinkClick r:id="rId7"/>
              </a:rPr>
              <a:t>Milburn MA</a:t>
            </a:r>
            <a:r>
              <a:rPr lang="en" sz="1400">
                <a:highlight>
                  <a:schemeClr val="lt1"/>
                </a:highlight>
              </a:rPr>
              <a:t>, 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hlinkClick r:id="rId8"/>
              </a:rPr>
              <a:t>Pirozzi TO</a:t>
            </a:r>
            <a:r>
              <a:rPr lang="en" sz="1400">
                <a:highlight>
                  <a:schemeClr val="lt1"/>
                </a:highlight>
              </a:rPr>
              <a:t>, 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hlinkClick r:id="rId9"/>
              </a:rPr>
              <a:t>Woo E</a:t>
            </a:r>
            <a:r>
              <a:rPr lang="en" sz="1400">
                <a:highlight>
                  <a:schemeClr val="lt1"/>
                </a:highlight>
              </a:rPr>
              <a:t>.</a:t>
            </a:r>
            <a:endParaRPr sz="1400">
              <a:highlight>
                <a:schemeClr val="lt1"/>
              </a:highlight>
            </a:endParaRPr>
          </a:p>
          <a:p>
            <a:pPr indent="-342900" lvl="1" marL="914400" rtl="0" algn="l">
              <a:lnSpc>
                <a:spcPct val="153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highlight>
                  <a:schemeClr val="lt1"/>
                </a:highlight>
              </a:rPr>
              <a:t>Randomized, double-blind, placebo-controlled trial of 60 patients using homeopathic remedies vs placebo. Results indicate a significant improvement from the homeopathic treatment versus the control and translate into clinically significant outcomes for mild traumatic brain injury.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 txBox="1"/>
          <p:nvPr>
            <p:ph type="title"/>
          </p:nvPr>
        </p:nvSpPr>
        <p:spPr>
          <a:xfrm>
            <a:off x="457200" y="51162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Brain-injury related conditions homeopathic remedies can help</a:t>
            </a:r>
            <a:endParaRPr/>
          </a:p>
        </p:txBody>
      </p:sp>
      <p:sp>
        <p:nvSpPr>
          <p:cNvPr id="253" name="Google Shape;253;p4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Headache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Vertigo or dizziness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Confusion + brain fog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Difficult concentration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Memory problems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Cognitive + visual processing deficits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Depression</a:t>
            </a:r>
            <a:endParaRPr/>
          </a:p>
        </p:txBody>
      </p:sp>
      <p:pic>
        <p:nvPicPr>
          <p:cNvPr id="254" name="Google Shape;2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2775" y="1273949"/>
            <a:ext cx="2061325" cy="236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/>
          <p:nvPr>
            <p:ph type="title"/>
          </p:nvPr>
        </p:nvSpPr>
        <p:spPr>
          <a:xfrm>
            <a:off x="404500" y="53272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Most common homeopathic medications</a:t>
            </a:r>
            <a:r>
              <a:rPr lang="en" sz="2800">
                <a:solidFill>
                  <a:srgbClr val="000000"/>
                </a:solidFill>
              </a:rPr>
              <a:t> for Traumatic Brain Injury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0" name="Google Shape;260;p44"/>
          <p:cNvSpPr txBox="1"/>
          <p:nvPr>
            <p:ph idx="1" type="body"/>
          </p:nvPr>
        </p:nvSpPr>
        <p:spPr>
          <a:xfrm>
            <a:off x="404500" y="1390125"/>
            <a:ext cx="4111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Arnica montana 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Cicuta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Helleborus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Natrum sulphuricum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Hypericum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4"/>
          <p:cNvSpPr txBox="1"/>
          <p:nvPr/>
        </p:nvSpPr>
        <p:spPr>
          <a:xfrm>
            <a:off x="4837000" y="1390125"/>
            <a:ext cx="3797100" cy="31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Belladonna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Aconite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Bryonia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Pulsatilla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Gelsemium</a:t>
            </a:r>
            <a:endParaRPr sz="3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5"/>
          <p:cNvSpPr txBox="1"/>
          <p:nvPr>
            <p:ph type="title"/>
          </p:nvPr>
        </p:nvSpPr>
        <p:spPr>
          <a:xfrm>
            <a:off x="457200" y="539675"/>
            <a:ext cx="8157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Homeopathic medications and their symptoms</a:t>
            </a:r>
            <a:endParaRPr/>
          </a:p>
        </p:txBody>
      </p:sp>
      <p:sp>
        <p:nvSpPr>
          <p:cNvPr id="267" name="Google Shape;267;p45"/>
          <p:cNvSpPr txBox="1"/>
          <p:nvPr>
            <p:ph idx="1" type="body"/>
          </p:nvPr>
        </p:nvSpPr>
        <p:spPr>
          <a:xfrm>
            <a:off x="457200" y="1548550"/>
            <a:ext cx="8541000" cy="33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Each medication has a “symptom picture” which means a common group of issues that the remedy treats.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When the remedy symptom picture is matched to the patient’s symptoms, the symptoms go away.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50" y="1213650"/>
            <a:ext cx="4872250" cy="36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150" y="1622100"/>
            <a:ext cx="3430775" cy="22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6"/>
          <p:cNvSpPr txBox="1"/>
          <p:nvPr/>
        </p:nvSpPr>
        <p:spPr>
          <a:xfrm>
            <a:off x="547050" y="0"/>
            <a:ext cx="84639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“</a:t>
            </a:r>
            <a:r>
              <a:rPr b="1" lang="en" sz="3000">
                <a:solidFill>
                  <a:schemeClr val="dk1"/>
                </a:solidFill>
              </a:rPr>
              <a:t>Arnica montana” medication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M</a:t>
            </a:r>
            <a:r>
              <a:rPr b="1" lang="en" sz="2400">
                <a:solidFill>
                  <a:schemeClr val="dk1"/>
                </a:solidFill>
              </a:rPr>
              <a:t>ade from flower Wolf’s bane or Mountain Arnica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title"/>
          </p:nvPr>
        </p:nvSpPr>
        <p:spPr>
          <a:xfrm>
            <a:off x="457200" y="205975"/>
            <a:ext cx="8530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Naturopathic doctor training includes:</a:t>
            </a:r>
            <a:endParaRPr/>
          </a:p>
        </p:txBody>
      </p:sp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Nutrition - including supplementation and IV therapy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Herbal medicine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Homeopathic medicine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Physical adjustments like chiropractic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Lifestyle counseling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Physical exam, labs/imaging, minor surgery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 txBox="1"/>
          <p:nvPr>
            <p:ph type="title"/>
          </p:nvPr>
        </p:nvSpPr>
        <p:spPr>
          <a:xfrm>
            <a:off x="457200" y="3440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“Arnica montana”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</a:t>
            </a:r>
            <a:r>
              <a:rPr i="1" lang="en" sz="2400"/>
              <a:t>Wolf’s Daisy flower</a:t>
            </a:r>
            <a:endParaRPr i="1" sz="2400"/>
          </a:p>
        </p:txBody>
      </p:sp>
      <p:sp>
        <p:nvSpPr>
          <p:cNvPr id="280" name="Google Shape;280;p47"/>
          <p:cNvSpPr txBox="1"/>
          <p:nvPr>
            <p:ph idx="1" type="body"/>
          </p:nvPr>
        </p:nvSpPr>
        <p:spPr>
          <a:xfrm>
            <a:off x="554000" y="1201475"/>
            <a:ext cx="5751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Top trauma and injury remedy 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Bruised, sore achy feeling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Reduces pain and swelling and decreases healing time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For the injured person who thinks they are fine, even when obviously hurt. </a:t>
            </a:r>
            <a:endParaRPr/>
          </a:p>
        </p:txBody>
      </p:sp>
      <p:pic>
        <p:nvPicPr>
          <p:cNvPr descr="arnica-flower.jpg" id="281" name="Google Shape;28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5350" y="2059725"/>
            <a:ext cx="2849375" cy="17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724" y="1219625"/>
            <a:ext cx="6327376" cy="355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8"/>
          <p:cNvSpPr txBox="1"/>
          <p:nvPr/>
        </p:nvSpPr>
        <p:spPr>
          <a:xfrm>
            <a:off x="955050" y="402725"/>
            <a:ext cx="78360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Most popular homeopathic medication worldwide: Oral pellet form and topical gels widely available</a:t>
            </a:r>
            <a:endParaRPr b="1"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9"/>
          <p:cNvSpPr txBox="1"/>
          <p:nvPr>
            <p:ph type="title"/>
          </p:nvPr>
        </p:nvSpPr>
        <p:spPr>
          <a:xfrm>
            <a:off x="399675" y="45912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“Cicuta virosa”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Water Hemlock plant</a:t>
            </a:r>
            <a:endParaRPr i="1" sz="2400"/>
          </a:p>
        </p:txBody>
      </p:sp>
      <p:sp>
        <p:nvSpPr>
          <p:cNvPr id="293" name="Google Shape;293;p49"/>
          <p:cNvSpPr txBox="1"/>
          <p:nvPr>
            <p:ph idx="1" type="body"/>
          </p:nvPr>
        </p:nvSpPr>
        <p:spPr>
          <a:xfrm>
            <a:off x="457200" y="1200150"/>
            <a:ext cx="42720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Mental dullness, childish behavior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Brain fog, difficulty thinking, memory deficits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Used for concussion, epilepsy, and developmental disorders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descr="Cicuta_virosa_photo_file_PDB_103KB.jpg" id="294" name="Google Shape;29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575" y="1548225"/>
            <a:ext cx="3442226" cy="25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0"/>
          <p:cNvSpPr txBox="1"/>
          <p:nvPr>
            <p:ph type="title"/>
          </p:nvPr>
        </p:nvSpPr>
        <p:spPr>
          <a:xfrm>
            <a:off x="457200" y="3900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“Helleborus”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Christmas Rose plant</a:t>
            </a:r>
            <a:endParaRPr i="1" sz="2400"/>
          </a:p>
        </p:txBody>
      </p:sp>
      <p:sp>
        <p:nvSpPr>
          <p:cNvPr id="300" name="Google Shape;300;p50"/>
          <p:cNvSpPr txBox="1"/>
          <p:nvPr>
            <p:ph idx="1" type="body"/>
          </p:nvPr>
        </p:nvSpPr>
        <p:spPr>
          <a:xfrm>
            <a:off x="457200" y="1334625"/>
            <a:ext cx="42720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Obtunded after head injury</a:t>
            </a:r>
            <a:endParaRPr sz="2400">
              <a:solidFill>
                <a:srgbClr val="000000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Takes long time to speak and answer questions</a:t>
            </a:r>
            <a:endParaRPr sz="2400">
              <a:solidFill>
                <a:srgbClr val="000000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Wrinkled forehead like they are trying hard to think</a:t>
            </a:r>
            <a:endParaRPr sz="2400">
              <a:solidFill>
                <a:srgbClr val="000000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Blank expression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hellebores.jpg" id="301" name="Google Shape;301;p50"/>
          <p:cNvPicPr preferRelativeResize="0"/>
          <p:nvPr/>
        </p:nvPicPr>
        <p:blipFill rotWithShape="1">
          <a:blip r:embed="rId3">
            <a:alphaModFix/>
          </a:blip>
          <a:srcRect b="0" l="12384" r="12376" t="0"/>
          <a:stretch/>
        </p:blipFill>
        <p:spPr>
          <a:xfrm rot="5400000">
            <a:off x="5532500" y="882025"/>
            <a:ext cx="2750250" cy="365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1450" y="1633975"/>
            <a:ext cx="2863925" cy="23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1"/>
          <p:cNvSpPr txBox="1"/>
          <p:nvPr/>
        </p:nvSpPr>
        <p:spPr>
          <a:xfrm>
            <a:off x="673525" y="329125"/>
            <a:ext cx="7557300" cy="1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“</a:t>
            </a:r>
            <a:r>
              <a:rPr b="1" lang="en" sz="3000"/>
              <a:t>Natrum sulphuricum” medication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/>
              <a:t>Source material: </a:t>
            </a:r>
            <a:r>
              <a:rPr b="1" i="1" lang="en" sz="2400"/>
              <a:t>sodium sulphate mineral salt</a:t>
            </a:r>
            <a:endParaRPr b="1" i="1" sz="2400"/>
          </a:p>
        </p:txBody>
      </p:sp>
      <p:sp>
        <p:nvSpPr>
          <p:cNvPr id="308" name="Google Shape;308;p51"/>
          <p:cNvSpPr txBox="1"/>
          <p:nvPr/>
        </p:nvSpPr>
        <p:spPr>
          <a:xfrm>
            <a:off x="368225" y="1514025"/>
            <a:ext cx="5764800" cy="30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Personality changes following brain injury, lasting years.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Irritability, confusion, anger.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Depression and suicidality. 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/>
          <p:nvPr>
            <p:ph type="title"/>
          </p:nvPr>
        </p:nvSpPr>
        <p:spPr>
          <a:xfrm>
            <a:off x="457200" y="3427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“Hypericum”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St. John’s Wort plant</a:t>
            </a:r>
            <a:endParaRPr i="1" sz="2400"/>
          </a:p>
        </p:txBody>
      </p:sp>
      <p:sp>
        <p:nvSpPr>
          <p:cNvPr id="314" name="Google Shape;314;p52"/>
          <p:cNvSpPr txBox="1"/>
          <p:nvPr>
            <p:ph idx="1" type="body"/>
          </p:nvPr>
        </p:nvSpPr>
        <p:spPr>
          <a:xfrm>
            <a:off x="457200" y="1050550"/>
            <a:ext cx="57564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Damage to brain/spinal cord or other nerve-rich areas like fingers/toes.</a:t>
            </a:r>
            <a:endParaRPr sz="2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Violent shooting, lightning-like pains that radiate from injured part.</a:t>
            </a:r>
            <a:endParaRPr sz="2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i="1" lang="en" sz="2400"/>
              <a:t>Very effective for phantom limb pain, reflex sympathetic dystrophy or complex regional pain syndrome.</a:t>
            </a:r>
            <a:endParaRPr i="1" sz="2400"/>
          </a:p>
        </p:txBody>
      </p:sp>
      <p:pic>
        <p:nvPicPr>
          <p:cNvPr id="315" name="Google Shape;3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4950" y="1094128"/>
            <a:ext cx="2252772" cy="3638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3"/>
          <p:cNvSpPr txBox="1"/>
          <p:nvPr>
            <p:ph type="title"/>
          </p:nvPr>
        </p:nvSpPr>
        <p:spPr>
          <a:xfrm>
            <a:off x="457200" y="3772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“Belladonna”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Deadly nightshade plant</a:t>
            </a:r>
            <a:endParaRPr i="1" sz="2400"/>
          </a:p>
        </p:txBody>
      </p:sp>
      <p:sp>
        <p:nvSpPr>
          <p:cNvPr id="321" name="Google Shape;321;p53"/>
          <p:cNvSpPr txBox="1"/>
          <p:nvPr>
            <p:ph idx="1" type="body"/>
          </p:nvPr>
        </p:nvSpPr>
        <p:spPr>
          <a:xfrm>
            <a:off x="365150" y="1234675"/>
            <a:ext cx="54804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Violent, throbbing migraines worse lying down, better sitting up.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Fullness and congestion in head.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Raging, manic, hot-headed literally and figuratively.</a:t>
            </a:r>
            <a:endParaRPr/>
          </a:p>
        </p:txBody>
      </p:sp>
      <p:pic>
        <p:nvPicPr>
          <p:cNvPr id="322" name="Google Shape;32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7950" y="1508503"/>
            <a:ext cx="2993650" cy="29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4"/>
          <p:cNvSpPr txBox="1"/>
          <p:nvPr>
            <p:ph type="title"/>
          </p:nvPr>
        </p:nvSpPr>
        <p:spPr>
          <a:xfrm>
            <a:off x="457200" y="3427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“Aconite”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Monkshood plant</a:t>
            </a:r>
            <a:endParaRPr i="1" sz="2400"/>
          </a:p>
        </p:txBody>
      </p:sp>
      <p:sp>
        <p:nvSpPr>
          <p:cNvPr id="328" name="Google Shape;328;p54"/>
          <p:cNvSpPr txBox="1"/>
          <p:nvPr>
            <p:ph idx="1" type="body"/>
          </p:nvPr>
        </p:nvSpPr>
        <p:spPr>
          <a:xfrm>
            <a:off x="457200" y="1200150"/>
            <a:ext cx="5158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State of shock and fear after accident or trauma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Feel disconnected from their body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Fear of death with restlessness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Worse at night 12-2am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650" y="1451103"/>
            <a:ext cx="3223800" cy="32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5"/>
          <p:cNvSpPr txBox="1"/>
          <p:nvPr>
            <p:ph type="title"/>
          </p:nvPr>
        </p:nvSpPr>
        <p:spPr>
          <a:xfrm>
            <a:off x="457200" y="3427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“Bryonia”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White bryony plant</a:t>
            </a:r>
            <a:endParaRPr i="1" sz="2400"/>
          </a:p>
        </p:txBody>
      </p:sp>
      <p:sp>
        <p:nvSpPr>
          <p:cNvPr id="335" name="Google Shape;335;p55"/>
          <p:cNvSpPr txBox="1"/>
          <p:nvPr>
            <p:ph idx="1" type="body"/>
          </p:nvPr>
        </p:nvSpPr>
        <p:spPr>
          <a:xfrm>
            <a:off x="457200" y="1200150"/>
            <a:ext cx="5388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Pain after injuries which are better from holding still, like broken ribs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Grumpy and irritable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Want to be left alone because hate being touched/moved</a:t>
            </a:r>
            <a:endParaRPr/>
          </a:p>
        </p:txBody>
      </p:sp>
      <p:pic>
        <p:nvPicPr>
          <p:cNvPr id="336" name="Google Shape;336;p55"/>
          <p:cNvPicPr preferRelativeResize="0"/>
          <p:nvPr/>
        </p:nvPicPr>
        <p:blipFill rotWithShape="1">
          <a:blip r:embed="rId3">
            <a:alphaModFix/>
          </a:blip>
          <a:srcRect b="0" l="22486" r="0" t="0"/>
          <a:stretch/>
        </p:blipFill>
        <p:spPr>
          <a:xfrm>
            <a:off x="6098525" y="1561000"/>
            <a:ext cx="2855726" cy="270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6"/>
          <p:cNvSpPr txBox="1"/>
          <p:nvPr>
            <p:ph type="title"/>
          </p:nvPr>
        </p:nvSpPr>
        <p:spPr>
          <a:xfrm>
            <a:off x="457200" y="3785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“Pulsatilla”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Pasqueflower plant</a:t>
            </a:r>
            <a:endParaRPr i="1" sz="2400"/>
          </a:p>
        </p:txBody>
      </p:sp>
      <p:sp>
        <p:nvSpPr>
          <p:cNvPr id="342" name="Google Shape;342;p56"/>
          <p:cNvSpPr txBox="1"/>
          <p:nvPr>
            <p:ph idx="1" type="body"/>
          </p:nvPr>
        </p:nvSpPr>
        <p:spPr>
          <a:xfrm>
            <a:off x="376650" y="1177150"/>
            <a:ext cx="5319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Uncontrollably weepy, like constant PMS after trauma/injury.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Very changeable moods.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Clingy and needy.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Better outside in open air.</a:t>
            </a:r>
            <a:endParaRPr/>
          </a:p>
        </p:txBody>
      </p:sp>
      <p:pic>
        <p:nvPicPr>
          <p:cNvPr id="343" name="Google Shape;34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5575" y="1735650"/>
            <a:ext cx="3177101" cy="21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title"/>
          </p:nvPr>
        </p:nvSpPr>
        <p:spPr>
          <a:xfrm>
            <a:off x="457200" y="28290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today are to provide you with:</a:t>
            </a:r>
            <a:endParaRPr/>
          </a:p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353625" y="1209325"/>
            <a:ext cx="8229600" cy="22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Clear understanding of homeopathic medicine and how it can support patients healing and recovery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/>
              <a:t>Give you some basic medicines for patients to try on their own if they wish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Know when referral for homeopathic medicine is appropriate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Inspire you with some case studies showing effectiveness of homeopathic medicine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7"/>
          <p:cNvSpPr txBox="1"/>
          <p:nvPr>
            <p:ph type="title"/>
          </p:nvPr>
        </p:nvSpPr>
        <p:spPr>
          <a:xfrm>
            <a:off x="457200" y="45912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“Gelsemium” medication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Source material: Yellow jessamine plant</a:t>
            </a:r>
            <a:endParaRPr i="1" sz="2400"/>
          </a:p>
        </p:txBody>
      </p:sp>
      <p:sp>
        <p:nvSpPr>
          <p:cNvPr id="349" name="Google Shape;349;p57"/>
          <p:cNvSpPr txBox="1"/>
          <p:nvPr>
            <p:ph idx="1" type="body"/>
          </p:nvPr>
        </p:nvSpPr>
        <p:spPr>
          <a:xfrm>
            <a:off x="457200" y="1316525"/>
            <a:ext cx="59520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Dizzy, drowsy, dull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Heavy head and weakness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"/>
              <a:t>So</a:t>
            </a:r>
            <a:r>
              <a:rPr lang="en"/>
              <a:t> tired, eyes are half-open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Vertigo and lack of coordination</a:t>
            </a:r>
            <a:endParaRPr/>
          </a:p>
        </p:txBody>
      </p:sp>
      <p:pic>
        <p:nvPicPr>
          <p:cNvPr id="350" name="Google Shape;350;p57"/>
          <p:cNvPicPr preferRelativeResize="0"/>
          <p:nvPr/>
        </p:nvPicPr>
        <p:blipFill rotWithShape="1">
          <a:blip r:embed="rId3">
            <a:alphaModFix/>
          </a:blip>
          <a:srcRect b="0" l="0" r="21110" t="0"/>
          <a:stretch/>
        </p:blipFill>
        <p:spPr>
          <a:xfrm>
            <a:off x="6193425" y="1316525"/>
            <a:ext cx="2815550" cy="300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8"/>
          <p:cNvSpPr txBox="1"/>
          <p:nvPr>
            <p:ph type="title"/>
          </p:nvPr>
        </p:nvSpPr>
        <p:spPr>
          <a:xfrm>
            <a:off x="91200" y="205975"/>
            <a:ext cx="9052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Holistic effect of homeopathic remedies </a:t>
            </a:r>
            <a:endParaRPr/>
          </a:p>
        </p:txBody>
      </p:sp>
      <p:pic>
        <p:nvPicPr>
          <p:cNvPr id="356" name="Google Shape;35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925" y="1063375"/>
            <a:ext cx="4993450" cy="37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9"/>
          <p:cNvSpPr txBox="1"/>
          <p:nvPr>
            <p:ph type="title"/>
          </p:nvPr>
        </p:nvSpPr>
        <p:spPr>
          <a:xfrm>
            <a:off x="372875" y="732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signs and symptoms that a remedy is acting effectively</a:t>
            </a:r>
            <a:endParaRPr/>
          </a:p>
        </p:txBody>
      </p:sp>
      <p:sp>
        <p:nvSpPr>
          <p:cNvPr id="362" name="Google Shape;362;p59"/>
          <p:cNvSpPr txBox="1"/>
          <p:nvPr>
            <p:ph idx="1" type="body"/>
          </p:nvPr>
        </p:nvSpPr>
        <p:spPr>
          <a:xfrm>
            <a:off x="457200" y="1696025"/>
            <a:ext cx="8229600" cy="32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Gradual improvement over 4-6 weeks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Aggravation of symptoms within 24-48 hours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Return of old symptoms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Follow predictable pattern of improvement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Complaint returns if treatment is antidoted 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0"/>
          <p:cNvSpPr txBox="1"/>
          <p:nvPr>
            <p:ph type="title"/>
          </p:nvPr>
        </p:nvSpPr>
        <p:spPr>
          <a:xfrm>
            <a:off x="393975" y="59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Patterns of improvement in healing process</a:t>
            </a:r>
            <a:endParaRPr/>
          </a:p>
        </p:txBody>
      </p:sp>
      <p:sp>
        <p:nvSpPr>
          <p:cNvPr id="368" name="Google Shape;368;p60"/>
          <p:cNvSpPr txBox="1"/>
          <p:nvPr>
            <p:ph idx="1" type="body"/>
          </p:nvPr>
        </p:nvSpPr>
        <p:spPr>
          <a:xfrm>
            <a:off x="457200" y="1453375"/>
            <a:ext cx="8229600" cy="34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Can see a predictable pattern of healing called Laws of Cure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From most to least important organs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From top to bottom of body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From inside to outside of body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In reverse order of how complaints developed - more recent ailments return first, older ones later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Brainstorm list of conditions 	</a:t>
            </a:r>
            <a:endParaRPr/>
          </a:p>
        </p:txBody>
      </p:sp>
      <p:sp>
        <p:nvSpPr>
          <p:cNvPr id="374" name="Google Shape;374;p6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/>
              <a:t>Most important to least important organs/parts:</a:t>
            </a:r>
            <a:endParaRPr i="1"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Spirit/mind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Brain/heart/lungs/kidneys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Stomach/intestines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Bones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Joints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Skin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2"/>
          <p:cNvSpPr txBox="1"/>
          <p:nvPr>
            <p:ph type="title"/>
          </p:nvPr>
        </p:nvSpPr>
        <p:spPr>
          <a:xfrm>
            <a:off x="457200" y="45912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Evaluating Treatment with 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Homeopathic Medicine</a:t>
            </a:r>
            <a:endParaRPr sz="3000"/>
          </a:p>
        </p:txBody>
      </p:sp>
      <p:sp>
        <p:nvSpPr>
          <p:cNvPr id="380" name="Google Shape;380;p6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/>
              <a:t>Activity:</a:t>
            </a:r>
            <a:endParaRPr i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Interactive Quiz Game testing understanding of healing process and prognosis of cure as reaction to homeopathic medicine.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3"/>
          <p:cNvSpPr txBox="1"/>
          <p:nvPr>
            <p:ph type="title"/>
          </p:nvPr>
        </p:nvSpPr>
        <p:spPr>
          <a:xfrm>
            <a:off x="0" y="89800"/>
            <a:ext cx="9052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stop a remedy from working</a:t>
            </a:r>
            <a:endParaRPr/>
          </a:p>
        </p:txBody>
      </p:sp>
      <p:sp>
        <p:nvSpPr>
          <p:cNvPr id="386" name="Google Shape;386;p63"/>
          <p:cNvSpPr txBox="1"/>
          <p:nvPr>
            <p:ph idx="1" type="body"/>
          </p:nvPr>
        </p:nvSpPr>
        <p:spPr>
          <a:xfrm>
            <a:off x="457200" y="78910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Coffee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In food or drinks, even decaf. Caffeine is ok to have.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Mint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In toothpaste, mouthwash, gum, body care products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Same for things with very powerful smells like tea tree oil, camphor, Tiger Balm </a:t>
            </a:r>
            <a:endParaRPr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Dental </a:t>
            </a:r>
            <a:r>
              <a:rPr lang="en"/>
              <a:t>work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Drilling + xrays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Extreme stress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 car accident, shock, grief</a:t>
            </a:r>
            <a:endParaRPr/>
          </a:p>
        </p:txBody>
      </p:sp>
      <p:pic>
        <p:nvPicPr>
          <p:cNvPr id="387" name="Google Shape;38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400" y="2882250"/>
            <a:ext cx="1944025" cy="19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4"/>
          <p:cNvSpPr txBox="1"/>
          <p:nvPr>
            <p:ph type="title"/>
          </p:nvPr>
        </p:nvSpPr>
        <p:spPr>
          <a:xfrm>
            <a:off x="457200" y="5748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homeopathy safe to use with other treatments?</a:t>
            </a:r>
            <a:endParaRPr/>
          </a:p>
        </p:txBody>
      </p:sp>
      <p:sp>
        <p:nvSpPr>
          <p:cNvPr id="393" name="Google Shape;393;p6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Yes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Because highly dilute there’s no risk for interaction with medications, herbs or supplements.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Ok to use with other forms of treatment, but acupuncture may interfere with action of the remedy.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Remedy may need to be redosed after acupuncture treatments.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Homeopathic training + licensure</a:t>
            </a:r>
            <a:endParaRPr/>
          </a:p>
        </p:txBody>
      </p:sp>
      <p:sp>
        <p:nvSpPr>
          <p:cNvPr id="399" name="Google Shape;399;p6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Doctors who practice homeopathy: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Medical doctors, Chiropractors, Osteopaths, Naturopathic doctors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Homeopathic practitioners who aren’t otherwise licensed are often certified.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National certification exam for homeopathy (CHC) ensures excellent level of training.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Ask practitioners if they have this.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Insurance coverage	</a:t>
            </a:r>
            <a:endParaRPr/>
          </a:p>
        </p:txBody>
      </p:sp>
      <p:sp>
        <p:nvSpPr>
          <p:cNvPr id="405" name="Google Shape;405;p66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Depending on the doctor, coverage may be available.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Homeopathic practitioners, without other licensure, are not eligible for insurance coverage.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 </a:t>
            </a:r>
            <a:endParaRPr/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457200" y="117712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Introduction and History of Homeopathic Medicine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Homeopathic Medicine in Practice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Production of Homeopathic Medications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Homeopathic Treatment of Brain Injury with most commonly indicated medications.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Evaluating Treatment with Homeopathic Medicine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Inspiring Case Studies</a:t>
            </a:r>
            <a:endParaRPr sz="2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7"/>
          <p:cNvSpPr txBox="1"/>
          <p:nvPr>
            <p:ph type="title"/>
          </p:nvPr>
        </p:nvSpPr>
        <p:spPr>
          <a:xfrm>
            <a:off x="278025" y="195450"/>
            <a:ext cx="868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find homeopathic treatment</a:t>
            </a:r>
            <a:endParaRPr/>
          </a:p>
        </p:txBody>
      </p:sp>
      <p:sp>
        <p:nvSpPr>
          <p:cNvPr id="411" name="Google Shape;411;p67"/>
          <p:cNvSpPr txBox="1"/>
          <p:nvPr>
            <p:ph idx="1" type="body"/>
          </p:nvPr>
        </p:nvSpPr>
        <p:spPr>
          <a:xfrm>
            <a:off x="393975" y="8839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 sz="2400"/>
              <a:t>New Hampshire Association of Naturopathic Doctors</a:t>
            </a:r>
            <a:endParaRPr sz="2400"/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www.nhand.org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Maine Association of Naturopathic Doctors</a:t>
            </a:r>
            <a:endParaRPr sz="2400"/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i="1" lang="en"/>
              <a:t>www.MAND.org</a:t>
            </a:r>
            <a:endParaRPr i="1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Maine Association of Homeopaths</a:t>
            </a:r>
            <a:endParaRPr sz="2400"/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i="1" lang="en"/>
              <a:t>www.homeopathyinmaine.com</a:t>
            </a:r>
            <a:endParaRPr i="1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American Association of Naturopathic Physicians</a:t>
            </a:r>
            <a:endParaRPr sz="2400"/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i="1" lang="en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www.naturopathic.org</a:t>
            </a:r>
            <a:endParaRPr i="1">
              <a:solidFill>
                <a:srgbClr val="000000"/>
              </a:solidFill>
            </a:endParaRPr>
          </a:p>
          <a:p>
            <a:pPr indent="0" lvl="0" marL="13716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Inspiring Case Studies</a:t>
            </a:r>
            <a:endParaRPr/>
          </a:p>
        </p:txBody>
      </p:sp>
      <p:sp>
        <p:nvSpPr>
          <p:cNvPr id="417" name="Google Shape;417;p6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History #1</a:t>
            </a:r>
            <a:endParaRPr/>
          </a:p>
        </p:txBody>
      </p:sp>
      <p:sp>
        <p:nvSpPr>
          <p:cNvPr id="423" name="Google Shape;423;p6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60 year old male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Presents with atrial fibrillation hasn’t responded to ablation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On metoprolol, statin, aspirin, prilosec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History of multiple concussions from sports as kid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b="1" lang="en"/>
              <a:t>Rx: Natrum sulphuricum 30C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 Outcome</a:t>
            </a:r>
            <a:endParaRPr/>
          </a:p>
        </p:txBody>
      </p:sp>
      <p:sp>
        <p:nvSpPr>
          <p:cNvPr id="429" name="Google Shape;429;p7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Within 4 weeks, atrial fibrillation went away, headaches returned for a period.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With a few more doses of remedy at monthly intervals, patient able to discontinue all medications and headaches resolve. 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Case stable x 3 years with no recurrence of symptoms.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History #2</a:t>
            </a:r>
            <a:endParaRPr/>
          </a:p>
        </p:txBody>
      </p:sp>
      <p:sp>
        <p:nvSpPr>
          <p:cNvPr id="435" name="Google Shape;435;p7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22 year old male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Presents for brain fog, difficulty concentrating + joint pains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History of closed head injury from fall at 2 years old.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Yawns a lot (head injury related symptom)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Rx: </a:t>
            </a:r>
            <a:r>
              <a:rPr b="1" lang="en"/>
              <a:t>Natrum sulphuricum 30C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 Outcome</a:t>
            </a:r>
            <a:endParaRPr/>
          </a:p>
        </p:txBody>
      </p:sp>
      <p:sp>
        <p:nvSpPr>
          <p:cNvPr id="441" name="Google Shape;441;p7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Over 6 month period used increasing potencies of the same remedy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Brain fog resolves, mood improves, makes major life changes for the better.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Dizziness returns for a while and then resolves.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Joint pains resolve.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History #3</a:t>
            </a:r>
            <a:endParaRPr/>
          </a:p>
        </p:txBody>
      </p:sp>
      <p:sp>
        <p:nvSpPr>
          <p:cNvPr id="447" name="Google Shape;447;p73"/>
          <p:cNvSpPr txBox="1"/>
          <p:nvPr>
            <p:ph idx="1" type="body"/>
          </p:nvPr>
        </p:nvSpPr>
        <p:spPr>
          <a:xfrm>
            <a:off x="457200" y="9893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20 year old female athlete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Presents with confusion, stomach pain, painful periods, numbness in extremities.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History of multiple head injuries + concussions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Can’t collect her thoughts, do math, do logical problem solving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Rx: </a:t>
            </a:r>
            <a:r>
              <a:rPr b="1" lang="en"/>
              <a:t>Natrum sulphuricum 1M</a:t>
            </a:r>
            <a:endParaRPr b="1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#3 Outcome</a:t>
            </a:r>
            <a:endParaRPr/>
          </a:p>
        </p:txBody>
      </p:sp>
      <p:sp>
        <p:nvSpPr>
          <p:cNvPr id="453" name="Google Shape;453;p74"/>
          <p:cNvSpPr txBox="1"/>
          <p:nvPr>
            <p:ph idx="1" type="body"/>
          </p:nvPr>
        </p:nvSpPr>
        <p:spPr>
          <a:xfrm>
            <a:off x="457200" y="88590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3 weeks following remedy, feels good.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Thinking is clearer and easier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Able to see patterns easily during problem solving, do math well again.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Periods + migraines worsened, then improved.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Stomach pain not as severe as before.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Case stable x 6 years.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History #4</a:t>
            </a:r>
            <a:endParaRPr/>
          </a:p>
        </p:txBody>
      </p:sp>
      <p:sp>
        <p:nvSpPr>
          <p:cNvPr id="459" name="Google Shape;459;p7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17 year old female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Low speed car accident caused mild concussion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Presents with depression, irritability, difficulty concentrating, headaches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/>
              <a:t>Rx: Natrum sulphuricum 200C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#4 Outcome</a:t>
            </a:r>
            <a:endParaRPr/>
          </a:p>
        </p:txBody>
      </p:sp>
      <p:sp>
        <p:nvSpPr>
          <p:cNvPr id="465" name="Google Shape;465;p76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Symptoms begin to improve within 1 week.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Another head injury during sports causes return of all previous symptoms.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Rx: Arnica 30C for few days, then back to Natrum sulphuricum 200C as needed for any return of symptoms.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Case stable x 1.5 years with no headaches, depression or cognitive difficulties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457200" y="43610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Introduction to Homeopathic Medicine</a:t>
            </a:r>
            <a:endParaRPr sz="3000"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457200" y="1709650"/>
            <a:ext cx="8229600" cy="32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History #5</a:t>
            </a:r>
            <a:endParaRPr/>
          </a:p>
        </p:txBody>
      </p:sp>
      <p:sp>
        <p:nvSpPr>
          <p:cNvPr id="471" name="Google Shape;471;p7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10 year old male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Depression, difficulty in school, asthma, dizziness, stomach problems.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History of minor head injury while biking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b="1" lang="en"/>
              <a:t>Rx: Natrum sulphuricum 1M 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#5 Outcome</a:t>
            </a:r>
            <a:endParaRPr/>
          </a:p>
        </p:txBody>
      </p:sp>
      <p:sp>
        <p:nvSpPr>
          <p:cNvPr id="477" name="Google Shape;477;p78"/>
          <p:cNvSpPr txBox="1"/>
          <p:nvPr>
            <p:ph idx="1" type="body"/>
          </p:nvPr>
        </p:nvSpPr>
        <p:spPr>
          <a:xfrm>
            <a:off x="457200" y="11790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Mental/emotional symptoms improve.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Return of asthma for a while, then resolved.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Remedy repeated 3-4 times over 2 years.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Case stable x 3 years.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History #6</a:t>
            </a:r>
            <a:endParaRPr/>
          </a:p>
        </p:txBody>
      </p:sp>
      <p:sp>
        <p:nvSpPr>
          <p:cNvPr id="483" name="Google Shape;483;p7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14 year-old boy sustained a closed head injury falling from a tree: diagnosed with subdural hematoma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Developed difficulty speaking and thinking, slow to answer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Depression, generalized weakness and chronic dry cough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/>
              <a:t>Remedy: Helleborus niger 30c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#6 Outcome</a:t>
            </a:r>
            <a:endParaRPr/>
          </a:p>
        </p:txBody>
      </p:sp>
      <p:sp>
        <p:nvSpPr>
          <p:cNvPr id="489" name="Google Shape;489;p8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/>
              <a:t>Restoration of speech, memory and cognitive function over several months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/>
              <a:t>Energy level increases and depression dissipates 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/>
              <a:t>Cough stops almost immediately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>
                <a:solidFill>
                  <a:srgbClr val="000000"/>
                </a:solidFill>
              </a:rPr>
              <a:t>Condition stable x 5 years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History #7</a:t>
            </a:r>
            <a:endParaRPr/>
          </a:p>
        </p:txBody>
      </p:sp>
      <p:sp>
        <p:nvSpPr>
          <p:cNvPr id="495" name="Google Shape;495;p81"/>
          <p:cNvSpPr txBox="1"/>
          <p:nvPr>
            <p:ph idx="1" type="body"/>
          </p:nvPr>
        </p:nvSpPr>
        <p:spPr>
          <a:xfrm>
            <a:off x="457200" y="1200150"/>
            <a:ext cx="7749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/>
              <a:t>50 year old man impaled by a metal bar which embedded in brain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/>
              <a:t>Marked personality change with childish behavior and emotional outbursts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/>
              <a:t>Wants to be alone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/>
              <a:t>Frequent hiccoughs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en"/>
              <a:t>Remedy: Cicuta virosa 30c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#7 Outcome</a:t>
            </a:r>
            <a:endParaRPr/>
          </a:p>
        </p:txBody>
      </p:sp>
      <p:sp>
        <p:nvSpPr>
          <p:cNvPr id="501" name="Google Shape;501;p82"/>
          <p:cNvSpPr txBox="1"/>
          <p:nvPr>
            <p:ph idx="1" type="body"/>
          </p:nvPr>
        </p:nvSpPr>
        <p:spPr>
          <a:xfrm>
            <a:off x="405500" y="118722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>
                <a:solidFill>
                  <a:srgbClr val="000000"/>
                </a:solidFill>
              </a:rPr>
              <a:t>Within a month, experienced steady and consistent improvement.</a:t>
            </a:r>
            <a:endParaRPr>
              <a:solidFill>
                <a:srgbClr val="000000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>
                <a:solidFill>
                  <a:srgbClr val="000000"/>
                </a:solidFill>
              </a:rPr>
              <a:t>Cognitive abilities and emotional responses restored to almost pre-injury state.</a:t>
            </a:r>
            <a:endParaRPr>
              <a:solidFill>
                <a:srgbClr val="000000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>
                <a:solidFill>
                  <a:srgbClr val="000000"/>
                </a:solidFill>
              </a:rPr>
              <a:t>Condition stable x 8 years.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3"/>
          <p:cNvSpPr txBox="1"/>
          <p:nvPr>
            <p:ph type="title"/>
          </p:nvPr>
        </p:nvSpPr>
        <p:spPr>
          <a:xfrm>
            <a:off x="295425" y="963375"/>
            <a:ext cx="8906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507" name="Google Shape;507;p83"/>
          <p:cNvSpPr txBox="1"/>
          <p:nvPr/>
        </p:nvSpPr>
        <p:spPr>
          <a:xfrm>
            <a:off x="763350" y="547450"/>
            <a:ext cx="7617300" cy="20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Thank you for attending.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Feel free to reach out 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if you have any questions!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Sarah Paton, ND - Naturopathic Doctor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194 Danforth St, #3 Portland, ME 04102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DrSarahPaton.com - (207) 200-5155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homeopathy?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57200" y="1200150"/>
            <a:ext cx="4375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A 200 year-old system of medicine using highly diluted form of a natural substances to stimulate body’s healing mechanism</a:t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hamomile flower and homeopathic medication on blue surface"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048" y="1688388"/>
            <a:ext cx="3308575" cy="2195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Discovery of homeopathy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457200" y="1200150"/>
            <a:ext cx="5848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Samuel Hahnemann </a:t>
            </a:r>
            <a:r>
              <a:rPr lang="en" sz="2400"/>
              <a:t>(1755-1843)</a:t>
            </a:r>
            <a:r>
              <a:rPr lang="en" sz="2400"/>
              <a:t> - German physician </a:t>
            </a:r>
            <a:endParaRPr sz="2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Saw Cinchona bark toxicity was similar to symptoms of malaria.</a:t>
            </a:r>
            <a:endParaRPr sz="2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He took it himself and started diluting it so as not to poison himself and got same anti-malarial effect.</a:t>
            </a:r>
            <a:endParaRPr sz="24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571" y="1295950"/>
            <a:ext cx="3456850" cy="23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