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3"/>
  </p:notesMasterIdLst>
  <p:sldIdLst>
    <p:sldId id="946" r:id="rId2"/>
    <p:sldId id="353" r:id="rId3"/>
    <p:sldId id="412" r:id="rId4"/>
    <p:sldId id="311" r:id="rId5"/>
    <p:sldId id="298" r:id="rId6"/>
    <p:sldId id="299" r:id="rId7"/>
    <p:sldId id="646" r:id="rId8"/>
    <p:sldId id="947" r:id="rId9"/>
    <p:sldId id="313" r:id="rId10"/>
    <p:sldId id="949" r:id="rId11"/>
    <p:sldId id="881" r:id="rId12"/>
    <p:sldId id="948" r:id="rId13"/>
    <p:sldId id="302" r:id="rId14"/>
    <p:sldId id="329" r:id="rId15"/>
    <p:sldId id="571" r:id="rId16"/>
    <p:sldId id="877" r:id="rId17"/>
    <p:sldId id="874" r:id="rId18"/>
    <p:sldId id="950" r:id="rId19"/>
    <p:sldId id="779" r:id="rId20"/>
    <p:sldId id="288" r:id="rId21"/>
    <p:sldId id="952" r:id="rId22"/>
    <p:sldId id="590" r:id="rId23"/>
    <p:sldId id="635" r:id="rId24"/>
    <p:sldId id="591" r:id="rId25"/>
    <p:sldId id="951" r:id="rId26"/>
    <p:sldId id="828" r:id="rId27"/>
    <p:sldId id="827" r:id="rId28"/>
    <p:sldId id="829" r:id="rId29"/>
    <p:sldId id="841" r:id="rId30"/>
    <p:sldId id="830" r:id="rId31"/>
    <p:sldId id="831" r:id="rId32"/>
    <p:sldId id="832" r:id="rId33"/>
    <p:sldId id="954" r:id="rId34"/>
    <p:sldId id="953" r:id="rId35"/>
    <p:sldId id="955" r:id="rId36"/>
    <p:sldId id="815" r:id="rId37"/>
    <p:sldId id="956" r:id="rId38"/>
    <p:sldId id="289" r:id="rId39"/>
    <p:sldId id="292" r:id="rId40"/>
    <p:sldId id="426" r:id="rId41"/>
    <p:sldId id="95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6F"/>
    <a:srgbClr val="0033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1"/>
    <p:restoredTop sz="93056"/>
  </p:normalViewPr>
  <p:slideViewPr>
    <p:cSldViewPr snapToGrid="0" snapToObjects="1">
      <p:cViewPr varScale="1">
        <p:scale>
          <a:sx n="60" d="100"/>
          <a:sy n="60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7FCF6-EFB3-5B4C-BEE3-324CB924C166}" type="datetimeFigureOut">
              <a:rPr lang="en-US" smtClean="0"/>
              <a:t>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FCA98-4858-B74D-A804-C53CDDC5A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87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B7F7A0EF-6759-414D-A75E-00D9747D55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D8F582D2-D4D8-7544-A307-CC27194A7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1546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43B8ECDA-FEDE-A84D-A746-A8DC08C5AA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3E8AF0FF-F606-1249-B1AC-E4507B1CB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4" tIns="45710" rIns="91424" bIns="45710"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8105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43B8ECDA-FEDE-A84D-A746-A8DC08C5AA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3E8AF0FF-F606-1249-B1AC-E4507B1CB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4" tIns="45710" rIns="91424" bIns="45710"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126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4F49EA67-001B-584E-A800-46040CEC48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DC53485F-8476-BA44-9C5B-631193C178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776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FCA98-4858-B74D-A804-C53CDDC5AB6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99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7A42F3E0-A2DC-BC44-965F-5F2ACBAB89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C82C72C6-4146-5C49-A16C-1F6D02EA9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5808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90F45421-B551-9446-850B-FFEB44D634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3ADDF3B5-1EE6-D047-90B6-5282BA9C7B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7495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>
            <a:extLst>
              <a:ext uri="{FF2B5EF4-FFF2-40B4-BE49-F238E27FC236}">
                <a16:creationId xmlns:a16="http://schemas.microsoft.com/office/drawing/2014/main" id="{C27926BA-D9C5-9340-ADD2-11E61DAA4B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2" name="Rectangle 3">
            <a:extLst>
              <a:ext uri="{FF2B5EF4-FFF2-40B4-BE49-F238E27FC236}">
                <a16:creationId xmlns:a16="http://schemas.microsoft.com/office/drawing/2014/main" id="{EE486CD4-AE6F-5847-B865-41B0A13F9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5910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5FF865FA-EE1F-4347-9689-C4021D2C91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6C30EEDA-DFD4-844C-B518-196B8BDB6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62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E47DDAD1-1D73-894C-9E57-60EFDE878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6DA63892-5B07-2D4B-A5E5-526ACC7478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4" tIns="45710" rIns="91424" bIns="45710"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27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8A9A9A9E-5F3B-E540-88E1-439ADB23FA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F7D99779-3FD6-3D46-864A-F4AA20ADC8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4" tIns="45710" rIns="91424" bIns="45710"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3360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F55B6402-6768-6141-B713-A07B7408A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137573F0-4EC1-694B-943B-788405123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4" tIns="45710" rIns="91424" bIns="45710"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5276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EE49D017-3C50-834A-A264-FC7DB652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CEFC9AE7-3422-594D-A52C-DED7A4726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4" tIns="45710" rIns="91424" bIns="45710"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841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180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0680" y="294211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ACD81-F251-4348-8B2A-A92A07BC20D3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7FB6-6D92-FF45-8D6E-EAE77D8D5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7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2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981200"/>
            <a:ext cx="5096933" cy="41148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0668" y="1981200"/>
            <a:ext cx="5096933" cy="41148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4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56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561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ACD81-F251-4348-8B2A-A92A07BC20D3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27FB6-6D92-FF45-8D6E-EAE77D8D5A9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691640"/>
            <a:ext cx="10515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80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charset="2"/>
        <a:buChar char="§"/>
        <a:defRPr sz="28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/>
        <a:buChar char="•"/>
        <a:defRPr sz="24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charset="2"/>
        <a:buChar char="ü"/>
        <a:defRPr sz="20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kern="1200">
          <a:ln>
            <a:solidFill>
              <a:srgbClr val="00406F"/>
            </a:solidFill>
          </a:ln>
          <a:solidFill>
            <a:srgbClr val="00406F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whall3phd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6B715F64-AE93-6340-8CED-DB1FB761CD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1" y="715720"/>
            <a:ext cx="10972799" cy="1113080"/>
          </a:xfrm>
        </p:spPr>
        <p:txBody>
          <a:bodyPr>
            <a:noAutofit/>
          </a:bodyPr>
          <a:lstStyle/>
          <a:p>
            <a:pPr marR="146304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(ABR)</a:t>
            </a:r>
            <a:endParaRPr lang="en-US" sz="28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8FC29F9-12A6-C142-9494-226FA916F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4277" y="2009553"/>
            <a:ext cx="8829675" cy="4678326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James W. Hall III, PhD</a:t>
            </a:r>
            <a:endParaRPr lang="en-US" i="1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endParaRPr lang="en-US" sz="2400" i="1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Professor </a:t>
            </a:r>
          </a:p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Osborne College of Audiology</a:t>
            </a:r>
          </a:p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Salus University </a:t>
            </a:r>
          </a:p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endParaRPr lang="en-US" sz="2400" i="1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Extraordinary Professor</a:t>
            </a:r>
          </a:p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University of Pretoria South Africa</a:t>
            </a:r>
          </a:p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endParaRPr lang="en-US" sz="2400" i="1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  <a:hlinkClick r:id="rId3"/>
              </a:rPr>
              <a:t>jwhall3phd@gmail.com</a:t>
            </a: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  </a:t>
            </a:r>
            <a:r>
              <a:rPr lang="en-US" sz="2400" dirty="0" err="1">
                <a:solidFill>
                  <a:srgbClr val="AAAC00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www.audiologyworld.net</a:t>
            </a:r>
            <a:endParaRPr lang="en-US" sz="2400" dirty="0">
              <a:solidFill>
                <a:srgbClr val="AAAC00"/>
              </a:solidFill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  <a:buFont typeface="Wingdings" charset="0"/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59FE63-E7A4-1A07-8BC4-B69497FC8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645" y="3091859"/>
            <a:ext cx="3501508" cy="150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3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3">
            <a:extLst>
              <a:ext uri="{FF2B5EF4-FFF2-40B4-BE49-F238E27FC236}">
                <a16:creationId xmlns:a16="http://schemas.microsoft.com/office/drawing/2014/main" id="{37ED4233-35F9-3746-83A3-A74834CD6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043" y="517256"/>
            <a:ext cx="97201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&gt; 50 Years of Clinical Experience with ABR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77CF8-CFB1-1557-7138-163A84C8E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74" y="1829832"/>
            <a:ext cx="11221017" cy="48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7969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63B9071A-D4C1-544E-926A-1576EC082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4080" y="146332"/>
            <a:ext cx="11575312" cy="1429493"/>
          </a:xfrm>
        </p:spPr>
        <p:txBody>
          <a:bodyPr>
            <a:noAutofit/>
          </a:bodyPr>
          <a:lstStyle/>
          <a:p>
            <a:pPr algn="ctr"/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Pediatric Applications of ABR (&gt; 3000 publications)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BF23336D-0600-CE42-BA44-A20816D4E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60917" y="1882121"/>
            <a:ext cx="10562487" cy="4114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Infant hearing screening (automated ABR)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Differential diagnosis of childhood hearing loss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Sensory hearing loss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Conductive hearing loss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Neural auditory dysfunction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Auditory neuropathy spectrum disorder (ANSD)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Frequency-specific estimation of auditory thresholds (an electrophysiologic audiogram)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Monitoring auditory function to document effective management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Confirmation of normal hearing thresholds in suspected false hearing loss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Objective assessment of auditory processing disorder</a:t>
            </a:r>
          </a:p>
          <a:p>
            <a:pPr>
              <a:buFont typeface="Wingdings" charset="0"/>
              <a:buChar char="q"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5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E5635563-7E8C-0E44-8275-763B3F428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109" y="2062716"/>
            <a:ext cx="7246794" cy="502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Review of ABR anatomy and physiology …      the ABR is NOT a test of hearing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Pediatric applications of ABR measurement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Four advances in pediatric hearing assessment with ABR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Chirp stimuli (click and tone burst)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The B-81 oscillator for bone conduction ABR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Options for un-sedated ABR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Efficient ABR measurement in &lt; 30 minutes</a:t>
            </a:r>
          </a:p>
          <a:p>
            <a:pPr marL="0" indent="0"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marL="516731" lvl="1" indent="0">
              <a:buNone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21CA7102-B1B4-6745-8B37-3591FDDBC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03" y="1828799"/>
            <a:ext cx="3392850" cy="425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BBDFF85-50A5-E326-C1C4-186D4F6E4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1" y="715720"/>
            <a:ext cx="10972799" cy="1113080"/>
          </a:xfrm>
        </p:spPr>
        <p:txBody>
          <a:bodyPr>
            <a:noAutofit/>
          </a:bodyPr>
          <a:lstStyle/>
          <a:p>
            <a:pPr marR="146304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(ABR)</a:t>
            </a:r>
            <a:endParaRPr lang="en-US" sz="28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91B3050-4836-8CA4-918D-D419D06D7DCE}"/>
              </a:ext>
            </a:extLst>
          </p:cNvPr>
          <p:cNvSpPr txBox="1">
            <a:spLocks noChangeArrowheads="1"/>
          </p:cNvSpPr>
          <p:nvPr/>
        </p:nvSpPr>
        <p:spPr>
          <a:xfrm>
            <a:off x="8536880" y="6142280"/>
            <a:ext cx="4668757" cy="72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R="1463040">
              <a:spcBef>
                <a:spcPts val="0"/>
              </a:spcBef>
            </a:pP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Kindle Direct Publishing (</a:t>
            </a:r>
            <a:r>
              <a:rPr lang="en-US" sz="1800" dirty="0" err="1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www.amazon.com</a:t>
            </a: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) 2015</a:t>
            </a:r>
          </a:p>
        </p:txBody>
      </p:sp>
    </p:spTree>
    <p:extLst>
      <p:ext uri="{BB962C8B-B14F-4D97-AF65-F5344CB8AC3E}">
        <p14:creationId xmlns:p14="http://schemas.microsoft.com/office/powerpoint/2010/main" val="4106712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191A88E9-BDF8-8B43-BD01-1BC5313FA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482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Evidence Based </a:t>
            </a: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ABR Protocol: Stimulus Parameters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F6BC49E-3A1A-2F4C-846F-84422EDF8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10058400" cy="476250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1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Parameter	Selection		Comment</a:t>
            </a:r>
          </a:p>
          <a:p>
            <a:pPr>
              <a:buFont typeface="Wingdings" charset="0"/>
              <a:buNone/>
              <a:defRPr/>
            </a:pPr>
            <a:endParaRPr lang="en-US" sz="2100" dirty="0"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100" dirty="0">
                <a:ea typeface="ＭＳ Ｐゴシック" charset="0"/>
                <a:cs typeface="ＭＳ Ｐゴシック" charset="0"/>
              </a:rPr>
              <a:t>Transducer	Insert earphone	A dozen good reasons; BC also O.K.</a:t>
            </a:r>
          </a:p>
          <a:p>
            <a:pPr>
              <a:buFont typeface="Wingdings" charset="0"/>
              <a:buNone/>
              <a:defRPr/>
            </a:pPr>
            <a:r>
              <a:rPr lang="en-US" sz="2100" dirty="0">
                <a:ea typeface="ＭＳ Ｐゴシック" charset="0"/>
                <a:cs typeface="ＭＳ Ｐゴシック" charset="0"/>
              </a:rPr>
              <a:t>Type		Click or tone bursts	Both are essential; </a:t>
            </a:r>
            <a:r>
              <a:rPr lang="en-US" sz="21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Chirps are available</a:t>
            </a:r>
          </a:p>
          <a:p>
            <a:pPr>
              <a:buFont typeface="Wingdings" charset="0"/>
              <a:buNone/>
              <a:defRPr/>
            </a:pPr>
            <a:r>
              <a:rPr lang="en-US" sz="2100" dirty="0">
                <a:ea typeface="ＭＳ Ｐゴシック" charset="0"/>
                <a:cs typeface="ＭＳ Ｐゴシック" charset="0"/>
              </a:rPr>
              <a:t>Polarity	Rarefaction		Larger amplitude; change as indicated</a:t>
            </a:r>
          </a:p>
          <a:p>
            <a:pPr>
              <a:buFont typeface="Wingdings" charset="0"/>
              <a:buNone/>
              <a:defRPr/>
            </a:pPr>
            <a:r>
              <a:rPr lang="en-US" sz="2100" dirty="0">
                <a:ea typeface="ＭＳ Ｐゴシック" charset="0"/>
                <a:cs typeface="ＭＳ Ｐゴシック" charset="0"/>
              </a:rPr>
              <a:t>Rate		&gt; 20/sec		Faster rate saves time</a:t>
            </a:r>
          </a:p>
          <a:p>
            <a:pPr>
              <a:buFont typeface="Wingdings" charset="0"/>
              <a:buNone/>
              <a:defRPr/>
            </a:pPr>
            <a:r>
              <a:rPr lang="en-US" sz="2100" dirty="0">
                <a:ea typeface="ＭＳ Ｐゴシック" charset="0"/>
                <a:cs typeface="ＭＳ Ｐゴシック" charset="0"/>
              </a:rPr>
              <a:t>Intensity	dB </a:t>
            </a:r>
            <a:r>
              <a:rPr lang="en-US" sz="2100" dirty="0" err="1">
                <a:ea typeface="ＭＳ Ｐゴシック" charset="0"/>
                <a:cs typeface="ＭＳ Ｐゴシック" charset="0"/>
              </a:rPr>
              <a:t>nHL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		Verify stimulus intensity</a:t>
            </a:r>
          </a:p>
          <a:p>
            <a:pPr>
              <a:buFont typeface="Wingdings" charset="0"/>
              <a:buNone/>
              <a:defRPr/>
            </a:pPr>
            <a:r>
              <a:rPr lang="en-US" sz="2100" dirty="0">
                <a:ea typeface="ＭＳ Ｐゴシック" charset="0"/>
                <a:cs typeface="ＭＳ Ｐゴシック" charset="0"/>
              </a:rPr>
              <a:t>Repetitions	Variable		</a:t>
            </a:r>
            <a:r>
              <a:rPr lang="en-US" sz="21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Whatever is needed for good SNR</a:t>
            </a:r>
          </a:p>
          <a:p>
            <a:pPr>
              <a:buFont typeface="Wingdings" charset="0"/>
              <a:buNone/>
              <a:defRPr/>
            </a:pPr>
            <a:r>
              <a:rPr lang="en-US" sz="2100" dirty="0">
                <a:ea typeface="ＭＳ Ｐゴシック" charset="0"/>
                <a:cs typeface="ＭＳ Ｐゴシック" charset="0"/>
              </a:rPr>
              <a:t>Masking	Rarely needed		Only if ABR is abnormal and no wave I</a:t>
            </a:r>
          </a:p>
          <a:p>
            <a:pPr>
              <a:buFont typeface="Wingdings" charset="0"/>
              <a:buNone/>
              <a:defRPr/>
            </a:pPr>
            <a:r>
              <a:rPr lang="en-US" sz="2100" dirty="0">
                <a:ea typeface="ＭＳ Ｐゴシック" charset="0"/>
                <a:cs typeface="ＭＳ Ｐゴシック" charset="0"/>
              </a:rPr>
              <a:t>Mode		Monaural		Provides ear-specific information</a:t>
            </a:r>
          </a:p>
          <a:p>
            <a:pPr>
              <a:buFont typeface="Wingdings" charset="0"/>
              <a:buNone/>
              <a:defRPr/>
            </a:pPr>
            <a:endParaRPr lang="en-US" sz="21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95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>
            <a:extLst>
              <a:ext uri="{FF2B5EF4-FFF2-40B4-BE49-F238E27FC236}">
                <a16:creationId xmlns:a16="http://schemas.microsoft.com/office/drawing/2014/main" id="{1B74725E-DFD7-5A4B-BF86-72713F335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943100"/>
            <a:ext cx="10058400" cy="491490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None/>
              <a:defRPr/>
            </a:pPr>
            <a:r>
              <a:rPr lang="en-US" altLang="en-US" sz="2100" dirty="0">
                <a:solidFill>
                  <a:srgbClr val="C00000"/>
                </a:solidFill>
              </a:rPr>
              <a:t>Parameter		Selection	Comment</a:t>
            </a:r>
          </a:p>
          <a:p>
            <a:pPr>
              <a:buFont typeface="Wingdings" charset="2"/>
              <a:buNone/>
              <a:defRPr/>
            </a:pPr>
            <a:r>
              <a:rPr lang="en-US" altLang="en-US" sz="2100" dirty="0"/>
              <a:t>Electrodes</a:t>
            </a:r>
          </a:p>
          <a:p>
            <a:pPr>
              <a:buFont typeface="Wingdings" charset="2"/>
              <a:buNone/>
              <a:defRPr/>
            </a:pPr>
            <a:r>
              <a:rPr lang="en-US" altLang="en-US" sz="2100" dirty="0"/>
              <a:t>	Noninverting	</a:t>
            </a:r>
            <a:r>
              <a:rPr lang="en-US" altLang="en-US" sz="2100" dirty="0" err="1"/>
              <a:t>Fz</a:t>
            </a:r>
            <a:r>
              <a:rPr lang="en-US" altLang="en-US" sz="2100" dirty="0"/>
              <a:t>		High forehead preferred to vertex</a:t>
            </a:r>
          </a:p>
          <a:p>
            <a:pPr>
              <a:buFont typeface="Wingdings" charset="2"/>
              <a:buNone/>
              <a:defRPr/>
            </a:pPr>
            <a:r>
              <a:rPr lang="en-US" altLang="en-US" sz="2100" dirty="0"/>
              <a:t>	Inverting		Ai		Ipsilateral earlobe, not mastoid</a:t>
            </a:r>
          </a:p>
          <a:p>
            <a:pPr>
              <a:buFont typeface="Wingdings" charset="2"/>
              <a:buNone/>
              <a:defRPr/>
            </a:pPr>
            <a:r>
              <a:rPr lang="en-US" altLang="en-US" sz="2100" dirty="0"/>
              <a:t>	Ground 		</a:t>
            </a:r>
            <a:r>
              <a:rPr lang="en-US" altLang="en-US" sz="2100" dirty="0" err="1"/>
              <a:t>Fpz</a:t>
            </a:r>
            <a:r>
              <a:rPr lang="en-US" altLang="en-US" sz="2100" dirty="0"/>
              <a:t>		Low forehead for common electrode</a:t>
            </a:r>
          </a:p>
          <a:p>
            <a:pPr>
              <a:buFont typeface="Wingdings" charset="2"/>
              <a:buNone/>
              <a:defRPr/>
            </a:pPr>
            <a:r>
              <a:rPr lang="en-US" altLang="en-US" sz="2100" dirty="0"/>
              <a:t>Filters	(HP)		30 Hz		Especially in infants</a:t>
            </a:r>
          </a:p>
          <a:p>
            <a:pPr>
              <a:buFont typeface="Wingdings" charset="2"/>
              <a:buNone/>
              <a:defRPr/>
            </a:pPr>
            <a:r>
              <a:rPr lang="en-US" altLang="en-US" sz="2100" dirty="0"/>
              <a:t>		(LP)		3000 Hz	1500 Hz O.K. if high frequency artifact</a:t>
            </a:r>
          </a:p>
          <a:p>
            <a:pPr>
              <a:buFont typeface="Wingdings" charset="2"/>
              <a:buNone/>
              <a:defRPr/>
            </a:pPr>
            <a:r>
              <a:rPr lang="en-US" altLang="en-US" sz="2100" dirty="0"/>
              <a:t>		Notch		None		Removes critical low frequency energy</a:t>
            </a:r>
          </a:p>
          <a:p>
            <a:pPr>
              <a:buFont typeface="Wingdings" charset="2"/>
              <a:buNone/>
              <a:defRPr/>
            </a:pPr>
            <a:r>
              <a:rPr lang="en-US" altLang="en-US" sz="2100" dirty="0"/>
              <a:t>Amplification		100,000	Or sensitivity of +/- 25 or 50 </a:t>
            </a:r>
            <a:r>
              <a:rPr lang="en-US" altLang="en-US" sz="2100" dirty="0">
                <a:latin typeface="Symbol" charset="2"/>
              </a:rPr>
              <a:t>m</a:t>
            </a:r>
            <a:r>
              <a:rPr lang="en-US" altLang="en-US" sz="2100" dirty="0"/>
              <a:t>V</a:t>
            </a:r>
          </a:p>
          <a:p>
            <a:pPr>
              <a:buFont typeface="Wingdings" charset="2"/>
              <a:buNone/>
              <a:defRPr/>
            </a:pPr>
            <a:r>
              <a:rPr lang="en-US" altLang="en-US" sz="2100" dirty="0"/>
              <a:t>Analysis time		15 </a:t>
            </a:r>
            <a:r>
              <a:rPr lang="en-US" altLang="en-US" sz="2100" dirty="0" err="1"/>
              <a:t>ms</a:t>
            </a:r>
            <a:r>
              <a:rPr lang="en-US" altLang="en-US" sz="2100" dirty="0"/>
              <a:t>		Encompasses ABR in all cases </a:t>
            </a:r>
          </a:p>
          <a:p>
            <a:pPr>
              <a:buFont typeface="Wingdings" charset="2"/>
              <a:buNone/>
              <a:defRPr/>
            </a:pPr>
            <a:r>
              <a:rPr lang="en-US" altLang="en-US" sz="2100" dirty="0"/>
              <a:t>Pre-stim baseline	- 1 </a:t>
            </a:r>
            <a:r>
              <a:rPr lang="en-US" altLang="en-US" sz="2100" dirty="0" err="1"/>
              <a:t>ms</a:t>
            </a:r>
            <a:r>
              <a:rPr lang="en-US" altLang="en-US" sz="2100" dirty="0"/>
              <a:t>		Information on response quality</a:t>
            </a:r>
          </a:p>
          <a:p>
            <a:pPr>
              <a:buFont typeface="Wingdings" charset="2"/>
              <a:buNone/>
              <a:defRPr/>
            </a:pPr>
            <a:r>
              <a:rPr lang="en-US" altLang="en-US" sz="2100" dirty="0"/>
              <a:t>Sweeps (# stimuli)	Variable	</a:t>
            </a:r>
            <a:r>
              <a:rPr lang="en-US" altLang="en-US" sz="2100" dirty="0">
                <a:solidFill>
                  <a:srgbClr val="C00000"/>
                </a:solidFill>
              </a:rPr>
              <a:t>Whatever yields adequate SNR (3:1)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8BD7E50-E0DD-DB6A-27DC-F2C984CFF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90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Evidence Based </a:t>
            </a: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ABR Protocol: Acquisition Parameters</a:t>
            </a:r>
          </a:p>
        </p:txBody>
      </p:sp>
    </p:spTree>
    <p:extLst>
      <p:ext uri="{BB962C8B-B14F-4D97-AF65-F5344CB8AC3E}">
        <p14:creationId xmlns:p14="http://schemas.microsoft.com/office/powerpoint/2010/main" val="1079029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DC836491-81DE-6D4F-A3A4-1183952D9B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8" y="745672"/>
            <a:ext cx="11553371" cy="8001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Broad Band and Narrow Band Chirp Stimuli</a:t>
            </a:r>
            <a:br>
              <a:rPr lang="en-US" altLang="en-US" sz="2800" dirty="0">
                <a:ea typeface="ＭＳ Ｐゴシック" panose="020B0600070205080204" pitchFamily="34" charset="-128"/>
              </a:rPr>
            </a:br>
            <a:endParaRPr lang="en-US" altLang="en-US" sz="2800" i="1" dirty="0">
              <a:ea typeface="ＭＳ Ｐゴシック" panose="020B0600070205080204" pitchFamily="34" charset="-128"/>
            </a:endParaRPr>
          </a:p>
        </p:txBody>
      </p:sp>
      <p:pic>
        <p:nvPicPr>
          <p:cNvPr id="91138" name="Picture 3" descr="Audera_Chirp">
            <a:extLst>
              <a:ext uri="{FF2B5EF4-FFF2-40B4-BE49-F238E27FC236}">
                <a16:creationId xmlns:a16="http://schemas.microsoft.com/office/drawing/2014/main" id="{9DD79870-33D9-9D40-8B4E-5E28F2D2C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4" y="1941606"/>
            <a:ext cx="6733950" cy="465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7741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00300"/>
            <a:ext cx="7620000" cy="4300295"/>
          </a:xfrm>
          <a:prstGeom prst="rect">
            <a:avLst/>
          </a:prstGeom>
          <a:solidFill>
            <a:srgbClr val="DBFF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42396" y="1888526"/>
            <a:ext cx="2209800" cy="434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1912" tIns="30162" rIns="61912" bIns="30162"/>
          <a:lstStyle>
            <a:lvl1pPr marL="230188" indent="-230188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5000"/>
              <a:buFont typeface="Wingdings" charset="2"/>
              <a:buChar char="q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498475" indent="-153988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l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765175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ü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071563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0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13779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0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18351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2923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27495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2067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defRPr/>
            </a:pPr>
            <a:r>
              <a:rPr lang="en-US" sz="2000">
                <a:solidFill>
                  <a:srgbClr val="00406F"/>
                </a:solidFill>
                <a:effectLst/>
                <a:latin typeface="Arial" charset="0"/>
                <a:ea typeface="Arial" charset="0"/>
                <a:cs typeface="Arial" charset="0"/>
              </a:rPr>
              <a:t>Low </a:t>
            </a:r>
            <a:r>
              <a:rPr lang="en-US" sz="2000" dirty="0">
                <a:solidFill>
                  <a:srgbClr val="00406F"/>
                </a:solidFill>
                <a:effectLst/>
                <a:latin typeface="Arial" charset="0"/>
                <a:ea typeface="Arial" charset="0"/>
                <a:cs typeface="Arial" charset="0"/>
              </a:rPr>
              <a:t>Frequencies</a:t>
            </a:r>
            <a:endParaRPr lang="en-US" sz="2000" dirty="0">
              <a:solidFill>
                <a:srgbClr val="00406F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  <a:defRPr/>
            </a:pPr>
            <a:endParaRPr lang="en-US" sz="2000" dirty="0">
              <a:solidFill>
                <a:srgbClr val="0040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228651" y="1849844"/>
            <a:ext cx="2510804" cy="434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1912" tIns="30162" rIns="61912" bIns="30162"/>
          <a:lstStyle>
            <a:lvl1pPr marL="230188" indent="-230188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5000"/>
              <a:buFont typeface="Wingdings" charset="2"/>
              <a:buChar char="q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498475" indent="-153988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l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765175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ü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071563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0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13779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0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18351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2923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27495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2067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defRPr/>
            </a:pPr>
            <a:r>
              <a:rPr lang="en-US" sz="2000">
                <a:solidFill>
                  <a:srgbClr val="00406F"/>
                </a:solidFill>
                <a:effectLst/>
                <a:latin typeface="Arial" charset="0"/>
                <a:ea typeface="Arial" charset="0"/>
                <a:cs typeface="Arial" charset="0"/>
              </a:rPr>
              <a:t>High </a:t>
            </a:r>
            <a:r>
              <a:rPr lang="en-US" sz="2000" dirty="0">
                <a:solidFill>
                  <a:srgbClr val="00406F"/>
                </a:solidFill>
                <a:effectLst/>
                <a:latin typeface="Arial" charset="0"/>
                <a:ea typeface="Arial" charset="0"/>
                <a:cs typeface="Arial" charset="0"/>
              </a:rPr>
              <a:t>Frequencies</a:t>
            </a:r>
            <a:endParaRPr lang="en-US" sz="2000" dirty="0">
              <a:solidFill>
                <a:srgbClr val="00406F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  <a:defRPr/>
            </a:pPr>
            <a:endParaRPr lang="en-US" sz="2000" dirty="0">
              <a:solidFill>
                <a:srgbClr val="00406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29200" y="2322939"/>
            <a:ext cx="1222996" cy="1487061"/>
          </a:xfrm>
          <a:prstGeom prst="straightConnector1">
            <a:avLst/>
          </a:prstGeom>
          <a:ln w="38100">
            <a:solidFill>
              <a:srgbClr val="0040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064500" y="2284257"/>
            <a:ext cx="927100" cy="1525743"/>
          </a:xfrm>
          <a:prstGeom prst="straightConnector1">
            <a:avLst/>
          </a:prstGeom>
          <a:ln w="38100">
            <a:solidFill>
              <a:srgbClr val="0040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71A8897-ED56-C418-6E75-30FCD96CEE8F}"/>
              </a:ext>
            </a:extLst>
          </p:cNvPr>
          <p:cNvSpPr txBox="1">
            <a:spLocks/>
          </p:cNvSpPr>
          <p:nvPr/>
        </p:nvSpPr>
        <p:spPr>
          <a:xfrm>
            <a:off x="232228" y="745672"/>
            <a:ext cx="11553371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Broad Band and Narrow Band Chirp Stimuli</a:t>
            </a:r>
            <a:br>
              <a:rPr lang="en-US" altLang="en-US" sz="2800" dirty="0">
                <a:ea typeface="ＭＳ Ｐゴシック" panose="020B0600070205080204" pitchFamily="34" charset="-128"/>
              </a:rPr>
            </a:br>
            <a:endParaRPr lang="en-US" altLang="en-US" sz="2800" i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8132507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185" y="471750"/>
            <a:ext cx="10940715" cy="1117708"/>
          </a:xfrm>
        </p:spPr>
        <p:txBody>
          <a:bodyPr>
            <a:noAutofit/>
          </a:bodyPr>
          <a:lstStyle/>
          <a:p>
            <a:pPr lvl="0"/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800" i="1" dirty="0">
                <a:latin typeface="Arial Rounded MT Bold" panose="020F0704030504030204" pitchFamily="34" charset="77"/>
              </a:rPr>
              <a:t>Efficient </a:t>
            </a:r>
            <a:r>
              <a:rPr lang="en-ZA" sz="2800" i="1" dirty="0" err="1">
                <a:latin typeface="Arial Rounded MT Bold" panose="020F0704030504030204" pitchFamily="34" charset="77"/>
              </a:rPr>
              <a:t>Pediatric</a:t>
            </a:r>
            <a:r>
              <a:rPr lang="en-ZA" sz="2800" i="1" dirty="0">
                <a:latin typeface="Arial Rounded MT Bold" panose="020F0704030504030204" pitchFamily="34" charset="77"/>
              </a:rPr>
              <a:t> ABR Measurement</a:t>
            </a:r>
            <a:endParaRPr lang="en-US" sz="2800" i="1" dirty="0">
              <a:latin typeface="Arial Rounded MT Bold" panose="020F0704030504030204" pitchFamily="34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06" y="2339163"/>
            <a:ext cx="6468951" cy="35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7378700" y="2111504"/>
            <a:ext cx="4813300" cy="5001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2400" b="1" kern="1200" baseline="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None/>
              <a:defRPr sz="2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None/>
              <a:defRPr sz="18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Wingdings" charset="2"/>
              <a:buChar char="§"/>
            </a:pPr>
            <a:r>
              <a:rPr lang="en-US" dirty="0">
                <a:latin typeface="Arial Rounded MT Bold" panose="020F0704030504030204" pitchFamily="34" charset="77"/>
              </a:rPr>
              <a:t>Larger amplitudes for wave I and V (up to twice as large)</a:t>
            </a:r>
          </a:p>
          <a:p>
            <a:pPr marL="342900" lvl="0" indent="-342900" algn="l">
              <a:buFont typeface="Wingdings" charset="2"/>
              <a:buChar char="§"/>
            </a:pPr>
            <a:r>
              <a:rPr lang="en-US" dirty="0">
                <a:latin typeface="Arial Rounded MT Bold" panose="020F0704030504030204" pitchFamily="34" charset="77"/>
              </a:rPr>
              <a:t>More confident identification of ABR</a:t>
            </a:r>
          </a:p>
          <a:p>
            <a:pPr marL="342900" lvl="0" indent="-342900" algn="l">
              <a:buFont typeface="Wingdings" charset="2"/>
              <a:buChar char="§"/>
            </a:pPr>
            <a:r>
              <a:rPr lang="en-US" dirty="0">
                <a:latin typeface="Arial Rounded MT Bold" panose="020F0704030504030204" pitchFamily="34" charset="77"/>
              </a:rPr>
              <a:t>Detection of clear ABR restless children</a:t>
            </a:r>
          </a:p>
          <a:p>
            <a:pPr marL="342900" lvl="0" indent="-342900" algn="l">
              <a:buFont typeface="Wingdings" charset="2"/>
              <a:buChar char="§"/>
            </a:pPr>
            <a:r>
              <a:rPr lang="en-US" dirty="0">
                <a:latin typeface="Arial Rounded MT Bold" panose="020F0704030504030204" pitchFamily="34" charset="77"/>
              </a:rPr>
              <a:t>Possibility of more accurate ABR threshold estimation</a:t>
            </a:r>
          </a:p>
          <a:p>
            <a:pPr marL="342900" lvl="0" indent="-342900" algn="l">
              <a:buFont typeface="Wingdings" charset="2"/>
              <a:buChar char="§"/>
            </a:pPr>
            <a:r>
              <a:rPr lang="en-US" dirty="0">
                <a:latin typeface="Arial Rounded MT Bold" panose="020F0704030504030204" pitchFamily="34" charset="77"/>
              </a:rPr>
              <a:t>Quicker ABR test time (larger ABR increases SNR)</a:t>
            </a:r>
          </a:p>
          <a:p>
            <a:pPr marL="342900" lvl="0" indent="-342900" algn="l">
              <a:buFont typeface="Wingdings" charset="2"/>
              <a:buChar char="§"/>
            </a:pPr>
            <a:endParaRPr lang="en-US" dirty="0">
              <a:latin typeface="Arial Rounded MT Bold" panose="020F0704030504030204" pitchFamily="34" charset="77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03598" y="3502177"/>
            <a:ext cx="215383" cy="3071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03599" y="4294952"/>
            <a:ext cx="215383" cy="307152"/>
          </a:xfrm>
          <a:prstGeom prst="straightConnector1">
            <a:avLst/>
          </a:prstGeom>
          <a:ln w="38100">
            <a:solidFill>
              <a:srgbClr val="0040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717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E5635563-7E8C-0E44-8275-763B3F428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109" y="1828799"/>
            <a:ext cx="7246794" cy="502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Review of ABR anatomy and physiology …      the ABR is NOT a test of hearing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Pediatric applications of ABR measurement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Four advances in pediatric hearing assessment with ABR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Chirp stimuli (click and tone burst)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B-81 oscillator for bone conduction ABR </a:t>
            </a: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Options for un-sedated ABR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Efficient ABR measurement in &lt; 30 minutes</a:t>
            </a:r>
          </a:p>
          <a:p>
            <a:pPr marL="0" indent="0"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marL="516731" lvl="1" indent="0">
              <a:buNone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21CA7102-B1B4-6745-8B37-3591FDDBC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03" y="1828799"/>
            <a:ext cx="3392850" cy="425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BBDFF85-50A5-E326-C1C4-186D4F6E4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1" y="715720"/>
            <a:ext cx="10972799" cy="1113080"/>
          </a:xfrm>
        </p:spPr>
        <p:txBody>
          <a:bodyPr>
            <a:noAutofit/>
          </a:bodyPr>
          <a:lstStyle/>
          <a:p>
            <a:pPr marR="146304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(ABR)</a:t>
            </a:r>
            <a:endParaRPr lang="en-US" sz="28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2CD823C-51B5-8525-AFCF-BEAB639B67DD}"/>
              </a:ext>
            </a:extLst>
          </p:cNvPr>
          <p:cNvSpPr txBox="1">
            <a:spLocks noChangeArrowheads="1"/>
          </p:cNvSpPr>
          <p:nvPr/>
        </p:nvSpPr>
        <p:spPr>
          <a:xfrm>
            <a:off x="8536880" y="6142280"/>
            <a:ext cx="4668757" cy="72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R="1463040">
              <a:spcBef>
                <a:spcPts val="0"/>
              </a:spcBef>
            </a:pP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Kindle Direct Publishing (</a:t>
            </a:r>
            <a:r>
              <a:rPr lang="en-US" sz="1800" dirty="0" err="1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www.amazon.com</a:t>
            </a: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) 2015</a:t>
            </a:r>
          </a:p>
        </p:txBody>
      </p:sp>
    </p:spTree>
    <p:extLst>
      <p:ext uri="{BB962C8B-B14F-4D97-AF65-F5344CB8AC3E}">
        <p14:creationId xmlns:p14="http://schemas.microsoft.com/office/powerpoint/2010/main" val="3311349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DBC840C2-29A6-6C4E-88C0-20F1A147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0"/>
            <a:ext cx="9601200" cy="1808126"/>
          </a:xfrm>
        </p:spPr>
        <p:txBody>
          <a:bodyPr>
            <a:noAutofit/>
          </a:bodyPr>
          <a:lstStyle/>
          <a:p>
            <a:pPr algn="ctr"/>
            <a:br>
              <a:rPr lang="en-US" altLang="en-US" sz="2800" dirty="0">
                <a:ea typeface="ＭＳ Ｐゴシック" panose="020B0600070205080204" pitchFamily="34" charset="-128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Clinical Indications for Bone Conduction ABR</a:t>
            </a:r>
            <a:endParaRPr lang="en-US" altLang="en-US" sz="2800" i="1" dirty="0">
              <a:ea typeface="ＭＳ Ｐゴシック" panose="020B0600070205080204" pitchFamily="34" charset="-128"/>
            </a:endParaRPr>
          </a:p>
        </p:txBody>
      </p:sp>
      <p:pic>
        <p:nvPicPr>
          <p:cNvPr id="102402" name="Picture 6" descr="Figure 11.2A.mod microtia.jpg">
            <a:extLst>
              <a:ext uri="{FF2B5EF4-FFF2-40B4-BE49-F238E27FC236}">
                <a16:creationId xmlns:a16="http://schemas.microsoft.com/office/drawing/2014/main" id="{9FC8AD53-D19C-3A45-B6CD-0FB51771F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73" y="2083982"/>
            <a:ext cx="3985438" cy="442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556ED62-961C-143B-ACF7-D17FF1D0C9BB}"/>
              </a:ext>
            </a:extLst>
          </p:cNvPr>
          <p:cNvSpPr txBox="1">
            <a:spLocks noChangeArrowheads="1"/>
          </p:cNvSpPr>
          <p:nvPr/>
        </p:nvSpPr>
        <p:spPr>
          <a:xfrm>
            <a:off x="929127" y="2083982"/>
            <a:ext cx="6554421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charset="2"/>
              <a:buChar char="§"/>
              <a:defRPr sz="28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Char char="•"/>
              <a:defRPr sz="24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ü"/>
              <a:defRPr sz="2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Craniofacial anomalies associated with middle ear dysfunction</a:t>
            </a:r>
          </a:p>
          <a:p>
            <a:r>
              <a:rPr lang="en-US" altLang="en-US" sz="24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Syndrome associated with conductive hearing loss</a:t>
            </a:r>
          </a:p>
          <a:p>
            <a:r>
              <a:rPr lang="en-US" altLang="en-US" sz="24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History of middle ear disease</a:t>
            </a:r>
          </a:p>
          <a:p>
            <a:r>
              <a:rPr lang="en-US" altLang="en-US" sz="24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Abnormal tympanometry findings</a:t>
            </a:r>
          </a:p>
          <a:p>
            <a:r>
              <a:rPr lang="en-US" altLang="en-US" sz="24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Abnormal delay in wave I latency for air conduction ABR</a:t>
            </a:r>
          </a:p>
          <a:p>
            <a:r>
              <a:rPr lang="en-US" altLang="en-US" sz="24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Before and/or after surgical management for middle ear disease </a:t>
            </a:r>
          </a:p>
        </p:txBody>
      </p:sp>
    </p:spTree>
    <p:extLst>
      <p:ext uri="{BB962C8B-B14F-4D97-AF65-F5344CB8AC3E}">
        <p14:creationId xmlns:p14="http://schemas.microsoft.com/office/powerpoint/2010/main" val="71991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E5635563-7E8C-0E44-8275-763B3F428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109" y="2041450"/>
            <a:ext cx="7246794" cy="502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Review of ABR anatomy and physiology …      the ABR is NOT a test of hearing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Pediatric applications of ABR measurement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Four advances in pediatric hearing assessment with ABR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Chirp stimuli (click and tone burst)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The B-81 oscillator for bone conduction ABR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Options for un-sedated ABR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Efficient ABR measurement in &lt; 30 minutes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marL="516731" lvl="1" indent="0">
              <a:buNone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21CA7102-B1B4-6745-8B37-3591FDDBC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03" y="1828799"/>
            <a:ext cx="3392850" cy="425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BBDFF85-50A5-E326-C1C4-186D4F6E4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1" y="715720"/>
            <a:ext cx="10972799" cy="1113080"/>
          </a:xfrm>
        </p:spPr>
        <p:txBody>
          <a:bodyPr>
            <a:noAutofit/>
          </a:bodyPr>
          <a:lstStyle/>
          <a:p>
            <a:pPr marR="146304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(ABR)</a:t>
            </a:r>
            <a:endParaRPr lang="en-US" sz="28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E2986AA-F48B-B1CD-11B9-A2A5E021D002}"/>
              </a:ext>
            </a:extLst>
          </p:cNvPr>
          <p:cNvSpPr txBox="1">
            <a:spLocks noChangeArrowheads="1"/>
          </p:cNvSpPr>
          <p:nvPr/>
        </p:nvSpPr>
        <p:spPr>
          <a:xfrm>
            <a:off x="8536880" y="6142280"/>
            <a:ext cx="4668757" cy="72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R="1463040">
              <a:spcBef>
                <a:spcPts val="0"/>
              </a:spcBef>
            </a:pP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Kindle Direct Publishing (</a:t>
            </a:r>
            <a:r>
              <a:rPr lang="en-US" sz="1800" dirty="0" err="1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www.amazon.com</a:t>
            </a: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) 2015</a:t>
            </a:r>
          </a:p>
        </p:txBody>
      </p:sp>
    </p:spTree>
    <p:extLst>
      <p:ext uri="{BB962C8B-B14F-4D97-AF65-F5344CB8AC3E}">
        <p14:creationId xmlns:p14="http://schemas.microsoft.com/office/powerpoint/2010/main" val="1474415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192" y="715144"/>
            <a:ext cx="11109159" cy="89573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</a:t>
            </a:r>
            <a:br>
              <a:rPr lang="en-US" sz="2800" dirty="0"/>
            </a:br>
            <a:r>
              <a:rPr lang="en-US" sz="2800" i="1" dirty="0"/>
              <a:t>A Newer Bone Oscillator Design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737878"/>
            <a:ext cx="5230222" cy="466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r="500" b="5882"/>
          <a:stretch>
            <a:fillRect/>
          </a:stretch>
        </p:blipFill>
        <p:spPr bwMode="auto">
          <a:xfrm>
            <a:off x="1006986" y="2882900"/>
            <a:ext cx="5000786" cy="269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717800" y="2628900"/>
            <a:ext cx="495301" cy="14409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556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192" y="715144"/>
            <a:ext cx="11109159" cy="89573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</a:t>
            </a:r>
            <a:br>
              <a:rPr lang="en-US" sz="2800" dirty="0"/>
            </a:br>
            <a:r>
              <a:rPr lang="en-US" sz="2800" i="1" dirty="0"/>
              <a:t>A Newer Bone Oscillator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96A6F-7CD0-1F5D-F377-0258F6932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92" y="1871798"/>
            <a:ext cx="11359448" cy="3849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78A13D-9944-7C64-3E7B-B5B8F9EF2A9A}"/>
              </a:ext>
            </a:extLst>
          </p:cNvPr>
          <p:cNvSpPr/>
          <p:nvPr/>
        </p:nvSpPr>
        <p:spPr>
          <a:xfrm>
            <a:off x="1310133" y="5981787"/>
            <a:ext cx="3836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Slightly Greater Output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7F65C7-6936-337B-E7D0-A8013075B49F}"/>
              </a:ext>
            </a:extLst>
          </p:cNvPr>
          <p:cNvSpPr/>
          <p:nvPr/>
        </p:nvSpPr>
        <p:spPr>
          <a:xfrm>
            <a:off x="7272671" y="5981787"/>
            <a:ext cx="4289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Lower Harmonic Distortion</a:t>
            </a:r>
          </a:p>
        </p:txBody>
      </p:sp>
    </p:spTree>
    <p:extLst>
      <p:ext uri="{BB962C8B-B14F-4D97-AF65-F5344CB8AC3E}">
        <p14:creationId xmlns:p14="http://schemas.microsoft.com/office/powerpoint/2010/main" val="3050285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S ABR BC face">
            <a:extLst>
              <a:ext uri="{FF2B5EF4-FFF2-40B4-BE49-F238E27FC236}">
                <a16:creationId xmlns:a16="http://schemas.microsoft.com/office/drawing/2014/main" id="{3F8E9F6E-6065-4E49-846B-00E52062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2171699"/>
            <a:ext cx="5902425" cy="37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379E97-280B-FA4C-9E2B-A196D2D07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1" y="661986"/>
            <a:ext cx="98298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868" tIns="45243" rIns="92868" bIns="45243" anchor="b"/>
          <a:lstStyle/>
          <a:p>
            <a:pPr algn="ctr" defTabSz="919163">
              <a:defRPr/>
            </a:pP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</a:t>
            </a:r>
          </a:p>
          <a:p>
            <a:pPr algn="ctr" defTabSz="919163">
              <a:defRPr/>
            </a:pPr>
            <a:r>
              <a:rPr lang="en-US" sz="2800" b="1" kern="0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i="1" kern="0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charset="-128"/>
                <a:cs typeface="ＭＳ Ｐゴシック" charset="-128"/>
              </a:rPr>
              <a:t>Ipsilateral Wave I Verifies Ear-Specific Findings</a:t>
            </a:r>
          </a:p>
        </p:txBody>
      </p:sp>
      <p:sp>
        <p:nvSpPr>
          <p:cNvPr id="134147" name="Freeform 6">
            <a:extLst>
              <a:ext uri="{FF2B5EF4-FFF2-40B4-BE49-F238E27FC236}">
                <a16:creationId xmlns:a16="http://schemas.microsoft.com/office/drawing/2014/main" id="{610C6664-2B4C-5D43-9CA7-0F8BDD881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45" y="3661174"/>
            <a:ext cx="2052638" cy="916782"/>
          </a:xfrm>
          <a:custGeom>
            <a:avLst/>
            <a:gdLst>
              <a:gd name="T0" fmla="*/ 0 w 1368400"/>
              <a:gd name="T1" fmla="*/ 491048 h 611288"/>
              <a:gd name="T2" fmla="*/ 78783 w 1368400"/>
              <a:gd name="T3" fmla="*/ 471449 h 611288"/>
              <a:gd name="T4" fmla="*/ 108342 w 1368400"/>
              <a:gd name="T5" fmla="*/ 451836 h 611288"/>
              <a:gd name="T6" fmla="*/ 147747 w 1368400"/>
              <a:gd name="T7" fmla="*/ 393016 h 611288"/>
              <a:gd name="T8" fmla="*/ 167436 w 1368400"/>
              <a:gd name="T9" fmla="*/ 334184 h 611288"/>
              <a:gd name="T10" fmla="*/ 187125 w 1368400"/>
              <a:gd name="T11" fmla="*/ 304777 h 611288"/>
              <a:gd name="T12" fmla="*/ 196996 w 1368400"/>
              <a:gd name="T13" fmla="*/ 275371 h 611288"/>
              <a:gd name="T14" fmla="*/ 226530 w 1368400"/>
              <a:gd name="T15" fmla="*/ 255758 h 611288"/>
              <a:gd name="T16" fmla="*/ 256090 w 1368400"/>
              <a:gd name="T17" fmla="*/ 294984 h 611288"/>
              <a:gd name="T18" fmla="*/ 275779 w 1368400"/>
              <a:gd name="T19" fmla="*/ 363592 h 611288"/>
              <a:gd name="T20" fmla="*/ 325028 w 1368400"/>
              <a:gd name="T21" fmla="*/ 422429 h 611288"/>
              <a:gd name="T22" fmla="*/ 374277 w 1368400"/>
              <a:gd name="T23" fmla="*/ 471449 h 611288"/>
              <a:gd name="T24" fmla="*/ 384121 w 1368400"/>
              <a:gd name="T25" fmla="*/ 442031 h 611288"/>
              <a:gd name="T26" fmla="*/ 423526 w 1368400"/>
              <a:gd name="T27" fmla="*/ 383203 h 611288"/>
              <a:gd name="T28" fmla="*/ 453060 w 1368400"/>
              <a:gd name="T29" fmla="*/ 324390 h 611288"/>
              <a:gd name="T30" fmla="*/ 482620 w 1368400"/>
              <a:gd name="T31" fmla="*/ 314575 h 611288"/>
              <a:gd name="T32" fmla="*/ 492464 w 1368400"/>
              <a:gd name="T33" fmla="*/ 285164 h 611288"/>
              <a:gd name="T34" fmla="*/ 590962 w 1368400"/>
              <a:gd name="T35" fmla="*/ 294984 h 611288"/>
              <a:gd name="T36" fmla="*/ 610651 w 1368400"/>
              <a:gd name="T37" fmla="*/ 324390 h 611288"/>
              <a:gd name="T38" fmla="*/ 650056 w 1368400"/>
              <a:gd name="T39" fmla="*/ 334184 h 611288"/>
              <a:gd name="T40" fmla="*/ 679590 w 1368400"/>
              <a:gd name="T41" fmla="*/ 344001 h 611288"/>
              <a:gd name="T42" fmla="*/ 748554 w 1368400"/>
              <a:gd name="T43" fmla="*/ 334184 h 611288"/>
              <a:gd name="T44" fmla="*/ 787932 w 1368400"/>
              <a:gd name="T45" fmla="*/ 285164 h 611288"/>
              <a:gd name="T46" fmla="*/ 807648 w 1368400"/>
              <a:gd name="T47" fmla="*/ 245964 h 611288"/>
              <a:gd name="T48" fmla="*/ 827337 w 1368400"/>
              <a:gd name="T49" fmla="*/ 167533 h 611288"/>
              <a:gd name="T50" fmla="*/ 837181 w 1368400"/>
              <a:gd name="T51" fmla="*/ 138106 h 611288"/>
              <a:gd name="T52" fmla="*/ 935679 w 1368400"/>
              <a:gd name="T53" fmla="*/ 128313 h 611288"/>
              <a:gd name="T54" fmla="*/ 965239 w 1368400"/>
              <a:gd name="T55" fmla="*/ 98906 h 611288"/>
              <a:gd name="T56" fmla="*/ 984929 w 1368400"/>
              <a:gd name="T57" fmla="*/ 69500 h 611288"/>
              <a:gd name="T58" fmla="*/ 1053867 w 1368400"/>
              <a:gd name="T59" fmla="*/ 867 h 611288"/>
              <a:gd name="T60" fmla="*/ 1103116 w 1368400"/>
              <a:gd name="T61" fmla="*/ 10661 h 611288"/>
              <a:gd name="T62" fmla="*/ 1112960 w 1368400"/>
              <a:gd name="T63" fmla="*/ 49887 h 611288"/>
              <a:gd name="T64" fmla="*/ 1122831 w 1368400"/>
              <a:gd name="T65" fmla="*/ 206738 h 611288"/>
              <a:gd name="T66" fmla="*/ 1142520 w 1368400"/>
              <a:gd name="T67" fmla="*/ 324390 h 611288"/>
              <a:gd name="T68" fmla="*/ 1162209 w 1368400"/>
              <a:gd name="T69" fmla="*/ 363592 h 611288"/>
              <a:gd name="T70" fmla="*/ 1181925 w 1368400"/>
              <a:gd name="T71" fmla="*/ 422429 h 611288"/>
              <a:gd name="T72" fmla="*/ 1191769 w 1368400"/>
              <a:gd name="T73" fmla="*/ 451836 h 611288"/>
              <a:gd name="T74" fmla="*/ 1201614 w 1368400"/>
              <a:gd name="T75" fmla="*/ 491048 h 611288"/>
              <a:gd name="T76" fmla="*/ 1260708 w 1368400"/>
              <a:gd name="T77" fmla="*/ 540065 h 611288"/>
              <a:gd name="T78" fmla="*/ 1329646 w 1368400"/>
              <a:gd name="T79" fmla="*/ 598894 h 611288"/>
              <a:gd name="T80" fmla="*/ 1369050 w 1368400"/>
              <a:gd name="T81" fmla="*/ 608688 h 611288"/>
              <a:gd name="T82" fmla="*/ 1319801 w 1368400"/>
              <a:gd name="T83" fmla="*/ 559668 h 61128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368400"/>
              <a:gd name="T127" fmla="*/ 0 h 611288"/>
              <a:gd name="T128" fmla="*/ 1368400 w 1368400"/>
              <a:gd name="T129" fmla="*/ 611288 h 61128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368400" h="611288">
                <a:moveTo>
                  <a:pt x="0" y="493142"/>
                </a:moveTo>
                <a:cubicBezTo>
                  <a:pt x="18716" y="489398"/>
                  <a:pt x="58579" y="483541"/>
                  <a:pt x="78757" y="473451"/>
                </a:cubicBezTo>
                <a:cubicBezTo>
                  <a:pt x="89340" y="468159"/>
                  <a:pt x="98446" y="460324"/>
                  <a:pt x="108290" y="453760"/>
                </a:cubicBezTo>
                <a:cubicBezTo>
                  <a:pt x="140862" y="356038"/>
                  <a:pt x="86214" y="505316"/>
                  <a:pt x="147669" y="394687"/>
                </a:cubicBezTo>
                <a:cubicBezTo>
                  <a:pt x="157748" y="376543"/>
                  <a:pt x="155846" y="352885"/>
                  <a:pt x="167358" y="335614"/>
                </a:cubicBezTo>
                <a:cubicBezTo>
                  <a:pt x="173921" y="325768"/>
                  <a:pt x="181756" y="316661"/>
                  <a:pt x="187047" y="306077"/>
                </a:cubicBezTo>
                <a:cubicBezTo>
                  <a:pt x="191688" y="296795"/>
                  <a:pt x="190409" y="284645"/>
                  <a:pt x="196892" y="276541"/>
                </a:cubicBezTo>
                <a:cubicBezTo>
                  <a:pt x="204283" y="267301"/>
                  <a:pt x="216581" y="263414"/>
                  <a:pt x="226426" y="256850"/>
                </a:cubicBezTo>
                <a:cubicBezTo>
                  <a:pt x="236271" y="269977"/>
                  <a:pt x="247820" y="281985"/>
                  <a:pt x="255960" y="296232"/>
                </a:cubicBezTo>
                <a:cubicBezTo>
                  <a:pt x="266902" y="315383"/>
                  <a:pt x="267433" y="345979"/>
                  <a:pt x="275649" y="365150"/>
                </a:cubicBezTo>
                <a:cubicBezTo>
                  <a:pt x="285929" y="389140"/>
                  <a:pt x="307129" y="406479"/>
                  <a:pt x="324872" y="424223"/>
                </a:cubicBezTo>
                <a:cubicBezTo>
                  <a:pt x="328714" y="431908"/>
                  <a:pt x="345124" y="487938"/>
                  <a:pt x="374095" y="473451"/>
                </a:cubicBezTo>
                <a:cubicBezTo>
                  <a:pt x="383377" y="468809"/>
                  <a:pt x="378899" y="452986"/>
                  <a:pt x="383939" y="443914"/>
                </a:cubicBezTo>
                <a:cubicBezTo>
                  <a:pt x="395431" y="423227"/>
                  <a:pt x="423318" y="384841"/>
                  <a:pt x="423318" y="384841"/>
                </a:cubicBezTo>
                <a:cubicBezTo>
                  <a:pt x="430396" y="356525"/>
                  <a:pt x="427036" y="341259"/>
                  <a:pt x="452852" y="325768"/>
                </a:cubicBezTo>
                <a:cubicBezTo>
                  <a:pt x="461750" y="320429"/>
                  <a:pt x="472541" y="319205"/>
                  <a:pt x="482386" y="315923"/>
                </a:cubicBezTo>
                <a:cubicBezTo>
                  <a:pt x="485667" y="306077"/>
                  <a:pt x="484892" y="293725"/>
                  <a:pt x="492230" y="286386"/>
                </a:cubicBezTo>
                <a:cubicBezTo>
                  <a:pt x="517361" y="261252"/>
                  <a:pt x="574098" y="291495"/>
                  <a:pt x="590676" y="296232"/>
                </a:cubicBezTo>
                <a:cubicBezTo>
                  <a:pt x="597239" y="306077"/>
                  <a:pt x="600520" y="319204"/>
                  <a:pt x="610365" y="325768"/>
                </a:cubicBezTo>
                <a:cubicBezTo>
                  <a:pt x="621623" y="333274"/>
                  <a:pt x="636734" y="331897"/>
                  <a:pt x="649744" y="335614"/>
                </a:cubicBezTo>
                <a:cubicBezTo>
                  <a:pt x="659722" y="338465"/>
                  <a:pt x="669433" y="342177"/>
                  <a:pt x="679278" y="345459"/>
                </a:cubicBezTo>
                <a:cubicBezTo>
                  <a:pt x="702249" y="342177"/>
                  <a:pt x="725965" y="342282"/>
                  <a:pt x="748190" y="335614"/>
                </a:cubicBezTo>
                <a:cubicBezTo>
                  <a:pt x="784556" y="324703"/>
                  <a:pt x="775564" y="314397"/>
                  <a:pt x="787568" y="286386"/>
                </a:cubicBezTo>
                <a:cubicBezTo>
                  <a:pt x="793349" y="272896"/>
                  <a:pt x="800695" y="260131"/>
                  <a:pt x="807258" y="247004"/>
                </a:cubicBezTo>
                <a:cubicBezTo>
                  <a:pt x="813821" y="220749"/>
                  <a:pt x="818390" y="193914"/>
                  <a:pt x="826947" y="168240"/>
                </a:cubicBezTo>
                <a:cubicBezTo>
                  <a:pt x="830228" y="158395"/>
                  <a:pt x="827038" y="142251"/>
                  <a:pt x="836791" y="138704"/>
                </a:cubicBezTo>
                <a:cubicBezTo>
                  <a:pt x="867784" y="127433"/>
                  <a:pt x="902422" y="132141"/>
                  <a:pt x="935237" y="128859"/>
                </a:cubicBezTo>
                <a:cubicBezTo>
                  <a:pt x="945082" y="119013"/>
                  <a:pt x="955858" y="110018"/>
                  <a:pt x="964771" y="99322"/>
                </a:cubicBezTo>
                <a:cubicBezTo>
                  <a:pt x="972346" y="90232"/>
                  <a:pt x="976546" y="78581"/>
                  <a:pt x="984461" y="69786"/>
                </a:cubicBezTo>
                <a:cubicBezTo>
                  <a:pt x="1006193" y="45638"/>
                  <a:pt x="1053373" y="867"/>
                  <a:pt x="1053373" y="867"/>
                </a:cubicBezTo>
                <a:cubicBezTo>
                  <a:pt x="1069781" y="4149"/>
                  <a:pt x="1089742" y="0"/>
                  <a:pt x="1102596" y="10713"/>
                </a:cubicBezTo>
                <a:cubicBezTo>
                  <a:pt x="1112990" y="19376"/>
                  <a:pt x="1111094" y="36631"/>
                  <a:pt x="1112440" y="50095"/>
                </a:cubicBezTo>
                <a:cubicBezTo>
                  <a:pt x="1117675" y="102445"/>
                  <a:pt x="1117728" y="155208"/>
                  <a:pt x="1122285" y="207622"/>
                </a:cubicBezTo>
                <a:cubicBezTo>
                  <a:pt x="1123334" y="219684"/>
                  <a:pt x="1135629" y="306730"/>
                  <a:pt x="1141974" y="325768"/>
                </a:cubicBezTo>
                <a:cubicBezTo>
                  <a:pt x="1146615" y="339692"/>
                  <a:pt x="1156213" y="351523"/>
                  <a:pt x="1161663" y="365150"/>
                </a:cubicBezTo>
                <a:cubicBezTo>
                  <a:pt x="1169371" y="384422"/>
                  <a:pt x="1174790" y="404532"/>
                  <a:pt x="1181353" y="424223"/>
                </a:cubicBezTo>
                <a:cubicBezTo>
                  <a:pt x="1184635" y="434069"/>
                  <a:pt x="1188680" y="443692"/>
                  <a:pt x="1191197" y="453760"/>
                </a:cubicBezTo>
                <a:cubicBezTo>
                  <a:pt x="1194479" y="466887"/>
                  <a:pt x="1194329" y="481393"/>
                  <a:pt x="1201042" y="493142"/>
                </a:cubicBezTo>
                <a:cubicBezTo>
                  <a:pt x="1212703" y="513551"/>
                  <a:pt x="1241290" y="529822"/>
                  <a:pt x="1260110" y="542369"/>
                </a:cubicBezTo>
                <a:cubicBezTo>
                  <a:pt x="1273946" y="597720"/>
                  <a:pt x="1258715" y="583862"/>
                  <a:pt x="1329022" y="601442"/>
                </a:cubicBezTo>
                <a:lnTo>
                  <a:pt x="1368400" y="611288"/>
                </a:lnTo>
                <a:lnTo>
                  <a:pt x="1319177" y="562060"/>
                </a:lnTo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cxnSp>
        <p:nvCxnSpPr>
          <p:cNvPr id="134148" name="Straight Connector 8">
            <a:extLst>
              <a:ext uri="{FF2B5EF4-FFF2-40B4-BE49-F238E27FC236}">
                <a16:creationId xmlns:a16="http://schemas.microsoft.com/office/drawing/2014/main" id="{67EF9C83-C94C-764D-9B43-3805126C830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014568" y="3624265"/>
            <a:ext cx="342900" cy="4763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4149" name="Freeform 9">
            <a:extLst>
              <a:ext uri="{FF2B5EF4-FFF2-40B4-BE49-F238E27FC236}">
                <a16:creationId xmlns:a16="http://schemas.microsoft.com/office/drawing/2014/main" id="{1CF32FAA-8C3C-9C46-8536-2A76FC76B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6842" y="3431383"/>
            <a:ext cx="2081213" cy="823913"/>
          </a:xfrm>
          <a:custGeom>
            <a:avLst/>
            <a:gdLst>
              <a:gd name="T0" fmla="*/ 0 w 1388090"/>
              <a:gd name="T1" fmla="*/ 546503113 h 413510"/>
              <a:gd name="T2" fmla="*/ 379541 w 1388090"/>
              <a:gd name="T3" fmla="*/ 483443985 h 413510"/>
              <a:gd name="T4" fmla="*/ 408738 w 1388090"/>
              <a:gd name="T5" fmla="*/ 462427643 h 413510"/>
              <a:gd name="T6" fmla="*/ 428201 w 1388090"/>
              <a:gd name="T7" fmla="*/ 399366788 h 413510"/>
              <a:gd name="T8" fmla="*/ 486591 w 1388090"/>
              <a:gd name="T9" fmla="*/ 294270417 h 413510"/>
              <a:gd name="T10" fmla="*/ 506054 w 1388090"/>
              <a:gd name="T11" fmla="*/ 231211945 h 413510"/>
              <a:gd name="T12" fmla="*/ 613106 w 1388090"/>
              <a:gd name="T13" fmla="*/ 273249231 h 413510"/>
              <a:gd name="T14" fmla="*/ 642301 w 1388090"/>
              <a:gd name="T15" fmla="*/ 336309393 h 413510"/>
              <a:gd name="T16" fmla="*/ 681229 w 1388090"/>
              <a:gd name="T17" fmla="*/ 357328877 h 413510"/>
              <a:gd name="T18" fmla="*/ 710425 w 1388090"/>
              <a:gd name="T19" fmla="*/ 399366788 h 413510"/>
              <a:gd name="T20" fmla="*/ 846671 w 1388090"/>
              <a:gd name="T21" fmla="*/ 378347179 h 413510"/>
              <a:gd name="T22" fmla="*/ 856402 w 1388090"/>
              <a:gd name="T23" fmla="*/ 315288516 h 413510"/>
              <a:gd name="T24" fmla="*/ 914792 w 1388090"/>
              <a:gd name="T25" fmla="*/ 126114941 h 413510"/>
              <a:gd name="T26" fmla="*/ 934256 w 1388090"/>
              <a:gd name="T27" fmla="*/ 63058078 h 413510"/>
              <a:gd name="T28" fmla="*/ 963452 w 1388090"/>
              <a:gd name="T29" fmla="*/ 42039470 h 413510"/>
              <a:gd name="T30" fmla="*/ 992646 w 1388090"/>
              <a:gd name="T31" fmla="*/ 0 h 413510"/>
              <a:gd name="T32" fmla="*/ 1080233 w 1388090"/>
              <a:gd name="T33" fmla="*/ 84077215 h 413510"/>
              <a:gd name="T34" fmla="*/ 1089965 w 1388090"/>
              <a:gd name="T35" fmla="*/ 147134362 h 413510"/>
              <a:gd name="T36" fmla="*/ 1109429 w 1388090"/>
              <a:gd name="T37" fmla="*/ 189172672 h 413510"/>
              <a:gd name="T38" fmla="*/ 1128893 w 1388090"/>
              <a:gd name="T39" fmla="*/ 252232306 h 413510"/>
              <a:gd name="T40" fmla="*/ 1177551 w 1388090"/>
              <a:gd name="T41" fmla="*/ 567522344 h 413510"/>
              <a:gd name="T42" fmla="*/ 1197015 w 1388090"/>
              <a:gd name="T43" fmla="*/ 693637930 h 413510"/>
              <a:gd name="T44" fmla="*/ 1206747 w 1388090"/>
              <a:gd name="T45" fmla="*/ 756696513 h 413510"/>
              <a:gd name="T46" fmla="*/ 1226211 w 1388090"/>
              <a:gd name="T47" fmla="*/ 840772387 h 413510"/>
              <a:gd name="T48" fmla="*/ 1284604 w 1388090"/>
              <a:gd name="T49" fmla="*/ 882810236 h 413510"/>
              <a:gd name="T50" fmla="*/ 1323529 w 1388090"/>
              <a:gd name="T51" fmla="*/ 861793987 h 413510"/>
              <a:gd name="T52" fmla="*/ 1352725 w 1388090"/>
              <a:gd name="T53" fmla="*/ 735675911 h 413510"/>
              <a:gd name="T54" fmla="*/ 1372189 w 1388090"/>
              <a:gd name="T55" fmla="*/ 693637930 h 413510"/>
              <a:gd name="T56" fmla="*/ 1372189 w 1388090"/>
              <a:gd name="T57" fmla="*/ 693637930 h 41351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88090"/>
              <a:gd name="T88" fmla="*/ 0 h 413510"/>
              <a:gd name="T89" fmla="*/ 1388090 w 1388090"/>
              <a:gd name="T90" fmla="*/ 413510 h 41351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88090" h="413510">
                <a:moveTo>
                  <a:pt x="0" y="255983"/>
                </a:moveTo>
                <a:cubicBezTo>
                  <a:pt x="34553" y="253889"/>
                  <a:pt x="274941" y="250670"/>
                  <a:pt x="383940" y="226446"/>
                </a:cubicBezTo>
                <a:cubicBezTo>
                  <a:pt x="394070" y="224195"/>
                  <a:pt x="403629" y="219883"/>
                  <a:pt x="413474" y="216601"/>
                </a:cubicBezTo>
                <a:cubicBezTo>
                  <a:pt x="420037" y="206755"/>
                  <a:pt x="425588" y="196154"/>
                  <a:pt x="433163" y="187064"/>
                </a:cubicBezTo>
                <a:cubicBezTo>
                  <a:pt x="456849" y="158638"/>
                  <a:pt x="463192" y="157198"/>
                  <a:pt x="492231" y="137837"/>
                </a:cubicBezTo>
                <a:cubicBezTo>
                  <a:pt x="498794" y="127991"/>
                  <a:pt x="500317" y="110621"/>
                  <a:pt x="511920" y="108300"/>
                </a:cubicBezTo>
                <a:cubicBezTo>
                  <a:pt x="546704" y="101343"/>
                  <a:pt x="586865" y="116875"/>
                  <a:pt x="620211" y="127991"/>
                </a:cubicBezTo>
                <a:cubicBezTo>
                  <a:pt x="630055" y="137837"/>
                  <a:pt x="637656" y="150620"/>
                  <a:pt x="649744" y="157528"/>
                </a:cubicBezTo>
                <a:cubicBezTo>
                  <a:pt x="661491" y="164241"/>
                  <a:pt x="676687" y="162043"/>
                  <a:pt x="689123" y="167373"/>
                </a:cubicBezTo>
                <a:cubicBezTo>
                  <a:pt x="699998" y="172034"/>
                  <a:pt x="708812" y="180500"/>
                  <a:pt x="718657" y="187064"/>
                </a:cubicBezTo>
                <a:cubicBezTo>
                  <a:pt x="764598" y="183782"/>
                  <a:pt x="811978" y="189088"/>
                  <a:pt x="856481" y="177219"/>
                </a:cubicBezTo>
                <a:cubicBezTo>
                  <a:pt x="866509" y="174545"/>
                  <a:pt x="861286" y="156754"/>
                  <a:pt x="866326" y="147682"/>
                </a:cubicBezTo>
                <a:cubicBezTo>
                  <a:pt x="866329" y="147677"/>
                  <a:pt x="915547" y="73844"/>
                  <a:pt x="925393" y="59073"/>
                </a:cubicBezTo>
                <a:cubicBezTo>
                  <a:pt x="931956" y="49227"/>
                  <a:pt x="933857" y="33278"/>
                  <a:pt x="945083" y="29536"/>
                </a:cubicBezTo>
                <a:lnTo>
                  <a:pt x="974617" y="19691"/>
                </a:lnTo>
                <a:cubicBezTo>
                  <a:pt x="984461" y="13127"/>
                  <a:pt x="992318" y="0"/>
                  <a:pt x="1004150" y="0"/>
                </a:cubicBezTo>
                <a:cubicBezTo>
                  <a:pt x="1039296" y="0"/>
                  <a:pt x="1065987" y="21537"/>
                  <a:pt x="1092752" y="39382"/>
                </a:cubicBezTo>
                <a:cubicBezTo>
                  <a:pt x="1096033" y="49227"/>
                  <a:pt x="1097257" y="60019"/>
                  <a:pt x="1102596" y="68918"/>
                </a:cubicBezTo>
                <a:cubicBezTo>
                  <a:pt x="1107371" y="76878"/>
                  <a:pt x="1116488" y="81361"/>
                  <a:pt x="1122286" y="88609"/>
                </a:cubicBezTo>
                <a:cubicBezTo>
                  <a:pt x="1129677" y="97849"/>
                  <a:pt x="1135412" y="108300"/>
                  <a:pt x="1141975" y="118146"/>
                </a:cubicBezTo>
                <a:lnTo>
                  <a:pt x="1191198" y="265828"/>
                </a:lnTo>
                <a:lnTo>
                  <a:pt x="1210887" y="324901"/>
                </a:lnTo>
                <a:cubicBezTo>
                  <a:pt x="1214169" y="334747"/>
                  <a:pt x="1216091" y="345155"/>
                  <a:pt x="1220732" y="354438"/>
                </a:cubicBezTo>
                <a:cubicBezTo>
                  <a:pt x="1227295" y="367565"/>
                  <a:pt x="1228680" y="385013"/>
                  <a:pt x="1240421" y="393819"/>
                </a:cubicBezTo>
                <a:cubicBezTo>
                  <a:pt x="1257024" y="406272"/>
                  <a:pt x="1299489" y="413510"/>
                  <a:pt x="1299489" y="413510"/>
                </a:cubicBezTo>
                <a:cubicBezTo>
                  <a:pt x="1312615" y="410228"/>
                  <a:pt x="1327610" y="411170"/>
                  <a:pt x="1338867" y="403665"/>
                </a:cubicBezTo>
                <a:cubicBezTo>
                  <a:pt x="1363760" y="387068"/>
                  <a:pt x="1355299" y="366431"/>
                  <a:pt x="1368401" y="344592"/>
                </a:cubicBezTo>
                <a:cubicBezTo>
                  <a:pt x="1373176" y="336633"/>
                  <a:pt x="1381527" y="331465"/>
                  <a:pt x="1388090" y="324901"/>
                </a:cubicBezTo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cxnSp>
        <p:nvCxnSpPr>
          <p:cNvPr id="134150" name="Straight Connector 10">
            <a:extLst>
              <a:ext uri="{FF2B5EF4-FFF2-40B4-BE49-F238E27FC236}">
                <a16:creationId xmlns:a16="http://schemas.microsoft.com/office/drawing/2014/main" id="{6EEE91E2-2F67-E24E-83DE-6D99F695FC6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9499222" y="3488533"/>
            <a:ext cx="342900" cy="2382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2">
            <a:extLst>
              <a:ext uri="{FF2B5EF4-FFF2-40B4-BE49-F238E27FC236}">
                <a16:creationId xmlns:a16="http://schemas.microsoft.com/office/drawing/2014/main" id="{08536B81-7ECF-3F41-A80D-0AD03FDE4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897" y="2172891"/>
            <a:ext cx="1742769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868" tIns="45243" rIns="92868" bIns="45243" anchor="b"/>
          <a:lstStyle/>
          <a:p>
            <a:pPr algn="ctr" defTabSz="919163">
              <a:defRPr/>
            </a:pPr>
            <a:r>
              <a:rPr lang="en-US" sz="2000" kern="0" dirty="0" err="1">
                <a:latin typeface="Arial Rounded MT Bold" panose="020F0704030504030204" pitchFamily="34" charset="77"/>
                <a:ea typeface="ＭＳ Ｐゴシック" charset="-128"/>
                <a:cs typeface="ＭＳ Ｐゴシック" charset="-128"/>
              </a:rPr>
              <a:t>Ipsi</a:t>
            </a:r>
            <a:r>
              <a:rPr lang="en-US" sz="2000" kern="0" dirty="0">
                <a:latin typeface="Arial Rounded MT Bold" panose="020F0704030504030204" pitchFamily="34" charset="77"/>
                <a:ea typeface="ＭＳ Ｐゴシック" charset="-128"/>
                <a:cs typeface="ＭＳ Ｐゴシック" charset="-128"/>
              </a:rPr>
              <a:t> Channel</a:t>
            </a:r>
          </a:p>
          <a:p>
            <a:pPr algn="ctr" defTabSz="919163">
              <a:defRPr/>
            </a:pPr>
            <a:r>
              <a:rPr lang="en-US" sz="2000" kern="0" dirty="0">
                <a:latin typeface="Arial Rounded MT Bold" panose="020F0704030504030204" pitchFamily="34" charset="77"/>
                <a:ea typeface="ＭＳ Ｐゴシック" charset="-128"/>
                <a:cs typeface="ＭＳ Ｐゴシック" charset="-128"/>
              </a:rPr>
              <a:t>Wave I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41F85D7-2610-184E-B0B2-34BFB3297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2100" y="2400300"/>
            <a:ext cx="2380635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868" tIns="45243" rIns="92868" bIns="45243" anchor="b"/>
          <a:lstStyle/>
          <a:p>
            <a:pPr algn="ctr" defTabSz="919163">
              <a:defRPr/>
            </a:pPr>
            <a:r>
              <a:rPr lang="en-US" sz="2000" kern="0" dirty="0">
                <a:latin typeface="Arial Rounded MT Bold" panose="020F0704030504030204" pitchFamily="34" charset="77"/>
                <a:ea typeface="ＭＳ Ｐゴシック" charset="-128"/>
                <a:cs typeface="ＭＳ Ｐゴシック" charset="-128"/>
              </a:rPr>
              <a:t>Contra Channel</a:t>
            </a:r>
          </a:p>
          <a:p>
            <a:pPr algn="ctr" defTabSz="919163">
              <a:defRPr/>
            </a:pPr>
            <a:r>
              <a:rPr lang="en-US" sz="2000" kern="0" dirty="0">
                <a:latin typeface="Arial Rounded MT Bold" panose="020F0704030504030204" pitchFamily="34" charset="77"/>
                <a:ea typeface="ＭＳ Ｐゴシック" charset="-128"/>
                <a:cs typeface="ＭＳ Ｐゴシック" charset="-128"/>
              </a:rPr>
              <a:t>No Wave I</a:t>
            </a:r>
          </a:p>
        </p:txBody>
      </p:sp>
    </p:spTree>
    <p:extLst>
      <p:ext uri="{BB962C8B-B14F-4D97-AF65-F5344CB8AC3E}">
        <p14:creationId xmlns:p14="http://schemas.microsoft.com/office/powerpoint/2010/main" val="3959173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 descr="Large grid">
            <a:extLst>
              <a:ext uri="{FF2B5EF4-FFF2-40B4-BE49-F238E27FC236}">
                <a16:creationId xmlns:a16="http://schemas.microsoft.com/office/drawing/2014/main" id="{8586DDA6-7FDB-AA45-8EF0-82306ED65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1938634"/>
            <a:ext cx="6858000" cy="41148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38242" name="Rectangle 3">
            <a:extLst>
              <a:ext uri="{FF2B5EF4-FFF2-40B4-BE49-F238E27FC236}">
                <a16:creationId xmlns:a16="http://schemas.microsoft.com/office/drawing/2014/main" id="{4A6F4509-65CD-F04A-A956-DEC804091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52734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Estimation of Air-Bone Gap with ABR</a:t>
            </a:r>
          </a:p>
        </p:txBody>
      </p:sp>
      <p:sp>
        <p:nvSpPr>
          <p:cNvPr id="138243" name="Rectangle 4">
            <a:extLst>
              <a:ext uri="{FF2B5EF4-FFF2-40B4-BE49-F238E27FC236}">
                <a16:creationId xmlns:a16="http://schemas.microsoft.com/office/drawing/2014/main" id="{EFE65587-E4A9-E94E-89CE-171D74B76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6053434"/>
            <a:ext cx="40908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latin typeface="Arial" panose="020B0604020202020204" pitchFamily="34" charset="0"/>
              </a:rPr>
              <a:t>0 </a:t>
            </a:r>
          </a:p>
        </p:txBody>
      </p:sp>
      <p:sp>
        <p:nvSpPr>
          <p:cNvPr id="138244" name="Rectangle 5">
            <a:extLst>
              <a:ext uri="{FF2B5EF4-FFF2-40B4-BE49-F238E27FC236}">
                <a16:creationId xmlns:a16="http://schemas.microsoft.com/office/drawing/2014/main" id="{1520488D-E5E0-7A46-8522-6DC49FF35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1" y="6053434"/>
            <a:ext cx="70724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latin typeface="Arial" panose="020B0604020202020204" pitchFamily="34" charset="0"/>
              </a:rPr>
              <a:t>100 </a:t>
            </a:r>
          </a:p>
        </p:txBody>
      </p:sp>
      <p:sp>
        <p:nvSpPr>
          <p:cNvPr id="138245" name="Rectangle 6">
            <a:extLst>
              <a:ext uri="{FF2B5EF4-FFF2-40B4-BE49-F238E27FC236}">
                <a16:creationId xmlns:a16="http://schemas.microsoft.com/office/drawing/2014/main" id="{40E41434-0C15-2C4D-A7A8-631D877FE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6396335"/>
            <a:ext cx="3885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Click Intensity in dB </a:t>
            </a:r>
            <a:r>
              <a:rPr lang="en-US" altLang="en-US" sz="2400" b="1" dirty="0" err="1">
                <a:solidFill>
                  <a:schemeClr val="tx2"/>
                </a:solidFill>
                <a:latin typeface="Arial" panose="020B0604020202020204" pitchFamily="34" charset="0"/>
              </a:rPr>
              <a:t>nHL</a:t>
            </a: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8246" name="Rectangle 7">
            <a:extLst>
              <a:ext uri="{FF2B5EF4-FFF2-40B4-BE49-F238E27FC236}">
                <a16:creationId xmlns:a16="http://schemas.microsoft.com/office/drawing/2014/main" id="{2782FF9E-36F1-4C4F-A074-C84D4834398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64435" y="4145012"/>
            <a:ext cx="34479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 b="1" dirty="0">
                <a:solidFill>
                  <a:schemeClr val="tx2"/>
                </a:solidFill>
                <a:latin typeface="Arial" panose="020B0604020202020204" pitchFamily="34" charset="0"/>
              </a:rPr>
              <a:t>Wave V </a:t>
            </a: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Latency</a:t>
            </a:r>
            <a:r>
              <a:rPr lang="en-US" altLang="en-US" sz="2100" b="1" dirty="0">
                <a:solidFill>
                  <a:schemeClr val="tx2"/>
                </a:solidFill>
                <a:latin typeface="Arial" panose="020B0604020202020204" pitchFamily="34" charset="0"/>
              </a:rPr>
              <a:t> in </a:t>
            </a:r>
            <a:r>
              <a:rPr lang="en-US" altLang="en-US" sz="2100" b="1" dirty="0" err="1">
                <a:solidFill>
                  <a:schemeClr val="tx2"/>
                </a:solidFill>
                <a:latin typeface="Arial" panose="020B0604020202020204" pitchFamily="34" charset="0"/>
              </a:rPr>
              <a:t>msec</a:t>
            </a:r>
            <a:endParaRPr lang="en-US" altLang="en-US" sz="21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38247" name="Line 8">
            <a:extLst>
              <a:ext uri="{FF2B5EF4-FFF2-40B4-BE49-F238E27FC236}">
                <a16:creationId xmlns:a16="http://schemas.microsoft.com/office/drawing/2014/main" id="{FB25A32F-600B-EB49-9AD1-4F8DBE2270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3081634"/>
            <a:ext cx="0" cy="12573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48" name="Line 9">
            <a:extLst>
              <a:ext uri="{FF2B5EF4-FFF2-40B4-BE49-F238E27FC236}">
                <a16:creationId xmlns:a16="http://schemas.microsoft.com/office/drawing/2014/main" id="{1BCDE360-E319-0F43-A531-EEECA5B02A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4567534"/>
            <a:ext cx="0" cy="457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49" name="Freeform 10">
            <a:extLst>
              <a:ext uri="{FF2B5EF4-FFF2-40B4-BE49-F238E27FC236}">
                <a16:creationId xmlns:a16="http://schemas.microsoft.com/office/drawing/2014/main" id="{E74E6078-D9AD-6146-8283-95E6685FCF74}"/>
              </a:ext>
            </a:extLst>
          </p:cNvPr>
          <p:cNvSpPr>
            <a:spLocks/>
          </p:cNvSpPr>
          <p:nvPr/>
        </p:nvSpPr>
        <p:spPr bwMode="auto">
          <a:xfrm>
            <a:off x="3924300" y="3081634"/>
            <a:ext cx="5353050" cy="2028825"/>
          </a:xfrm>
          <a:custGeom>
            <a:avLst/>
            <a:gdLst>
              <a:gd name="T0" fmla="*/ 2147483646 w 1820"/>
              <a:gd name="T1" fmla="*/ 0 h 852"/>
              <a:gd name="T2" fmla="*/ 2147483646 w 1820"/>
              <a:gd name="T3" fmla="*/ 2147483646 h 852"/>
              <a:gd name="T4" fmla="*/ 2147483646 w 1820"/>
              <a:gd name="T5" fmla="*/ 2147483646 h 852"/>
              <a:gd name="T6" fmla="*/ 2147483646 w 1820"/>
              <a:gd name="T7" fmla="*/ 2147483646 h 852"/>
              <a:gd name="T8" fmla="*/ 2147483646 w 1820"/>
              <a:gd name="T9" fmla="*/ 2147483646 h 852"/>
              <a:gd name="T10" fmla="*/ 2147483646 w 1820"/>
              <a:gd name="T11" fmla="*/ 2147483646 h 852"/>
              <a:gd name="T12" fmla="*/ 2147483646 w 1820"/>
              <a:gd name="T13" fmla="*/ 2147483646 h 852"/>
              <a:gd name="T14" fmla="*/ 2147483646 w 1820"/>
              <a:gd name="T15" fmla="*/ 2147483646 h 852"/>
              <a:gd name="T16" fmla="*/ 2147483646 w 1820"/>
              <a:gd name="T17" fmla="*/ 2147483646 h 852"/>
              <a:gd name="T18" fmla="*/ 2147483646 w 1820"/>
              <a:gd name="T19" fmla="*/ 2147483646 h 852"/>
              <a:gd name="T20" fmla="*/ 2147483646 w 1820"/>
              <a:gd name="T21" fmla="*/ 2147483646 h 852"/>
              <a:gd name="T22" fmla="*/ 2147483646 w 1820"/>
              <a:gd name="T23" fmla="*/ 2147483646 h 852"/>
              <a:gd name="T24" fmla="*/ 2147483646 w 1820"/>
              <a:gd name="T25" fmla="*/ 2147483646 h 852"/>
              <a:gd name="T26" fmla="*/ 2147483646 w 1820"/>
              <a:gd name="T27" fmla="*/ 2147483646 h 852"/>
              <a:gd name="T28" fmla="*/ 2147483646 w 1820"/>
              <a:gd name="T29" fmla="*/ 2147483646 h 852"/>
              <a:gd name="T30" fmla="*/ 2147483646 w 1820"/>
              <a:gd name="T31" fmla="*/ 2147483646 h 852"/>
              <a:gd name="T32" fmla="*/ 2147483646 w 1820"/>
              <a:gd name="T33" fmla="*/ 2147483646 h 852"/>
              <a:gd name="T34" fmla="*/ 2147483646 w 1820"/>
              <a:gd name="T35" fmla="*/ 2147483646 h 852"/>
              <a:gd name="T36" fmla="*/ 2147483646 w 1820"/>
              <a:gd name="T37" fmla="*/ 2147483646 h 852"/>
              <a:gd name="T38" fmla="*/ 2147483646 w 1820"/>
              <a:gd name="T39" fmla="*/ 2147483646 h 852"/>
              <a:gd name="T40" fmla="*/ 2147483646 w 1820"/>
              <a:gd name="T41" fmla="*/ 2147483646 h 852"/>
              <a:gd name="T42" fmla="*/ 2147483646 w 1820"/>
              <a:gd name="T43" fmla="*/ 2147483646 h 85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20"/>
              <a:gd name="T67" fmla="*/ 0 h 852"/>
              <a:gd name="T68" fmla="*/ 1820 w 1820"/>
              <a:gd name="T69" fmla="*/ 852 h 85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20" h="852">
                <a:moveTo>
                  <a:pt x="47" y="0"/>
                </a:moveTo>
                <a:cubicBezTo>
                  <a:pt x="78" y="32"/>
                  <a:pt x="92" y="87"/>
                  <a:pt x="135" y="103"/>
                </a:cubicBezTo>
                <a:cubicBezTo>
                  <a:pt x="162" y="113"/>
                  <a:pt x="189" y="123"/>
                  <a:pt x="216" y="133"/>
                </a:cubicBezTo>
                <a:cubicBezTo>
                  <a:pt x="230" y="145"/>
                  <a:pt x="243" y="159"/>
                  <a:pt x="260" y="169"/>
                </a:cubicBezTo>
                <a:cubicBezTo>
                  <a:pt x="268" y="174"/>
                  <a:pt x="280" y="171"/>
                  <a:pt x="289" y="177"/>
                </a:cubicBezTo>
                <a:cubicBezTo>
                  <a:pt x="300" y="184"/>
                  <a:pt x="307" y="198"/>
                  <a:pt x="319" y="206"/>
                </a:cubicBezTo>
                <a:cubicBezTo>
                  <a:pt x="430" y="277"/>
                  <a:pt x="546" y="327"/>
                  <a:pt x="671" y="367"/>
                </a:cubicBezTo>
                <a:cubicBezTo>
                  <a:pt x="779" y="401"/>
                  <a:pt x="888" y="471"/>
                  <a:pt x="994" y="500"/>
                </a:cubicBezTo>
                <a:cubicBezTo>
                  <a:pt x="1032" y="510"/>
                  <a:pt x="1072" y="512"/>
                  <a:pt x="1111" y="522"/>
                </a:cubicBezTo>
                <a:cubicBezTo>
                  <a:pt x="1175" y="538"/>
                  <a:pt x="1236" y="566"/>
                  <a:pt x="1302" y="580"/>
                </a:cubicBezTo>
                <a:cubicBezTo>
                  <a:pt x="1384" y="597"/>
                  <a:pt x="1480" y="591"/>
                  <a:pt x="1566" y="602"/>
                </a:cubicBezTo>
                <a:cubicBezTo>
                  <a:pt x="1639" y="628"/>
                  <a:pt x="1707" y="640"/>
                  <a:pt x="1786" y="646"/>
                </a:cubicBezTo>
                <a:cubicBezTo>
                  <a:pt x="1792" y="712"/>
                  <a:pt x="1820" y="815"/>
                  <a:pt x="1750" y="852"/>
                </a:cubicBezTo>
                <a:cubicBezTo>
                  <a:pt x="1650" y="847"/>
                  <a:pt x="1600" y="843"/>
                  <a:pt x="1515" y="830"/>
                </a:cubicBezTo>
                <a:cubicBezTo>
                  <a:pt x="1435" y="782"/>
                  <a:pt x="1389" y="788"/>
                  <a:pt x="1287" y="778"/>
                </a:cubicBezTo>
                <a:cubicBezTo>
                  <a:pt x="1176" y="747"/>
                  <a:pt x="1121" y="744"/>
                  <a:pt x="994" y="734"/>
                </a:cubicBezTo>
                <a:cubicBezTo>
                  <a:pt x="967" y="729"/>
                  <a:pt x="939" y="726"/>
                  <a:pt x="913" y="720"/>
                </a:cubicBezTo>
                <a:cubicBezTo>
                  <a:pt x="836" y="701"/>
                  <a:pt x="686" y="661"/>
                  <a:pt x="686" y="661"/>
                </a:cubicBezTo>
                <a:cubicBezTo>
                  <a:pt x="558" y="597"/>
                  <a:pt x="395" y="604"/>
                  <a:pt x="260" y="588"/>
                </a:cubicBezTo>
                <a:cubicBezTo>
                  <a:pt x="203" y="563"/>
                  <a:pt x="190" y="551"/>
                  <a:pt x="128" y="544"/>
                </a:cubicBezTo>
                <a:cubicBezTo>
                  <a:pt x="93" y="534"/>
                  <a:pt x="53" y="522"/>
                  <a:pt x="18" y="522"/>
                </a:cubicBezTo>
                <a:cubicBezTo>
                  <a:pt x="0" y="522"/>
                  <a:pt x="69" y="536"/>
                  <a:pt x="69" y="536"/>
                </a:cubicBezTo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50" name="Line 11">
            <a:extLst>
              <a:ext uri="{FF2B5EF4-FFF2-40B4-BE49-F238E27FC236}">
                <a16:creationId xmlns:a16="http://schemas.microsoft.com/office/drawing/2014/main" id="{59B6C934-B32F-9F4F-8673-C3124C6CA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2624434"/>
            <a:ext cx="228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51" name="Line 12">
            <a:extLst>
              <a:ext uri="{FF2B5EF4-FFF2-40B4-BE49-F238E27FC236}">
                <a16:creationId xmlns:a16="http://schemas.microsoft.com/office/drawing/2014/main" id="{4DE8A66B-6A0F-3B4A-97AA-7D75250F9D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3195934"/>
            <a:ext cx="228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52" name="Line 13">
            <a:extLst>
              <a:ext uri="{FF2B5EF4-FFF2-40B4-BE49-F238E27FC236}">
                <a16:creationId xmlns:a16="http://schemas.microsoft.com/office/drawing/2014/main" id="{9893AE23-8194-C14E-8A69-683E77E8D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3767434"/>
            <a:ext cx="228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53" name="Line 14">
            <a:extLst>
              <a:ext uri="{FF2B5EF4-FFF2-40B4-BE49-F238E27FC236}">
                <a16:creationId xmlns:a16="http://schemas.microsoft.com/office/drawing/2014/main" id="{96BDAE09-39CE-0D46-8ACB-763ED1020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4453234"/>
            <a:ext cx="228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54" name="Line 15">
            <a:extLst>
              <a:ext uri="{FF2B5EF4-FFF2-40B4-BE49-F238E27FC236}">
                <a16:creationId xmlns:a16="http://schemas.microsoft.com/office/drawing/2014/main" id="{14A63E56-2F4D-5D47-AC41-D073B3B50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5139034"/>
            <a:ext cx="228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55" name="Line 16">
            <a:extLst>
              <a:ext uri="{FF2B5EF4-FFF2-40B4-BE49-F238E27FC236}">
                <a16:creationId xmlns:a16="http://schemas.microsoft.com/office/drawing/2014/main" id="{CA00C06E-CEE7-5A41-A4F8-B43600F393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5710534"/>
            <a:ext cx="228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56" name="Rectangle 17">
            <a:extLst>
              <a:ext uri="{FF2B5EF4-FFF2-40B4-BE49-F238E27FC236}">
                <a16:creationId xmlns:a16="http://schemas.microsoft.com/office/drawing/2014/main" id="{844D4D87-2467-084A-A5B7-A9997478A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900" y="2967334"/>
            <a:ext cx="33374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38257" name="Rectangle 18">
            <a:extLst>
              <a:ext uri="{FF2B5EF4-FFF2-40B4-BE49-F238E27FC236}">
                <a16:creationId xmlns:a16="http://schemas.microsoft.com/office/drawing/2014/main" id="{3BED79AC-D778-4F4A-A7E2-BA9712272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900" y="4224634"/>
            <a:ext cx="33374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38258" name="Rectangle 19">
            <a:extLst>
              <a:ext uri="{FF2B5EF4-FFF2-40B4-BE49-F238E27FC236}">
                <a16:creationId xmlns:a16="http://schemas.microsoft.com/office/drawing/2014/main" id="{AA6A0960-22FF-F140-B4F4-7BE7FD39C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900" y="5481934"/>
            <a:ext cx="33374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38259" name="Line 20">
            <a:extLst>
              <a:ext uri="{FF2B5EF4-FFF2-40B4-BE49-F238E27FC236}">
                <a16:creationId xmlns:a16="http://schemas.microsoft.com/office/drawing/2014/main" id="{49AAEFF3-9E2D-864A-9BC7-66CF6B2B6C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2900" y="5824834"/>
            <a:ext cx="0" cy="2286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60" name="Line 21">
            <a:extLst>
              <a:ext uri="{FF2B5EF4-FFF2-40B4-BE49-F238E27FC236}">
                <a16:creationId xmlns:a16="http://schemas.microsoft.com/office/drawing/2014/main" id="{EFE3A34F-BD1F-8B4D-B15E-0474AD9ED5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38700" y="5824834"/>
            <a:ext cx="0" cy="2286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61" name="Line 22">
            <a:extLst>
              <a:ext uri="{FF2B5EF4-FFF2-40B4-BE49-F238E27FC236}">
                <a16:creationId xmlns:a16="http://schemas.microsoft.com/office/drawing/2014/main" id="{5AF3E2DF-FCB1-AB49-9176-8685C2CFFD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4500" y="5824834"/>
            <a:ext cx="0" cy="2286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62" name="Line 23">
            <a:extLst>
              <a:ext uri="{FF2B5EF4-FFF2-40B4-BE49-F238E27FC236}">
                <a16:creationId xmlns:a16="http://schemas.microsoft.com/office/drawing/2014/main" id="{1B2E78EF-E5B4-2D4A-908D-A6FF59B018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0300" y="5824834"/>
            <a:ext cx="0" cy="2286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63" name="Line 24">
            <a:extLst>
              <a:ext uri="{FF2B5EF4-FFF2-40B4-BE49-F238E27FC236}">
                <a16:creationId xmlns:a16="http://schemas.microsoft.com/office/drawing/2014/main" id="{23ED3736-96F5-264C-A68B-E6B42F2B0E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81900" y="5824834"/>
            <a:ext cx="0" cy="2286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64" name="Line 25">
            <a:extLst>
              <a:ext uri="{FF2B5EF4-FFF2-40B4-BE49-F238E27FC236}">
                <a16:creationId xmlns:a16="http://schemas.microsoft.com/office/drawing/2014/main" id="{8735AD2F-7C3B-BC4A-B83F-0E39832325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0" y="5824834"/>
            <a:ext cx="0" cy="2286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65" name="Rectangle 26">
            <a:extLst>
              <a:ext uri="{FF2B5EF4-FFF2-40B4-BE49-F238E27FC236}">
                <a16:creationId xmlns:a16="http://schemas.microsoft.com/office/drawing/2014/main" id="{5BD3FAF8-94EE-744D-ACF1-45C53FAEE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6053434"/>
            <a:ext cx="55816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latin typeface="Arial" panose="020B0604020202020204" pitchFamily="34" charset="0"/>
              </a:rPr>
              <a:t>20 </a:t>
            </a:r>
          </a:p>
        </p:txBody>
      </p:sp>
      <p:sp>
        <p:nvSpPr>
          <p:cNvPr id="138266" name="Line 27">
            <a:extLst>
              <a:ext uri="{FF2B5EF4-FFF2-40B4-BE49-F238E27FC236}">
                <a16:creationId xmlns:a16="http://schemas.microsoft.com/office/drawing/2014/main" id="{5F394741-785C-5A4D-B68D-B87BB5E7D0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96100" y="5824834"/>
            <a:ext cx="0" cy="2286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67" name="Line 28">
            <a:extLst>
              <a:ext uri="{FF2B5EF4-FFF2-40B4-BE49-F238E27FC236}">
                <a16:creationId xmlns:a16="http://schemas.microsoft.com/office/drawing/2014/main" id="{B8DCAC01-7080-D348-8031-5EB317F45C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67800" y="5824834"/>
            <a:ext cx="0" cy="2286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68" name="Rectangle 29">
            <a:extLst>
              <a:ext uri="{FF2B5EF4-FFF2-40B4-BE49-F238E27FC236}">
                <a16:creationId xmlns:a16="http://schemas.microsoft.com/office/drawing/2014/main" id="{63A8762D-F302-6E47-9183-737C10DE1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6053434"/>
            <a:ext cx="55816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latin typeface="Arial" panose="020B0604020202020204" pitchFamily="34" charset="0"/>
              </a:rPr>
              <a:t>40 </a:t>
            </a:r>
          </a:p>
        </p:txBody>
      </p:sp>
      <p:sp>
        <p:nvSpPr>
          <p:cNvPr id="138269" name="Rectangle 30">
            <a:extLst>
              <a:ext uri="{FF2B5EF4-FFF2-40B4-BE49-F238E27FC236}">
                <a16:creationId xmlns:a16="http://schemas.microsoft.com/office/drawing/2014/main" id="{902AAEB6-9311-5444-BBB3-722DC32CD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053434"/>
            <a:ext cx="55816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latin typeface="Arial" panose="020B0604020202020204" pitchFamily="34" charset="0"/>
              </a:rPr>
              <a:t>60 </a:t>
            </a:r>
          </a:p>
        </p:txBody>
      </p:sp>
      <p:sp>
        <p:nvSpPr>
          <p:cNvPr id="138270" name="Rectangle 31">
            <a:extLst>
              <a:ext uri="{FF2B5EF4-FFF2-40B4-BE49-F238E27FC236}">
                <a16:creationId xmlns:a16="http://schemas.microsoft.com/office/drawing/2014/main" id="{71E1B4D4-37D8-914A-A06B-6ACB63FB9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053434"/>
            <a:ext cx="55816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latin typeface="Arial" panose="020B0604020202020204" pitchFamily="34" charset="0"/>
              </a:rPr>
              <a:t>80 </a:t>
            </a:r>
          </a:p>
        </p:txBody>
      </p:sp>
      <p:sp>
        <p:nvSpPr>
          <p:cNvPr id="138271" name="Oval 32">
            <a:extLst>
              <a:ext uri="{FF2B5EF4-FFF2-40B4-BE49-F238E27FC236}">
                <a16:creationId xmlns:a16="http://schemas.microsoft.com/office/drawing/2014/main" id="{D560EA6E-AA44-5842-87EF-EFC37ACC1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00" y="4224634"/>
            <a:ext cx="228600" cy="2286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38272" name="Oval 33">
            <a:extLst>
              <a:ext uri="{FF2B5EF4-FFF2-40B4-BE49-F238E27FC236}">
                <a16:creationId xmlns:a16="http://schemas.microsoft.com/office/drawing/2014/main" id="{2AFB0CD2-CED6-C147-AA89-7D478D20F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3881734"/>
            <a:ext cx="228600" cy="2286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38273" name="Oval 34">
            <a:extLst>
              <a:ext uri="{FF2B5EF4-FFF2-40B4-BE49-F238E27FC236}">
                <a16:creationId xmlns:a16="http://schemas.microsoft.com/office/drawing/2014/main" id="{C76A590F-56B8-CD40-B6EE-A019187CF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0" y="2967334"/>
            <a:ext cx="228600" cy="2286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38274" name="Line 35">
            <a:extLst>
              <a:ext uri="{FF2B5EF4-FFF2-40B4-BE49-F238E27FC236}">
                <a16:creationId xmlns:a16="http://schemas.microsoft.com/office/drawing/2014/main" id="{931C9E43-68A9-284E-B768-F56B59F6A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3081634"/>
            <a:ext cx="1143000" cy="800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75" name="Line 36">
            <a:extLst>
              <a:ext uri="{FF2B5EF4-FFF2-40B4-BE49-F238E27FC236}">
                <a16:creationId xmlns:a16="http://schemas.microsoft.com/office/drawing/2014/main" id="{C9A06AA6-D111-8B4C-9AF1-2F4121AD6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3881734"/>
            <a:ext cx="1371600" cy="457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76" name="Oval 37">
            <a:extLst>
              <a:ext uri="{FF2B5EF4-FFF2-40B4-BE49-F238E27FC236}">
                <a16:creationId xmlns:a16="http://schemas.microsoft.com/office/drawing/2014/main" id="{FC5246E1-BB27-384B-955F-0D95A9316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281534"/>
            <a:ext cx="228600" cy="2286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38277" name="Rectangle 38">
            <a:extLst>
              <a:ext uri="{FF2B5EF4-FFF2-40B4-BE49-F238E27FC236}">
                <a16:creationId xmlns:a16="http://schemas.microsoft.com/office/drawing/2014/main" id="{9632F4CB-6E95-1243-87D7-F6842595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1" y="2167234"/>
            <a:ext cx="21627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Air conduction</a:t>
            </a:r>
            <a:r>
              <a:rPr lang="en-US" altLang="en-US" sz="21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8278" name="Rectangle 39">
            <a:extLst>
              <a:ext uri="{FF2B5EF4-FFF2-40B4-BE49-F238E27FC236}">
                <a16:creationId xmlns:a16="http://schemas.microsoft.com/office/drawing/2014/main" id="{22F78E21-1298-5144-8AF5-F18532BCC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3653134"/>
            <a:ext cx="228600" cy="2286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38279" name="Rectangle 40">
            <a:extLst>
              <a:ext uri="{FF2B5EF4-FFF2-40B4-BE49-F238E27FC236}">
                <a16:creationId xmlns:a16="http://schemas.microsoft.com/office/drawing/2014/main" id="{BD41F46B-F2FB-6545-92D1-5F0A9BC14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338934"/>
            <a:ext cx="228600" cy="2286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38280" name="Oval 41">
            <a:extLst>
              <a:ext uri="{FF2B5EF4-FFF2-40B4-BE49-F238E27FC236}">
                <a16:creationId xmlns:a16="http://schemas.microsoft.com/office/drawing/2014/main" id="{7FECF661-63FC-EE4F-82B6-BB4B370BA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538834"/>
            <a:ext cx="228600" cy="2286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38281" name="Line 42">
            <a:extLst>
              <a:ext uri="{FF2B5EF4-FFF2-40B4-BE49-F238E27FC236}">
                <a16:creationId xmlns:a16="http://schemas.microsoft.com/office/drawing/2014/main" id="{B0A671FD-1E8A-FB4B-9E55-AB84F192CD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767434"/>
            <a:ext cx="19431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8282" name="Rectangle 43">
            <a:extLst>
              <a:ext uri="{FF2B5EF4-FFF2-40B4-BE49-F238E27FC236}">
                <a16:creationId xmlns:a16="http://schemas.microsoft.com/office/drawing/2014/main" id="{C1227202-D4EC-9745-96F3-4179E7C60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901" y="3310234"/>
            <a:ext cx="96212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</a:rPr>
              <a:t>35 dB </a:t>
            </a:r>
          </a:p>
        </p:txBody>
      </p:sp>
      <p:sp>
        <p:nvSpPr>
          <p:cNvPr id="138283" name="Rectangle 44">
            <a:extLst>
              <a:ext uri="{FF2B5EF4-FFF2-40B4-BE49-F238E27FC236}">
                <a16:creationId xmlns:a16="http://schemas.microsoft.com/office/drawing/2014/main" id="{89B4ED34-B456-DC46-A9D2-3F58A7232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738734"/>
            <a:ext cx="228600" cy="2286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38284" name="Rectangle 45">
            <a:extLst>
              <a:ext uri="{FF2B5EF4-FFF2-40B4-BE49-F238E27FC236}">
                <a16:creationId xmlns:a16="http://schemas.microsoft.com/office/drawing/2014/main" id="{CD268495-87E3-2D4C-92B8-AB7802284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0" y="2624434"/>
            <a:ext cx="253787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 Bone conduction</a:t>
            </a:r>
            <a:r>
              <a:rPr lang="en-US" altLang="en-US" sz="2100" b="1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4969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>
            <a:extLst>
              <a:ext uri="{FF2B5EF4-FFF2-40B4-BE49-F238E27FC236}">
                <a16:creationId xmlns:a16="http://schemas.microsoft.com/office/drawing/2014/main" id="{F394D57A-E0FB-1044-B62E-115E3C3B1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7769" y="283636"/>
            <a:ext cx="11176462" cy="148175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</a:t>
            </a:r>
            <a:br>
              <a:rPr lang="en-US" altLang="x-none" sz="2800" dirty="0">
                <a:latin typeface="Arial Rounded MT Bold" panose="020F0704030504030204" pitchFamily="34" charset="77"/>
              </a:rPr>
            </a:br>
            <a:r>
              <a:rPr lang="en-US" altLang="x-none" sz="2800" i="1" dirty="0">
                <a:latin typeface="Arial Rounded MT Bold" panose="020F0704030504030204" pitchFamily="34" charset="77"/>
              </a:rPr>
              <a:t>Reasons for Only Using Click Stimuli for Bone Conduction ABR</a:t>
            </a:r>
          </a:p>
        </p:txBody>
      </p:sp>
      <p:sp>
        <p:nvSpPr>
          <p:cNvPr id="51208" name="Rectangle 8">
            <a:extLst>
              <a:ext uri="{FF2B5EF4-FFF2-40B4-BE49-F238E27FC236}">
                <a16:creationId xmlns:a16="http://schemas.microsoft.com/office/drawing/2014/main" id="{A9488AF7-1885-B546-902F-BB2E39B05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9836" y="1956782"/>
            <a:ext cx="10657383" cy="36146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Test time is unacceptably lengthy with addition of tone burst bone conduction recordings 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Confident identification of ABR is more likely with click versus tone burst stimulation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Provides the information that is needed for management decisions, i.e., referral to otolaryngology for medical or surgical intervention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65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E5635563-7E8C-0E44-8275-763B3F428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109" y="1828799"/>
            <a:ext cx="7246794" cy="502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Review of ABR anatomy and physiology …      the ABR is NOT a test of hearing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Pediatric applications of ABR measurement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Four advances in pediatric hearing assessment with ABR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Chirp stimuli (click and tone burst)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The B-81 oscillator for bone conduction ABR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Options for un-sedated ABR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Efficient ABR measurement in &lt; 30 minutes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marL="516731" lvl="1" indent="0">
              <a:buNone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21CA7102-B1B4-6745-8B37-3591FDDBC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03" y="1828799"/>
            <a:ext cx="3392850" cy="425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BBDFF85-50A5-E326-C1C4-186D4F6E4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1" y="715720"/>
            <a:ext cx="10972799" cy="1113080"/>
          </a:xfrm>
        </p:spPr>
        <p:txBody>
          <a:bodyPr>
            <a:noAutofit/>
          </a:bodyPr>
          <a:lstStyle/>
          <a:p>
            <a:pPr marR="146304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(ABR)</a:t>
            </a:r>
            <a:endParaRPr lang="en-US" sz="28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5B98AB-488F-6C9C-D757-B2BB6C7CC201}"/>
              </a:ext>
            </a:extLst>
          </p:cNvPr>
          <p:cNvSpPr txBox="1">
            <a:spLocks noChangeArrowheads="1"/>
          </p:cNvSpPr>
          <p:nvPr/>
        </p:nvSpPr>
        <p:spPr>
          <a:xfrm>
            <a:off x="8536880" y="6142280"/>
            <a:ext cx="4668757" cy="72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R="1463040">
              <a:spcBef>
                <a:spcPts val="0"/>
              </a:spcBef>
            </a:pP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Kindle Direct Publishing (</a:t>
            </a:r>
            <a:r>
              <a:rPr lang="en-US" sz="1800" dirty="0" err="1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www.amazon.com</a:t>
            </a: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) 2015</a:t>
            </a:r>
          </a:p>
        </p:txBody>
      </p:sp>
    </p:spTree>
    <p:extLst>
      <p:ext uri="{BB962C8B-B14F-4D97-AF65-F5344CB8AC3E}">
        <p14:creationId xmlns:p14="http://schemas.microsoft.com/office/powerpoint/2010/main" val="2737388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F500CD8C-DF8B-214B-BE94-F990E46B06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0740" y="411959"/>
            <a:ext cx="1223203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31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1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800" i="1" dirty="0">
                <a:ea typeface="ＭＳ Ｐゴシック" panose="020B0600070205080204" pitchFamily="34" charset="-128"/>
              </a:rPr>
              <a:t>ABR Measurement: Detecting a Signal (ABR) within Electrical “Noise”</a:t>
            </a:r>
          </a:p>
        </p:txBody>
      </p:sp>
      <p:sp>
        <p:nvSpPr>
          <p:cNvPr id="6146" name="Line 3">
            <a:extLst>
              <a:ext uri="{FF2B5EF4-FFF2-40B4-BE49-F238E27FC236}">
                <a16:creationId xmlns:a16="http://schemas.microsoft.com/office/drawing/2014/main" id="{21580CB8-4FEA-0840-84F9-9DAD748AA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5075" y="4114800"/>
            <a:ext cx="2382" cy="2152650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47" name="Line 4">
            <a:extLst>
              <a:ext uri="{FF2B5EF4-FFF2-40B4-BE49-F238E27FC236}">
                <a16:creationId xmlns:a16="http://schemas.microsoft.com/office/drawing/2014/main" id="{30AE2E00-52CF-FE4F-92A5-B8F5CD317DE3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6525" y="4338638"/>
            <a:ext cx="2382" cy="1928813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48" name="Line 5">
            <a:extLst>
              <a:ext uri="{FF2B5EF4-FFF2-40B4-BE49-F238E27FC236}">
                <a16:creationId xmlns:a16="http://schemas.microsoft.com/office/drawing/2014/main" id="{BD88F366-B11B-9645-ABDB-5F6A631DEAD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97975" y="3964782"/>
            <a:ext cx="2382" cy="2226468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49" name="Line 6">
            <a:extLst>
              <a:ext uri="{FF2B5EF4-FFF2-40B4-BE49-F238E27FC236}">
                <a16:creationId xmlns:a16="http://schemas.microsoft.com/office/drawing/2014/main" id="{FFE97468-2F90-B64F-BBAE-693F8446F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9425" y="4857750"/>
            <a:ext cx="2382" cy="1409700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50" name="Line 7">
            <a:extLst>
              <a:ext uri="{FF2B5EF4-FFF2-40B4-BE49-F238E27FC236}">
                <a16:creationId xmlns:a16="http://schemas.microsoft.com/office/drawing/2014/main" id="{0774B2BE-0785-3540-871C-D620EC721354}"/>
              </a:ext>
            </a:extLst>
          </p:cNvPr>
          <p:cNvSpPr>
            <a:spLocks noChangeShapeType="1"/>
          </p:cNvSpPr>
          <p:nvPr/>
        </p:nvSpPr>
        <p:spPr bwMode="auto">
          <a:xfrm>
            <a:off x="9455150" y="3740945"/>
            <a:ext cx="2382" cy="2450306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51" name="Arc 8">
            <a:extLst>
              <a:ext uri="{FF2B5EF4-FFF2-40B4-BE49-F238E27FC236}">
                <a16:creationId xmlns:a16="http://schemas.microsoft.com/office/drawing/2014/main" id="{278E0A1D-65A1-4040-9839-BE4411DF3CEA}"/>
              </a:ext>
            </a:extLst>
          </p:cNvPr>
          <p:cNvSpPr>
            <a:spLocks/>
          </p:cNvSpPr>
          <p:nvPr/>
        </p:nvSpPr>
        <p:spPr bwMode="auto">
          <a:xfrm flipH="1">
            <a:off x="2856707" y="2709863"/>
            <a:ext cx="180975" cy="3759995"/>
          </a:xfrm>
          <a:custGeom>
            <a:avLst/>
            <a:gdLst>
              <a:gd name="T0" fmla="*/ 0 w 26763"/>
              <a:gd name="T1" fmla="*/ 2147483646 h 21600"/>
              <a:gd name="T2" fmla="*/ 2147483646 w 26763"/>
              <a:gd name="T3" fmla="*/ 2147483646 h 21600"/>
              <a:gd name="T4" fmla="*/ 2147483646 w 26763"/>
              <a:gd name="T5" fmla="*/ 2147483646 h 21600"/>
              <a:gd name="T6" fmla="*/ 0 60000 65536"/>
              <a:gd name="T7" fmla="*/ 0 60000 65536"/>
              <a:gd name="T8" fmla="*/ 0 60000 65536"/>
              <a:gd name="T9" fmla="*/ 0 w 26763"/>
              <a:gd name="T10" fmla="*/ 0 h 21600"/>
              <a:gd name="T11" fmla="*/ 26763 w 2676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63" h="21600" fill="none" extrusionOk="0">
                <a:moveTo>
                  <a:pt x="0" y="663"/>
                </a:moveTo>
                <a:cubicBezTo>
                  <a:pt x="1736" y="222"/>
                  <a:pt x="3520" y="-1"/>
                  <a:pt x="5312" y="-1"/>
                </a:cubicBezTo>
                <a:cubicBezTo>
                  <a:pt x="16260" y="-1"/>
                  <a:pt x="25477" y="8191"/>
                  <a:pt x="26762" y="19065"/>
                </a:cubicBezTo>
              </a:path>
              <a:path w="26763" h="21600" stroke="0" extrusionOk="0">
                <a:moveTo>
                  <a:pt x="0" y="663"/>
                </a:moveTo>
                <a:cubicBezTo>
                  <a:pt x="1736" y="222"/>
                  <a:pt x="3520" y="-1"/>
                  <a:pt x="5312" y="-1"/>
                </a:cubicBezTo>
                <a:cubicBezTo>
                  <a:pt x="16260" y="-1"/>
                  <a:pt x="25477" y="8191"/>
                  <a:pt x="26762" y="19065"/>
                </a:cubicBezTo>
                <a:lnTo>
                  <a:pt x="5312" y="21600"/>
                </a:lnTo>
                <a:lnTo>
                  <a:pt x="0" y="663"/>
                </a:lnTo>
                <a:close/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152" name="Arc 9">
            <a:extLst>
              <a:ext uri="{FF2B5EF4-FFF2-40B4-BE49-F238E27FC236}">
                <a16:creationId xmlns:a16="http://schemas.microsoft.com/office/drawing/2014/main" id="{055B82F3-1564-E44D-9B30-150EDA6C1532}"/>
              </a:ext>
            </a:extLst>
          </p:cNvPr>
          <p:cNvSpPr>
            <a:spLocks/>
          </p:cNvSpPr>
          <p:nvPr/>
        </p:nvSpPr>
        <p:spPr bwMode="auto">
          <a:xfrm>
            <a:off x="2909095" y="2712245"/>
            <a:ext cx="311943" cy="3850481"/>
          </a:xfrm>
          <a:custGeom>
            <a:avLst/>
            <a:gdLst>
              <a:gd name="T0" fmla="*/ 2147483646 w 21396"/>
              <a:gd name="T1" fmla="*/ 0 h 20861"/>
              <a:gd name="T2" fmla="*/ 2147483646 w 21396"/>
              <a:gd name="T3" fmla="*/ 2147483646 h 20861"/>
              <a:gd name="T4" fmla="*/ 0 w 21396"/>
              <a:gd name="T5" fmla="*/ 2147483646 h 20861"/>
              <a:gd name="T6" fmla="*/ 0 60000 65536"/>
              <a:gd name="T7" fmla="*/ 0 60000 65536"/>
              <a:gd name="T8" fmla="*/ 0 60000 65536"/>
              <a:gd name="T9" fmla="*/ 0 w 21396"/>
              <a:gd name="T10" fmla="*/ 0 h 20861"/>
              <a:gd name="T11" fmla="*/ 21396 w 21396"/>
              <a:gd name="T12" fmla="*/ 20861 h 208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6" h="20861" fill="none" extrusionOk="0">
                <a:moveTo>
                  <a:pt x="5601" y="0"/>
                </a:moveTo>
                <a:cubicBezTo>
                  <a:pt x="13983" y="2250"/>
                  <a:pt x="20204" y="9300"/>
                  <a:pt x="21395" y="17897"/>
                </a:cubicBezTo>
              </a:path>
              <a:path w="21396" h="20861" stroke="0" extrusionOk="0">
                <a:moveTo>
                  <a:pt x="5601" y="0"/>
                </a:moveTo>
                <a:cubicBezTo>
                  <a:pt x="13983" y="2250"/>
                  <a:pt x="20204" y="9300"/>
                  <a:pt x="21395" y="17897"/>
                </a:cubicBezTo>
                <a:lnTo>
                  <a:pt x="0" y="20861"/>
                </a:lnTo>
                <a:lnTo>
                  <a:pt x="5601" y="0"/>
                </a:lnTo>
                <a:close/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153" name="Line 10">
            <a:extLst>
              <a:ext uri="{FF2B5EF4-FFF2-40B4-BE49-F238E27FC236}">
                <a16:creationId xmlns:a16="http://schemas.microsoft.com/office/drawing/2014/main" id="{6B1CD038-8848-6E4B-A507-995FAF149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2025" y="4707732"/>
            <a:ext cx="2382" cy="148351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54" name="Line 11">
            <a:extLst>
              <a:ext uri="{FF2B5EF4-FFF2-40B4-BE49-F238E27FC236}">
                <a16:creationId xmlns:a16="http://schemas.microsoft.com/office/drawing/2014/main" id="{1D534636-E48D-8D4F-B318-3E6D2F480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3400" y="2924175"/>
            <a:ext cx="2382" cy="3190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55" name="Line 12">
            <a:extLst>
              <a:ext uri="{FF2B5EF4-FFF2-40B4-BE49-F238E27FC236}">
                <a16:creationId xmlns:a16="http://schemas.microsoft.com/office/drawing/2014/main" id="{05B22481-E028-D54D-ADB7-3F309E1B6E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11950" y="4036220"/>
            <a:ext cx="2382" cy="207883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56" name="Line 13">
            <a:extLst>
              <a:ext uri="{FF2B5EF4-FFF2-40B4-BE49-F238E27FC236}">
                <a16:creationId xmlns:a16="http://schemas.microsoft.com/office/drawing/2014/main" id="{6E1FDD30-749E-664E-9E86-3BAD4AF02F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97600" y="3817145"/>
            <a:ext cx="2382" cy="237410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57" name="Line 14">
            <a:extLst>
              <a:ext uri="{FF2B5EF4-FFF2-40B4-BE49-F238E27FC236}">
                <a16:creationId xmlns:a16="http://schemas.microsoft.com/office/drawing/2014/main" id="{34EC1E91-E4AE-FE45-9ED1-695CAB4912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6000" y="2847975"/>
            <a:ext cx="2382" cy="3190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58" name="Line 15">
            <a:extLst>
              <a:ext uri="{FF2B5EF4-FFF2-40B4-BE49-F238E27FC236}">
                <a16:creationId xmlns:a16="http://schemas.microsoft.com/office/drawing/2014/main" id="{C46BFBEE-85B4-B44F-89D1-369161A0DF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8900" y="3514725"/>
            <a:ext cx="2382" cy="2524125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59" name="Line 16">
            <a:extLst>
              <a:ext uri="{FF2B5EF4-FFF2-40B4-BE49-F238E27FC236}">
                <a16:creationId xmlns:a16="http://schemas.microsoft.com/office/drawing/2014/main" id="{63E7A7CD-5A56-0348-8BE8-3C8EA7390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7900" y="4336257"/>
            <a:ext cx="2382" cy="1854993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60" name="Line 17">
            <a:extLst>
              <a:ext uri="{FF2B5EF4-FFF2-40B4-BE49-F238E27FC236}">
                <a16:creationId xmlns:a16="http://schemas.microsoft.com/office/drawing/2014/main" id="{31B96D60-29EC-2E47-9DD1-26B499C449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40725" y="3740945"/>
            <a:ext cx="2382" cy="2450306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61" name="Line 18">
            <a:extLst>
              <a:ext uri="{FF2B5EF4-FFF2-40B4-BE49-F238E27FC236}">
                <a16:creationId xmlns:a16="http://schemas.microsoft.com/office/drawing/2014/main" id="{E18DE12A-ABB7-344F-BB6B-6D7DA7C6E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3550" y="4110038"/>
            <a:ext cx="2382" cy="2005013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62" name="Line 19">
            <a:extLst>
              <a:ext uri="{FF2B5EF4-FFF2-40B4-BE49-F238E27FC236}">
                <a16:creationId xmlns:a16="http://schemas.microsoft.com/office/drawing/2014/main" id="{481FF65E-274F-8C46-85CF-D6D9A97A6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2100" y="3962400"/>
            <a:ext cx="2382" cy="2152650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63" name="Line 20">
            <a:extLst>
              <a:ext uri="{FF2B5EF4-FFF2-40B4-BE49-F238E27FC236}">
                <a16:creationId xmlns:a16="http://schemas.microsoft.com/office/drawing/2014/main" id="{B7F1AD50-5DAA-5C48-9C21-9238B6806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3475" y="3295650"/>
            <a:ext cx="2382" cy="2819400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64" name="Line 21">
            <a:extLst>
              <a:ext uri="{FF2B5EF4-FFF2-40B4-BE49-F238E27FC236}">
                <a16:creationId xmlns:a16="http://schemas.microsoft.com/office/drawing/2014/main" id="{64147BB7-2F2E-FC43-A178-7526264BFB9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6300" y="3295650"/>
            <a:ext cx="2382" cy="2895600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65" name="Line 22">
            <a:extLst>
              <a:ext uri="{FF2B5EF4-FFF2-40B4-BE49-F238E27FC236}">
                <a16:creationId xmlns:a16="http://schemas.microsoft.com/office/drawing/2014/main" id="{3AC57BF7-6D65-9649-924D-0172610BF47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425" y="3219450"/>
            <a:ext cx="2382" cy="2895600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66" name="Line 23">
            <a:extLst>
              <a:ext uri="{FF2B5EF4-FFF2-40B4-BE49-F238E27FC236}">
                <a16:creationId xmlns:a16="http://schemas.microsoft.com/office/drawing/2014/main" id="{7990F6E6-D18B-574B-AC5B-C572C329EF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7525" y="3295650"/>
            <a:ext cx="2382" cy="2819400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67" name="Line 24">
            <a:extLst>
              <a:ext uri="{FF2B5EF4-FFF2-40B4-BE49-F238E27FC236}">
                <a16:creationId xmlns:a16="http://schemas.microsoft.com/office/drawing/2014/main" id="{377B436C-1212-5F4F-AD6A-7544CE72C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5700" y="6419850"/>
            <a:ext cx="7934325" cy="238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68" name="Text Box 25">
            <a:extLst>
              <a:ext uri="{FF2B5EF4-FFF2-40B4-BE49-F238E27FC236}">
                <a16:creationId xmlns:a16="http://schemas.microsoft.com/office/drawing/2014/main" id="{8577686C-84F6-0B45-8F25-40C6A2659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6505575"/>
            <a:ext cx="875585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b="1">
                <a:solidFill>
                  <a:schemeClr val="hlink"/>
                </a:solidFill>
                <a:latin typeface="Arial" panose="020B0604020202020204" pitchFamily="34" charset="0"/>
              </a:rPr>
              <a:t>0          10         20          40          80            100            250          500        1000        2000        4000    Hz  	</a:t>
            </a:r>
          </a:p>
        </p:txBody>
      </p:sp>
      <p:sp>
        <p:nvSpPr>
          <p:cNvPr id="6169" name="Line 26">
            <a:extLst>
              <a:ext uri="{FF2B5EF4-FFF2-40B4-BE49-F238E27FC236}">
                <a16:creationId xmlns:a16="http://schemas.microsoft.com/office/drawing/2014/main" id="{26B31BE0-6446-FC4E-8F4B-ADAC31075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25700" y="1743075"/>
            <a:ext cx="2382" cy="46767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70" name="Text Box 27">
            <a:extLst>
              <a:ext uri="{FF2B5EF4-FFF2-40B4-BE49-F238E27FC236}">
                <a16:creationId xmlns:a16="http://schemas.microsoft.com/office/drawing/2014/main" id="{23F2E859-B021-C24D-89FC-E3839BE49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3733800"/>
            <a:ext cx="3643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500" b="1" dirty="0">
                <a:solidFill>
                  <a:schemeClr val="hlink"/>
                </a:solidFill>
                <a:latin typeface="Arial" panose="020B0604020202020204" pitchFamily="34" charset="0"/>
              </a:rPr>
              <a:t>µV</a:t>
            </a:r>
          </a:p>
        </p:txBody>
      </p:sp>
      <p:sp>
        <p:nvSpPr>
          <p:cNvPr id="6171" name="Arc 28">
            <a:extLst>
              <a:ext uri="{FF2B5EF4-FFF2-40B4-BE49-F238E27FC236}">
                <a16:creationId xmlns:a16="http://schemas.microsoft.com/office/drawing/2014/main" id="{A48FFB30-930F-7044-AFD7-092EBDC6E8BB}"/>
              </a:ext>
            </a:extLst>
          </p:cNvPr>
          <p:cNvSpPr>
            <a:spLocks/>
          </p:cNvSpPr>
          <p:nvPr/>
        </p:nvSpPr>
        <p:spPr bwMode="auto">
          <a:xfrm>
            <a:off x="3111500" y="3298032"/>
            <a:ext cx="183357" cy="2969418"/>
          </a:xfrm>
          <a:custGeom>
            <a:avLst/>
            <a:gdLst>
              <a:gd name="T0" fmla="*/ 2147483646 w 21522"/>
              <a:gd name="T1" fmla="*/ 0 h 19516"/>
              <a:gd name="T2" fmla="*/ 2147483646 w 21522"/>
              <a:gd name="T3" fmla="*/ 2147483646 h 19516"/>
              <a:gd name="T4" fmla="*/ 0 w 21522"/>
              <a:gd name="T5" fmla="*/ 2147483646 h 19516"/>
              <a:gd name="T6" fmla="*/ 0 60000 65536"/>
              <a:gd name="T7" fmla="*/ 0 60000 65536"/>
              <a:gd name="T8" fmla="*/ 0 60000 65536"/>
              <a:gd name="T9" fmla="*/ 0 w 21522"/>
              <a:gd name="T10" fmla="*/ 0 h 19516"/>
              <a:gd name="T11" fmla="*/ 21522 w 21522"/>
              <a:gd name="T12" fmla="*/ 19516 h 19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22" h="19516" fill="none" extrusionOk="0">
                <a:moveTo>
                  <a:pt x="9256" y="0"/>
                </a:moveTo>
                <a:cubicBezTo>
                  <a:pt x="16199" y="3293"/>
                  <a:pt x="20870" y="10027"/>
                  <a:pt x="21522" y="17683"/>
                </a:cubicBezTo>
              </a:path>
              <a:path w="21522" h="19516" stroke="0" extrusionOk="0">
                <a:moveTo>
                  <a:pt x="9256" y="0"/>
                </a:moveTo>
                <a:cubicBezTo>
                  <a:pt x="16199" y="3293"/>
                  <a:pt x="20870" y="10027"/>
                  <a:pt x="21522" y="17683"/>
                </a:cubicBezTo>
                <a:lnTo>
                  <a:pt x="0" y="19516"/>
                </a:lnTo>
                <a:lnTo>
                  <a:pt x="9256" y="0"/>
                </a:lnTo>
                <a:close/>
              </a:path>
            </a:pathLst>
          </a:cu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172" name="Arc 29">
            <a:extLst>
              <a:ext uri="{FF2B5EF4-FFF2-40B4-BE49-F238E27FC236}">
                <a16:creationId xmlns:a16="http://schemas.microsoft.com/office/drawing/2014/main" id="{87EEF553-B7AF-9944-A5A1-C819E4EABF0C}"/>
              </a:ext>
            </a:extLst>
          </p:cNvPr>
          <p:cNvSpPr>
            <a:spLocks/>
          </p:cNvSpPr>
          <p:nvPr/>
        </p:nvSpPr>
        <p:spPr bwMode="auto">
          <a:xfrm flipH="1">
            <a:off x="3111501" y="3148013"/>
            <a:ext cx="111920" cy="3043238"/>
          </a:xfrm>
          <a:custGeom>
            <a:avLst/>
            <a:gdLst>
              <a:gd name="T0" fmla="*/ 0 w 28782"/>
              <a:gd name="T1" fmla="*/ 2147483646 h 21600"/>
              <a:gd name="T2" fmla="*/ 2147483646 w 28782"/>
              <a:gd name="T3" fmla="*/ 2147483646 h 21600"/>
              <a:gd name="T4" fmla="*/ 2147483646 w 28782"/>
              <a:gd name="T5" fmla="*/ 2147483646 h 21600"/>
              <a:gd name="T6" fmla="*/ 0 60000 65536"/>
              <a:gd name="T7" fmla="*/ 0 60000 65536"/>
              <a:gd name="T8" fmla="*/ 0 60000 65536"/>
              <a:gd name="T9" fmla="*/ 0 w 28782"/>
              <a:gd name="T10" fmla="*/ 0 h 21600"/>
              <a:gd name="T11" fmla="*/ 28782 w 287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782" h="21600" fill="none" extrusionOk="0">
                <a:moveTo>
                  <a:pt x="0" y="1239"/>
                </a:moveTo>
                <a:cubicBezTo>
                  <a:pt x="2315" y="419"/>
                  <a:pt x="4754" y="-1"/>
                  <a:pt x="7211" y="-1"/>
                </a:cubicBezTo>
                <a:cubicBezTo>
                  <a:pt x="18708" y="-1"/>
                  <a:pt x="28190" y="9006"/>
                  <a:pt x="28782" y="20487"/>
                </a:cubicBezTo>
              </a:path>
              <a:path w="28782" h="21600" stroke="0" extrusionOk="0">
                <a:moveTo>
                  <a:pt x="0" y="1239"/>
                </a:moveTo>
                <a:cubicBezTo>
                  <a:pt x="2315" y="419"/>
                  <a:pt x="4754" y="-1"/>
                  <a:pt x="7211" y="-1"/>
                </a:cubicBezTo>
                <a:cubicBezTo>
                  <a:pt x="18708" y="-1"/>
                  <a:pt x="28190" y="9006"/>
                  <a:pt x="28782" y="20487"/>
                </a:cubicBezTo>
                <a:lnTo>
                  <a:pt x="7211" y="21600"/>
                </a:lnTo>
                <a:lnTo>
                  <a:pt x="0" y="1239"/>
                </a:lnTo>
                <a:close/>
              </a:path>
            </a:pathLst>
          </a:cu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173" name="Freeform 30">
            <a:extLst>
              <a:ext uri="{FF2B5EF4-FFF2-40B4-BE49-F238E27FC236}">
                <a16:creationId xmlns:a16="http://schemas.microsoft.com/office/drawing/2014/main" id="{69DC6B27-4A4F-DA4C-88E7-36318DDAD565}"/>
              </a:ext>
            </a:extLst>
          </p:cNvPr>
          <p:cNvSpPr>
            <a:spLocks/>
          </p:cNvSpPr>
          <p:nvPr/>
        </p:nvSpPr>
        <p:spPr bwMode="auto">
          <a:xfrm>
            <a:off x="3282951" y="5972176"/>
            <a:ext cx="6922295" cy="376238"/>
          </a:xfrm>
          <a:custGeom>
            <a:avLst/>
            <a:gdLst>
              <a:gd name="T0" fmla="*/ 0 w 3642"/>
              <a:gd name="T1" fmla="*/ 2147483646 h 244"/>
              <a:gd name="T2" fmla="*/ 2147483646 w 3642"/>
              <a:gd name="T3" fmla="*/ 2147483646 h 244"/>
              <a:gd name="T4" fmla="*/ 2147483646 w 3642"/>
              <a:gd name="T5" fmla="*/ 0 h 244"/>
              <a:gd name="T6" fmla="*/ 2147483646 w 3642"/>
              <a:gd name="T7" fmla="*/ 2147483646 h 244"/>
              <a:gd name="T8" fmla="*/ 2147483646 w 3642"/>
              <a:gd name="T9" fmla="*/ 2147483646 h 244"/>
              <a:gd name="T10" fmla="*/ 2147483646 w 3642"/>
              <a:gd name="T11" fmla="*/ 2147483646 h 244"/>
              <a:gd name="T12" fmla="*/ 2147483646 w 3642"/>
              <a:gd name="T13" fmla="*/ 2147483646 h 244"/>
              <a:gd name="T14" fmla="*/ 2147483646 w 3642"/>
              <a:gd name="T15" fmla="*/ 2147483646 h 244"/>
              <a:gd name="T16" fmla="*/ 2147483646 w 3642"/>
              <a:gd name="T17" fmla="*/ 2147483646 h 244"/>
              <a:gd name="T18" fmla="*/ 2147483646 w 3642"/>
              <a:gd name="T19" fmla="*/ 2147483646 h 244"/>
              <a:gd name="T20" fmla="*/ 2147483646 w 3642"/>
              <a:gd name="T21" fmla="*/ 2147483646 h 244"/>
              <a:gd name="T22" fmla="*/ 2147483646 w 3642"/>
              <a:gd name="T23" fmla="*/ 2147483646 h 244"/>
              <a:gd name="T24" fmla="*/ 2147483646 w 3642"/>
              <a:gd name="T25" fmla="*/ 2147483646 h 244"/>
              <a:gd name="T26" fmla="*/ 2147483646 w 3642"/>
              <a:gd name="T27" fmla="*/ 2147483646 h 244"/>
              <a:gd name="T28" fmla="*/ 2147483646 w 3642"/>
              <a:gd name="T29" fmla="*/ 2147483646 h 244"/>
              <a:gd name="T30" fmla="*/ 2147483646 w 3642"/>
              <a:gd name="T31" fmla="*/ 2147483646 h 244"/>
              <a:gd name="T32" fmla="*/ 2147483646 w 3642"/>
              <a:gd name="T33" fmla="*/ 2147483646 h 244"/>
              <a:gd name="T34" fmla="*/ 2147483646 w 3642"/>
              <a:gd name="T35" fmla="*/ 2147483646 h 244"/>
              <a:gd name="T36" fmla="*/ 2147483646 w 3642"/>
              <a:gd name="T37" fmla="*/ 2147483646 h 244"/>
              <a:gd name="T38" fmla="*/ 2147483646 w 3642"/>
              <a:gd name="T39" fmla="*/ 2147483646 h 244"/>
              <a:gd name="T40" fmla="*/ 2147483646 w 3642"/>
              <a:gd name="T41" fmla="*/ 2147483646 h 244"/>
              <a:gd name="T42" fmla="*/ 2147483646 w 3642"/>
              <a:gd name="T43" fmla="*/ 2147483646 h 244"/>
              <a:gd name="T44" fmla="*/ 2147483646 w 3642"/>
              <a:gd name="T45" fmla="*/ 2147483646 h 244"/>
              <a:gd name="T46" fmla="*/ 2147483646 w 3642"/>
              <a:gd name="T47" fmla="*/ 2147483646 h 244"/>
              <a:gd name="T48" fmla="*/ 2147483646 w 3642"/>
              <a:gd name="T49" fmla="*/ 2147483646 h 244"/>
              <a:gd name="T50" fmla="*/ 2147483646 w 3642"/>
              <a:gd name="T51" fmla="*/ 2147483646 h 244"/>
              <a:gd name="T52" fmla="*/ 2147483646 w 3642"/>
              <a:gd name="T53" fmla="*/ 2147483646 h 244"/>
              <a:gd name="T54" fmla="*/ 2147483646 w 3642"/>
              <a:gd name="T55" fmla="*/ 2147483646 h 244"/>
              <a:gd name="T56" fmla="*/ 2147483646 w 3642"/>
              <a:gd name="T57" fmla="*/ 2147483646 h 244"/>
              <a:gd name="T58" fmla="*/ 2147483646 w 3642"/>
              <a:gd name="T59" fmla="*/ 2147483646 h 244"/>
              <a:gd name="T60" fmla="*/ 2147483646 w 3642"/>
              <a:gd name="T61" fmla="*/ 2147483646 h 244"/>
              <a:gd name="T62" fmla="*/ 2147483646 w 3642"/>
              <a:gd name="T63" fmla="*/ 2147483646 h 244"/>
              <a:gd name="T64" fmla="*/ 2147483646 w 3642"/>
              <a:gd name="T65" fmla="*/ 2147483646 h 244"/>
              <a:gd name="T66" fmla="*/ 2147483646 w 3642"/>
              <a:gd name="T67" fmla="*/ 2147483646 h 244"/>
              <a:gd name="T68" fmla="*/ 2147483646 w 3642"/>
              <a:gd name="T69" fmla="*/ 2147483646 h 244"/>
              <a:gd name="T70" fmla="*/ 2147483646 w 3642"/>
              <a:gd name="T71" fmla="*/ 2147483646 h 244"/>
              <a:gd name="T72" fmla="*/ 2147483646 w 3642"/>
              <a:gd name="T73" fmla="*/ 2147483646 h 244"/>
              <a:gd name="T74" fmla="*/ 2147483646 w 3642"/>
              <a:gd name="T75" fmla="*/ 2147483646 h 244"/>
              <a:gd name="T76" fmla="*/ 2147483646 w 3642"/>
              <a:gd name="T77" fmla="*/ 2147483646 h 244"/>
              <a:gd name="T78" fmla="*/ 2147483646 w 3642"/>
              <a:gd name="T79" fmla="*/ 2147483646 h 244"/>
              <a:gd name="T80" fmla="*/ 2147483646 w 3642"/>
              <a:gd name="T81" fmla="*/ 2147483646 h 244"/>
              <a:gd name="T82" fmla="*/ 2147483646 w 3642"/>
              <a:gd name="T83" fmla="*/ 2147483646 h 244"/>
              <a:gd name="T84" fmla="*/ 2147483646 w 3642"/>
              <a:gd name="T85" fmla="*/ 2147483646 h 244"/>
              <a:gd name="T86" fmla="*/ 2147483646 w 3642"/>
              <a:gd name="T87" fmla="*/ 2147483646 h 244"/>
              <a:gd name="T88" fmla="*/ 2147483646 w 3642"/>
              <a:gd name="T89" fmla="*/ 2147483646 h 24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42"/>
              <a:gd name="T136" fmla="*/ 0 h 244"/>
              <a:gd name="T137" fmla="*/ 3642 w 3642"/>
              <a:gd name="T138" fmla="*/ 244 h 24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42" h="244">
                <a:moveTo>
                  <a:pt x="0" y="5"/>
                </a:moveTo>
                <a:cubicBezTo>
                  <a:pt x="9" y="22"/>
                  <a:pt x="0" y="85"/>
                  <a:pt x="67" y="36"/>
                </a:cubicBezTo>
                <a:cubicBezTo>
                  <a:pt x="84" y="21"/>
                  <a:pt x="94" y="18"/>
                  <a:pt x="99" y="0"/>
                </a:cubicBezTo>
                <a:cubicBezTo>
                  <a:pt x="155" y="45"/>
                  <a:pt x="169" y="47"/>
                  <a:pt x="251" y="62"/>
                </a:cubicBezTo>
                <a:cubicBezTo>
                  <a:pt x="321" y="53"/>
                  <a:pt x="354" y="38"/>
                  <a:pt x="421" y="53"/>
                </a:cubicBezTo>
                <a:cubicBezTo>
                  <a:pt x="453" y="118"/>
                  <a:pt x="409" y="62"/>
                  <a:pt x="488" y="62"/>
                </a:cubicBezTo>
                <a:cubicBezTo>
                  <a:pt x="508" y="62"/>
                  <a:pt x="520" y="77"/>
                  <a:pt x="538" y="83"/>
                </a:cubicBezTo>
                <a:cubicBezTo>
                  <a:pt x="611" y="147"/>
                  <a:pt x="544" y="105"/>
                  <a:pt x="587" y="83"/>
                </a:cubicBezTo>
                <a:cubicBezTo>
                  <a:pt x="605" y="75"/>
                  <a:pt x="631" y="77"/>
                  <a:pt x="655" y="73"/>
                </a:cubicBezTo>
                <a:cubicBezTo>
                  <a:pt x="660" y="62"/>
                  <a:pt x="655" y="42"/>
                  <a:pt x="672" y="42"/>
                </a:cubicBezTo>
                <a:cubicBezTo>
                  <a:pt x="698" y="42"/>
                  <a:pt x="739" y="95"/>
                  <a:pt x="757" y="103"/>
                </a:cubicBezTo>
                <a:cubicBezTo>
                  <a:pt x="771" y="111"/>
                  <a:pt x="789" y="111"/>
                  <a:pt x="806" y="115"/>
                </a:cubicBezTo>
                <a:cubicBezTo>
                  <a:pt x="844" y="47"/>
                  <a:pt x="792" y="113"/>
                  <a:pt x="874" y="73"/>
                </a:cubicBezTo>
                <a:cubicBezTo>
                  <a:pt x="982" y="18"/>
                  <a:pt x="833" y="58"/>
                  <a:pt x="958" y="31"/>
                </a:cubicBezTo>
                <a:cubicBezTo>
                  <a:pt x="996" y="97"/>
                  <a:pt x="1023" y="43"/>
                  <a:pt x="1061" y="11"/>
                </a:cubicBezTo>
                <a:cubicBezTo>
                  <a:pt x="1163" y="105"/>
                  <a:pt x="1084" y="73"/>
                  <a:pt x="1227" y="42"/>
                </a:cubicBezTo>
                <a:cubicBezTo>
                  <a:pt x="1303" y="113"/>
                  <a:pt x="1280" y="127"/>
                  <a:pt x="1312" y="73"/>
                </a:cubicBezTo>
                <a:cubicBezTo>
                  <a:pt x="1408" y="95"/>
                  <a:pt x="1353" y="133"/>
                  <a:pt x="1446" y="95"/>
                </a:cubicBezTo>
                <a:cubicBezTo>
                  <a:pt x="1519" y="123"/>
                  <a:pt x="1511" y="171"/>
                  <a:pt x="1598" y="187"/>
                </a:cubicBezTo>
                <a:cubicBezTo>
                  <a:pt x="1628" y="117"/>
                  <a:pt x="1654" y="123"/>
                  <a:pt x="1765" y="145"/>
                </a:cubicBezTo>
                <a:cubicBezTo>
                  <a:pt x="1856" y="202"/>
                  <a:pt x="1809" y="169"/>
                  <a:pt x="1867" y="115"/>
                </a:cubicBezTo>
                <a:cubicBezTo>
                  <a:pt x="1891" y="118"/>
                  <a:pt x="1914" y="118"/>
                  <a:pt x="1934" y="125"/>
                </a:cubicBezTo>
                <a:cubicBezTo>
                  <a:pt x="1952" y="133"/>
                  <a:pt x="1949" y="157"/>
                  <a:pt x="1969" y="157"/>
                </a:cubicBezTo>
                <a:cubicBezTo>
                  <a:pt x="1990" y="157"/>
                  <a:pt x="1990" y="135"/>
                  <a:pt x="2002" y="125"/>
                </a:cubicBezTo>
                <a:cubicBezTo>
                  <a:pt x="2016" y="115"/>
                  <a:pt x="2034" y="105"/>
                  <a:pt x="2051" y="95"/>
                </a:cubicBezTo>
                <a:cubicBezTo>
                  <a:pt x="2142" y="111"/>
                  <a:pt x="2086" y="125"/>
                  <a:pt x="2171" y="157"/>
                </a:cubicBezTo>
                <a:cubicBezTo>
                  <a:pt x="2200" y="95"/>
                  <a:pt x="2162" y="142"/>
                  <a:pt x="2238" y="157"/>
                </a:cubicBezTo>
                <a:cubicBezTo>
                  <a:pt x="2256" y="160"/>
                  <a:pt x="2270" y="149"/>
                  <a:pt x="2288" y="145"/>
                </a:cubicBezTo>
                <a:cubicBezTo>
                  <a:pt x="2306" y="135"/>
                  <a:pt x="2314" y="115"/>
                  <a:pt x="2338" y="115"/>
                </a:cubicBezTo>
                <a:cubicBezTo>
                  <a:pt x="2376" y="115"/>
                  <a:pt x="2431" y="218"/>
                  <a:pt x="2457" y="240"/>
                </a:cubicBezTo>
                <a:cubicBezTo>
                  <a:pt x="2493" y="207"/>
                  <a:pt x="2504" y="175"/>
                  <a:pt x="2525" y="137"/>
                </a:cubicBezTo>
                <a:cubicBezTo>
                  <a:pt x="2557" y="227"/>
                  <a:pt x="2571" y="151"/>
                  <a:pt x="2592" y="115"/>
                </a:cubicBezTo>
                <a:cubicBezTo>
                  <a:pt x="2609" y="122"/>
                  <a:pt x="2630" y="127"/>
                  <a:pt x="2642" y="137"/>
                </a:cubicBezTo>
                <a:cubicBezTo>
                  <a:pt x="2674" y="162"/>
                  <a:pt x="2644" y="202"/>
                  <a:pt x="2677" y="125"/>
                </a:cubicBezTo>
                <a:cubicBezTo>
                  <a:pt x="2729" y="158"/>
                  <a:pt x="2735" y="183"/>
                  <a:pt x="2794" y="209"/>
                </a:cubicBezTo>
                <a:cubicBezTo>
                  <a:pt x="2826" y="133"/>
                  <a:pt x="2805" y="191"/>
                  <a:pt x="2910" y="167"/>
                </a:cubicBezTo>
                <a:cubicBezTo>
                  <a:pt x="2928" y="178"/>
                  <a:pt x="2937" y="198"/>
                  <a:pt x="2960" y="198"/>
                </a:cubicBezTo>
                <a:cubicBezTo>
                  <a:pt x="3048" y="198"/>
                  <a:pt x="2943" y="117"/>
                  <a:pt x="3027" y="198"/>
                </a:cubicBezTo>
                <a:cubicBezTo>
                  <a:pt x="3106" y="127"/>
                  <a:pt x="3024" y="182"/>
                  <a:pt x="3080" y="198"/>
                </a:cubicBezTo>
                <a:cubicBezTo>
                  <a:pt x="3097" y="203"/>
                  <a:pt x="3170" y="171"/>
                  <a:pt x="3179" y="167"/>
                </a:cubicBezTo>
                <a:cubicBezTo>
                  <a:pt x="3235" y="189"/>
                  <a:pt x="3276" y="218"/>
                  <a:pt x="3331" y="240"/>
                </a:cubicBezTo>
                <a:cubicBezTo>
                  <a:pt x="3355" y="198"/>
                  <a:pt x="3388" y="208"/>
                  <a:pt x="3437" y="176"/>
                </a:cubicBezTo>
                <a:cubicBezTo>
                  <a:pt x="3467" y="244"/>
                  <a:pt x="3440" y="196"/>
                  <a:pt x="3475" y="176"/>
                </a:cubicBezTo>
                <a:cubicBezTo>
                  <a:pt x="3486" y="169"/>
                  <a:pt x="3516" y="211"/>
                  <a:pt x="3533" y="208"/>
                </a:cubicBezTo>
                <a:cubicBezTo>
                  <a:pt x="3595" y="233"/>
                  <a:pt x="3595" y="236"/>
                  <a:pt x="3642" y="208"/>
                </a:cubicBezTo>
              </a:path>
            </a:pathLst>
          </a:cu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174" name="Arc 31">
            <a:extLst>
              <a:ext uri="{FF2B5EF4-FFF2-40B4-BE49-F238E27FC236}">
                <a16:creationId xmlns:a16="http://schemas.microsoft.com/office/drawing/2014/main" id="{6A33BDA0-56E7-4342-9026-256CF77DDDF6}"/>
              </a:ext>
            </a:extLst>
          </p:cNvPr>
          <p:cNvSpPr>
            <a:spLocks/>
          </p:cNvSpPr>
          <p:nvPr/>
        </p:nvSpPr>
        <p:spPr bwMode="auto">
          <a:xfrm>
            <a:off x="2425701" y="1964533"/>
            <a:ext cx="111920" cy="4231481"/>
          </a:xfrm>
          <a:custGeom>
            <a:avLst/>
            <a:gdLst>
              <a:gd name="T0" fmla="*/ 0 w 21518"/>
              <a:gd name="T1" fmla="*/ 0 h 21600"/>
              <a:gd name="T2" fmla="*/ 2147483646 w 21518"/>
              <a:gd name="T3" fmla="*/ 2147483646 h 21600"/>
              <a:gd name="T4" fmla="*/ 0 w 21518"/>
              <a:gd name="T5" fmla="*/ 2147483646 h 21600"/>
              <a:gd name="T6" fmla="*/ 0 60000 65536"/>
              <a:gd name="T7" fmla="*/ 0 60000 65536"/>
              <a:gd name="T8" fmla="*/ 0 60000 65536"/>
              <a:gd name="T9" fmla="*/ 0 w 21518"/>
              <a:gd name="T10" fmla="*/ 0 h 21600"/>
              <a:gd name="T11" fmla="*/ 21518 w 2151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18" h="21600" fill="none" extrusionOk="0">
                <a:moveTo>
                  <a:pt x="0" y="-1"/>
                </a:moveTo>
                <a:cubicBezTo>
                  <a:pt x="11201" y="-1"/>
                  <a:pt x="20543" y="8562"/>
                  <a:pt x="21518" y="19720"/>
                </a:cubicBezTo>
              </a:path>
              <a:path w="21518" h="21600" stroke="0" extrusionOk="0">
                <a:moveTo>
                  <a:pt x="0" y="-1"/>
                </a:moveTo>
                <a:cubicBezTo>
                  <a:pt x="11201" y="-1"/>
                  <a:pt x="20543" y="8562"/>
                  <a:pt x="21518" y="1972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175" name="Freeform 32">
            <a:extLst>
              <a:ext uri="{FF2B5EF4-FFF2-40B4-BE49-F238E27FC236}">
                <a16:creationId xmlns:a16="http://schemas.microsoft.com/office/drawing/2014/main" id="{3A303669-DD50-564F-803F-B823683E6B06}"/>
              </a:ext>
            </a:extLst>
          </p:cNvPr>
          <p:cNvSpPr>
            <a:spLocks/>
          </p:cNvSpPr>
          <p:nvPr/>
        </p:nvSpPr>
        <p:spPr bwMode="auto">
          <a:xfrm>
            <a:off x="2511425" y="4110038"/>
            <a:ext cx="647700" cy="1928813"/>
          </a:xfrm>
          <a:custGeom>
            <a:avLst/>
            <a:gdLst>
              <a:gd name="T0" fmla="*/ 0 w 341"/>
              <a:gd name="T1" fmla="*/ 2147483646 h 1334"/>
              <a:gd name="T2" fmla="*/ 2147483646 w 341"/>
              <a:gd name="T3" fmla="*/ 2147483646 h 1334"/>
              <a:gd name="T4" fmla="*/ 2147483646 w 341"/>
              <a:gd name="T5" fmla="*/ 2147483646 h 1334"/>
              <a:gd name="T6" fmla="*/ 2147483646 w 341"/>
              <a:gd name="T7" fmla="*/ 2147483646 h 1334"/>
              <a:gd name="T8" fmla="*/ 2147483646 w 341"/>
              <a:gd name="T9" fmla="*/ 2147483646 h 1334"/>
              <a:gd name="T10" fmla="*/ 2147483646 w 341"/>
              <a:gd name="T11" fmla="*/ 2147483646 h 1334"/>
              <a:gd name="T12" fmla="*/ 2147483646 w 341"/>
              <a:gd name="T13" fmla="*/ 2147483646 h 1334"/>
              <a:gd name="T14" fmla="*/ 2147483646 w 341"/>
              <a:gd name="T15" fmla="*/ 2147483646 h 1334"/>
              <a:gd name="T16" fmla="*/ 2147483646 w 341"/>
              <a:gd name="T17" fmla="*/ 2147483646 h 1334"/>
              <a:gd name="T18" fmla="*/ 2147483646 w 341"/>
              <a:gd name="T19" fmla="*/ 2147483646 h 13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41"/>
              <a:gd name="T31" fmla="*/ 0 h 1334"/>
              <a:gd name="T32" fmla="*/ 341 w 341"/>
              <a:gd name="T33" fmla="*/ 1334 h 133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41" h="1334">
                <a:moveTo>
                  <a:pt x="0" y="1193"/>
                </a:moveTo>
                <a:cubicBezTo>
                  <a:pt x="5" y="1207"/>
                  <a:pt x="87" y="1273"/>
                  <a:pt x="43" y="1251"/>
                </a:cubicBezTo>
                <a:cubicBezTo>
                  <a:pt x="56" y="1263"/>
                  <a:pt x="43" y="13"/>
                  <a:pt x="43" y="13"/>
                </a:cubicBezTo>
                <a:cubicBezTo>
                  <a:pt x="53" y="0"/>
                  <a:pt x="72" y="1268"/>
                  <a:pt x="82" y="1280"/>
                </a:cubicBezTo>
                <a:cubicBezTo>
                  <a:pt x="87" y="1286"/>
                  <a:pt x="125" y="1302"/>
                  <a:pt x="135" y="1306"/>
                </a:cubicBezTo>
                <a:cubicBezTo>
                  <a:pt x="145" y="1310"/>
                  <a:pt x="132" y="391"/>
                  <a:pt x="147" y="393"/>
                </a:cubicBezTo>
                <a:cubicBezTo>
                  <a:pt x="168" y="414"/>
                  <a:pt x="152" y="1311"/>
                  <a:pt x="183" y="1311"/>
                </a:cubicBezTo>
                <a:cubicBezTo>
                  <a:pt x="154" y="1314"/>
                  <a:pt x="242" y="1328"/>
                  <a:pt x="254" y="1331"/>
                </a:cubicBezTo>
                <a:cubicBezTo>
                  <a:pt x="267" y="1334"/>
                  <a:pt x="282" y="1326"/>
                  <a:pt x="298" y="1326"/>
                </a:cubicBezTo>
                <a:cubicBezTo>
                  <a:pt x="313" y="1326"/>
                  <a:pt x="341" y="1331"/>
                  <a:pt x="341" y="1331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6176" name="Picture 33" descr="j0286851">
            <a:extLst>
              <a:ext uri="{FF2B5EF4-FFF2-40B4-BE49-F238E27FC236}">
                <a16:creationId xmlns:a16="http://schemas.microsoft.com/office/drawing/2014/main" id="{C16EFFDB-3ADD-A24B-A0B5-AB4F665A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2121695"/>
            <a:ext cx="638175" cy="5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7" name="Text Box 34">
            <a:extLst>
              <a:ext uri="{FF2B5EF4-FFF2-40B4-BE49-F238E27FC236}">
                <a16:creationId xmlns:a16="http://schemas.microsoft.com/office/drawing/2014/main" id="{742CB14E-6699-BF42-8BFA-D185146C4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1" y="3007520"/>
            <a:ext cx="72866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950" b="1">
                <a:solidFill>
                  <a:srgbClr val="00CC00"/>
                </a:solidFill>
                <a:latin typeface="Arial" panose="020B0604020202020204" pitchFamily="34" charset="0"/>
              </a:rPr>
              <a:t>EEG sleep</a:t>
            </a:r>
            <a:endParaRPr lang="en-US" altLang="en-US" sz="1950" b="1">
              <a:solidFill>
                <a:srgbClr val="3366FF"/>
              </a:solidFill>
              <a:latin typeface="Arial" panose="020B0604020202020204" pitchFamily="34" charset="0"/>
            </a:endParaRPr>
          </a:p>
        </p:txBody>
      </p:sp>
      <p:sp>
        <p:nvSpPr>
          <p:cNvPr id="6178" name="Arc 35">
            <a:extLst>
              <a:ext uri="{FF2B5EF4-FFF2-40B4-BE49-F238E27FC236}">
                <a16:creationId xmlns:a16="http://schemas.microsoft.com/office/drawing/2014/main" id="{5465305E-1A10-AC4C-A38A-C9799C287DBE}"/>
              </a:ext>
            </a:extLst>
          </p:cNvPr>
          <p:cNvSpPr>
            <a:spLocks/>
          </p:cNvSpPr>
          <p:nvPr/>
        </p:nvSpPr>
        <p:spPr bwMode="auto">
          <a:xfrm>
            <a:off x="6685758" y="4562476"/>
            <a:ext cx="1031081" cy="1788320"/>
          </a:xfrm>
          <a:custGeom>
            <a:avLst/>
            <a:gdLst>
              <a:gd name="T0" fmla="*/ 0 w 22209"/>
              <a:gd name="T1" fmla="*/ 2147483646 h 21600"/>
              <a:gd name="T2" fmla="*/ 2147483646 w 22209"/>
              <a:gd name="T3" fmla="*/ 2147483646 h 21600"/>
              <a:gd name="T4" fmla="*/ 2147483646 w 22209"/>
              <a:gd name="T5" fmla="*/ 2147483646 h 21600"/>
              <a:gd name="T6" fmla="*/ 0 60000 65536"/>
              <a:gd name="T7" fmla="*/ 0 60000 65536"/>
              <a:gd name="T8" fmla="*/ 0 60000 65536"/>
              <a:gd name="T9" fmla="*/ 0 w 22209"/>
              <a:gd name="T10" fmla="*/ 0 h 21600"/>
              <a:gd name="T11" fmla="*/ 22209 w 2220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09" h="21600" fill="none" extrusionOk="0">
                <a:moveTo>
                  <a:pt x="-1" y="8"/>
                </a:moveTo>
                <a:cubicBezTo>
                  <a:pt x="204" y="2"/>
                  <a:pt x="409" y="-1"/>
                  <a:pt x="614" y="-1"/>
                </a:cubicBezTo>
                <a:cubicBezTo>
                  <a:pt x="12359" y="-1"/>
                  <a:pt x="21952" y="9385"/>
                  <a:pt x="22208" y="21129"/>
                </a:cubicBezTo>
              </a:path>
              <a:path w="22209" h="21600" stroke="0" extrusionOk="0">
                <a:moveTo>
                  <a:pt x="-1" y="8"/>
                </a:moveTo>
                <a:cubicBezTo>
                  <a:pt x="204" y="2"/>
                  <a:pt x="409" y="-1"/>
                  <a:pt x="614" y="-1"/>
                </a:cubicBezTo>
                <a:cubicBezTo>
                  <a:pt x="12359" y="-1"/>
                  <a:pt x="21952" y="9385"/>
                  <a:pt x="22208" y="21129"/>
                </a:cubicBezTo>
                <a:lnTo>
                  <a:pt x="614" y="21600"/>
                </a:lnTo>
                <a:lnTo>
                  <a:pt x="-1" y="8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179" name="Arc 36">
            <a:extLst>
              <a:ext uri="{FF2B5EF4-FFF2-40B4-BE49-F238E27FC236}">
                <a16:creationId xmlns:a16="http://schemas.microsoft.com/office/drawing/2014/main" id="{EFE86BD5-A617-3549-BBE7-5654DE2DBFF3}"/>
              </a:ext>
            </a:extLst>
          </p:cNvPr>
          <p:cNvSpPr>
            <a:spLocks/>
          </p:cNvSpPr>
          <p:nvPr/>
        </p:nvSpPr>
        <p:spPr bwMode="auto">
          <a:xfrm flipH="1">
            <a:off x="4590257" y="4579145"/>
            <a:ext cx="978693" cy="2450306"/>
          </a:xfrm>
          <a:custGeom>
            <a:avLst/>
            <a:gdLst>
              <a:gd name="T0" fmla="*/ 2147483646 w 20040"/>
              <a:gd name="T1" fmla="*/ 0 h 21600"/>
              <a:gd name="T2" fmla="*/ 2147483646 w 20040"/>
              <a:gd name="T3" fmla="*/ 2147483646 h 21600"/>
              <a:gd name="T4" fmla="*/ 0 w 20040"/>
              <a:gd name="T5" fmla="*/ 2147483646 h 21600"/>
              <a:gd name="T6" fmla="*/ 0 60000 65536"/>
              <a:gd name="T7" fmla="*/ 0 60000 65536"/>
              <a:gd name="T8" fmla="*/ 0 60000 65536"/>
              <a:gd name="T9" fmla="*/ 0 w 20040"/>
              <a:gd name="T10" fmla="*/ 0 h 21600"/>
              <a:gd name="T11" fmla="*/ 20040 w 2004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40" h="21600" fill="none" extrusionOk="0">
                <a:moveTo>
                  <a:pt x="37" y="0"/>
                </a:moveTo>
                <a:cubicBezTo>
                  <a:pt x="8841" y="15"/>
                  <a:pt x="16755" y="5372"/>
                  <a:pt x="20040" y="13540"/>
                </a:cubicBezTo>
              </a:path>
              <a:path w="20040" h="21600" stroke="0" extrusionOk="0">
                <a:moveTo>
                  <a:pt x="37" y="0"/>
                </a:moveTo>
                <a:cubicBezTo>
                  <a:pt x="8841" y="15"/>
                  <a:pt x="16755" y="5372"/>
                  <a:pt x="20040" y="13540"/>
                </a:cubicBezTo>
                <a:lnTo>
                  <a:pt x="0" y="21600"/>
                </a:lnTo>
                <a:lnTo>
                  <a:pt x="37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180" name="Arc 37">
            <a:extLst>
              <a:ext uri="{FF2B5EF4-FFF2-40B4-BE49-F238E27FC236}">
                <a16:creationId xmlns:a16="http://schemas.microsoft.com/office/drawing/2014/main" id="{D05B1DC0-30BD-4342-95BB-E87A4DE2826C}"/>
              </a:ext>
            </a:extLst>
          </p:cNvPr>
          <p:cNvSpPr>
            <a:spLocks/>
          </p:cNvSpPr>
          <p:nvPr/>
        </p:nvSpPr>
        <p:spPr bwMode="auto">
          <a:xfrm>
            <a:off x="3797301" y="5688808"/>
            <a:ext cx="785813" cy="1354931"/>
          </a:xfrm>
          <a:custGeom>
            <a:avLst/>
            <a:gdLst>
              <a:gd name="T0" fmla="*/ 2147483646 w 15506"/>
              <a:gd name="T1" fmla="*/ 0 h 21356"/>
              <a:gd name="T2" fmla="*/ 2147483646 w 15506"/>
              <a:gd name="T3" fmla="*/ 2147483646 h 21356"/>
              <a:gd name="T4" fmla="*/ 0 w 15506"/>
              <a:gd name="T5" fmla="*/ 2147483646 h 21356"/>
              <a:gd name="T6" fmla="*/ 0 60000 65536"/>
              <a:gd name="T7" fmla="*/ 0 60000 65536"/>
              <a:gd name="T8" fmla="*/ 0 60000 65536"/>
              <a:gd name="T9" fmla="*/ 0 w 15506"/>
              <a:gd name="T10" fmla="*/ 0 h 21356"/>
              <a:gd name="T11" fmla="*/ 15506 w 15506"/>
              <a:gd name="T12" fmla="*/ 21356 h 213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06" h="21356" fill="none" extrusionOk="0">
                <a:moveTo>
                  <a:pt x="3237" y="-1"/>
                </a:moveTo>
                <a:cubicBezTo>
                  <a:pt x="7907" y="707"/>
                  <a:pt x="12217" y="2927"/>
                  <a:pt x="15505" y="6318"/>
                </a:cubicBezTo>
              </a:path>
              <a:path w="15506" h="21356" stroke="0" extrusionOk="0">
                <a:moveTo>
                  <a:pt x="3237" y="-1"/>
                </a:moveTo>
                <a:cubicBezTo>
                  <a:pt x="7907" y="707"/>
                  <a:pt x="12217" y="2927"/>
                  <a:pt x="15505" y="6318"/>
                </a:cubicBezTo>
                <a:lnTo>
                  <a:pt x="0" y="21356"/>
                </a:lnTo>
                <a:lnTo>
                  <a:pt x="3237" y="-1"/>
                </a:lnTo>
                <a:close/>
              </a:path>
            </a:pathLst>
          </a:cu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181" name="Arc 38">
            <a:extLst>
              <a:ext uri="{FF2B5EF4-FFF2-40B4-BE49-F238E27FC236}">
                <a16:creationId xmlns:a16="http://schemas.microsoft.com/office/drawing/2014/main" id="{AAE7C035-EE20-CE4C-A0B0-72FB4FB53C62}"/>
              </a:ext>
            </a:extLst>
          </p:cNvPr>
          <p:cNvSpPr>
            <a:spLocks/>
          </p:cNvSpPr>
          <p:nvPr/>
        </p:nvSpPr>
        <p:spPr bwMode="auto">
          <a:xfrm flipH="1">
            <a:off x="2887663" y="5691188"/>
            <a:ext cx="878682" cy="1343025"/>
          </a:xfrm>
          <a:custGeom>
            <a:avLst/>
            <a:gdLst>
              <a:gd name="T0" fmla="*/ 2147483646 w 14011"/>
              <a:gd name="T1" fmla="*/ 0 h 21566"/>
              <a:gd name="T2" fmla="*/ 2147483646 w 14011"/>
              <a:gd name="T3" fmla="*/ 2147483646 h 21566"/>
              <a:gd name="T4" fmla="*/ 0 w 14011"/>
              <a:gd name="T5" fmla="*/ 2147483646 h 21566"/>
              <a:gd name="T6" fmla="*/ 0 60000 65536"/>
              <a:gd name="T7" fmla="*/ 0 60000 65536"/>
              <a:gd name="T8" fmla="*/ 0 60000 65536"/>
              <a:gd name="T9" fmla="*/ 0 w 14011"/>
              <a:gd name="T10" fmla="*/ 0 h 21566"/>
              <a:gd name="T11" fmla="*/ 14011 w 14011"/>
              <a:gd name="T12" fmla="*/ 21566 h 215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11" h="21566" fill="none" extrusionOk="0">
                <a:moveTo>
                  <a:pt x="1211" y="0"/>
                </a:moveTo>
                <a:cubicBezTo>
                  <a:pt x="5923" y="264"/>
                  <a:pt x="10418" y="2065"/>
                  <a:pt x="14010" y="5126"/>
                </a:cubicBezTo>
              </a:path>
              <a:path w="14011" h="21566" stroke="0" extrusionOk="0">
                <a:moveTo>
                  <a:pt x="1211" y="0"/>
                </a:moveTo>
                <a:cubicBezTo>
                  <a:pt x="5923" y="264"/>
                  <a:pt x="10418" y="2065"/>
                  <a:pt x="14010" y="5126"/>
                </a:cubicBezTo>
                <a:lnTo>
                  <a:pt x="0" y="21566"/>
                </a:lnTo>
                <a:lnTo>
                  <a:pt x="1211" y="0"/>
                </a:lnTo>
                <a:close/>
              </a:path>
            </a:pathLst>
          </a:cu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6182" name="Picture 39" descr="j0238189">
            <a:extLst>
              <a:ext uri="{FF2B5EF4-FFF2-40B4-BE49-F238E27FC236}">
                <a16:creationId xmlns:a16="http://schemas.microsoft.com/office/drawing/2014/main" id="{43312B55-778D-F345-9EE6-C39A123EE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4" y="2905663"/>
            <a:ext cx="7286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3" name="Line 40">
            <a:extLst>
              <a:ext uri="{FF2B5EF4-FFF2-40B4-BE49-F238E27FC236}">
                <a16:creationId xmlns:a16="http://schemas.microsoft.com/office/drawing/2014/main" id="{ADAEC63B-2956-E745-8F46-0BDC600DF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5850" y="5657850"/>
            <a:ext cx="364332" cy="2382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6184" name="Picture 41" descr="j0339222">
            <a:extLst>
              <a:ext uri="{FF2B5EF4-FFF2-40B4-BE49-F238E27FC236}">
                <a16:creationId xmlns:a16="http://schemas.microsoft.com/office/drawing/2014/main" id="{64384974-34A0-5D44-BDB3-14654A818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6" y="3943350"/>
            <a:ext cx="728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5" name="Line 42">
            <a:extLst>
              <a:ext uri="{FF2B5EF4-FFF2-40B4-BE49-F238E27FC236}">
                <a16:creationId xmlns:a16="http://schemas.microsoft.com/office/drawing/2014/main" id="{01C3F27F-D207-3943-9FF0-770943580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1800" y="4514850"/>
            <a:ext cx="1276350" cy="238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186" name="Text Box 43">
            <a:extLst>
              <a:ext uri="{FF2B5EF4-FFF2-40B4-BE49-F238E27FC236}">
                <a16:creationId xmlns:a16="http://schemas.microsoft.com/office/drawing/2014/main" id="{7A8FDC49-5B53-A544-A634-85ABA880A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1790700"/>
            <a:ext cx="364332" cy="492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050" b="1">
                <a:solidFill>
                  <a:schemeClr val="hlink"/>
                </a:solidFill>
                <a:latin typeface="Arial" panose="020B0604020202020204" pitchFamily="34" charset="0"/>
              </a:rPr>
              <a:t>500</a:t>
            </a: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sz="1050" b="1">
                <a:solidFill>
                  <a:schemeClr val="hlink"/>
                </a:solidFill>
                <a:latin typeface="Arial" panose="020B0604020202020204" pitchFamily="34" charset="0"/>
              </a:rPr>
              <a:t>250</a:t>
            </a: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sz="1050" b="1">
                <a:solidFill>
                  <a:schemeClr val="hlink"/>
                </a:solidFill>
                <a:latin typeface="Arial" panose="020B0604020202020204" pitchFamily="34" charset="0"/>
              </a:rPr>
              <a:t>125</a:t>
            </a: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en-US" altLang="en-US" sz="105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sz="1050" b="1">
                <a:solidFill>
                  <a:schemeClr val="hlink"/>
                </a:solidFill>
                <a:latin typeface="Arial" panose="020B0604020202020204" pitchFamily="34" charset="0"/>
              </a:rPr>
              <a:t>60</a:t>
            </a:r>
          </a:p>
          <a:p>
            <a:pPr algn="r">
              <a:spcBef>
                <a:spcPct val="50000"/>
              </a:spcBef>
            </a:pPr>
            <a:r>
              <a:rPr lang="en-US" altLang="en-US" sz="1050" b="1">
                <a:solidFill>
                  <a:schemeClr val="hlink"/>
                </a:solidFill>
                <a:latin typeface="Arial" panose="020B0604020202020204" pitchFamily="34" charset="0"/>
              </a:rPr>
              <a:t>30</a:t>
            </a:r>
          </a:p>
          <a:p>
            <a:pPr algn="r">
              <a:spcBef>
                <a:spcPct val="50000"/>
              </a:spcBef>
            </a:pPr>
            <a:r>
              <a:rPr lang="en-US" altLang="en-US" sz="1050" b="1">
                <a:solidFill>
                  <a:schemeClr val="hlink"/>
                </a:solidFill>
                <a:latin typeface="Arial" panose="020B0604020202020204" pitchFamily="34" charset="0"/>
              </a:rPr>
              <a:t>0    	</a:t>
            </a:r>
          </a:p>
        </p:txBody>
      </p:sp>
      <p:pic>
        <p:nvPicPr>
          <p:cNvPr id="6187" name="Picture 44" descr="j0310176">
            <a:extLst>
              <a:ext uri="{FF2B5EF4-FFF2-40B4-BE49-F238E27FC236}">
                <a16:creationId xmlns:a16="http://schemas.microsoft.com/office/drawing/2014/main" id="{60A8EB78-E8ED-FF49-B0B0-90443241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3848100"/>
            <a:ext cx="79295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8" name="Freeform 45">
            <a:extLst>
              <a:ext uri="{FF2B5EF4-FFF2-40B4-BE49-F238E27FC236}">
                <a16:creationId xmlns:a16="http://schemas.microsoft.com/office/drawing/2014/main" id="{9822CA8A-2506-1E4C-988F-78364529BB6C}"/>
              </a:ext>
            </a:extLst>
          </p:cNvPr>
          <p:cNvSpPr>
            <a:spLocks/>
          </p:cNvSpPr>
          <p:nvPr/>
        </p:nvSpPr>
        <p:spPr bwMode="auto">
          <a:xfrm>
            <a:off x="5245100" y="6267451"/>
            <a:ext cx="942975" cy="111920"/>
          </a:xfrm>
          <a:custGeom>
            <a:avLst/>
            <a:gdLst>
              <a:gd name="T0" fmla="*/ 0 w 496"/>
              <a:gd name="T1" fmla="*/ 0 h 1"/>
              <a:gd name="T2" fmla="*/ 2147483646 w 496"/>
              <a:gd name="T3" fmla="*/ 2147483646 h 1"/>
              <a:gd name="T4" fmla="*/ 0 60000 65536"/>
              <a:gd name="T5" fmla="*/ 0 60000 65536"/>
              <a:gd name="T6" fmla="*/ 0 w 496"/>
              <a:gd name="T7" fmla="*/ 0 h 1"/>
              <a:gd name="T8" fmla="*/ 496 w 49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96" h="1">
                <a:moveTo>
                  <a:pt x="0" y="0"/>
                </a:moveTo>
                <a:lnTo>
                  <a:pt x="496" y="1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89" name="Line 46">
            <a:extLst>
              <a:ext uri="{FF2B5EF4-FFF2-40B4-BE49-F238E27FC236}">
                <a16:creationId xmlns:a16="http://schemas.microsoft.com/office/drawing/2014/main" id="{F9FCC8C4-F09E-CE48-B589-A2B9FD5823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1725" y="3000375"/>
            <a:ext cx="364332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90" name="Line 47">
            <a:extLst>
              <a:ext uri="{FF2B5EF4-FFF2-40B4-BE49-F238E27FC236}">
                <a16:creationId xmlns:a16="http://schemas.microsoft.com/office/drawing/2014/main" id="{EED96FC0-3D40-F84C-9F3F-0CE29C5A24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0501" y="2997995"/>
            <a:ext cx="273845" cy="2976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91" name="Line 48">
            <a:extLst>
              <a:ext uri="{FF2B5EF4-FFF2-40B4-BE49-F238E27FC236}">
                <a16:creationId xmlns:a16="http://schemas.microsoft.com/office/drawing/2014/main" id="{FD374369-057A-1645-B8FC-0AAA1D4C6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76" y="3007520"/>
            <a:ext cx="90488" cy="6691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92" name="Line 49">
            <a:extLst>
              <a:ext uri="{FF2B5EF4-FFF2-40B4-BE49-F238E27FC236}">
                <a16:creationId xmlns:a16="http://schemas.microsoft.com/office/drawing/2014/main" id="{0F6052D3-2A1A-B54D-B060-C7B33FDB4F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9051" y="3014663"/>
            <a:ext cx="273845" cy="89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93" name="Freeform 50">
            <a:extLst>
              <a:ext uri="{FF2B5EF4-FFF2-40B4-BE49-F238E27FC236}">
                <a16:creationId xmlns:a16="http://schemas.microsoft.com/office/drawing/2014/main" id="{40ABEC31-3C5E-1448-B572-2CF6ECF21A0E}"/>
              </a:ext>
            </a:extLst>
          </p:cNvPr>
          <p:cNvSpPr>
            <a:spLocks/>
          </p:cNvSpPr>
          <p:nvPr/>
        </p:nvSpPr>
        <p:spPr bwMode="auto">
          <a:xfrm>
            <a:off x="4302126" y="6257926"/>
            <a:ext cx="5567363" cy="111920"/>
          </a:xfrm>
          <a:custGeom>
            <a:avLst/>
            <a:gdLst>
              <a:gd name="T0" fmla="*/ 0 w 2930"/>
              <a:gd name="T1" fmla="*/ 0 h 1"/>
              <a:gd name="T2" fmla="*/ 2147483646 w 2930"/>
              <a:gd name="T3" fmla="*/ 0 h 1"/>
              <a:gd name="T4" fmla="*/ 0 60000 65536"/>
              <a:gd name="T5" fmla="*/ 0 60000 65536"/>
              <a:gd name="T6" fmla="*/ 0 w 2930"/>
              <a:gd name="T7" fmla="*/ 0 h 1"/>
              <a:gd name="T8" fmla="*/ 2930 w 293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30" h="1">
                <a:moveTo>
                  <a:pt x="0" y="0"/>
                </a:moveTo>
                <a:lnTo>
                  <a:pt x="2930" y="0"/>
                </a:lnTo>
              </a:path>
            </a:pathLst>
          </a:custGeom>
          <a:noFill/>
          <a:ln w="76200">
            <a:solidFill>
              <a:srgbClr val="FFFF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94" name="Freeform 51">
            <a:extLst>
              <a:ext uri="{FF2B5EF4-FFF2-40B4-BE49-F238E27FC236}">
                <a16:creationId xmlns:a16="http://schemas.microsoft.com/office/drawing/2014/main" id="{2DD9C32D-01B0-DA4F-BB70-D44BAA67DB0B}"/>
              </a:ext>
            </a:extLst>
          </p:cNvPr>
          <p:cNvSpPr>
            <a:spLocks/>
          </p:cNvSpPr>
          <p:nvPr/>
        </p:nvSpPr>
        <p:spPr bwMode="auto">
          <a:xfrm>
            <a:off x="7731126" y="3690938"/>
            <a:ext cx="111920" cy="2576513"/>
          </a:xfrm>
          <a:custGeom>
            <a:avLst/>
            <a:gdLst>
              <a:gd name="T0" fmla="*/ 0 w 6"/>
              <a:gd name="T1" fmla="*/ 0 h 1666"/>
              <a:gd name="T2" fmla="*/ 2147483646 w 6"/>
              <a:gd name="T3" fmla="*/ 2147483646 h 1666"/>
              <a:gd name="T4" fmla="*/ 0 60000 65536"/>
              <a:gd name="T5" fmla="*/ 0 60000 65536"/>
              <a:gd name="T6" fmla="*/ 0 w 6"/>
              <a:gd name="T7" fmla="*/ 0 h 1666"/>
              <a:gd name="T8" fmla="*/ 6 w 6"/>
              <a:gd name="T9" fmla="*/ 1666 h 16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" h="1666">
                <a:moveTo>
                  <a:pt x="0" y="0"/>
                </a:moveTo>
                <a:lnTo>
                  <a:pt x="6" y="1666"/>
                </a:lnTo>
              </a:path>
            </a:pathLst>
          </a:cu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95" name="Line 52">
            <a:extLst>
              <a:ext uri="{FF2B5EF4-FFF2-40B4-BE49-F238E27FC236}">
                <a16:creationId xmlns:a16="http://schemas.microsoft.com/office/drawing/2014/main" id="{4B0D3B78-CE8F-4B46-BA54-BA35E2C1C7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8825" y="3219450"/>
            <a:ext cx="2382" cy="2895600"/>
          </a:xfrm>
          <a:prstGeom prst="line">
            <a:avLst/>
          </a:prstGeom>
          <a:noFill/>
          <a:ln w="57150">
            <a:solidFill>
              <a:srgbClr val="0089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96" name="Line 53">
            <a:extLst>
              <a:ext uri="{FF2B5EF4-FFF2-40B4-BE49-F238E27FC236}">
                <a16:creationId xmlns:a16="http://schemas.microsoft.com/office/drawing/2014/main" id="{CF9FC18B-06F7-0A42-82DF-AA3DDBF48A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69201" y="3295650"/>
            <a:ext cx="547688" cy="238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97" name="Line 54">
            <a:extLst>
              <a:ext uri="{FF2B5EF4-FFF2-40B4-BE49-F238E27FC236}">
                <a16:creationId xmlns:a16="http://schemas.microsoft.com/office/drawing/2014/main" id="{C8881689-DBC2-4049-AFCB-A644AAB3C8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97825" y="3383757"/>
            <a:ext cx="364332" cy="4452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98" name="Line 55">
            <a:extLst>
              <a:ext uri="{FF2B5EF4-FFF2-40B4-BE49-F238E27FC236}">
                <a16:creationId xmlns:a16="http://schemas.microsoft.com/office/drawing/2014/main" id="{81B42094-F783-0941-A946-99206F8044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6450" y="3464720"/>
            <a:ext cx="183357" cy="5929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99" name="Rectangle 56">
            <a:extLst>
              <a:ext uri="{FF2B5EF4-FFF2-40B4-BE49-F238E27FC236}">
                <a16:creationId xmlns:a16="http://schemas.microsoft.com/office/drawing/2014/main" id="{A977A9C7-DACD-1044-AF57-79EA4C42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5064920"/>
            <a:ext cx="82153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950">
                <a:solidFill>
                  <a:srgbClr val="3366FF"/>
                </a:solidFill>
                <a:latin typeface="Arial" panose="020B0604020202020204" pitchFamily="34" charset="0"/>
              </a:rPr>
              <a:t>EEG awake</a:t>
            </a:r>
          </a:p>
        </p:txBody>
      </p:sp>
      <p:sp>
        <p:nvSpPr>
          <p:cNvPr id="6200" name="Line 57">
            <a:extLst>
              <a:ext uri="{FF2B5EF4-FFF2-40B4-BE49-F238E27FC236}">
                <a16:creationId xmlns:a16="http://schemas.microsoft.com/office/drawing/2014/main" id="{840D2C3F-D165-9246-97E7-D429104980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5775" y="5222082"/>
            <a:ext cx="2382" cy="8167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201" name="Line 58">
            <a:extLst>
              <a:ext uri="{FF2B5EF4-FFF2-40B4-BE49-F238E27FC236}">
                <a16:creationId xmlns:a16="http://schemas.microsoft.com/office/drawing/2014/main" id="{F8B95045-569D-AD43-9533-70832E333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5" y="5445920"/>
            <a:ext cx="2382" cy="5929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202" name="Line 59">
            <a:extLst>
              <a:ext uri="{FF2B5EF4-FFF2-40B4-BE49-F238E27FC236}">
                <a16:creationId xmlns:a16="http://schemas.microsoft.com/office/drawing/2014/main" id="{54D97B06-EF95-834A-8FC1-D268EE009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5850" y="5741195"/>
            <a:ext cx="2382" cy="2976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203" name="Line 60">
            <a:extLst>
              <a:ext uri="{FF2B5EF4-FFF2-40B4-BE49-F238E27FC236}">
                <a16:creationId xmlns:a16="http://schemas.microsoft.com/office/drawing/2014/main" id="{83E05642-3E2E-1F42-B845-13D410EF1D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3025" y="5815013"/>
            <a:ext cx="2382" cy="2238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204" name="Line 61">
            <a:extLst>
              <a:ext uri="{FF2B5EF4-FFF2-40B4-BE49-F238E27FC236}">
                <a16:creationId xmlns:a16="http://schemas.microsoft.com/office/drawing/2014/main" id="{93F2A73B-0668-E14A-93F6-0A6B7A06D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0200" y="5891213"/>
            <a:ext cx="2382" cy="1476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205" name="Line 62">
            <a:extLst>
              <a:ext uri="{FF2B5EF4-FFF2-40B4-BE49-F238E27FC236}">
                <a16:creationId xmlns:a16="http://schemas.microsoft.com/office/drawing/2014/main" id="{2B9F7A07-1963-E248-9947-D88BFFE812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7375" y="5965032"/>
            <a:ext cx="2382" cy="738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206" name="Line 63">
            <a:extLst>
              <a:ext uri="{FF2B5EF4-FFF2-40B4-BE49-F238E27FC236}">
                <a16:creationId xmlns:a16="http://schemas.microsoft.com/office/drawing/2014/main" id="{5BE42B82-57FE-0C49-828F-C7523BB7E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0275" y="5967413"/>
            <a:ext cx="2382" cy="1476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207" name="Text Box 64">
            <a:extLst>
              <a:ext uri="{FF2B5EF4-FFF2-40B4-BE49-F238E27FC236}">
                <a16:creationId xmlns:a16="http://schemas.microsoft.com/office/drawing/2014/main" id="{DA6B3C91-1F9D-1545-848B-10BB96097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1790700"/>
            <a:ext cx="1095375" cy="39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959" tIns="48980" rIns="97959" bIns="4898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950" b="1">
                <a:solidFill>
                  <a:srgbClr val="FF0000"/>
                </a:solidFill>
                <a:latin typeface="Arial" panose="020B0604020202020204" pitchFamily="34" charset="0"/>
              </a:rPr>
              <a:t>ECG</a:t>
            </a:r>
          </a:p>
        </p:txBody>
      </p:sp>
      <p:sp>
        <p:nvSpPr>
          <p:cNvPr id="6208" name="Text Box 65">
            <a:extLst>
              <a:ext uri="{FF2B5EF4-FFF2-40B4-BE49-F238E27FC236}">
                <a16:creationId xmlns:a16="http://schemas.microsoft.com/office/drawing/2014/main" id="{840EE187-2370-8241-AE34-2EC0988E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25" y="4750595"/>
            <a:ext cx="638175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950" b="1">
                <a:solidFill>
                  <a:srgbClr val="FF0000"/>
                </a:solidFill>
                <a:latin typeface="Arial" panose="020B0604020202020204" pitchFamily="34" charset="0"/>
              </a:rPr>
              <a:t>EMG</a:t>
            </a:r>
          </a:p>
        </p:txBody>
      </p:sp>
      <p:sp>
        <p:nvSpPr>
          <p:cNvPr id="6209" name="Text Box 66">
            <a:extLst>
              <a:ext uri="{FF2B5EF4-FFF2-40B4-BE49-F238E27FC236}">
                <a16:creationId xmlns:a16="http://schemas.microsoft.com/office/drawing/2014/main" id="{BB67CB80-C77C-6D40-865B-DED6A6B87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1" y="2093120"/>
            <a:ext cx="91202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950" b="1">
                <a:solidFill>
                  <a:srgbClr val="0000CC"/>
                </a:solidFill>
                <a:latin typeface="Arial" panose="020B0604020202020204" pitchFamily="34" charset="0"/>
              </a:rPr>
              <a:t>EOG (ENG)</a:t>
            </a:r>
          </a:p>
        </p:txBody>
      </p:sp>
      <p:sp>
        <p:nvSpPr>
          <p:cNvPr id="6210" name="Line 67">
            <a:extLst>
              <a:ext uri="{FF2B5EF4-FFF2-40B4-BE49-F238E27FC236}">
                <a16:creationId xmlns:a16="http://schemas.microsoft.com/office/drawing/2014/main" id="{B7B73D7A-2382-D74A-B7D8-38DFC1BB2F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25851" y="3536157"/>
            <a:ext cx="90488" cy="445293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211" name="Line 68">
            <a:extLst>
              <a:ext uri="{FF2B5EF4-FFF2-40B4-BE49-F238E27FC236}">
                <a16:creationId xmlns:a16="http://schemas.microsoft.com/office/drawing/2014/main" id="{628380D9-34CB-8F4D-95CE-CE5B69230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1576" y="4602957"/>
            <a:ext cx="90488" cy="44529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212" name="Line 69">
            <a:extLst>
              <a:ext uri="{FF2B5EF4-FFF2-40B4-BE49-F238E27FC236}">
                <a16:creationId xmlns:a16="http://schemas.microsoft.com/office/drawing/2014/main" id="{A5E34EC8-E627-B44B-B538-76D941A7F0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5076" y="3455195"/>
            <a:ext cx="273845" cy="29765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213" name="AutoShape 70">
            <a:extLst>
              <a:ext uri="{FF2B5EF4-FFF2-40B4-BE49-F238E27FC236}">
                <a16:creationId xmlns:a16="http://schemas.microsoft.com/office/drawing/2014/main" id="{1F55C619-CDDF-184E-ACC7-605FA655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1" y="5067300"/>
            <a:ext cx="3100388" cy="742950"/>
          </a:xfrm>
          <a:prstGeom prst="wedgeRoundRectCallout">
            <a:avLst>
              <a:gd name="adj1" fmla="val -44778"/>
              <a:gd name="adj2" fmla="val 126921"/>
              <a:gd name="adj3" fmla="val 16667"/>
            </a:avLst>
          </a:prstGeom>
          <a:solidFill>
            <a:srgbClr val="FFFF00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lIns="97959" tIns="0" rIns="97959" bIns="0"/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500" u="sng">
                <a:solidFill>
                  <a:srgbClr val="000000"/>
                </a:solidFill>
                <a:latin typeface="Arial" panose="020B0604020202020204" pitchFamily="34" charset="0"/>
              </a:rPr>
              <a:t>ABR</a:t>
            </a:r>
          </a:p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</a:rPr>
              <a:t>Amplitude </a:t>
            </a:r>
            <a:r>
              <a:rPr lang="ru-RU" altLang="en-US" sz="150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ru-RU" altLang="en-US" sz="1500">
                <a:solidFill>
                  <a:srgbClr val="000000"/>
                </a:solidFill>
                <a:latin typeface="Arial" panose="020B0604020202020204" pitchFamily="34" charset="0"/>
              </a:rPr>
              <a:t>1 – 1 </a:t>
            </a:r>
            <a:r>
              <a:rPr lang="el-GR" altLang="en-US" sz="1500">
                <a:solidFill>
                  <a:srgbClr val="000000"/>
                </a:solidFill>
                <a:latin typeface="Arial" panose="020B0604020202020204" pitchFamily="34" charset="0"/>
              </a:rPr>
              <a:t>μ</a:t>
            </a:r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endParaRPr lang="el-GR" altLang="en-US" sz="15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</a:rPr>
              <a:t>Frequencies 3</a:t>
            </a:r>
            <a:r>
              <a:rPr lang="ru-RU" altLang="en-US" sz="1500">
                <a:solidFill>
                  <a:srgbClr val="000000"/>
                </a:solidFill>
                <a:latin typeface="Arial" panose="020B0604020202020204" pitchFamily="34" charset="0"/>
              </a:rPr>
              <a:t>0 – 3000 </a:t>
            </a:r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</a:rPr>
              <a:t>Hz</a:t>
            </a:r>
          </a:p>
        </p:txBody>
      </p:sp>
      <p:sp>
        <p:nvSpPr>
          <p:cNvPr id="6214" name="Text Box 71">
            <a:extLst>
              <a:ext uri="{FF2B5EF4-FFF2-40B4-BE49-F238E27FC236}">
                <a16:creationId xmlns:a16="http://schemas.microsoft.com/office/drawing/2014/main" id="{CC8749C0-B904-B24E-949A-E84E5E6AB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100" y="2855120"/>
            <a:ext cx="1640682" cy="606748"/>
          </a:xfrm>
          <a:prstGeom prst="rect">
            <a:avLst/>
          </a:prstGeom>
          <a:solidFill>
            <a:srgbClr val="00897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7959" tIns="48980" rIns="97959" bIns="4898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50" b="1">
                <a:solidFill>
                  <a:srgbClr val="FFFFFF"/>
                </a:solidFill>
                <a:latin typeface="Arial" panose="020B0604020202020204" pitchFamily="34" charset="0"/>
              </a:rPr>
              <a:t>Rectified RF noise</a:t>
            </a:r>
          </a:p>
        </p:txBody>
      </p:sp>
      <p:sp>
        <p:nvSpPr>
          <p:cNvPr id="6215" name="Text Box 72">
            <a:extLst>
              <a:ext uri="{FF2B5EF4-FFF2-40B4-BE49-F238E27FC236}">
                <a16:creationId xmlns:a16="http://schemas.microsoft.com/office/drawing/2014/main" id="{98AD1E39-F5B1-C44A-932A-67B89D2CE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2474120"/>
            <a:ext cx="1640682" cy="6067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7959" tIns="48980" rIns="97959" bIns="4898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50" b="1">
                <a:solidFill>
                  <a:schemeClr val="hlink"/>
                </a:solidFill>
                <a:latin typeface="Arial" panose="020B0604020202020204" pitchFamily="34" charset="0"/>
              </a:rPr>
              <a:t>Power line noise</a:t>
            </a:r>
          </a:p>
        </p:txBody>
      </p:sp>
      <p:sp>
        <p:nvSpPr>
          <p:cNvPr id="6216" name="Text Box 73">
            <a:extLst>
              <a:ext uri="{FF2B5EF4-FFF2-40B4-BE49-F238E27FC236}">
                <a16:creationId xmlns:a16="http://schemas.microsoft.com/office/drawing/2014/main" id="{FA497612-9912-E845-9529-543999993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2390776"/>
            <a:ext cx="1002507" cy="35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959" tIns="48980" rIns="97959" bIns="4898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50" b="1" dirty="0">
                <a:solidFill>
                  <a:schemeClr val="hlink"/>
                </a:solidFill>
                <a:latin typeface="Arial" panose="020B0604020202020204" pitchFamily="34" charset="0"/>
              </a:rPr>
              <a:t>60 Hz</a:t>
            </a:r>
          </a:p>
        </p:txBody>
      </p:sp>
      <p:sp>
        <p:nvSpPr>
          <p:cNvPr id="6217" name="Rectangle 74">
            <a:extLst>
              <a:ext uri="{FF2B5EF4-FFF2-40B4-BE49-F238E27FC236}">
                <a16:creationId xmlns:a16="http://schemas.microsoft.com/office/drawing/2014/main" id="{7A12CFCC-986F-3643-9FCE-A8328B48D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83" y="6631782"/>
            <a:ext cx="266761" cy="39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959" tIns="48980" rIns="97959" bIns="48980">
            <a:spAutoFit/>
          </a:bodyPr>
          <a:lstStyle>
            <a:lvl1pPr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52463"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524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95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8889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3EF31FD-6CB3-7845-A335-30E9883F7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330200"/>
            <a:ext cx="101727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868" tIns="45243" rIns="92868" bIns="45243" anchor="b"/>
          <a:lstStyle>
            <a:lvl1pPr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charset="0"/>
              </a:defRPr>
            </a:lvl6pPr>
            <a:lvl7pPr marL="914400"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charset="0"/>
              </a:defRPr>
            </a:lvl7pPr>
            <a:lvl8pPr marL="1371600"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charset="0"/>
              </a:defRPr>
            </a:lvl8pPr>
            <a:lvl9pPr marL="1828800"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</a:p>
          <a:p>
            <a:pPr>
              <a:defRPr/>
            </a:pPr>
            <a:r>
              <a:rPr lang="en-US" sz="2800" i="1" kern="0" dirty="0">
                <a:solidFill>
                  <a:srgbClr val="00406F"/>
                </a:solidFill>
                <a:latin typeface="Arial Rounded MT Bold" panose="020F0704030504030204" pitchFamily="34" charset="77"/>
                <a:cs typeface="+mj-cs"/>
              </a:rPr>
              <a:t>The Goal = A Sleeping and Quiet Child</a:t>
            </a:r>
          </a:p>
        </p:txBody>
      </p:sp>
      <p:pic>
        <p:nvPicPr>
          <p:cNvPr id="4098" name="Picture 6">
            <a:extLst>
              <a:ext uri="{FF2B5EF4-FFF2-40B4-BE49-F238E27FC236}">
                <a16:creationId xmlns:a16="http://schemas.microsoft.com/office/drawing/2014/main" id="{BEE65B3B-AF07-9942-872E-DB08B334C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250282"/>
            <a:ext cx="3557588" cy="397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S ABR sedate George">
            <a:extLst>
              <a:ext uri="{FF2B5EF4-FFF2-40B4-BE49-F238E27FC236}">
                <a16:creationId xmlns:a16="http://schemas.microsoft.com/office/drawing/2014/main" id="{28572C3E-066F-5846-B180-264E90F5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746" y="1788403"/>
            <a:ext cx="3543300" cy="237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_Device Memory_home_user_pictures_IMG00234">
            <a:extLst>
              <a:ext uri="{FF2B5EF4-FFF2-40B4-BE49-F238E27FC236}">
                <a16:creationId xmlns:a16="http://schemas.microsoft.com/office/drawing/2014/main" id="{D6A044E9-E348-4E49-8786-0C4A72D32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98" y="4368800"/>
            <a:ext cx="3509948" cy="237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774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6F18530B-CFA9-B248-A82E-B21501CCE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9900" y="323111"/>
            <a:ext cx="11252200" cy="139655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Un-Sedated (Natural Sleep) ABR Measurement is Feasible</a:t>
            </a:r>
          </a:p>
        </p:txBody>
      </p:sp>
      <p:sp>
        <p:nvSpPr>
          <p:cNvPr id="360451" name="Rectangle 3">
            <a:extLst>
              <a:ext uri="{FF2B5EF4-FFF2-40B4-BE49-F238E27FC236}">
                <a16:creationId xmlns:a16="http://schemas.microsoft.com/office/drawing/2014/main" id="{E1305C97-125C-9F46-95AC-D36044846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21439" y="1974850"/>
            <a:ext cx="6916774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Detailed instructions for parents/caregivers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Atypically late bedtime for the child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Two adults transport the child to the clinic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ABR is scheduled early in the morning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Preparation for ABR begins immediately upon patient arrival at the clinic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Make the child as comfortable  as possible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Record the ABR after feeding in a dark and quiet room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D556801E-44E5-B48F-B501-F88F99BD8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592" y="2333642"/>
            <a:ext cx="3037367" cy="339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56781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32A1E64D-0407-884D-87D4-29718CEFF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2500" y="0"/>
            <a:ext cx="10287000" cy="1629661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en-US" altLang="en-US" sz="3000" dirty="0">
                <a:ea typeface="ＭＳ Ｐゴシック" panose="020B0600070205080204" pitchFamily="34" charset="-128"/>
              </a:rPr>
            </a:br>
            <a:r>
              <a:rPr lang="en-US" sz="32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32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</a:t>
            </a:r>
            <a:br>
              <a:rPr lang="en-US" altLang="en-US" sz="3000" dirty="0">
                <a:ea typeface="ＭＳ Ｐゴシック" panose="020B0600070205080204" pitchFamily="34" charset="-128"/>
              </a:rPr>
            </a:br>
            <a:r>
              <a:rPr lang="en-US" altLang="en-US" sz="3000" i="1" dirty="0">
                <a:ea typeface="ＭＳ Ｐゴシック" panose="020B0600070205080204" pitchFamily="34" charset="-128"/>
              </a:rPr>
              <a:t>Comfortable Options for Pediatric ABR Measurement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476DD73-9B35-6746-B435-12BE6ECD2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0" y="2371357"/>
            <a:ext cx="5193152" cy="281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A7A5F4-5CB9-CB6E-7C32-97A7FA5B9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70" y="2572709"/>
            <a:ext cx="5702874" cy="281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C92F62-251A-66B2-0F8A-EC9165C1B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6118" y="5391076"/>
            <a:ext cx="37528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868" tIns="45243" rIns="92868" bIns="45243" anchor="b"/>
          <a:lstStyle>
            <a:lvl1pPr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pitchFamily="28" charset="0"/>
                <a:ea typeface="ＭＳ Ｐゴシック" charset="-128"/>
                <a:cs typeface="ＭＳ Ｐゴシック" charset="-128"/>
              </a:defRPr>
            </a:lvl2pPr>
            <a:lvl3pPr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pitchFamily="28" charset="0"/>
                <a:ea typeface="ＭＳ Ｐゴシック" charset="-128"/>
                <a:cs typeface="ＭＳ Ｐゴシック" charset="-128"/>
              </a:defRPr>
            </a:lvl3pPr>
            <a:lvl4pPr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pitchFamily="28" charset="0"/>
                <a:ea typeface="ＭＳ Ｐゴシック" charset="-128"/>
                <a:cs typeface="ＭＳ Ｐゴシック" charset="-128"/>
              </a:defRPr>
            </a:lvl4pPr>
            <a:lvl5pPr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pitchFamily="28" charset="0"/>
                <a:ea typeface="ＭＳ Ｐゴシック" charset="-128"/>
                <a:cs typeface="ＭＳ Ｐゴシック" charset="-128"/>
              </a:defRPr>
            </a:lvl5pPr>
            <a:lvl6pPr marL="457200"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pitchFamily="28" charset="0"/>
              </a:defRPr>
            </a:lvl6pPr>
            <a:lvl7pPr marL="914400"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pitchFamily="28" charset="0"/>
              </a:defRPr>
            </a:lvl7pPr>
            <a:lvl8pPr marL="1371600"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pitchFamily="28" charset="0"/>
              </a:defRPr>
            </a:lvl8pPr>
            <a:lvl9pPr marL="1828800" algn="ctr" defTabSz="612775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Helvetica" pitchFamily="28" charset="0"/>
              </a:defRPr>
            </a:lvl9pPr>
          </a:lstStyle>
          <a:p>
            <a:pPr>
              <a:defRPr/>
            </a:pPr>
            <a:br>
              <a:rPr lang="en-US" altLang="x-none" sz="2400" kern="0" dirty="0">
                <a:solidFill>
                  <a:srgbClr val="00406F"/>
                </a:solidFill>
                <a:latin typeface="Arial Rounded MT Bold" panose="020F0704030504030204" pitchFamily="34" charset="77"/>
                <a:cs typeface="Al Nile" pitchFamily="2" charset="-78"/>
              </a:rPr>
            </a:br>
            <a:r>
              <a:rPr lang="en-US" altLang="x-none" sz="2400" kern="0" dirty="0">
                <a:solidFill>
                  <a:srgbClr val="00406F"/>
                </a:solidFill>
                <a:latin typeface="Arial Rounded MT Bold" panose="020F0704030504030204" pitchFamily="34" charset="77"/>
                <a:cs typeface="Al Nile" pitchFamily="2" charset="-78"/>
              </a:rPr>
              <a:t>For Mother &amp; Child</a:t>
            </a:r>
          </a:p>
        </p:txBody>
      </p:sp>
    </p:spTree>
    <p:extLst>
      <p:ext uri="{BB962C8B-B14F-4D97-AF65-F5344CB8AC3E}">
        <p14:creationId xmlns:p14="http://schemas.microsoft.com/office/powerpoint/2010/main" val="196240328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4">
            <a:extLst>
              <a:ext uri="{FF2B5EF4-FFF2-40B4-BE49-F238E27FC236}">
                <a16:creationId xmlns:a16="http://schemas.microsoft.com/office/drawing/2014/main" id="{69E9AABA-F5ED-9342-BB1D-271EB84D2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745" y="453729"/>
            <a:ext cx="99815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</a:t>
            </a:r>
            <a:br>
              <a:rPr lang="en-US" altLang="en-US" sz="2800" dirty="0">
                <a:solidFill>
                  <a:srgbClr val="00406F"/>
                </a:solidFill>
              </a:rPr>
            </a:br>
            <a:r>
              <a:rPr lang="en-US" altLang="en-US" sz="2800" i="1" dirty="0">
                <a:solidFill>
                  <a:srgbClr val="00406F"/>
                </a:solidFill>
              </a:rPr>
              <a:t>ABR is Generated by Axons … Not Nuclei</a:t>
            </a:r>
          </a:p>
        </p:txBody>
      </p:sp>
      <p:pic>
        <p:nvPicPr>
          <p:cNvPr id="11266" name="Picture 1">
            <a:extLst>
              <a:ext uri="{FF2B5EF4-FFF2-40B4-BE49-F238E27FC236}">
                <a16:creationId xmlns:a16="http://schemas.microsoft.com/office/drawing/2014/main" id="{7C7F206F-CBD0-3849-BB3C-29B863FE8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78" y="2302564"/>
            <a:ext cx="6551713" cy="375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1EEC09-F750-B347-8170-7E7F1F2A4859}"/>
              </a:ext>
            </a:extLst>
          </p:cNvPr>
          <p:cNvCxnSpPr/>
          <p:nvPr/>
        </p:nvCxnSpPr>
        <p:spPr bwMode="auto">
          <a:xfrm flipH="1" flipV="1">
            <a:off x="8153400" y="5143500"/>
            <a:ext cx="1028700" cy="914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9EC87354-38D9-F086-1071-53B3F0EE2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1" y="1779932"/>
            <a:ext cx="436007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250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Rectangle 3">
            <a:extLst>
              <a:ext uri="{FF2B5EF4-FFF2-40B4-BE49-F238E27FC236}">
                <a16:creationId xmlns:a16="http://schemas.microsoft.com/office/drawing/2014/main" id="{52C91846-7085-7648-A7D9-E217D3DC2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1432916"/>
            <a:ext cx="7829698" cy="4851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charset="2"/>
              <a:buNone/>
              <a:defRPr/>
            </a:pPr>
            <a:endParaRPr lang="en-US" altLang="x-none" sz="2400" dirty="0">
              <a:latin typeface="Arial Rounded MT Bold" panose="020F0704030504030204" pitchFamily="34" charset="77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Hormone naturally produced by pineal gland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Controls circadian rhythm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Inhibited by light 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Enhanced by darkness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Strong antioxidant activity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Exogenous melatonin causes rapid induction of sleep without sedation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Peak serum concentration reached in about 60 minutes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Concentration declines within 4 hours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D1D33A00-27D6-0041-B427-572C1633B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5725" y="573684"/>
            <a:ext cx="8829675" cy="91440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altLang="en-US" sz="2800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Melatonin as a Sleep Aid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722E31-1273-0849-9328-11F0345E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628" y="1786270"/>
            <a:ext cx="1674168" cy="46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4161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5" name="Rectangle 3">
            <a:extLst>
              <a:ext uri="{FF2B5EF4-FFF2-40B4-BE49-F238E27FC236}">
                <a16:creationId xmlns:a16="http://schemas.microsoft.com/office/drawing/2014/main" id="{1F544CF3-12DC-4E42-AEE9-B1F3B43DD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2267250"/>
            <a:ext cx="8316876" cy="39473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</a:rPr>
              <a:t>Management of a variety of diseases and </a:t>
            </a:r>
            <a:r>
              <a:rPr lang="en-US" sz="2400" dirty="0" err="1">
                <a:latin typeface="Arial Rounded MT Bold" panose="020F0704030504030204" pitchFamily="34" charset="77"/>
                <a:ea typeface="ＭＳ Ｐゴシック" charset="0"/>
              </a:rPr>
              <a:t>disordera</a:t>
            </a:r>
            <a:endParaRPr lang="en-US" sz="2400" dirty="0">
              <a:latin typeface="Arial Rounded MT Bold" panose="020F0704030504030204" pitchFamily="34" charset="77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</a:rPr>
              <a:t>Management of bothersome tinnitus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</a:rPr>
              <a:t>Complimentary use during anesthesia 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</a:rPr>
              <a:t>Imaging studies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CT scans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Magnetic resonance imaging (MRI)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</a:rPr>
              <a:t>Electrophysiological studies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EEG studies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</a:rPr>
              <a:t>Sensory evoked responses … including ABR</a:t>
            </a:r>
          </a:p>
          <a:p>
            <a:pPr lvl="2">
              <a:lnSpc>
                <a:spcPct val="90000"/>
              </a:lnSpc>
              <a:buFont typeface="Wingdings" charset="0"/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</a:endParaRPr>
          </a:p>
          <a:p>
            <a:pPr lvl="2">
              <a:lnSpc>
                <a:spcPct val="90000"/>
              </a:lnSpc>
              <a:buFont typeface="Wingdings" charset="0"/>
              <a:buChar char="ü"/>
              <a:defRPr/>
            </a:pPr>
            <a:endParaRPr lang="en-US" sz="2400" i="1" dirty="0">
              <a:latin typeface="Arial Rounded MT Bold" panose="020F0704030504030204" pitchFamily="34" charset="77"/>
              <a:ea typeface="ＭＳ Ｐゴシック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05BF846D-C72A-744A-9B1A-C913F17CD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</a:t>
            </a:r>
            <a:r>
              <a:rPr lang="en-US" sz="2800" dirty="0" err="1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Audito</a:t>
            </a: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ry</a:t>
            </a: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Brainstem Response</a:t>
            </a:r>
            <a:br>
              <a:rPr lang="en-US" altLang="en-US" sz="2800" dirty="0">
                <a:ea typeface="ＭＳ Ｐゴシック" panose="020B0600070205080204" pitchFamily="34" charset="-128"/>
              </a:rPr>
            </a:br>
            <a:r>
              <a:rPr lang="en-US" altLang="en-US" sz="2800" i="1" dirty="0">
                <a:ea typeface="ＭＳ Ｐゴシック" panose="020B0600070205080204" pitchFamily="34" charset="-128"/>
              </a:rPr>
              <a:t>Melatonin is Used to Induce Sleep in Medicine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E932D7-E1C8-7FBF-8557-F751CFC74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628" y="2040008"/>
            <a:ext cx="1582922" cy="44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634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19670CBC-0A82-ED4B-834F-F095B160AB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4012" y="584200"/>
            <a:ext cx="8829675" cy="91440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Melatonin in Pediatric ABR Measurement</a:t>
            </a:r>
          </a:p>
        </p:txBody>
      </p:sp>
      <p:sp>
        <p:nvSpPr>
          <p:cNvPr id="360451" name="Rectangle 3">
            <a:extLst>
              <a:ext uri="{FF2B5EF4-FFF2-40B4-BE49-F238E27FC236}">
                <a16:creationId xmlns:a16="http://schemas.microsoft.com/office/drawing/2014/main" id="{B92B7EA5-BBCC-404C-BB8A-4A2D05775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7855" y="1647456"/>
            <a:ext cx="10655300" cy="56007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Font typeface="Wingdings" charset="0"/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Arial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Arial"/>
              </a:rPr>
              <a:t>Schmidt et al. Melatonin is a useful alternative to sedation in children undergoing brainstem audiometry with an age dependent success rate: A field report of 250 investigations. </a:t>
            </a:r>
            <a:r>
              <a:rPr lang="en-US" sz="2400" i="1" dirty="0" err="1">
                <a:latin typeface="Arial Rounded MT Bold" panose="020F0704030504030204" pitchFamily="34" charset="77"/>
                <a:ea typeface="ＭＳ Ｐゴシック" charset="0"/>
                <a:cs typeface="Arial"/>
              </a:rPr>
              <a:t>Neuropediatrics</a:t>
            </a:r>
            <a:r>
              <a:rPr lang="en-US" sz="2400" i="1" dirty="0">
                <a:latin typeface="Arial Rounded MT Bold" panose="020F0704030504030204" pitchFamily="34" charset="77"/>
                <a:ea typeface="ＭＳ Ｐゴシック" charset="0"/>
                <a:cs typeface="Arial"/>
              </a:rPr>
              <a:t> 38: 2-4, 2007</a:t>
            </a: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Arial"/>
              </a:rPr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Guerlain et al (2016). Efficiency of melatonin as compared to pentobarbital for audiometry brainstem response in children with associated disorders. </a:t>
            </a:r>
            <a:r>
              <a:rPr lang="en-US" altLang="x-none" sz="2400" i="1" dirty="0">
                <a:latin typeface="Arial Rounded MT Bold" panose="020F0704030504030204" pitchFamily="34" charset="77"/>
              </a:rPr>
              <a:t>American Journal of Audiology, 25, </a:t>
            </a:r>
            <a:r>
              <a:rPr lang="en-US" altLang="x-none" sz="2400" dirty="0">
                <a:latin typeface="Arial Rounded MT Bold" panose="020F0704030504030204" pitchFamily="34" charset="77"/>
              </a:rPr>
              <a:t>206-210, 2016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x-none" sz="2400" dirty="0" err="1">
                <a:latin typeface="Arial Rounded MT Bold" panose="020F0704030504030204" pitchFamily="34" charset="77"/>
              </a:rPr>
              <a:t>Casteil</a:t>
            </a:r>
            <a:r>
              <a:rPr lang="en-US" altLang="x-none" sz="2400" dirty="0">
                <a:latin typeface="Arial Rounded MT Bold" panose="020F0704030504030204" pitchFamily="34" charset="77"/>
              </a:rPr>
              <a:t> et al (2017). Study of the efficacy of melatonin for auditory brainstem response (ABR) testing in children. </a:t>
            </a:r>
            <a:r>
              <a:rPr lang="en-US" altLang="x-none" sz="2400" i="1" dirty="0" err="1">
                <a:latin typeface="Arial Rounded MT Bold" panose="020F0704030504030204" pitchFamily="34" charset="77"/>
              </a:rPr>
              <a:t>Eur</a:t>
            </a:r>
            <a:r>
              <a:rPr lang="en-US" altLang="x-none" sz="2400" i="1" dirty="0">
                <a:latin typeface="Arial Rounded MT Bold" panose="020F0704030504030204" pitchFamily="34" charset="77"/>
              </a:rPr>
              <a:t> Ann </a:t>
            </a:r>
            <a:r>
              <a:rPr lang="en-US" altLang="x-none" sz="2400" i="1" dirty="0" err="1">
                <a:latin typeface="Arial Rounded MT Bold" panose="020F0704030504030204" pitchFamily="34" charset="77"/>
              </a:rPr>
              <a:t>Otorhinolaryngol</a:t>
            </a:r>
            <a:r>
              <a:rPr lang="en-US" altLang="x-none" sz="2400" i="1" dirty="0">
                <a:latin typeface="Arial Rounded MT Bold" panose="020F0704030504030204" pitchFamily="34" charset="77"/>
              </a:rPr>
              <a:t> Head Neck Dis,</a:t>
            </a:r>
            <a:r>
              <a:rPr lang="en-US" altLang="x-none" sz="2400" dirty="0">
                <a:latin typeface="Arial Rounded MT Bold" panose="020F0704030504030204" pitchFamily="34" charset="77"/>
              </a:rPr>
              <a:t> </a:t>
            </a:r>
            <a:r>
              <a:rPr lang="en-US" sz="2400" dirty="0" err="1">
                <a:effectLst/>
                <a:latin typeface="Arial Rounded MT Bold" panose="020F0704030504030204" pitchFamily="34" charset="77"/>
              </a:rPr>
              <a:t>pii</a:t>
            </a:r>
            <a:r>
              <a:rPr lang="en-US" sz="2400" dirty="0">
                <a:effectLst/>
                <a:latin typeface="Arial Rounded MT Bold" panose="020F0704030504030204" pitchFamily="34" charset="77"/>
              </a:rPr>
              <a:t>: S1879-7296(17)30075-3. </a:t>
            </a:r>
            <a:r>
              <a:rPr lang="en-US" sz="2400" dirty="0" err="1">
                <a:effectLst/>
                <a:latin typeface="Arial Rounded MT Bold" panose="020F0704030504030204" pitchFamily="34" charset="77"/>
              </a:rPr>
              <a:t>doi</a:t>
            </a:r>
            <a:r>
              <a:rPr lang="en-US" sz="2400" dirty="0">
                <a:effectLst/>
                <a:latin typeface="Arial Rounded MT Bold" panose="020F0704030504030204" pitchFamily="34" charset="77"/>
              </a:rPr>
              <a:t>: 10.1016/j.anorl.2017.03.006. [</a:t>
            </a:r>
            <a:r>
              <a:rPr lang="en-US" sz="2400" dirty="0" err="1">
                <a:effectLst/>
                <a:latin typeface="Arial Rounded MT Bold" panose="020F0704030504030204" pitchFamily="34" charset="77"/>
              </a:rPr>
              <a:t>Epub</a:t>
            </a:r>
            <a:r>
              <a:rPr lang="en-US" sz="2400" dirty="0">
                <a:effectLst/>
                <a:latin typeface="Arial Rounded MT Bold" panose="020F0704030504030204" pitchFamily="34" charset="77"/>
              </a:rPr>
              <a:t> ahead of print]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Arial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Wingdings" charset="0"/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05139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19670CBC-0A82-ED4B-834F-F095B160AB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4012" y="584200"/>
            <a:ext cx="8829675" cy="91440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800" i="1" dirty="0"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Melatonin in Pediatric ABR Measurement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B4A0E-DFD9-36B6-9649-98A6F697E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07" y="1848719"/>
            <a:ext cx="10414585" cy="44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7516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E5635563-7E8C-0E44-8275-763B3F428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109" y="2083981"/>
            <a:ext cx="7246794" cy="502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Review of ABR anatomy and physiology …      the ABR is NOT a test of hearing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Pediatric applications of ABR measurement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Four advances in pediatric hearing assessment with ABR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Chirp stimuli (click and tone burst)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The B-81 oscillator for bone conduction ABR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Options for un-sedated ABR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Efficient ABR measurement in &lt; 30 minutes</a:t>
            </a:r>
          </a:p>
          <a:p>
            <a:pPr marL="0" indent="0"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marL="516731" lvl="1" indent="0">
              <a:buNone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21CA7102-B1B4-6745-8B37-3591FDDBC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03" y="1828799"/>
            <a:ext cx="3392850" cy="425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BBDFF85-50A5-E326-C1C4-186D4F6E4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1" y="715720"/>
            <a:ext cx="10972799" cy="1113080"/>
          </a:xfrm>
        </p:spPr>
        <p:txBody>
          <a:bodyPr>
            <a:noAutofit/>
          </a:bodyPr>
          <a:lstStyle/>
          <a:p>
            <a:pPr marR="146304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(ABR)</a:t>
            </a:r>
            <a:endParaRPr lang="en-US" sz="28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D1110D1-D87C-5577-0DDF-F51021C91019}"/>
              </a:ext>
            </a:extLst>
          </p:cNvPr>
          <p:cNvSpPr txBox="1">
            <a:spLocks noChangeArrowheads="1"/>
          </p:cNvSpPr>
          <p:nvPr/>
        </p:nvSpPr>
        <p:spPr>
          <a:xfrm>
            <a:off x="8536880" y="6142280"/>
            <a:ext cx="4668757" cy="72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R="1463040">
              <a:spcBef>
                <a:spcPts val="0"/>
              </a:spcBef>
            </a:pP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Kindle Direct Publishing (</a:t>
            </a:r>
            <a:r>
              <a:rPr lang="en-US" sz="1800" dirty="0" err="1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www.amazon.com</a:t>
            </a: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) 2015</a:t>
            </a:r>
          </a:p>
        </p:txBody>
      </p:sp>
    </p:spTree>
    <p:extLst>
      <p:ext uri="{BB962C8B-B14F-4D97-AF65-F5344CB8AC3E}">
        <p14:creationId xmlns:p14="http://schemas.microsoft.com/office/powerpoint/2010/main" val="3935888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E5635563-7E8C-0E44-8275-763B3F428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108" y="1828799"/>
            <a:ext cx="10639645" cy="502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ABR assessment includes multiple stimulus conditions for two ears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Air conduction clicks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Bone conduction clicks (as needed)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Multiple tone burst frequencies (3 or 4 per ear)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ABR measurement with natural sleep is feasible if the total test time is &lt; 30 minutes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Sedation or anesthesia is typically not required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ABR assessment can be performed in the audiology clinic rather than a remote location (e.g., hospital clinic or operating room)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All necessary information can be obtained in one test session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More convenient for family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Timely test results for more prompt management</a:t>
            </a:r>
          </a:p>
          <a:p>
            <a:pPr lvl="1">
              <a:buFont typeface="Wingdings" pitchFamily="2" charset="2"/>
              <a:buChar char="§"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marL="516731" lvl="1" indent="0">
              <a:buNone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BBDFF85-50A5-E326-C1C4-186D4F6E4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1" y="439274"/>
            <a:ext cx="10972799" cy="1113080"/>
          </a:xfrm>
        </p:spPr>
        <p:txBody>
          <a:bodyPr>
            <a:noAutofit/>
          </a:bodyPr>
          <a:lstStyle/>
          <a:p>
            <a:pPr marR="146304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(ABR)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Rationale for  Efficient ABR Assessment</a:t>
            </a:r>
            <a:endParaRPr lang="en-US" sz="2800" i="1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27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>
            <a:extLst>
              <a:ext uri="{FF2B5EF4-FFF2-40B4-BE49-F238E27FC236}">
                <a16:creationId xmlns:a16="http://schemas.microsoft.com/office/drawing/2014/main" id="{A6CF94BB-ED35-EF4D-AF97-3A391256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14" y="1893846"/>
            <a:ext cx="6729186" cy="496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3">
            <a:extLst>
              <a:ext uri="{FF2B5EF4-FFF2-40B4-BE49-F238E27FC236}">
                <a16:creationId xmlns:a16="http://schemas.microsoft.com/office/drawing/2014/main" id="{38C58298-3F27-9841-B149-71660958D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404586"/>
            <a:ext cx="1089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Frequency-Specific Estimation of Auditory Thresholds</a:t>
            </a:r>
          </a:p>
        </p:txBody>
      </p:sp>
      <p:sp>
        <p:nvSpPr>
          <p:cNvPr id="77828" name="Line 4">
            <a:extLst>
              <a:ext uri="{FF2B5EF4-FFF2-40B4-BE49-F238E27FC236}">
                <a16:creationId xmlns:a16="http://schemas.microsoft.com/office/drawing/2014/main" id="{5183B068-6CA3-7143-BCD5-83D5859947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0536" y="2656114"/>
            <a:ext cx="1" cy="3204029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77829" name="Line 4">
            <a:extLst>
              <a:ext uri="{FF2B5EF4-FFF2-40B4-BE49-F238E27FC236}">
                <a16:creationId xmlns:a16="http://schemas.microsoft.com/office/drawing/2014/main" id="{E8272BA1-7DFA-AA47-B0E9-FB5DB5B373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1472" y="2545443"/>
            <a:ext cx="43542" cy="33147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2F93714C-BB10-7442-A785-5AB8DDA1A6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8617" y="2656114"/>
            <a:ext cx="43542" cy="33147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0" name="Line 4">
            <a:extLst>
              <a:ext uri="{FF2B5EF4-FFF2-40B4-BE49-F238E27FC236}">
                <a16:creationId xmlns:a16="http://schemas.microsoft.com/office/drawing/2014/main" id="{8E45E104-208C-664B-ABBA-0FF90767F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911" y="2656114"/>
            <a:ext cx="43542" cy="33147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1" name="Line 4">
            <a:extLst>
              <a:ext uri="{FF2B5EF4-FFF2-40B4-BE49-F238E27FC236}">
                <a16:creationId xmlns:a16="http://schemas.microsoft.com/office/drawing/2014/main" id="{626E52B0-B89B-0741-8E9B-E6F928C223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3056" y="2656114"/>
            <a:ext cx="43542" cy="33147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id="{EBDFB194-8363-1346-B584-F4583F4B8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5772" y="2656114"/>
            <a:ext cx="43542" cy="33147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3" name="Line 4">
            <a:extLst>
              <a:ext uri="{FF2B5EF4-FFF2-40B4-BE49-F238E27FC236}">
                <a16:creationId xmlns:a16="http://schemas.microsoft.com/office/drawing/2014/main" id="{F7C5935F-DAEA-1B42-AAB7-8178131D6F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5553" y="2656114"/>
            <a:ext cx="43542" cy="33147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4" name="Line 4">
            <a:extLst>
              <a:ext uri="{FF2B5EF4-FFF2-40B4-BE49-F238E27FC236}">
                <a16:creationId xmlns:a16="http://schemas.microsoft.com/office/drawing/2014/main" id="{01C44E8A-E1AD-3B4B-A77E-9007C560669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1174" y="2656114"/>
            <a:ext cx="43542" cy="33147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264064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E5635563-7E8C-0E44-8275-763B3F428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843" y="1828800"/>
            <a:ext cx="10972799" cy="502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Develop an ABR test strategy in advance based on available information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Take all possible steps to enhance a sleep state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Use chirp stimuli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Use fast stimulus presentation rates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Click stimuli: ~ 21.1/sec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Tone burst stimuli: ~ 37.7/sec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Discontinue the averaging process when SNR reaches 3:1 (ABR amplitude is three times higher than background activity)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Replicate ABR waveforms only for the initial high intensity level and the estimated threshold level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Decrease stimulus intensity in 40 dB steps if ABR appears normal at a high intensity level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marL="516731" lvl="1" indent="0">
              <a:buNone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BBDFF85-50A5-E326-C1C4-186D4F6E4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1" y="439274"/>
            <a:ext cx="10972799" cy="1113080"/>
          </a:xfrm>
        </p:spPr>
        <p:txBody>
          <a:bodyPr>
            <a:noAutofit/>
          </a:bodyPr>
          <a:lstStyle/>
          <a:p>
            <a:pPr marR="146304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(ABR)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How to Complete an ABR Assessment in &lt; 30 Minutes</a:t>
            </a:r>
            <a:endParaRPr lang="en-US" sz="2800" i="1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67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0378" y="551543"/>
            <a:ext cx="11109159" cy="1095447"/>
          </a:xfrm>
        </p:spPr>
        <p:txBody>
          <a:bodyPr>
            <a:noAutofit/>
          </a:bodyPr>
          <a:lstStyle/>
          <a:p>
            <a:r>
              <a:rPr lang="en-US" sz="2400" dirty="0"/>
              <a:t>Evidence-Based ABR Protocol for Infant Hearing Assessment</a:t>
            </a:r>
            <a:br>
              <a:rPr lang="en-US" sz="2400" dirty="0"/>
            </a:br>
            <a:r>
              <a:rPr lang="en-US" sz="2400" i="1" dirty="0"/>
              <a:t>What is the Optimal Stimulus Presentation Rate? </a:t>
            </a:r>
            <a:br>
              <a:rPr lang="en-US" sz="2400" i="1" dirty="0"/>
            </a:br>
            <a:r>
              <a:rPr lang="en-US" sz="2400" i="1" dirty="0"/>
              <a:t>Run Your ABR at the Stimulus Speed Limit 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" y="1930400"/>
            <a:ext cx="390144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401340" y="1983540"/>
            <a:ext cx="5927060" cy="463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1912" tIns="30162" rIns="61912" bIns="30162"/>
          <a:lstStyle>
            <a:lvl1pPr marL="230188" indent="-230188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5000"/>
              <a:buFont typeface="Wingdings" charset="2"/>
              <a:buChar char="q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498475" indent="-153988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l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765175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ü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071563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0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13779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0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18351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2923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27495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2067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>
              <a:buFont typeface="Wingdings" charset="2"/>
              <a:buChar char="§"/>
              <a:defRPr/>
            </a:pPr>
            <a:r>
              <a:rPr lang="en-US" altLang="en-US" sz="2000" kern="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General Guideline: Fastest rate that still produces an optimal response</a:t>
            </a:r>
          </a:p>
          <a:p>
            <a:pPr>
              <a:buFont typeface="Wingdings" charset="2"/>
              <a:buChar char="§"/>
              <a:defRPr/>
            </a:pPr>
            <a:r>
              <a:rPr lang="en-US" altLang="en-US" sz="2000" kern="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Click stimulus: 21.1/sec</a:t>
            </a:r>
          </a:p>
          <a:p>
            <a:pPr lvl="1">
              <a:buFont typeface="Wingdings" charset="2"/>
              <a:buChar char="ü"/>
              <a:defRPr/>
            </a:pPr>
            <a:r>
              <a:rPr lang="en-US" altLang="en-US" sz="2000" kern="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Extensive normative data for latency</a:t>
            </a:r>
          </a:p>
          <a:p>
            <a:pPr lvl="1">
              <a:buFont typeface="Wingdings" charset="2"/>
              <a:buChar char="ü"/>
              <a:defRPr/>
            </a:pPr>
            <a:r>
              <a:rPr lang="en-US" altLang="en-US" sz="2000" kern="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Slow enough to identify wave I</a:t>
            </a:r>
          </a:p>
          <a:p>
            <a:pPr lvl="1">
              <a:buFont typeface="Wingdings" charset="2"/>
              <a:buChar char="ü"/>
              <a:defRPr/>
            </a:pPr>
            <a:r>
              <a:rPr lang="en-US" altLang="en-US" sz="2000" kern="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Fast enough for rapid data collection</a:t>
            </a:r>
          </a:p>
          <a:p>
            <a:pPr lvl="1">
              <a:buFont typeface="Wingdings" charset="2"/>
              <a:buChar char="ü"/>
              <a:defRPr/>
            </a:pPr>
            <a:r>
              <a:rPr lang="en-US" altLang="en-US" sz="2000" kern="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Odd number not in sync with 50 Hz or 60 Hz current</a:t>
            </a:r>
          </a:p>
          <a:p>
            <a:pPr>
              <a:buFont typeface="Wingdings" charset="2"/>
              <a:buChar char="§"/>
              <a:defRPr/>
            </a:pPr>
            <a:r>
              <a:rPr lang="en-US" altLang="en-US" sz="2000" kern="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Tone burst stimulus: 37.7/sec</a:t>
            </a:r>
          </a:p>
          <a:p>
            <a:pPr lvl="1">
              <a:buFont typeface="Wingdings" charset="2"/>
              <a:buChar char="ü"/>
              <a:defRPr/>
            </a:pPr>
            <a:r>
              <a:rPr lang="en-US" altLang="en-US" sz="2000" kern="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Quicker test time</a:t>
            </a:r>
          </a:p>
          <a:p>
            <a:pPr lvl="1">
              <a:buFont typeface="Wingdings" charset="2"/>
              <a:buChar char="ü"/>
              <a:defRPr/>
            </a:pPr>
            <a:r>
              <a:rPr lang="en-US" altLang="en-US" sz="2000" kern="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Not interested in wave I</a:t>
            </a:r>
          </a:p>
          <a:p>
            <a:pPr lvl="1">
              <a:buFont typeface="Wingdings" charset="2"/>
              <a:buChar char="ü"/>
              <a:defRPr/>
            </a:pPr>
            <a:r>
              <a:rPr lang="en-US" altLang="en-US" sz="2000" kern="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No negative impact of rate increase on waveform morphology</a:t>
            </a:r>
          </a:p>
          <a:p>
            <a:pPr lvl="1">
              <a:buFont typeface="Wingdings" charset="2"/>
              <a:buChar char="§"/>
              <a:defRPr/>
            </a:pPr>
            <a:endParaRPr lang="en-US" altLang="en-US" sz="2000" kern="0" dirty="0">
              <a:solidFill>
                <a:srgbClr val="00406F"/>
              </a:solidFill>
              <a:latin typeface="Arial Rounded MT Bold" panose="020F0704030504030204" pitchFamily="34" charset="77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63600" y="4301290"/>
            <a:ext cx="266700" cy="2794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63600" y="2933700"/>
            <a:ext cx="266700" cy="2794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878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4" y="1777410"/>
            <a:ext cx="3566925" cy="489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637078" y="1580827"/>
            <a:ext cx="5924658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1912" tIns="30162" rIns="61912" bIns="30162"/>
          <a:lstStyle>
            <a:lvl1pPr marL="230188" indent="-230188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5000"/>
              <a:buFont typeface="Wingdings" charset="2"/>
              <a:buChar char="q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498475" indent="-153988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l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765175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ü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071563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0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13779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0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18351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2923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27495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206750" indent="-152400" algn="l" defTabSz="6127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charset="2"/>
              <a:buChar char="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Font typeface="Wingdings" charset="2"/>
              <a:buNone/>
              <a:defRPr/>
            </a:pPr>
            <a:endParaRPr lang="en-US" altLang="en-US" sz="2400" kern="0" dirty="0">
              <a:solidFill>
                <a:srgbClr val="E3E500"/>
              </a:solidFill>
            </a:endParaRPr>
          </a:p>
          <a:p>
            <a:pPr marL="0" indent="0" algn="ctr">
              <a:buFont typeface="Wingdings" charset="2"/>
              <a:buNone/>
              <a:defRPr/>
            </a:pPr>
            <a:r>
              <a:rPr lang="en-US" altLang="en-US" sz="2400" kern="0" dirty="0">
                <a:solidFill>
                  <a:srgbClr val="C00000"/>
                </a:solidFill>
              </a:rPr>
              <a:t>Signal-to-noise ratio (SNR) = </a:t>
            </a:r>
          </a:p>
          <a:p>
            <a:pPr marL="0" indent="0" algn="ctr">
              <a:buFont typeface="Wingdings" charset="2"/>
              <a:buNone/>
              <a:defRPr/>
            </a:pPr>
            <a:r>
              <a:rPr lang="en-US" altLang="en-US" sz="2400" kern="0" dirty="0"/>
              <a:t>Signal Amplitude X Number of Averages</a:t>
            </a:r>
          </a:p>
          <a:p>
            <a:pPr marL="0" indent="0" algn="ctr">
              <a:buFont typeface="Wingdings" charset="2"/>
              <a:buNone/>
              <a:defRPr/>
            </a:pPr>
            <a:r>
              <a:rPr lang="en-US" altLang="en-US" sz="2400" kern="0" dirty="0"/>
              <a:t>_______________________________</a:t>
            </a:r>
          </a:p>
          <a:p>
            <a:pPr marL="0" indent="0" algn="ctr">
              <a:buFont typeface="Wingdings" charset="2"/>
              <a:buNone/>
              <a:defRPr/>
            </a:pPr>
            <a:r>
              <a:rPr lang="en-US" altLang="en-US" sz="2400" kern="0" dirty="0"/>
              <a:t>Noise Amplitude</a:t>
            </a:r>
          </a:p>
          <a:p>
            <a:pPr marL="0" indent="0" algn="ctr">
              <a:buFont typeface="Wingdings" charset="2"/>
              <a:buNone/>
              <a:defRPr/>
            </a:pPr>
            <a:endParaRPr lang="en-US" altLang="en-US" sz="2400" kern="0" dirty="0"/>
          </a:p>
          <a:p>
            <a:pPr marL="0" indent="0" algn="ctr">
              <a:buFont typeface="Wingdings" charset="2"/>
              <a:buNone/>
              <a:defRPr/>
            </a:pPr>
            <a:r>
              <a:rPr lang="en-US" altLang="en-US" sz="2400" kern="0" dirty="0"/>
              <a:t>where Signal = ABR and </a:t>
            </a:r>
          </a:p>
          <a:p>
            <a:pPr marL="0" indent="0" algn="ctr">
              <a:buFont typeface="Wingdings" charset="2"/>
              <a:buNone/>
              <a:defRPr/>
            </a:pPr>
            <a:r>
              <a:rPr lang="en-US" altLang="en-US" sz="2400" kern="0" dirty="0"/>
              <a:t>Noise = any electrical activity that is NOT ABR</a:t>
            </a:r>
          </a:p>
          <a:p>
            <a:pPr marL="0" indent="0" algn="ctr">
              <a:buFont typeface="Wingdings" charset="2"/>
              <a:buNone/>
              <a:defRPr/>
            </a:pPr>
            <a:endParaRPr lang="en-US" altLang="en-US" sz="2400" kern="0" dirty="0"/>
          </a:p>
          <a:p>
            <a:pPr marL="0" indent="0" algn="ctr">
              <a:buFont typeface="Wingdings" charset="2"/>
              <a:buNone/>
              <a:defRPr/>
            </a:pPr>
            <a:r>
              <a:rPr lang="en-US" altLang="en-US" sz="2400" kern="0" dirty="0">
                <a:solidFill>
                  <a:srgbClr val="C00000"/>
                </a:solidFill>
              </a:rPr>
              <a:t>Adequate SNR = 3</a:t>
            </a:r>
          </a:p>
          <a:p>
            <a:pPr marL="0" indent="0" algn="ctr">
              <a:buFont typeface="Wingdings" charset="2"/>
              <a:buNone/>
              <a:defRPr/>
            </a:pPr>
            <a:r>
              <a:rPr lang="en-US" altLang="en-US" sz="2400" kern="0" dirty="0"/>
              <a:t>(ABR wave V is 3 times larger than residual background noise)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F6CBB1-C7FB-0F41-821A-7553AE28FFFB}"/>
              </a:ext>
            </a:extLst>
          </p:cNvPr>
          <p:cNvSpPr txBox="1">
            <a:spLocks/>
          </p:cNvSpPr>
          <p:nvPr/>
        </p:nvSpPr>
        <p:spPr>
          <a:xfrm>
            <a:off x="294899" y="418454"/>
            <a:ext cx="11825206" cy="11623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i="1" dirty="0"/>
              <a:t>The Optimal Number of Stimuli (Signal Averages) </a:t>
            </a:r>
            <a:r>
              <a:rPr lang="mr-IN" sz="2800" i="1" dirty="0"/>
              <a:t>…</a:t>
            </a:r>
            <a:r>
              <a:rPr lang="en-US" sz="2800" i="1" dirty="0"/>
              <a:t> Just Enough</a:t>
            </a:r>
          </a:p>
          <a:p>
            <a:r>
              <a:rPr lang="en-US" sz="2800" i="1" dirty="0"/>
              <a:t>The Number That Produces an ABR to Noise Ratio (SNR) of 3:1</a:t>
            </a:r>
          </a:p>
        </p:txBody>
      </p:sp>
    </p:spTree>
    <p:extLst>
      <p:ext uri="{BB962C8B-B14F-4D97-AF65-F5344CB8AC3E}">
        <p14:creationId xmlns:p14="http://schemas.microsoft.com/office/powerpoint/2010/main" val="1734009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S neuron types">
            <a:extLst>
              <a:ext uri="{FF2B5EF4-FFF2-40B4-BE49-F238E27FC236}">
                <a16:creationId xmlns:a16="http://schemas.microsoft.com/office/drawing/2014/main" id="{FFCA3074-4CE2-0A44-B65C-24FA01CF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12" y="2101424"/>
            <a:ext cx="7081678" cy="424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3">
            <a:extLst>
              <a:ext uri="{FF2B5EF4-FFF2-40B4-BE49-F238E27FC236}">
                <a16:creationId xmlns:a16="http://schemas.microsoft.com/office/drawing/2014/main" id="{319F0FE4-7C75-1244-BE19-F9000EA89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99" y="507569"/>
            <a:ext cx="112052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32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32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</a:t>
            </a:r>
            <a:br>
              <a:rPr lang="en-US" altLang="en-US" sz="3200" dirty="0">
                <a:solidFill>
                  <a:srgbClr val="00406F"/>
                </a:solidFill>
              </a:rPr>
            </a:br>
            <a:r>
              <a:rPr lang="en-US" altLang="en-US" sz="3200" i="1" dirty="0">
                <a:solidFill>
                  <a:srgbClr val="00406F"/>
                </a:solidFill>
              </a:rPr>
              <a:t>ABR is Generated by Onset Neurons (Octopus Cells)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E0CBF4E-E51F-5B46-BB02-672ECCF96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590" y="1793395"/>
            <a:ext cx="3514929" cy="48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1EEA140-A7D5-1E2A-7757-64EF639765C6}"/>
              </a:ext>
            </a:extLst>
          </p:cNvPr>
          <p:cNvCxnSpPr/>
          <p:nvPr/>
        </p:nvCxnSpPr>
        <p:spPr>
          <a:xfrm>
            <a:off x="8102009" y="2615609"/>
            <a:ext cx="446568" cy="29771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A900A4-6C39-E086-72FF-B5C87CE622CF}"/>
              </a:ext>
            </a:extLst>
          </p:cNvPr>
          <p:cNvCxnSpPr/>
          <p:nvPr/>
        </p:nvCxnSpPr>
        <p:spPr>
          <a:xfrm>
            <a:off x="3448493" y="2913321"/>
            <a:ext cx="446568" cy="29771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941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289" y="675805"/>
            <a:ext cx="11109159" cy="895734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r>
              <a:rPr lang="en-US" sz="3200" i="1" dirty="0"/>
              <a:t>The Optimal Number of Stimuli (Signal Averages)</a:t>
            </a:r>
            <a:br>
              <a:rPr lang="en-US" sz="3200" i="1" dirty="0"/>
            </a:br>
            <a:r>
              <a:rPr lang="en-US" sz="3200" i="1" dirty="0"/>
              <a:t>(</a:t>
            </a:r>
            <a:r>
              <a:rPr lang="en-US" sz="3200" dirty="0"/>
              <a:t>British NHS Guidelines, 2013</a:t>
            </a:r>
            <a:r>
              <a:rPr lang="en-US" sz="3200" i="1" dirty="0"/>
              <a:t>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68600" y="1571539"/>
            <a:ext cx="6375400" cy="512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2000" i="1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12" y="1827714"/>
            <a:ext cx="8069598" cy="210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3919999"/>
            <a:ext cx="7322670" cy="293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104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BBDFF85-50A5-E326-C1C4-186D4F6E4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1" y="639651"/>
            <a:ext cx="10972799" cy="1113080"/>
          </a:xfrm>
        </p:spPr>
        <p:txBody>
          <a:bodyPr>
            <a:noAutofit/>
          </a:bodyPr>
          <a:lstStyle/>
          <a:p>
            <a:pPr marR="146304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(ABR)</a:t>
            </a:r>
            <a:endParaRPr lang="en-US" sz="2800" i="1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B4038B-638B-8277-3913-F4571E9D9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316" y="2509285"/>
            <a:ext cx="5330254" cy="3152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668C1-2343-9D04-DE6C-AB5426A6F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2345201"/>
            <a:ext cx="4591345" cy="350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5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4">
            <a:extLst>
              <a:ext uri="{FF2B5EF4-FFF2-40B4-BE49-F238E27FC236}">
                <a16:creationId xmlns:a16="http://schemas.microsoft.com/office/drawing/2014/main" id="{75718CFD-237D-0740-8B1F-25E1D1593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23" y="499641"/>
            <a:ext cx="1110039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</a:t>
            </a:r>
            <a:br>
              <a:rPr lang="en-US" altLang="en-US" sz="2800" dirty="0">
                <a:solidFill>
                  <a:srgbClr val="00406F"/>
                </a:solidFill>
                <a:latin typeface="Arial Rounded MT Bold" panose="020F0704030504030204" pitchFamily="34" charset="77"/>
              </a:rPr>
            </a:br>
            <a:r>
              <a:rPr lang="en-US" altLang="en-US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Generators of ABR Waves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DEE6709-635C-9A4E-86DF-489FEF35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4" y="1845468"/>
            <a:ext cx="6153150" cy="501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B188279-7C72-5F6B-56A7-603F6B753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097" y="4351734"/>
            <a:ext cx="421771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Wave I is generated on the side of the stimulus (ipsilateral)</a:t>
            </a:r>
          </a:p>
          <a:p>
            <a:pPr marL="342900" indent="-342900"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Wave III is generated by  ipsilateral and midline pathways </a:t>
            </a:r>
          </a:p>
          <a:p>
            <a:pPr marL="342900" indent="-342900"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400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Wave V is generated by contralateral pathways</a:t>
            </a:r>
          </a:p>
        </p:txBody>
      </p:sp>
    </p:spTree>
    <p:extLst>
      <p:ext uri="{BB962C8B-B14F-4D97-AF65-F5344CB8AC3E}">
        <p14:creationId xmlns:p14="http://schemas.microsoft.com/office/powerpoint/2010/main" val="4246598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>
            <a:extLst>
              <a:ext uri="{FF2B5EF4-FFF2-40B4-BE49-F238E27FC236}">
                <a16:creationId xmlns:a16="http://schemas.microsoft.com/office/drawing/2014/main" id="{6F4E1597-F5E8-D14A-9C75-41B950932B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51398" y="1930507"/>
            <a:ext cx="10678332" cy="46863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en-US" sz="2800" dirty="0"/>
              <a:t>Generated by axons, not nuclei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en-US" sz="2800" dirty="0"/>
              <a:t>Click evoked ABR is generated only by </a:t>
            </a:r>
            <a:r>
              <a:rPr lang="ja-JP" altLang="en-US" sz="2800" dirty="0"/>
              <a:t>“</a:t>
            </a:r>
            <a:r>
              <a:rPr lang="en-US" altLang="ja-JP" sz="2800" dirty="0"/>
              <a:t>onset</a:t>
            </a:r>
            <a:r>
              <a:rPr lang="ja-JP" altLang="en-US" sz="2800" dirty="0"/>
              <a:t>”</a:t>
            </a:r>
            <a:r>
              <a:rPr lang="en-US" altLang="ja-JP" sz="2800" dirty="0"/>
              <a:t> neurons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en-US" sz="2800" dirty="0"/>
              <a:t>Highly dependent on synchronous firing of these neurons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en-US" sz="2800" dirty="0"/>
              <a:t>Does not assess structures rostral to brainstem (e.g., thalamus and auditory cortex)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en-US" sz="2800" dirty="0"/>
              <a:t>Can be recorded from persons who are: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Comatose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Sedated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Anesthetized persons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en-US" sz="2800" dirty="0"/>
              <a:t>Usually elicited with simple non-speech signals</a:t>
            </a:r>
          </a:p>
        </p:txBody>
      </p:sp>
      <p:sp>
        <p:nvSpPr>
          <p:cNvPr id="23554" name="Rectangle 5">
            <a:extLst>
              <a:ext uri="{FF2B5EF4-FFF2-40B4-BE49-F238E27FC236}">
                <a16:creationId xmlns:a16="http://schemas.microsoft.com/office/drawing/2014/main" id="{C5FBFD63-ACA7-9C48-9BB8-38FA0D156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41193"/>
            <a:ext cx="10515600" cy="132556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32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  <a:br>
              <a:rPr lang="en-US" sz="32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panose="020B0600070205080204" pitchFamily="34" charset="-128"/>
                <a:cs typeface="Times New Roman" panose="02020603050405020304" pitchFamily="18" charset="0"/>
              </a:rPr>
              <a:t>T</a:t>
            </a:r>
            <a:r>
              <a:rPr lang="en-US" altLang="en-US" sz="3200" i="1" dirty="0">
                <a:ea typeface="ＭＳ Ｐゴシック" panose="020B0600070205080204" pitchFamily="34" charset="-128"/>
              </a:rPr>
              <a:t>he ABR is Not a Test of “Hearing”</a:t>
            </a:r>
          </a:p>
        </p:txBody>
      </p:sp>
    </p:spTree>
    <p:extLst>
      <p:ext uri="{BB962C8B-B14F-4D97-AF65-F5344CB8AC3E}">
        <p14:creationId xmlns:p14="http://schemas.microsoft.com/office/powerpoint/2010/main" val="401970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>
            <a:extLst>
              <a:ext uri="{FF2B5EF4-FFF2-40B4-BE49-F238E27FC236}">
                <a16:creationId xmlns:a16="http://schemas.microsoft.com/office/drawing/2014/main" id="{6793CE4D-AE2E-6F46-8E0A-2E032AC64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914" y="383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How is “Hearing” Assessed in Children</a:t>
            </a:r>
            <a:endParaRPr lang="en-US" altLang="en-US" sz="2800" i="1" dirty="0">
              <a:latin typeface="Arial Rounded MT Bold" panose="020F0704030504030204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65EF55-CCAE-D644-BDC1-AAFBF0A20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215" y="1879115"/>
            <a:ext cx="9805987" cy="51435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Behavioral Audiometry (if feasible)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Otoacoustic Emissions (OAEs)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Aural Immittance Measurements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Tympanometry and Wideband Reflectance/Absorbance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Acoustic Reflexes (</a:t>
            </a:r>
            <a:r>
              <a:rPr lang="en-US" altLang="x-none" dirty="0" err="1">
                <a:latin typeface="Arial Rounded MT Bold" panose="020F0704030504030204" pitchFamily="34" charset="77"/>
              </a:rPr>
              <a:t>ipsi</a:t>
            </a:r>
            <a:r>
              <a:rPr lang="en-US" altLang="x-none" dirty="0">
                <a:latin typeface="Arial Rounded MT Bold" panose="020F0704030504030204" pitchFamily="34" charset="77"/>
              </a:rPr>
              <a:t>- and contralateral conditions)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Auditory Brainstem Response (ABR)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Click, Tone Burst and Chirp Stimulation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x-none" dirty="0">
                <a:latin typeface="Arial Rounded MT Bold" panose="020F0704030504030204" pitchFamily="34" charset="77"/>
              </a:rPr>
              <a:t>Speech stimuli (e.g., da or ga)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Auditory Steady State Response (ASSR)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Electrocochleography (</a:t>
            </a:r>
            <a:r>
              <a:rPr lang="en-US" altLang="x-none" sz="2400" dirty="0" err="1">
                <a:latin typeface="Arial Rounded MT Bold" panose="020F0704030504030204" pitchFamily="34" charset="77"/>
              </a:rPr>
              <a:t>ECochG</a:t>
            </a:r>
            <a:r>
              <a:rPr lang="en-US" altLang="x-none" sz="2400" dirty="0">
                <a:latin typeface="Arial Rounded MT Bold" panose="020F0704030504030204" pitchFamily="34" charset="77"/>
              </a:rPr>
              <a:t>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altLang="x-none" sz="2400" dirty="0">
                <a:latin typeface="Arial Rounded MT Bold" panose="020F0704030504030204" pitchFamily="34" charset="77"/>
              </a:rPr>
              <a:t>Cortical Auditory Evoked Responses</a:t>
            </a:r>
          </a:p>
        </p:txBody>
      </p:sp>
    </p:spTree>
    <p:extLst>
      <p:ext uri="{BB962C8B-B14F-4D97-AF65-F5344CB8AC3E}">
        <p14:creationId xmlns:p14="http://schemas.microsoft.com/office/powerpoint/2010/main" val="3189688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E5635563-7E8C-0E44-8275-763B3F428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109" y="2041450"/>
            <a:ext cx="7246794" cy="5029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Review of ABR anatomy and physiology …      the ABR is NOT a test of hearing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Pediatric applications of ABR measurement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Four advances in pediatric hearing assessment with ABR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Chirp stimuli (click and tone burst)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The B-81 oscillator for bone conduction ABR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Options for un-sedated ABR measurement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Efficient ABR measurement in &lt; 30 minutes</a:t>
            </a:r>
          </a:p>
          <a:p>
            <a:pPr marL="0" indent="0">
              <a:buNone/>
              <a:defRPr/>
            </a:pPr>
            <a:endParaRPr lang="en-US" sz="2400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marL="516731" lvl="1" indent="0">
              <a:buNone/>
              <a:defRPr/>
            </a:pPr>
            <a:endParaRPr lang="en-US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21CA7102-B1B4-6745-8B37-3591FDDBC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03" y="1828799"/>
            <a:ext cx="3392850" cy="425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BBDFF85-50A5-E326-C1C4-186D4F6E4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1" y="715720"/>
            <a:ext cx="10972799" cy="1113080"/>
          </a:xfrm>
        </p:spPr>
        <p:txBody>
          <a:bodyPr>
            <a:noAutofit/>
          </a:bodyPr>
          <a:lstStyle/>
          <a:p>
            <a:pPr marR="146304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(ABR)</a:t>
            </a:r>
            <a:endParaRPr lang="en-US" sz="28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4D69CFB-9EFF-2C67-3616-A9EFF76D2EC3}"/>
              </a:ext>
            </a:extLst>
          </p:cNvPr>
          <p:cNvSpPr txBox="1">
            <a:spLocks noChangeArrowheads="1"/>
          </p:cNvSpPr>
          <p:nvPr/>
        </p:nvSpPr>
        <p:spPr>
          <a:xfrm>
            <a:off x="8536880" y="6142280"/>
            <a:ext cx="4668757" cy="72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>
                  <a:solidFill>
                    <a:srgbClr val="00406F"/>
                  </a:solidFill>
                </a:ln>
                <a:solidFill>
                  <a:srgbClr val="00406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R="1463040">
              <a:spcBef>
                <a:spcPts val="0"/>
              </a:spcBef>
            </a:pP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Kindle Direct Publishing (</a:t>
            </a:r>
            <a:r>
              <a:rPr lang="en-US" sz="1800" dirty="0" err="1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www.amazon.com</a:t>
            </a:r>
            <a:r>
              <a:rPr lang="en-US" sz="1800" dirty="0"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) 2015</a:t>
            </a:r>
          </a:p>
        </p:txBody>
      </p:sp>
    </p:spTree>
    <p:extLst>
      <p:ext uri="{BB962C8B-B14F-4D97-AF65-F5344CB8AC3E}">
        <p14:creationId xmlns:p14="http://schemas.microsoft.com/office/powerpoint/2010/main" val="12395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3">
            <a:extLst>
              <a:ext uri="{FF2B5EF4-FFF2-40B4-BE49-F238E27FC236}">
                <a16:creationId xmlns:a16="http://schemas.microsoft.com/office/drawing/2014/main" id="{37ED4233-35F9-3746-83A3-A74834CD6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043" y="517256"/>
            <a:ext cx="97201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8" tIns="45243" rIns="92868" bIns="45243" anchor="b"/>
          <a:lstStyle>
            <a:lvl1pPr defTabSz="612775">
              <a:spcBef>
                <a:spcPct val="20000"/>
              </a:spcBef>
              <a:buClr>
                <a:schemeClr val="accent2"/>
              </a:buClr>
              <a:buSzPct val="95000"/>
              <a:buFont typeface="Wingdings" pitchFamily="2" charset="2"/>
              <a:buChar char="q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612775">
              <a:spcBef>
                <a:spcPct val="20000"/>
              </a:spcBef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Zapf Dingbats" pitchFamily="1" charset="2"/>
              <a:buChar char=""/>
              <a:defRPr sz="16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Advances in Pediatric Hearing Assessment </a:t>
            </a:r>
            <a:b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406F"/>
                </a:solidFill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the Auditory Brainstem Response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>
                <a:solidFill>
                  <a:srgbClr val="00406F"/>
                </a:solidFill>
                <a:latin typeface="Arial Rounded MT Bold" panose="020F0704030504030204" pitchFamily="34" charset="77"/>
              </a:rPr>
              <a:t>&gt; 50 Years of Clinical Experience with ABR</a:t>
            </a:r>
          </a:p>
        </p:txBody>
      </p:sp>
      <p:pic>
        <p:nvPicPr>
          <p:cNvPr id="8194" name="Picture 4" descr="Don Jewett photo NEW1.tiff">
            <a:extLst>
              <a:ext uri="{FF2B5EF4-FFF2-40B4-BE49-F238E27FC236}">
                <a16:creationId xmlns:a16="http://schemas.microsoft.com/office/drawing/2014/main" id="{34B60AFD-ABAC-C24C-82E6-79EEA806F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" y="189273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RGalambos.jpg">
            <a:extLst>
              <a:ext uri="{FF2B5EF4-FFF2-40B4-BE49-F238E27FC236}">
                <a16:creationId xmlns:a16="http://schemas.microsoft.com/office/drawing/2014/main" id="{F5B6C0E6-D355-664F-BECE-3A329A9CA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2" y="1892730"/>
            <a:ext cx="50672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2DF410-2ADE-544A-9666-FAC1C0402014}"/>
              </a:ext>
            </a:extLst>
          </p:cNvPr>
          <p:cNvSpPr/>
          <p:nvPr/>
        </p:nvSpPr>
        <p:spPr>
          <a:xfrm>
            <a:off x="1923888" y="5897104"/>
            <a:ext cx="9310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00406F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Jewett D and Williston J.  Auditory evoked far fields averaged from the scalp of humans. Brain 4: 681-696, 1971.</a:t>
            </a:r>
          </a:p>
        </p:txBody>
      </p:sp>
    </p:spTree>
    <p:extLst>
      <p:ext uri="{BB962C8B-B14F-4D97-AF65-F5344CB8AC3E}">
        <p14:creationId xmlns:p14="http://schemas.microsoft.com/office/powerpoint/2010/main" val="287164545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</TotalTime>
  <Words>2481</Words>
  <Application>Microsoft Macintosh PowerPoint</Application>
  <PresentationFormat>Widescreen</PresentationFormat>
  <Paragraphs>307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ＭＳ Ｐゴシック</vt:lpstr>
      <vt:lpstr>Arial</vt:lpstr>
      <vt:lpstr>Arial Rounded MT Bold</vt:lpstr>
      <vt:lpstr>Calibri</vt:lpstr>
      <vt:lpstr>Helvetica</vt:lpstr>
      <vt:lpstr>Symbol</vt:lpstr>
      <vt:lpstr>Wingdings</vt:lpstr>
      <vt:lpstr>Office Theme</vt:lpstr>
      <vt:lpstr>Advances in Pediatric Hearing Assessment  with the Auditory Brainstem Response (ABR)</vt:lpstr>
      <vt:lpstr>Advances in Pediatric Hearing Assessment  with the Auditory Brainstem Response (ABR)</vt:lpstr>
      <vt:lpstr>PowerPoint Presentation</vt:lpstr>
      <vt:lpstr>PowerPoint Presentation</vt:lpstr>
      <vt:lpstr>PowerPoint Presentation</vt:lpstr>
      <vt:lpstr>Advances in Pediatric Hearing Assessment  with the Auditory Brainstem Response  The ABR is Not a Test of “Hearing”</vt:lpstr>
      <vt:lpstr>Advances in Pediatric Hearing Assessment  with the Auditory Brainstem Response How is “Hearing” Assessed in Children</vt:lpstr>
      <vt:lpstr>Advances in Pediatric Hearing Assessment  with the Auditory Brainstem Response (ABR)</vt:lpstr>
      <vt:lpstr>PowerPoint Presentation</vt:lpstr>
      <vt:lpstr>PowerPoint Presentation</vt:lpstr>
      <vt:lpstr> Advances in Pediatric Hearing Assessment  with the Auditory Brainstem Response  Pediatric Applications of ABR (&gt; 3000 publications)</vt:lpstr>
      <vt:lpstr>Advances in Pediatric Hearing Assessment  with the Auditory Brainstem Response (ABR)</vt:lpstr>
      <vt:lpstr>Advances in Pediatric Hearing Assessment  with the Auditory Brainstem Response  Evidence Based ABR Protocol: Stimulus Parameters</vt:lpstr>
      <vt:lpstr>Advances in Pediatric Hearing Assessment  with the Auditory Brainstem Response  Evidence Based ABR Protocol: Acquisition Parameters</vt:lpstr>
      <vt:lpstr>Advances in Pediatric Hearing Assessment  with the Auditory Brainstem Response  Broad Band and Narrow Band Chirp Stimuli </vt:lpstr>
      <vt:lpstr>PowerPoint Presentation</vt:lpstr>
      <vt:lpstr>Advances in Pediatric Hearing Assessment  with the Auditory Brainstem Response  Efficient Pediatric ABR Measurement</vt:lpstr>
      <vt:lpstr>Advances in Pediatric Hearing Assessment  with the Auditory Brainstem Response (ABR)</vt:lpstr>
      <vt:lpstr> Advances in Pediatric Hearing Assessment  with the Auditory Brainstem Response Clinical Indications for Bone Conduction ABR</vt:lpstr>
      <vt:lpstr>Advances in Pediatric Hearing Assessment  with the Auditory Brainstem Response A Newer Bone Oscillator Design</vt:lpstr>
      <vt:lpstr>Advances in Pediatric Hearing Assessment  with the Auditory Brainstem Response A Newer Bone Oscillator Design</vt:lpstr>
      <vt:lpstr>PowerPoint Presentation</vt:lpstr>
      <vt:lpstr>PowerPoint Presentation</vt:lpstr>
      <vt:lpstr>Advances in Pediatric Hearing Assessment  with the Auditory Brainstem Response Reasons for Only Using Click Stimuli for Bone Conduction ABR</vt:lpstr>
      <vt:lpstr>Advances in Pediatric Hearing Assessment  with the Auditory Brainstem Response (ABR)</vt:lpstr>
      <vt:lpstr>Advances in Pediatric Hearing Assessment  with the Auditory Brainstem Response  ABR Measurement: Detecting a Signal (ABR) within Electrical “Noise”</vt:lpstr>
      <vt:lpstr>PowerPoint Presentation</vt:lpstr>
      <vt:lpstr>Advances in Pediatric Hearing Assessment  with the Auditory Brainstem Response  Un-Sedated (Natural Sleep) ABR Measurement is Feasible</vt:lpstr>
      <vt:lpstr> Advances in Pediatric Hearing Assessment  with the Auditory Brainstem Response Comfortable Options for Pediatric ABR Measurement</vt:lpstr>
      <vt:lpstr>Advances in Pediatric Hearing Assessment  with the Auditory Brainstem Response  Melatonin as a Sleep Aid</vt:lpstr>
      <vt:lpstr>Advances in Pediatric Hearing Assessment  with the Audito ry Brainstem Response Melatonin is Used to Induce Sleep in Medicine</vt:lpstr>
      <vt:lpstr>Advances in Pediatric Hearing Assessment  with the Auditory Brainstem Response  Melatonin in Pediatric ABR Measurement</vt:lpstr>
      <vt:lpstr>Advances in Pediatric Hearing Assessment  with the Auditory Brainstem Response  Melatonin in Pediatric ABR Measurement</vt:lpstr>
      <vt:lpstr>Advances in Pediatric Hearing Assessment  with the Auditory Brainstem Response (ABR)</vt:lpstr>
      <vt:lpstr>Advances in Pediatric Hearing Assessment  with the Auditory Brainstem Response (ABR) Rationale for  Efficient ABR Assessment</vt:lpstr>
      <vt:lpstr>PowerPoint Presentation</vt:lpstr>
      <vt:lpstr>Advances in Pediatric Hearing Assessment  with the Auditory Brainstem Response (ABR) How to Complete an ABR Assessment in &lt; 30 Minutes</vt:lpstr>
      <vt:lpstr>Evidence-Based ABR Protocol for Infant Hearing Assessment What is the Optimal Stimulus Presentation Rate?  Run Your ABR at the Stimulus Speed Limit </vt:lpstr>
      <vt:lpstr>PowerPoint Presentation</vt:lpstr>
      <vt:lpstr> The Optimal Number of Stimuli (Signal Averages) (British NHS Guidelines, 2013)</vt:lpstr>
      <vt:lpstr>Advances in Pediatric Hearing Assessment  with the Auditory Brainstem Response (ABR)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jwhall3phd@gmail.com</dc:creator>
  <cp:lastModifiedBy>James Hall</cp:lastModifiedBy>
  <cp:revision>55</cp:revision>
  <dcterms:created xsi:type="dcterms:W3CDTF">2019-10-04T20:48:06Z</dcterms:created>
  <dcterms:modified xsi:type="dcterms:W3CDTF">2024-01-21T20:37:27Z</dcterms:modified>
</cp:coreProperties>
</file>