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99"/>
  </p:notesMasterIdLst>
  <p:sldIdLst>
    <p:sldId id="297" r:id="rId2"/>
    <p:sldId id="414" r:id="rId3"/>
    <p:sldId id="885" r:id="rId4"/>
    <p:sldId id="886" r:id="rId5"/>
    <p:sldId id="887" r:id="rId6"/>
    <p:sldId id="869" r:id="rId7"/>
    <p:sldId id="476" r:id="rId8"/>
    <p:sldId id="477" r:id="rId9"/>
    <p:sldId id="478" r:id="rId10"/>
    <p:sldId id="888" r:id="rId11"/>
    <p:sldId id="889" r:id="rId12"/>
    <p:sldId id="890" r:id="rId13"/>
    <p:sldId id="482" r:id="rId14"/>
    <p:sldId id="918" r:id="rId15"/>
    <p:sldId id="883" r:id="rId16"/>
    <p:sldId id="667" r:id="rId17"/>
    <p:sldId id="668" r:id="rId18"/>
    <p:sldId id="884" r:id="rId19"/>
    <p:sldId id="891" r:id="rId20"/>
    <p:sldId id="892" r:id="rId21"/>
    <p:sldId id="921" r:id="rId22"/>
    <p:sldId id="920" r:id="rId23"/>
    <p:sldId id="919" r:id="rId24"/>
    <p:sldId id="495" r:id="rId25"/>
    <p:sldId id="904" r:id="rId26"/>
    <p:sldId id="893" r:id="rId27"/>
    <p:sldId id="894" r:id="rId28"/>
    <p:sldId id="305" r:id="rId29"/>
    <p:sldId id="903" r:id="rId30"/>
    <p:sldId id="905" r:id="rId31"/>
    <p:sldId id="670" r:id="rId32"/>
    <p:sldId id="669" r:id="rId33"/>
    <p:sldId id="672" r:id="rId34"/>
    <p:sldId id="673" r:id="rId35"/>
    <p:sldId id="906" r:id="rId36"/>
    <p:sldId id="511" r:id="rId37"/>
    <p:sldId id="908" r:id="rId38"/>
    <p:sldId id="679" r:id="rId39"/>
    <p:sldId id="909" r:id="rId40"/>
    <p:sldId id="680" r:id="rId41"/>
    <p:sldId id="682" r:id="rId42"/>
    <p:sldId id="683" r:id="rId43"/>
    <p:sldId id="684" r:id="rId44"/>
    <p:sldId id="877" r:id="rId45"/>
    <p:sldId id="910" r:id="rId46"/>
    <p:sldId id="819" r:id="rId47"/>
    <p:sldId id="820" r:id="rId48"/>
    <p:sldId id="279" r:id="rId49"/>
    <p:sldId id="837" r:id="rId50"/>
    <p:sldId id="911" r:id="rId51"/>
    <p:sldId id="343" r:id="rId52"/>
    <p:sldId id="345" r:id="rId53"/>
    <p:sldId id="347" r:id="rId54"/>
    <p:sldId id="370" r:id="rId55"/>
    <p:sldId id="914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912" r:id="rId66"/>
    <p:sldId id="706" r:id="rId67"/>
    <p:sldId id="844" r:id="rId68"/>
    <p:sldId id="834" r:id="rId69"/>
    <p:sldId id="705" r:id="rId70"/>
    <p:sldId id="733" r:id="rId71"/>
    <p:sldId id="915" r:id="rId72"/>
    <p:sldId id="689" r:id="rId73"/>
    <p:sldId id="690" r:id="rId74"/>
    <p:sldId id="623" r:id="rId75"/>
    <p:sldId id="624" r:id="rId76"/>
    <p:sldId id="619" r:id="rId77"/>
    <p:sldId id="713" r:id="rId78"/>
    <p:sldId id="714" r:id="rId79"/>
    <p:sldId id="863" r:id="rId80"/>
    <p:sldId id="712" r:id="rId81"/>
    <p:sldId id="625" r:id="rId82"/>
    <p:sldId id="626" r:id="rId83"/>
    <p:sldId id="922" r:id="rId84"/>
    <p:sldId id="634" r:id="rId85"/>
    <p:sldId id="916" r:id="rId86"/>
    <p:sldId id="716" r:id="rId87"/>
    <p:sldId id="846" r:id="rId88"/>
    <p:sldId id="847" r:id="rId89"/>
    <p:sldId id="867" r:id="rId90"/>
    <p:sldId id="858" r:id="rId91"/>
    <p:sldId id="851" r:id="rId92"/>
    <p:sldId id="850" r:id="rId93"/>
    <p:sldId id="721" r:id="rId94"/>
    <p:sldId id="855" r:id="rId95"/>
    <p:sldId id="856" r:id="rId96"/>
    <p:sldId id="917" r:id="rId97"/>
    <p:sldId id="462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6F"/>
    <a:srgbClr val="003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5"/>
    <p:restoredTop sz="93300"/>
  </p:normalViewPr>
  <p:slideViewPr>
    <p:cSldViewPr snapToGrid="0" snapToObjects="1">
      <p:cViewPr varScale="1">
        <p:scale>
          <a:sx n="62" d="100"/>
          <a:sy n="62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7FCF6-EFB3-5B4C-BEE3-324CB924C166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FCA98-4858-B74D-A804-C53CDDC5A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B7F7A0EF-6759-414D-A75E-00D9747D5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D8F582D2-D4D8-7544-A307-CC27194A7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910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61BC940F-0F25-7340-9F53-2C4BC0B98F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98428410-86D1-034E-A981-D84166445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177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8E640D51-FB51-D14D-B9BF-DEADA1EB77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CB47BA7B-FE55-AD47-BCCD-FCA12A0B7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35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8E640D51-FB51-D14D-B9BF-DEADA1EB77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CB47BA7B-FE55-AD47-BCCD-FCA12A0B7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1126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1BB339CB-A828-BC41-8369-E2E3BCEB99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FAA39154-8969-E447-A5B1-FC820E81F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369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1BB339CB-A828-BC41-8369-E2E3BCEB99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FAA39154-8969-E447-A5B1-FC820E81F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5915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808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A409EFE-9F2F-E24F-9613-60ADC04AD7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139158EA-A010-9044-8D7A-1F1AD62246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6439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B5A4678-07EE-5E4F-93F3-770C32BC4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0F10EA5-C849-0F4B-B7E1-9487ADAE4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245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A60762E6-C42A-9446-B40C-DC9AD2341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53AD2C2-D47C-9F46-AFDB-10A128E0C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519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A60762E6-C42A-9446-B40C-DC9AD2341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53AD2C2-D47C-9F46-AFDB-10A128E0C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426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7940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A60762E6-C42A-9446-B40C-DC9AD2341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53AD2C2-D47C-9F46-AFDB-10A128E0C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5362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0C85359A-AB7F-4D4E-AB25-E1EC9990D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60478455-D865-134F-B6C9-C24B0CA3C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3787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0C85359A-AB7F-4D4E-AB25-E1EC9990D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60478455-D865-134F-B6C9-C24B0CA3C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032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0C85359A-AB7F-4D4E-AB25-E1EC9990D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60478455-D865-134F-B6C9-C24B0CA3C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4729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F0C917D8-2ACC-2440-8346-22943E1D1C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4712F78D-1E36-7D40-BF99-C1EB311D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2603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9400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AB146419-0307-8649-B597-75CC7CA5A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D02E6656-67F8-964B-BF45-6D0BBE741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2698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6451B227-FBF3-234A-BC21-922B1689BE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B5558A72-4F7F-DB45-A116-7A4C844DC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3361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4898AC8D-3A66-D945-BB78-37D5D5D2F3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E48E17D9-EAAC-AC49-8017-3C46CDB5F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475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D9D8E478-E22B-D243-B183-81184D0B4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BF2E5DFD-1F19-024D-B890-87B9BA170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2289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23E72E19-EA2C-0A4E-AC8B-A8DB2A60B7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540A0BB-DC43-8542-9702-219C83F5C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1279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0C78F773-C3EB-7F43-AEC1-3D6007C36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2918F42E-37E6-1647-81C0-FB1F64B3E2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9661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1DD1C904-2A6F-0B4F-BB6F-F2076CB27D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D99211D4-8355-A941-BADE-7B33A6EFC2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5875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85EAC1AE-0D9E-CB46-9448-FFCCAD8CB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89325D28-A1CA-344E-8D7F-9A96E7FD3C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093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8944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AD3E04E6-6A84-1A4D-8312-9FBA7DCD65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27415E82-6555-E34B-BE06-BE0F952B3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85417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61BC940F-0F25-7340-9F53-2C4BC0B98F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98428410-86D1-034E-A981-D84166445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2843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DB78DC99-CE0A-B944-A7A3-8AB881894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36D31F07-4E70-3444-8B8A-469D840E9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94481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966BD3AA-6BA6-AC47-89C7-30F912F06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748D2736-B50C-194D-A2CF-8D215FFCF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3136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2F4EDF14-6AE0-A54F-A345-D609187F2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4A452EA7-4572-2C46-A565-8B2AEC7779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6368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D9D8E478-E22B-D243-B183-81184D0B4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BF2E5DFD-1F19-024D-B890-87B9BA170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386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A464FE0E-7E20-CD40-9ED6-2D92EE5F91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D9F2B83B-B1D1-5E4E-BAAF-23009D1EE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3265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77A3F980-6659-5D41-8276-79EBDAE41A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E87EDDF1-53AC-8644-A149-99E949271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57651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8D293856-1324-2746-8168-8159F6D55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F336E6A-6B78-9D41-AA8D-A75DF35B1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69942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9273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1246F7C5-3DFF-4942-B88B-9EC5BF498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5D8FA039-2436-0047-A269-A7D80B0A9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95925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2D353005-9742-0347-A095-FB8266F32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73E5AB96-7C41-FB46-9DBF-A929459ED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Helvetica" pitchFamily="2" charset="0"/>
                <a:ea typeface="ＭＳ Ｐゴシック" panose="020B0600070205080204" pitchFamily="34" charset="-128"/>
              </a:rPr>
              <a:t>Spankovich in Orange</a:t>
            </a:r>
          </a:p>
        </p:txBody>
      </p:sp>
    </p:spTree>
    <p:extLst>
      <p:ext uri="{BB962C8B-B14F-4D97-AF65-F5344CB8AC3E}">
        <p14:creationId xmlns:p14="http://schemas.microsoft.com/office/powerpoint/2010/main" val="39588028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4A93B301-B8A8-6C4F-9318-8CCCFADECF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53E3E0CF-2557-D94D-B982-E61D83AF2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4413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1628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3119F991-6228-C84E-A142-A4BC4534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E0CC1F7A-900A-274A-A2DA-9F597D7C4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44A4EE5C-1165-E14C-999B-88C59B6FCF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0B3C4EB8-BAF6-6849-896F-43B15E59A9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1BB339CB-A828-BC41-8369-E2E3BCEB99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FAA39154-8969-E447-A5B1-FC820E81F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02973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1FD613B2-B4DF-2941-9D50-A91F75F47D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ABFD4A03-8F45-6646-90D5-39D37BE596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77C0900D-B02D-BB46-B657-5C3CCEB12C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BB2A719F-2AA0-5444-AD44-F27FE462F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0BCE1ADF-AB32-5542-B815-A77EE376B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46CC3FAE-C0F8-8C46-B688-7AB734501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D1AB663D-AE4C-2047-B6FD-0B9868E44C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07E9D48E-C233-EE45-84FA-2CA4B4B10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A1CE5963-5322-7C4E-A229-A036B8F2F4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67BBECEE-A09B-E240-BCA6-3DC76C909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4F7F5CD4-8B99-884A-8101-0B0D01D6A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245E9A5B-C780-B64C-A912-B45B15E94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7CD124C9-B9CA-7B4A-ACBC-84D99D698E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39E43B25-90EA-DB47-ADF1-4E0D723F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5A0197F8-1BA7-5149-83A0-9DF2DDA41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69E59F38-450E-1B47-B8C6-B4EE347FD6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05080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95C23EC-3FE0-BD4E-AB7B-9EEEC6A31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8DDFAABD-95EF-2D42-9D01-4E38E809F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Helvetica" pitchFamily="2" charset="0"/>
                <a:ea typeface="ＭＳ Ｐゴシック" panose="020B0600070205080204" pitchFamily="34" charset="-128"/>
              </a:rPr>
              <a:t>Spankovich</a:t>
            </a:r>
          </a:p>
        </p:txBody>
      </p:sp>
    </p:spTree>
    <p:extLst>
      <p:ext uri="{BB962C8B-B14F-4D97-AF65-F5344CB8AC3E}">
        <p14:creationId xmlns:p14="http://schemas.microsoft.com/office/powerpoint/2010/main" val="216944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8E640D51-FB51-D14D-B9BF-DEADA1EB77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CB47BA7B-FE55-AD47-BCCD-FCA12A0B7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93193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9573800-53B5-6E48-9D75-7DC397A4D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5D1FA5AB-B18F-3F42-9F4B-33382B5A4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0376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77B7C67E-D4CE-6B4C-9FBC-6FB409283B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6E77A52E-D521-7F4E-921F-2BC4D1A99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46014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43924E4E-B391-174E-A72A-CAC358220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B5C7A7D2-5A7B-AC40-AF02-281B6ABC7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72628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23F0855-A3CD-6441-8E91-06A03A67F8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A8B8AE5D-3BFD-4749-B941-D993AB454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Helvetica" pitchFamily="2" charset="0"/>
                <a:ea typeface="ＭＳ Ｐゴシック" panose="020B0600070205080204" pitchFamily="34" charset="-128"/>
              </a:rPr>
              <a:t>Spankovich</a:t>
            </a:r>
          </a:p>
        </p:txBody>
      </p:sp>
    </p:spTree>
    <p:extLst>
      <p:ext uri="{BB962C8B-B14F-4D97-AF65-F5344CB8AC3E}">
        <p14:creationId xmlns:p14="http://schemas.microsoft.com/office/powerpoint/2010/main" val="20664914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16073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BF23707F-7C17-7D48-B986-36D1CFC63E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FDBE94BD-3789-8746-99FF-4C4FF82EF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28101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3FA119C-9F40-5641-B51A-BA8A52C36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626C9196-1102-824F-9E29-0AD971E85C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5550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4B459389-DB49-014D-AF1D-253125EDE6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FB79E6F3-C698-7D40-BD2B-2DA41425F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2881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43606866-EBB3-364C-87A4-12CE6A73A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7FFB7579-2B0D-BB40-AB6C-F97B58C9C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6633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211629F1-1DDB-B340-8C4F-228C4DB909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307733A8-6A19-874B-8AA9-32CCE1F26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7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D9D8E478-E22B-D243-B183-81184D0B4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BF2E5DFD-1F19-024D-B890-87B9BA170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22895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59369D6D-71B9-9444-8C83-59F830F2E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AE9B323C-AC8C-3449-B69A-A81FC870E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49018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9FEC9CAA-1DE4-CD4F-A676-4D575DE838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30A97CF-C89D-4F47-84C4-7C4ECACB7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8415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59369D6D-71B9-9444-8C83-59F830F2E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AE9B323C-AC8C-3449-B69A-A81FC870E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96749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CFFB3C6-250E-FE4A-8684-E232F76FF3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EA93DDA1-AF8A-E340-AFA0-F2BD2768E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60491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83CF54BD-0F5C-5743-9B45-E2C67943D9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F461E4B-EA23-FE4C-A063-D3673C774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837632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C34816C3-394A-F049-8318-9800E542C3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2EA7DF5F-A3BB-6B4F-B817-5B2D285AB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2478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83CF54BD-0F5C-5743-9B45-E2C67943D9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F461E4B-EA23-FE4C-A063-D3673C774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58924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2C8F1DF9-B369-7747-92BF-F32DE6E14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7E429A70-A018-184D-987C-88A742E21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8609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7736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B3C8F720-75E1-2041-AFCF-3A8264695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6B59DE5-1D63-B347-97FC-B2B7A80B6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127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4BE983BC-676F-3240-9095-D5591695B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59001F75-65E4-DF43-8CD7-D650544FD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3984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A3745EDD-17B0-F944-BB6E-25C64CAD9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197566DE-44CE-0145-BB3D-24D3181872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7551595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B5381947-CE67-E94D-9DA4-AC90541A93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1DA69077-8140-BF4D-BC52-A31A1CBAD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54343" tIns="27171" rIns="54343" bIns="27171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13270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B5381947-CE67-E94D-9DA4-AC90541A93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1DA69077-8140-BF4D-BC52-A31A1CBAD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54343" tIns="27171" rIns="54343" bIns="27171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82249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AFB7CBE0-E945-9A45-9FC4-DC5EF7F92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91AA1C24-225D-054A-9231-81A4BE1D8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991416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2EFB279E-DFAB-6C49-8926-83A5767F6F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8FB15CDC-E704-A546-B4E5-2AA237CAD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8967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267B9DF4-CA1E-234E-9CBE-871D5C254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9F4D695B-0140-FD4F-9B0D-F641617D8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019235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ED922A8E-C139-3542-9E79-2D6DB4B8E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D557A8A7-5666-F242-8CBB-C7EA14C79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2783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7EF818E3-5AA6-3641-8086-595D1B45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70359703-C310-9849-B4A1-4ADC4700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3653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AFB3C347-2A9C-1F4E-BCDC-4269B7915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E227957C-9229-6648-B219-57157C9EC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54338" tIns="27168" rIns="54338" bIns="27168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61BC940F-0F25-7340-9F53-2C4BC0B98F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98428410-86D1-034E-A981-D84166445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354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180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0680" y="294211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ACD81-F251-4348-8B2A-A92A07BC20D3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7FB6-6D92-FF45-8D6E-EAE77D8D5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7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45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56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61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ACD81-F251-4348-8B2A-A92A07BC20D3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7FB6-6D92-FF45-8D6E-EAE77D8D5A9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691640"/>
            <a:ext cx="10515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80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charset="2"/>
        <a:buChar char="§"/>
        <a:defRPr sz="28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/>
        <a:buChar char="•"/>
        <a:defRPr sz="24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charset="2"/>
        <a:buChar char="ü"/>
        <a:defRPr sz="20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whall3phd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ndtherapy.com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6B715F64-AE93-6340-8CED-DB1FB761C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8FC29F9-12A6-C142-9494-226FA916F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2695" y="1828800"/>
            <a:ext cx="8829675" cy="431250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James W. Hall III, PhD</a:t>
            </a:r>
            <a:endParaRPr lang="en-US" sz="2400" i="1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endParaRPr lang="en-US" sz="2400" i="1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r>
              <a:rPr lang="en-US" sz="20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Professor 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r>
              <a:rPr lang="en-US" sz="20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Salus University and  University of Hawaii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endParaRPr lang="en-US" sz="2000" i="1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r>
              <a:rPr lang="en-US" sz="20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Extraordinary Professor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r>
              <a:rPr lang="en-US" sz="20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University of Pretoria South Africa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endParaRPr lang="en-US" sz="2000" i="1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Font typeface="Wingdings" charset="0"/>
              <a:buNone/>
              <a:defRPr/>
            </a:pPr>
            <a:r>
              <a:rPr lang="en-US" sz="20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  <a:hlinkClick r:id="rId3"/>
              </a:rPr>
              <a:t>jwhall3phd@gmail.com</a:t>
            </a:r>
            <a:r>
              <a:rPr lang="en-US" sz="20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  </a:t>
            </a:r>
            <a:r>
              <a:rPr lang="en-US" sz="2000" dirty="0" err="1">
                <a:solidFill>
                  <a:srgbClr val="AAAC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www.audiologyworld.net</a:t>
            </a:r>
            <a:endParaRPr lang="en-US" sz="2000" dirty="0">
              <a:solidFill>
                <a:srgbClr val="AAAC00"/>
              </a:solidFill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CC82A-D35E-E845-9EEF-51671B5F7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884" y="5243760"/>
            <a:ext cx="5388232" cy="15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4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7E22773-97D4-614D-B9C9-D84A6BD87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8773" y="632770"/>
            <a:ext cx="10614454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Two Reviews of </a:t>
            </a:r>
            <a:r>
              <a:rPr lang="en-US" altLang="en-US" sz="2800" i="1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Misophonia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70BF7-79BC-9445-97EE-B4DF11B8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66" y="1809886"/>
            <a:ext cx="4869067" cy="4869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8EF6A-6405-9B49-BD1D-EE661615A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771" y="1809886"/>
            <a:ext cx="2895397" cy="1236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913AE5-9975-054C-9F92-23379D35B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771" y="3035766"/>
            <a:ext cx="2472195" cy="352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4824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Rectangle 3">
            <a:extLst>
              <a:ext uri="{FF2B5EF4-FFF2-40B4-BE49-F238E27FC236}">
                <a16:creationId xmlns:a16="http://schemas.microsoft.com/office/drawing/2014/main" id="{11DB0D96-8F69-644B-BFA3-89B70195E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842" y="1826257"/>
            <a:ext cx="11025594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000" dirty="0" err="1">
                <a:latin typeface="Arial Rounded MT Bold" panose="020F0704030504030204" pitchFamily="34" charset="77"/>
              </a:rPr>
              <a:t>Jastreboff</a:t>
            </a:r>
            <a:r>
              <a:rPr lang="en-US" altLang="x-none" sz="2000" dirty="0">
                <a:latin typeface="Arial Rounded MT Bold" panose="020F0704030504030204" pitchFamily="34" charset="77"/>
              </a:rPr>
              <a:t> first described </a:t>
            </a:r>
            <a:r>
              <a:rPr lang="en-US" altLang="x-none" sz="2000" dirty="0" err="1">
                <a:latin typeface="Arial Rounded MT Bold" panose="020F0704030504030204" pitchFamily="34" charset="77"/>
              </a:rPr>
              <a:t>misophonia</a:t>
            </a:r>
            <a:r>
              <a:rPr lang="en-US" altLang="x-none" sz="2000" dirty="0">
                <a:latin typeface="Arial Rounded MT Bold" panose="020F0704030504030204" pitchFamily="34" charset="77"/>
              </a:rPr>
              <a:t> (and coined term) in 2002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Marsha Johnson in 1990 observed Selective Sound Sensitivity Syndrome (4S)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General characteristics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Somatic response in addition to strong emotional response, e.g.,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sz="1800" dirty="0">
                <a:latin typeface="Arial Rounded MT Bold" panose="020F0704030504030204" pitchFamily="34" charset="77"/>
              </a:rPr>
              <a:t>Pressure in chest, arms, head, whole body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sz="1800" dirty="0">
                <a:latin typeface="Arial Rounded MT Bold" panose="020F0704030504030204" pitchFamily="34" charset="77"/>
              </a:rPr>
              <a:t>Increased heart rate and body temperature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sz="1800" dirty="0">
                <a:latin typeface="Arial Rounded MT Bold" panose="020F0704030504030204" pitchFamily="34" charset="77"/>
              </a:rPr>
              <a:t>Breathing difficulty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sz="1800" dirty="0">
                <a:latin typeface="Arial Rounded MT Bold" panose="020F0704030504030204" pitchFamily="34" charset="77"/>
              </a:rPr>
              <a:t>Physical pain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Desire to “violate” the source of the sound, e.g.,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“I hate this person”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Verbal and physical outbursts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Prevalence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3% of tinnitus and hyperacusis population (</a:t>
            </a:r>
            <a:r>
              <a:rPr lang="en-US" altLang="x-none" dirty="0" err="1">
                <a:latin typeface="Arial Rounded MT Bold" panose="020F0704030504030204" pitchFamily="34" charset="77"/>
              </a:rPr>
              <a:t>Jastreboff</a:t>
            </a:r>
            <a:r>
              <a:rPr lang="en-US" altLang="x-none" dirty="0">
                <a:latin typeface="Arial Rounded MT Bold" panose="020F0704030504030204" pitchFamily="34" charset="77"/>
              </a:rPr>
              <a:t> &amp; </a:t>
            </a:r>
            <a:r>
              <a:rPr lang="en-US" altLang="x-none" dirty="0" err="1">
                <a:latin typeface="Arial Rounded MT Bold" panose="020F0704030504030204" pitchFamily="34" charset="77"/>
              </a:rPr>
              <a:t>Jastreboff</a:t>
            </a:r>
            <a:r>
              <a:rPr lang="en-US" altLang="x-none" dirty="0">
                <a:latin typeface="Arial Rounded MT Bold" panose="020F0704030504030204" pitchFamily="34" charset="77"/>
              </a:rPr>
              <a:t>, 2014)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Up to 20% of selected college student populations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altLang="x-none" sz="2000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B02EDA8-99E5-BD47-9AF5-FC6A1117F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726" y="163181"/>
            <a:ext cx="11631827" cy="1554409"/>
          </a:xfrm>
        </p:spPr>
        <p:txBody>
          <a:bodyPr>
            <a:noAutofit/>
          </a:bodyPr>
          <a:lstStyle/>
          <a:p>
            <a:pPr algn="ctr"/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Differentiation Among Disorders of Decreased Sound Tolerance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Misophonia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0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(Adapted from </a:t>
            </a:r>
            <a:r>
              <a:rPr lang="en-US" altLang="en-US" sz="2000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Siepsiak</a:t>
            </a:r>
            <a:r>
              <a:rPr lang="en-US" altLang="en-US" sz="20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&amp; Dragan, 2019)</a:t>
            </a:r>
            <a:endParaRPr lang="en-US" altLang="en-US" sz="2000" b="0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8933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Rectangle 3">
            <a:extLst>
              <a:ext uri="{FF2B5EF4-FFF2-40B4-BE49-F238E27FC236}">
                <a16:creationId xmlns:a16="http://schemas.microsoft.com/office/drawing/2014/main" id="{11DB0D96-8F69-644B-BFA3-89B70195E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1606" y="1888041"/>
            <a:ext cx="11025594" cy="4572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Comorbid and co-existing disorders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Not correlated to hearing loss or status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Not an intolerance to loud sounds or noise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May be related to obsessive-compulsive disorder spectrum and/or depression and PTSD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Debate about which sounds are involved in </a:t>
            </a:r>
            <a:r>
              <a:rPr lang="en-US" altLang="x-none" sz="2200" dirty="0" err="1">
                <a:latin typeface="Arial Rounded MT Bold" panose="020F0704030504030204" pitchFamily="34" charset="77"/>
              </a:rPr>
              <a:t>misophonia</a:t>
            </a:r>
            <a:endParaRPr lang="en-US" altLang="x-none" sz="22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Mechanisms are unknown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Possible genetic factor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Possible central auditory nervous system dysfunction (auditory ERP findings)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Management … there is no research evidence in support of any management technique or protocol, but a team approach is appropriate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Audiologists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Psychologists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Psychiatrists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B02EDA8-99E5-BD47-9AF5-FC6A1117F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726" y="163181"/>
            <a:ext cx="11631827" cy="1554409"/>
          </a:xfrm>
        </p:spPr>
        <p:txBody>
          <a:bodyPr>
            <a:noAutofit/>
          </a:bodyPr>
          <a:lstStyle/>
          <a:p>
            <a:pPr algn="ctr"/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Differentiation Among Disorders of Decreased Sound Tolerance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Misophonia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0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(Adapted from </a:t>
            </a:r>
            <a:r>
              <a:rPr lang="en-US" altLang="en-US" sz="2000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Siepsiak</a:t>
            </a:r>
            <a:r>
              <a:rPr lang="en-US" altLang="en-US" sz="20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&amp; Dragan, 2019)</a:t>
            </a:r>
            <a:endParaRPr lang="en-US" altLang="en-US" sz="2000" b="0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29566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8823C239-77AC-BE41-814A-EA8E831E3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6397" y="641242"/>
            <a:ext cx="9172575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 Good Resource on Hyperacusis and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</a:t>
            </a:r>
          </a:p>
        </p:txBody>
      </p:sp>
      <p:pic>
        <p:nvPicPr>
          <p:cNvPr id="8" name="Picture 4" descr="David Baguley">
            <a:extLst>
              <a:ext uri="{FF2B5EF4-FFF2-40B4-BE49-F238E27FC236}">
                <a16:creationId xmlns:a16="http://schemas.microsoft.com/office/drawing/2014/main" id="{F6215877-C85A-B648-B042-D917171D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59" y="1906292"/>
            <a:ext cx="2731638" cy="39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D0419-2973-4248-89C2-2BF46D3C6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149" y="1784242"/>
            <a:ext cx="3418777" cy="4930237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1ED4B0BA-3B35-2E4B-8BD3-316521137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669" y="6032222"/>
            <a:ext cx="3502617" cy="4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David Baguley, PhD</a:t>
            </a:r>
          </a:p>
        </p:txBody>
      </p:sp>
    </p:spTree>
    <p:extLst>
      <p:ext uri="{BB962C8B-B14F-4D97-AF65-F5344CB8AC3E}">
        <p14:creationId xmlns:p14="http://schemas.microsoft.com/office/powerpoint/2010/main" val="23605688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8823C239-77AC-BE41-814A-EA8E831E3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934" y="814092"/>
            <a:ext cx="10566131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Comprehensive Current Reviews of Hyperacusis in Children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245D3-513E-9B47-BF34-1354506DE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4" y="1868192"/>
            <a:ext cx="4905418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E99E0-8AFA-5242-B5DF-A3DC08596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721" y="2117134"/>
            <a:ext cx="5974664" cy="39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183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13F51-BF52-AF4B-BF23-D56747FE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421" y="2120138"/>
            <a:ext cx="3264879" cy="42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1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F559604-6A93-204E-AD17-E4190F818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445577"/>
            <a:ext cx="9172575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Hyperacusis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 Symptom Associated with Varied Clinical Entities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Neurological Disorders and Diseases </a:t>
            </a:r>
          </a:p>
        </p:txBody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9009259B-E137-624E-901A-6193B656A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2187" y="1944536"/>
            <a:ext cx="6469251" cy="457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" charset="0"/>
              </a:rPr>
              <a:t>Depression</a:t>
            </a:r>
            <a:endParaRPr lang="en-US" altLang="x-none" sz="24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" charset="0"/>
              </a:rPr>
              <a:t>Migraine </a:t>
            </a:r>
            <a:endParaRPr lang="en-US" altLang="x-none" sz="24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" charset="0"/>
              </a:rPr>
              <a:t>Chronic fatigue syndrome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" charset="0"/>
              </a:rPr>
              <a:t>Post-traumatic stress disorder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/>
              <a:t>T</a:t>
            </a:r>
            <a:r>
              <a:rPr lang="en-US" altLang="x-none" sz="2400" dirty="0">
                <a:latin typeface="Arial" charset="0"/>
              </a:rPr>
              <a:t>ay </a:t>
            </a:r>
            <a:r>
              <a:rPr lang="en-US" altLang="x-none" sz="2400" dirty="0" err="1">
                <a:latin typeface="Arial" charset="0"/>
              </a:rPr>
              <a:t>Sach</a:t>
            </a:r>
            <a:r>
              <a:rPr lang="ja-JP" altLang="en-US" sz="2400">
                <a:latin typeface="Arial" charset="0"/>
              </a:rPr>
              <a:t>’</a:t>
            </a:r>
            <a:r>
              <a:rPr lang="en-US" altLang="ja-JP" sz="2400" dirty="0">
                <a:latin typeface="Arial" charset="0"/>
              </a:rPr>
              <a:t>s disease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" charset="0"/>
              </a:rPr>
              <a:t>Ramsay-Hunt syndrome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" charset="0"/>
              </a:rPr>
              <a:t>Multiple sclerosis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" charset="0"/>
              </a:rPr>
              <a:t>Middle cerebral artery aneurysm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effectLst/>
                <a:latin typeface="Arial" charset="0"/>
              </a:rPr>
              <a:t>Complex regional pain syndrome related dystonia</a:t>
            </a:r>
            <a:endParaRPr lang="en-US" altLang="x-none" sz="2400" dirty="0"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59946-5BB4-DC4D-A3C3-CD4AF0C2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838" y="2626530"/>
            <a:ext cx="3697289" cy="34798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A00415-738C-F14B-9269-680B9FF181D0}"/>
              </a:ext>
            </a:extLst>
          </p:cNvPr>
          <p:cNvSpPr/>
          <p:nvPr/>
        </p:nvSpPr>
        <p:spPr>
          <a:xfrm>
            <a:off x="7770838" y="2626530"/>
            <a:ext cx="443264" cy="380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7383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3">
            <a:extLst>
              <a:ext uri="{FF2B5EF4-FFF2-40B4-BE49-F238E27FC236}">
                <a16:creationId xmlns:a16="http://schemas.microsoft.com/office/drawing/2014/main" id="{6CFDF4ED-94DA-B144-A757-2FC88C260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9333" y="1828800"/>
            <a:ext cx="7857067" cy="5029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/>
              <a:t>Tinnitus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/>
              <a:t>Acoustic trauma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/>
              <a:t>Auto-immune disorders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/>
              <a:t>Post otologic surgery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100" dirty="0"/>
              <a:t>Ventilation tubes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100" dirty="0"/>
              <a:t>Otosclerosis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100" dirty="0"/>
              <a:t>Tympanoplasty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/>
              <a:t>Genetic predisposition (family trait)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/>
              <a:t>Auditory processing disorders (APD)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/>
              <a:t>Drugs. e.g.,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100" dirty="0"/>
              <a:t>Effexor			Prozac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100" dirty="0"/>
              <a:t>Remeron		</a:t>
            </a:r>
            <a:r>
              <a:rPr lang="en-US" altLang="x-none" sz="2100" dirty="0" err="1"/>
              <a:t>Tegretol</a:t>
            </a:r>
            <a:endParaRPr lang="en-US" altLang="x-none" sz="21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100" dirty="0"/>
              <a:t>Zoloft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4893C95-4F14-5F43-871F-AC8A76AF150D}"/>
              </a:ext>
            </a:extLst>
          </p:cNvPr>
          <p:cNvSpPr txBox="1">
            <a:spLocks noChangeArrowheads="1"/>
          </p:cNvSpPr>
          <p:nvPr/>
        </p:nvSpPr>
        <p:spPr>
          <a:xfrm>
            <a:off x="1439333" y="685800"/>
            <a:ext cx="9172575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Hyperacusis is a Symptom Associated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with Varied Clinical Entities</a:t>
            </a:r>
          </a:p>
          <a:p>
            <a:pPr algn="ctr"/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Otologic Disorders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endParaRPr lang="en-US" altLang="en-US" sz="2800" i="1" dirty="0"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10858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3">
            <a:extLst>
              <a:ext uri="{FF2B5EF4-FFF2-40B4-BE49-F238E27FC236}">
                <a16:creationId xmlns:a16="http://schemas.microsoft.com/office/drawing/2014/main" id="{D530BC56-ACE3-5943-8DEC-240F58215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6071" y="1971548"/>
            <a:ext cx="9518904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William</a:t>
            </a:r>
            <a:r>
              <a:rPr lang="ja-JP" altLang="en-US" sz="2400">
                <a:solidFill>
                  <a:srgbClr val="C00000"/>
                </a:solidFill>
                <a:latin typeface="Arial Rounded MT Bold" panose="020F0704030504030204" pitchFamily="34" charset="77"/>
              </a:rPr>
              <a:t>’</a:t>
            </a:r>
            <a:r>
              <a:rPr lang="en-US" altLang="ja-JP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s syndrome </a:t>
            </a:r>
            <a:r>
              <a:rPr lang="en-US" altLang="ja-JP" sz="2400" dirty="0">
                <a:latin typeface="Arial Rounded MT Bold" panose="020F0704030504030204" pitchFamily="34" charset="77"/>
              </a:rPr>
              <a:t>(96% according to Levitin et al, 2005)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</a:t>
            </a:r>
            <a:r>
              <a:rPr lang="en-US" altLang="x-none" sz="2400" dirty="0">
                <a:latin typeface="Arial" charset="0"/>
              </a:rPr>
              <a:t>utism spectrum disorder (27% </a:t>
            </a:r>
            <a:r>
              <a:rPr lang="en-US" altLang="ja-JP" sz="2400" dirty="0">
                <a:latin typeface="Arial Rounded MT Bold" panose="020F0704030504030204" pitchFamily="34" charset="77"/>
              </a:rPr>
              <a:t>according to Levitin et al, 2005)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ja-JP" sz="2400" dirty="0">
                <a:latin typeface="Arial Rounded MT Bold" panose="020F0704030504030204" pitchFamily="34" charset="77"/>
              </a:rPr>
              <a:t>Attention deficit hyperactivity disorder (ADHD)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Epilepsy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Migraine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Lyme disease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Facial paralysis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 err="1">
                <a:latin typeface="Arial Rounded MT Bold" panose="020F0704030504030204" pitchFamily="34" charset="77"/>
              </a:rPr>
              <a:t>Pyrodoxine</a:t>
            </a:r>
            <a:r>
              <a:rPr lang="en-US" altLang="x-none" sz="2400" dirty="0">
                <a:latin typeface="Arial Rounded MT Bold" panose="020F0704030504030204" pitchFamily="34" charset="77"/>
              </a:rPr>
              <a:t> deficiency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Benzodiazepine dependency</a:t>
            </a:r>
            <a:endParaRPr lang="en-US" altLang="ja-JP" sz="2400" dirty="0">
              <a:latin typeface="Arial Rounded MT Bold" panose="020F0704030504030204" pitchFamily="34" charset="77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/>
              <a:t>Down syndrome (7% </a:t>
            </a:r>
            <a:r>
              <a:rPr lang="en-US" altLang="ja-JP" sz="2400" dirty="0">
                <a:latin typeface="Arial Rounded MT Bold" panose="020F0704030504030204" pitchFamily="34" charset="77"/>
              </a:rPr>
              <a:t>according to Levitin et al, 2005)</a:t>
            </a:r>
          </a:p>
          <a:p>
            <a:pPr>
              <a:buFont typeface="Wingdings" pitchFamily="2" charset="2"/>
              <a:buChar char="§"/>
              <a:defRPr/>
            </a:pPr>
            <a:endParaRPr lang="en-US" altLang="x-none" sz="2400" dirty="0"/>
          </a:p>
          <a:p>
            <a:pPr>
              <a:lnSpc>
                <a:spcPct val="90000"/>
              </a:lnSpc>
              <a:buFont typeface="Wingdings" charset="2"/>
              <a:buChar char="q"/>
              <a:defRPr/>
            </a:pPr>
            <a:endParaRPr lang="en-US" altLang="x-none" sz="24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4FCBDB-56AD-7348-B9A1-6793D96C3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2400" y="458277"/>
            <a:ext cx="9172575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Hyperacusis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 Symptom Associated with Varied Clinical Entities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Other Comorbid Disorders and Diseases </a:t>
            </a:r>
          </a:p>
        </p:txBody>
      </p:sp>
    </p:spTree>
    <p:extLst>
      <p:ext uri="{BB962C8B-B14F-4D97-AF65-F5344CB8AC3E}">
        <p14:creationId xmlns:p14="http://schemas.microsoft.com/office/powerpoint/2010/main" val="5612271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3">
            <a:extLst>
              <a:ext uri="{FF2B5EF4-FFF2-40B4-BE49-F238E27FC236}">
                <a16:creationId xmlns:a16="http://schemas.microsoft.com/office/drawing/2014/main" id="{D530BC56-ACE3-5943-8DEC-240F58215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6071" y="1886204"/>
            <a:ext cx="9518904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Rare neurodevelopment disorder (10,000 to 20,000 annually)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“Elfin” appearance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Very good speech and communication skills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Good long-term memory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Highly social and outgoing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Genetic origin: 25 genes deleted from chromosome 7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Medical problems and characteristics, e.g.,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Teeth wide and with wider spacing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Heart defects and blood vessel narrowing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Connective tissue abnormalities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High calcium levels in blood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Developmental delays</a:t>
            </a:r>
          </a:p>
          <a:p>
            <a:pPr>
              <a:lnSpc>
                <a:spcPct val="90000"/>
              </a:lnSpc>
              <a:buFont typeface="Wingdings" charset="2"/>
              <a:buChar char="q"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4FCBDB-56AD-7348-B9A1-6793D96C3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2400" y="458277"/>
            <a:ext cx="9172575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Hyperacusis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 Symptom Associated with Varied Clinical Entities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Williams Syndrome</a:t>
            </a:r>
          </a:p>
        </p:txBody>
      </p:sp>
    </p:spTree>
    <p:extLst>
      <p:ext uri="{BB962C8B-B14F-4D97-AF65-F5344CB8AC3E}">
        <p14:creationId xmlns:p14="http://schemas.microsoft.com/office/powerpoint/2010/main" val="6837815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13F51-BF52-AF4B-BF23-D56747FE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421" y="2120138"/>
            <a:ext cx="3264879" cy="42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8739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94FCBDB-56AD-7348-B9A1-6793D96C3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2400" y="458277"/>
            <a:ext cx="9172575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Hyperacusis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 Symptom Associated with Varied Clinical Entities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Williams Syndrome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5ED14-695B-A246-AB4D-8184F2C9B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1946705"/>
            <a:ext cx="5730240" cy="4453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85BED-37C2-5A4B-A4EB-8B9B7BCF2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272" y="2441194"/>
            <a:ext cx="4905164" cy="35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754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E25ED07-974E-3740-8173-8CA939652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7466" y="558800"/>
            <a:ext cx="10397067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 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Terminology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Physical Sensations and Reactions 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Reported by Patients with Hyperacusis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0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(Potgieter et al, 2020)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endParaRPr lang="en-US" altLang="en-US" sz="2800" i="1" dirty="0"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21032F13-BAA6-8744-84A6-7099D8C66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7466" y="1765300"/>
            <a:ext cx="10761134" cy="38396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Physical sensations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Physical discomfort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Pain, especially head and ears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Nausea and stomach pain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Headache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Sweaty palms, shaking, palpitations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Reactions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Covering ears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Fear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Crying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Screaming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Running away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Verbally abusive</a:t>
            </a:r>
          </a:p>
        </p:txBody>
      </p:sp>
    </p:spTree>
    <p:extLst>
      <p:ext uri="{BB962C8B-B14F-4D97-AF65-F5344CB8AC3E}">
        <p14:creationId xmlns:p14="http://schemas.microsoft.com/office/powerpoint/2010/main" val="264764848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E25ED07-974E-3740-8173-8CA939652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7466" y="681567"/>
            <a:ext cx="10397067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 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Terminology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“Coping Behaviors When Exposed to Troublesome Sound”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0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(Potgieter et al, 2020)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endParaRPr lang="en-US" altLang="en-US" sz="2800" i="1" dirty="0"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21032F13-BAA6-8744-84A6-7099D8C66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7466" y="1917700"/>
            <a:ext cx="10761134" cy="49403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Avoidance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Noisy corridors in school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Noisy cafeterias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Public toilets with noisy hand dryers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Sitting in the back of music class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Spending recess in the library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Arrival in classroom after other students are seated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Wearing ear protection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Earplugs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Sound canceling earmuffs</a:t>
            </a:r>
          </a:p>
        </p:txBody>
      </p:sp>
    </p:spTree>
    <p:extLst>
      <p:ext uri="{BB962C8B-B14F-4D97-AF65-F5344CB8AC3E}">
        <p14:creationId xmlns:p14="http://schemas.microsoft.com/office/powerpoint/2010/main" val="395582088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E25ED07-974E-3740-8173-8CA939652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5933" y="838200"/>
            <a:ext cx="10202333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 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Terminology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Sounds Most Bothersome for Patients with Hyperacusis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endParaRPr lang="en-US" altLang="en-US" sz="2800" i="1" dirty="0"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21032F13-BAA6-8744-84A6-7099D8C66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0934" y="1655233"/>
            <a:ext cx="8115300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Shrill sounds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Power saw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Telephone ringing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Alarms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Vacuum cleaner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Hair dryer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Sirens (e.g., ambulance)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Children crying and screaming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Plates clanking</a:t>
            </a:r>
          </a:p>
        </p:txBody>
      </p:sp>
    </p:spTree>
    <p:extLst>
      <p:ext uri="{BB962C8B-B14F-4D97-AF65-F5344CB8AC3E}">
        <p14:creationId xmlns:p14="http://schemas.microsoft.com/office/powerpoint/2010/main" val="145875072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47F916E-C89E-8547-A24F-56415D559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617" y="381000"/>
            <a:ext cx="11396132" cy="14859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Hyperacusis: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Reactions when being exposed to annoying sounds (N = 1157)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4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(Andersson et al, 2002)</a:t>
            </a:r>
          </a:p>
        </p:txBody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E2019A17-1917-504C-96F2-B67B27C9C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0033" y="1866900"/>
            <a:ext cx="8115300" cy="45339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How do you feel when you are being exposed to disturbing sounds?</a:t>
            </a:r>
          </a:p>
          <a:p>
            <a:pPr lvl="4">
              <a:lnSpc>
                <a:spcPct val="90000"/>
              </a:lnSpc>
              <a:buFontTx/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 lvl="4"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		 	</a:t>
            </a:r>
            <a:r>
              <a:rPr lang="en-US" altLang="x-none" sz="2400" dirty="0">
                <a:solidFill>
                  <a:schemeClr val="hlink"/>
                </a:solidFill>
                <a:latin typeface="Arial Rounded MT Bold" panose="020F0704030504030204" pitchFamily="34" charset="77"/>
              </a:rPr>
              <a:t>% 		 N</a:t>
            </a:r>
            <a:endParaRPr lang="en-US" altLang="x-none" sz="24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Tense				10		119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Angry				12		141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Irritated			75		862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Afraid				  1		  16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Poor concentration	41		479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Pain			 	  5		  57	</a:t>
            </a:r>
          </a:p>
        </p:txBody>
      </p:sp>
    </p:spTree>
    <p:extLst>
      <p:ext uri="{BB962C8B-B14F-4D97-AF65-F5344CB8AC3E}">
        <p14:creationId xmlns:p14="http://schemas.microsoft.com/office/powerpoint/2010/main" val="95408819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13F51-BF52-AF4B-BF23-D56747FE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421" y="2120138"/>
            <a:ext cx="3264879" cy="42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974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6A34CF6F-7EA5-CF49-842A-3DF5DF72A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000" y="698500"/>
            <a:ext cx="10107827" cy="114300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77"/>
              </a:rPr>
              <a:t>Definition of Hyperacusis and Importance of Patient History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Possible Hyperacusis Mechanisms </a:t>
            </a:r>
          </a:p>
        </p:txBody>
      </p:sp>
      <p:sp>
        <p:nvSpPr>
          <p:cNvPr id="304131" name="Rectangle 3">
            <a:extLst>
              <a:ext uri="{FF2B5EF4-FFF2-40B4-BE49-F238E27FC236}">
                <a16:creationId xmlns:a16="http://schemas.microsoft.com/office/drawing/2014/main" id="{2117794A-1676-A348-9E2B-48CF498A98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41500"/>
            <a:ext cx="10947400" cy="480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/>
              <a:t>Imbalance of neuro-chemical </a:t>
            </a:r>
            <a:r>
              <a:rPr lang="en-US" altLang="x-none" sz="2400" dirty="0" err="1"/>
              <a:t>seratonin</a:t>
            </a:r>
            <a:r>
              <a:rPr lang="en-US" altLang="x-none" sz="2400" dirty="0"/>
              <a:t> (5 HT), involved in stimulus reactivity and perception of sensory information in brain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/>
              <a:t>Release of neuro-transmitter glutamate with stress, anxiety, or fatigue,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/>
              <a:t>Defective efferent (descending or inhibitory) auditory system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/>
              <a:t>Increased </a:t>
            </a:r>
            <a:r>
              <a:rPr lang="ja-JP" altLang="en-US" sz="2400"/>
              <a:t>“</a:t>
            </a:r>
            <a:r>
              <a:rPr lang="en-US" altLang="ja-JP" sz="2400" dirty="0"/>
              <a:t>central gain</a:t>
            </a:r>
            <a:r>
              <a:rPr lang="ja-JP" altLang="en-US" sz="2400"/>
              <a:t>”</a:t>
            </a:r>
            <a:r>
              <a:rPr lang="en-US" altLang="ja-JP" sz="2400" dirty="0"/>
              <a:t> in auditory system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/>
              <a:t>Activation of limbic system (amygdala) involved in fear conditioning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/>
              <a:t>Neural spread from auditory system (e.g., lateral lemniscus or thalamus to central trigeminal pathways) … explanation for perception of pain response to sound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/>
              <a:t>Point prevalence may be as high as 8 to 9% (e.g., Andersson et al. Hypersensitivity to sound (hyperacusis): a prevalence study conducted via the internet and post. </a:t>
            </a:r>
            <a:r>
              <a:rPr lang="en-US" altLang="x-none" sz="2400" dirty="0" err="1"/>
              <a:t>Int</a:t>
            </a:r>
            <a:r>
              <a:rPr lang="en-US" altLang="x-none" sz="2400" dirty="0"/>
              <a:t> J Audiology 41: 2002.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charset="2"/>
              <a:buChar char="l"/>
              <a:defRPr/>
            </a:pP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06303994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21EA8AAD-1556-D847-BAF4-EB9763FC2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9" y="1852644"/>
            <a:ext cx="4114800" cy="484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3">
            <a:extLst>
              <a:ext uri="{FF2B5EF4-FFF2-40B4-BE49-F238E27FC236}">
                <a16:creationId xmlns:a16="http://schemas.microsoft.com/office/drawing/2014/main" id="{B332C0DE-8A8F-F243-95E6-05BCEAA75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059" y="1216111"/>
            <a:ext cx="106638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Definition of Hyperacusis and Importance of Patient History </a:t>
            </a:r>
            <a:r>
              <a:rPr lang="en-US" altLang="en-US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Hyperacusis Mechanisms</a:t>
            </a:r>
          </a:p>
        </p:txBody>
      </p:sp>
      <p:sp>
        <p:nvSpPr>
          <p:cNvPr id="306180" name="Rectangle 4">
            <a:extLst>
              <a:ext uri="{FF2B5EF4-FFF2-40B4-BE49-F238E27FC236}">
                <a16:creationId xmlns:a16="http://schemas.microsoft.com/office/drawing/2014/main" id="{53F7F672-2598-9240-BB5E-223F83DBE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432" y="2342714"/>
            <a:ext cx="6501368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868" tIns="45243" rIns="92868" bIns="45243"/>
          <a:lstStyle>
            <a:lvl1pPr marL="230188" indent="-230188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498475" indent="-153988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marL="342900" indent="-342900">
              <a:buClr>
                <a:srgbClr val="C00000"/>
              </a:buClr>
              <a:buSzPct val="95000"/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Increased central gain</a:t>
            </a:r>
          </a:p>
          <a:p>
            <a:pPr marL="342900" indent="-342900">
              <a:buClr>
                <a:srgbClr val="C00000"/>
              </a:buClr>
              <a:buSzPct val="95000"/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Likely auditory efferent system involvement</a:t>
            </a:r>
          </a:p>
          <a:p>
            <a:pPr marL="342900" indent="-342900">
              <a:buClr>
                <a:srgbClr val="C00000"/>
              </a:buClr>
              <a:buSzPct val="95000"/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Interaction between auditory cortex and</a:t>
            </a:r>
          </a:p>
          <a:p>
            <a:pPr marL="687387" lvl="1" indent="-3429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Limbic system</a:t>
            </a:r>
          </a:p>
          <a:p>
            <a:pPr marL="687387" lvl="1" indent="-3429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Autonomic nervous system</a:t>
            </a:r>
          </a:p>
          <a:p>
            <a:pPr marL="687387" lvl="1" indent="-3429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Pain centers</a:t>
            </a:r>
          </a:p>
          <a:p>
            <a:pPr marL="342900" indent="-342900">
              <a:buClr>
                <a:srgbClr val="C00000"/>
              </a:buClr>
              <a:buSzPct val="95000"/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Multiple etiologies</a:t>
            </a:r>
          </a:p>
          <a:p>
            <a:pPr marL="342900" indent="-342900">
              <a:buClr>
                <a:srgbClr val="C00000"/>
              </a:buClr>
              <a:buSzPct val="95000"/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Audiologists can offer management options</a:t>
            </a:r>
          </a:p>
        </p:txBody>
      </p:sp>
    </p:spTree>
    <p:extLst>
      <p:ext uri="{BB962C8B-B14F-4D97-AF65-F5344CB8AC3E}">
        <p14:creationId xmlns:p14="http://schemas.microsoft.com/office/powerpoint/2010/main" val="2628867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5B3E7B1A-3EC7-0546-B15A-73C69300A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24" y="1841500"/>
            <a:ext cx="3201276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>
            <a:extLst>
              <a:ext uri="{FF2B5EF4-FFF2-40B4-BE49-F238E27FC236}">
                <a16:creationId xmlns:a16="http://schemas.microsoft.com/office/drawing/2014/main" id="{6AB68971-1293-C043-966C-5A42B4224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62" y="5948343"/>
            <a:ext cx="449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Limbic System</a:t>
            </a:r>
            <a:br>
              <a:rPr lang="en-US" altLang="en-US" sz="1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</a:br>
            <a:r>
              <a:rPr lang="en-US" altLang="en-US" sz="1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(mediating emotional response)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9224C2-1F76-614D-ADAD-0BC6A1290080}"/>
              </a:ext>
            </a:extLst>
          </p:cNvPr>
          <p:cNvSpPr/>
          <p:nvPr/>
        </p:nvSpPr>
        <p:spPr>
          <a:xfrm>
            <a:off x="2367703" y="698500"/>
            <a:ext cx="73668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</a:t>
            </a:r>
          </a:p>
          <a:p>
            <a:pPr algn="ctr"/>
            <a:r>
              <a:rPr lang="en-US" altLang="en-US" sz="2800" i="1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Mechanisms and Physiology </a:t>
            </a:r>
            <a:endParaRPr lang="en-US" sz="2800" i="1" dirty="0">
              <a:solidFill>
                <a:srgbClr val="00406F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D752E91-04C1-FD4F-9A61-11674656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68474"/>
            <a:ext cx="4941176" cy="433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49056C0-7F40-C44C-BA35-D9B32A263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6159500"/>
            <a:ext cx="6146800" cy="61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Autonomic Nervous System</a:t>
            </a:r>
          </a:p>
          <a:p>
            <a:pPr algn="ctr"/>
            <a:r>
              <a:rPr lang="en-US" altLang="en-US" sz="1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(mediating the brain</a:t>
            </a:r>
            <a:r>
              <a:rPr lang="ja-JP" altLang="en-US" sz="1800" b="1">
                <a:solidFill>
                  <a:schemeClr val="tx2"/>
                </a:solidFill>
                <a:latin typeface="Arial Rounded MT Bold" panose="020F0704030504030204" pitchFamily="34" charset="77"/>
              </a:rPr>
              <a:t>’</a:t>
            </a:r>
            <a:r>
              <a:rPr lang="en-US" altLang="ja-JP" sz="1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s response to </a:t>
            </a:r>
            <a:r>
              <a:rPr lang="ja-JP" altLang="en-US" sz="1800" b="1">
                <a:solidFill>
                  <a:schemeClr val="tx2"/>
                </a:solidFill>
                <a:latin typeface="Arial Rounded MT Bold" panose="020F0704030504030204" pitchFamily="34" charset="77"/>
              </a:rPr>
              <a:t>“</a:t>
            </a:r>
            <a:r>
              <a:rPr lang="en-US" altLang="ja-JP" sz="1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danger sounds</a:t>
            </a:r>
            <a:r>
              <a:rPr lang="ja-JP" altLang="en-US" sz="1800" b="1">
                <a:solidFill>
                  <a:schemeClr val="tx2"/>
                </a:solidFill>
                <a:latin typeface="Arial Rounded MT Bold" panose="020F0704030504030204" pitchFamily="34" charset="77"/>
              </a:rPr>
              <a:t>”</a:t>
            </a:r>
            <a:r>
              <a:rPr lang="en-US" altLang="ja-JP" sz="1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 </a:t>
            </a:r>
            <a:endParaRPr lang="en-US" altLang="en-US" sz="1800" b="1" dirty="0">
              <a:solidFill>
                <a:schemeClr val="tx2"/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0B5218-6DFB-3F4C-A886-33768230EF44}"/>
              </a:ext>
            </a:extLst>
          </p:cNvPr>
          <p:cNvCxnSpPr/>
          <p:nvPr/>
        </p:nvCxnSpPr>
        <p:spPr>
          <a:xfrm flipH="1" flipV="1">
            <a:off x="2527300" y="5092700"/>
            <a:ext cx="1422400" cy="8556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E0DF44EA-9D90-484F-9DD1-97029DD447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497" y="528066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Neurophysiological Model for Hyperacusis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(Pawel </a:t>
            </a:r>
            <a:r>
              <a:rPr lang="en-US" altLang="en-US" sz="2800" i="1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Jastreboff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) </a:t>
            </a:r>
          </a:p>
        </p:txBody>
      </p:sp>
      <p:pic>
        <p:nvPicPr>
          <p:cNvPr id="103426" name="Picture 4">
            <a:extLst>
              <a:ext uri="{FF2B5EF4-FFF2-40B4-BE49-F238E27FC236}">
                <a16:creationId xmlns:a16="http://schemas.microsoft.com/office/drawing/2014/main" id="{8DCDD417-1756-2547-B581-D71E7AF29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67" y="1781651"/>
            <a:ext cx="6772275" cy="489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4D6B9C-994A-E44D-9109-8BCE90520682}"/>
              </a:ext>
            </a:extLst>
          </p:cNvPr>
          <p:cNvCxnSpPr/>
          <p:nvPr/>
        </p:nvCxnSpPr>
        <p:spPr>
          <a:xfrm>
            <a:off x="8293100" y="3225800"/>
            <a:ext cx="1079500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3E24ECC-A258-4A46-86CB-4E7E21027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58" y="2631472"/>
            <a:ext cx="4346312" cy="260778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6D19EE-FFE3-0F4D-BB43-D7A348DA3D9D}"/>
              </a:ext>
            </a:extLst>
          </p:cNvPr>
          <p:cNvCxnSpPr/>
          <p:nvPr/>
        </p:nvCxnSpPr>
        <p:spPr>
          <a:xfrm>
            <a:off x="9372600" y="5092700"/>
            <a:ext cx="1079500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08422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1" name="Rectangle 3">
            <a:extLst>
              <a:ext uri="{FF2B5EF4-FFF2-40B4-BE49-F238E27FC236}">
                <a16:creationId xmlns:a16="http://schemas.microsoft.com/office/drawing/2014/main" id="{0AEDDE6B-20AD-CE43-A0E2-2B914C353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2677" y="2467844"/>
            <a:ext cx="3936607" cy="220285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Hyperacusis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Loudness recruitment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Phonophobia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 err="1">
                <a:latin typeface="Arial Rounded MT Bold" panose="020F0704030504030204" pitchFamily="34" charset="77"/>
              </a:rPr>
              <a:t>Misophonia</a:t>
            </a:r>
            <a:endParaRPr lang="en-US" altLang="x-none" sz="2400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5838ABA-0B32-2D42-BF19-6B3F9A329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384" y="1109749"/>
            <a:ext cx="10873945" cy="64285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</a:t>
            </a:r>
            <a:endParaRPr lang="en-US" altLang="en-US" sz="24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E5A169-5355-604D-8372-8695A66B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271" y="2350883"/>
            <a:ext cx="5120128" cy="438354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74FF0F9-08B3-0744-9BFA-0F1AB55A6766}"/>
              </a:ext>
            </a:extLst>
          </p:cNvPr>
          <p:cNvSpPr txBox="1">
            <a:spLocks noChangeArrowheads="1"/>
          </p:cNvSpPr>
          <p:nvPr/>
        </p:nvSpPr>
        <p:spPr>
          <a:xfrm>
            <a:off x="6822789" y="1985620"/>
            <a:ext cx="3309751" cy="4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charset="2"/>
              <a:buChar char="§"/>
              <a:defRPr sz="2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24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ü"/>
              <a:defRPr sz="2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x-none" sz="1800" dirty="0">
                <a:latin typeface="Arial Rounded MT Bold" panose="020F0704030504030204" pitchFamily="34" charset="77"/>
              </a:rPr>
              <a:t>Suggested Reading</a:t>
            </a:r>
          </a:p>
        </p:txBody>
      </p:sp>
    </p:spTree>
    <p:extLst>
      <p:ext uri="{BB962C8B-B14F-4D97-AF65-F5344CB8AC3E}">
        <p14:creationId xmlns:p14="http://schemas.microsoft.com/office/powerpoint/2010/main" val="38868127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13F51-BF52-AF4B-BF23-D56747FE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421" y="2120138"/>
            <a:ext cx="3264879" cy="42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162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>
            <a:extLst>
              <a:ext uri="{FF2B5EF4-FFF2-40B4-BE49-F238E27FC236}">
                <a16:creationId xmlns:a16="http://schemas.microsoft.com/office/drawing/2014/main" id="{68AC3D5A-E50D-254D-A369-1A1DBDA96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9532" y="1926166"/>
            <a:ext cx="11463867" cy="4800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Audiologist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Assessment and management of children with decreased sound tolerance is within our scope of practice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Up-to-date knowledge is important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Credentials should include post-graduate training (like this lecture)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Knowledge and skills in counseling is critical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Professional confidence and compassion is essential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Primary care physicians, including pediatricians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Audiologist must educate PCPs about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hyperacusis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PCPs must refer to audiologists all patients with decreased tolerance to sound </a:t>
            </a:r>
          </a:p>
          <a:p>
            <a:pPr>
              <a:lnSpc>
                <a:spcPct val="90000"/>
              </a:lnSpc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850F67A-E751-8244-9F1D-744359A79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200" y="384443"/>
            <a:ext cx="8790553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(and Management) of Hyperacusis 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and Disorders of Sound Tolerance in Children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 Team Approach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3215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>
            <a:extLst>
              <a:ext uri="{FF2B5EF4-FFF2-40B4-BE49-F238E27FC236}">
                <a16:creationId xmlns:a16="http://schemas.microsoft.com/office/drawing/2014/main" id="{A9F0776D-B78E-4C4B-A1F3-231F24E0C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0000" y="1917700"/>
            <a:ext cx="9258300" cy="46863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Otolaryngologist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Preferably an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otologist</a:t>
            </a:r>
            <a:r>
              <a:rPr lang="en-US" dirty="0">
                <a:ea typeface="ＭＳ Ｐゴシック" charset="0"/>
                <a:cs typeface="ＭＳ Ｐゴシック" charset="0"/>
              </a:rPr>
              <a:t> or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neurotologist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Occupational therapist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Knowledge and skills in decreased sound tolerance and sensory integration disorder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Neurologist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Knowledge of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hyperacusis</a:t>
            </a:r>
            <a:r>
              <a:rPr lang="en-US" dirty="0">
                <a:ea typeface="ＭＳ Ｐゴシック" charset="0"/>
                <a:cs typeface="ＭＳ Ｐゴシック" charset="0"/>
              </a:rPr>
              <a:t> as symptom of CNS diseases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Psychologist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Important for patients with suspected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misophonia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Management with cognitive behavioral therapy (CPT)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Psychiatrist</a:t>
            </a:r>
          </a:p>
          <a:p>
            <a:pPr marL="0" indent="0"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Char char="q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61157D-BF9C-884B-83E0-4DC63C991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447943"/>
            <a:ext cx="10172700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(and Management) of Hyperacusis 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and Disorders of Sound Tolerance in Children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 Team Approach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53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717FBD4E-C0E7-874B-B5F1-FA9AFB7EF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828800"/>
            <a:ext cx="9372600" cy="49149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General information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Briefly explain test process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Inform patient that a test can be terminated if sounds are perceived as too loud	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Stress the importance of completing the assessment	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Acoustic immittance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Tympanometry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No acoustic reflexes!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Distortion product otoacoustic emissions (DPOAEs)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Frequencies from 500 to 8000 or 10,000 Hz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6 or 8 frequencies per octave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65/55 intensity levels</a:t>
            </a:r>
          </a:p>
          <a:p>
            <a:pPr marL="457200" lvl="1" indent="0"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1EDAB0C-274A-0E40-9DE9-E7D309F45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733" y="482600"/>
            <a:ext cx="10202333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of Hyperacusis 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and Disorders of Sound Tolerance in Children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Test Battery for Audiological Assessment (&lt; 30 minutes)</a:t>
            </a:r>
          </a:p>
        </p:txBody>
      </p:sp>
    </p:spTree>
    <p:extLst>
      <p:ext uri="{BB962C8B-B14F-4D97-AF65-F5344CB8AC3E}">
        <p14:creationId xmlns:p14="http://schemas.microsoft.com/office/powerpoint/2010/main" val="123284254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903DEE01-39A4-AF45-B1EF-7A4423F6E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9134" y="1866900"/>
            <a:ext cx="10202332" cy="4826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 Pure tone audiometry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Thresholds measured to as low as – 10 dB HL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Inter-octaves &gt; 2000 Hz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High frequency thresholds up to 20,000 Hz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Bone conduction only as indicated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Speech audiometry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Speech reception threshold testing not necessary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Measure word recognition at a comfortable level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NU-6 lists with most difficult words ranked from 1 – 25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Stop word recognition test if score is 100% after first 10 words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Loudness discomfort levels (LDLs)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Pure tones 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Speech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8A41CF-505D-1542-AF9D-EF26276AD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9733" y="469900"/>
            <a:ext cx="10202333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Hyperacusis 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and Disorders of Sound Tolerance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Test Battery for Audiological Assessment (&lt; 30 minutes)</a:t>
            </a:r>
          </a:p>
        </p:txBody>
      </p:sp>
    </p:spTree>
    <p:extLst>
      <p:ext uri="{BB962C8B-B14F-4D97-AF65-F5344CB8AC3E}">
        <p14:creationId xmlns:p14="http://schemas.microsoft.com/office/powerpoint/2010/main" val="261301324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13F51-BF52-AF4B-BF23-D56747FE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421" y="2120138"/>
            <a:ext cx="3264879" cy="42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4352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A4EA71A-2072-6547-BBA9-8C2ECC8A4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673100"/>
            <a:ext cx="10668000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Management of Children with Decreased Sound Tolerance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Patient and Family Counseling and Education </a:t>
            </a:r>
          </a:p>
        </p:txBody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4D41F3AC-B7AD-8647-9209-1C4EC9378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0537" y="2135505"/>
            <a:ext cx="6926263" cy="4351338"/>
          </a:xfrm>
        </p:spPr>
        <p:txBody>
          <a:bodyPr/>
          <a:lstStyle/>
          <a:p>
            <a:pPr algn="ctr">
              <a:buFont typeface="Wingdings" charset="2"/>
              <a:buNone/>
              <a:defRPr/>
            </a:pPr>
            <a:r>
              <a:rPr lang="ja-JP" altLang="en-US" sz="3000"/>
              <a:t>“</a:t>
            </a:r>
            <a:r>
              <a:rPr lang="en-US" altLang="ja-JP" sz="3000" dirty="0"/>
              <a:t>Knowledge is power.</a:t>
            </a:r>
            <a:r>
              <a:rPr lang="ja-JP" altLang="en-US" sz="3000"/>
              <a:t>”</a:t>
            </a:r>
            <a:endParaRPr lang="en-US" altLang="ja-JP" sz="2700" dirty="0"/>
          </a:p>
          <a:p>
            <a:pPr algn="ctr">
              <a:buFont typeface="Wingdings" charset="2"/>
              <a:buNone/>
              <a:defRPr/>
            </a:pPr>
            <a:r>
              <a:rPr lang="en-US" altLang="x-none" dirty="0"/>
              <a:t>(Nam et </a:t>
            </a:r>
            <a:r>
              <a:rPr lang="en-US" altLang="x-none" dirty="0" err="1"/>
              <a:t>ipsa</a:t>
            </a:r>
            <a:r>
              <a:rPr lang="en-US" altLang="x-none" dirty="0"/>
              <a:t> </a:t>
            </a:r>
            <a:r>
              <a:rPr lang="en-US" altLang="x-none" dirty="0" err="1"/>
              <a:t>scientia</a:t>
            </a:r>
            <a:r>
              <a:rPr lang="en-US" altLang="x-none" dirty="0"/>
              <a:t> </a:t>
            </a:r>
            <a:r>
              <a:rPr lang="en-US" altLang="x-none" dirty="0" err="1"/>
              <a:t>potestas</a:t>
            </a:r>
            <a:r>
              <a:rPr lang="en-US" altLang="x-none" dirty="0"/>
              <a:t> est.)</a:t>
            </a:r>
          </a:p>
          <a:p>
            <a:pPr algn="ctr">
              <a:buFont typeface="Wingdings" charset="2"/>
              <a:buNone/>
              <a:defRPr/>
            </a:pPr>
            <a:endParaRPr lang="en-US" altLang="x-none" sz="2700" dirty="0"/>
          </a:p>
          <a:p>
            <a:pPr algn="ctr">
              <a:buFont typeface="Wingdings" charset="2"/>
              <a:buNone/>
              <a:defRPr/>
            </a:pPr>
            <a:r>
              <a:rPr lang="en-US" altLang="x-none" sz="2700" dirty="0"/>
              <a:t>Francis Bacon </a:t>
            </a:r>
          </a:p>
          <a:p>
            <a:pPr algn="ctr">
              <a:buFont typeface="Wingdings" charset="2"/>
              <a:buNone/>
              <a:defRPr/>
            </a:pPr>
            <a:r>
              <a:rPr lang="en-US" altLang="x-none" sz="2700" dirty="0"/>
              <a:t>(1561-1626)</a:t>
            </a:r>
          </a:p>
          <a:p>
            <a:pPr algn="ctr">
              <a:buFont typeface="Wingdings" charset="2"/>
              <a:buNone/>
              <a:defRPr/>
            </a:pPr>
            <a:endParaRPr lang="en-US" altLang="x-none" sz="2700" dirty="0"/>
          </a:p>
          <a:p>
            <a:pPr algn="ctr">
              <a:buFont typeface="Wingdings" charset="2"/>
              <a:buNone/>
              <a:defRPr/>
            </a:pPr>
            <a:r>
              <a:rPr lang="en-US" altLang="x-none" sz="2700" i="1" dirty="0" err="1"/>
              <a:t>Meditationes</a:t>
            </a:r>
            <a:r>
              <a:rPr lang="en-US" altLang="x-none" sz="2700" i="1" dirty="0"/>
              <a:t> </a:t>
            </a:r>
            <a:r>
              <a:rPr lang="en-US" altLang="x-none" sz="2700" i="1" dirty="0" err="1"/>
              <a:t>Sacrae</a:t>
            </a:r>
            <a:r>
              <a:rPr lang="en-US" altLang="x-none" sz="2700" i="1" dirty="0"/>
              <a:t> [1597]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D5B8C-DE1E-024A-90E8-48968B417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787" y="2019300"/>
            <a:ext cx="395346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288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7E22773-97D4-614D-B9C9-D84A6BD87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8773" y="632770"/>
            <a:ext cx="10614454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Management of Children with Decreased Sound Tolerance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Misophonia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70BF7-79BC-9445-97EE-B4DF11B8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978" y="2113936"/>
            <a:ext cx="4472708" cy="4472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8EF6A-6405-9B49-BD1D-EE661615A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73" y="1826141"/>
            <a:ext cx="2895397" cy="1236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913AE5-9975-054C-9F92-23379D35B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73" y="3062253"/>
            <a:ext cx="2472195" cy="3524391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9C05FF7-CB8F-5540-9484-24AB0C5716ED}"/>
              </a:ext>
            </a:extLst>
          </p:cNvPr>
          <p:cNvSpPr txBox="1">
            <a:spLocks noChangeArrowheads="1"/>
          </p:cNvSpPr>
          <p:nvPr/>
        </p:nvSpPr>
        <p:spPr>
          <a:xfrm>
            <a:off x="8343686" y="2444197"/>
            <a:ext cx="404059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charset="2"/>
              <a:buChar char="§"/>
              <a:defRPr sz="2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24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ü"/>
              <a:defRPr sz="2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There is no research evidence in support of any management technique or protocol, but a team approach is appropriate.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Refer children to a child psychologist who has experience with and/or knowledge of </a:t>
            </a:r>
            <a:r>
              <a:rPr lang="en-US" altLang="x-none" sz="2400" dirty="0" err="1">
                <a:latin typeface="Arial Rounded MT Bold" panose="020F0704030504030204" pitchFamily="34" charset="77"/>
              </a:rPr>
              <a:t>misophonia</a:t>
            </a:r>
            <a:endParaRPr lang="en-US" altLang="x-none" sz="2400" dirty="0">
              <a:latin typeface="Arial Rounded MT Bold" panose="020F0704030504030204" pitchFamily="34" charset="77"/>
            </a:endParaRPr>
          </a:p>
          <a:p>
            <a:pPr marL="0" indent="0"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224771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30CF10F1-7CAA-DC45-993C-7EC39D138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10668000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Identify and list bothersome or fearful sounds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Provide parents or caregivers with suggestions for home management, e.g., honest discussions with child about bothersome sounds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Record the actual bothersome sounds or download examples from the internet for desensitization program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Under supervision, the child replays the sounds daily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Devote approximately 10 minutes per day to desensitization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Discuss the sounds with the child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Child progressively replays the sounds at higher intensity levels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Avoid silence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Environmental sound therapy (e.g., sound machine, sound pillow)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Daily use of personal audio player for music (child chooses)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No earplugs unless indicated by child’s behavior and/or dangerous noise levels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200" dirty="0">
                <a:latin typeface="Arial Rounded MT Bold" panose="020F0704030504030204" pitchFamily="34" charset="77"/>
              </a:rPr>
              <a:t>Then, use musician earplugs or Doc</a:t>
            </a:r>
            <a:r>
              <a:rPr lang="en-US" altLang="en-US" sz="2200" dirty="0">
                <a:latin typeface="Arial Rounded MT Bold" panose="020F0704030504030204" pitchFamily="34" charset="77"/>
              </a:rPr>
              <a:t>’</a:t>
            </a:r>
            <a:r>
              <a:rPr lang="en-US" altLang="x-none" sz="2200" dirty="0">
                <a:latin typeface="Arial Rounded MT Bold" panose="020F0704030504030204" pitchFamily="34" charset="77"/>
              </a:rPr>
              <a:t>s Pro Plugs (for children)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EC66289-D5A1-6E4C-B166-D1801E19E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500" y="711200"/>
            <a:ext cx="9401175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Primary Management Options for Hyperacusis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Desensitization to Bothersome Sounds</a:t>
            </a:r>
          </a:p>
        </p:txBody>
      </p:sp>
    </p:spTree>
    <p:extLst>
      <p:ext uri="{BB962C8B-B14F-4D97-AF65-F5344CB8AC3E}">
        <p14:creationId xmlns:p14="http://schemas.microsoft.com/office/powerpoint/2010/main" val="122522827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7" descr="Standard Sleep System with Volume Control 110613.jpg">
            <a:extLst>
              <a:ext uri="{FF2B5EF4-FFF2-40B4-BE49-F238E27FC236}">
                <a16:creationId xmlns:a16="http://schemas.microsoft.com/office/drawing/2014/main" id="{FC091266-4313-3D4C-AFDB-9C15F42F3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2" y="2373779"/>
            <a:ext cx="4862512" cy="364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Box 9">
            <a:extLst>
              <a:ext uri="{FF2B5EF4-FFF2-40B4-BE49-F238E27FC236}">
                <a16:creationId xmlns:a16="http://schemas.microsoft.com/office/drawing/2014/main" id="{71E5F71A-7667-3C48-A8C6-DE19BE012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774701"/>
            <a:ext cx="10287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000" b="1" dirty="0">
                <a:solidFill>
                  <a:srgbClr val="00406F"/>
                </a:solidFill>
                <a:latin typeface="Arial" panose="020B0604020202020204" pitchFamily="34" charset="0"/>
              </a:rPr>
              <a:t>Sound Pillow® </a:t>
            </a:r>
            <a:r>
              <a:rPr lang="en-US" altLang="en-US" sz="3000" b="1" i="1" dirty="0">
                <a:solidFill>
                  <a:srgbClr val="00406F"/>
                </a:solidFill>
                <a:latin typeface="Arial" panose="020B0604020202020204" pitchFamily="34" charset="0"/>
              </a:rPr>
              <a:t>Sleep System</a:t>
            </a:r>
          </a:p>
          <a:p>
            <a:pPr algn="ctr"/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R. Scott Armbruster, President (</a:t>
            </a:r>
            <a:r>
              <a:rPr lang="en-US" altLang="en-US" b="1" dirty="0" err="1">
                <a:solidFill>
                  <a:srgbClr val="00406F"/>
                </a:solidFill>
                <a:latin typeface="Arial" panose="020B0604020202020204" pitchFamily="34" charset="0"/>
              </a:rPr>
              <a:t>www.SoundPillow.com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F942C4-617D-154F-B3B5-C572130C1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78" y="1973729"/>
            <a:ext cx="3984804" cy="475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507779"/>
      </p:ext>
    </p:extLst>
  </p:cSld>
  <p:clrMapOvr>
    <a:masterClrMapping/>
  </p:clrMapOvr>
  <p:transition>
    <p:cover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5838ABA-0B32-2D42-BF19-6B3F9A329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4041" y="653928"/>
            <a:ext cx="7810559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Additional Readings</a:t>
            </a:r>
            <a:endParaRPr lang="en-US" altLang="en-US" sz="2800" b="0" dirty="0">
              <a:solidFill>
                <a:srgbClr val="C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EA8B4-1C57-4B43-A445-D3A76FCB4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54" y="1847299"/>
            <a:ext cx="3419959" cy="4839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00C3EA-F6AB-734B-9C09-B3DDB5235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745" y="2857928"/>
            <a:ext cx="6963737" cy="18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4678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41B3F63B-D905-CE41-8FD2-C2A116869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1900" y="1384300"/>
            <a:ext cx="9372600" cy="49149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Explain to patient or parent extended management options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Retraining therapy (TRT) </a:t>
            </a:r>
            <a:r>
              <a:rPr lang="en-US" altLang="x-none" sz="2400" i="1" dirty="0">
                <a:latin typeface="Arial Rounded MT Bold" panose="020F0704030504030204" pitchFamily="34" charset="77"/>
              </a:rPr>
              <a:t>… more details in tinnitus review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Directive counseling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Sound generator use 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Ear level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Desktop device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Smart phone app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 err="1">
                <a:latin typeface="Arial Rounded MT Bold" panose="020F0704030504030204" pitchFamily="34" charset="77"/>
              </a:rPr>
              <a:t>Neuromonics</a:t>
            </a:r>
            <a:r>
              <a:rPr lang="en-US" altLang="x-none" sz="2400" dirty="0">
                <a:latin typeface="Arial Rounded MT Bold" panose="020F0704030504030204" pitchFamily="34" charset="77"/>
              </a:rPr>
              <a:t> Tinnitus Treatment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Referral to other professionals as indicated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Occupational therapist (OT)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Neurologist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Otolaryngologist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Psychologist or psychiatrist</a:t>
            </a: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0ABC2F73-BF9B-A44C-A3CF-973FCF27E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3325" y="660400"/>
            <a:ext cx="9401175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Other Management Options for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Selected Patients with Hyperacusis</a:t>
            </a:r>
          </a:p>
        </p:txBody>
      </p:sp>
    </p:spTree>
    <p:extLst>
      <p:ext uri="{BB962C8B-B14F-4D97-AF65-F5344CB8AC3E}">
        <p14:creationId xmlns:p14="http://schemas.microsoft.com/office/powerpoint/2010/main" val="132783092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>
            <a:extLst>
              <a:ext uri="{FF2B5EF4-FFF2-40B4-BE49-F238E27FC236}">
                <a16:creationId xmlns:a16="http://schemas.microsoft.com/office/drawing/2014/main" id="{8A91458D-7CAE-6C4C-975F-920C1F844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6900" y="1524000"/>
            <a:ext cx="11176000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Bartnik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Fabijanska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&amp;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Rogowski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(1999)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Over two-thirds of </a:t>
            </a:r>
            <a:r>
              <a:rPr lang="en-US" dirty="0" err="1">
                <a:latin typeface="Arial Rounded MT Bold" panose="020F0704030504030204" pitchFamily="34" charset="77"/>
                <a:ea typeface="ＭＳ Ｐゴシック" charset="0"/>
              </a:rPr>
              <a:t>hypercusis</a:t>
            </a: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 patients showed improvement with TRT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Gold, Frederick &amp; Formby (1999)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Increased LDLs and dynamic ranges for 123 adults with </a:t>
            </a:r>
            <a:r>
              <a:rPr lang="en-US" dirty="0" err="1">
                <a:latin typeface="Arial Rounded MT Bold" panose="020F0704030504030204" pitchFamily="34" charset="77"/>
                <a:ea typeface="ＭＳ Ｐゴシック" charset="0"/>
              </a:rPr>
              <a:t>hyperacusis</a:t>
            </a: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Sound therapy did not eliminate patient concerns about </a:t>
            </a:r>
            <a:r>
              <a:rPr lang="en-US" dirty="0" err="1">
                <a:latin typeface="Arial Rounded MT Bold" panose="020F0704030504030204" pitchFamily="34" charset="77"/>
                <a:ea typeface="ＭＳ Ｐゴシック" charset="0"/>
              </a:rPr>
              <a:t>hyperacusis</a:t>
            </a: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Wolk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&amp;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Seefeld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(1999)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Positive outcomes with TRT for 23 subjects with troublesome </a:t>
            </a:r>
            <a:r>
              <a:rPr lang="en-US" dirty="0" err="1">
                <a:latin typeface="Arial Rounded MT Bold" panose="020F0704030504030204" pitchFamily="34" charset="77"/>
                <a:ea typeface="ＭＳ Ｐゴシック" charset="0"/>
              </a:rPr>
              <a:t>hyperacusis</a:t>
            </a: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Defined by LDLs, dynamic ranges, and subjective descriptions</a:t>
            </a:r>
          </a:p>
          <a:p>
            <a:pPr marL="0" indent="0"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Char char="q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buFont typeface="Wingdings" charset="0"/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967B5D1E-1FBB-5C41-B03B-38FB5A598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500" y="557688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ea typeface="ＭＳ Ｐゴシック" panose="020B0600070205080204" pitchFamily="34" charset="-128"/>
              </a:rPr>
              <a:t>Hyperacusis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i="1" dirty="0">
                <a:ea typeface="ＭＳ Ｐゴシック" panose="020B0600070205080204" pitchFamily="34" charset="-128"/>
              </a:rPr>
              <a:t>Evidence in Support of Management with TRT</a:t>
            </a:r>
          </a:p>
        </p:txBody>
      </p:sp>
    </p:spTree>
    <p:extLst>
      <p:ext uri="{BB962C8B-B14F-4D97-AF65-F5344CB8AC3E}">
        <p14:creationId xmlns:p14="http://schemas.microsoft.com/office/powerpoint/2010/main" val="215175070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>
            <a:extLst>
              <a:ext uri="{FF2B5EF4-FFF2-40B4-BE49-F238E27FC236}">
                <a16:creationId xmlns:a16="http://schemas.microsoft.com/office/drawing/2014/main" id="{E92D47ED-341E-6747-A766-9110D0A41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727200"/>
            <a:ext cx="10515600" cy="4914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 err="1">
                <a:latin typeface="Arial Rounded MT Bold" panose="020F0704030504030204" pitchFamily="34" charset="77"/>
              </a:rPr>
              <a:t>Jastreboff</a:t>
            </a:r>
            <a:r>
              <a:rPr lang="en-US" altLang="x-none" sz="2400" dirty="0">
                <a:latin typeface="Arial Rounded MT Bold" panose="020F0704030504030204" pitchFamily="34" charset="77"/>
              </a:rPr>
              <a:t> and Hazell (2004)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Summarized existing published and unpublished research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Patients with hyperacusis and tinnitus showed greater benefit from TRT than patients with tinnitus only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>
                <a:latin typeface="Arial Rounded MT Bold" panose="020F0704030504030204" pitchFamily="34" charset="77"/>
              </a:rPr>
              <a:t>“</a:t>
            </a:r>
            <a:r>
              <a:rPr lang="en-US" altLang="ja-JP" dirty="0">
                <a:latin typeface="Arial Rounded MT Bold" panose="020F0704030504030204" pitchFamily="34" charset="77"/>
              </a:rPr>
              <a:t>A significant improvement in hyperacusis patients with TRT has already been reported</a:t>
            </a:r>
            <a:r>
              <a:rPr lang="ja-JP" altLang="en-US">
                <a:latin typeface="Arial Rounded MT Bold" panose="020F0704030504030204" pitchFamily="34" charset="77"/>
              </a:rPr>
              <a:t>”</a:t>
            </a:r>
            <a:r>
              <a:rPr lang="en-US" altLang="ja-JP" dirty="0">
                <a:latin typeface="Arial Rounded MT Bold" panose="020F0704030504030204" pitchFamily="34" charset="77"/>
              </a:rPr>
              <a:t>, however …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No strong clinical evidence for this conclusion was cited from peer-reviewed publications (mostly tinnitus conferences)</a:t>
            </a:r>
          </a:p>
          <a:p>
            <a:pPr lvl="2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charset="2"/>
              <a:buChar char="q"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 lvl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9976F66-51E4-F14D-9658-BBBEA8A1A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500" y="557688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ea typeface="ＭＳ Ｐゴシック" panose="020B0600070205080204" pitchFamily="34" charset="-128"/>
              </a:rPr>
              <a:t>Hyperacusis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i="1" dirty="0">
                <a:ea typeface="ＭＳ Ｐゴシック" panose="020B0600070205080204" pitchFamily="34" charset="-128"/>
              </a:rPr>
              <a:t>Evidence in Support of Management with TRT</a:t>
            </a:r>
          </a:p>
        </p:txBody>
      </p:sp>
    </p:spTree>
    <p:extLst>
      <p:ext uri="{BB962C8B-B14F-4D97-AF65-F5344CB8AC3E}">
        <p14:creationId xmlns:p14="http://schemas.microsoft.com/office/powerpoint/2010/main" val="47362152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>
            <a:extLst>
              <a:ext uri="{FF2B5EF4-FFF2-40B4-BE49-F238E27FC236}">
                <a16:creationId xmlns:a16="http://schemas.microsoft.com/office/drawing/2014/main" id="{5418EDF7-3083-1A41-8258-CF13F26DA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2500" y="1828800"/>
            <a:ext cx="9601200" cy="5029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400" dirty="0"/>
              <a:t>Formby et al (2008)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/>
              <a:t>Randomized, double-blind, placebo-controlled clinical trial of efficacy of TRT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/>
              <a:t>Treatment included counseling and sound therapy with noise generators (NG)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/>
              <a:t>Treatment administered for &gt; 5 months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/>
              <a:t>Subjects assigned randomly to four treatment groups</a:t>
            </a:r>
          </a:p>
          <a:p>
            <a:pPr lvl="2">
              <a:defRPr/>
            </a:pPr>
            <a:r>
              <a:rPr lang="en-US" altLang="x-none" dirty="0"/>
              <a:t>Full treatment, both counseling and NGs</a:t>
            </a:r>
          </a:p>
          <a:p>
            <a:pPr lvl="2">
              <a:defRPr/>
            </a:pPr>
            <a:r>
              <a:rPr lang="en-US" altLang="x-none" dirty="0"/>
              <a:t>Counseling and placebo NGs</a:t>
            </a:r>
          </a:p>
          <a:p>
            <a:pPr lvl="2">
              <a:defRPr/>
            </a:pPr>
            <a:r>
              <a:rPr lang="en-US" altLang="x-none" dirty="0"/>
              <a:t>NGs without counseling</a:t>
            </a:r>
          </a:p>
          <a:p>
            <a:pPr lvl="2">
              <a:defRPr/>
            </a:pPr>
            <a:r>
              <a:rPr lang="en-US" altLang="x-none" dirty="0"/>
              <a:t>Placebo NGs without counseling</a:t>
            </a:r>
            <a:r>
              <a:rPr lang="en-US" altLang="x-none" dirty="0">
                <a:solidFill>
                  <a:srgbClr val="000000"/>
                </a:solidFill>
              </a:rPr>
              <a:t>.</a:t>
            </a:r>
            <a:endParaRPr lang="en-US" altLang="x-none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/>
              <a:t>Over 80% of subjects assigned full treatment group achieved significant benefit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/>
              <a:t>Most subjects assigned to partial treatment group did not benefit from treatment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2EEC37A-8D51-1544-886D-820D82A262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500" y="557688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ea typeface="ＭＳ Ｐゴシック" panose="020B0600070205080204" pitchFamily="34" charset="-128"/>
              </a:rPr>
              <a:t>Hyperacusis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i="1" dirty="0">
                <a:ea typeface="ＭＳ Ｐゴシック" panose="020B0600070205080204" pitchFamily="34" charset="-128"/>
              </a:rPr>
              <a:t>Evidence in Support of Management with TRT</a:t>
            </a:r>
          </a:p>
        </p:txBody>
      </p:sp>
    </p:spTree>
    <p:extLst>
      <p:ext uri="{BB962C8B-B14F-4D97-AF65-F5344CB8AC3E}">
        <p14:creationId xmlns:p14="http://schemas.microsoft.com/office/powerpoint/2010/main" val="112775922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353695DF-5FBA-D54F-BC9A-EDABC89BA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828800"/>
            <a:ext cx="9829800" cy="5029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Madeira, </a:t>
            </a:r>
            <a:r>
              <a:rPr lang="en-US" altLang="x-none" sz="2400" dirty="0" err="1">
                <a:latin typeface="Arial Rounded MT Bold" panose="020F0704030504030204" pitchFamily="34" charset="77"/>
              </a:rPr>
              <a:t>Montmirail</a:t>
            </a:r>
            <a:r>
              <a:rPr lang="en-US" altLang="x-none" sz="2400" dirty="0">
                <a:latin typeface="Arial Rounded MT Bold" panose="020F0704030504030204" pitchFamily="34" charset="77"/>
              </a:rPr>
              <a:t>, </a:t>
            </a:r>
            <a:r>
              <a:rPr lang="en-US" altLang="x-none" sz="2400" dirty="0" err="1">
                <a:latin typeface="Arial Rounded MT Bold" panose="020F0704030504030204" pitchFamily="34" charset="77"/>
              </a:rPr>
              <a:t>Decat</a:t>
            </a:r>
            <a:r>
              <a:rPr lang="en-US" altLang="x-none" sz="2400" dirty="0">
                <a:latin typeface="Arial Rounded MT Bold" panose="020F0704030504030204" pitchFamily="34" charset="77"/>
              </a:rPr>
              <a:t>, </a:t>
            </a:r>
            <a:r>
              <a:rPr lang="en-US" altLang="x-none" sz="2400" dirty="0" err="1">
                <a:latin typeface="Arial Rounded MT Bold" panose="020F0704030504030204" pitchFamily="34" charset="77"/>
              </a:rPr>
              <a:t>Gersdorff</a:t>
            </a:r>
            <a:r>
              <a:rPr lang="en-US" altLang="x-none" sz="2400" dirty="0">
                <a:latin typeface="Arial Rounded MT Bold" panose="020F0704030504030204" pitchFamily="34" charset="77"/>
              </a:rPr>
              <a:t> (2007) </a:t>
            </a:r>
            <a:r>
              <a:rPr lang="en-US" altLang="x-none" sz="2400" i="1" dirty="0">
                <a:latin typeface="Arial Rounded MT Bold" panose="020F0704030504030204" pitchFamily="34" charset="77"/>
              </a:rPr>
              <a:t>Belgium</a:t>
            </a:r>
            <a:endParaRPr lang="en-US" altLang="x-none" sz="2400" dirty="0">
              <a:solidFill>
                <a:srgbClr val="000000"/>
              </a:solidFill>
              <a:latin typeface="Arial Rounded MT Bold" panose="020F0704030504030204" pitchFamily="34" charset="77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TRT investigation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24 patients with hyperacusis (out of 46 with tinnitus)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Sound therapy for minimally 8 hours per day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Outcome (based on </a:t>
            </a:r>
            <a:r>
              <a:rPr lang="ja-JP" altLang="en-US" sz="2000">
                <a:latin typeface="Arial Rounded MT Bold" panose="020F0704030504030204" pitchFamily="34" charset="77"/>
              </a:rPr>
              <a:t>“</a:t>
            </a:r>
            <a:r>
              <a:rPr lang="en-US" altLang="ja-JP" sz="2000" dirty="0">
                <a:latin typeface="Arial Rounded MT Bold" panose="020F0704030504030204" pitchFamily="34" charset="77"/>
              </a:rPr>
              <a:t>subjective testimony</a:t>
            </a:r>
            <a:r>
              <a:rPr lang="ja-JP" altLang="en-US" sz="2000">
                <a:latin typeface="Arial Rounded MT Bold" panose="020F0704030504030204" pitchFamily="34" charset="77"/>
              </a:rPr>
              <a:t>”</a:t>
            </a:r>
            <a:r>
              <a:rPr lang="en-US" altLang="ja-JP" sz="2000" dirty="0">
                <a:latin typeface="Arial Rounded MT Bold" panose="020F0704030504030204" pitchFamily="34" charset="77"/>
              </a:rPr>
              <a:t>)</a:t>
            </a:r>
          </a:p>
          <a:p>
            <a:pPr lvl="2">
              <a:lnSpc>
                <a:spcPct val="90000"/>
              </a:lnSpc>
              <a:buFont typeface="Wingdings" charset="2"/>
              <a:buChar char="ü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Hyperacusis with or without tinnitus, i.e., PJ category 3 (N = 16): 88.5% improved</a:t>
            </a:r>
          </a:p>
          <a:p>
            <a:pPr lvl="2">
              <a:lnSpc>
                <a:spcPct val="90000"/>
              </a:lnSpc>
              <a:buFont typeface="Wingdings" charset="2"/>
              <a:buChar char="ü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Hyperacusis with or without tinnitus exacerbated by noise, i.e., PJ category 4 (N = 8): 75% improved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 err="1">
                <a:latin typeface="Arial Rounded MT Bold" panose="020F0704030504030204" pitchFamily="34" charset="77"/>
              </a:rPr>
              <a:t>Noreña</a:t>
            </a:r>
            <a:r>
              <a:rPr lang="en-US" altLang="x-none" sz="2400" dirty="0">
                <a:latin typeface="Arial Rounded MT Bold" panose="020F0704030504030204" pitchFamily="34" charset="77"/>
              </a:rPr>
              <a:t> AJ, Chery-</a:t>
            </a:r>
            <a:r>
              <a:rPr lang="en-US" altLang="x-none" sz="2400" dirty="0" err="1">
                <a:latin typeface="Arial Rounded MT Bold" panose="020F0704030504030204" pitchFamily="34" charset="77"/>
              </a:rPr>
              <a:t>Croze</a:t>
            </a:r>
            <a:r>
              <a:rPr lang="en-US" altLang="x-none" sz="2400" dirty="0">
                <a:latin typeface="Arial Rounded MT Bold" panose="020F0704030504030204" pitchFamily="34" charset="77"/>
              </a:rPr>
              <a:t> S (2007) </a:t>
            </a:r>
            <a:r>
              <a:rPr lang="en-US" altLang="x-none" sz="2400" i="1" dirty="0">
                <a:latin typeface="Arial Rounded MT Bold" panose="020F0704030504030204" pitchFamily="34" charset="77"/>
              </a:rPr>
              <a:t>France</a:t>
            </a:r>
            <a:endParaRPr lang="en-US" altLang="x-none" sz="2400" dirty="0">
              <a:solidFill>
                <a:srgbClr val="000000"/>
              </a:solidFill>
              <a:latin typeface="Arial Rounded MT Bold" panose="020F0704030504030204" pitchFamily="34" charset="77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Treatment was enriched sound environment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Sound therapy administered for less than one month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sz="2000" dirty="0">
                <a:latin typeface="Arial Rounded MT Bold" panose="020F0704030504030204" pitchFamily="34" charset="77"/>
              </a:rPr>
              <a:t>Stimuli initially considered </a:t>
            </a:r>
            <a:r>
              <a:rPr lang="ja-JP" altLang="en-US" sz="2000">
                <a:latin typeface="Arial Rounded MT Bold" panose="020F0704030504030204" pitchFamily="34" charset="77"/>
              </a:rPr>
              <a:t>“</a:t>
            </a:r>
            <a:r>
              <a:rPr lang="en-US" altLang="ja-JP" sz="2000" dirty="0">
                <a:latin typeface="Arial Rounded MT Bold" panose="020F0704030504030204" pitchFamily="34" charset="77"/>
              </a:rPr>
              <a:t>too loud</a:t>
            </a:r>
            <a:r>
              <a:rPr lang="ja-JP" altLang="en-US" sz="2000">
                <a:latin typeface="Arial Rounded MT Bold" panose="020F0704030504030204" pitchFamily="34" charset="77"/>
              </a:rPr>
              <a:t>”</a:t>
            </a:r>
            <a:r>
              <a:rPr lang="en-US" altLang="ja-JP" sz="2000" dirty="0">
                <a:latin typeface="Arial Rounded MT Bold" panose="020F0704030504030204" pitchFamily="34" charset="77"/>
              </a:rPr>
              <a:t> were perceived as comfortable with &gt; 2 weeks of sound enrichment</a:t>
            </a:r>
          </a:p>
          <a:p>
            <a:pPr lvl="1">
              <a:lnSpc>
                <a:spcPct val="90000"/>
              </a:lnSpc>
              <a:buFont typeface="Wingdings" charset="2"/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6F1EA4E-5BCA-4749-8295-6F3D4B19E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500" y="557688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ea typeface="ＭＳ Ｐゴシック" panose="020B0600070205080204" pitchFamily="34" charset="-128"/>
              </a:rPr>
              <a:t>Hyperacusis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i="1" dirty="0">
                <a:ea typeface="ＭＳ Ｐゴシック" panose="020B0600070205080204" pitchFamily="34" charset="-128"/>
              </a:rPr>
              <a:t>Additional Recent Review References</a:t>
            </a:r>
          </a:p>
        </p:txBody>
      </p:sp>
    </p:spTree>
    <p:extLst>
      <p:ext uri="{BB962C8B-B14F-4D97-AF65-F5344CB8AC3E}">
        <p14:creationId xmlns:p14="http://schemas.microsoft.com/office/powerpoint/2010/main" val="151572027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5" name="Picture 7" descr="New Yorker cartoon">
            <a:extLst>
              <a:ext uri="{FF2B5EF4-FFF2-40B4-BE49-F238E27FC236}">
                <a16:creationId xmlns:a16="http://schemas.microsoft.com/office/drawing/2014/main" id="{24AFB8BD-2429-C246-B519-8EF0B2AB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9" y="2523761"/>
            <a:ext cx="4708619" cy="36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62835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>
            <a:extLst>
              <a:ext uri="{FF2B5EF4-FFF2-40B4-BE49-F238E27FC236}">
                <a16:creationId xmlns:a16="http://schemas.microsoft.com/office/drawing/2014/main" id="{B49C85F6-9A79-764E-A115-8B0E827AF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8714" y="2212194"/>
            <a:ext cx="6488839" cy="4351338"/>
          </a:xfr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700" dirty="0">
                <a:latin typeface="Arial Rounded MT Bold" panose="020F0704030504030204" pitchFamily="34" charset="77"/>
              </a:rPr>
              <a:t>Tinnitus is a phantom auditory perception i.e., the perception of a sound in the absence of an external sound signal.						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700" dirty="0">
                <a:latin typeface="Arial Rounded MT Bold" panose="020F0704030504030204" pitchFamily="34" charset="77"/>
              </a:rPr>
              <a:t>Tinnitus is real! It</a:t>
            </a:r>
            <a:r>
              <a:rPr lang="en-US" altLang="en-US" sz="2700" dirty="0">
                <a:latin typeface="Arial Rounded MT Bold" panose="020F0704030504030204" pitchFamily="34" charset="77"/>
              </a:rPr>
              <a:t>’</a:t>
            </a:r>
            <a:r>
              <a:rPr lang="en-US" altLang="x-none" sz="2700" dirty="0">
                <a:latin typeface="Arial Rounded MT Bold" panose="020F0704030504030204" pitchFamily="34" charset="77"/>
              </a:rPr>
              <a:t>s not imagined or </a:t>
            </a:r>
            <a:r>
              <a:rPr lang="ja-JP" altLang="en-US" sz="2700">
                <a:latin typeface="Arial Rounded MT Bold" panose="020F0704030504030204" pitchFamily="34" charset="77"/>
              </a:rPr>
              <a:t>“</a:t>
            </a:r>
            <a:r>
              <a:rPr lang="en-US" altLang="ja-JP" sz="2700" dirty="0">
                <a:latin typeface="Arial Rounded MT Bold" panose="020F0704030504030204" pitchFamily="34" charset="77"/>
              </a:rPr>
              <a:t>just in your head</a:t>
            </a:r>
            <a:r>
              <a:rPr lang="ja-JP" altLang="en-US" sz="2700">
                <a:latin typeface="Arial Rounded MT Bold" panose="020F0704030504030204" pitchFamily="34" charset="77"/>
              </a:rPr>
              <a:t>”</a:t>
            </a:r>
            <a:r>
              <a:rPr lang="en-US" altLang="ja-JP" sz="2700" dirty="0">
                <a:latin typeface="Arial Rounded MT Bold" panose="020F0704030504030204" pitchFamily="34" charset="77"/>
              </a:rPr>
              <a:t>.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en-US" altLang="x-none" sz="2700" dirty="0">
                <a:latin typeface="Arial Rounded MT Bold" panose="020F0704030504030204" pitchFamily="34" charset="77"/>
              </a:rPr>
              <a:t>		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700" dirty="0">
                <a:latin typeface="Arial Rounded MT Bold" panose="020F0704030504030204" pitchFamily="34" charset="77"/>
              </a:rPr>
              <a:t>Tinnitus is a </a:t>
            </a:r>
            <a:r>
              <a:rPr lang="en-US" altLang="x-none" sz="2700" i="1" dirty="0">
                <a:latin typeface="Arial Rounded MT Bold" panose="020F0704030504030204" pitchFamily="34" charset="77"/>
              </a:rPr>
              <a:t>symptom</a:t>
            </a:r>
            <a:r>
              <a:rPr lang="en-US" altLang="x-none" sz="2700" dirty="0">
                <a:latin typeface="Arial Rounded MT Bold" panose="020F0704030504030204" pitchFamily="34" charset="77"/>
              </a:rPr>
              <a:t> … not a disease.</a:t>
            </a:r>
          </a:p>
          <a:p>
            <a:pPr>
              <a:spcBef>
                <a:spcPts val="400"/>
              </a:spcBef>
              <a:buFont typeface="Wingdings" charset="2"/>
              <a:buNone/>
              <a:defRPr/>
            </a:pPr>
            <a:endParaRPr lang="en-US" altLang="x-none" sz="2700" dirty="0">
              <a:latin typeface="Arial Rounded MT Bold" panose="020F0704030504030204" pitchFamily="34" charset="77"/>
            </a:endParaRPr>
          </a:p>
          <a:p>
            <a:pPr>
              <a:spcBef>
                <a:spcPts val="400"/>
              </a:spcBef>
              <a:buFont typeface="Wingdings" charset="2"/>
              <a:buNone/>
              <a:defRPr/>
            </a:pPr>
            <a:r>
              <a:rPr lang="en-US" altLang="x-none" sz="2700" dirty="0">
                <a:latin typeface="Arial Rounded MT Bold" panose="020F0704030504030204" pitchFamily="34" charset="77"/>
              </a:rPr>
              <a:t>			</a:t>
            </a:r>
          </a:p>
          <a:p>
            <a:pPr>
              <a:spcBef>
                <a:spcPts val="400"/>
              </a:spcBef>
              <a:buFont typeface="Wingdings" charset="2"/>
              <a:buNone/>
              <a:defRPr/>
            </a:pPr>
            <a:endParaRPr lang="en-US" altLang="x-none" sz="2700" dirty="0">
              <a:latin typeface="Arial Rounded MT Bold" panose="020F0704030504030204" pitchFamily="34" charset="7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931F2D2-2568-CB46-AF58-85CE99005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195" y="294468"/>
            <a:ext cx="8229600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Definition of Tinnitus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864637-D4EB-BF49-868A-00BAE7E1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53" y="2042085"/>
            <a:ext cx="425464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4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>
            <a:extLst>
              <a:ext uri="{FF2B5EF4-FFF2-40B4-BE49-F238E27FC236}">
                <a16:creationId xmlns:a16="http://schemas.microsoft.com/office/drawing/2014/main" id="{DF672973-C258-3941-8214-3ABEF89FA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1100" y="1832675"/>
            <a:ext cx="9715500" cy="491490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charset="2"/>
              <a:buNone/>
              <a:defRPr/>
            </a:pPr>
            <a:r>
              <a:rPr lang="en-US" altLang="x-none" dirty="0">
                <a:solidFill>
                  <a:srgbClr val="C00000"/>
                </a:solidFill>
              </a:rPr>
              <a:t>Description of Types of Tinnitus for &gt;100 adult patients </a:t>
            </a:r>
          </a:p>
          <a:p>
            <a:pPr algn="ctr">
              <a:buFont typeface="Wingdings" charset="2"/>
              <a:buNone/>
              <a:defRPr/>
            </a:pPr>
            <a:endParaRPr lang="en-US" altLang="x-none" dirty="0"/>
          </a:p>
          <a:p>
            <a:pPr>
              <a:buFont typeface="Wingdings" charset="2"/>
              <a:buNone/>
              <a:defRPr/>
            </a:pPr>
            <a:r>
              <a:rPr lang="en-US" altLang="x-none" dirty="0">
                <a:solidFill>
                  <a:schemeClr val="hlink"/>
                </a:solidFill>
              </a:rPr>
              <a:t>		</a:t>
            </a:r>
            <a:r>
              <a:rPr lang="en-US" altLang="x-none" dirty="0"/>
              <a:t>ringing = 47		</a:t>
            </a:r>
            <a:r>
              <a:rPr lang="en-US" altLang="x-none" dirty="0">
                <a:solidFill>
                  <a:srgbClr val="C00000"/>
                </a:solidFill>
              </a:rPr>
              <a:t>	clicking = 2</a:t>
            </a:r>
          </a:p>
          <a:p>
            <a:pPr>
              <a:buFont typeface="Wingdings" charset="2"/>
              <a:buNone/>
              <a:defRPr/>
            </a:pPr>
            <a:r>
              <a:rPr lang="en-US" altLang="x-none" dirty="0"/>
              <a:t>		crickets = 21			frying sound = 2</a:t>
            </a:r>
          </a:p>
          <a:p>
            <a:pPr>
              <a:buFont typeface="Wingdings" charset="2"/>
              <a:buNone/>
              <a:defRPr/>
            </a:pPr>
            <a:r>
              <a:rPr lang="en-US" altLang="x-none" dirty="0"/>
              <a:t>		high-pitch tone = 17		mid-pitch tone = 1</a:t>
            </a:r>
          </a:p>
          <a:p>
            <a:pPr>
              <a:buFont typeface="Wingdings" charset="2"/>
              <a:buNone/>
              <a:defRPr/>
            </a:pPr>
            <a:r>
              <a:rPr lang="en-US" altLang="x-none" dirty="0"/>
              <a:t>		hissing = 13			screeching = 1</a:t>
            </a:r>
          </a:p>
          <a:p>
            <a:pPr>
              <a:buFont typeface="Wingdings" charset="2"/>
              <a:buNone/>
              <a:defRPr/>
            </a:pPr>
            <a:r>
              <a:rPr lang="en-US" altLang="x-none" dirty="0"/>
              <a:t>		humming =13			whizzing = 1</a:t>
            </a:r>
          </a:p>
          <a:p>
            <a:pPr>
              <a:buFont typeface="Wingdings" charset="2"/>
              <a:buNone/>
              <a:defRPr/>
            </a:pPr>
            <a:r>
              <a:rPr lang="en-US" altLang="x-none" dirty="0"/>
              <a:t>		roaring = 6				fizzing = 1</a:t>
            </a:r>
          </a:p>
          <a:p>
            <a:pPr>
              <a:buFont typeface="Wingdings" charset="2"/>
              <a:buNone/>
              <a:defRPr/>
            </a:pPr>
            <a:r>
              <a:rPr lang="en-US" altLang="x-none" dirty="0"/>
              <a:t>		static noise = 5			siren = 1</a:t>
            </a:r>
          </a:p>
          <a:p>
            <a:pPr>
              <a:buFont typeface="Wingdings" charset="2"/>
              <a:buNone/>
              <a:defRPr/>
            </a:pPr>
            <a:r>
              <a:rPr lang="en-US" altLang="x-none" dirty="0"/>
              <a:t>		buzzing = 4				crackling = 1</a:t>
            </a:r>
          </a:p>
          <a:p>
            <a:pPr>
              <a:buFont typeface="Wingdings" charset="2"/>
              <a:buNone/>
              <a:defRPr/>
            </a:pPr>
            <a:r>
              <a:rPr lang="en-US" altLang="x-none" dirty="0"/>
              <a:t>		</a:t>
            </a:r>
            <a:r>
              <a:rPr lang="en-US" altLang="x-none" dirty="0">
                <a:solidFill>
                  <a:srgbClr val="C00000"/>
                </a:solidFill>
              </a:rPr>
              <a:t>pulsing = 4	</a:t>
            </a:r>
            <a:r>
              <a:rPr lang="en-US" altLang="x-none" dirty="0"/>
              <a:t>			running water = 1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FC2A1D94-C5DF-0243-9493-4B40CBB17E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029700" cy="1143000"/>
          </a:xfrm>
        </p:spPr>
        <p:txBody>
          <a:bodyPr>
            <a:noAutofit/>
          </a:bodyPr>
          <a:lstStyle/>
          <a:p>
            <a:pPr algn="ctr"/>
            <a:br>
              <a:rPr lang="en-US" altLang="en-US" sz="2800" dirty="0">
                <a:solidFill>
                  <a:schemeClr val="accent2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chemeClr val="accent2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Tinnitus Assessment and Management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is Primary Care Audiology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Tinnitus Sound Has No Diagnostic Importance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200577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BAE8A60-4203-A84C-99F4-D0A60C191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0400" y="706436"/>
            <a:ext cx="10071100" cy="1122364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GB" altLang="en-US" sz="2800" i="1" dirty="0">
                <a:latin typeface="Arial Rounded MT Bold" panose="020F0704030504030204" pitchFamily="34" charset="77"/>
              </a:rPr>
              <a:t>Determining Prevalence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2454131-4BDD-E94E-9058-EDC38E30DC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2800" y="2036764"/>
            <a:ext cx="10807700" cy="41148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GB" altLang="en-US" sz="2400" dirty="0">
                <a:latin typeface="Arial Rounded MT Bold" panose="020F0704030504030204" pitchFamily="34" charset="77"/>
              </a:rPr>
              <a:t>Challenging with young children </a:t>
            </a:r>
          </a:p>
          <a:p>
            <a:pPr>
              <a:buClr>
                <a:schemeClr val="tx2"/>
              </a:buClr>
            </a:pPr>
            <a:r>
              <a:rPr lang="en-GB" altLang="en-US" sz="2400" dirty="0">
                <a:latin typeface="Arial Rounded MT Bold" panose="020F0704030504030204" pitchFamily="34" charset="77"/>
              </a:rPr>
              <a:t>Children like to please adults … question must be asked very carefully</a:t>
            </a:r>
          </a:p>
          <a:p>
            <a:pPr>
              <a:buClr>
                <a:schemeClr val="tx2"/>
              </a:buClr>
            </a:pPr>
            <a:r>
              <a:rPr lang="en-GB" altLang="en-US" sz="2400" dirty="0">
                <a:latin typeface="Arial Rounded MT Bold" panose="020F0704030504030204" pitchFamily="34" charset="77"/>
              </a:rPr>
              <a:t>Children can be inconsistent in their responses</a:t>
            </a:r>
          </a:p>
          <a:p>
            <a:pPr>
              <a:buClr>
                <a:schemeClr val="tx2"/>
              </a:buClr>
            </a:pPr>
            <a:r>
              <a:rPr lang="en-GB" altLang="en-US" sz="2400" dirty="0">
                <a:latin typeface="Arial Rounded MT Bold" panose="020F0704030504030204" pitchFamily="34" charset="77"/>
              </a:rPr>
              <a:t>Children have their own vocabulary, e.g.,  “ocean sound”</a:t>
            </a:r>
          </a:p>
          <a:p>
            <a:pPr>
              <a:buClr>
                <a:schemeClr val="tx2"/>
              </a:buClr>
            </a:pPr>
            <a:r>
              <a:rPr lang="en-GB" altLang="en-US" sz="2400" dirty="0">
                <a:latin typeface="Arial Rounded MT Bold" panose="020F0704030504030204" pitchFamily="34" charset="77"/>
              </a:rPr>
              <a:t>What is the definition for a “child”?</a:t>
            </a:r>
          </a:p>
          <a:p>
            <a:pPr>
              <a:buClr>
                <a:schemeClr val="tx2"/>
              </a:buClr>
            </a:pPr>
            <a: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Wide range of reported prevalence </a:t>
            </a:r>
            <a:r>
              <a:rPr lang="en-US" altLang="en-US" sz="24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(Rosing et al, 2016)</a:t>
            </a:r>
          </a:p>
          <a:p>
            <a:pPr lvl="1">
              <a:buClr>
                <a:schemeClr val="tx2"/>
              </a:buClr>
            </a:pPr>
            <a:r>
              <a:rPr lang="en-US" altLang="en-US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5 to 46% in general population</a:t>
            </a:r>
          </a:p>
          <a:p>
            <a:pPr lvl="1">
              <a:buClr>
                <a:schemeClr val="tx2"/>
              </a:buClr>
            </a:pPr>
            <a:r>
              <a:rPr lang="en-US" altLang="en-US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24 to 62% in children with hearing impairment</a:t>
            </a:r>
            <a:endParaRPr lang="en-GB" altLang="en-US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>
            <a:extLst>
              <a:ext uri="{FF2B5EF4-FFF2-40B4-BE49-F238E27FC236}">
                <a16:creationId xmlns:a16="http://schemas.microsoft.com/office/drawing/2014/main" id="{17B08028-8D37-CE47-9E8E-64B308CB8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1828800"/>
            <a:ext cx="9329738" cy="502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Very tired, slowed down, fatigue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Persistently sad mood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Patient does not</a:t>
            </a:r>
            <a:r>
              <a:rPr lang="en-US" altLang="ja-JP" sz="2600" dirty="0">
                <a:latin typeface="Arial Rounded MT Bold" panose="020F0704030504030204" pitchFamily="34" charset="77"/>
              </a:rPr>
              <a:t> enjoy things the way he/she used to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Restless or irritable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Difficulty concentrating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Sleeping problems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Persistent headaches, stomach aches, or chronic pain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Nervousness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Excessive crying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Hopelessness, e.g., life is not worth living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latin typeface="Arial Rounded MT Bold" panose="020F0704030504030204" pitchFamily="34" charset="77"/>
              </a:rPr>
              <a:t>Absence of pleasures or joys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Reduced quality of life</a:t>
            </a:r>
          </a:p>
          <a:p>
            <a:pPr>
              <a:lnSpc>
                <a:spcPct val="90000"/>
              </a:lnSpc>
              <a:buFont typeface="Wingdings" charset="2"/>
              <a:buNone/>
              <a:defRPr/>
            </a:pPr>
            <a:endParaRPr lang="en-US" altLang="x-none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DE9AC74B-5B2E-4F49-8B9F-6F6F0C5A7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2364" y="0"/>
            <a:ext cx="10317135" cy="1943100"/>
          </a:xfrm>
        </p:spPr>
        <p:txBody>
          <a:bodyPr>
            <a:noAutofit/>
          </a:bodyPr>
          <a:lstStyle/>
          <a:p>
            <a:pPr algn="ctr"/>
            <a:br>
              <a:rPr lang="en-US" altLang="en-US" sz="2800" dirty="0">
                <a:solidFill>
                  <a:schemeClr val="accent2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chemeClr val="accent2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Assessment and Management of Children with Tinnitus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Common Adult Characteristics … Not All Apply in Children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70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8823C239-77AC-BE41-814A-EA8E831E3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4994" y="705476"/>
            <a:ext cx="9172575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Increasing Number of Publications on Hyperacusis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ED4B0BA-3B35-2E4B-8BD3-316521137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909" y="1778039"/>
            <a:ext cx="3502617" cy="4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Baguley and Hoare,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C31A84-B513-C042-B126-790DA60C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83" y="2303225"/>
            <a:ext cx="10255230" cy="44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3176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5" name="Picture 7" descr="New Yorker cartoon">
            <a:extLst>
              <a:ext uri="{FF2B5EF4-FFF2-40B4-BE49-F238E27FC236}">
                <a16:creationId xmlns:a16="http://schemas.microsoft.com/office/drawing/2014/main" id="{24AFB8BD-2429-C246-B519-8EF0B2AB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9" y="2523761"/>
            <a:ext cx="4708619" cy="36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9058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>
            <a:extLst>
              <a:ext uri="{FF2B5EF4-FFF2-40B4-BE49-F238E27FC236}">
                <a16:creationId xmlns:a16="http://schemas.microsoft.com/office/drawing/2014/main" id="{A0216137-52BD-3E4D-98A3-431F30A5D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8138" y="1948071"/>
            <a:ext cx="10308535" cy="46863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Niskar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Kiesak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, Holmes,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Estban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, Rubin &amp; Brody (2001). Estimated prevalence of noise-induced hearing threshold shifts among children 6 to 19 years of age: The Third National Health and Nutrition Examination Survey, 1988-1994, United States. </a:t>
            </a: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Pediatrics, 108, 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40-43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Agrawal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Platz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&amp;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Niparko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(2008). Prevalence of hearing loss and differences by demographic characteristics among US adults. </a:t>
            </a: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Arch Intern Med, 168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,  1522-1530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Shargorodsky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et al (2010). Change in prevalence of hearing loss in US adolescents. </a:t>
            </a: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JAMA, 304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, 772-778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Henderson,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Testa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&amp;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Hartnick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(2011). Prevalence of noise-induced hearing-threshold shifts and hearing loss among US youth. </a:t>
            </a: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Pediatrics, 127, </a:t>
            </a:r>
          </a:p>
          <a:p>
            <a:pPr>
              <a:lnSpc>
                <a:spcPct val="90000"/>
              </a:lnSpc>
              <a:buFont typeface="Wingdings" charset="0"/>
              <a:buChar char="q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Char char="q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buFont typeface="Wingdings" charset="0"/>
              <a:buChar char="l"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D083A253-4979-DA48-A7C6-DB313A41E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5376" y="330200"/>
            <a:ext cx="10308535" cy="141467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altLang="en-US" sz="32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en-US" sz="32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32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Risk Factors</a:t>
            </a:r>
            <a:br>
              <a:rPr lang="en-US" altLang="en-US" sz="32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32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700" i="1" dirty="0">
                <a:latin typeface="Arial Rounded MT Bold" panose="020F0704030504030204" pitchFamily="34" charset="77"/>
                <a:ea typeface="ＭＳ Ｐゴシック" panose="020B0600070205080204" pitchFamily="34" charset="-128"/>
                <a:cs typeface="Arial" panose="020B0604020202020204" pitchFamily="34" charset="0"/>
              </a:rPr>
              <a:t>Prevalence in Sound Induced Auditory Dysfunction Among US Youth</a:t>
            </a:r>
            <a:endParaRPr lang="en-US" altLang="en-US" sz="2700" i="1" dirty="0"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>
            <a:extLst>
              <a:ext uri="{FF2B5EF4-FFF2-40B4-BE49-F238E27FC236}">
                <a16:creationId xmlns:a16="http://schemas.microsoft.com/office/drawing/2014/main" id="{6456D79C-3BAE-5D43-91E2-BA671350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445293"/>
            <a:ext cx="9944100" cy="114300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Increased Prevalence of Hearing Loss Among US Youth</a:t>
            </a:r>
            <a:b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100" dirty="0" err="1">
                <a:ea typeface="ＭＳ Ｐゴシック" panose="020B0600070205080204" pitchFamily="34" charset="-128"/>
              </a:rPr>
              <a:t>Shargorodsky</a:t>
            </a:r>
            <a:r>
              <a:rPr lang="en-US" altLang="en-US" sz="2100" dirty="0">
                <a:ea typeface="ＭＳ Ｐゴシック" panose="020B0600070205080204" pitchFamily="34" charset="-128"/>
              </a:rPr>
              <a:t> et al (2010). Change in prevalence of hearing loss in US adolescents. </a:t>
            </a:r>
            <a:r>
              <a:rPr lang="en-US" altLang="en-US" sz="2100" i="1" dirty="0">
                <a:ea typeface="ＭＳ Ｐゴシック" panose="020B0600070205080204" pitchFamily="34" charset="-128"/>
              </a:rPr>
              <a:t>JAMA, 304</a:t>
            </a:r>
            <a:r>
              <a:rPr lang="en-US" altLang="en-US" sz="2100" dirty="0">
                <a:ea typeface="ＭＳ Ｐゴシック" panose="020B0600070205080204" pitchFamily="34" charset="-128"/>
              </a:rPr>
              <a:t>, 772-778</a:t>
            </a:r>
            <a:endParaRPr lang="en-US" altLang="en-US" sz="3000" dirty="0">
              <a:ea typeface="ＭＳ Ｐゴシック" panose="020B0600070205080204" pitchFamily="34" charset="-128"/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02B6C26F-08F2-FF4C-B35A-274B66D77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816893"/>
            <a:ext cx="50292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4" name="Straight Arrow Connector 6">
            <a:extLst>
              <a:ext uri="{FF2B5EF4-FFF2-40B4-BE49-F238E27FC236}">
                <a16:creationId xmlns:a16="http://schemas.microsoft.com/office/drawing/2014/main" id="{72C18AA6-C4FE-8B4E-A68A-2DE5E037CA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9370" y="2565796"/>
            <a:ext cx="914400" cy="3429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5" name="Straight Arrow Connector 9">
            <a:extLst>
              <a:ext uri="{FF2B5EF4-FFF2-40B4-BE49-F238E27FC236}">
                <a16:creationId xmlns:a16="http://schemas.microsoft.com/office/drawing/2014/main" id="{5BB7819E-C999-AB49-976F-C2523EBCE5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9370" y="4252289"/>
            <a:ext cx="914400" cy="3429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D2D9D884-9B8F-3C4A-9341-FE81DAF9A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203200"/>
            <a:ext cx="9715500" cy="1409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3000" dirty="0">
                <a:solidFill>
                  <a:schemeClr val="accent2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Risk Factors</a:t>
            </a:r>
            <a:br>
              <a:rPr lang="en-US" sz="2800" dirty="0">
                <a:latin typeface="Arial Rounded MT Bold" panose="020F0704030504030204" pitchFamily="34" charset="77"/>
              </a:rPr>
            </a:br>
            <a:r>
              <a:rPr lang="en-US" altLang="en-US" sz="2700" i="1" dirty="0">
                <a:latin typeface="Arial Rounded MT Bold" panose="020F0704030504030204" pitchFamily="34" charset="77"/>
                <a:ea typeface="ＭＳ Ｐゴシック" panose="020B0600070205080204" pitchFamily="34" charset="-128"/>
                <a:cs typeface="Arial" panose="020B0604020202020204" pitchFamily="34" charset="0"/>
              </a:rPr>
              <a:t>Increased Concern About </a:t>
            </a:r>
            <a:r>
              <a:rPr lang="en-US" altLang="en-US" sz="27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Personal Audio Players Since 2007</a:t>
            </a:r>
            <a:endParaRPr lang="en-US" altLang="en-US" sz="27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26626" name="Picture 2" descr="personal audio image.jpg">
            <a:extLst>
              <a:ext uri="{FF2B5EF4-FFF2-40B4-BE49-F238E27FC236}">
                <a16:creationId xmlns:a16="http://schemas.microsoft.com/office/drawing/2014/main" id="{770B4659-5E22-AF44-BBA2-3784D4647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085561"/>
            <a:ext cx="46863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personal audio image 2.jpg">
            <a:extLst>
              <a:ext uri="{FF2B5EF4-FFF2-40B4-BE49-F238E27FC236}">
                <a16:creationId xmlns:a16="http://schemas.microsoft.com/office/drawing/2014/main" id="{CA83B0FC-4A47-AC4B-9D89-29C456E4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2085560"/>
            <a:ext cx="5429327" cy="37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>
            <a:extLst>
              <a:ext uri="{FF2B5EF4-FFF2-40B4-BE49-F238E27FC236}">
                <a16:creationId xmlns:a16="http://schemas.microsoft.com/office/drawing/2014/main" id="{3A1B5C7B-2C4A-5846-8573-FD31FA4D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95" y="1930365"/>
            <a:ext cx="7573617" cy="466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B96671-2111-6A48-9433-187788E4F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203200"/>
            <a:ext cx="9715500" cy="1409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3000" dirty="0">
                <a:solidFill>
                  <a:schemeClr val="accent2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Risk Factors</a:t>
            </a:r>
            <a:br>
              <a:rPr lang="en-US" sz="2800" dirty="0">
                <a:latin typeface="Arial Rounded MT Bold" panose="020F0704030504030204" pitchFamily="34" charset="77"/>
              </a:rPr>
            </a:br>
            <a:r>
              <a:rPr lang="en-US" altLang="en-US" sz="2700" i="1" dirty="0">
                <a:latin typeface="Arial Rounded MT Bold" panose="020F0704030504030204" pitchFamily="34" charset="77"/>
                <a:ea typeface="ＭＳ Ｐゴシック" panose="020B0600070205080204" pitchFamily="34" charset="-128"/>
                <a:cs typeface="Arial" panose="020B0604020202020204" pitchFamily="34" charset="0"/>
              </a:rPr>
              <a:t>Concern About </a:t>
            </a:r>
            <a:r>
              <a:rPr lang="en-US" altLang="en-US" sz="27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Personal Audio Players Since 2007</a:t>
            </a:r>
            <a:endParaRPr lang="en-US" altLang="en-US" sz="27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CBD7C1A7-69C4-7446-ACDA-431855445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85750" y="127418"/>
            <a:ext cx="1175385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7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7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700" dirty="0">
                <a:ea typeface="ＭＳ Ｐゴシック" panose="020B0600070205080204" pitchFamily="34" charset="-128"/>
              </a:rPr>
            </a:br>
            <a:br>
              <a:rPr lang="en-US" altLang="en-US" sz="24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32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 </a:t>
            </a:r>
            <a:br>
              <a:rPr lang="en-US" altLang="en-US" sz="32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700" dirty="0">
                <a:ea typeface="ＭＳ Ｐゴシック" panose="020B0600070205080204" pitchFamily="34" charset="-128"/>
              </a:rPr>
              <a:t>The Dangerous Decibels Program</a:t>
            </a:r>
            <a:br>
              <a:rPr lang="en-US" altLang="en-US" sz="2700" dirty="0">
                <a:ea typeface="ＭＳ Ｐゴシック" panose="020B0600070205080204" pitchFamily="34" charset="-128"/>
              </a:rPr>
            </a:br>
            <a:r>
              <a:rPr lang="en-US" altLang="en-US" sz="2700" i="1" dirty="0" err="1">
                <a:ea typeface="ＭＳ Ｐゴシック" panose="020B0600070205080204" pitchFamily="34" charset="-128"/>
              </a:rPr>
              <a:t>www.dangerousdecibels.org</a:t>
            </a:r>
            <a:endParaRPr lang="en-US" altLang="en-US" sz="27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F16BCC66-E6C3-5B48-BE56-A6B917214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29000"/>
            <a:ext cx="4229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1pPr>
            <a:lvl2pPr marL="742950" indent="-285750" defTabSz="612775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2pPr>
            <a:lvl3pPr marL="1143000" indent="-228600" defTabSz="612775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3pPr>
            <a:lvl4pPr marL="1600200" indent="-228600" defTabSz="612775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4pPr>
            <a:lvl5pPr marL="2057400" indent="-228600" defTabSz="612775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9pPr>
          </a:lstStyle>
          <a:p>
            <a:pPr algn="ctr"/>
            <a:br>
              <a:rPr lang="en-US" altLang="en-US" sz="24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en-US" sz="24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“Jolene”</a:t>
            </a:r>
          </a:p>
          <a:p>
            <a:pPr algn="ctr"/>
            <a:r>
              <a:rPr lang="en-US" altLang="en-US" sz="24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The Dangerous Decibels</a:t>
            </a:r>
          </a:p>
          <a:p>
            <a:pPr algn="ctr"/>
            <a:r>
              <a:rPr lang="en-US" altLang="en-US" sz="2400" b="1" dirty="0" err="1">
                <a:solidFill>
                  <a:srgbClr val="00406F"/>
                </a:solidFill>
                <a:latin typeface="Arial Rounded MT Bold" panose="020F0704030504030204" pitchFamily="34" charset="77"/>
              </a:rPr>
              <a:t>Manniken</a:t>
            </a:r>
            <a:endParaRPr lang="en-US" altLang="en-US" sz="2400" b="1" dirty="0">
              <a:solidFill>
                <a:srgbClr val="00406F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altLang="en-US" sz="2400" i="1" dirty="0">
              <a:solidFill>
                <a:srgbClr val="00406F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8371" name="Picture 1" descr="jolenecloseup1.jpg">
            <a:extLst>
              <a:ext uri="{FF2B5EF4-FFF2-40B4-BE49-F238E27FC236}">
                <a16:creationId xmlns:a16="http://schemas.microsoft.com/office/drawing/2014/main" id="{22103C13-6B49-7449-8C40-7348868BD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42" y="1876940"/>
            <a:ext cx="5373758" cy="485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C700A28A-A107-0F46-ACCD-E3F054738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342900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Martin WH,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Griest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SE, Sobel JL &amp;  Howarth LC (2013). Randomized trial of four noise-induced hearing loss and tinnitus prevention interventions for children. Int J Audiology, 52, S41-S49</a:t>
            </a:r>
            <a:endParaRPr lang="en-US" altLang="en-US" sz="24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F90F34-074F-594A-BA79-077F522C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67" y="2179983"/>
            <a:ext cx="10189265" cy="3982278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WHO estimates that North American children are exposed to more noise at school than workers from an 8-hour day at a factors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97% of children in 3</a:t>
            </a:r>
            <a:r>
              <a:rPr lang="en-GB" sz="2400" baseline="30000" dirty="0">
                <a:latin typeface="Arial Rounded MT Bold" panose="020F0704030504030204" pitchFamily="34" charset="77"/>
              </a:rPr>
              <a:t>rd</a:t>
            </a:r>
            <a:r>
              <a:rPr lang="en-GB" sz="2400" dirty="0">
                <a:latin typeface="Arial Rounded MT Bold" panose="020F0704030504030204" pitchFamily="34" charset="77"/>
              </a:rPr>
              <a:t> grade are exposed to hazardous noise levels 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30% of children said they have participated in noise activities 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Only 5.5% ever use ear protection at the time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94% of youth (adolescents) use personal music players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28% use personal music players at levels putting them at risk</a:t>
            </a:r>
          </a:p>
          <a:p>
            <a:pPr marL="0" indent="0">
              <a:buClr>
                <a:schemeClr val="tx2"/>
              </a:buClr>
              <a:buNone/>
              <a:defRPr/>
            </a:pPr>
            <a:endParaRPr lang="en-GB" sz="2400" dirty="0">
              <a:latin typeface="Arial Rounded MT Bold" panose="020F0704030504030204" pitchFamily="34" charset="77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en-GB" sz="2400" dirty="0">
              <a:latin typeface="Arial Rounded MT Bold" panose="020F0704030504030204" pitchFamily="34" charset="77"/>
            </a:endParaRPr>
          </a:p>
          <a:p>
            <a:pPr>
              <a:buFont typeface="Wingdings" pitchFamily="2" charset="2"/>
              <a:buChar char="§"/>
              <a:defRPr/>
            </a:pPr>
            <a:endParaRPr lang="en-US" sz="2400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B0061558-7BA6-8547-9C39-7D2E37F81F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300" y="395909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Martin WH,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Griest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SE, Sobel JL &amp;  Howarth LC (2013). Randomized trial of four noise-induced hearing loss and tinnitus prevention interventions for children. Int J Audiology, 52, S41-S49</a:t>
            </a:r>
            <a:endParaRPr lang="en-US" altLang="en-US" sz="24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ED4E7D-FCE9-0644-B5CC-011D1F44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2060713"/>
            <a:ext cx="10058400" cy="424732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1120 4</a:t>
            </a:r>
            <a:r>
              <a:rPr lang="en-GB" sz="2400" baseline="30000" dirty="0">
                <a:latin typeface="Arial Rounded MT Bold" panose="020F0704030504030204" pitchFamily="34" charset="77"/>
              </a:rPr>
              <a:t>th</a:t>
            </a:r>
            <a:r>
              <a:rPr lang="en-GB" sz="2400" dirty="0">
                <a:latin typeface="Arial Rounded MT Bold" panose="020F0704030504030204" pitchFamily="34" charset="77"/>
              </a:rPr>
              <a:t> grade students in Oregon and southwest Washington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Randomized into 5 groups based on mode of education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 Rounded MT Bold" panose="020F0704030504030204" pitchFamily="34" charset="77"/>
              </a:rPr>
              <a:t>Classroom participation by high school students presenting Dangerous Decibels Program (DDP)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 Rounded MT Bold" panose="020F0704030504030204" pitchFamily="34" charset="77"/>
              </a:rPr>
              <a:t>Health professional educators presenting DDP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 Rounded MT Bold" panose="020F0704030504030204" pitchFamily="34" charset="77"/>
              </a:rPr>
              <a:t>On-site museum experience involving an exhibition on NIHL and tinnitus prevention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 Rounded MT Bold" panose="020F0704030504030204" pitchFamily="34" charset="77"/>
              </a:rPr>
              <a:t>Internet based virtual museum experience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 Rounded MT Bold" panose="020F0704030504030204" pitchFamily="34" charset="77"/>
              </a:rPr>
              <a:t>No intervention comparison group matched for age, gender, and ethnicity</a:t>
            </a:r>
          </a:p>
          <a:p>
            <a:pPr lvl="2">
              <a:buFont typeface="Wingdings" charset="0"/>
              <a:buChar char="ü"/>
              <a:defRPr/>
            </a:pPr>
            <a:endParaRPr lang="en-GB" sz="2400" dirty="0">
              <a:latin typeface="Arial Rounded MT Bold" panose="020F0704030504030204" pitchFamily="34" charset="77"/>
            </a:endParaRPr>
          </a:p>
          <a:p>
            <a:pPr lvl="1">
              <a:buFont typeface="Wingdings" charset="0"/>
              <a:buChar char="l"/>
              <a:defRPr/>
            </a:pPr>
            <a:endParaRPr lang="en-GB" dirty="0">
              <a:latin typeface="Arial Rounded MT Bold" panose="020F0704030504030204" pitchFamily="34" charset="77"/>
            </a:endParaRPr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en-GB" sz="2400" dirty="0">
                <a:latin typeface="Arial Rounded MT Bold" panose="020F0704030504030204" pitchFamily="34" charset="77"/>
              </a:rPr>
              <a:t>.</a:t>
            </a:r>
          </a:p>
          <a:p>
            <a:pPr>
              <a:buClr>
                <a:schemeClr val="tx2"/>
              </a:buClr>
              <a:buFont typeface="Wingdings" charset="0"/>
              <a:buChar char="q"/>
              <a:defRPr/>
            </a:pPr>
            <a:endParaRPr lang="en-GB" sz="2400" dirty="0">
              <a:latin typeface="Arial Rounded MT Bold" panose="020F0704030504030204" pitchFamily="34" charset="77"/>
            </a:endParaRPr>
          </a:p>
          <a:p>
            <a:pPr>
              <a:buFont typeface="Wingdings" charset="0"/>
              <a:buChar char="q"/>
              <a:defRPr/>
            </a:pPr>
            <a:endParaRPr lang="en-US" sz="2400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32D7BE18-2E31-B140-A3AB-633146D6B4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8250" y="356153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Martin WH,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Griest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SE, Sobel JL &amp;  Howarth LC (2013). Randomized trial of four noise-induced hearing loss and tinnitus prevention interventions for children. Int J Audiology, 52, S41-S49</a:t>
            </a:r>
            <a:endParaRPr lang="en-US" altLang="en-US" sz="24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0144EE-65EB-D54D-8A02-2F1E04246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91" y="1833770"/>
            <a:ext cx="10058400" cy="51435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en-GB" dirty="0"/>
              <a:t>Interventions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/>
              <a:t>Activities were based on health communication theory principles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/>
              <a:t>Dangerous Decibels Classroom Program </a:t>
            </a:r>
          </a:p>
          <a:p>
            <a:pPr lvl="2">
              <a:buFont typeface="Wingdings" charset="0"/>
              <a:buChar char="ü"/>
              <a:defRPr/>
            </a:pPr>
            <a:r>
              <a:rPr lang="en-GB" dirty="0"/>
              <a:t>A 45-minute, interactive presentation with demonstrations and images</a:t>
            </a:r>
          </a:p>
          <a:p>
            <a:pPr lvl="2">
              <a:buFont typeface="Wingdings" charset="0"/>
              <a:buChar char="ü"/>
              <a:defRPr/>
            </a:pPr>
            <a:r>
              <a:rPr lang="en-GB" dirty="0"/>
              <a:t>Students participate in one or more hands-on activities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dirty="0"/>
              <a:t>Three educational messages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/>
              <a:t>Sources of dangerous sounds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/>
              <a:t>Consequences of exposure to dangerous sounds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dirty="0"/>
              <a:t>Methods for protection from dangerous sounds</a:t>
            </a:r>
          </a:p>
          <a:p>
            <a:pPr lvl="1">
              <a:buFont typeface="Wingdings" charset="0"/>
              <a:buChar char="l"/>
              <a:defRPr/>
            </a:pPr>
            <a:endParaRPr lang="en-GB" dirty="0"/>
          </a:p>
          <a:p>
            <a:pPr marL="0" indent="0">
              <a:buClr>
                <a:schemeClr val="tx2"/>
              </a:buClr>
              <a:buNone/>
              <a:defRPr/>
            </a:pPr>
            <a:r>
              <a:rPr lang="en-GB" dirty="0"/>
              <a:t>.</a:t>
            </a:r>
          </a:p>
          <a:p>
            <a:pPr marL="919163" lvl="2" indent="0">
              <a:buNone/>
              <a:defRPr/>
            </a:pPr>
            <a:endParaRPr lang="en-GB" dirty="0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5CFEB7CB-1B7C-C141-AF6B-A25DF6083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065" y="369405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Martin WH,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Griest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SE, Sobel JL &amp;  Howarth LC (2013). Randomized trial of four noise-induced hearing loss and tinnitus prevention interventions for children. Int J Audiology, 52, S41-S49</a:t>
            </a:r>
            <a:endParaRPr lang="en-US" altLang="en-US" sz="24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21D4A1-C9C6-7749-925B-AB7F00A09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065" y="1873526"/>
            <a:ext cx="10282030" cy="51435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GB" dirty="0">
                <a:latin typeface="Arial Rounded MT Bold" panose="020F0704030504030204" pitchFamily="34" charset="77"/>
              </a:rPr>
              <a:t>Physics of sound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800" dirty="0">
                <a:latin typeface="Arial Rounded MT Bold" panose="020F0704030504030204" pitchFamily="34" charset="77"/>
              </a:rPr>
              <a:t>Normal auditory function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800" dirty="0">
                <a:latin typeface="Arial Rounded MT Bold" panose="020F0704030504030204" pitchFamily="34" charset="77"/>
              </a:rPr>
              <a:t>Pathophysiology</a:t>
            </a:r>
            <a:endParaRPr lang="en-GB" dirty="0">
              <a:latin typeface="Arial Rounded MT Bold" panose="020F0704030504030204" pitchFamily="34" charset="77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sz="2800" dirty="0">
                <a:latin typeface="Arial Rounded MT Bold" panose="020F0704030504030204" pitchFamily="34" charset="77"/>
              </a:rPr>
              <a:t>Consequences of noise exposure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800" dirty="0">
                <a:latin typeface="Arial Rounded MT Bold" panose="020F0704030504030204" pitchFamily="34" charset="77"/>
              </a:rPr>
              <a:t>Recommended exposure limits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800" dirty="0">
                <a:latin typeface="Arial Rounded MT Bold" panose="020F0704030504030204" pitchFamily="34" charset="77"/>
              </a:rPr>
              <a:t>Hearing protective strategies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800" dirty="0">
                <a:latin typeface="Arial Rounded MT Bold" panose="020F0704030504030204" pitchFamily="34" charset="77"/>
              </a:rPr>
              <a:t>Peer-pressure issues related to use of hearing protection</a:t>
            </a:r>
          </a:p>
          <a:p>
            <a:pPr>
              <a:buClr>
                <a:schemeClr val="tx2"/>
              </a:buClr>
              <a:buFont typeface="Wingdings" charset="0"/>
              <a:buChar char="q"/>
              <a:defRPr/>
            </a:pPr>
            <a:endParaRPr lang="en-GB" dirty="0">
              <a:latin typeface="Arial Rounded MT Bold" panose="020F0704030504030204" pitchFamily="34" charset="77"/>
            </a:endParaRPr>
          </a:p>
          <a:p>
            <a:pPr>
              <a:buFont typeface="Wingdings" charset="0"/>
              <a:buChar char="q"/>
              <a:defRPr/>
            </a:pPr>
            <a:endParaRPr lang="en-US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Rectangle 3">
            <a:extLst>
              <a:ext uri="{FF2B5EF4-FFF2-40B4-BE49-F238E27FC236}">
                <a16:creationId xmlns:a16="http://schemas.microsoft.com/office/drawing/2014/main" id="{11DB0D96-8F69-644B-BFA3-89B70195E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7943" y="1977971"/>
            <a:ext cx="10746782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 </a:t>
            </a:r>
            <a:r>
              <a:rPr lang="ja-JP" altLang="en-US" sz="2400">
                <a:latin typeface="Arial Rounded MT Bold" panose="020F0704030504030204" pitchFamily="34" charset="77"/>
              </a:rPr>
              <a:t>“</a:t>
            </a:r>
            <a:r>
              <a:rPr lang="en-US" altLang="ja-JP" sz="2400" dirty="0">
                <a:latin typeface="Arial Rounded MT Bold" panose="020F0704030504030204" pitchFamily="34" charset="77"/>
              </a:rPr>
              <a:t>Consistently exaggerated or inappropriate responses or complaints of uncomfortable loudness to sounds that are neither intrinsically threatening nor uncomfortably loud to a typical person</a:t>
            </a:r>
            <a:r>
              <a:rPr lang="ja-JP" altLang="en-US" sz="2400">
                <a:latin typeface="Arial Rounded MT Bold" panose="020F0704030504030204" pitchFamily="34" charset="77"/>
              </a:rPr>
              <a:t>”</a:t>
            </a:r>
            <a:r>
              <a:rPr lang="en-US" altLang="ja-JP" sz="2400" dirty="0">
                <a:latin typeface="Arial Rounded MT Bold" panose="020F0704030504030204" pitchFamily="34" charset="77"/>
              </a:rPr>
              <a:t> </a:t>
            </a:r>
            <a:r>
              <a:rPr lang="en-US" altLang="ja-JP" sz="2400" i="1" dirty="0">
                <a:latin typeface="Arial Rounded MT Bold" panose="020F0704030504030204" pitchFamily="34" charset="77"/>
              </a:rPr>
              <a:t>(Klein et al. Hyperacusis and otitis media in individuals with Williams syndrome. JSHD 55: 1990)		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ja-JP" altLang="en-US" sz="2400">
                <a:latin typeface="Arial Rounded MT Bold" panose="020F0704030504030204" pitchFamily="34" charset="77"/>
              </a:rPr>
              <a:t>“</a:t>
            </a:r>
            <a:r>
              <a:rPr lang="en-US" altLang="ja-JP" sz="2400" dirty="0">
                <a:latin typeface="Arial Rounded MT Bold" panose="020F0704030504030204" pitchFamily="34" charset="77"/>
              </a:rPr>
              <a:t>Unusual intolerance to ordinary environmental sounds</a:t>
            </a:r>
            <a:r>
              <a:rPr lang="ja-JP" altLang="en-US" sz="2400">
                <a:latin typeface="Arial Rounded MT Bold" panose="020F0704030504030204" pitchFamily="34" charset="77"/>
              </a:rPr>
              <a:t>”</a:t>
            </a:r>
            <a:r>
              <a:rPr lang="en-US" altLang="ja-JP" sz="2400" dirty="0">
                <a:latin typeface="Arial Rounded MT Bold" panose="020F0704030504030204" pitchFamily="34" charset="77"/>
              </a:rPr>
              <a:t> </a:t>
            </a:r>
            <a:r>
              <a:rPr lang="en-US" altLang="ja-JP" sz="2400" i="1" dirty="0">
                <a:latin typeface="Arial Rounded MT Bold" panose="020F0704030504030204" pitchFamily="34" charset="77"/>
              </a:rPr>
              <a:t>(Vernon. Pathophysiology of tinnitus: a special case -- hyperacusis and a proposed treatment. Am J </a:t>
            </a:r>
            <a:r>
              <a:rPr lang="en-US" altLang="ja-JP" sz="2400" i="1" dirty="0" err="1">
                <a:latin typeface="Arial Rounded MT Bold" panose="020F0704030504030204" pitchFamily="34" charset="77"/>
              </a:rPr>
              <a:t>Otol</a:t>
            </a:r>
            <a:r>
              <a:rPr lang="en-US" altLang="ja-JP" sz="2400" i="1" dirty="0">
                <a:latin typeface="Arial Rounded MT Bold" panose="020F0704030504030204" pitchFamily="34" charset="77"/>
              </a:rPr>
              <a:t> 8: 1987)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ja-JP" altLang="en-US" sz="2400">
                <a:latin typeface="Arial Rounded MT Bold" panose="020F0704030504030204" pitchFamily="34" charset="77"/>
              </a:rPr>
              <a:t>“</a:t>
            </a:r>
            <a:r>
              <a:rPr lang="en-US" altLang="ja-JP" sz="2400" dirty="0">
                <a:latin typeface="Arial Rounded MT Bold" panose="020F0704030504030204" pitchFamily="34" charset="77"/>
              </a:rPr>
              <a:t>Experience of inordinate loudness of sound that most people tolerate well, associated with a component of distress … this experience has a physiologic basis … but it also has a psychological component.</a:t>
            </a:r>
            <a:r>
              <a:rPr lang="ja-JP" altLang="en-US" sz="2400">
                <a:latin typeface="Arial Rounded MT Bold" panose="020F0704030504030204" pitchFamily="34" charset="77"/>
              </a:rPr>
              <a:t>”</a:t>
            </a:r>
            <a:r>
              <a:rPr lang="en-US" altLang="ja-JP" sz="2400" dirty="0">
                <a:latin typeface="Arial Rounded MT Bold" panose="020F0704030504030204" pitchFamily="34" charset="77"/>
              </a:rPr>
              <a:t> </a:t>
            </a:r>
            <a:r>
              <a:rPr lang="en-US" altLang="ja-JP" sz="2400" i="1" dirty="0">
                <a:latin typeface="Arial Rounded MT Bold" panose="020F0704030504030204" pitchFamily="34" charset="77"/>
              </a:rPr>
              <a:t>(Baguley &amp; Andersson, 2007)</a:t>
            </a:r>
            <a:endParaRPr lang="en-US" altLang="x-none" sz="2400" i="1" dirty="0">
              <a:latin typeface="Arial Rounded MT Bold" panose="020F0704030504030204" pitchFamily="34" charset="7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A59CDC7-CAAB-3340-91FA-51085F72B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97468" y="625743"/>
            <a:ext cx="8229600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Definition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66565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F6AD0C30-31B7-0641-9C87-51DC9C67F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342900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Martin WH,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Griest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SE, Sobel JL &amp;  Howarth LC (2013). Randomized trial of four noise-induced hearing loss and tinnitus prevention interventions for children. Int J Audiology, 52, S41-S49</a:t>
            </a:r>
            <a:endParaRPr lang="en-US" altLang="en-US" sz="24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0689392E-05BA-7041-BB25-3D9B83C78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828800"/>
            <a:ext cx="902732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6E325C50-E2C0-C648-A73D-DF69282F7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3950" y="356152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Martin WH, Griest SE, Sobel JL &amp;  Howarth LC (2013). Randomized trial of four noise-induced hearing loss and tinnitus prevention interventions for children. Int J Audiology, 52, S41-S49</a:t>
            </a:r>
            <a:endParaRPr lang="en-US" altLang="en-US" sz="2400" b="0" i="1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0659" name="Picture 1">
            <a:extLst>
              <a:ext uri="{FF2B5EF4-FFF2-40B4-BE49-F238E27FC236}">
                <a16:creationId xmlns:a16="http://schemas.microsoft.com/office/drawing/2014/main" id="{F75690BD-146A-7C4F-AB5A-F409F4E52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14500"/>
            <a:ext cx="70866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9C7F7C40-E127-6C41-B4C6-E66E12656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342900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Martin WH,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Griest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SE, Sobel JL &amp;  Howarth LC (2013). Randomized trial of four noise-induced hearing loss and tinnitus prevention interventions for children. Int J Audiology, 52, S41-S49</a:t>
            </a:r>
            <a:endParaRPr lang="en-US" altLang="en-US" sz="24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DC5A2B8A-5D72-6043-B432-5C72FDEB4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828801"/>
            <a:ext cx="68580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535D0F32-1784-6E43-8DFD-1121E719DD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342900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Martin WH,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Griest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SE, Sobel JL &amp;  Howarth LC (2013). Randomized trial of four noise-induced hearing loss and tinnitus prevention interventions for children. Int J Audiology, 52, S41-S49</a:t>
            </a:r>
            <a:endParaRPr lang="en-US" altLang="en-US" sz="24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4755" name="Picture 1">
            <a:extLst>
              <a:ext uri="{FF2B5EF4-FFF2-40B4-BE49-F238E27FC236}">
                <a16:creationId xmlns:a16="http://schemas.microsoft.com/office/drawing/2014/main" id="{CF8F783C-CDFE-BA40-B317-CC1307BC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44" y="1934818"/>
            <a:ext cx="7720013" cy="471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64F57C20-BB26-124C-B5F2-D59BDE784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342900"/>
            <a:ext cx="9944100" cy="102870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Martin WH,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Griest</a:t>
            </a:r>
            <a:r>
              <a:rPr lang="en-US" altLang="en-US" sz="2400" dirty="0">
                <a:ea typeface="ＭＳ Ｐゴシック" panose="020B0600070205080204" pitchFamily="34" charset="-128"/>
              </a:rPr>
              <a:t> SE, Sobel JL &amp;  Howarth LC (2013). Randomized trial of four noise-induced hearing loss and tinnitus prevention interventions for children. Int J Audiology, 52, S41-S49</a:t>
            </a:r>
            <a:endParaRPr lang="en-US" altLang="en-US" sz="2400" b="0" i="1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53A128-4AA7-4743-B901-93215EAB9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663" y="1886777"/>
            <a:ext cx="10058400" cy="5143500"/>
          </a:xfrm>
        </p:spPr>
        <p:txBody>
          <a:bodyPr>
            <a:normAutofit/>
          </a:bodyPr>
          <a:lstStyle/>
          <a:p>
            <a:r>
              <a:rPr lang="en-GB" altLang="en-US" sz="2400" dirty="0">
                <a:ea typeface="ＭＳ Ｐゴシック" panose="020B0600070205080204" pitchFamily="34" charset="-128"/>
              </a:rPr>
              <a:t>Conclusions</a:t>
            </a:r>
          </a:p>
          <a:p>
            <a:pPr lvl="1"/>
            <a:r>
              <a:rPr lang="en-GB" altLang="en-US" dirty="0">
                <a:ea typeface="ＭＳ Ｐゴシック" panose="020B0600070205080204" pitchFamily="34" charset="-128"/>
              </a:rPr>
              <a:t>Classroom educational program presented by school nurses or high school students was most effective</a:t>
            </a:r>
          </a:p>
          <a:p>
            <a:pPr lvl="1"/>
            <a:r>
              <a:rPr lang="en-GB" altLang="en-US" dirty="0">
                <a:ea typeface="ＭＳ Ｐゴシック" panose="020B0600070205080204" pitchFamily="34" charset="-128"/>
              </a:rPr>
              <a:t>“The highly visible museum exhibition, while disappointing in terms of its effectiveness as a stand-alone program, has great potential to directly, albeit minimally, influence large numbers of the public in a cost-effective manner.”</a:t>
            </a:r>
          </a:p>
          <a:p>
            <a:pPr lvl="1"/>
            <a:r>
              <a:rPr lang="en-GB" altLang="en-US" dirty="0">
                <a:ea typeface="ＭＳ Ｐゴシック" panose="020B0600070205080204" pitchFamily="34" charset="-128"/>
              </a:rPr>
              <a:t>Internet-based interventions may serve multiple roles</a:t>
            </a:r>
          </a:p>
          <a:p>
            <a:pPr lvl="2"/>
            <a:r>
              <a:rPr lang="en-GB" altLang="en-US" sz="2400" dirty="0">
                <a:ea typeface="ＭＳ Ｐゴシック" panose="020B0600070205080204" pitchFamily="34" charset="-128"/>
              </a:rPr>
              <a:t>Introduce the topic of hearing health to young people</a:t>
            </a:r>
          </a:p>
          <a:p>
            <a:pPr lvl="2"/>
            <a:r>
              <a:rPr lang="en-GB" altLang="en-US" sz="2400" dirty="0">
                <a:ea typeface="ＭＳ Ｐゴシック" panose="020B0600070205080204" pitchFamily="34" charset="-128"/>
              </a:rPr>
              <a:t>Serve in limited capacity as primary educational tool</a:t>
            </a:r>
          </a:p>
          <a:p>
            <a:pPr lvl="2"/>
            <a:r>
              <a:rPr lang="en-GB" altLang="en-US" sz="2400" dirty="0">
                <a:ea typeface="ＭＳ Ｐゴシック" panose="020B0600070205080204" pitchFamily="34" charset="-128"/>
              </a:rPr>
              <a:t>Serve as an adjunct to a classroom program</a:t>
            </a:r>
          </a:p>
          <a:p>
            <a:pPr>
              <a:buFont typeface="Wingdings" pitchFamily="2" charset="2"/>
              <a:buNone/>
            </a:pPr>
            <a:r>
              <a:rPr lang="en-GB" altLang="en-US" sz="2400" dirty="0">
                <a:ea typeface="ＭＳ Ｐゴシック" panose="020B0600070205080204" pitchFamily="34" charset="-128"/>
              </a:rPr>
              <a:t>.</a:t>
            </a:r>
          </a:p>
          <a:p>
            <a:pPr lvl="2">
              <a:buFont typeface="Wingdings" pitchFamily="2" charset="2"/>
              <a:buNone/>
            </a:pPr>
            <a:endParaRPr lang="en-GB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5" name="Picture 7" descr="New Yorker cartoon">
            <a:extLst>
              <a:ext uri="{FF2B5EF4-FFF2-40B4-BE49-F238E27FC236}">
                <a16:creationId xmlns:a16="http://schemas.microsoft.com/office/drawing/2014/main" id="{24AFB8BD-2429-C246-B519-8EF0B2AB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9" y="2523761"/>
            <a:ext cx="4708619" cy="36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83991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C7C516B3-97AB-874A-90F4-6340A5204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4900" y="665163"/>
            <a:ext cx="98298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Causes and Mechanisms of Tinnitus (1) 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F066C288-9593-934C-9D14-E78236C26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874" y="2214562"/>
            <a:ext cx="6664326" cy="42291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Tinnitus typically has a cochlear origin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Outer hair cell and sometimes inner hair cell damage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Discordant Damage Theory: Imbalance between outer hair cell and inner hair cell  function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Reduced innervation of 8</a:t>
            </a:r>
            <a:r>
              <a:rPr lang="en-US" baseline="30000" dirty="0">
                <a:latin typeface="Arial Rounded MT Bold" panose="020F0704030504030204" pitchFamily="34" charset="77"/>
                <a:ea typeface="ＭＳ Ｐゴシック" charset="0"/>
              </a:rPr>
              <a:t>th</a:t>
            </a: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 nerve fibers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Hyperexcitability of neural activity</a:t>
            </a:r>
          </a:p>
          <a:p>
            <a:pPr marL="516731" lvl="1" indent="0">
              <a:buNone/>
              <a:defRPr/>
            </a:pPr>
            <a:endParaRPr lang="en-US" dirty="0">
              <a:ea typeface="ＭＳ Ｐゴシック" charset="0"/>
            </a:endParaRP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FCD70392-A208-1646-9E2B-9F44C64B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1" y="1800225"/>
            <a:ext cx="40005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Line 4">
            <a:extLst>
              <a:ext uri="{FF2B5EF4-FFF2-40B4-BE49-F238E27FC236}">
                <a16:creationId xmlns:a16="http://schemas.microsoft.com/office/drawing/2014/main" id="{34BD7470-2A64-DE42-902E-541C8DF731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64786" y="1800225"/>
            <a:ext cx="722314" cy="145931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4759472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528AB0B-A6DE-C74B-8BB9-663BCB0E83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710112"/>
            <a:ext cx="98298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Causes and Mechanisms of Tinnitus 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8942563-AEE9-B844-8268-78E94913E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4" y="1828800"/>
            <a:ext cx="7448551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Secondary 8</a:t>
            </a:r>
            <a:r>
              <a:rPr lang="en-US" altLang="x-none" sz="2400" baseline="30000" dirty="0">
                <a:latin typeface="Arial Rounded MT Bold" panose="020F0704030504030204" pitchFamily="34" charset="77"/>
              </a:rPr>
              <a:t>th</a:t>
            </a:r>
            <a:r>
              <a:rPr lang="en-US" altLang="x-none" sz="2400" dirty="0">
                <a:latin typeface="Arial Rounded MT Bold" panose="020F0704030504030204" pitchFamily="34" charset="77"/>
              </a:rPr>
              <a:t> nerve dysfunction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Peripheral de-</a:t>
            </a:r>
            <a:r>
              <a:rPr lang="en-US" altLang="x-none" dirty="0" err="1">
                <a:latin typeface="Arial Rounded MT Bold" panose="020F0704030504030204" pitchFamily="34" charset="77"/>
              </a:rPr>
              <a:t>afferentation</a:t>
            </a:r>
            <a:r>
              <a:rPr lang="en-US" altLang="x-none" dirty="0">
                <a:latin typeface="Arial Rounded MT Bold" panose="020F0704030504030204" pitchFamily="34" charset="77"/>
              </a:rPr>
              <a:t> in auditory nerve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Loss of input to tonic inhibitory systems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Release of excessive excitatory neurotransmitter (glutamate)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Over-expression of synaptic receptor function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Influence of middle ear disorders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Increases tinnitus loudness because external everyday sounds do not </a:t>
            </a:r>
            <a:r>
              <a:rPr lang="ja-JP" altLang="en-US" dirty="0">
                <a:latin typeface="Arial Rounded MT Bold" panose="020F0704030504030204" pitchFamily="34" charset="77"/>
              </a:rPr>
              <a:t>“</a:t>
            </a:r>
            <a:r>
              <a:rPr lang="en-US" altLang="ja-JP" dirty="0">
                <a:latin typeface="Arial Rounded MT Bold" panose="020F0704030504030204" pitchFamily="34" charset="77"/>
              </a:rPr>
              <a:t>mask</a:t>
            </a:r>
            <a:r>
              <a:rPr lang="ja-JP" altLang="en-US" dirty="0">
                <a:latin typeface="Arial Rounded MT Bold" panose="020F0704030504030204" pitchFamily="34" charset="77"/>
              </a:rPr>
              <a:t>”</a:t>
            </a:r>
            <a:r>
              <a:rPr lang="en-US" altLang="ja-JP" dirty="0">
                <a:latin typeface="Arial Rounded MT Bold" panose="020F0704030504030204" pitchFamily="34" charset="77"/>
              </a:rPr>
              <a:t> tinnitus as much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Medically manage middle ear disorders and related problems (e.g., allergies, sinusitis)</a:t>
            </a:r>
          </a:p>
        </p:txBody>
      </p:sp>
      <p:pic>
        <p:nvPicPr>
          <p:cNvPr id="4" name="Picture 4" descr="Figure 3.1.jpg">
            <a:extLst>
              <a:ext uri="{FF2B5EF4-FFF2-40B4-BE49-F238E27FC236}">
                <a16:creationId xmlns:a16="http://schemas.microsoft.com/office/drawing/2014/main" id="{7646708C-FD3D-5944-BBA3-DCB45EA3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53" y="3157537"/>
            <a:ext cx="3823003" cy="2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9117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7B873646-5810-1E4A-A8C6-DABAE652CA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100" y="485775"/>
            <a:ext cx="9829800" cy="1143000"/>
          </a:xfrm>
        </p:spPr>
        <p:txBody>
          <a:bodyPr/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7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Ryan &amp; Bauer (2016). Neuroscience of Tinnitus.</a:t>
            </a:r>
            <a:br>
              <a:rPr lang="en-US" altLang="en-US" sz="21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1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Neuroimaging </a:t>
            </a:r>
            <a:r>
              <a:rPr lang="en-US" altLang="en-US" sz="2100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Clin</a:t>
            </a:r>
            <a:r>
              <a:rPr lang="en-US" altLang="en-US" sz="21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 N Am, 26 (2), 187-196</a:t>
            </a:r>
            <a:endParaRPr lang="en-US" altLang="en-US" sz="2100" i="1" dirty="0"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9CD7210B-FA85-CD42-BDF1-C5BBF5F77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943100"/>
            <a:ext cx="9944100" cy="4800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Tinnitus is a spectrum-based percept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Most commonly a consequence of changes in auditory and non-auditory neural networks following damage to the cochlea.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Homeostatic compensatory mechanisms occur after hearing loss.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These mechanisms alter the balance of excitatory and inhibitory neurotransmitters.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Some people with tinnitus are disturbed by this subjective sensation.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When auditory network dysfunction is coupled with limbic-gating dysfunction, an otherwise meaningless auditory percept such as tinnitus may acquire negative emotional features. </a:t>
            </a:r>
          </a:p>
          <a:p>
            <a:pPr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			</a:t>
            </a:r>
          </a:p>
          <a:p>
            <a:pPr>
              <a:lnSpc>
                <a:spcPct val="90000"/>
              </a:lnSpc>
              <a:buFont typeface="Wingdings" charset="2"/>
              <a:buChar char="q"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16348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>
            <a:extLst>
              <a:ext uri="{FF2B5EF4-FFF2-40B4-BE49-F238E27FC236}">
                <a16:creationId xmlns:a16="http://schemas.microsoft.com/office/drawing/2014/main" id="{608CC5ED-7139-B44D-8C80-F29EDBF78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0125" y="1800225"/>
            <a:ext cx="10987087" cy="49149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Auditory brainstem, thalamus and cortex in the CNS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Perception of sound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Reorganization of neuronal activity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Release of excessive amounts of excitatory neurotransmitter glutamate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Over-expression of synaptic receptors type NMDA (N-Methyl D-Aspartate)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Somatosensory system integration and 			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Non-traditional auditory regions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Limbic system activation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Autonomic nervous system activation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Pre-frontal cortex, default mode networks, striatal gating. thalamocortical dysrhythmia, etc.				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BDF459D-4E72-1344-9CE9-8D31A87F3D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125" y="657225"/>
            <a:ext cx="98298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Causes and Mechanisms of Tinnitus  </a:t>
            </a:r>
          </a:p>
        </p:txBody>
      </p:sp>
    </p:spTree>
    <p:extLst>
      <p:ext uri="{BB962C8B-B14F-4D97-AF65-F5344CB8AC3E}">
        <p14:creationId xmlns:p14="http://schemas.microsoft.com/office/powerpoint/2010/main" val="396951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1" name="Rectangle 3">
            <a:extLst>
              <a:ext uri="{FF2B5EF4-FFF2-40B4-BE49-F238E27FC236}">
                <a16:creationId xmlns:a16="http://schemas.microsoft.com/office/drawing/2014/main" id="{0AEDDE6B-20AD-CE43-A0E2-2B914C353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0100" y="1751307"/>
            <a:ext cx="11175999" cy="528492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 Hyperacusis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Abnormally strong reactions (intolerance) occurring within the </a:t>
            </a:r>
            <a:r>
              <a:rPr lang="en-US" altLang="x-none" i="1" dirty="0">
                <a:latin typeface="Arial Rounded MT Bold" panose="020F0704030504030204" pitchFamily="34" charset="77"/>
              </a:rPr>
              <a:t>central</a:t>
            </a:r>
            <a:r>
              <a:rPr lang="en-US" altLang="x-none" dirty="0">
                <a:latin typeface="Arial Rounded MT Bold" panose="020F0704030504030204" pitchFamily="34" charset="77"/>
              </a:rPr>
              <a:t> auditory pathways with exposure to moderate levels of sounds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Hearing sensitivity is typically normal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Otoacoustic emissions (OAEs) are typically normal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Lack of contralateral suppression of OAEs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Reduced LDLs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Estimated prevalence of 3 to 17% </a:t>
            </a:r>
            <a:r>
              <a:rPr lang="en-US" altLang="en-US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(Rosing et al, 2016)</a:t>
            </a:r>
            <a:endParaRPr lang="en-US" altLang="x-none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Loudness recruitment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Abnormal growth of loudness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Sensory (outer hair cell) hearing loss (</a:t>
            </a:r>
            <a:r>
              <a:rPr lang="en-US" altLang="x-none" i="1" dirty="0">
                <a:latin typeface="Arial Rounded MT Bold" panose="020F0704030504030204" pitchFamily="34" charset="77"/>
              </a:rPr>
              <a:t>peripheral</a:t>
            </a:r>
            <a:r>
              <a:rPr lang="en-US" altLang="x-none" dirty="0">
                <a:latin typeface="Arial Rounded MT Bold" panose="020F0704030504030204" pitchFamily="34" charset="77"/>
              </a:rPr>
              <a:t>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OAEs are abnormal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Reduced LDLs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0AB4D75-E293-F04E-93A4-1613D7843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5052" y="646836"/>
            <a:ext cx="8229600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Terminology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036216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DAC6ECDC-EAFA-8B4C-8371-E0783DD59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535140"/>
            <a:ext cx="8829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</a:rPr>
              <a:t>Tinnitus Mechanisms and Physiology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i="1" dirty="0">
                <a:solidFill>
                  <a:schemeClr val="tx2"/>
                </a:solidFill>
              </a:rPr>
              <a:t>Gating Pathways </a:t>
            </a: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36317259-7A16-A948-B4D5-7B9DDDF1E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299" y="4833936"/>
            <a:ext cx="3543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700" dirty="0"/>
              <a:t>The Gating of Tinnitus </a:t>
            </a:r>
            <a:endParaRPr lang="en-US" altLang="en-US" sz="2700" dirty="0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172631FA-7262-DF4E-975D-A4513D1E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16" y="1813291"/>
            <a:ext cx="3986213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>
            <a:extLst>
              <a:ext uri="{FF2B5EF4-FFF2-40B4-BE49-F238E27FC236}">
                <a16:creationId xmlns:a16="http://schemas.microsoft.com/office/drawing/2014/main" id="{27AB5CB7-2CB9-7C40-831D-BEF25F9E8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93" y="1966914"/>
            <a:ext cx="2805113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8">
            <a:extLst>
              <a:ext uri="{FF2B5EF4-FFF2-40B4-BE49-F238E27FC236}">
                <a16:creationId xmlns:a16="http://schemas.microsoft.com/office/drawing/2014/main" id="{CF3827F9-7721-D949-BE5C-1EC20F0DE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1" y="6238873"/>
            <a:ext cx="36052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 dirty="0" err="1">
                <a:latin typeface="Arial Rounded MT Bold" panose="020F0704030504030204" pitchFamily="34" charset="77"/>
              </a:rPr>
              <a:t>Rauschecker</a:t>
            </a:r>
            <a:r>
              <a:rPr lang="en-US" altLang="en-US" sz="2100" dirty="0">
                <a:latin typeface="Arial Rounded MT Bold" panose="020F0704030504030204" pitchFamily="34" charset="77"/>
              </a:rPr>
              <a:t> et al. 2010</a:t>
            </a:r>
          </a:p>
        </p:txBody>
      </p:sp>
      <p:sp>
        <p:nvSpPr>
          <p:cNvPr id="24582" name="TextBox 9">
            <a:extLst>
              <a:ext uri="{FF2B5EF4-FFF2-40B4-BE49-F238E27FC236}">
                <a16:creationId xmlns:a16="http://schemas.microsoft.com/office/drawing/2014/main" id="{5FE9F3BA-4296-5249-B089-D5ED5BF5B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986" y="4156502"/>
            <a:ext cx="36052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 dirty="0">
                <a:latin typeface="Arial Rounded MT Bold" panose="020F0704030504030204" pitchFamily="34" charset="77"/>
              </a:rPr>
              <a:t>Hinkley et al. 2015</a:t>
            </a:r>
          </a:p>
        </p:txBody>
      </p:sp>
    </p:spTree>
    <p:extLst>
      <p:ext uri="{BB962C8B-B14F-4D97-AF65-F5344CB8AC3E}">
        <p14:creationId xmlns:p14="http://schemas.microsoft.com/office/powerpoint/2010/main" val="33755866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5" name="Picture 7" descr="New Yorker cartoon">
            <a:extLst>
              <a:ext uri="{FF2B5EF4-FFF2-40B4-BE49-F238E27FC236}">
                <a16:creationId xmlns:a16="http://schemas.microsoft.com/office/drawing/2014/main" id="{24AFB8BD-2429-C246-B519-8EF0B2AB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9" y="2523761"/>
            <a:ext cx="4708619" cy="36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2461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E300F0DF-60E3-6A41-B6E9-3993DF5B2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4577" y="273570"/>
            <a:ext cx="10822898" cy="1143000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US" altLang="en-US" sz="31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31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American Academy of Audiology (AAA) </a:t>
            </a:r>
            <a:br>
              <a:rPr lang="en-US" altLang="en-US" sz="31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31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Clinical Practice Guidelines … Written for Adults</a:t>
            </a:r>
            <a:br>
              <a:rPr lang="en-US" altLang="en-US" sz="31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31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(</a:t>
            </a:r>
            <a:r>
              <a:rPr lang="en-US" altLang="en-US" sz="3100" i="1" dirty="0" err="1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www.audiology.org</a:t>
            </a:r>
            <a:r>
              <a:rPr lang="en-US" altLang="en-US" sz="31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28674" name="Picture 3">
            <a:extLst>
              <a:ext uri="{FF2B5EF4-FFF2-40B4-BE49-F238E27FC236}">
                <a16:creationId xmlns:a16="http://schemas.microsoft.com/office/drawing/2014/main" id="{FE83DE67-66DC-464F-9D0A-4513DE037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8" y="1883568"/>
            <a:ext cx="4572000" cy="497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>
            <a:extLst>
              <a:ext uri="{FF2B5EF4-FFF2-40B4-BE49-F238E27FC236}">
                <a16:creationId xmlns:a16="http://schemas.microsoft.com/office/drawing/2014/main" id="{8107A310-E882-7B44-A02E-BA009F9ED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191" y="1883568"/>
            <a:ext cx="42291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40072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C6D72316-5C11-684F-8383-DD0BFA910F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1968" y="303551"/>
            <a:ext cx="10640518" cy="1143000"/>
          </a:xfrm>
          <a:noFill/>
        </p:spPr>
        <p:txBody>
          <a:bodyPr>
            <a:noAutofit/>
          </a:bodyPr>
          <a:lstStyle/>
          <a:p>
            <a:pPr algn="ctr"/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American Academy of Otolaryngology-Head &amp; Neck Surgery </a:t>
            </a:r>
            <a:b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Clinical Practice Guidelines … Written for Adults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73AEF620-1779-D54E-89F9-1EA46E50C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828800"/>
            <a:ext cx="47958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>
            <a:extLst>
              <a:ext uri="{FF2B5EF4-FFF2-40B4-BE49-F238E27FC236}">
                <a16:creationId xmlns:a16="http://schemas.microsoft.com/office/drawing/2014/main" id="{1F8F40D8-21E6-3B40-95C9-460EBCC9B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1821657"/>
            <a:ext cx="5122070" cy="480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65728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BC6C3965-EE18-B24F-86D9-17A45D2D9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4459" y="1846102"/>
            <a:ext cx="10841272" cy="51435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Parent of child completes a history </a:t>
            </a:r>
            <a:r>
              <a:rPr lang="en-US" altLang="x-none" sz="2400" i="1" dirty="0">
                <a:latin typeface="Arial Rounded MT Bold" panose="020F0704030504030204" pitchFamily="34" charset="77"/>
              </a:rPr>
              <a:t>before</a:t>
            </a:r>
            <a:r>
              <a:rPr lang="en-US" altLang="x-none" sz="2400" dirty="0">
                <a:latin typeface="Arial Rounded MT Bold" panose="020F0704030504030204" pitchFamily="34" charset="77"/>
              </a:rPr>
              <a:t> tinnitus consultation or audiologist and parent complete the history at the initial appointment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Total of 27 questions with space for patient comments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Questions facilitate probing of important information, e.g.,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Onset of tinnitus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Nature of tinnitus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Type of sound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Laterality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Volume (loudness)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Constancy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Prior health care consultation and treatment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Percentage of waking hours aware of tinnitus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9120D14-6C4E-5542-AEEA-60748E322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459" y="683928"/>
            <a:ext cx="10523094" cy="13272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6939" tIns="47619" rIns="96939" bIns="47619">
            <a:spAutoFit/>
          </a:bodyPr>
          <a:lstStyle>
            <a:lvl1pPr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Special Tinnitus History or Questionnaire</a:t>
            </a:r>
          </a:p>
          <a:p>
            <a:pPr algn="ctr">
              <a:defRPr/>
            </a:pPr>
            <a:r>
              <a:rPr lang="en-US" altLang="x-none" sz="24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(Available Upon Request … jwhall3phd@gmail.com)</a:t>
            </a:r>
            <a:b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endParaRPr lang="en-US" altLang="x-none" sz="2800" b="1" i="1" dirty="0">
              <a:solidFill>
                <a:srgbClr val="00406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9794109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8D1D4D4C-BAF4-0241-9987-629386FF6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42556" y="1830674"/>
            <a:ext cx="9486900" cy="51435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Tinnitus interference or prevention of daily activities, e.g., 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Concentration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Falling and staying asleep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Social events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School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Quiet activities like reading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Depression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Medications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Rank concern about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Tinnitus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Hyperacusis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Hearing loss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0BB4B6B-9528-404E-8EE9-2B305D0CF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459" y="683928"/>
            <a:ext cx="10523094" cy="13272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6939" tIns="47619" rIns="96939" bIns="47619">
            <a:spAutoFit/>
          </a:bodyPr>
          <a:lstStyle>
            <a:lvl1pPr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Special Tinnitus History or Questionnaire</a:t>
            </a:r>
          </a:p>
          <a:p>
            <a:pPr algn="ctr">
              <a:defRPr/>
            </a:pPr>
            <a:r>
              <a:rPr lang="en-US" altLang="x-none" sz="24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(Available Upon Request … jwhall3phd@gmail.com)</a:t>
            </a:r>
            <a:b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endParaRPr lang="en-US" altLang="x-none" sz="2800" b="1" i="1" dirty="0">
              <a:solidFill>
                <a:srgbClr val="00406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807853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C032AE17-A9DB-8E4C-BD92-F37939F27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8238" y="1971623"/>
            <a:ext cx="9372600" cy="51435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Otoscopy</a:t>
            </a: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Immittance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</a:rPr>
              <a:t>Tympanometry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</a:rPr>
              <a:t>No acoustic reflexes for most tinnitus patients (&gt; 50% also complain of hyperacusis)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</a:rPr>
              <a:t>Pulsatile Tinnitus </a:t>
            </a:r>
          </a:p>
          <a:p>
            <a:pPr lvl="2">
              <a:buFont typeface="Wingdings" charset="0"/>
              <a:buChar char="ü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Reflex decay at 35 dB HL and look at admittance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Distortion product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otoacoustic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emissions (DPOAE)*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</a:rPr>
              <a:t>Frequencies from 500 to 8000 or 10,000 Hz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</a:rPr>
              <a:t>6 or 8 frequencies per octave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</a:rPr>
              <a:t>65/55 intensity levels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</a:rPr>
              <a:t>Ask patient to raise hand if they hear the tinnitus pitch</a:t>
            </a:r>
          </a:p>
          <a:p>
            <a:pPr marL="457200" lvl="1" indent="0">
              <a:buNone/>
              <a:defRPr/>
            </a:pPr>
            <a:r>
              <a:rPr lang="en-US" sz="2000" i="1" dirty="0">
                <a:latin typeface="Arial Rounded MT Bold" panose="020F0704030504030204" pitchFamily="34" charset="77"/>
                <a:ea typeface="ＭＳ Ｐゴシック" charset="0"/>
              </a:rPr>
              <a:t>* Not noted in AAOHNS guidelines but very important</a:t>
            </a:r>
          </a:p>
          <a:p>
            <a:pPr lvl="1">
              <a:buFont typeface="Wingdings" charset="0"/>
              <a:buChar char="l"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 lvl="1">
              <a:buFont typeface="Wingdings" charset="0"/>
              <a:buChar char="l"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21E52B-6286-9547-933C-196FF5E68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722652"/>
            <a:ext cx="9829800" cy="957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6939" tIns="47619" rIns="96939" bIns="47619">
            <a:spAutoFit/>
          </a:bodyPr>
          <a:lstStyle>
            <a:lvl1pPr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x-none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Diagnostic Hearing Assessment (&lt; 30 minutes)</a:t>
            </a:r>
            <a:endParaRPr lang="en-US" altLang="x-none" sz="2800" b="1" i="1" dirty="0">
              <a:solidFill>
                <a:srgbClr val="00406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068606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6C47EA8-8AE2-0544-9739-BE2F13A6F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408482"/>
            <a:ext cx="8829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DPOAEs are Invaluable in the Assessment and Management of Tinnitus in Children</a:t>
            </a:r>
            <a:endParaRPr lang="en-US" altLang="en-US" sz="2800" i="1" dirty="0">
              <a:solidFill>
                <a:srgbClr val="00406F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8914" name="Picture 3" descr="ohc">
            <a:extLst>
              <a:ext uri="{FF2B5EF4-FFF2-40B4-BE49-F238E27FC236}">
                <a16:creationId xmlns:a16="http://schemas.microsoft.com/office/drawing/2014/main" id="{C8178FFE-4325-2542-9293-3D59CB16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948720"/>
            <a:ext cx="4174967" cy="468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>
            <a:extLst>
              <a:ext uri="{FF2B5EF4-FFF2-40B4-BE49-F238E27FC236}">
                <a16:creationId xmlns:a16="http://schemas.microsoft.com/office/drawing/2014/main" id="{4738ECE9-D546-D14F-9B0B-B2418CE70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96" y="1948720"/>
            <a:ext cx="3701003" cy="468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2662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67C82F29-192D-A648-A616-61A6F0130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828800"/>
            <a:ext cx="7734300" cy="39624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62" name="Rectangle 4">
            <a:extLst>
              <a:ext uri="{FF2B5EF4-FFF2-40B4-BE49-F238E27FC236}">
                <a16:creationId xmlns:a16="http://schemas.microsoft.com/office/drawing/2014/main" id="{FD40B980-B153-2F44-877E-C1B43F283A8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47161" y="3506812"/>
            <a:ext cx="3058530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% Normal Findings</a:t>
            </a:r>
          </a:p>
        </p:txBody>
      </p:sp>
      <p:sp>
        <p:nvSpPr>
          <p:cNvPr id="40963" name="Rectangle 5">
            <a:extLst>
              <a:ext uri="{FF2B5EF4-FFF2-40B4-BE49-F238E27FC236}">
                <a16:creationId xmlns:a16="http://schemas.microsoft.com/office/drawing/2014/main" id="{E9C8E4D6-8328-6B40-B4D8-95BBAE69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270" y="6057900"/>
            <a:ext cx="668452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1K</a:t>
            </a:r>
          </a:p>
        </p:txBody>
      </p:sp>
      <p:sp>
        <p:nvSpPr>
          <p:cNvPr id="40964" name="Rectangle 6">
            <a:extLst>
              <a:ext uri="{FF2B5EF4-FFF2-40B4-BE49-F238E27FC236}">
                <a16:creationId xmlns:a16="http://schemas.microsoft.com/office/drawing/2014/main" id="{23C55F76-ECFA-4942-A667-B4BDAC7C1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870" y="6057900"/>
            <a:ext cx="668452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2K</a:t>
            </a:r>
          </a:p>
        </p:txBody>
      </p:sp>
      <p:sp>
        <p:nvSpPr>
          <p:cNvPr id="40965" name="Rectangle 7">
            <a:extLst>
              <a:ext uri="{FF2B5EF4-FFF2-40B4-BE49-F238E27FC236}">
                <a16:creationId xmlns:a16="http://schemas.microsoft.com/office/drawing/2014/main" id="{AE38DF81-273D-F949-8227-79E628BB6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470" y="6057900"/>
            <a:ext cx="668452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4K</a:t>
            </a:r>
          </a:p>
        </p:txBody>
      </p:sp>
      <p:sp>
        <p:nvSpPr>
          <p:cNvPr id="40966" name="Rectangle 8">
            <a:extLst>
              <a:ext uri="{FF2B5EF4-FFF2-40B4-BE49-F238E27FC236}">
                <a16:creationId xmlns:a16="http://schemas.microsoft.com/office/drawing/2014/main" id="{8D2580FD-03EF-DE4F-9D53-21DFEF25F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3370" y="6057900"/>
            <a:ext cx="668452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8K</a:t>
            </a:r>
          </a:p>
        </p:txBody>
      </p:sp>
      <p:sp>
        <p:nvSpPr>
          <p:cNvPr id="40967" name="Rectangle 9">
            <a:extLst>
              <a:ext uri="{FF2B5EF4-FFF2-40B4-BE49-F238E27FC236}">
                <a16:creationId xmlns:a16="http://schemas.microsoft.com/office/drawing/2014/main" id="{66548AE2-D045-4042-B876-481AFDA3C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25" y="2295525"/>
            <a:ext cx="323850" cy="8953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68" name="Rectangle 10">
            <a:extLst>
              <a:ext uri="{FF2B5EF4-FFF2-40B4-BE49-F238E27FC236}">
                <a16:creationId xmlns:a16="http://schemas.microsoft.com/office/drawing/2014/main" id="{2F6067B4-89BD-5F4A-A407-2C7C1F238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25" y="3667125"/>
            <a:ext cx="323850" cy="89535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69" name="Rectangle 11">
            <a:extLst>
              <a:ext uri="{FF2B5EF4-FFF2-40B4-BE49-F238E27FC236}">
                <a16:creationId xmlns:a16="http://schemas.microsoft.com/office/drawing/2014/main" id="{1C0273C5-4D04-6345-A61F-5CF5D4A45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870" y="2514600"/>
            <a:ext cx="1093248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audio</a:t>
            </a:r>
          </a:p>
        </p:txBody>
      </p:sp>
      <p:sp>
        <p:nvSpPr>
          <p:cNvPr id="40970" name="Rectangle 12">
            <a:extLst>
              <a:ext uri="{FF2B5EF4-FFF2-40B4-BE49-F238E27FC236}">
                <a16:creationId xmlns:a16="http://schemas.microsoft.com/office/drawing/2014/main" id="{6F371C01-E82E-EA4E-8EE0-2FF45E9AC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870" y="3771900"/>
            <a:ext cx="940962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OAE</a:t>
            </a:r>
          </a:p>
        </p:txBody>
      </p:sp>
      <p:sp>
        <p:nvSpPr>
          <p:cNvPr id="40971" name="Line 13">
            <a:extLst>
              <a:ext uri="{FF2B5EF4-FFF2-40B4-BE49-F238E27FC236}">
                <a16:creationId xmlns:a16="http://schemas.microsoft.com/office/drawing/2014/main" id="{491F7B4E-BED1-B346-9A20-DC966327C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2514600"/>
            <a:ext cx="304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40972" name="Line 14">
            <a:extLst>
              <a:ext uri="{FF2B5EF4-FFF2-40B4-BE49-F238E27FC236}">
                <a16:creationId xmlns:a16="http://schemas.microsoft.com/office/drawing/2014/main" id="{A16FC509-81BC-9F43-8DD0-7EA3E09C2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4114800"/>
            <a:ext cx="304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40973" name="Line 15">
            <a:extLst>
              <a:ext uri="{FF2B5EF4-FFF2-40B4-BE49-F238E27FC236}">
                <a16:creationId xmlns:a16="http://schemas.microsoft.com/office/drawing/2014/main" id="{8AF18EDC-13BC-844E-B11E-019AAA09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3314700"/>
            <a:ext cx="304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40974" name="Line 16">
            <a:extLst>
              <a:ext uri="{FF2B5EF4-FFF2-40B4-BE49-F238E27FC236}">
                <a16:creationId xmlns:a16="http://schemas.microsoft.com/office/drawing/2014/main" id="{1122B80C-3BEC-C648-B097-F36428151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5029200"/>
            <a:ext cx="304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40975" name="Rectangle 17">
            <a:extLst>
              <a:ext uri="{FF2B5EF4-FFF2-40B4-BE49-F238E27FC236}">
                <a16:creationId xmlns:a16="http://schemas.microsoft.com/office/drawing/2014/main" id="{AFA13BBD-7F6F-C844-8BD5-B748C31E4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670" y="4800600"/>
            <a:ext cx="617156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20</a:t>
            </a:r>
          </a:p>
        </p:txBody>
      </p:sp>
      <p:sp>
        <p:nvSpPr>
          <p:cNvPr id="40976" name="Rectangle 18">
            <a:extLst>
              <a:ext uri="{FF2B5EF4-FFF2-40B4-BE49-F238E27FC236}">
                <a16:creationId xmlns:a16="http://schemas.microsoft.com/office/drawing/2014/main" id="{EF27B011-6A0A-004E-BD83-29F272C37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670" y="3886200"/>
            <a:ext cx="617156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40</a:t>
            </a:r>
          </a:p>
        </p:txBody>
      </p:sp>
      <p:sp>
        <p:nvSpPr>
          <p:cNvPr id="40977" name="Rectangle 19">
            <a:extLst>
              <a:ext uri="{FF2B5EF4-FFF2-40B4-BE49-F238E27FC236}">
                <a16:creationId xmlns:a16="http://schemas.microsoft.com/office/drawing/2014/main" id="{B4B3AAB9-8B83-1A43-98AA-5F70DAB2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670" y="3086100"/>
            <a:ext cx="617156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60</a:t>
            </a:r>
          </a:p>
        </p:txBody>
      </p:sp>
      <p:sp>
        <p:nvSpPr>
          <p:cNvPr id="40978" name="Rectangle 20">
            <a:extLst>
              <a:ext uri="{FF2B5EF4-FFF2-40B4-BE49-F238E27FC236}">
                <a16:creationId xmlns:a16="http://schemas.microsoft.com/office/drawing/2014/main" id="{B87AD327-023C-D14D-B8F4-EF40BC48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670" y="2286000"/>
            <a:ext cx="617156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/>
              <a:t>80</a:t>
            </a:r>
          </a:p>
        </p:txBody>
      </p:sp>
      <p:sp>
        <p:nvSpPr>
          <p:cNvPr id="40979" name="Rectangle 21">
            <a:extLst>
              <a:ext uri="{FF2B5EF4-FFF2-40B4-BE49-F238E27FC236}">
                <a16:creationId xmlns:a16="http://schemas.microsoft.com/office/drawing/2014/main" id="{A4BB46F4-59AB-4B4B-A2EB-D339DA8B0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2867025"/>
            <a:ext cx="323850" cy="29527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80" name="Rectangle 22">
            <a:extLst>
              <a:ext uri="{FF2B5EF4-FFF2-40B4-BE49-F238E27FC236}">
                <a16:creationId xmlns:a16="http://schemas.microsoft.com/office/drawing/2014/main" id="{E97BD60A-78C9-B04C-8CF9-DE3D6B73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5" y="3781425"/>
            <a:ext cx="323850" cy="203835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81" name="Rectangle 23">
            <a:extLst>
              <a:ext uri="{FF2B5EF4-FFF2-40B4-BE49-F238E27FC236}">
                <a16:creationId xmlns:a16="http://schemas.microsoft.com/office/drawing/2014/main" id="{7E65550D-E55F-7448-8907-0D3899F8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525" y="3781425"/>
            <a:ext cx="323850" cy="20383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82" name="Rectangle 24">
            <a:extLst>
              <a:ext uri="{FF2B5EF4-FFF2-40B4-BE49-F238E27FC236}">
                <a16:creationId xmlns:a16="http://schemas.microsoft.com/office/drawing/2014/main" id="{479F56EE-97D3-144F-84C7-3E3A62AC5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425" y="5153025"/>
            <a:ext cx="323850" cy="66675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83" name="Rectangle 25">
            <a:extLst>
              <a:ext uri="{FF2B5EF4-FFF2-40B4-BE49-F238E27FC236}">
                <a16:creationId xmlns:a16="http://schemas.microsoft.com/office/drawing/2014/main" id="{6AA881BE-7AAC-5846-A06C-BFCD6C40F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5" y="4581525"/>
            <a:ext cx="323850" cy="12382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84" name="Rectangle 26">
            <a:extLst>
              <a:ext uri="{FF2B5EF4-FFF2-40B4-BE49-F238E27FC236}">
                <a16:creationId xmlns:a16="http://schemas.microsoft.com/office/drawing/2014/main" id="{38A35306-BD79-2F44-81B0-D9538899D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325" y="5153025"/>
            <a:ext cx="323850" cy="66675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85" name="Rectangle 27">
            <a:extLst>
              <a:ext uri="{FF2B5EF4-FFF2-40B4-BE49-F238E27FC236}">
                <a16:creationId xmlns:a16="http://schemas.microsoft.com/office/drawing/2014/main" id="{E488703E-17EC-474D-A03A-3235C5679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5" y="5153025"/>
            <a:ext cx="323850" cy="6667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40986" name="Rectangle 28">
            <a:extLst>
              <a:ext uri="{FF2B5EF4-FFF2-40B4-BE49-F238E27FC236}">
                <a16:creationId xmlns:a16="http://schemas.microsoft.com/office/drawing/2014/main" id="{2B50F298-071C-8F44-BE6F-CC9CC60AA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925" y="5724525"/>
            <a:ext cx="323850" cy="9525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5DBBE698-51B3-C04F-A323-116497099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402910"/>
            <a:ext cx="10058400" cy="13272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6939" tIns="47619" rIns="96939" bIns="47619">
            <a:spAutoFit/>
          </a:bodyPr>
          <a:lstStyle>
            <a:lvl1pPr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Tinnitus Assessment of Cochlear Function: </a:t>
            </a:r>
          </a:p>
          <a:p>
            <a:pPr algn="ctr">
              <a:defRPr/>
            </a:pPr>
            <a:r>
              <a:rPr lang="en-US" altLang="x-none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DPOAEs versus Audiogram (adult data)</a:t>
            </a:r>
          </a:p>
          <a:p>
            <a:pPr algn="ctr">
              <a:defRPr/>
            </a:pPr>
            <a:r>
              <a:rPr lang="en-US" altLang="x-none" sz="24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(Hall, 1999; Dhar &amp; Hall, 2018)</a:t>
            </a:r>
          </a:p>
        </p:txBody>
      </p:sp>
    </p:spTree>
    <p:extLst>
      <p:ext uri="{BB962C8B-B14F-4D97-AF65-F5344CB8AC3E}">
        <p14:creationId xmlns:p14="http://schemas.microsoft.com/office/powerpoint/2010/main" val="238602478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6C47EA8-8AE2-0544-9739-BE2F13A6F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290" y="483433"/>
            <a:ext cx="8829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DPOAEs are Invaluable in the Assessment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and Management of Tinnitus</a:t>
            </a:r>
            <a:endParaRPr lang="en-US" altLang="en-US" sz="2800" i="1" dirty="0">
              <a:solidFill>
                <a:srgbClr val="00406F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76B05-E331-E944-BF1C-C0AD3F2AB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521" y="1950576"/>
            <a:ext cx="7676909" cy="475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1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Rectangle 3">
            <a:extLst>
              <a:ext uri="{FF2B5EF4-FFF2-40B4-BE49-F238E27FC236}">
                <a16:creationId xmlns:a16="http://schemas.microsoft.com/office/drawing/2014/main" id="{10B46F24-3A78-E94B-89D5-DA09BC807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3437" y="1361913"/>
            <a:ext cx="11329261" cy="5143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			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Phonophobia</a:t>
            </a: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Fear of sound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Anticipatory, anxious, and sometimes different reaction to specific sounds, e.g.,</a:t>
            </a:r>
          </a:p>
          <a:p>
            <a:pPr lvl="2">
              <a:lnSpc>
                <a:spcPct val="90000"/>
              </a:lnSpc>
              <a:buFont typeface="Wingdings" charset="0"/>
              <a:buChar char="ü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</a:rPr>
              <a:t>Vacuum cleaner            Siren</a:t>
            </a:r>
          </a:p>
          <a:p>
            <a:pPr lvl="2">
              <a:lnSpc>
                <a:spcPct val="90000"/>
              </a:lnSpc>
              <a:buFont typeface="Wingdings" charset="0"/>
              <a:buChar char="ü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</a:rPr>
              <a:t>Telephone ringing        Hair dryer</a:t>
            </a:r>
          </a:p>
          <a:p>
            <a:pPr lvl="2">
              <a:lnSpc>
                <a:spcPct val="90000"/>
              </a:lnSpc>
              <a:buFont typeface="Wingdings" charset="0"/>
              <a:buChar char="ü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</a:rPr>
              <a:t>Crying child                    Barking dog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Reaction and avoidance to sounds involves learning and conditioning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Consistently related to intensity of sound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Intact peripheral and efferent auditory systems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Enhanced connections between the auditory cortical regions and the limbic and autonomic nervous system regions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 lvl="1">
              <a:lnSpc>
                <a:spcPct val="90000"/>
              </a:lnSpc>
              <a:buFont typeface="Wingdings" charset="0"/>
              <a:buChar char="l"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85A945-C5BA-AF49-8E43-9239F340B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6953" y="562243"/>
            <a:ext cx="8229600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Terminology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71316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07878578-DD67-7848-874A-77B0CA92A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6306" y="1997691"/>
            <a:ext cx="9372600" cy="393908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Pure tone audiometry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Inter-octaves &gt; 2000 Hz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High frequency thresholds as indicated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Bone conduction </a:t>
            </a:r>
            <a:r>
              <a:rPr lang="en-US" i="1" dirty="0">
                <a:ea typeface="ＭＳ Ｐゴシック" charset="0"/>
              </a:rPr>
              <a:t>only as indicated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Consider testing above 8000 Hz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Speech audiometry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Word recognition performance at a comfortable level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NU-6 lists with most difficult words ranked from 1 – 25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Speech perception in noise as indicated</a:t>
            </a:r>
          </a:p>
          <a:p>
            <a:pPr lvl="1">
              <a:buFont typeface="Wingdings" charset="0"/>
              <a:buChar char="l"/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7C13152-5D2C-8B48-9A34-0C0B972FA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706" y="668630"/>
            <a:ext cx="9829800" cy="957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6939" tIns="47619" rIns="96939" bIns="47619">
            <a:spAutoFit/>
          </a:bodyPr>
          <a:lstStyle>
            <a:lvl1pPr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x-none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Diagnostic Hearing Assessment (&lt; 30 minutes)</a:t>
            </a:r>
            <a:endParaRPr lang="en-US" altLang="x-none" sz="2800" b="1" i="1" dirty="0">
              <a:solidFill>
                <a:srgbClr val="00406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579484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52CEA20F-4133-9F4E-BAF9-FF2B33A13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9156" y="1878273"/>
            <a:ext cx="9486900" cy="51435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Threshold for white noise </a:t>
            </a:r>
            <a:r>
              <a:rPr lang="en-US" altLang="x-none" sz="2400" i="1" dirty="0">
                <a:latin typeface="Arial Rounded MT Bold" panose="020F0704030504030204" pitchFamily="34" charset="77"/>
              </a:rPr>
              <a:t>(</a:t>
            </a:r>
            <a:r>
              <a:rPr lang="en-US" altLang="x-none" sz="2400" dirty="0">
                <a:latin typeface="Arial Rounded MT Bold" panose="020F0704030504030204" pitchFamily="34" charset="77"/>
              </a:rPr>
              <a:t>broad band noise)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To determine minimal detection level of background sound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Useful in counseling patient regarding sound enrichment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Threshold agrees with best pure tone hearing at any frequency (not necessary an audiometric frequency)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Estimate tinnitus pitch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Only approximation with audiometer frequencies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More precise estimation with DPOAE frequencies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May require high frequency audiometer and earphones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Creative combination of pure tone + narrow band noise may simulate </a:t>
            </a:r>
            <a:r>
              <a:rPr lang="en-US" altLang="en-US" dirty="0">
                <a:latin typeface="Arial Rounded MT Bold" panose="020F0704030504030204" pitchFamily="34" charset="77"/>
              </a:rPr>
              <a:t>“</a:t>
            </a:r>
            <a:r>
              <a:rPr lang="en-US" altLang="x-none" dirty="0">
                <a:latin typeface="Arial Rounded MT Bold" panose="020F0704030504030204" pitchFamily="34" charset="77"/>
              </a:rPr>
              <a:t>cricket</a:t>
            </a:r>
            <a:r>
              <a:rPr lang="en-US" altLang="en-US" dirty="0">
                <a:latin typeface="Arial Rounded MT Bold" panose="020F0704030504030204" pitchFamily="34" charset="77"/>
              </a:rPr>
              <a:t>”</a:t>
            </a:r>
            <a:r>
              <a:rPr lang="en-US" altLang="x-none" dirty="0">
                <a:latin typeface="Arial Rounded MT Bold" panose="020F0704030504030204" pitchFamily="34" charset="77"/>
              </a:rPr>
              <a:t> type tinnitus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56B1F17-58D1-AA4D-A65C-AB6B5469B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706" y="617830"/>
            <a:ext cx="9829800" cy="957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6939" tIns="47619" rIns="96939" bIns="47619">
            <a:spAutoFit/>
          </a:bodyPr>
          <a:lstStyle>
            <a:lvl1pPr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x-none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Tinnitus Psychoacoustic Assessment (&lt; 30 minutes)</a:t>
            </a:r>
            <a:endParaRPr lang="en-US" altLang="x-none" sz="2800" b="1" i="1" dirty="0">
              <a:solidFill>
                <a:srgbClr val="00406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65581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FFB59E8F-9B7F-D64A-B5EC-D6D986223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22696" y="1943100"/>
            <a:ext cx="9829800" cy="49149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Estimate tinnitus </a:t>
            </a:r>
            <a:r>
              <a:rPr lang="ja-JP" altLang="en-US" sz="2400">
                <a:latin typeface="Arial Rounded MT Bold" panose="020F0704030504030204" pitchFamily="34" charset="77"/>
              </a:rPr>
              <a:t>“</a:t>
            </a:r>
            <a:r>
              <a:rPr lang="en-US" altLang="ja-JP" sz="2400" dirty="0">
                <a:latin typeface="Arial Rounded MT Bold" panose="020F0704030504030204" pitchFamily="34" charset="77"/>
              </a:rPr>
              <a:t>loudness</a:t>
            </a:r>
            <a:r>
              <a:rPr lang="ja-JP" altLang="en-US" sz="2400">
                <a:latin typeface="Arial Rounded MT Bold" panose="020F0704030504030204" pitchFamily="34" charset="77"/>
              </a:rPr>
              <a:t>”</a:t>
            </a:r>
            <a:r>
              <a:rPr lang="en-US" altLang="ja-JP" sz="2400" dirty="0">
                <a:latin typeface="Arial Rounded MT Bold" panose="020F0704030504030204" pitchFamily="34" charset="77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At the tinnitus pitch in 1 or 2 dB steps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Almost always at &lt; +10 dB SL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Sometimes as low as 0 or 1 dB SL</a:t>
            </a:r>
            <a:endParaRPr lang="en-US" altLang="x-none" i="1" dirty="0">
              <a:latin typeface="Arial Rounded MT Bold" panose="020F0704030504030204" pitchFamily="34" charset="77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Determine minimum masking level for tinnitus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Often less than 30 dB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 </a:t>
            </a:r>
            <a:r>
              <a:rPr lang="en-US" altLang="en-US" dirty="0">
                <a:latin typeface="Arial Rounded MT Bold" panose="020F0704030504030204" pitchFamily="34" charset="77"/>
              </a:rPr>
              <a:t>“</a:t>
            </a:r>
            <a:r>
              <a:rPr lang="en-US" altLang="x-none" dirty="0">
                <a:latin typeface="Arial Rounded MT Bold" panose="020F0704030504030204" pitchFamily="34" charset="77"/>
              </a:rPr>
              <a:t>residual inhibition</a:t>
            </a:r>
            <a:r>
              <a:rPr lang="en-US" altLang="en-US" dirty="0">
                <a:latin typeface="Arial Rounded MT Bold" panose="020F0704030504030204" pitchFamily="34" charset="77"/>
              </a:rPr>
              <a:t>”</a:t>
            </a:r>
            <a:r>
              <a:rPr lang="en-US" altLang="x-none" dirty="0">
                <a:latin typeface="Arial Rounded MT Bold" panose="020F0704030504030204" pitchFamily="34" charset="77"/>
              </a:rPr>
              <a:t> following masking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Finding useful in counseling patient about sound enrichment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Measure loudness discomfort levels (LDLs)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Only if patient </a:t>
            </a:r>
            <a:r>
              <a:rPr lang="en-US" altLang="x-none" dirty="0" err="1">
                <a:latin typeface="Arial Rounded MT Bold" panose="020F0704030504030204" pitchFamily="34" charset="77"/>
              </a:rPr>
              <a:t>haa</a:t>
            </a:r>
            <a:r>
              <a:rPr lang="en-US" altLang="x-none" dirty="0">
                <a:latin typeface="Arial Rounded MT Bold" panose="020F0704030504030204" pitchFamily="34" charset="77"/>
              </a:rPr>
              <a:t> hyperacusis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For tones and speech sounds </a:t>
            </a:r>
            <a:endParaRPr lang="en-US" altLang="x-none" i="1" dirty="0">
              <a:latin typeface="Arial Rounded MT Bold" panose="020F0704030504030204" pitchFamily="34" charset="7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EB2E48B-CC5B-9744-B163-34E911989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406" y="732130"/>
            <a:ext cx="9829800" cy="957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6939" tIns="47619" rIns="96939" bIns="47619">
            <a:spAutoFit/>
          </a:bodyPr>
          <a:lstStyle>
            <a:lvl1pPr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x-none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Tinnitus Psychoacoustic Assessment (&lt; 30 minutes)</a:t>
            </a:r>
            <a:endParaRPr lang="en-US" altLang="x-none" sz="2800" b="1" i="1" dirty="0">
              <a:solidFill>
                <a:srgbClr val="00406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005622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56B1F17-58D1-AA4D-A65C-AB6B5469B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706" y="617830"/>
            <a:ext cx="9829800" cy="957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6939" tIns="47619" rIns="96939" bIns="47619">
            <a:spAutoFit/>
          </a:bodyPr>
          <a:lstStyle>
            <a:lvl1pPr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Tinnitus</a:t>
            </a:r>
            <a:br>
              <a:rPr lang="en-US" altLang="x-none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x-none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Tinnitus Psychoacoustic Assessment (&lt; 30 minutes)</a:t>
            </a:r>
            <a:endParaRPr lang="en-US" altLang="x-none" sz="2800" b="1" i="1" dirty="0">
              <a:solidFill>
                <a:srgbClr val="00406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anose="020F070403050403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6BFEB2-B327-DA4C-BE8A-EA4F78BC9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1" y="2387396"/>
            <a:ext cx="5619749" cy="3159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5DB5E-25D4-D041-BEA2-AFCBD508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210" y="1971998"/>
            <a:ext cx="5145639" cy="426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91631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93941AE2-B64B-6943-AEC1-DB1133E1F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98" y="1910686"/>
            <a:ext cx="5880448" cy="49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3">
            <a:extLst>
              <a:ext uri="{FF2B5EF4-FFF2-40B4-BE49-F238E27FC236}">
                <a16:creationId xmlns:a16="http://schemas.microsoft.com/office/drawing/2014/main" id="{66FA74AB-ABB0-3C48-AA60-54848F54B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22" y="464403"/>
            <a:ext cx="1069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Assessment and Management of Children with Tinnitus</a:t>
            </a:r>
            <a:br>
              <a:rPr lang="en-US" altLang="en-US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en-US" sz="2800" b="1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Validated Inventories for Adults … Not Important for Children </a:t>
            </a:r>
          </a:p>
          <a:p>
            <a:pPr algn="ctr"/>
            <a:r>
              <a:rPr lang="en-US" altLang="en-US" sz="2400" b="1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(from AAOHNS Guidelines)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BBAA847-A288-5047-9E7B-EC8F85F0D221}"/>
              </a:ext>
            </a:extLst>
          </p:cNvPr>
          <p:cNvCxnSpPr/>
          <p:nvPr/>
        </p:nvCxnSpPr>
        <p:spPr>
          <a:xfrm>
            <a:off x="2374710" y="4572001"/>
            <a:ext cx="553088" cy="1637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7646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262" y="1798170"/>
            <a:ext cx="10603476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Disorders of Decreased Sound Tolerance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Differentiation and Definitions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Management options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Tinnitus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Definition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Risk Factors and Etiologies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Mechanisms and Physiology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Assessment</a:t>
            </a:r>
          </a:p>
          <a:p>
            <a:pPr marL="93726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Management options</a:t>
            </a: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  <a:p>
            <a:pPr marL="594360" lvl="1" indent="0">
              <a:spcBef>
                <a:spcPts val="400"/>
              </a:spcBef>
              <a:buNone/>
              <a:defRPr/>
            </a:pPr>
            <a:endParaRPr lang="en-US" altLang="x-none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913" y="545239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5" name="Picture 7" descr="New Yorker cartoon">
            <a:extLst>
              <a:ext uri="{FF2B5EF4-FFF2-40B4-BE49-F238E27FC236}">
                <a16:creationId xmlns:a16="http://schemas.microsoft.com/office/drawing/2014/main" id="{24AFB8BD-2429-C246-B519-8EF0B2AB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9" y="2523761"/>
            <a:ext cx="4708619" cy="36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098276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99A84AFE-8BCC-4845-BCA2-2FD694FC0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1161" y="605051"/>
            <a:ext cx="8829675" cy="1143000"/>
          </a:xfrm>
          <a:noFill/>
        </p:spPr>
        <p:txBody>
          <a:bodyPr/>
          <a:lstStyle/>
          <a:p>
            <a:pPr algn="ctr"/>
            <a:r>
              <a:rPr lang="en-US" altLang="en-US" sz="3000" dirty="0">
                <a:ea typeface="ＭＳ Ｐゴシック" panose="020B0600070205080204" pitchFamily="34" charset="-128"/>
              </a:rPr>
              <a:t>Tinnitus Patient and Family 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dirty="0">
                <a:ea typeface="ＭＳ Ｐゴシック" panose="020B0600070205080204" pitchFamily="34" charset="-128"/>
              </a:rPr>
              <a:t>Counseling and Education 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7DB770FF-08FD-EA4D-B7A5-D0EE9A173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0999" y="2108778"/>
            <a:ext cx="7620001" cy="4351338"/>
          </a:xfrm>
        </p:spPr>
        <p:txBody>
          <a:bodyPr/>
          <a:lstStyle/>
          <a:p>
            <a:pPr algn="ctr">
              <a:buFont typeface="Wingdings" charset="2"/>
              <a:buNone/>
              <a:defRPr/>
            </a:pPr>
            <a:r>
              <a:rPr lang="ja-JP" altLang="en-US" sz="3000"/>
              <a:t>“</a:t>
            </a:r>
            <a:r>
              <a:rPr lang="en-US" altLang="ja-JP" sz="3000" dirty="0"/>
              <a:t>Knowledge is power.</a:t>
            </a:r>
            <a:r>
              <a:rPr lang="ja-JP" altLang="en-US" sz="3000"/>
              <a:t>”</a:t>
            </a:r>
            <a:endParaRPr lang="en-US" altLang="ja-JP" sz="2700" dirty="0"/>
          </a:p>
          <a:p>
            <a:pPr algn="ctr">
              <a:buFont typeface="Wingdings" charset="2"/>
              <a:buNone/>
              <a:defRPr/>
            </a:pPr>
            <a:r>
              <a:rPr lang="en-US" altLang="x-none" dirty="0"/>
              <a:t>(Nam et </a:t>
            </a:r>
            <a:r>
              <a:rPr lang="en-US" altLang="x-none" dirty="0" err="1"/>
              <a:t>ipsa</a:t>
            </a:r>
            <a:r>
              <a:rPr lang="en-US" altLang="x-none" dirty="0"/>
              <a:t> </a:t>
            </a:r>
            <a:r>
              <a:rPr lang="en-US" altLang="x-none" dirty="0" err="1"/>
              <a:t>scientia</a:t>
            </a:r>
            <a:r>
              <a:rPr lang="en-US" altLang="x-none" dirty="0"/>
              <a:t> </a:t>
            </a:r>
            <a:r>
              <a:rPr lang="en-US" altLang="x-none" dirty="0" err="1"/>
              <a:t>potestas</a:t>
            </a:r>
            <a:r>
              <a:rPr lang="en-US" altLang="x-none" dirty="0"/>
              <a:t> est.)</a:t>
            </a:r>
          </a:p>
          <a:p>
            <a:pPr algn="ctr">
              <a:buFont typeface="Wingdings" charset="2"/>
              <a:buNone/>
              <a:defRPr/>
            </a:pPr>
            <a:endParaRPr lang="en-US" altLang="x-none" sz="2700" dirty="0"/>
          </a:p>
          <a:p>
            <a:pPr algn="ctr">
              <a:buFont typeface="Wingdings" charset="2"/>
              <a:buNone/>
              <a:defRPr/>
            </a:pPr>
            <a:r>
              <a:rPr lang="en-US" altLang="x-none" sz="2400" dirty="0"/>
              <a:t>Francis Bacon </a:t>
            </a:r>
          </a:p>
          <a:p>
            <a:pPr algn="ctr">
              <a:buFont typeface="Wingdings" charset="2"/>
              <a:buNone/>
              <a:defRPr/>
            </a:pPr>
            <a:r>
              <a:rPr lang="en-US" altLang="x-none" sz="2400" dirty="0"/>
              <a:t>(1561-1626)</a:t>
            </a:r>
          </a:p>
          <a:p>
            <a:pPr algn="ctr">
              <a:buFont typeface="Wingdings" charset="2"/>
              <a:buNone/>
              <a:defRPr/>
            </a:pPr>
            <a:endParaRPr lang="en-US" altLang="x-none" sz="2700" dirty="0"/>
          </a:p>
          <a:p>
            <a:pPr algn="ctr">
              <a:buFont typeface="Wingdings" charset="2"/>
              <a:buNone/>
              <a:defRPr/>
            </a:pPr>
            <a:r>
              <a:rPr lang="en-US" altLang="x-none" sz="2700" i="1" dirty="0" err="1"/>
              <a:t>Meditationes</a:t>
            </a:r>
            <a:r>
              <a:rPr lang="en-US" altLang="x-none" sz="2700" i="1" dirty="0"/>
              <a:t> </a:t>
            </a:r>
            <a:r>
              <a:rPr lang="en-US" altLang="x-none" sz="2700" i="1" dirty="0" err="1"/>
              <a:t>Sacrae</a:t>
            </a:r>
            <a:r>
              <a:rPr lang="en-US" altLang="x-none" sz="2700" i="1" dirty="0"/>
              <a:t> [1597]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7DD8E-BD8E-5B44-A190-77BEEF870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87" y="2019878"/>
            <a:ext cx="395346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45292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C7040FF6-658C-9540-8ECA-8367B07D6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24972" y="1930400"/>
            <a:ext cx="9835485" cy="4800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In depth “directive” counseling by audiologist experienced with tinnitus with parental support</a:t>
            </a:r>
            <a:r>
              <a:rPr lang="mr-IN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…</a:t>
            </a: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demystify patient’s tinnitus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Written accurate information for parents of patient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Melatonin (in the evening before going to bed) if disruption of sleep is a major problem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Sound enrichment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Environmental sound device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www.soundtherapy.com</a:t>
            </a: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Sound pillow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Amplification if at all indicated (natural sound therapy)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Hearing aid (open fit hearing aids are especially useful)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Combination hearing aid/sound generator</a:t>
            </a:r>
          </a:p>
          <a:p>
            <a:pPr lvl="1">
              <a:lnSpc>
                <a:spcPct val="90000"/>
              </a:lnSpc>
              <a:buFont typeface="Wingdings" charset="0"/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4">
            <a:extLst>
              <a:ext uri="{FF2B5EF4-FFF2-40B4-BE49-F238E27FC236}">
                <a16:creationId xmlns:a16="http://schemas.microsoft.com/office/drawing/2014/main" id="{D088E891-5DF8-1848-A2BA-C0DF56A1C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971" y="528850"/>
            <a:ext cx="98354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Assessment and Management of Children with Tinnitus</a:t>
            </a:r>
            <a:b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en-US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General Management Approaches</a:t>
            </a:r>
          </a:p>
        </p:txBody>
      </p:sp>
    </p:spTree>
    <p:extLst>
      <p:ext uri="{BB962C8B-B14F-4D97-AF65-F5344CB8AC3E}">
        <p14:creationId xmlns:p14="http://schemas.microsoft.com/office/powerpoint/2010/main" val="139320435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E14C562-AA27-F240-A8FC-13E49182F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57688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</a:rPr>
              <a:t>Assessment and Management of Children with Tinnitus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Melatonin in the Management of Tinnitus</a:t>
            </a:r>
          </a:p>
        </p:txBody>
      </p:sp>
      <p:pic>
        <p:nvPicPr>
          <p:cNvPr id="59394" name="Picture 4">
            <a:extLst>
              <a:ext uri="{FF2B5EF4-FFF2-40B4-BE49-F238E27FC236}">
                <a16:creationId xmlns:a16="http://schemas.microsoft.com/office/drawing/2014/main" id="{7BCA6D64-5B57-9F4E-9983-07FE2339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48" y="1781651"/>
            <a:ext cx="3429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5">
            <a:extLst>
              <a:ext uri="{FF2B5EF4-FFF2-40B4-BE49-F238E27FC236}">
                <a16:creationId xmlns:a16="http://schemas.microsoft.com/office/drawing/2014/main" id="{B4F7005D-FF47-714A-BF14-CCB8921AF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374" y="2054602"/>
            <a:ext cx="59436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 err="1">
                <a:solidFill>
                  <a:srgbClr val="00406F"/>
                </a:solidFill>
                <a:latin typeface="Arial" panose="020B0604020202020204" pitchFamily="34" charset="0"/>
              </a:rPr>
              <a:t>Piccirillo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 JF. Melatonin. </a:t>
            </a:r>
            <a:r>
              <a:rPr lang="en-US" altLang="en-US" b="1" i="1" dirty="0">
                <a:solidFill>
                  <a:srgbClr val="00406F"/>
                </a:solidFill>
                <a:latin typeface="Arial" panose="020B0604020202020204" pitchFamily="34" charset="0"/>
              </a:rPr>
              <a:t>Prog Brain Res. 2007;166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:331-3. </a:t>
            </a:r>
          </a:p>
          <a:p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Melatonin is a neurohormone that is secreted by the pineal gland and known to impact the sleep-wake cycle. Melatonin is regarded to be a safe and natural sleep aid. Since many people with tinnitus suffer sleep disturbance, melatonin has been studied as a therapeutic agent for tinnitus. A review of the literature suggests that melatonin has a beneficial effect on tinnitus, especially for patients with sleep disturbance, but it does not seem to modify the strength or frequency of the tinnitus.</a:t>
            </a:r>
            <a:endParaRPr lang="en-US" altLang="en-US" dirty="0">
              <a:solidFill>
                <a:srgbClr val="00406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43250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E14C562-AA27-F240-A8FC-13E49182F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8675" y="629027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</a:rPr>
              <a:t>Assessment and Management of Children with Tinnitus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Melatonin in the Management of Tinnitus</a:t>
            </a:r>
          </a:p>
        </p:txBody>
      </p:sp>
      <p:sp>
        <p:nvSpPr>
          <p:cNvPr id="59395" name="Rectangle 5">
            <a:extLst>
              <a:ext uri="{FF2B5EF4-FFF2-40B4-BE49-F238E27FC236}">
                <a16:creationId xmlns:a16="http://schemas.microsoft.com/office/drawing/2014/main" id="{B4F7005D-FF47-714A-BF14-CCB8921AF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1954590"/>
            <a:ext cx="105156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b="1" dirty="0" err="1">
                <a:solidFill>
                  <a:srgbClr val="00406F"/>
                </a:solidFill>
                <a:latin typeface="Arial" panose="020B0604020202020204" pitchFamily="34" charset="0"/>
              </a:rPr>
              <a:t>Hosseinzadeh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 et al (2019). Molecular aspects of melatonin treatment in tinnitus: A review. Current Drug Targets, 20, 11112-1128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Protection against cochlear damage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Minimizes perception of bothersome tinnitus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Should be considered as a treatment option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b="1" dirty="0" err="1">
                <a:solidFill>
                  <a:srgbClr val="00406F"/>
                </a:solidFill>
                <a:latin typeface="Arial" panose="020B0604020202020204" pitchFamily="34" charset="0"/>
              </a:rPr>
              <a:t>Miroddi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 et al (2015). Clinical pharmacology of melatonin in the treatment of tinnitus: A review. European J </a:t>
            </a:r>
            <a:r>
              <a:rPr lang="en-US" altLang="en-US" b="1" dirty="0" err="1">
                <a:solidFill>
                  <a:srgbClr val="00406F"/>
                </a:solidFill>
                <a:latin typeface="Arial" panose="020B0604020202020204" pitchFamily="34" charset="0"/>
              </a:rPr>
              <a:t>Clin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406F"/>
                </a:solidFill>
                <a:latin typeface="Arial" panose="020B0604020202020204" pitchFamily="34" charset="0"/>
              </a:rPr>
              <a:t>Pharmacol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, 71, 263-270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dirty="0" err="1">
                <a:solidFill>
                  <a:srgbClr val="00406F"/>
                </a:solidFill>
                <a:latin typeface="Arial" panose="020B0604020202020204" pitchFamily="34" charset="0"/>
              </a:rPr>
              <a:t>Melanonin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 improves sleep in patients with tinnitus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Mixed findings for treatment of tinnitus with melatonin due to bias in studies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i="1" dirty="0">
                <a:solidFill>
                  <a:srgbClr val="00406F"/>
                </a:solidFill>
                <a:latin typeface="Arial" panose="020B0604020202020204" pitchFamily="34" charset="0"/>
              </a:rPr>
              <a:t>Remember … placebo effect is your friend in clinical management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Merrick et al (2014). Does melatonin have therapeutic use in tinnitus? South Med J, 107, 362-366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Minimum risk of toxicity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Low cost and minimum adverse effects</a:t>
            </a:r>
          </a:p>
          <a:p>
            <a:pPr marL="108585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Recommend melatonin for patients with bothersome tinnitus</a:t>
            </a:r>
            <a:endParaRPr lang="en-US" altLang="en-US" dirty="0">
              <a:solidFill>
                <a:srgbClr val="00406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77658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Rectangle 3">
            <a:extLst>
              <a:ext uri="{FF2B5EF4-FFF2-40B4-BE49-F238E27FC236}">
                <a16:creationId xmlns:a16="http://schemas.microsoft.com/office/drawing/2014/main" id="{C01FEAE6-0F67-E04E-ABED-DC026E38F8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1313" y="1763470"/>
            <a:ext cx="7454684" cy="4114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 err="1">
                <a:latin typeface="Arial Rounded MT Bold" panose="020F0704030504030204" pitchFamily="34" charset="77"/>
              </a:rPr>
              <a:t>Misophonia</a:t>
            </a:r>
            <a:endParaRPr lang="en-US" altLang="x-none" sz="2400" dirty="0">
              <a:latin typeface="Arial Rounded MT Bold" panose="020F0704030504030204" pitchFamily="34" charset="77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Dislike or hatred of sound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Usually for very specific sounds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Sometimes referred to as “Selective Sound Sensitivity Syndrome” (SSSS or 4S)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Irritation and dislike of specific soft sounds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Most common sounds, produced by family members, e.g.,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Eating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Smacking lips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Breathing</a:t>
            </a:r>
          </a:p>
          <a:p>
            <a:pPr lvl="2">
              <a:buFont typeface="Wingdings" charset="2"/>
              <a:buChar char="ü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Speech sounds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7E22773-97D4-614D-B9C9-D84A6BD87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853" y="570099"/>
            <a:ext cx="8229600" cy="1193371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Disorders of Decreased Sound Tolerance 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Terminology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3EA43-8DD3-9444-842F-DF8018B69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580" y="1763470"/>
            <a:ext cx="3273639" cy="49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371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7" descr="Standard Sleep System with Volume Control 110613.jpg">
            <a:extLst>
              <a:ext uri="{FF2B5EF4-FFF2-40B4-BE49-F238E27FC236}">
                <a16:creationId xmlns:a16="http://schemas.microsoft.com/office/drawing/2014/main" id="{FC091266-4313-3D4C-AFDB-9C15F42F3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2" y="2373779"/>
            <a:ext cx="4862512" cy="364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Box 9">
            <a:extLst>
              <a:ext uri="{FF2B5EF4-FFF2-40B4-BE49-F238E27FC236}">
                <a16:creationId xmlns:a16="http://schemas.microsoft.com/office/drawing/2014/main" id="{71E5F71A-7667-3C48-A8C6-DE19BE012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774701"/>
            <a:ext cx="10287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000" b="1" dirty="0">
                <a:solidFill>
                  <a:srgbClr val="00406F"/>
                </a:solidFill>
                <a:latin typeface="Arial" panose="020B0604020202020204" pitchFamily="34" charset="0"/>
              </a:rPr>
              <a:t>Sound Pillow® </a:t>
            </a:r>
            <a:r>
              <a:rPr lang="en-US" altLang="en-US" sz="3000" b="1" i="1" dirty="0">
                <a:solidFill>
                  <a:srgbClr val="00406F"/>
                </a:solidFill>
                <a:latin typeface="Arial" panose="020B0604020202020204" pitchFamily="34" charset="0"/>
              </a:rPr>
              <a:t>Sleep System</a:t>
            </a:r>
          </a:p>
          <a:p>
            <a:pPr algn="ctr"/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R. Scott Armbruster, President (</a:t>
            </a:r>
            <a:r>
              <a:rPr lang="en-US" altLang="en-US" b="1" dirty="0" err="1">
                <a:solidFill>
                  <a:srgbClr val="00406F"/>
                </a:solidFill>
                <a:latin typeface="Arial" panose="020B0604020202020204" pitchFamily="34" charset="0"/>
              </a:rPr>
              <a:t>www.SoundPillow.com</a:t>
            </a:r>
            <a:r>
              <a:rPr lang="en-US" altLang="en-US" b="1" dirty="0">
                <a:solidFill>
                  <a:srgbClr val="00406F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F942C4-617D-154F-B3B5-C572130C1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78" y="1973729"/>
            <a:ext cx="3984804" cy="475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959690"/>
      </p:ext>
    </p:extLst>
  </p:cSld>
  <p:clrMapOvr>
    <a:masterClrMapping/>
  </p:clrMapOvr>
  <p:transition>
    <p:cover dir="r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BD8725B3-E3A2-1E45-849B-00BE3B1E1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685800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Counseling Patients and Parents of Patients</a:t>
            </a:r>
          </a:p>
          <a:p>
            <a:pPr algn="ctr"/>
            <a:r>
              <a:rPr lang="en-US" altLang="en-US" sz="2800" b="1" i="1" dirty="0">
                <a:solidFill>
                  <a:schemeClr val="tx2"/>
                </a:solidFill>
                <a:latin typeface="Arial Rounded MT Bold" panose="020F0704030504030204" pitchFamily="34" charset="77"/>
              </a:rPr>
              <a:t>The Placebo Effect is Your Friend </a:t>
            </a:r>
            <a:endParaRPr lang="en-US" altLang="en-US" sz="2800" i="1" dirty="0">
              <a:latin typeface="Arial Rounded MT Bold" panose="020F0704030504030204" pitchFamily="34" charset="77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983AC39-890D-B348-AB03-546224AC3E3F}"/>
              </a:ext>
            </a:extLst>
          </p:cNvPr>
          <p:cNvSpPr txBox="1">
            <a:spLocks noChangeArrowheads="1"/>
          </p:cNvSpPr>
          <p:nvPr/>
        </p:nvSpPr>
        <p:spPr>
          <a:xfrm>
            <a:off x="1000125" y="1828800"/>
            <a:ext cx="10172700" cy="4572000"/>
          </a:xfrm>
          <a:prstGeom prst="rect">
            <a:avLst/>
          </a:prstGeom>
        </p:spPr>
        <p:txBody>
          <a:bodyPr/>
          <a:lstStyle>
            <a:lvl1pPr marL="230188" indent="-230188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498475" indent="-153988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765175" indent="-152400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defTabSz="612775"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Tinnitus Research</a:t>
            </a:r>
          </a:p>
          <a:p>
            <a:pPr marL="687387" lvl="1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Placebo effect is a very clear factor in outcome</a:t>
            </a:r>
          </a:p>
          <a:p>
            <a:pPr marL="687387" lvl="1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Accounts for up to 40% of apparent benefit from </a:t>
            </a:r>
            <a:r>
              <a:rPr lang="en-US" altLang="en-US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“</a:t>
            </a: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treatment</a:t>
            </a:r>
            <a:r>
              <a:rPr lang="en-US" altLang="en-US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”</a:t>
            </a:r>
            <a:endParaRPr lang="en-US" altLang="x-none" sz="2400" dirty="0">
              <a:solidFill>
                <a:srgbClr val="00406F"/>
              </a:solidFill>
              <a:latin typeface="Arial Rounded MT Bold" panose="020F0704030504030204" pitchFamily="34" charset="77"/>
            </a:endParaRPr>
          </a:p>
          <a:p>
            <a:pPr marL="687387" lvl="1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Control (non-treatment) group is essential in tinnitus research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Clinical Service </a:t>
            </a:r>
          </a:p>
          <a:p>
            <a:pPr marL="687387" lvl="1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Placebo effect can contribute significantly to improved patient outcome </a:t>
            </a:r>
          </a:p>
          <a:p>
            <a:pPr marL="687387" lvl="1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Placebo effect is enhanced by: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Wingdings" charset="2"/>
              <a:buChar char="ü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Perceived and actual expertise of the audiologist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Wingdings" charset="2"/>
              <a:buChar char="ü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Good bedside manner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95000"/>
              <a:buFont typeface="Wingdings" charset="2"/>
              <a:buChar char="ü"/>
              <a:defRPr/>
            </a:pPr>
            <a:r>
              <a:rPr lang="en-US" altLang="x-none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Confident and compassionate interactions with patient</a:t>
            </a:r>
          </a:p>
        </p:txBody>
      </p:sp>
    </p:spTree>
    <p:extLst>
      <p:ext uri="{BB962C8B-B14F-4D97-AF65-F5344CB8AC3E}">
        <p14:creationId xmlns:p14="http://schemas.microsoft.com/office/powerpoint/2010/main" val="15707176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3EDE692B-AD33-BE49-AD8B-82FFE52D3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4100" y="523034"/>
            <a:ext cx="10287000" cy="1143000"/>
          </a:xfrm>
          <a:noFill/>
        </p:spPr>
        <p:txBody>
          <a:bodyPr/>
          <a:lstStyle/>
          <a:p>
            <a:pPr algn="ctr"/>
            <a:r>
              <a:rPr lang="en-US" altLang="en-US" sz="2400" dirty="0">
                <a:ea typeface="ＭＳ Ｐゴシック" panose="020B0600070205080204" pitchFamily="34" charset="-128"/>
              </a:rPr>
              <a:t>Benefit of Directive Counseling in Tinnitus in Adults: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Tinnitus Handicap Inventory Scores Before versus 6 Months After Counseling and Environmental Sound Therapy </a:t>
            </a:r>
            <a:r>
              <a:rPr lang="en-US" altLang="en-US" sz="2400" i="1" dirty="0">
                <a:ea typeface="ＭＳ Ｐゴシック" panose="020B0600070205080204" pitchFamily="34" charset="-128"/>
              </a:rPr>
              <a:t>(Hall, 1999)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5049D869-0440-E24D-B765-40AA1A843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1847850"/>
            <a:ext cx="7734300" cy="39624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1E771004-5D7B-6547-870C-57F3672A0B78}"/>
              </a:ext>
            </a:extLst>
          </p:cNvPr>
          <p:cNvSpPr>
            <a:spLocks noChangeArrowheads="1"/>
          </p:cNvSpPr>
          <p:nvPr/>
        </p:nvSpPr>
        <p:spPr bwMode="auto">
          <a:xfrm rot="16202217">
            <a:off x="859632" y="3519908"/>
            <a:ext cx="2057400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00406F"/>
                </a:solidFill>
              </a:rPr>
              <a:t>Total Score</a:t>
            </a:r>
          </a:p>
        </p:txBody>
      </p:sp>
      <p:sp>
        <p:nvSpPr>
          <p:cNvPr id="68612" name="Rectangle 5">
            <a:extLst>
              <a:ext uri="{FF2B5EF4-FFF2-40B4-BE49-F238E27FC236}">
                <a16:creationId xmlns:a16="http://schemas.microsoft.com/office/drawing/2014/main" id="{2C98520E-6E32-064C-998E-43C21CFC6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2" y="5810250"/>
            <a:ext cx="1812132" cy="8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406F"/>
                </a:solidFill>
              </a:rPr>
              <a:t>Functional</a:t>
            </a:r>
          </a:p>
          <a:p>
            <a:pPr algn="ctr"/>
            <a:r>
              <a:rPr lang="en-US" altLang="en-US" sz="2400" b="1" dirty="0">
                <a:solidFill>
                  <a:srgbClr val="00406F"/>
                </a:solidFill>
              </a:rPr>
              <a:t>Items</a:t>
            </a:r>
          </a:p>
        </p:txBody>
      </p:sp>
      <p:sp>
        <p:nvSpPr>
          <p:cNvPr id="68613" name="Rectangle 6">
            <a:extLst>
              <a:ext uri="{FF2B5EF4-FFF2-40B4-BE49-F238E27FC236}">
                <a16:creationId xmlns:a16="http://schemas.microsoft.com/office/drawing/2014/main" id="{8814465D-A7F9-7E48-91CA-4430941A3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306" y="5810250"/>
            <a:ext cx="1760096" cy="8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406F"/>
                </a:solidFill>
              </a:rPr>
              <a:t>Emotional</a:t>
            </a:r>
          </a:p>
          <a:p>
            <a:pPr algn="ctr"/>
            <a:r>
              <a:rPr lang="en-US" altLang="en-US" sz="2400" b="1" dirty="0">
                <a:solidFill>
                  <a:srgbClr val="00406F"/>
                </a:solidFill>
              </a:rPr>
              <a:t>Items</a:t>
            </a:r>
          </a:p>
        </p:txBody>
      </p:sp>
      <p:sp>
        <p:nvSpPr>
          <p:cNvPr id="68614" name="Rectangle 7">
            <a:extLst>
              <a:ext uri="{FF2B5EF4-FFF2-40B4-BE49-F238E27FC236}">
                <a16:creationId xmlns:a16="http://schemas.microsoft.com/office/drawing/2014/main" id="{B6B74117-94A7-F449-AE11-B79758DE3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382" y="5791200"/>
            <a:ext cx="2156038" cy="8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406F"/>
                </a:solidFill>
              </a:rPr>
              <a:t>Catastrophic</a:t>
            </a:r>
          </a:p>
          <a:p>
            <a:pPr algn="ctr"/>
            <a:r>
              <a:rPr lang="en-US" altLang="en-US" sz="2400" b="1" dirty="0">
                <a:solidFill>
                  <a:srgbClr val="00406F"/>
                </a:solidFill>
              </a:rPr>
              <a:t>Items</a:t>
            </a:r>
          </a:p>
        </p:txBody>
      </p:sp>
      <p:sp>
        <p:nvSpPr>
          <p:cNvPr id="68615" name="Rectangle 8">
            <a:extLst>
              <a:ext uri="{FF2B5EF4-FFF2-40B4-BE49-F238E27FC236}">
                <a16:creationId xmlns:a16="http://schemas.microsoft.com/office/drawing/2014/main" id="{9BEE9924-82F6-6442-96B6-B9F653ECA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100" y="2171700"/>
            <a:ext cx="323850" cy="66675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68616" name="Rectangle 9">
            <a:extLst>
              <a:ext uri="{FF2B5EF4-FFF2-40B4-BE49-F238E27FC236}">
                <a16:creationId xmlns:a16="http://schemas.microsoft.com/office/drawing/2014/main" id="{8598F905-FBC3-714D-A792-B705EE2DC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420" y="2184237"/>
            <a:ext cx="877780" cy="8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00406F"/>
                </a:solidFill>
              </a:rPr>
              <a:t>Pre</a:t>
            </a:r>
          </a:p>
          <a:p>
            <a:endParaRPr lang="en-US" altLang="en-US" sz="2400" b="1" dirty="0">
              <a:solidFill>
                <a:srgbClr val="00406F"/>
              </a:solidFill>
            </a:endParaRPr>
          </a:p>
        </p:txBody>
      </p:sp>
      <p:sp>
        <p:nvSpPr>
          <p:cNvPr id="68617" name="Line 10">
            <a:extLst>
              <a:ext uri="{FF2B5EF4-FFF2-40B4-BE49-F238E27FC236}">
                <a16:creationId xmlns:a16="http://schemas.microsoft.com/office/drawing/2014/main" id="{0BBF5AA6-18E3-7548-AA88-B91D5D8E0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2514600"/>
            <a:ext cx="304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8618" name="Line 11">
            <a:extLst>
              <a:ext uri="{FF2B5EF4-FFF2-40B4-BE49-F238E27FC236}">
                <a16:creationId xmlns:a16="http://schemas.microsoft.com/office/drawing/2014/main" id="{3D9C5F18-FA02-EC40-9338-7B17C647E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4114800"/>
            <a:ext cx="304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8619" name="Line 12">
            <a:extLst>
              <a:ext uri="{FF2B5EF4-FFF2-40B4-BE49-F238E27FC236}">
                <a16:creationId xmlns:a16="http://schemas.microsoft.com/office/drawing/2014/main" id="{5322EA5F-ED39-AF48-B596-1D49940335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3314700"/>
            <a:ext cx="304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8620" name="Line 13">
            <a:extLst>
              <a:ext uri="{FF2B5EF4-FFF2-40B4-BE49-F238E27FC236}">
                <a16:creationId xmlns:a16="http://schemas.microsoft.com/office/drawing/2014/main" id="{76DFCF58-5497-B44D-BF7E-EA41A3E55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5029200"/>
            <a:ext cx="304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8621" name="Rectangle 14">
            <a:extLst>
              <a:ext uri="{FF2B5EF4-FFF2-40B4-BE49-F238E27FC236}">
                <a16:creationId xmlns:a16="http://schemas.microsoft.com/office/drawing/2014/main" id="{0A33397D-1964-734B-8B34-F237009FA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670" y="4800600"/>
            <a:ext cx="615553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00406F"/>
                </a:solidFill>
              </a:rPr>
              <a:t>  5</a:t>
            </a:r>
          </a:p>
        </p:txBody>
      </p:sp>
      <p:sp>
        <p:nvSpPr>
          <p:cNvPr id="68622" name="Rectangle 15">
            <a:extLst>
              <a:ext uri="{FF2B5EF4-FFF2-40B4-BE49-F238E27FC236}">
                <a16:creationId xmlns:a16="http://schemas.microsoft.com/office/drawing/2014/main" id="{8BF706B6-57D3-FC4F-891B-25576BA9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670" y="3886200"/>
            <a:ext cx="617156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00406F"/>
                </a:solidFill>
              </a:rPr>
              <a:t>10</a:t>
            </a:r>
          </a:p>
        </p:txBody>
      </p:sp>
      <p:sp>
        <p:nvSpPr>
          <p:cNvPr id="68623" name="Rectangle 16">
            <a:extLst>
              <a:ext uri="{FF2B5EF4-FFF2-40B4-BE49-F238E27FC236}">
                <a16:creationId xmlns:a16="http://schemas.microsoft.com/office/drawing/2014/main" id="{76F97CF1-867E-874C-81E3-7929CB0B6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670" y="3086100"/>
            <a:ext cx="617156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00406F"/>
                </a:solidFill>
              </a:rPr>
              <a:t>15</a:t>
            </a:r>
          </a:p>
        </p:txBody>
      </p:sp>
      <p:sp>
        <p:nvSpPr>
          <p:cNvPr id="68624" name="Rectangle 17">
            <a:extLst>
              <a:ext uri="{FF2B5EF4-FFF2-40B4-BE49-F238E27FC236}">
                <a16:creationId xmlns:a16="http://schemas.microsoft.com/office/drawing/2014/main" id="{1A451E76-A0A8-BE43-BB2C-01CFF9216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670" y="2286000"/>
            <a:ext cx="617156" cy="5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00406F"/>
                </a:solidFill>
              </a:rPr>
              <a:t>20</a:t>
            </a:r>
          </a:p>
        </p:txBody>
      </p:sp>
      <p:sp>
        <p:nvSpPr>
          <p:cNvPr id="68625" name="Rectangle 18">
            <a:extLst>
              <a:ext uri="{FF2B5EF4-FFF2-40B4-BE49-F238E27FC236}">
                <a16:creationId xmlns:a16="http://schemas.microsoft.com/office/drawing/2014/main" id="{6376B820-B610-6A4C-A389-B97A191AE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100" y="3200400"/>
            <a:ext cx="323850" cy="666750"/>
          </a:xfrm>
          <a:prstGeom prst="rect">
            <a:avLst/>
          </a:prstGeom>
          <a:solidFill>
            <a:srgbClr val="00339C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68626" name="Rectangle 19">
            <a:extLst>
              <a:ext uri="{FF2B5EF4-FFF2-40B4-BE49-F238E27FC236}">
                <a16:creationId xmlns:a16="http://schemas.microsoft.com/office/drawing/2014/main" id="{4BEA3109-3EF2-294C-8133-057964788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429000"/>
            <a:ext cx="419100" cy="23622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68627" name="Rectangle 20">
            <a:extLst>
              <a:ext uri="{FF2B5EF4-FFF2-40B4-BE49-F238E27FC236}">
                <a16:creationId xmlns:a16="http://schemas.microsoft.com/office/drawing/2014/main" id="{A0DA5B00-614A-CD43-A35B-17D59290A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029200"/>
            <a:ext cx="457200" cy="781050"/>
          </a:xfrm>
          <a:prstGeom prst="rect">
            <a:avLst/>
          </a:prstGeom>
          <a:solidFill>
            <a:srgbClr val="00339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68628" name="Rectangle 21">
            <a:extLst>
              <a:ext uri="{FF2B5EF4-FFF2-40B4-BE49-F238E27FC236}">
                <a16:creationId xmlns:a16="http://schemas.microsoft.com/office/drawing/2014/main" id="{C297A925-AF46-DF41-B236-AE85B95CE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01" y="3200400"/>
            <a:ext cx="940962" cy="8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731" tIns="66675" rIns="135731" bIns="6667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00406F"/>
                </a:solidFill>
              </a:rPr>
              <a:t>Post</a:t>
            </a:r>
          </a:p>
          <a:p>
            <a:endParaRPr lang="en-US" altLang="en-US" sz="2400" b="1" dirty="0">
              <a:solidFill>
                <a:srgbClr val="00406F"/>
              </a:solidFill>
            </a:endParaRPr>
          </a:p>
        </p:txBody>
      </p:sp>
      <p:sp>
        <p:nvSpPr>
          <p:cNvPr id="68629" name="Rectangle 22">
            <a:extLst>
              <a:ext uri="{FF2B5EF4-FFF2-40B4-BE49-F238E27FC236}">
                <a16:creationId xmlns:a16="http://schemas.microsoft.com/office/drawing/2014/main" id="{12D4EB9E-B1F4-A942-9AB2-6BC7B301B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2057400"/>
            <a:ext cx="419100" cy="3733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68630" name="Rectangle 23">
            <a:extLst>
              <a:ext uri="{FF2B5EF4-FFF2-40B4-BE49-F238E27FC236}">
                <a16:creationId xmlns:a16="http://schemas.microsoft.com/office/drawing/2014/main" id="{D6D2C451-992D-2747-9747-039E1DBCD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057400"/>
            <a:ext cx="419100" cy="3733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68631" name="Rectangle 24">
            <a:extLst>
              <a:ext uri="{FF2B5EF4-FFF2-40B4-BE49-F238E27FC236}">
                <a16:creationId xmlns:a16="http://schemas.microsoft.com/office/drawing/2014/main" id="{300A646E-9DC0-6741-A4BC-E0B69BB2B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029200"/>
            <a:ext cx="457200" cy="781050"/>
          </a:xfrm>
          <a:prstGeom prst="rect">
            <a:avLst/>
          </a:prstGeom>
          <a:solidFill>
            <a:srgbClr val="00339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68632" name="Rectangle 25">
            <a:extLst>
              <a:ext uri="{FF2B5EF4-FFF2-40B4-BE49-F238E27FC236}">
                <a16:creationId xmlns:a16="http://schemas.microsoft.com/office/drawing/2014/main" id="{E0E2EF09-45A0-C04D-8090-B5915F3ED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5029200"/>
            <a:ext cx="457200" cy="781050"/>
          </a:xfrm>
          <a:prstGeom prst="rect">
            <a:avLst/>
          </a:prstGeom>
          <a:solidFill>
            <a:srgbClr val="00339C"/>
          </a:solidFill>
          <a:ln w="12700">
            <a:solidFill>
              <a:srgbClr val="00406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000"/>
          </a:p>
        </p:txBody>
      </p:sp>
    </p:spTree>
    <p:extLst>
      <p:ext uri="{BB962C8B-B14F-4D97-AF65-F5344CB8AC3E}">
        <p14:creationId xmlns:p14="http://schemas.microsoft.com/office/powerpoint/2010/main" val="33843829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C6C21270-5732-9945-AB06-CE7495BD6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0" y="660400"/>
            <a:ext cx="10629900" cy="12065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Tinnitus is A Symptom of Various Diseases And Pathologies: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Refer Out to Eliminate Doubt!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4E15D84A-21C0-0648-8729-8F4071D455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1100" y="1866900"/>
            <a:ext cx="9944100" cy="4914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Otologic disorders such as: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Noise-induced cochlear dysfunction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Otitis media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Other middle ear disorders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Temporal mandibular joint (TMJ) disorders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Other disorders such as: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Head injury		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Inflammatory disorders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Metabolic disorders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Neurologic disorders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B6DEE82-4BA2-9146-9BB2-CC45BA6E4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852167"/>
            <a:ext cx="2272903" cy="476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733406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>
            <a:extLst>
              <a:ext uri="{FF2B5EF4-FFF2-40B4-BE49-F238E27FC236}">
                <a16:creationId xmlns:a16="http://schemas.microsoft.com/office/drawing/2014/main" id="{2D709517-71FD-CB46-8AF8-A4032FA90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714500"/>
            <a:ext cx="5981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3">
            <a:extLst>
              <a:ext uri="{FF2B5EF4-FFF2-40B4-BE49-F238E27FC236}">
                <a16:creationId xmlns:a16="http://schemas.microsoft.com/office/drawing/2014/main" id="{1BC58172-2069-6C4C-8C2D-77E650CE7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431800"/>
            <a:ext cx="1028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Assessment and Management of Children with Tinnitus</a:t>
            </a:r>
            <a:br>
              <a:rPr lang="en-US" altLang="en-US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en-US" sz="2800" b="1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Cognitive Behavioral Therapy or CBT</a:t>
            </a:r>
          </a:p>
          <a:p>
            <a:pPr algn="ctr"/>
            <a:r>
              <a:rPr lang="en-US" altLang="en-US" sz="2400" b="1" i="1" dirty="0">
                <a:solidFill>
                  <a:srgbClr val="00406F"/>
                </a:solidFill>
              </a:rPr>
              <a:t>(from AAOHNS Guidelines)</a:t>
            </a:r>
          </a:p>
        </p:txBody>
      </p:sp>
    </p:spTree>
    <p:extLst>
      <p:ext uri="{BB962C8B-B14F-4D97-AF65-F5344CB8AC3E}">
        <p14:creationId xmlns:p14="http://schemas.microsoft.com/office/powerpoint/2010/main" val="1942972748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>
            <a:extLst>
              <a:ext uri="{FF2B5EF4-FFF2-40B4-BE49-F238E27FC236}">
                <a16:creationId xmlns:a16="http://schemas.microsoft.com/office/drawing/2014/main" id="{891B3F3B-B4BC-3146-81F7-9CD861CC8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2" y="1828800"/>
            <a:ext cx="1003696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3">
            <a:extLst>
              <a:ext uri="{FF2B5EF4-FFF2-40B4-BE49-F238E27FC236}">
                <a16:creationId xmlns:a16="http://schemas.microsoft.com/office/drawing/2014/main" id="{090E726B-FEE3-F749-BBAC-1C112E426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16" y="698500"/>
            <a:ext cx="102870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br>
              <a:rPr lang="en-US" altLang="en-US" sz="2800" b="1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Assessment and Management of Children with Tinnitus </a:t>
            </a:r>
            <a:r>
              <a:rPr lang="en-US" altLang="en-US" sz="2800" b="1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Cognitive Behavioral Therapy (CBT)</a:t>
            </a:r>
          </a:p>
        </p:txBody>
      </p:sp>
    </p:spTree>
    <p:extLst>
      <p:ext uri="{BB962C8B-B14F-4D97-AF65-F5344CB8AC3E}">
        <p14:creationId xmlns:p14="http://schemas.microsoft.com/office/powerpoint/2010/main" val="2939018882"/>
      </p:ext>
    </p:extLst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DA2804B-4F10-9C49-9EAC-EEA033A0C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26890" y="1683900"/>
            <a:ext cx="7003538" cy="5158683"/>
          </a:xfrm>
        </p:spPr>
        <p:txBody>
          <a:bodyPr>
            <a:noAutofit/>
          </a:bodyPr>
          <a:lstStyle/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Mechanisms of Noise/Music Induced Tinnitus</a:t>
            </a: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Genetic Advancements in Tinnitus Prevention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Technological Advancements in Tinnitus Prevention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Importance of Patient History: Risk Factors for Bothersome Tinnitus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Clinical Test Protocol for Tinnitus Assessment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App-Based Tinnitus Assessment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Diagnostic Advances in Tinnitus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Values-Led Care in Tinnitus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Self-Directed Tinnitus Therapy: At Home Therapy Options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Role of Amplification in Tinnitus Management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Audiologist-Assisted CBT for Tinnitus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Cutting-Edge Approaches in Tinnitus Management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Hyperacusis and Other Disorders of Decreased Sound Tolerance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Health Determinants of Tinnitus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Supplements for Tinnitus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Complementary and Alternative Medicine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Role of Social Media in Tinnitus and Hyperacusis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altLang="x-none" sz="1600" dirty="0">
                <a:latin typeface="Arial Rounded MT Bold" panose="020F0704030504030204" pitchFamily="34" charset="77"/>
              </a:rPr>
              <a:t>Tele-audiology and Tinnitus Management</a:t>
            </a:r>
          </a:p>
          <a:p>
            <a:pPr marL="365760">
              <a:spcBef>
                <a:spcPts val="400"/>
              </a:spcBef>
              <a:buFont typeface="Wingdings" pitchFamily="2" charset="2"/>
              <a:buChar char="§"/>
              <a:defRPr/>
            </a:pPr>
            <a:endParaRPr lang="en-US" altLang="x-none" sz="1600" dirty="0">
              <a:latin typeface="Arial Rounded MT Bold" panose="020F0704030504030204" pitchFamily="34" charset="77"/>
            </a:endParaRPr>
          </a:p>
          <a:p>
            <a:pPr marL="365760">
              <a:lnSpc>
                <a:spcPct val="9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endParaRPr lang="en-US" altLang="x-none" sz="1600" dirty="0">
              <a:latin typeface="Arial Rounded MT Bold" panose="020F0704030504030204" pitchFamily="34" charset="77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7977B8-DEDA-1443-8764-681A85366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0863" y="403581"/>
            <a:ext cx="10836875" cy="137934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New Tinnitus Reference (Spring 2022)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2678B-1044-154B-9716-F84A3D4C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62" y="1788014"/>
            <a:ext cx="3465319" cy="49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66849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Picture 5" descr="Hall Cover_REV post 1.22.2013.pdf">
            <a:extLst>
              <a:ext uri="{FF2B5EF4-FFF2-40B4-BE49-F238E27FC236}">
                <a16:creationId xmlns:a16="http://schemas.microsoft.com/office/drawing/2014/main" id="{48098A86-3CB6-3649-929B-5548C0A28FD7}"/>
              </a:ext>
            </a:extLst>
          </p:cNvPr>
          <p:cNvSpPr>
            <a:spLocks noChangeAspect="1"/>
          </p:cNvSpPr>
          <p:nvPr/>
        </p:nvSpPr>
        <p:spPr bwMode="auto">
          <a:xfrm>
            <a:off x="8039101" y="1943100"/>
            <a:ext cx="301704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hlink"/>
                </a:solidFill>
                <a:latin typeface="Zapf Dingbats" charset="2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1C0D7-042C-1340-B2F9-72A301255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082" y="2562624"/>
            <a:ext cx="5204113" cy="3077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BEC51-2876-8D4E-A18F-0D31604E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2444234"/>
            <a:ext cx="5759060" cy="33147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1AA0BC6-FA01-4243-A915-FD6D56C496DF}"/>
              </a:ext>
            </a:extLst>
          </p:cNvPr>
          <p:cNvSpPr txBox="1">
            <a:spLocks noChangeArrowheads="1"/>
          </p:cNvSpPr>
          <p:nvPr/>
        </p:nvSpPr>
        <p:spPr>
          <a:xfrm>
            <a:off x="1642763" y="752275"/>
            <a:ext cx="9304638" cy="881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Assessment and Management of Children with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Decreased Sound Tolerance and Tinnitus </a:t>
            </a:r>
            <a:endParaRPr lang="en-US" altLang="en-US" sz="2800" b="0" i="1" dirty="0">
              <a:solidFill>
                <a:srgbClr val="000000"/>
              </a:solidFill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18880</TotalTime>
  <Words>5829</Words>
  <Application>Microsoft Macintosh PowerPoint</Application>
  <PresentationFormat>Widescreen</PresentationFormat>
  <Paragraphs>813</Paragraphs>
  <Slides>97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Arial Rounded MT Bold</vt:lpstr>
      <vt:lpstr>Calibri</vt:lpstr>
      <vt:lpstr>Helvetica</vt:lpstr>
      <vt:lpstr>Lucida Grande</vt:lpstr>
      <vt:lpstr>Wingdings</vt:lpstr>
      <vt:lpstr>Office Theme</vt:lpstr>
      <vt:lpstr>Assessment and Management of Children with  Decreased Sound Tolerance and Tinnitus </vt:lpstr>
      <vt:lpstr>Assessment and Management of Children with  Decreased Sound Tolerance and Tinnitus </vt:lpstr>
      <vt:lpstr>Disorders of Decreased Sound Tolerance</vt:lpstr>
      <vt:lpstr>Disorders of Decreased Sound Tolerance Additional Readings</vt:lpstr>
      <vt:lpstr>Disorders of Decreased Sound Tolerance Increasing Number of Publications on Hyperacusis</vt:lpstr>
      <vt:lpstr>Disorders of Decreased Sound Tolerance Definition</vt:lpstr>
      <vt:lpstr>Disorders of Decreased Sound Tolerance Terminology</vt:lpstr>
      <vt:lpstr>Disorders of Decreased Sound Tolerance Terminology</vt:lpstr>
      <vt:lpstr>Disorders of Decreased Sound Tolerance Terminology</vt:lpstr>
      <vt:lpstr>Disorders of Decreased Sound Tolerance Two Reviews of Misophonia</vt:lpstr>
      <vt:lpstr> Differentiation Among Disorders of Decreased Sound Tolerance Misophonia  (Adapted from Siepsiak &amp; Dragan, 2019)</vt:lpstr>
      <vt:lpstr> Differentiation Among Disorders of Decreased Sound Tolerance Misophonia  (Adapted from Siepsiak &amp; Dragan, 2019)</vt:lpstr>
      <vt:lpstr>A Good Resource on Hyperacusis and  Decreased Sound Tolerance</vt:lpstr>
      <vt:lpstr>Comprehensive Current Reviews of Hyperacusis in Children</vt:lpstr>
      <vt:lpstr>Assessment and Management of Children with  Decreased Sound Tolerance and Tinnitus </vt:lpstr>
      <vt:lpstr>Hyperacusis A Symptom Associated with Varied Clinical Entities Neurological Disorders and Diseases </vt:lpstr>
      <vt:lpstr>PowerPoint Presentation</vt:lpstr>
      <vt:lpstr>Hyperacusis A Symptom Associated with Varied Clinical Entities Other Comorbid Disorders and Diseases </vt:lpstr>
      <vt:lpstr>Hyperacusis A Symptom Associated with Varied Clinical Entities Williams Syndrome</vt:lpstr>
      <vt:lpstr>Hyperacusis A Symptom Associated with Varied Clinical Entities Williams Syndrome</vt:lpstr>
      <vt:lpstr>Disorders of Decreased Sound Tolerance Terminology Physical Sensations and Reactions  Reported by Patients with Hyperacusis (Potgieter et al, 2020) </vt:lpstr>
      <vt:lpstr>Disorders of Decreased Sound Tolerance Terminology “Coping Behaviors When Exposed to Troublesome Sound” (Potgieter et al, 2020) </vt:lpstr>
      <vt:lpstr>Disorders of Decreased Sound Tolerance Terminology Sounds Most Bothersome for Patients with Hyperacusis </vt:lpstr>
      <vt:lpstr>Hyperacusis:  Reactions when being exposed to annoying sounds (N = 1157)  (Andersson et al, 2002)</vt:lpstr>
      <vt:lpstr>Assessment and Management of Children with  Decreased Sound Tolerance and Tinnitus </vt:lpstr>
      <vt:lpstr>Definition of Hyperacusis and Importance of Patient History Possible Hyperacusis Mechanisms </vt:lpstr>
      <vt:lpstr>PowerPoint Presentation</vt:lpstr>
      <vt:lpstr>PowerPoint Presentation</vt:lpstr>
      <vt:lpstr>Neurophysiological Model for Hyperacusis (Pawel Jastreboff) </vt:lpstr>
      <vt:lpstr>Assessment and Management of Children with  Decreased Sound Tolerance and Tinnitus </vt:lpstr>
      <vt:lpstr>Assessment (and Management) of Hyperacusis   and Disorders of Sound Tolerance in Children A Team Approach</vt:lpstr>
      <vt:lpstr>Assessment (and Management) of Hyperacusis   and Disorders of Sound Tolerance in Children A Team Approach</vt:lpstr>
      <vt:lpstr>Assessment of Hyperacusis   and Disorders of Sound Tolerance in Children Test Battery for Audiological Assessment (&lt; 30 minutes)</vt:lpstr>
      <vt:lpstr>Assessment and Management of Hyperacusis   and Disorders of Sound Tolerance  Test Battery for Audiological Assessment (&lt; 30 minutes)</vt:lpstr>
      <vt:lpstr>Assessment and Management of Children with  Decreased Sound Tolerance and Tinnitus </vt:lpstr>
      <vt:lpstr>Management of Children with Decreased Sound Tolerance Patient and Family Counseling and Education </vt:lpstr>
      <vt:lpstr>Management of Children with Decreased Sound Tolerance Misophonia</vt:lpstr>
      <vt:lpstr>Primary Management Options for Hyperacusis Desensitization to Bothersome Sounds</vt:lpstr>
      <vt:lpstr>PowerPoint Presentation</vt:lpstr>
      <vt:lpstr>Other Management Options for  Selected Patients with Hyperacusis</vt:lpstr>
      <vt:lpstr>Hyperacusis Evidence in Support of Management with TRT</vt:lpstr>
      <vt:lpstr>Hyperacusis Evidence in Support of Management with TRT</vt:lpstr>
      <vt:lpstr>Hyperacusis Evidence in Support of Management with TRT</vt:lpstr>
      <vt:lpstr>Hyperacusis Additional Recent Review References</vt:lpstr>
      <vt:lpstr>Assessment and Management of Children with  Decreased Sound Tolerance and Tinnitus </vt:lpstr>
      <vt:lpstr>Assessment and Management of Children with  Decreased Sound Tolerance and Tinnitus  Definition of Tinnitus</vt:lpstr>
      <vt:lpstr>    Tinnitus Assessment and Management  is Primary Care Audiology  Tinnitus Sound Has No Diagnostic Importance</vt:lpstr>
      <vt:lpstr>Assessment and Management of Children with Tinnitus  Determining Prevalence</vt:lpstr>
      <vt:lpstr>    Assessment and Management of Children with Tinnitus Common Adult Characteristics … Not All Apply in Children </vt:lpstr>
      <vt:lpstr>Assessment and Management of Children with  Decreased Sound Tolerance and Tinnitus </vt:lpstr>
      <vt:lpstr>Assessment and Management of Children with Tinnitus Risk Factors  Prevalence in Sound Induced Auditory Dysfunction Among US Youth</vt:lpstr>
      <vt:lpstr>Increased Prevalence of Hearing Loss Among US Youth Shargorodsky et al (2010). Change in prevalence of hearing loss in US adolescents. JAMA, 304, 772-778</vt:lpstr>
      <vt:lpstr> Assessment and Management of Children with Tinnitus Risk Factors Increased Concern About Personal Audio Players Since 2007</vt:lpstr>
      <vt:lpstr> Assessment and Management of Children with Tinnitus Risk Factors Concern About Personal Audio Players Since 2007</vt:lpstr>
      <vt:lpstr>    Assessment and Management of Children with Tinnitus  The Dangerous Decibels Program www.dangerousdecibels.org</vt:lpstr>
      <vt:lpstr>   Martin WH, Griest SE, Sobel JL &amp;  Howarth LC (2013). Randomized trial of four noise-induced hearing loss and tinnitus prevention interventions for children. Int J Audiology, 52, S41-S49</vt:lpstr>
      <vt:lpstr>   Martin WH, Griest SE, Sobel JL &amp;  Howarth LC (2013). Randomized trial of four noise-induced hearing loss and tinnitus prevention interventions for children. Int J Audiology, 52, S41-S49</vt:lpstr>
      <vt:lpstr>   Martin WH, Griest SE, Sobel JL &amp;  Howarth LC (2013). Randomized trial of four noise-induced hearing loss and tinnitus prevention interventions for children. Int J Audiology, 52, S41-S49</vt:lpstr>
      <vt:lpstr>   Martin WH, Griest SE, Sobel JL &amp;  Howarth LC (2013). Randomized trial of four noise-induced hearing loss and tinnitus prevention interventions for children. Int J Audiology, 52, S41-S49</vt:lpstr>
      <vt:lpstr>   Martin WH, Griest SE, Sobel JL &amp;  Howarth LC (2013). Randomized trial of four noise-induced hearing loss and tinnitus prevention interventions for children. Int J Audiology, 52, S41-S49</vt:lpstr>
      <vt:lpstr>   Martin WH, Griest SE, Sobel JL &amp;  Howarth LC (2013). Randomized trial of four noise-induced hearing loss and tinnitus prevention interventions for children. Int J Audiology, 52, S41-S49</vt:lpstr>
      <vt:lpstr>   Martin WH, Griest SE, Sobel JL &amp;  Howarth LC (2013). Randomized trial of four noise-induced hearing loss and tinnitus prevention interventions for children. Int J Audiology, 52, S41-S49</vt:lpstr>
      <vt:lpstr>   Martin WH, Griest SE, Sobel JL &amp;  Howarth LC (2013). Randomized trial of four noise-induced hearing loss and tinnitus prevention interventions for children. Int J Audiology, 52, S41-S49</vt:lpstr>
      <vt:lpstr>   Martin WH, Griest SE, Sobel JL &amp;  Howarth LC (2013). Randomized trial of four noise-induced hearing loss and tinnitus prevention interventions for children. Int J Audiology, 52, S41-S49</vt:lpstr>
      <vt:lpstr>Assessment and Management of Children with  Decreased Sound Tolerance and Tinnitus </vt:lpstr>
      <vt:lpstr>Assessment and Management of Children with Tinnitus Causes and Mechanisms of Tinnitus (1) </vt:lpstr>
      <vt:lpstr>Assessment and Management of Children with Tinnitus Causes and Mechanisms of Tinnitus </vt:lpstr>
      <vt:lpstr>Assessment and Management of Children with Tinnitus  Ryan &amp; Bauer (2016). Neuroscience of Tinnitus. Neuroimaging Clin N Am, 26 (2), 187-196</vt:lpstr>
      <vt:lpstr>Assessment and Management of Children with Tinnitus Causes and Mechanisms of Tinnitus  </vt:lpstr>
      <vt:lpstr>PowerPoint Presentation</vt:lpstr>
      <vt:lpstr>Assessment and Management of Children with  Decreased Sound Tolerance and Tinnitus </vt:lpstr>
      <vt:lpstr> American Academy of Audiology (AAA)  Clinical Practice Guidelines … Written for Adults (www.audiology.org)</vt:lpstr>
      <vt:lpstr>  American Academy of Otolaryngology-Head &amp; Neck Surgery  Clinical Practice Guidelines … Written for Adults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and Management of Children with  Decreased Sound Tolerance and Tinnitus </vt:lpstr>
      <vt:lpstr>Tinnitus Patient and Family  Counseling and Education </vt:lpstr>
      <vt:lpstr>PowerPoint Presentation</vt:lpstr>
      <vt:lpstr>Assessment and Management of Children with Tinnitus Melatonin in the Management of Tinnitus</vt:lpstr>
      <vt:lpstr>Assessment and Management of Children with Tinnitus Melatonin in the Management of Tinnitus</vt:lpstr>
      <vt:lpstr>PowerPoint Presentation</vt:lpstr>
      <vt:lpstr>PowerPoint Presentation</vt:lpstr>
      <vt:lpstr>Benefit of Directive Counseling in Tinnitus in Adults:  Tinnitus Handicap Inventory Scores Before versus 6 Months After Counseling and Environmental Sound Therapy (Hall, 1999)</vt:lpstr>
      <vt:lpstr>Tinnitus is A Symptom of Various Diseases And Pathologies: Refer Out to Eliminate Doubt!</vt:lpstr>
      <vt:lpstr>PowerPoint Presentation</vt:lpstr>
      <vt:lpstr>PowerPoint Presentation</vt:lpstr>
      <vt:lpstr>Assessment and Management of Children with  Decreased Sound Tolerance and Tinnitus  New Tinnitus Reference (Spring 2022)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jwhall3phd@gmail.com</dc:creator>
  <cp:lastModifiedBy>James Hall</cp:lastModifiedBy>
  <cp:revision>63</cp:revision>
  <dcterms:created xsi:type="dcterms:W3CDTF">2019-10-04T20:48:06Z</dcterms:created>
  <dcterms:modified xsi:type="dcterms:W3CDTF">2023-03-02T21:38:26Z</dcterms:modified>
</cp:coreProperties>
</file>