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notesMasterIdLst>
    <p:notesMasterId r:id="rId17"/>
  </p:notesMasterIdLst>
  <p:sldIdLst>
    <p:sldId id="293" r:id="rId6"/>
    <p:sldId id="298" r:id="rId7"/>
    <p:sldId id="299" r:id="rId8"/>
    <p:sldId id="304" r:id="rId9"/>
    <p:sldId id="307" r:id="rId10"/>
    <p:sldId id="308" r:id="rId11"/>
    <p:sldId id="300" r:id="rId12"/>
    <p:sldId id="305" r:id="rId13"/>
    <p:sldId id="306" r:id="rId14"/>
    <p:sldId id="303" r:id="rId15"/>
    <p:sldId id="309" r:id="rId16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530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243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1FCF9F67-3BA3-4DA7-AB09-6ADE95850AD1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FC2835FB-F745-4952-8F70-F95208498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545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C:\Users\thomas.poling\AppData\Local\Microsoft\Windows\Temporary Internet Files\Content.Outlook\CYPA02JW\JITEC LOGO JUN 2010 (2)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9180" y="1371610"/>
            <a:ext cx="4518025" cy="386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7"/>
          <p:cNvSpPr>
            <a:spLocks noChangeArrowheads="1"/>
          </p:cNvSpPr>
          <p:nvPr userDrawn="1"/>
        </p:nvSpPr>
        <p:spPr bwMode="auto">
          <a:xfrm>
            <a:off x="76200" y="73025"/>
            <a:ext cx="8991600" cy="6705600"/>
          </a:xfrm>
          <a:prstGeom prst="rect">
            <a:avLst/>
          </a:prstGeom>
          <a:noFill/>
          <a:ln w="44450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1350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6" name="Text Box 28"/>
          <p:cNvSpPr txBox="1">
            <a:spLocks noChangeArrowheads="1"/>
          </p:cNvSpPr>
          <p:nvPr userDrawn="1"/>
        </p:nvSpPr>
        <p:spPr bwMode="auto">
          <a:xfrm>
            <a:off x="4078293" y="11927"/>
            <a:ext cx="974725" cy="126958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25" b="1" i="1">
                <a:solidFill>
                  <a:srgbClr val="C00000"/>
                </a:solidFill>
                <a:latin typeface="Calibri" charset="0"/>
              </a:rPr>
              <a:t>UNCLASSIFIED</a:t>
            </a:r>
          </a:p>
        </p:txBody>
      </p:sp>
      <p:sp>
        <p:nvSpPr>
          <p:cNvPr id="7" name="Text Box 28"/>
          <p:cNvSpPr txBox="1">
            <a:spLocks noChangeArrowheads="1"/>
          </p:cNvSpPr>
          <p:nvPr userDrawn="1"/>
        </p:nvSpPr>
        <p:spPr bwMode="auto">
          <a:xfrm>
            <a:off x="4065593" y="6696894"/>
            <a:ext cx="974725" cy="126958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25" b="1" i="1" dirty="0">
                <a:solidFill>
                  <a:srgbClr val="C00000"/>
                </a:solidFill>
                <a:latin typeface="Calibri" charset="0"/>
              </a:rPr>
              <a:t>UNCLASSIFIED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10"/>
            <a:ext cx="7772400" cy="1470025"/>
          </a:xfrm>
        </p:spPr>
        <p:txBody>
          <a:bodyPr/>
          <a:lstStyle>
            <a:lvl1pPr algn="ctr"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8900" y="4191000"/>
            <a:ext cx="6400800" cy="1752600"/>
          </a:xfrm>
        </p:spPr>
        <p:txBody>
          <a:bodyPr anchor="b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8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3A692C9-55D0-4D6B-A722-7D6E5DFC1327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684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1"/>
          <p:cNvCxnSpPr>
            <a:cxnSpLocks noChangeShapeType="1"/>
          </p:cNvCxnSpPr>
          <p:nvPr userDrawn="1"/>
        </p:nvCxnSpPr>
        <p:spPr bwMode="auto">
          <a:xfrm>
            <a:off x="266700" y="1117600"/>
            <a:ext cx="86106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23838"/>
            <a:ext cx="8229600" cy="715963"/>
          </a:xfrm>
        </p:spPr>
        <p:txBody>
          <a:bodyPr/>
          <a:lstStyle>
            <a:lvl1pPr algn="ctr">
              <a:defRPr sz="2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4F90331-AC0C-4E77-9CF1-FAE3C01CE80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847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884" indent="0">
              <a:buNone/>
              <a:defRPr sz="2100"/>
            </a:lvl2pPr>
            <a:lvl3pPr marL="685766" indent="0">
              <a:buNone/>
              <a:defRPr sz="1800"/>
            </a:lvl3pPr>
            <a:lvl4pPr marL="1028649" indent="0">
              <a:buNone/>
              <a:defRPr sz="1500"/>
            </a:lvl4pPr>
            <a:lvl5pPr marL="1371532" indent="0">
              <a:buNone/>
              <a:defRPr sz="1500"/>
            </a:lvl5pPr>
            <a:lvl6pPr marL="1714415" indent="0">
              <a:buNone/>
              <a:defRPr sz="1500"/>
            </a:lvl6pPr>
            <a:lvl7pPr marL="2057297" indent="0">
              <a:buNone/>
              <a:defRPr sz="1500"/>
            </a:lvl7pPr>
            <a:lvl8pPr marL="2400180" indent="0">
              <a:buNone/>
              <a:defRPr sz="1500"/>
            </a:lvl8pPr>
            <a:lvl9pPr marL="2743064" indent="0">
              <a:buNone/>
              <a:defRPr sz="15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884" indent="0">
              <a:buNone/>
              <a:defRPr sz="900"/>
            </a:lvl2pPr>
            <a:lvl3pPr marL="685766" indent="0">
              <a:buNone/>
              <a:defRPr sz="750"/>
            </a:lvl3pPr>
            <a:lvl4pPr marL="1028649" indent="0">
              <a:buNone/>
              <a:defRPr sz="675"/>
            </a:lvl4pPr>
            <a:lvl5pPr marL="1371532" indent="0">
              <a:buNone/>
              <a:defRPr sz="675"/>
            </a:lvl5pPr>
            <a:lvl6pPr marL="1714415" indent="0">
              <a:buNone/>
              <a:defRPr sz="675"/>
            </a:lvl6pPr>
            <a:lvl7pPr marL="2057297" indent="0">
              <a:buNone/>
              <a:defRPr sz="675"/>
            </a:lvl7pPr>
            <a:lvl8pPr marL="2400180" indent="0">
              <a:buNone/>
              <a:defRPr sz="675"/>
            </a:lvl8pPr>
            <a:lvl9pPr marL="2743064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F32FD41-7444-4E93-AB65-364E6A0CB5F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1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304800"/>
            <a:ext cx="9067800" cy="1219200"/>
          </a:xfrm>
        </p:spPr>
        <p:txBody>
          <a:bodyPr>
            <a:normAutofit/>
          </a:bodyPr>
          <a:lstStyle>
            <a:lvl1pPr algn="ctr">
              <a:defRPr sz="21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791200"/>
            <a:ext cx="6400800" cy="838200"/>
          </a:xfrm>
        </p:spPr>
        <p:txBody>
          <a:bodyPr>
            <a:normAutofit/>
          </a:bodyPr>
          <a:lstStyle>
            <a:lvl1pPr marL="0" indent="0" algn="ctr">
              <a:buNone/>
              <a:defRPr sz="18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  <a:lvl2pPr marL="3428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3"/>
          </p:nvPr>
        </p:nvSpPr>
        <p:spPr>
          <a:xfrm>
            <a:off x="1792288" y="1600200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884" indent="0">
              <a:buNone/>
              <a:defRPr sz="2100"/>
            </a:lvl2pPr>
            <a:lvl3pPr marL="685766" indent="0">
              <a:buNone/>
              <a:defRPr sz="1800"/>
            </a:lvl3pPr>
            <a:lvl4pPr marL="1028649" indent="0">
              <a:buNone/>
              <a:defRPr sz="1500"/>
            </a:lvl4pPr>
            <a:lvl5pPr marL="1371532" indent="0">
              <a:buNone/>
              <a:defRPr sz="1500"/>
            </a:lvl5pPr>
            <a:lvl6pPr marL="1714415" indent="0">
              <a:buNone/>
              <a:defRPr sz="1500"/>
            </a:lvl6pPr>
            <a:lvl7pPr marL="2057297" indent="0">
              <a:buNone/>
              <a:defRPr sz="1500"/>
            </a:lvl7pPr>
            <a:lvl8pPr marL="2400180" indent="0">
              <a:buNone/>
              <a:defRPr sz="1500"/>
            </a:lvl8pPr>
            <a:lvl9pPr marL="2743064" indent="0">
              <a:buNone/>
              <a:defRPr sz="1500"/>
            </a:lvl9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80775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E937F-87E2-4148-81CC-B81BC5FEB8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290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6416AF-C259-4392-A07F-1642219F7A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98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DD3305-968D-44EC-8ABC-64DAB49ED2D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624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228610"/>
            <a:ext cx="822960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295400"/>
            <a:ext cx="88392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75475" y="647859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358154B-DA2A-4E4A-9016-F5C548F211D4}" type="slidenum">
              <a:rPr lang="en-US"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ea typeface="ＭＳ Ｐゴシック" pitchFamily="34" charset="-128"/>
            </a:endParaRPr>
          </a:p>
        </p:txBody>
      </p:sp>
      <p:sp>
        <p:nvSpPr>
          <p:cNvPr id="7" name="Rectangle 27"/>
          <p:cNvSpPr>
            <a:spLocks noChangeArrowheads="1"/>
          </p:cNvSpPr>
          <p:nvPr/>
        </p:nvSpPr>
        <p:spPr bwMode="auto">
          <a:xfrm>
            <a:off x="47625" y="73025"/>
            <a:ext cx="8991600" cy="6705600"/>
          </a:xfrm>
          <a:prstGeom prst="rect">
            <a:avLst/>
          </a:prstGeom>
          <a:noFill/>
          <a:ln w="44450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1350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1030" name="Text Box 28"/>
          <p:cNvSpPr txBox="1">
            <a:spLocks noChangeArrowheads="1"/>
          </p:cNvSpPr>
          <p:nvPr/>
        </p:nvSpPr>
        <p:spPr bwMode="auto">
          <a:xfrm>
            <a:off x="6483351" y="19772"/>
            <a:ext cx="2336800" cy="126958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25" b="1" i="1" dirty="0">
                <a:solidFill>
                  <a:prstClr val="black"/>
                </a:solidFill>
                <a:latin typeface="Calibri" charset="0"/>
              </a:rPr>
              <a:t>General</a:t>
            </a:r>
            <a:r>
              <a:rPr lang="en-US" sz="825" b="1" i="1" baseline="0" dirty="0">
                <a:solidFill>
                  <a:prstClr val="black"/>
                </a:solidFill>
                <a:latin typeface="Calibri" charset="0"/>
              </a:rPr>
              <a:t> Public Guidelines</a:t>
            </a:r>
            <a:endParaRPr lang="en-US" sz="825" b="1" i="1" dirty="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031" name="Text Box 28"/>
          <p:cNvSpPr txBox="1">
            <a:spLocks noChangeArrowheads="1"/>
          </p:cNvSpPr>
          <p:nvPr/>
        </p:nvSpPr>
        <p:spPr bwMode="auto">
          <a:xfrm>
            <a:off x="266700" y="6707213"/>
            <a:ext cx="2247900" cy="126958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25" b="1" i="1" dirty="0">
                <a:solidFill>
                  <a:prstClr val="black"/>
                </a:solidFill>
                <a:latin typeface="Calibri" charset="0"/>
              </a:rPr>
              <a:t>West Virginia Army National Guard</a:t>
            </a:r>
          </a:p>
        </p:txBody>
      </p:sp>
      <p:sp>
        <p:nvSpPr>
          <p:cNvPr id="1032" name="Text Box 28"/>
          <p:cNvSpPr txBox="1">
            <a:spLocks noChangeArrowheads="1"/>
          </p:cNvSpPr>
          <p:nvPr/>
        </p:nvSpPr>
        <p:spPr bwMode="auto">
          <a:xfrm>
            <a:off x="4078293" y="11927"/>
            <a:ext cx="974725" cy="126958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25" b="1" i="1">
                <a:solidFill>
                  <a:srgbClr val="C00000"/>
                </a:solidFill>
                <a:latin typeface="Calibri" charset="0"/>
              </a:rPr>
              <a:t>UNCLASSIFIED</a:t>
            </a:r>
          </a:p>
        </p:txBody>
      </p:sp>
      <p:sp>
        <p:nvSpPr>
          <p:cNvPr id="1033" name="Text Box 28"/>
          <p:cNvSpPr txBox="1">
            <a:spLocks noChangeArrowheads="1"/>
          </p:cNvSpPr>
          <p:nvPr/>
        </p:nvSpPr>
        <p:spPr bwMode="auto">
          <a:xfrm>
            <a:off x="4065593" y="6696894"/>
            <a:ext cx="974725" cy="126958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25" b="1" i="1">
                <a:solidFill>
                  <a:srgbClr val="C00000"/>
                </a:solidFill>
                <a:latin typeface="Calibri" charset="0"/>
              </a:rPr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3122908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7" r:id="rId6"/>
    <p:sldLayoutId id="2147483668" r:id="rId7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342884" algn="l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" pitchFamily="34" charset="0"/>
        </a:defRPr>
      </a:lvl6pPr>
      <a:lvl7pPr marL="685766" algn="l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" pitchFamily="34" charset="0"/>
        </a:defRPr>
      </a:lvl7pPr>
      <a:lvl8pPr marL="1028649" algn="l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" pitchFamily="34" charset="0"/>
        </a:defRPr>
      </a:lvl8pPr>
      <a:lvl9pPr marL="1371532" algn="l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" pitchFamily="34" charset="0"/>
        </a:defRPr>
      </a:lvl9pPr>
    </p:titleStyle>
    <p:bodyStyle>
      <a:lvl1pPr marL="257162" indent="-257162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57185" indent="-21430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57207" indent="-171442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200090" indent="-171442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542974" indent="-171442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885856" indent="-171442" algn="l" defTabSz="68576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68576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dc.gov/coronavirus/2019-ncov/community/home/cleaning-disinfection.html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dc.gov/coronavirus/2019-ncov/specific-groups/high-risk-complications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692C9-55D0-4D6B-A722-7D6E5DFC1327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222" y="1136970"/>
            <a:ext cx="4982253" cy="4551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9712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extLst>
              <p:ext uri="{D42A27DB-BD31-4B8C-83A1-F6EECF244321}">
                <p14:modId xmlns:p14="http://schemas.microsoft.com/office/powerpoint/2010/main" val="2808150204"/>
              </p:ext>
            </p:extLst>
          </p:nvPr>
        </p:nvSpPr>
        <p:spPr/>
        <p:txBody>
          <a:bodyPr/>
          <a:lstStyle/>
          <a:p>
            <a:pPr marL="256540" indent="-256540"/>
            <a:r>
              <a:rPr lang="en-US" dirty="0"/>
              <a:t>Who to call for general information.</a:t>
            </a:r>
          </a:p>
          <a:p>
            <a:pPr marL="0" indent="0">
              <a:buNone/>
            </a:pPr>
            <a:r>
              <a:rPr lang="en-US" dirty="0"/>
              <a:t>   - Coronavirus Hotline for WV 1-800-887-4304</a:t>
            </a:r>
          </a:p>
          <a:p>
            <a:pPr marL="0" indent="0">
              <a:buNone/>
            </a:pPr>
            <a:endParaRPr lang="en-US" dirty="0"/>
          </a:p>
          <a:p>
            <a:pPr marL="256540" indent="-256540"/>
            <a:r>
              <a:rPr lang="en-US" dirty="0"/>
              <a:t>Who to call if sick.</a:t>
            </a:r>
          </a:p>
          <a:p>
            <a:pPr marL="0" indent="0">
              <a:buNone/>
            </a:pPr>
            <a:r>
              <a:rPr lang="en-US" dirty="0"/>
              <a:t>   -Contact your personal Family Physician.</a:t>
            </a:r>
          </a:p>
          <a:p>
            <a:pPr marL="0" indent="0">
              <a:buNone/>
            </a:pPr>
            <a:r>
              <a:rPr lang="en-US" dirty="0"/>
              <a:t>   - If you do not have a Family Physician contact local Urgent Care.</a:t>
            </a:r>
          </a:p>
          <a:p>
            <a:pPr marL="0" indent="0">
              <a:buNone/>
            </a:pPr>
            <a:r>
              <a:rPr lang="en-US" dirty="0"/>
              <a:t>   </a:t>
            </a:r>
            <a:endParaRPr dirty="0"/>
          </a:p>
          <a:p>
            <a:pPr marL="0" indent="0">
              <a:buNone/>
            </a:pPr>
            <a:r>
              <a:rPr lang="en-US" dirty="0"/>
              <a:t>     </a:t>
            </a:r>
            <a:r>
              <a:rPr lang="en-US" b="1" dirty="0"/>
              <a:t>Do not show up in person unless directed to do so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90331-AC0C-4E77-9CF1-FAE3C01CE80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1886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9326" y="1955238"/>
            <a:ext cx="2414195" cy="192308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90331-AC0C-4E77-9CF1-FAE3C01CE80A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 rot="20510536">
            <a:off x="1534043" y="1904056"/>
            <a:ext cx="247532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70933">
            <a:off x="4128397" y="2891382"/>
            <a:ext cx="2098452" cy="16715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498338">
            <a:off x="3902768" y="1241169"/>
            <a:ext cx="2847079" cy="226790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70639">
            <a:off x="2778793" y="2680842"/>
            <a:ext cx="2047774" cy="163120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8426" y="3463996"/>
            <a:ext cx="4125961" cy="328663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82636">
            <a:off x="3162083" y="3669876"/>
            <a:ext cx="2377271" cy="189367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7530" y="4526992"/>
            <a:ext cx="2847079" cy="226790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612" y="2520071"/>
            <a:ext cx="4297360" cy="342316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3368" y="1267333"/>
            <a:ext cx="1637343" cy="1304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603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Information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90331-AC0C-4E77-9CF1-FAE3C01CE80A}" type="slidenum">
              <a:rPr lang="en-US" smtClean="0"/>
              <a:pPr/>
              <a:t>2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7068682"/>
              </p:ext>
            </p:extLst>
          </p:nvPr>
        </p:nvGraphicFramePr>
        <p:xfrm>
          <a:off x="2740776" y="1270462"/>
          <a:ext cx="3817966" cy="49408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Acrobat Document" r:id="rId3" imgW="5829298" imgH="7543753" progId="Acrobat.Document.DC">
                  <p:embed/>
                </p:oleObj>
              </mc:Choice>
              <mc:Fallback>
                <p:oleObj name="Acrobat Document" r:id="rId3" imgW="5829298" imgH="7543753" progId="Acrobat.Document.DC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40776" y="1270462"/>
                        <a:ext cx="3817966" cy="49408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143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Sick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b="1" dirty="0"/>
              <a:t>Call your doctor:  </a:t>
            </a:r>
            <a:r>
              <a:rPr lang="en-US" sz="2200" dirty="0"/>
              <a:t>If you think you have been exposed to COVID-19 and develop a fever and symptoms, such as cough or difficulty breathing, call your healthcare provider for medical advice.</a:t>
            </a:r>
          </a:p>
          <a:p>
            <a:r>
              <a:rPr lang="en-US" sz="2200" b="1" dirty="0"/>
              <a:t>Stay home:</a:t>
            </a:r>
            <a:r>
              <a:rPr lang="en-US" sz="2200" dirty="0"/>
              <a:t> People who are mildly ill with COVID-19 are able to recover at home. Do not leave, except to get medical care. Do not visit public areas.</a:t>
            </a:r>
          </a:p>
          <a:p>
            <a:r>
              <a:rPr lang="en-US" sz="2200" b="1" dirty="0"/>
              <a:t>Stay in touch with your doctor</a:t>
            </a:r>
            <a:r>
              <a:rPr lang="en-US" sz="2200" dirty="0"/>
              <a:t>. Call before you get medical care. Be sure to get care if you feel worse or you think it is an emergency.</a:t>
            </a:r>
          </a:p>
          <a:p>
            <a:r>
              <a:rPr lang="en-US" sz="2200" b="1" dirty="0"/>
              <a:t>Avoid public transportation:</a:t>
            </a:r>
            <a:r>
              <a:rPr lang="en-US" sz="2200" dirty="0"/>
              <a:t> Avoid using public transportation, ride-sharing, or taxis. </a:t>
            </a:r>
          </a:p>
          <a:p>
            <a:r>
              <a:rPr lang="en-US" sz="2200" b="1" dirty="0"/>
              <a:t>Stay away from others:</a:t>
            </a:r>
            <a:r>
              <a:rPr lang="en-US" sz="2200" dirty="0"/>
              <a:t> As much as possible, you should stay in a specific “sick room” and away from other people in your home. Use a separate bathroom, if available. Separate yourself from other people in your home, this is known as home isolation.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90331-AC0C-4E77-9CF1-FAE3C01CE80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176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Sick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400" b="1" dirty="0"/>
              <a:t>Limit contact with pets &amp; animals:</a:t>
            </a:r>
            <a:r>
              <a:rPr lang="en-US" sz="2400" dirty="0"/>
              <a:t> You should restrict contact with pets and other animals, just like you would around other people.</a:t>
            </a:r>
            <a:endParaRPr lang="en-US" sz="2000" dirty="0"/>
          </a:p>
          <a:p>
            <a:pPr lvl="1"/>
            <a:r>
              <a:rPr lang="en-US" sz="2400" dirty="0"/>
              <a:t>Although there have not been reports of pets or other animals becoming sick with COVID-19, it is still recommended that people with the virus limit contact with animals until more information is known.</a:t>
            </a:r>
            <a:endParaRPr lang="en-US" sz="2000" dirty="0"/>
          </a:p>
          <a:p>
            <a:r>
              <a:rPr lang="en-US" sz="2400" dirty="0"/>
              <a:t>When possible, have another member of your household care for your animals while you are sick with COVID-19. If you must care for your pet or be around animals while you are sick, wash your hands before and after you interact with them.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90331-AC0C-4E77-9CF1-FAE3C01CE80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922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Sick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/>
              <a:t>If you are sick:</a:t>
            </a:r>
            <a:r>
              <a:rPr lang="en-US" sz="2400" dirty="0"/>
              <a:t> You should wear a facemask when you are around other people (e.g., sharing a room or vehicle) and before you enter a healthcare provider’s office. If you are not able to wear a facemask (for example, because it causes trouble breathing), then you should do your best to cover your coughs and sneezes, and people who are caring for you should wear a facemask if they enter your room. </a:t>
            </a:r>
          </a:p>
          <a:p>
            <a:r>
              <a:rPr lang="en-US" sz="2400" b="1" dirty="0"/>
              <a:t>If you are not symptomatic: </a:t>
            </a:r>
            <a:r>
              <a:rPr lang="en-US" sz="2400" dirty="0"/>
              <a:t>You do not need to wear a facemask unless you are caring for someone who is sick (and they are not able to wear a facemask). Facemasks may be in short supply and they should be saved for caregivers.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90331-AC0C-4E77-9CF1-FAE3C01CE80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3082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Sick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400" b="1" dirty="0"/>
              <a:t>Clean AND disinfect </a:t>
            </a:r>
            <a:r>
              <a:rPr lang="en-US" sz="2400" b="1" dirty="0">
                <a:hlinkClick r:id="rId2"/>
              </a:rPr>
              <a:t>frequently touched surfaces</a:t>
            </a:r>
            <a:r>
              <a:rPr lang="en-US" sz="2400" b="1" dirty="0"/>
              <a:t> daily</a:t>
            </a:r>
            <a:r>
              <a:rPr lang="en-US" sz="2400" dirty="0"/>
              <a:t>. This includes tables, doorknobs, light switches, countertops, handles, desks, phones, keyboards, toilets, faucets, and sinks.</a:t>
            </a:r>
          </a:p>
          <a:p>
            <a:r>
              <a:rPr lang="en-US" sz="2400" b="1" dirty="0"/>
              <a:t>If surfaces are dirty, clean them:</a:t>
            </a:r>
            <a:r>
              <a:rPr lang="en-US" sz="2400" dirty="0"/>
              <a:t> Use detergent or soap and water prior to disinfection.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90331-AC0C-4E77-9CF1-FAE3C01CE80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7459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Preventative Actions/ Controls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There is currently no vaccine to prevent coronavirus disease 2019 (COVID-19).</a:t>
            </a:r>
          </a:p>
          <a:p>
            <a:r>
              <a:rPr lang="en-US" sz="2400" b="1" dirty="0"/>
              <a:t>The best way to prevent illness is to avoid being exposed to this virus.</a:t>
            </a:r>
            <a:endParaRPr lang="en-US" sz="2400" dirty="0"/>
          </a:p>
          <a:p>
            <a:pPr lvl="0"/>
            <a:r>
              <a:rPr lang="en-US" sz="2400" dirty="0"/>
              <a:t>The virus is thought to spread mainly from person-to-person.</a:t>
            </a:r>
          </a:p>
          <a:p>
            <a:pPr lvl="1"/>
            <a:r>
              <a:rPr lang="en-US" sz="2400" dirty="0"/>
              <a:t>Between people who are in close contact with one another (within about 6 feet).</a:t>
            </a:r>
          </a:p>
          <a:p>
            <a:r>
              <a:rPr lang="en-US" sz="2400" dirty="0"/>
              <a:t>Through respiratory droplets produced when an infected person coughs or sneezes.</a:t>
            </a:r>
          </a:p>
          <a:p>
            <a:r>
              <a:rPr lang="en-US" sz="2400" dirty="0"/>
              <a:t>These droplets can land in the mouths or noses of people who are nearby or possibly be inhaled into the lungs.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90331-AC0C-4E77-9CF1-FAE3C01CE80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4672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Preventative Actions/ Controls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/>
              <a:t>Wash your hands</a:t>
            </a:r>
            <a:r>
              <a:rPr lang="en-US" sz="2400" dirty="0"/>
              <a:t> often with soap and water for at least 20 seconds especially after you have been in a public place, or after blowing your nose, coughing, or sneezing.</a:t>
            </a:r>
          </a:p>
          <a:p>
            <a:pPr lvl="0"/>
            <a:r>
              <a:rPr lang="en-US" sz="2400" dirty="0"/>
              <a:t>If soap and water are not readily available, </a:t>
            </a:r>
            <a:r>
              <a:rPr lang="en-US" sz="2400" b="1" dirty="0"/>
              <a:t>use a hand sanitizer that contains at least 60% alcohol</a:t>
            </a:r>
            <a:r>
              <a:rPr lang="en-US" sz="2400" dirty="0"/>
              <a:t>. Cover all surfaces of your hands and rub them together until they feel dry.</a:t>
            </a:r>
          </a:p>
          <a:p>
            <a:pPr lvl="0"/>
            <a:r>
              <a:rPr lang="en-US" sz="2400" b="1" dirty="0"/>
              <a:t>Avoid touching</a:t>
            </a:r>
            <a:r>
              <a:rPr lang="en-US" sz="2400" dirty="0"/>
              <a:t> </a:t>
            </a:r>
            <a:r>
              <a:rPr lang="en-US" sz="2400" b="1" dirty="0"/>
              <a:t>your eyes, nose, and mouth</a:t>
            </a:r>
            <a:r>
              <a:rPr lang="en-US" sz="2400" dirty="0"/>
              <a:t> with unwashed hands.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90331-AC0C-4E77-9CF1-FAE3C01CE80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9848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Preventative Actions/ Controls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400" b="1" dirty="0"/>
              <a:t>Avoid close contact</a:t>
            </a:r>
            <a:r>
              <a:rPr lang="en-US" sz="2400" dirty="0"/>
              <a:t> with people who are sick.</a:t>
            </a:r>
          </a:p>
          <a:p>
            <a:r>
              <a:rPr lang="en-US" sz="2400" dirty="0"/>
              <a:t>Put </a:t>
            </a:r>
            <a:r>
              <a:rPr lang="en-US" sz="2400" b="1" dirty="0"/>
              <a:t>distance between yourself and other</a:t>
            </a:r>
            <a:r>
              <a:rPr lang="en-US" sz="2400" dirty="0"/>
              <a:t> </a:t>
            </a:r>
            <a:r>
              <a:rPr lang="en-US" sz="2400" b="1" dirty="0"/>
              <a:t>people</a:t>
            </a:r>
            <a:r>
              <a:rPr lang="en-US" sz="2400" dirty="0"/>
              <a:t> if COVID-19 is spreading in your community. This is especially important for </a:t>
            </a:r>
            <a:r>
              <a:rPr lang="en-US" sz="2400" u="sng" dirty="0">
                <a:hlinkClick r:id="rId2"/>
              </a:rPr>
              <a:t>people who are at higher </a:t>
            </a:r>
            <a:r>
              <a:rPr lang="en-US" sz="2400" dirty="0">
                <a:hlinkClick r:id="rId2"/>
              </a:rPr>
              <a:t>risk</a:t>
            </a:r>
            <a:r>
              <a:rPr lang="en-US" sz="2400" u="sng" dirty="0">
                <a:hlinkClick r:id="rId2"/>
              </a:rPr>
              <a:t> of getting very sick</a:t>
            </a:r>
            <a:r>
              <a:rPr lang="en-US" sz="2400" u="sng" dirty="0"/>
              <a:t>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90331-AC0C-4E77-9CF1-FAE3C01CE80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8604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c9e97d24-e2b6-4b22-9523-1615459d5b16">CVZQWEZ7FUWY-1836713982-7964</_dlc_DocId>
    <_dlc_DocIdUrl xmlns="c9e97d24-e2b6-4b22-9523-1615459d5b16">
      <Url>https://gko.portal.ng.mil/states/WV/armystaff/JITEC/CBRN/ITBMain/_layouts/15/DocIdRedir.aspx?ID=CVZQWEZ7FUWY-1836713982-7964</Url>
      <Description>CVZQWEZ7FUWY-1836713982-7964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745A51F3B57847A038BDC1AA4B2765" ma:contentTypeVersion="3" ma:contentTypeDescription="Create a new document." ma:contentTypeScope="" ma:versionID="0ec466d145260e5e606d40860534f76a">
  <xsd:schema xmlns:xsd="http://www.w3.org/2001/XMLSchema" xmlns:xs="http://www.w3.org/2001/XMLSchema" xmlns:p="http://schemas.microsoft.com/office/2006/metadata/properties" xmlns:ns2="c9e97d24-e2b6-4b22-9523-1615459d5b16" targetNamespace="http://schemas.microsoft.com/office/2006/metadata/properties" ma:root="true" ma:fieldsID="c4ef50ed1c9e47a9843b697fa3b7400b" ns2:_="">
    <xsd:import namespace="c9e97d24-e2b6-4b22-9523-1615459d5b16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e97d24-e2b6-4b22-9523-1615459d5b16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6E23249-F9BE-4379-8B2A-5F25F324FE92}">
  <ds:schemaRefs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c9e97d24-e2b6-4b22-9523-1615459d5b16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F309E34-AF76-49B1-B59E-5565F6382D3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9e97d24-e2b6-4b22-9523-1615459d5b1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CF33DA5-C992-4772-B843-6270215212E5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D1CECBB2-1874-41CD-A697-C2C8D9E3111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6266</TotalTime>
  <Words>775</Words>
  <Application>Microsoft Office PowerPoint</Application>
  <PresentationFormat>On-screen Show (4:3)</PresentationFormat>
  <Paragraphs>56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1_Office Theme</vt:lpstr>
      <vt:lpstr>PowerPoint Presentation</vt:lpstr>
      <vt:lpstr>General Information</vt:lpstr>
      <vt:lpstr>If Sick</vt:lpstr>
      <vt:lpstr>If Sick</vt:lpstr>
      <vt:lpstr>If Sick</vt:lpstr>
      <vt:lpstr>If Sick</vt:lpstr>
      <vt:lpstr>Preventative Actions/ Controls</vt:lpstr>
      <vt:lpstr>Preventative Actions/ Controls</vt:lpstr>
      <vt:lpstr>Preventative Actions/ Controls</vt:lpstr>
      <vt:lpstr>Communications</vt:lpstr>
      <vt:lpstr>QUESTIONS</vt:lpstr>
    </vt:vector>
  </TitlesOfParts>
  <Company>United States Army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james.knight2</dc:creator>
  <cp:lastModifiedBy>Ivester, John F III 1LT MIL NG WVARNG</cp:lastModifiedBy>
  <cp:revision>104</cp:revision>
  <cp:lastPrinted>2017-08-18T18:37:58Z</cp:lastPrinted>
  <dcterms:created xsi:type="dcterms:W3CDTF">2015-09-10T19:28:15Z</dcterms:created>
  <dcterms:modified xsi:type="dcterms:W3CDTF">2020-03-20T15:53:36Z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0x010100C4745A51F3B57847A038BDC1AA4B2765</vt:lpwstr>
  </property>
  <property fmtid="{D5CDD505-2E9C-101B-9397-08002B2CF9AE}" pid="3" name="_dlc_DocIdItemGuid">
    <vt:lpwstr>e148b5bf-8dc6-4010-b864-17cf5cc8bbca</vt:lpwstr>
  </property>
  <property fmtid="{D5CDD505-2E9C-101B-9397-08002B2CF9AE}" pid="4" name="Order">
    <vt:r8>185500</vt:r8>
  </property>
  <property fmtid="{D5CDD505-2E9C-101B-9397-08002B2CF9AE}" pid="5" name="xd_ProgID">
    <vt:lpwstr/>
  </property>
  <property fmtid="{D5CDD505-2E9C-101B-9397-08002B2CF9AE}" pid="6" name="TemplateUrl">
    <vt:lpwstr/>
  </property>
</Properties>
</file>