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19"/>
  </p:notesMasterIdLst>
  <p:sldIdLst>
    <p:sldId id="259" r:id="rId5"/>
    <p:sldId id="260" r:id="rId6"/>
    <p:sldId id="261" r:id="rId7"/>
    <p:sldId id="286" r:id="rId8"/>
    <p:sldId id="296" r:id="rId9"/>
    <p:sldId id="287" r:id="rId10"/>
    <p:sldId id="285" r:id="rId11"/>
    <p:sldId id="282" r:id="rId12"/>
    <p:sldId id="284" r:id="rId13"/>
    <p:sldId id="294" r:id="rId14"/>
    <p:sldId id="295" r:id="rId15"/>
    <p:sldId id="281" r:id="rId16"/>
    <p:sldId id="290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202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outlineViewPr>
    <p:cViewPr>
      <p:scale>
        <a:sx n="33" d="100"/>
        <a:sy n="33" d="100"/>
      </p:scale>
      <p:origin x="0" y="-58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61595-59EE-46FE-9AD4-893BD3CF30D8}" type="datetimeFigureOut">
              <a:rPr lang="en-US" smtClean="0"/>
              <a:t>4/21/2026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6E22B-85CA-45C7-86A8-A17C38B96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0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CF70A2-C0AD-4D28-B3EB-C43D221AD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EE984A-7865-4092-9DD1-FA065CFE1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3B8F172B-7E78-455D-98E3-82DF61843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F50D9895-086D-4E52-B2BB-4B8D7993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441336E-0F59-4E8E-A2B5-D62EDA718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B873BD-A26D-4CB5-BED3-D95C908B8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0" y="1066800"/>
            <a:ext cx="5257800" cy="2833528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spc="120"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F5E2EC6-688E-4202-BA23-F29BE1145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9" y="4074784"/>
            <a:ext cx="5257799" cy="1640216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709CFE-7328-4CEC-A7C8-D6C8B18D6C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232" y="740664"/>
            <a:ext cx="4745736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2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F5322-A9D1-4D98-A1BC-9178604AB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0C34FA-2551-4FBC-8628-350654823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394623"/>
            <a:ext cx="5996619" cy="2131033"/>
          </a:xfrm>
        </p:spPr>
        <p:txBody>
          <a:bodyPr anchor="ctr">
            <a:normAutofit/>
          </a:bodyPr>
          <a:lstStyle/>
          <a:p>
            <a:pPr algn="l"/>
            <a:r>
              <a:rPr lang="en-US" sz="4400">
                <a:cs typeface="Posterama" panose="020B0504020200020000" pitchFamily="34" charset="0"/>
              </a:rPr>
              <a:t>Click to edit Master title style</a:t>
            </a:r>
            <a:endParaRPr lang="en-US" sz="4400" dirty="0">
              <a:cs typeface="Posterama" panose="020B050402020002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8CD79-85EA-4D75-A743-D3DB777D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8194385" y="20961"/>
            <a:ext cx="3997615" cy="6816079"/>
            <a:chOff x="8059620" y="41922"/>
            <a:chExt cx="3997615" cy="6816077"/>
          </a:xfrm>
        </p:grpSpPr>
        <p:pic>
          <p:nvPicPr>
            <p:cNvPr id="9" name="Picture 8" descr="A picture containing sitting, dark, front, cat&#10;&#10;Description automatically generated">
              <a:extLst>
                <a:ext uri="{FF2B5EF4-FFF2-40B4-BE49-F238E27FC236}">
                  <a16:creationId xmlns:a16="http://schemas.microsoft.com/office/drawing/2014/main" id="{50D423CE-750A-48C7-B236-F510652F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0" name="Picture 9" descr="A picture containing sitting, dark, front, cat&#10;&#10;Description automatically generated">
              <a:extLst>
                <a:ext uri="{FF2B5EF4-FFF2-40B4-BE49-F238E27FC236}">
                  <a16:creationId xmlns:a16="http://schemas.microsoft.com/office/drawing/2014/main" id="{F198B21E-DBB4-4FAF-85E2-0929E6BFC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AD9BB445-59C3-4B51-9237-1F7AC9B0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29" y="381000"/>
            <a:ext cx="3997745" cy="21336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9566B9-A8AF-4476-A32A-4AEFC46430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" y="2670048"/>
            <a:ext cx="5175504" cy="363931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10391AAE-35A8-4BEC-BF35-22153B1436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0488" y="2670048"/>
            <a:ext cx="5175504" cy="363931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6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35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A7506A-23D3-4E50-B632-7D75C652F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2A1112-7DAD-487B-84EF-9F2B9F4A6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52E39B3F-C08C-424B-908B-8A3E017C6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80050DD2-3323-4041-91C6-8BFA52F3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FA34E2F-6A4E-4CFF-ACA1-994BA9CED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B9C0BE-DE84-42B6-9610-684AC81E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4953000" cy="2130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cs typeface="Posterama" panose="020B0504020200020000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5C06E1-E8B8-4F7A-8EB7-E594AFEE6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352800"/>
            <a:ext cx="4953000" cy="25146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40614F-452E-4022-B834-FFDC63466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813816"/>
            <a:ext cx="4617720" cy="25511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C9F0368A-AE83-428C-ABF7-694386AB6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465576"/>
            <a:ext cx="4617720" cy="25511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4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53A4E8-5A11-4C9C-8FC8-9D78AB5D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7" name="Picture 6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77D633C1-4A46-44EA-B1E7-96EA9C44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8" name="Picture 7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89667DF8-B73B-497B-95A4-5212EE66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EA3C8E6-EF45-4F18-A0CB-F0527540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92"/>
            <a:ext cx="4953000" cy="2130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cs typeface="Posterama" panose="020B0504020200020000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CA1F7B-7E1E-4745-8E06-38C79906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4912"/>
            <a:ext cx="4952681" cy="3410712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27CA11-7EE7-4C3B-AF4D-F50756E4EF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6600" y="568324"/>
            <a:ext cx="4727448" cy="5715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6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9FC3DD-D5CF-4D3A-AD62-2D9AD0EA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543720-E70E-42D7-9835-39FDFE40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7D5BA9D0-B4FD-4CD7-8F18-76506E97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7D2067D9-0848-4BAA-996E-BE1236E04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B87D7AA-E59B-441F-B5EC-E9828C1ED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2301875"/>
          </a:xfrm>
        </p:spPr>
        <p:txBody>
          <a:bodyPr anchor="b">
            <a:normAutofit/>
          </a:bodyPr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 sz="4400" spc="120"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0806D6C-F8DC-4FFA-9381-5620B7391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2743201"/>
            <a:ext cx="8763001" cy="9144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095252-A020-4AA1-9BB3-013288AE3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6200"/>
            <a:ext cx="4059936" cy="2971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7FBAD15-0D00-46EC-B530-EF6195F42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792" y="3886200"/>
            <a:ext cx="4087368" cy="2971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93F034-901D-43B1-89E9-6291A86787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064" y="3886200"/>
            <a:ext cx="4059936" cy="2971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2BDFDF-C29B-490D-B7E4-91359671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33B2E6-29D0-4249-A0A5-82013CE16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13AED3CD-2B31-49BC-BC04-850E0AD3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D5FE2C96-BB8F-4A14-88E4-C871D91E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F2C506E-3A15-4D88-8C7E-AE65D21F1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2D6351-AB6F-490B-97F2-D51C1478A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23" y="1066800"/>
            <a:ext cx="5367527" cy="2833528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spc="120"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F760311-9637-47CC-B0E7-6C8C307C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223" y="4074784"/>
            <a:ext cx="5367526" cy="1640216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734E01-4E64-484E-9728-EF69422CB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3448" y="1014984"/>
            <a:ext cx="4123944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7CA897AB-A280-4B5A-BEF5-C5D11D6535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13448" y="3511296"/>
            <a:ext cx="4123944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1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329184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3291840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361" y="1752600"/>
            <a:ext cx="329184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361" y="2666999"/>
            <a:ext cx="3291840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7999667-FDE9-4EC7-9EF8-E64C5DA4B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1466" y="1757319"/>
            <a:ext cx="329184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466FB3-35A6-4045-8C46-5F6399D7B4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466" y="2671718"/>
            <a:ext cx="3291840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7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62CE4B-3BFB-4501-B59A-0ED68CF6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608493-BDCD-43BD-A3CC-24E75027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92"/>
            <a:ext cx="4524956" cy="2130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cs typeface="Posterama" panose="020B0504020200020000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B9F353-002B-4A4D-A316-70D952ED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7297"/>
            <a:ext cx="4524664" cy="341296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890B2B-FFC6-4C7C-A617-67144F1E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55" y="0"/>
            <a:ext cx="5115697" cy="6858000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CD8768C-8806-4DE0-82CC-275A2EC6D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9592" y="74066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68CB9DF9-86EB-48CF-B212-F2B290C56F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78824" y="74066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554B2207-3993-41B6-AF63-EBB48DACAB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9592" y="352958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DE0340D8-BC7E-4431-A7A7-8D634C8A19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69680" y="352958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1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46" r:id="rId4"/>
    <p:sldLayoutId id="2147483734" r:id="rId5"/>
    <p:sldLayoutId id="2147483752" r:id="rId6"/>
    <p:sldLayoutId id="2147483737" r:id="rId7"/>
    <p:sldLayoutId id="2147483750" r:id="rId8"/>
    <p:sldLayoutId id="2147483745" r:id="rId9"/>
    <p:sldLayoutId id="2147483751" r:id="rId10"/>
    <p:sldLayoutId id="2147483733" r:id="rId11"/>
    <p:sldLayoutId id="2147483744" r:id="rId12"/>
    <p:sldLayoutId id="2147483736" r:id="rId13"/>
    <p:sldLayoutId id="2147483739" r:id="rId14"/>
    <p:sldLayoutId id="2147483740" r:id="rId15"/>
    <p:sldLayoutId id="2147483741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rdengoodsdirect.com/blogs/news/thriller-filler-chiller-and-spiller-a-smarter-way-to-design-beautiful-containers-woodies-pick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venwinners.com/Container-Design" TargetMode="External"/><Relationship Id="rId2" Type="http://schemas.openxmlformats.org/officeDocument/2006/relationships/hyperlink" Target="https://plants.ces.ncsu.edu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content.ces.ncsu.edu/18-plants-grown-in-contain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DE03-5881-4143-92C0-900FD2200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6336" y="1139080"/>
            <a:ext cx="5465064" cy="15231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Container Gardening: Thriller-Filler-Spiller Technique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26D00-6671-49B9-B158-E8FE9A305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1" y="2790292"/>
            <a:ext cx="5257799" cy="1379504"/>
          </a:xfrm>
        </p:spPr>
        <p:txBody>
          <a:bodyPr>
            <a:normAutofit/>
          </a:bodyPr>
          <a:lstStyle/>
          <a:p>
            <a:r>
              <a:rPr lang="en-US" dirty="0"/>
              <a:t>4.21.2026 by Kathy Parker</a:t>
            </a:r>
          </a:p>
          <a:p>
            <a:r>
              <a:rPr lang="en-US" dirty="0"/>
              <a:t>Anderson Creek Garden Club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0E100BE-497A-6A02-5122-69BA11BECF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245" r="25245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F9315-470F-8FBC-AACB-D0EA78109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767" y="4067708"/>
            <a:ext cx="1909922" cy="19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93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18ED1-A83D-9C8B-F491-79D2B4B5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A989-456B-9172-096D-A5B84B4E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C3CB5-C0AC-EB6B-6585-1FE73BDF7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7B55A1C-F349-2F78-9692-B3E1AA51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57CA3D8-44BF-9E09-B19D-EB2B987F96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Lantana</a:t>
            </a:r>
          </a:p>
          <a:p>
            <a:r>
              <a:rPr lang="en-US" dirty="0"/>
              <a:t>Verbena</a:t>
            </a:r>
          </a:p>
          <a:p>
            <a:r>
              <a:rPr lang="en-US" dirty="0"/>
              <a:t>Salvia</a:t>
            </a:r>
          </a:p>
          <a:p>
            <a:r>
              <a:rPr lang="en-US" dirty="0"/>
              <a:t>Zinnia</a:t>
            </a:r>
          </a:p>
          <a:p>
            <a:r>
              <a:rPr lang="en-US" dirty="0"/>
              <a:t>Begonia</a:t>
            </a:r>
          </a:p>
          <a:p>
            <a:r>
              <a:rPr lang="en-US" dirty="0"/>
              <a:t>Marigold</a:t>
            </a:r>
          </a:p>
          <a:p>
            <a:r>
              <a:rPr lang="en-US" dirty="0"/>
              <a:t>Ageratum</a:t>
            </a:r>
          </a:p>
          <a:p>
            <a:r>
              <a:rPr lang="en-US" dirty="0"/>
              <a:t>Geranium</a:t>
            </a:r>
          </a:p>
          <a:p>
            <a:r>
              <a:rPr lang="en-US" dirty="0" err="1"/>
              <a:t>Hypoestes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D37F7C-B190-0199-81FA-B94F9625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873" y="119248"/>
            <a:ext cx="2027433" cy="20453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554745-B345-129C-725B-E1C98EDB0A08}"/>
              </a:ext>
            </a:extLst>
          </p:cNvPr>
          <p:cNvSpPr txBox="1"/>
          <p:nvPr/>
        </p:nvSpPr>
        <p:spPr>
          <a:xfrm>
            <a:off x="8990106" y="2225767"/>
            <a:ext cx="330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Hypoestes</a:t>
            </a:r>
            <a:r>
              <a:rPr lang="en-US" dirty="0"/>
              <a:t>-Splash Select Rose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74A505-0558-DF66-72BF-A13792A6E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338" y="2576512"/>
            <a:ext cx="2095500" cy="2095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58A3F5-FCE8-1000-8795-B2BBEAACE898}"/>
              </a:ext>
            </a:extLst>
          </p:cNvPr>
          <p:cNvSpPr txBox="1"/>
          <p:nvPr/>
        </p:nvSpPr>
        <p:spPr>
          <a:xfrm>
            <a:off x="6389338" y="4751775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Ageratum-Aloha Blue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78B494-5099-7511-B9E8-88ABDCE4D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165" y="3225006"/>
            <a:ext cx="1657350" cy="16573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229E57-0900-9BC0-9515-C612B40A161A}"/>
              </a:ext>
            </a:extLst>
          </p:cNvPr>
          <p:cNvSpPr txBox="1"/>
          <p:nvPr/>
        </p:nvSpPr>
        <p:spPr>
          <a:xfrm>
            <a:off x="9052694" y="4971812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Marigold- Bonanza Mix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8975EDB-7891-6A1F-5DFF-1E577F4B8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860" y="119248"/>
            <a:ext cx="1657350" cy="16573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98DC4D-5D90-C72D-0566-3E62F5821BA3}"/>
              </a:ext>
            </a:extLst>
          </p:cNvPr>
          <p:cNvSpPr txBox="1"/>
          <p:nvPr/>
        </p:nvSpPr>
        <p:spPr>
          <a:xfrm>
            <a:off x="5967631" y="1776789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Begonia- Bada Bing Mix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E63766-1D20-3837-311D-EED15E936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118" y="3435351"/>
            <a:ext cx="2199464" cy="21994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5FEA105-D7FA-92B0-F239-DBB577C5857E}"/>
              </a:ext>
            </a:extLst>
          </p:cNvPr>
          <p:cNvSpPr txBox="1"/>
          <p:nvPr/>
        </p:nvSpPr>
        <p:spPr>
          <a:xfrm>
            <a:off x="3717118" y="5697044"/>
            <a:ext cx="247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Geranium- Bright Red</a:t>
            </a:r>
          </a:p>
        </p:txBody>
      </p:sp>
    </p:spTree>
    <p:extLst>
      <p:ext uri="{BB962C8B-B14F-4D97-AF65-F5344CB8AC3E}">
        <p14:creationId xmlns:p14="http://schemas.microsoft.com/office/powerpoint/2010/main" val="3990462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79B07-475D-09E0-D4E5-FC52C2D50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989C-3D7E-4836-4EE4-863AD150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A16CD-69C9-0820-AFDC-1A3505A95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Spiller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9D1C9-4360-8687-3686-548A1787DC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Sweet potato vine</a:t>
            </a:r>
          </a:p>
          <a:p>
            <a:r>
              <a:rPr lang="en-US" dirty="0"/>
              <a:t>Trailing petunia</a:t>
            </a:r>
          </a:p>
          <a:p>
            <a:r>
              <a:rPr lang="en-US" dirty="0"/>
              <a:t>Nasturtium</a:t>
            </a:r>
          </a:p>
          <a:p>
            <a:r>
              <a:rPr lang="en-US" dirty="0"/>
              <a:t>Sedum</a:t>
            </a:r>
          </a:p>
          <a:p>
            <a:r>
              <a:rPr lang="en-US" dirty="0"/>
              <a:t>Portulaca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2BDB23-38C5-7517-97FB-DB5B755A7F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9106" y="2011997"/>
            <a:ext cx="2942814" cy="56451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Nasturtium-Alaska Mix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320C0F-1C15-370D-C556-FE663C45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90763C-E240-6208-C331-A46708E3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106" y="76200"/>
            <a:ext cx="1909761" cy="1909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3CCF7A-7F4A-BA1B-6351-C273B4FF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612" y="3884927"/>
            <a:ext cx="2137132" cy="13255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D1762C-0E94-101F-3410-C8FA2C1E4083}"/>
              </a:ext>
            </a:extLst>
          </p:cNvPr>
          <p:cNvSpPr txBox="1"/>
          <p:nvPr/>
        </p:nvSpPr>
        <p:spPr>
          <a:xfrm>
            <a:off x="9734325" y="5259584"/>
            <a:ext cx="193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Portulaca- Mixed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A56D7E-2E95-2736-AFEA-FA33D0DA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44" y="780930"/>
            <a:ext cx="2137132" cy="32191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720BE34-3BE2-C1E8-8159-8026A8C4CAB5}"/>
              </a:ext>
            </a:extLst>
          </p:cNvPr>
          <p:cNvSpPr txBox="1"/>
          <p:nvPr/>
        </p:nvSpPr>
        <p:spPr>
          <a:xfrm>
            <a:off x="3201894" y="4000086"/>
            <a:ext cx="362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Ipomoea Sweet Potato Margarita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DB4630E-29A7-F70B-F445-9D44FC01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190" y="2744063"/>
            <a:ext cx="1645330" cy="35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457B-41EA-E374-8BFD-AD606849E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8A48-AE6C-1D37-2E46-05F748C8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F64DE-0180-54CE-57A5-FF867202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331118"/>
            <a:ext cx="11274612" cy="41957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Check soil for water needs (usually needs H2O daily in summer)</a:t>
            </a:r>
          </a:p>
          <a:p>
            <a:r>
              <a:rPr lang="en-US" dirty="0"/>
              <a:t>Use balanced 10-10-10 liquid fertilizer every 2-3 weeks</a:t>
            </a:r>
          </a:p>
          <a:p>
            <a:pPr marL="0" indent="0">
              <a:buNone/>
            </a:pPr>
            <a:r>
              <a:rPr lang="en-US" dirty="0"/>
              <a:t>	Nitrogen(growth), Phosphorus(flowers/roots), Potassium(overall health) </a:t>
            </a:r>
          </a:p>
          <a:p>
            <a:r>
              <a:rPr lang="en-US" dirty="0"/>
              <a:t>Deadhead flowers </a:t>
            </a:r>
          </a:p>
          <a:p>
            <a:r>
              <a:rPr lang="en-US" dirty="0"/>
              <a:t>Prune and trim leggy growth</a:t>
            </a:r>
          </a:p>
          <a:p>
            <a:r>
              <a:rPr lang="en-US" dirty="0"/>
              <a:t>Watch for pests (esp. aphids &amp; mites)</a:t>
            </a:r>
          </a:p>
          <a:p>
            <a:r>
              <a:rPr lang="en-US" dirty="0"/>
              <a:t>Rotate container weekly</a:t>
            </a:r>
          </a:p>
          <a:p>
            <a:r>
              <a:rPr lang="en-US" dirty="0"/>
              <a:t>Refresh or replace seasonally</a:t>
            </a:r>
          </a:p>
          <a:p>
            <a:r>
              <a:rPr lang="en-US" dirty="0"/>
              <a:t>Afternoon shade helps during 95°F+ days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50D50-A864-B0C0-0EA8-633349B1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0B441-55E1-01A4-7F59-47BDE767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835" y="2906983"/>
            <a:ext cx="2592671" cy="1455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7EE5E3-5EAE-44F1-2C67-86316679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106" y="4362053"/>
            <a:ext cx="29718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5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F6E6-CD91-315D-8069-3A83E0D3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F5C8D4-7EDE-8C5F-E912-D91A73F6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64" y="1956117"/>
            <a:ext cx="2808830" cy="41957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7ABFE-4100-1512-58E3-B3AAAE62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05D36C-9CA8-47E6-7FF6-8A3C74D4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67" y="421448"/>
            <a:ext cx="2987573" cy="2243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7E3F2-FC2F-89E6-86D9-065D129F3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047" y="76200"/>
            <a:ext cx="2802889" cy="3361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D82596-06CD-64F5-9BAE-96318BAF8531}"/>
              </a:ext>
            </a:extLst>
          </p:cNvPr>
          <p:cNvSpPr txBox="1"/>
          <p:nvPr/>
        </p:nvSpPr>
        <p:spPr>
          <a:xfrm>
            <a:off x="7179313" y="3639571"/>
            <a:ext cx="4114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Great Combinations</a:t>
            </a:r>
          </a:p>
          <a:p>
            <a:r>
              <a:rPr lang="en-US" dirty="0"/>
              <a:t>Sun</a:t>
            </a:r>
          </a:p>
          <a:p>
            <a:r>
              <a:rPr lang="en-US" dirty="0"/>
              <a:t>Thriller: Celosia or Ageratum</a:t>
            </a:r>
          </a:p>
          <a:p>
            <a:r>
              <a:rPr lang="en-US" dirty="0"/>
              <a:t>Filler- Marigold or Geranium</a:t>
            </a:r>
          </a:p>
          <a:p>
            <a:r>
              <a:rPr lang="en-US" dirty="0"/>
              <a:t>Spiller: Portulaca or sweet potato vine</a:t>
            </a:r>
          </a:p>
          <a:p>
            <a:endParaRPr lang="en-US" dirty="0"/>
          </a:p>
          <a:p>
            <a:r>
              <a:rPr lang="en-US" dirty="0"/>
              <a:t>Part Sun/Shade</a:t>
            </a:r>
          </a:p>
          <a:p>
            <a:r>
              <a:rPr lang="en-US" dirty="0"/>
              <a:t>Thriller” Coleus</a:t>
            </a:r>
          </a:p>
          <a:p>
            <a:r>
              <a:rPr lang="en-US" dirty="0"/>
              <a:t>Filler: Begonia or Ageratum</a:t>
            </a:r>
          </a:p>
          <a:p>
            <a:r>
              <a:rPr lang="en-US" dirty="0"/>
              <a:t>Spiller:  Nasturtium or Sweet potato vine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D2C258-C17E-D22F-18F7-4F7443BCB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656" y="2921858"/>
            <a:ext cx="2439894" cy="32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741B-A38E-DC80-82BC-52C0E6CA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FCB8-16E0-E8FA-5940-D0A548D50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https://plants.ces.ncsu.edu/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https://www.provenwinners.com/Container-Design</a:t>
            </a:r>
            <a:endParaRPr lang="en-US" dirty="0"/>
          </a:p>
          <a:p>
            <a:endParaRPr lang="en-US" dirty="0"/>
          </a:p>
          <a:p>
            <a:r>
              <a:rPr lang="en-US" dirty="0"/>
              <a:t> Mays, D., K. Richter, L.K. Bradley, J. Sherk, M. Kistler, and J. Neal. 2022. Plants Grown in Containers, Chapter 18. In: Moore, K.A., and L.K. Bradley (eds). </a:t>
            </a:r>
            <a:r>
              <a:rPr lang="en-US" i="1" dirty="0"/>
              <a:t>North Carolina Extension Gardener Handbook</a:t>
            </a:r>
            <a:r>
              <a:rPr lang="en-US" dirty="0"/>
              <a:t>, 2nd ed. NC State Extension, Raleigh, NC. </a:t>
            </a:r>
            <a:r>
              <a:rPr lang="en-US" dirty="0">
                <a:hlinkClick r:id="rId4"/>
              </a:rPr>
              <a:t>http://content.ces.ncsu.edu/18-plants-grown-in-containers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3B353-4124-41EB-2655-FD0C6D9C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4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B7C9-365A-47FF-90E1-6016251B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4953000" cy="213055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D3DD-072F-4103-B534-27A7CD67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27960"/>
            <a:ext cx="4953000" cy="31394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Concept</a:t>
            </a:r>
          </a:p>
          <a:p>
            <a:r>
              <a:rPr lang="en-US" dirty="0"/>
              <a:t>Soil Components</a:t>
            </a:r>
          </a:p>
          <a:p>
            <a:r>
              <a:rPr lang="en-US" dirty="0"/>
              <a:t>Cultural Conditions </a:t>
            </a:r>
          </a:p>
          <a:p>
            <a:r>
              <a:rPr lang="en-US" dirty="0"/>
              <a:t>Plant Selection</a:t>
            </a:r>
          </a:p>
          <a:p>
            <a:r>
              <a:rPr lang="en-US" dirty="0"/>
              <a:t>Hands-on Steps</a:t>
            </a:r>
          </a:p>
          <a:p>
            <a:r>
              <a:rPr lang="en-US" dirty="0"/>
              <a:t>Aftercare</a:t>
            </a:r>
          </a:p>
          <a:p>
            <a:endParaRPr lang="en-US" dirty="0"/>
          </a:p>
        </p:txBody>
      </p:sp>
      <p:pic>
        <p:nvPicPr>
          <p:cNvPr id="7" name="Picture Placeholder 6" descr="A hand holding a sign">
            <a:extLst>
              <a:ext uri="{FF2B5EF4-FFF2-40B4-BE49-F238E27FC236}">
                <a16:creationId xmlns:a16="http://schemas.microsoft.com/office/drawing/2014/main" id="{FBA8EE09-C66B-4072-B4E9-9DEE8394E2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848" y="813816"/>
            <a:ext cx="4617720" cy="2551176"/>
          </a:xfrm>
        </p:spPr>
      </p:pic>
      <p:pic>
        <p:nvPicPr>
          <p:cNvPr id="9" name="Picture Placeholder 8" descr="A person smiling for the camera with an apron on">
            <a:extLst>
              <a:ext uri="{FF2B5EF4-FFF2-40B4-BE49-F238E27FC236}">
                <a16:creationId xmlns:a16="http://schemas.microsoft.com/office/drawing/2014/main" id="{0D6D0E59-E139-4D64-A9D8-5CA5C961F9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848" y="3465576"/>
            <a:ext cx="4617720" cy="255117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688BC-7E88-411A-A72F-BA96A981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0106" y="6416675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5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1F5DD0-1F4C-45C4-8BEC-33AB4B47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4840194" cy="1356360"/>
          </a:xfrm>
        </p:spPr>
        <p:txBody>
          <a:bodyPr/>
          <a:lstStyle/>
          <a:p>
            <a:pPr algn="ctr"/>
            <a:r>
              <a:rPr lang="en-US" dirty="0"/>
              <a:t>The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21BC8-8853-41B4-91F9-DD94F793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295707"/>
            <a:ext cx="2743200" cy="365125"/>
          </a:xfrm>
        </p:spPr>
        <p:txBody>
          <a:bodyPr/>
          <a:lstStyle/>
          <a:p>
            <a:r>
              <a:rPr lang="en-US"/>
              <a:t>http://balconygardenweb.com/planting-flower-pots-thriller-spiller-filler-container-gardening-ideas/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9C1948-4834-3585-3EB6-0BCAE33C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673355"/>
            <a:ext cx="3695700" cy="5568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D7748B-E880-9280-317C-BA2897085788}"/>
              </a:ext>
            </a:extLst>
          </p:cNvPr>
          <p:cNvSpPr txBox="1"/>
          <p:nvPr/>
        </p:nvSpPr>
        <p:spPr>
          <a:xfrm>
            <a:off x="458694" y="1821265"/>
            <a:ext cx="6092190" cy="509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58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Thriller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- Tall, upright, eye-catching, drama, and focal point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58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Center or back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58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Filler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- Medium height, mounding,  fullness, structure, and texture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58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Surrounds thriller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58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Spiller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- Trailing, softness and cascading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5846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Edges of container</a:t>
            </a:r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A636EC64-55FE-ECA9-B9E6-7B6CCC4B1728}"/>
              </a:ext>
            </a:extLst>
          </p:cNvPr>
          <p:cNvSpPr/>
          <p:nvPr/>
        </p:nvSpPr>
        <p:spPr>
          <a:xfrm>
            <a:off x="5573771" y="4084320"/>
            <a:ext cx="1817629" cy="1752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D8CFBC-203E-6A37-5708-67B23DDBA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890" y="4337198"/>
            <a:ext cx="1201324" cy="1162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38210F-AA21-C0CB-5C07-8DC195927EB5}"/>
              </a:ext>
            </a:extLst>
          </p:cNvPr>
          <p:cNvSpPr txBox="1"/>
          <p:nvPr/>
        </p:nvSpPr>
        <p:spPr>
          <a:xfrm>
            <a:off x="5279653" y="5926375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Layout</a:t>
            </a:r>
          </a:p>
        </p:txBody>
      </p:sp>
    </p:spTree>
    <p:extLst>
      <p:ext uri="{BB962C8B-B14F-4D97-AF65-F5344CB8AC3E}">
        <p14:creationId xmlns:p14="http://schemas.microsoft.com/office/powerpoint/2010/main" val="1703968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3893A-52A3-9110-F478-742DBF9B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76200"/>
            <a:ext cx="11274612" cy="1107456"/>
          </a:xfrm>
        </p:spPr>
        <p:txBody>
          <a:bodyPr>
            <a:normAutofit fontScale="90000"/>
          </a:bodyPr>
          <a:lstStyle/>
          <a:p>
            <a:r>
              <a:rPr lang="en-US" dirty="0"/>
              <a:t> Use soilless substrates Well-draining potting mix</a:t>
            </a:r>
            <a:br>
              <a:rPr lang="en-US" dirty="0"/>
            </a:br>
            <a:r>
              <a:rPr lang="en-US" dirty="0"/>
              <a:t>	DO NOT USE GARDEN SOIL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FD9EB-5372-9291-D1BE-715B6D679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690688"/>
            <a:ext cx="3291840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Coconut Coir- moisture     60%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E076CD1-9D0F-9970-C0E4-765066BF62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060" y="2514600"/>
            <a:ext cx="3292475" cy="24075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DD25A-D8F1-AD4E-5FF0-7347F8459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07472" y="1752600"/>
            <a:ext cx="4114800" cy="823912"/>
          </a:xfrm>
        </p:spPr>
        <p:txBody>
          <a:bodyPr>
            <a:noAutofit/>
          </a:bodyPr>
          <a:lstStyle/>
          <a:p>
            <a:r>
              <a:rPr lang="en-US" dirty="0"/>
              <a:t>Perlite(drains moisture)</a:t>
            </a:r>
          </a:p>
          <a:p>
            <a:r>
              <a:rPr lang="en-US" dirty="0"/>
              <a:t>Vermiculate(holds moisture)- drainage     20%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638A22-AF98-62EE-DABC-054D1BBFA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1466" y="1473775"/>
            <a:ext cx="3291840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Compost –nutrients                 	20%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8C8E51E2-7B48-510D-A2B9-416956455A6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635253" y="2555255"/>
            <a:ext cx="3292475" cy="3292475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34B8A9-CD5B-CAA2-4B6C-9AB5A788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4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E8003EB-C55D-C2B7-F4C5-81D230AAAE8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72" y="2654945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9E8A2D-8691-A239-BD94-53EF92EE1046}"/>
              </a:ext>
            </a:extLst>
          </p:cNvPr>
          <p:cNvSpPr txBox="1"/>
          <p:nvPr/>
        </p:nvSpPr>
        <p:spPr>
          <a:xfrm>
            <a:off x="4623541" y="5392954"/>
            <a:ext cx="314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https://www.urbanplant.in/</a:t>
            </a:r>
          </a:p>
        </p:txBody>
      </p:sp>
    </p:spTree>
    <p:extLst>
      <p:ext uri="{BB962C8B-B14F-4D97-AF65-F5344CB8AC3E}">
        <p14:creationId xmlns:p14="http://schemas.microsoft.com/office/powerpoint/2010/main" val="195404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DFE0-86E1-55F4-59F2-C1B840EB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455C2-807A-2FF8-1BD4-4A596F08C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Sunlight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2D048-1579-AFEA-56F6-C5F608E17F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Match plants to light conditions:</a:t>
            </a:r>
          </a:p>
          <a:p>
            <a:r>
              <a:rPr lang="en-US" dirty="0"/>
              <a:t>Full Sun:  6+ hours</a:t>
            </a:r>
          </a:p>
          <a:p>
            <a:r>
              <a:rPr lang="en-US" dirty="0"/>
              <a:t>Part Sun: 3-6 hours</a:t>
            </a:r>
          </a:p>
          <a:p>
            <a:r>
              <a:rPr lang="en-US" dirty="0"/>
              <a:t>Shade: &lt;3 hours</a:t>
            </a:r>
          </a:p>
          <a:p>
            <a:r>
              <a:rPr lang="en-US" dirty="0"/>
              <a:t>DESIGN BASED ON WHERE THE CONTAINER WILL SIT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F08DD-02E7-C18F-824A-F3F62AEDF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B1529-678E-3DBC-7C5B-7496664D0A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Containers dry out quickly </a:t>
            </a:r>
          </a:p>
          <a:p>
            <a:r>
              <a:rPr lang="en-US" dirty="0"/>
              <a:t>Summer-daily checks</a:t>
            </a:r>
          </a:p>
          <a:p>
            <a:r>
              <a:rPr lang="en-US" dirty="0"/>
              <a:t>Spring- 2-3x week</a:t>
            </a:r>
          </a:p>
          <a:p>
            <a:r>
              <a:rPr lang="en-US" dirty="0"/>
              <a:t>Water when top 1-2 inches are dry </a:t>
            </a:r>
          </a:p>
          <a:p>
            <a:r>
              <a:rPr lang="en-US" dirty="0"/>
              <a:t>Ensure drainage holes</a:t>
            </a:r>
          </a:p>
          <a:p>
            <a:r>
              <a:rPr lang="en-US" dirty="0"/>
              <a:t>WATER DEEPLY, NOT LIGHTLY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B9764E-2BC5-B578-F1BA-656425A7F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4904" y="2048669"/>
            <a:ext cx="3291840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Plant Selection NC State Plant Toolbox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CFA105-481C-8C26-91DD-C891E99135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466" y="2909251"/>
            <a:ext cx="3291840" cy="3522663"/>
          </a:xfrm>
        </p:spPr>
        <p:txBody>
          <a:bodyPr/>
          <a:lstStyle/>
          <a:p>
            <a:r>
              <a:rPr lang="en-US" dirty="0"/>
              <a:t>Go to Find a plant</a:t>
            </a:r>
          </a:p>
          <a:p>
            <a:r>
              <a:rPr lang="en-US" dirty="0"/>
              <a:t>Filter: USDA Plant Hardiness Zone -8</a:t>
            </a:r>
          </a:p>
          <a:p>
            <a:r>
              <a:rPr lang="en-US" dirty="0"/>
              <a:t>Landscape Location-Container Use</a:t>
            </a:r>
          </a:p>
          <a:p>
            <a:r>
              <a:rPr lang="en-US" dirty="0"/>
              <a:t> Light- Sun/Shade</a:t>
            </a:r>
          </a:p>
          <a:p>
            <a:r>
              <a:rPr lang="en-US" dirty="0"/>
              <a:t>Confirm Plant Hight before buying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822980-3F64-4945-1428-2BEDA9F8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BE9497A-D742-5095-54CA-5AF689EB87C3}"/>
              </a:ext>
            </a:extLst>
          </p:cNvPr>
          <p:cNvSpPr/>
          <p:nvPr/>
        </p:nvSpPr>
        <p:spPr>
          <a:xfrm>
            <a:off x="9650212" y="190499"/>
            <a:ext cx="2255520" cy="132556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Same Light &amp; Water Needs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399169-1BBF-8270-547B-4B6B6DAE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236842"/>
            <a:ext cx="2146452" cy="21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7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E9C8-B9F3-F565-7E5B-6CFEBE01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State Extension Gardener Plant Toolbox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9A6DEE-BFEF-E606-16CC-C75EB6261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386" y="1949450"/>
            <a:ext cx="8921115" cy="44672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E7588-0C30-212F-FA5B-72C4F71A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4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6064-B271-F3D1-D64E-8C48FC1E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Hands-on Steps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EDFB3-369A-789E-8CD8-6497131DB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Add soil halfway and slow-release fertilizer</a:t>
            </a:r>
          </a:p>
          <a:p>
            <a:r>
              <a:rPr lang="en-US" dirty="0"/>
              <a:t>Loosen roots gently</a:t>
            </a:r>
          </a:p>
          <a:p>
            <a:r>
              <a:rPr lang="en-US" dirty="0"/>
              <a:t>Place thriller first</a:t>
            </a:r>
          </a:p>
          <a:p>
            <a:r>
              <a:rPr lang="en-US" dirty="0"/>
              <a:t>Add fillers</a:t>
            </a:r>
          </a:p>
          <a:p>
            <a:r>
              <a:rPr lang="en-US" dirty="0"/>
              <a:t>Place spiller near edge</a:t>
            </a:r>
          </a:p>
          <a:p>
            <a:r>
              <a:rPr lang="en-US" dirty="0"/>
              <a:t>Backfill and top dress with mulch</a:t>
            </a:r>
          </a:p>
          <a:p>
            <a:r>
              <a:rPr lang="en-US" dirty="0"/>
              <a:t>Water </a:t>
            </a:r>
          </a:p>
          <a:p>
            <a:r>
              <a:rPr lang="en-US" dirty="0"/>
              <a:t>Label plant name and sun needs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5EC86-D94B-F964-1312-A0BAE982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EE131C-AE79-2B91-246E-9813F524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806" y="365760"/>
            <a:ext cx="20955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89D16-CF84-5B35-57D9-9E61E817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84" y="4049713"/>
            <a:ext cx="2095500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22BF1C-3419-F253-AED8-551315072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2686050"/>
            <a:ext cx="1943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49A3-FD93-F7DC-DCAB-3863C5F9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Plant with similar sun and water requirements that we have with us today.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86438-B13C-4151-E2AD-F34738CD1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Sun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44D04-B913-6446-C4CF-74735B3DD8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Bunny tail grass</a:t>
            </a:r>
          </a:p>
          <a:p>
            <a:r>
              <a:rPr lang="en-US" dirty="0"/>
              <a:t>Sedum</a:t>
            </a:r>
          </a:p>
          <a:p>
            <a:r>
              <a:rPr lang="en-US" dirty="0"/>
              <a:t>Portulaca</a:t>
            </a:r>
          </a:p>
          <a:p>
            <a:r>
              <a:rPr lang="en-US" dirty="0"/>
              <a:t>Agastache</a:t>
            </a:r>
          </a:p>
          <a:p>
            <a:r>
              <a:rPr lang="en-US" dirty="0"/>
              <a:t>Bunny tail grass</a:t>
            </a:r>
          </a:p>
          <a:p>
            <a:r>
              <a:rPr lang="en-US" dirty="0"/>
              <a:t>Geranium</a:t>
            </a:r>
          </a:p>
          <a:p>
            <a:r>
              <a:rPr lang="en-US" dirty="0"/>
              <a:t>Celosia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0762F-C1E6-D1F4-271A-5E2720D77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Full/Part Sun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E476C3-0A54-914A-1462-818CDFA538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Ageratum</a:t>
            </a:r>
          </a:p>
          <a:p>
            <a:r>
              <a:rPr lang="en-US" dirty="0"/>
              <a:t>Sweet potato vine</a:t>
            </a:r>
          </a:p>
          <a:p>
            <a:r>
              <a:rPr lang="en-US" dirty="0"/>
              <a:t>Marigold</a:t>
            </a:r>
          </a:p>
          <a:p>
            <a:r>
              <a:rPr lang="en-US" dirty="0"/>
              <a:t>Snapdragon</a:t>
            </a:r>
          </a:p>
          <a:p>
            <a:r>
              <a:rPr lang="en-US" dirty="0"/>
              <a:t>Nasturtium</a:t>
            </a:r>
          </a:p>
          <a:p>
            <a:r>
              <a:rPr lang="en-US" dirty="0"/>
              <a:t>Purple fountain Grass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396837-2419-AEC4-7D91-6432396B6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Part Sun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CA4E82-0E91-6362-F5FE-FEA32B9F13B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Coleus</a:t>
            </a:r>
          </a:p>
          <a:p>
            <a:r>
              <a:rPr lang="en-US" dirty="0"/>
              <a:t>Begonia</a:t>
            </a:r>
          </a:p>
          <a:p>
            <a:r>
              <a:rPr lang="en-US" dirty="0"/>
              <a:t>Creeping Jenny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F40502-FD2E-3ADB-0B53-1B5EF1FB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9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B0F2-3CB8-269B-0749-37A1E37F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2A5A1-9598-A30D-3A58-FFAA19452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Thriller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FDE0A-C5E6-15CF-8BD0-A37E8E6836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Coleus</a:t>
            </a:r>
          </a:p>
          <a:p>
            <a:r>
              <a:rPr lang="en-US" dirty="0"/>
              <a:t>Begonia</a:t>
            </a:r>
          </a:p>
          <a:p>
            <a:r>
              <a:rPr lang="en-US" dirty="0"/>
              <a:t>Bunny tail grass</a:t>
            </a:r>
          </a:p>
          <a:p>
            <a:r>
              <a:rPr lang="en-US" dirty="0"/>
              <a:t>Fountain grass</a:t>
            </a:r>
          </a:p>
          <a:p>
            <a:r>
              <a:rPr lang="en-US" dirty="0"/>
              <a:t>Snapdragon</a:t>
            </a:r>
          </a:p>
          <a:p>
            <a:r>
              <a:rPr lang="en-US" dirty="0"/>
              <a:t>Celosia</a:t>
            </a:r>
          </a:p>
          <a:p>
            <a:r>
              <a:rPr lang="en-US" dirty="0"/>
              <a:t>Agastache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27399D-E1B4-6955-AB9A-F626CE04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33DE6-7D09-F177-8E79-D1E40926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611" y="303213"/>
            <a:ext cx="2500735" cy="16704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E4766C-1B7A-BADF-523E-78BF7297FEDE}"/>
              </a:ext>
            </a:extLst>
          </p:cNvPr>
          <p:cNvSpPr txBox="1"/>
          <p:nvPr/>
        </p:nvSpPr>
        <p:spPr>
          <a:xfrm>
            <a:off x="9768840" y="-66119"/>
            <a:ext cx="183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Bunny tail grass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E463B7-61B5-4B26-02ED-A4BFBC6C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806" y="3770137"/>
            <a:ext cx="2095500" cy="2095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CAE3E0A-CCBA-7F28-4B69-A1C44286B84B}"/>
              </a:ext>
            </a:extLst>
          </p:cNvPr>
          <p:cNvSpPr txBox="1"/>
          <p:nvPr/>
        </p:nvSpPr>
        <p:spPr>
          <a:xfrm>
            <a:off x="9339940" y="5920677"/>
            <a:ext cx="26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Agastache- </a:t>
            </a:r>
            <a:r>
              <a:rPr lang="en-US" dirty="0" err="1"/>
              <a:t>Arcado</a:t>
            </a:r>
            <a:r>
              <a:rPr lang="en-US" dirty="0"/>
              <a:t> Pink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969089-AD00-A32B-DAD1-D1296702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173" y="0"/>
            <a:ext cx="2279227" cy="18314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FC799B-B124-41B8-4BD3-136CB9D6BE45}"/>
              </a:ext>
            </a:extLst>
          </p:cNvPr>
          <p:cNvSpPr txBox="1"/>
          <p:nvPr/>
        </p:nvSpPr>
        <p:spPr>
          <a:xfrm>
            <a:off x="5892800" y="1830197"/>
            <a:ext cx="24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Coleus- Black Dragon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38260A-20BE-6148-1C2A-AB3D69769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20" y="4548157"/>
            <a:ext cx="1873647" cy="14052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D2AE72D-791A-01AC-A7F4-CFA6337A480D}"/>
              </a:ext>
            </a:extLst>
          </p:cNvPr>
          <p:cNvSpPr txBox="1"/>
          <p:nvPr/>
        </p:nvSpPr>
        <p:spPr>
          <a:xfrm>
            <a:off x="5160445" y="5905136"/>
            <a:ext cx="277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Coleus- Lord Voldemort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7271D1A-9FDF-F8AE-C05A-120DF72E0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131" y="1462072"/>
            <a:ext cx="1657350" cy="16573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83C7186-921F-9BC7-7170-FF47B55E47F2}"/>
              </a:ext>
            </a:extLst>
          </p:cNvPr>
          <p:cNvSpPr txBox="1"/>
          <p:nvPr/>
        </p:nvSpPr>
        <p:spPr>
          <a:xfrm>
            <a:off x="3351958" y="3134329"/>
            <a:ext cx="279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Snapdragon-Candy Tops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657961D-4292-B6DE-29B0-0BED81C97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006" y="2271628"/>
            <a:ext cx="2279228" cy="15148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55746B8-CEEB-CFE8-54BB-EDA6469EBDAD}"/>
              </a:ext>
            </a:extLst>
          </p:cNvPr>
          <p:cNvSpPr txBox="1"/>
          <p:nvPr/>
        </p:nvSpPr>
        <p:spPr>
          <a:xfrm>
            <a:off x="7145006" y="3798008"/>
            <a:ext cx="234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Celosia- Kimono Mix</a:t>
            </a:r>
          </a:p>
        </p:txBody>
      </p:sp>
    </p:spTree>
    <p:extLst>
      <p:ext uri="{BB962C8B-B14F-4D97-AF65-F5344CB8AC3E}">
        <p14:creationId xmlns:p14="http://schemas.microsoft.com/office/powerpoint/2010/main" val="1505302670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_win32_JB_SL_v2.potx" id="{ADBA094C-A0EC-4C0A-B446-BFAC587CD452}" vid="{5D925AC9-0F62-4DD1-AF7D-A39A21A96B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41D0F8-A96E-436B-B6A7-2AFF6F30F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8EF3A0-5A01-4576-8764-452FD3A2CB70}">
  <ds:schemaRefs>
    <ds:schemaRef ds:uri="71af3243-3dd4-4a8d-8c0d-dd76da1f02a5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230e9df3-be65-4c73-a93b-d1236ebd677e"/>
    <ds:schemaRef ds:uri="16c05727-aa75-4e4a-9b5f-8a80a116589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41377AF-B80E-4F93-8088-50DE225F345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Dappled design</Template>
  <TotalTime>490</TotalTime>
  <Words>604</Words>
  <Application>Microsoft Office PowerPoint</Application>
  <PresentationFormat>Widescreen</PresentationFormat>
  <Paragraphs>157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Avenir Next LT Pro</vt:lpstr>
      <vt:lpstr>AvenirNext LT Pro Medium</vt:lpstr>
      <vt:lpstr>Calibri</vt:lpstr>
      <vt:lpstr>Posterama</vt:lpstr>
      <vt:lpstr>Sabon Next LT</vt:lpstr>
      <vt:lpstr>Segoe UI Semilight</vt:lpstr>
      <vt:lpstr>DappledVTI</vt:lpstr>
      <vt:lpstr>Container Gardening: Thriller-Filler-Spiller Technique</vt:lpstr>
      <vt:lpstr>Agenda</vt:lpstr>
      <vt:lpstr>The Concept</vt:lpstr>
      <vt:lpstr> Use soilless substrates Well-draining potting mix  DO NOT USE GARDEN SOIL</vt:lpstr>
      <vt:lpstr>Cultural Conditions</vt:lpstr>
      <vt:lpstr>NC State Extension Gardener Plant Toolbox</vt:lpstr>
      <vt:lpstr>Hands-on Steps </vt:lpstr>
      <vt:lpstr>Plant with similar sun and water requirements that we have with us today.</vt:lpstr>
      <vt:lpstr>Plant Options</vt:lpstr>
      <vt:lpstr>Plant Options</vt:lpstr>
      <vt:lpstr>Plant Options</vt:lpstr>
      <vt:lpstr>Aftercare</vt:lpstr>
      <vt:lpstr>Inspiration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 P</dc:creator>
  <cp:lastModifiedBy>Janelle Nesbit</cp:lastModifiedBy>
  <cp:revision>3</cp:revision>
  <dcterms:created xsi:type="dcterms:W3CDTF">2026-04-17T17:56:32Z</dcterms:created>
  <dcterms:modified xsi:type="dcterms:W3CDTF">2026-04-21T20:58:14Z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