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82" r:id="rId6"/>
    <p:sldId id="302" r:id="rId7"/>
    <p:sldId id="270" r:id="rId8"/>
    <p:sldId id="284" r:id="rId9"/>
    <p:sldId id="276" r:id="rId10"/>
    <p:sldId id="306" r:id="rId11"/>
    <p:sldId id="296" r:id="rId12"/>
    <p:sldId id="294" r:id="rId13"/>
    <p:sldId id="301" r:id="rId14"/>
    <p:sldId id="279" r:id="rId15"/>
    <p:sldId id="260" r:id="rId16"/>
    <p:sldId id="299" r:id="rId17"/>
    <p:sldId id="286" r:id="rId18"/>
    <p:sldId id="300" r:id="rId19"/>
    <p:sldId id="305" r:id="rId20"/>
    <p:sldId id="304" r:id="rId21"/>
    <p:sldId id="263" r:id="rId22"/>
    <p:sldId id="288" r:id="rId23"/>
    <p:sldId id="265" r:id="rId24"/>
    <p:sldId id="262" r:id="rId25"/>
    <p:sldId id="289" r:id="rId26"/>
    <p:sldId id="303"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DE0"/>
    <a:srgbClr val="F5F5F5"/>
    <a:srgbClr val="C48E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Nesbit" userId="7ab433bb33e82fad" providerId="LiveId" clId="{1F116678-B554-4A2F-B656-02D81C73721A}"/>
    <pc:docChg chg="undo custSel modSld">
      <pc:chgData name="Janelle Nesbit" userId="7ab433bb33e82fad" providerId="LiveId" clId="{1F116678-B554-4A2F-B656-02D81C73721A}" dt="2026-04-21T11:08:39.083" v="43" actId="1076"/>
      <pc:docMkLst>
        <pc:docMk/>
      </pc:docMkLst>
      <pc:sldChg chg="addSp delSp modSp mod setBg">
        <pc:chgData name="Janelle Nesbit" userId="7ab433bb33e82fad" providerId="LiveId" clId="{1F116678-B554-4A2F-B656-02D81C73721A}" dt="2026-04-21T11:08:39.083" v="43" actId="1076"/>
        <pc:sldMkLst>
          <pc:docMk/>
          <pc:sldMk cId="1387997683" sldId="284"/>
        </pc:sldMkLst>
        <pc:spChg chg="del">
          <ac:chgData name="Janelle Nesbit" userId="7ab433bb33e82fad" providerId="LiveId" clId="{1F116678-B554-4A2F-B656-02D81C73721A}" dt="2026-04-20T22:06:38.171" v="0" actId="21"/>
          <ac:spMkLst>
            <pc:docMk/>
            <pc:sldMk cId="1387997683" sldId="284"/>
            <ac:spMk id="2" creationId="{9C26DEF0-6D0E-FE24-8328-0576B822DC9E}"/>
          </ac:spMkLst>
        </pc:spChg>
        <pc:spChg chg="add del mod">
          <ac:chgData name="Janelle Nesbit" userId="7ab433bb33e82fad" providerId="LiveId" clId="{1F116678-B554-4A2F-B656-02D81C73721A}" dt="2026-04-21T11:04:36.989" v="4" actId="931"/>
          <ac:spMkLst>
            <pc:docMk/>
            <pc:sldMk cId="1387997683" sldId="284"/>
            <ac:spMk id="3" creationId="{C0BAC57B-F78E-DCC0-1A57-F6517DFC1118}"/>
          </ac:spMkLst>
        </pc:spChg>
        <pc:spChg chg="add del mod">
          <ac:chgData name="Janelle Nesbit" userId="7ab433bb33e82fad" providerId="LiveId" clId="{1F116678-B554-4A2F-B656-02D81C73721A}" dt="2026-04-20T22:06:42.360" v="1" actId="21"/>
          <ac:spMkLst>
            <pc:docMk/>
            <pc:sldMk cId="1387997683" sldId="284"/>
            <ac:spMk id="4" creationId="{0DF2AF18-AA9E-24C4-EB17-FFCECAF2CF6C}"/>
          </ac:spMkLst>
        </pc:spChg>
        <pc:spChg chg="add del mod">
          <ac:chgData name="Janelle Nesbit" userId="7ab433bb33e82fad" providerId="LiveId" clId="{1F116678-B554-4A2F-B656-02D81C73721A}" dt="2026-04-21T11:06:57.148" v="35" actId="931"/>
          <ac:spMkLst>
            <pc:docMk/>
            <pc:sldMk cId="1387997683" sldId="284"/>
            <ac:spMk id="10" creationId="{04CCBEB9-F1C9-1E41-A686-CD110815CB9B}"/>
          </ac:spMkLst>
        </pc:spChg>
        <pc:spChg chg="add del">
          <ac:chgData name="Janelle Nesbit" userId="7ab433bb33e82fad" providerId="LiveId" clId="{1F116678-B554-4A2F-B656-02D81C73721A}" dt="2026-04-21T11:06:40.269" v="29" actId="26606"/>
          <ac:spMkLst>
            <pc:docMk/>
            <pc:sldMk cId="1387997683" sldId="284"/>
            <ac:spMk id="15" creationId="{203998D2-8966-4FFC-60F1-8DC94A939BDD}"/>
          </ac:spMkLst>
        </pc:spChg>
        <pc:spChg chg="add del">
          <ac:chgData name="Janelle Nesbit" userId="7ab433bb33e82fad" providerId="LiveId" clId="{1F116678-B554-4A2F-B656-02D81C73721A}" dt="2026-04-21T11:06:37.197" v="27" actId="26606"/>
          <ac:spMkLst>
            <pc:docMk/>
            <pc:sldMk cId="1387997683" sldId="284"/>
            <ac:spMk id="16" creationId="{F3060C83-F051-4F0E-ABAD-AA0DFC48B218}"/>
          </ac:spMkLst>
        </pc:spChg>
        <pc:spChg chg="add del">
          <ac:chgData name="Janelle Nesbit" userId="7ab433bb33e82fad" providerId="LiveId" clId="{1F116678-B554-4A2F-B656-02D81C73721A}" dt="2026-04-21T11:08:15.944" v="37" actId="26606"/>
          <ac:spMkLst>
            <pc:docMk/>
            <pc:sldMk cId="1387997683" sldId="284"/>
            <ac:spMk id="17" creationId="{F3060C83-F051-4F0E-ABAD-AA0DFC48B218}"/>
          </ac:spMkLst>
        </pc:spChg>
        <pc:spChg chg="add del">
          <ac:chgData name="Janelle Nesbit" userId="7ab433bb33e82fad" providerId="LiveId" clId="{1F116678-B554-4A2F-B656-02D81C73721A}" dt="2026-04-21T11:06:37.197" v="27" actId="26606"/>
          <ac:spMkLst>
            <pc:docMk/>
            <pc:sldMk cId="1387997683" sldId="284"/>
            <ac:spMk id="18" creationId="{83C98ABE-055B-441F-B07E-44F97F083C39}"/>
          </ac:spMkLst>
        </pc:spChg>
        <pc:spChg chg="add del">
          <ac:chgData name="Janelle Nesbit" userId="7ab433bb33e82fad" providerId="LiveId" clId="{1F116678-B554-4A2F-B656-02D81C73721A}" dt="2026-04-21T11:08:15.944" v="37" actId="26606"/>
          <ac:spMkLst>
            <pc:docMk/>
            <pc:sldMk cId="1387997683" sldId="284"/>
            <ac:spMk id="19" creationId="{83C98ABE-055B-441F-B07E-44F97F083C39}"/>
          </ac:spMkLst>
        </pc:spChg>
        <pc:spChg chg="add del">
          <ac:chgData name="Janelle Nesbit" userId="7ab433bb33e82fad" providerId="LiveId" clId="{1F116678-B554-4A2F-B656-02D81C73721A}" dt="2026-04-21T11:06:37.197" v="27" actId="26606"/>
          <ac:spMkLst>
            <pc:docMk/>
            <pc:sldMk cId="1387997683" sldId="284"/>
            <ac:spMk id="20" creationId="{29FDB030-9B49-4CED-8CCD-4D99382388AC}"/>
          </ac:spMkLst>
        </pc:spChg>
        <pc:spChg chg="add del">
          <ac:chgData name="Janelle Nesbit" userId="7ab433bb33e82fad" providerId="LiveId" clId="{1F116678-B554-4A2F-B656-02D81C73721A}" dt="2026-04-21T11:08:15.944" v="37" actId="26606"/>
          <ac:spMkLst>
            <pc:docMk/>
            <pc:sldMk cId="1387997683" sldId="284"/>
            <ac:spMk id="21" creationId="{29FDB030-9B49-4CED-8CCD-4D99382388AC}"/>
          </ac:spMkLst>
        </pc:spChg>
        <pc:spChg chg="add del">
          <ac:chgData name="Janelle Nesbit" userId="7ab433bb33e82fad" providerId="LiveId" clId="{1F116678-B554-4A2F-B656-02D81C73721A}" dt="2026-04-21T11:06:37.197" v="27" actId="26606"/>
          <ac:spMkLst>
            <pc:docMk/>
            <pc:sldMk cId="1387997683" sldId="284"/>
            <ac:spMk id="22" creationId="{3783CA14-24A1-485C-8B30-D6A5D87987AD}"/>
          </ac:spMkLst>
        </pc:spChg>
        <pc:spChg chg="add del">
          <ac:chgData name="Janelle Nesbit" userId="7ab433bb33e82fad" providerId="LiveId" clId="{1F116678-B554-4A2F-B656-02D81C73721A}" dt="2026-04-21T11:08:15.944" v="37" actId="26606"/>
          <ac:spMkLst>
            <pc:docMk/>
            <pc:sldMk cId="1387997683" sldId="284"/>
            <ac:spMk id="23" creationId="{3783CA14-24A1-485C-8B30-D6A5D87987AD}"/>
          </ac:spMkLst>
        </pc:spChg>
        <pc:spChg chg="add del">
          <ac:chgData name="Janelle Nesbit" userId="7ab433bb33e82fad" providerId="LiveId" clId="{1F116678-B554-4A2F-B656-02D81C73721A}" dt="2026-04-21T11:06:37.197" v="27" actId="26606"/>
          <ac:spMkLst>
            <pc:docMk/>
            <pc:sldMk cId="1387997683" sldId="284"/>
            <ac:spMk id="24" creationId="{9A97C86A-04D6-40F7-AE84-31AB43E6A846}"/>
          </ac:spMkLst>
        </pc:spChg>
        <pc:spChg chg="add del">
          <ac:chgData name="Janelle Nesbit" userId="7ab433bb33e82fad" providerId="LiveId" clId="{1F116678-B554-4A2F-B656-02D81C73721A}" dt="2026-04-21T11:08:15.944" v="37" actId="26606"/>
          <ac:spMkLst>
            <pc:docMk/>
            <pc:sldMk cId="1387997683" sldId="284"/>
            <ac:spMk id="25" creationId="{9A97C86A-04D6-40F7-AE84-31AB43E6A846}"/>
          </ac:spMkLst>
        </pc:spChg>
        <pc:spChg chg="add del">
          <ac:chgData name="Janelle Nesbit" userId="7ab433bb33e82fad" providerId="LiveId" clId="{1F116678-B554-4A2F-B656-02D81C73721A}" dt="2026-04-21T11:06:37.197" v="27" actId="26606"/>
          <ac:spMkLst>
            <pc:docMk/>
            <pc:sldMk cId="1387997683" sldId="284"/>
            <ac:spMk id="26" creationId="{FF9F2414-84E8-453E-B1F3-389FDE8192D9}"/>
          </ac:spMkLst>
        </pc:spChg>
        <pc:spChg chg="add del">
          <ac:chgData name="Janelle Nesbit" userId="7ab433bb33e82fad" providerId="LiveId" clId="{1F116678-B554-4A2F-B656-02D81C73721A}" dt="2026-04-21T11:08:15.944" v="37" actId="26606"/>
          <ac:spMkLst>
            <pc:docMk/>
            <pc:sldMk cId="1387997683" sldId="284"/>
            <ac:spMk id="27" creationId="{FF9F2414-84E8-453E-B1F3-389FDE8192D9}"/>
          </ac:spMkLst>
        </pc:spChg>
        <pc:spChg chg="add del">
          <ac:chgData name="Janelle Nesbit" userId="7ab433bb33e82fad" providerId="LiveId" clId="{1F116678-B554-4A2F-B656-02D81C73721A}" dt="2026-04-21T11:06:37.197" v="27" actId="26606"/>
          <ac:spMkLst>
            <pc:docMk/>
            <pc:sldMk cId="1387997683" sldId="284"/>
            <ac:spMk id="28" creationId="{3ECA69A1-7536-43AC-85EF-C7106179F5ED}"/>
          </ac:spMkLst>
        </pc:spChg>
        <pc:spChg chg="add del">
          <ac:chgData name="Janelle Nesbit" userId="7ab433bb33e82fad" providerId="LiveId" clId="{1F116678-B554-4A2F-B656-02D81C73721A}" dt="2026-04-21T11:08:15.944" v="37" actId="26606"/>
          <ac:spMkLst>
            <pc:docMk/>
            <pc:sldMk cId="1387997683" sldId="284"/>
            <ac:spMk id="29" creationId="{3ECA69A1-7536-43AC-85EF-C7106179F5ED}"/>
          </ac:spMkLst>
        </pc:spChg>
        <pc:spChg chg="add del">
          <ac:chgData name="Janelle Nesbit" userId="7ab433bb33e82fad" providerId="LiveId" clId="{1F116678-B554-4A2F-B656-02D81C73721A}" dt="2026-04-21T11:06:40.269" v="29" actId="26606"/>
          <ac:spMkLst>
            <pc:docMk/>
            <pc:sldMk cId="1387997683" sldId="284"/>
            <ac:spMk id="30" creationId="{A2679492-7988-4050-9056-542444452411}"/>
          </ac:spMkLst>
        </pc:spChg>
        <pc:spChg chg="add del">
          <ac:chgData name="Janelle Nesbit" userId="7ab433bb33e82fad" providerId="LiveId" clId="{1F116678-B554-4A2F-B656-02D81C73721A}" dt="2026-04-21T11:06:40.269" v="29" actId="26606"/>
          <ac:spMkLst>
            <pc:docMk/>
            <pc:sldMk cId="1387997683" sldId="284"/>
            <ac:spMk id="31" creationId="{B091B163-7D61-4891-ABCF-5C13D9C418D0}"/>
          </ac:spMkLst>
        </pc:spChg>
        <pc:spChg chg="add del">
          <ac:chgData name="Janelle Nesbit" userId="7ab433bb33e82fad" providerId="LiveId" clId="{1F116678-B554-4A2F-B656-02D81C73721A}" dt="2026-04-21T11:06:45.298" v="31" actId="26606"/>
          <ac:spMkLst>
            <pc:docMk/>
            <pc:sldMk cId="1387997683" sldId="284"/>
            <ac:spMk id="34" creationId="{F3060C83-F051-4F0E-ABAD-AA0DFC48B218}"/>
          </ac:spMkLst>
        </pc:spChg>
        <pc:spChg chg="add del">
          <ac:chgData name="Janelle Nesbit" userId="7ab433bb33e82fad" providerId="LiveId" clId="{1F116678-B554-4A2F-B656-02D81C73721A}" dt="2026-04-21T11:06:45.298" v="31" actId="26606"/>
          <ac:spMkLst>
            <pc:docMk/>
            <pc:sldMk cId="1387997683" sldId="284"/>
            <ac:spMk id="35" creationId="{83C98ABE-055B-441F-B07E-44F97F083C39}"/>
          </ac:spMkLst>
        </pc:spChg>
        <pc:spChg chg="add del">
          <ac:chgData name="Janelle Nesbit" userId="7ab433bb33e82fad" providerId="LiveId" clId="{1F116678-B554-4A2F-B656-02D81C73721A}" dt="2026-04-21T11:06:45.298" v="31" actId="26606"/>
          <ac:spMkLst>
            <pc:docMk/>
            <pc:sldMk cId="1387997683" sldId="284"/>
            <ac:spMk id="36" creationId="{29FDB030-9B49-4CED-8CCD-4D99382388AC}"/>
          </ac:spMkLst>
        </pc:spChg>
        <pc:spChg chg="add del">
          <ac:chgData name="Janelle Nesbit" userId="7ab433bb33e82fad" providerId="LiveId" clId="{1F116678-B554-4A2F-B656-02D81C73721A}" dt="2026-04-21T11:06:45.298" v="31" actId="26606"/>
          <ac:spMkLst>
            <pc:docMk/>
            <pc:sldMk cId="1387997683" sldId="284"/>
            <ac:spMk id="37" creationId="{3783CA14-24A1-485C-8B30-D6A5D87987AD}"/>
          </ac:spMkLst>
        </pc:spChg>
        <pc:spChg chg="add del">
          <ac:chgData name="Janelle Nesbit" userId="7ab433bb33e82fad" providerId="LiveId" clId="{1F116678-B554-4A2F-B656-02D81C73721A}" dt="2026-04-21T11:06:45.298" v="31" actId="26606"/>
          <ac:spMkLst>
            <pc:docMk/>
            <pc:sldMk cId="1387997683" sldId="284"/>
            <ac:spMk id="38" creationId="{9A97C86A-04D6-40F7-AE84-31AB43E6A846}"/>
          </ac:spMkLst>
        </pc:spChg>
        <pc:spChg chg="add del">
          <ac:chgData name="Janelle Nesbit" userId="7ab433bb33e82fad" providerId="LiveId" clId="{1F116678-B554-4A2F-B656-02D81C73721A}" dt="2026-04-21T11:06:45.298" v="31" actId="26606"/>
          <ac:spMkLst>
            <pc:docMk/>
            <pc:sldMk cId="1387997683" sldId="284"/>
            <ac:spMk id="39" creationId="{FF9F2414-84E8-453E-B1F3-389FDE8192D9}"/>
          </ac:spMkLst>
        </pc:spChg>
        <pc:spChg chg="add del">
          <ac:chgData name="Janelle Nesbit" userId="7ab433bb33e82fad" providerId="LiveId" clId="{1F116678-B554-4A2F-B656-02D81C73721A}" dt="2026-04-21T11:06:45.298" v="31" actId="26606"/>
          <ac:spMkLst>
            <pc:docMk/>
            <pc:sldMk cId="1387997683" sldId="284"/>
            <ac:spMk id="40" creationId="{3ECA69A1-7536-43AC-85EF-C7106179F5ED}"/>
          </ac:spMkLst>
        </pc:spChg>
        <pc:spChg chg="add del">
          <ac:chgData name="Janelle Nesbit" userId="7ab433bb33e82fad" providerId="LiveId" clId="{1F116678-B554-4A2F-B656-02D81C73721A}" dt="2026-04-21T11:06:51.096" v="33" actId="26606"/>
          <ac:spMkLst>
            <pc:docMk/>
            <pc:sldMk cId="1387997683" sldId="284"/>
            <ac:spMk id="42" creationId="{12609869-9E80-471B-A487-A53288E0E791}"/>
          </ac:spMkLst>
        </pc:spChg>
        <pc:spChg chg="add del">
          <ac:chgData name="Janelle Nesbit" userId="7ab433bb33e82fad" providerId="LiveId" clId="{1F116678-B554-4A2F-B656-02D81C73721A}" dt="2026-04-21T11:06:51.096" v="33" actId="26606"/>
          <ac:spMkLst>
            <pc:docMk/>
            <pc:sldMk cId="1387997683" sldId="284"/>
            <ac:spMk id="43" creationId="{318E2593-578B-53D9-5908-B76A8DCC4286}"/>
          </ac:spMkLst>
        </pc:spChg>
        <pc:spChg chg="add del">
          <ac:chgData name="Janelle Nesbit" userId="7ab433bb33e82fad" providerId="LiveId" clId="{1F116678-B554-4A2F-B656-02D81C73721A}" dt="2026-04-21T11:06:51.096" v="33" actId="26606"/>
          <ac:spMkLst>
            <pc:docMk/>
            <pc:sldMk cId="1387997683" sldId="284"/>
            <ac:spMk id="44" creationId="{7004738A-9D34-43E8-97D2-CA0EED4F8BE0}"/>
          </ac:spMkLst>
        </pc:spChg>
        <pc:spChg chg="add del">
          <ac:chgData name="Janelle Nesbit" userId="7ab433bb33e82fad" providerId="LiveId" clId="{1F116678-B554-4A2F-B656-02D81C73721A}" dt="2026-04-21T11:06:51.096" v="33" actId="26606"/>
          <ac:spMkLst>
            <pc:docMk/>
            <pc:sldMk cId="1387997683" sldId="284"/>
            <ac:spMk id="45" creationId="{B8B8D07F-F13E-443E-BA68-2D26672D76B9}"/>
          </ac:spMkLst>
        </pc:spChg>
        <pc:spChg chg="add del">
          <ac:chgData name="Janelle Nesbit" userId="7ab433bb33e82fad" providerId="LiveId" clId="{1F116678-B554-4A2F-B656-02D81C73721A}" dt="2026-04-21T11:06:51.096" v="33" actId="26606"/>
          <ac:spMkLst>
            <pc:docMk/>
            <pc:sldMk cId="1387997683" sldId="284"/>
            <ac:spMk id="46" creationId="{2813A4FA-24A5-41ED-A534-3807D1B2F344}"/>
          </ac:spMkLst>
        </pc:spChg>
        <pc:spChg chg="add del">
          <ac:chgData name="Janelle Nesbit" userId="7ab433bb33e82fad" providerId="LiveId" clId="{1F116678-B554-4A2F-B656-02D81C73721A}" dt="2026-04-21T11:06:51.096" v="33" actId="26606"/>
          <ac:spMkLst>
            <pc:docMk/>
            <pc:sldMk cId="1387997683" sldId="284"/>
            <ac:spMk id="47" creationId="{C3944F27-CA70-4E84-A51A-E6BF89558979}"/>
          </ac:spMkLst>
        </pc:spChg>
        <pc:picChg chg="add del mod ord">
          <ac:chgData name="Janelle Nesbit" userId="7ab433bb33e82fad" providerId="LiveId" clId="{1F116678-B554-4A2F-B656-02D81C73721A}" dt="2026-04-21T11:06:23.668" v="24" actId="21"/>
          <ac:picMkLst>
            <pc:docMk/>
            <pc:sldMk cId="1387997683" sldId="284"/>
            <ac:picMk id="4" creationId="{19001264-332B-E3BF-3038-F2A9EEFE3C4E}"/>
          </ac:picMkLst>
        </pc:picChg>
        <pc:picChg chg="del mod">
          <ac:chgData name="Janelle Nesbit" userId="7ab433bb33e82fad" providerId="LiveId" clId="{1F116678-B554-4A2F-B656-02D81C73721A}" dt="2026-04-21T11:03:46.374" v="3" actId="21"/>
          <ac:picMkLst>
            <pc:docMk/>
            <pc:sldMk cId="1387997683" sldId="284"/>
            <ac:picMk id="5" creationId="{889EC352-DDB2-6386-077E-71AA78B7DE20}"/>
          </ac:picMkLst>
        </pc:picChg>
        <pc:picChg chg="add del">
          <ac:chgData name="Janelle Nesbit" userId="7ab433bb33e82fad" providerId="LiveId" clId="{1F116678-B554-4A2F-B656-02D81C73721A}" dt="2026-04-21T11:05:47.090" v="23" actId="21"/>
          <ac:picMkLst>
            <pc:docMk/>
            <pc:sldMk cId="1387997683" sldId="284"/>
            <ac:picMk id="8" creationId="{6281560A-5672-B159-ED49-7EDEDD014CE9}"/>
          </ac:picMkLst>
        </pc:picChg>
        <pc:picChg chg="add del mod ord">
          <ac:chgData name="Janelle Nesbit" userId="7ab433bb33e82fad" providerId="LiveId" clId="{1F116678-B554-4A2F-B656-02D81C73721A}" dt="2026-04-21T11:06:51.944" v="34" actId="931"/>
          <ac:picMkLst>
            <pc:docMk/>
            <pc:sldMk cId="1387997683" sldId="284"/>
            <ac:picMk id="11" creationId="{59252348-5BA9-C250-C451-1122411A9355}"/>
          </ac:picMkLst>
        </pc:picChg>
        <pc:picChg chg="add mod ord">
          <ac:chgData name="Janelle Nesbit" userId="7ab433bb33e82fad" providerId="LiveId" clId="{1F116678-B554-4A2F-B656-02D81C73721A}" dt="2026-04-21T11:08:39.083" v="43" actId="1076"/>
          <ac:picMkLst>
            <pc:docMk/>
            <pc:sldMk cId="1387997683" sldId="284"/>
            <ac:picMk id="12" creationId="{6AB7A624-873A-C41A-E2EE-F8FDE567F121}"/>
          </ac:picMkLst>
        </pc:picChg>
        <pc:cxnChg chg="add del">
          <ac:chgData name="Janelle Nesbit" userId="7ab433bb33e82fad" providerId="LiveId" clId="{1F116678-B554-4A2F-B656-02D81C73721A}" dt="2026-04-21T11:06:40.269" v="29" actId="26606"/>
          <ac:cxnSpMkLst>
            <pc:docMk/>
            <pc:sldMk cId="1387997683" sldId="284"/>
            <ac:cxnSpMk id="32" creationId="{C49DA8F6-BCC1-4447-B54C-57856834B94B}"/>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78EA2332-1755-E345-84A2-375A3A5E6022}" type="datetimeFigureOut">
              <a:rPr lang="en-US" smtClean="0"/>
              <a:t>4/21/26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BC9779-5A21-DC42-A869-907838D445C3}" type="slidenum">
              <a:rPr lang="en-US" smtClean="0"/>
              <a:t>‹#›</a:t>
            </a:fld>
            <a:endParaRPr lang="en-US"/>
          </a:p>
        </p:txBody>
      </p:sp>
    </p:spTree>
    <p:extLst>
      <p:ext uri="{BB962C8B-B14F-4D97-AF65-F5344CB8AC3E}">
        <p14:creationId xmlns:p14="http://schemas.microsoft.com/office/powerpoint/2010/main" val="516757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1</a:t>
            </a:fld>
            <a:endParaRPr lang="en-US"/>
          </a:p>
        </p:txBody>
      </p:sp>
    </p:spTree>
    <p:extLst>
      <p:ext uri="{BB962C8B-B14F-4D97-AF65-F5344CB8AC3E}">
        <p14:creationId xmlns:p14="http://schemas.microsoft.com/office/powerpoint/2010/main" val="3315579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10</a:t>
            </a:fld>
            <a:endParaRPr lang="en-US"/>
          </a:p>
        </p:txBody>
      </p:sp>
    </p:spTree>
    <p:extLst>
      <p:ext uri="{BB962C8B-B14F-4D97-AF65-F5344CB8AC3E}">
        <p14:creationId xmlns:p14="http://schemas.microsoft.com/office/powerpoint/2010/main" val="2812496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11</a:t>
            </a:fld>
            <a:endParaRPr lang="en-US"/>
          </a:p>
        </p:txBody>
      </p:sp>
    </p:spTree>
    <p:extLst>
      <p:ext uri="{BB962C8B-B14F-4D97-AF65-F5344CB8AC3E}">
        <p14:creationId xmlns:p14="http://schemas.microsoft.com/office/powerpoint/2010/main" val="431674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12</a:t>
            </a:fld>
            <a:endParaRPr lang="en-US"/>
          </a:p>
        </p:txBody>
      </p:sp>
    </p:spTree>
    <p:extLst>
      <p:ext uri="{BB962C8B-B14F-4D97-AF65-F5344CB8AC3E}">
        <p14:creationId xmlns:p14="http://schemas.microsoft.com/office/powerpoint/2010/main" val="885107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13</a:t>
            </a:fld>
            <a:endParaRPr lang="en-US"/>
          </a:p>
        </p:txBody>
      </p:sp>
    </p:spTree>
    <p:extLst>
      <p:ext uri="{BB962C8B-B14F-4D97-AF65-F5344CB8AC3E}">
        <p14:creationId xmlns:p14="http://schemas.microsoft.com/office/powerpoint/2010/main" val="1249168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14</a:t>
            </a:fld>
            <a:endParaRPr lang="en-US"/>
          </a:p>
        </p:txBody>
      </p:sp>
    </p:spTree>
    <p:extLst>
      <p:ext uri="{BB962C8B-B14F-4D97-AF65-F5344CB8AC3E}">
        <p14:creationId xmlns:p14="http://schemas.microsoft.com/office/powerpoint/2010/main" val="2733958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15</a:t>
            </a:fld>
            <a:endParaRPr lang="en-US"/>
          </a:p>
        </p:txBody>
      </p:sp>
    </p:spTree>
    <p:extLst>
      <p:ext uri="{BB962C8B-B14F-4D97-AF65-F5344CB8AC3E}">
        <p14:creationId xmlns:p14="http://schemas.microsoft.com/office/powerpoint/2010/main" val="3225922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16</a:t>
            </a:fld>
            <a:endParaRPr lang="en-US"/>
          </a:p>
        </p:txBody>
      </p:sp>
    </p:spTree>
    <p:extLst>
      <p:ext uri="{BB962C8B-B14F-4D97-AF65-F5344CB8AC3E}">
        <p14:creationId xmlns:p14="http://schemas.microsoft.com/office/powerpoint/2010/main" val="2632036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a:t>
            </a:r>
            <a:endParaRPr lang="en-US" dirty="0"/>
          </a:p>
        </p:txBody>
      </p:sp>
      <p:sp>
        <p:nvSpPr>
          <p:cNvPr id="4" name="Slide Number Placeholder 3"/>
          <p:cNvSpPr>
            <a:spLocks noGrp="1"/>
          </p:cNvSpPr>
          <p:nvPr>
            <p:ph type="sldNum" sz="quarter" idx="5"/>
          </p:nvPr>
        </p:nvSpPr>
        <p:spPr/>
        <p:txBody>
          <a:bodyPr/>
          <a:lstStyle/>
          <a:p>
            <a:fld id="{65BC9779-5A21-DC42-A869-907838D445C3}" type="slidenum">
              <a:rPr lang="en-US" smtClean="0"/>
              <a:t>17</a:t>
            </a:fld>
            <a:endParaRPr lang="en-US"/>
          </a:p>
        </p:txBody>
      </p:sp>
    </p:spTree>
    <p:extLst>
      <p:ext uri="{BB962C8B-B14F-4D97-AF65-F5344CB8AC3E}">
        <p14:creationId xmlns:p14="http://schemas.microsoft.com/office/powerpoint/2010/main" val="2402133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18</a:t>
            </a:fld>
            <a:endParaRPr lang="en-US"/>
          </a:p>
        </p:txBody>
      </p:sp>
    </p:spTree>
    <p:extLst>
      <p:ext uri="{BB962C8B-B14F-4D97-AF65-F5344CB8AC3E}">
        <p14:creationId xmlns:p14="http://schemas.microsoft.com/office/powerpoint/2010/main" val="2378596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19</a:t>
            </a:fld>
            <a:endParaRPr lang="en-US"/>
          </a:p>
        </p:txBody>
      </p:sp>
    </p:spTree>
    <p:extLst>
      <p:ext uri="{BB962C8B-B14F-4D97-AF65-F5344CB8AC3E}">
        <p14:creationId xmlns:p14="http://schemas.microsoft.com/office/powerpoint/2010/main" val="1559166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t>
            </a:r>
          </a:p>
        </p:txBody>
      </p:sp>
      <p:sp>
        <p:nvSpPr>
          <p:cNvPr id="4" name="Slide Number Placeholder 3"/>
          <p:cNvSpPr>
            <a:spLocks noGrp="1"/>
          </p:cNvSpPr>
          <p:nvPr>
            <p:ph type="sldNum" sz="quarter" idx="5"/>
          </p:nvPr>
        </p:nvSpPr>
        <p:spPr/>
        <p:txBody>
          <a:bodyPr/>
          <a:lstStyle/>
          <a:p>
            <a:fld id="{65BC9779-5A21-DC42-A869-907838D445C3}" type="slidenum">
              <a:rPr lang="en-US" smtClean="0"/>
              <a:t>2</a:t>
            </a:fld>
            <a:endParaRPr lang="en-US"/>
          </a:p>
        </p:txBody>
      </p:sp>
    </p:spTree>
    <p:extLst>
      <p:ext uri="{BB962C8B-B14F-4D97-AF65-F5344CB8AC3E}">
        <p14:creationId xmlns:p14="http://schemas.microsoft.com/office/powerpoint/2010/main" val="2518255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20</a:t>
            </a:fld>
            <a:endParaRPr lang="en-US"/>
          </a:p>
        </p:txBody>
      </p:sp>
    </p:spTree>
    <p:extLst>
      <p:ext uri="{BB962C8B-B14F-4D97-AF65-F5344CB8AC3E}">
        <p14:creationId xmlns:p14="http://schemas.microsoft.com/office/powerpoint/2010/main" val="2572102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21</a:t>
            </a:fld>
            <a:endParaRPr lang="en-US"/>
          </a:p>
        </p:txBody>
      </p:sp>
    </p:spTree>
    <p:extLst>
      <p:ext uri="{BB962C8B-B14F-4D97-AF65-F5344CB8AC3E}">
        <p14:creationId xmlns:p14="http://schemas.microsoft.com/office/powerpoint/2010/main" val="2552324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22</a:t>
            </a:fld>
            <a:endParaRPr lang="en-US"/>
          </a:p>
        </p:txBody>
      </p:sp>
    </p:spTree>
    <p:extLst>
      <p:ext uri="{BB962C8B-B14F-4D97-AF65-F5344CB8AC3E}">
        <p14:creationId xmlns:p14="http://schemas.microsoft.com/office/powerpoint/2010/main" val="1556279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23</a:t>
            </a:fld>
            <a:endParaRPr lang="en-US"/>
          </a:p>
        </p:txBody>
      </p:sp>
    </p:spTree>
    <p:extLst>
      <p:ext uri="{BB962C8B-B14F-4D97-AF65-F5344CB8AC3E}">
        <p14:creationId xmlns:p14="http://schemas.microsoft.com/office/powerpoint/2010/main" val="1060739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24</a:t>
            </a:fld>
            <a:endParaRPr lang="en-US"/>
          </a:p>
        </p:txBody>
      </p:sp>
    </p:spTree>
    <p:extLst>
      <p:ext uri="{BB962C8B-B14F-4D97-AF65-F5344CB8AC3E}">
        <p14:creationId xmlns:p14="http://schemas.microsoft.com/office/powerpoint/2010/main" val="2531097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25</a:t>
            </a:fld>
            <a:endParaRPr lang="en-US"/>
          </a:p>
        </p:txBody>
      </p:sp>
    </p:spTree>
    <p:extLst>
      <p:ext uri="{BB962C8B-B14F-4D97-AF65-F5344CB8AC3E}">
        <p14:creationId xmlns:p14="http://schemas.microsoft.com/office/powerpoint/2010/main" val="2321997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26</a:t>
            </a:fld>
            <a:endParaRPr lang="en-US"/>
          </a:p>
        </p:txBody>
      </p:sp>
    </p:spTree>
    <p:extLst>
      <p:ext uri="{BB962C8B-B14F-4D97-AF65-F5344CB8AC3E}">
        <p14:creationId xmlns:p14="http://schemas.microsoft.com/office/powerpoint/2010/main" val="234254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3</a:t>
            </a:fld>
            <a:endParaRPr lang="en-US"/>
          </a:p>
        </p:txBody>
      </p:sp>
    </p:spTree>
    <p:extLst>
      <p:ext uri="{BB962C8B-B14F-4D97-AF65-F5344CB8AC3E}">
        <p14:creationId xmlns:p14="http://schemas.microsoft.com/office/powerpoint/2010/main" val="2431005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4</a:t>
            </a:fld>
            <a:endParaRPr lang="en-US"/>
          </a:p>
        </p:txBody>
      </p:sp>
    </p:spTree>
    <p:extLst>
      <p:ext uri="{BB962C8B-B14F-4D97-AF65-F5344CB8AC3E}">
        <p14:creationId xmlns:p14="http://schemas.microsoft.com/office/powerpoint/2010/main" val="3762754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5</a:t>
            </a:fld>
            <a:endParaRPr lang="en-US"/>
          </a:p>
        </p:txBody>
      </p:sp>
    </p:spTree>
    <p:extLst>
      <p:ext uri="{BB962C8B-B14F-4D97-AF65-F5344CB8AC3E}">
        <p14:creationId xmlns:p14="http://schemas.microsoft.com/office/powerpoint/2010/main" val="105436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6</a:t>
            </a:fld>
            <a:endParaRPr lang="en-US"/>
          </a:p>
        </p:txBody>
      </p:sp>
    </p:spTree>
    <p:extLst>
      <p:ext uri="{BB962C8B-B14F-4D97-AF65-F5344CB8AC3E}">
        <p14:creationId xmlns:p14="http://schemas.microsoft.com/office/powerpoint/2010/main" val="1671950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7</a:t>
            </a:fld>
            <a:endParaRPr lang="en-US"/>
          </a:p>
        </p:txBody>
      </p:sp>
    </p:spTree>
    <p:extLst>
      <p:ext uri="{BB962C8B-B14F-4D97-AF65-F5344CB8AC3E}">
        <p14:creationId xmlns:p14="http://schemas.microsoft.com/office/powerpoint/2010/main" val="53409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8</a:t>
            </a:fld>
            <a:endParaRPr lang="en-US"/>
          </a:p>
        </p:txBody>
      </p:sp>
    </p:spTree>
    <p:extLst>
      <p:ext uri="{BB962C8B-B14F-4D97-AF65-F5344CB8AC3E}">
        <p14:creationId xmlns:p14="http://schemas.microsoft.com/office/powerpoint/2010/main" val="2467279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C9779-5A21-DC42-A869-907838D445C3}" type="slidenum">
              <a:rPr lang="en-US" smtClean="0"/>
              <a:t>9</a:t>
            </a:fld>
            <a:endParaRPr lang="en-US"/>
          </a:p>
        </p:txBody>
      </p:sp>
    </p:spTree>
    <p:extLst>
      <p:ext uri="{BB962C8B-B14F-4D97-AF65-F5344CB8AC3E}">
        <p14:creationId xmlns:p14="http://schemas.microsoft.com/office/powerpoint/2010/main" val="2370874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D6C9-998C-22D7-8822-65B24029E4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75FDB1-8F88-465C-8272-C01E89D922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F0F39C-4DA5-8878-1D8B-6AA652E336EF}"/>
              </a:ext>
            </a:extLst>
          </p:cNvPr>
          <p:cNvSpPr>
            <a:spLocks noGrp="1"/>
          </p:cNvSpPr>
          <p:nvPr>
            <p:ph type="dt" sz="half" idx="10"/>
          </p:nvPr>
        </p:nvSpPr>
        <p:spPr/>
        <p:txBody>
          <a:bodyPr/>
          <a:lstStyle/>
          <a:p>
            <a:fld id="{D71EEF7F-1E8E-4F3F-A296-4B67C519805E}" type="datetimeFigureOut">
              <a:rPr lang="en-US" smtClean="0"/>
              <a:t>4/21/26</a:t>
            </a:fld>
            <a:endParaRPr lang="en-US"/>
          </a:p>
        </p:txBody>
      </p:sp>
      <p:sp>
        <p:nvSpPr>
          <p:cNvPr id="5" name="Footer Placeholder 4">
            <a:extLst>
              <a:ext uri="{FF2B5EF4-FFF2-40B4-BE49-F238E27FC236}">
                <a16:creationId xmlns:a16="http://schemas.microsoft.com/office/drawing/2014/main" id="{B6E45C6C-FB31-187D-EA42-3F0DB19B3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D81A4-5DBC-0EF2-0A6A-614A5AF71E19}"/>
              </a:ext>
            </a:extLst>
          </p:cNvPr>
          <p:cNvSpPr>
            <a:spLocks noGrp="1"/>
          </p:cNvSpPr>
          <p:nvPr>
            <p:ph type="sldNum" sz="quarter" idx="12"/>
          </p:nvPr>
        </p:nvSpPr>
        <p:spPr/>
        <p:txBody>
          <a:bodyPr/>
          <a:lstStyle/>
          <a:p>
            <a:fld id="{8DE5E226-3012-4BFE-A43A-574D6D78E3E5}" type="slidenum">
              <a:rPr lang="en-US" smtClean="0"/>
              <a:t>‹#›</a:t>
            </a:fld>
            <a:endParaRPr lang="en-US"/>
          </a:p>
        </p:txBody>
      </p:sp>
      <p:pic>
        <p:nvPicPr>
          <p:cNvPr id="8" name="Picture 7" descr="A logo with pine cones and a river">
            <a:extLst>
              <a:ext uri="{FF2B5EF4-FFF2-40B4-BE49-F238E27FC236}">
                <a16:creationId xmlns:a16="http://schemas.microsoft.com/office/drawing/2014/main" id="{4AF2A199-C8FD-A004-5AAD-11E882EFBF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3700" y="28196"/>
            <a:ext cx="1600200" cy="1600200"/>
          </a:xfrm>
          <a:prstGeom prst="rect">
            <a:avLst/>
          </a:prstGeom>
        </p:spPr>
      </p:pic>
      <p:pic>
        <p:nvPicPr>
          <p:cNvPr id="10" name="Picture 9" descr="A green and white logo&#10;&#10;Description automatically generated">
            <a:extLst>
              <a:ext uri="{FF2B5EF4-FFF2-40B4-BE49-F238E27FC236}">
                <a16:creationId xmlns:a16="http://schemas.microsoft.com/office/drawing/2014/main" id="{525C8E80-9BA2-AB90-1B3F-ECEACFF002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480" y="181188"/>
            <a:ext cx="1287439" cy="1294215"/>
          </a:xfrm>
          <a:prstGeom prst="rect">
            <a:avLst/>
          </a:prstGeom>
        </p:spPr>
      </p:pic>
    </p:spTree>
    <p:extLst>
      <p:ext uri="{BB962C8B-B14F-4D97-AF65-F5344CB8AC3E}">
        <p14:creationId xmlns:p14="http://schemas.microsoft.com/office/powerpoint/2010/main" val="85960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D78B-4A8E-FF52-9199-3D4E79F33D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1DE-7F93-3E62-683E-2EE7EDDCE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3ABA1-35BD-B053-6B26-4AE0B5ACBCC5}"/>
              </a:ext>
            </a:extLst>
          </p:cNvPr>
          <p:cNvSpPr>
            <a:spLocks noGrp="1"/>
          </p:cNvSpPr>
          <p:nvPr>
            <p:ph type="dt" sz="half" idx="10"/>
          </p:nvPr>
        </p:nvSpPr>
        <p:spPr/>
        <p:txBody>
          <a:bodyPr/>
          <a:lstStyle/>
          <a:p>
            <a:fld id="{D71EEF7F-1E8E-4F3F-A296-4B67C519805E}" type="datetimeFigureOut">
              <a:rPr lang="en-US" smtClean="0"/>
              <a:t>4/21/26</a:t>
            </a:fld>
            <a:endParaRPr lang="en-US"/>
          </a:p>
        </p:txBody>
      </p:sp>
      <p:sp>
        <p:nvSpPr>
          <p:cNvPr id="5" name="Footer Placeholder 4">
            <a:extLst>
              <a:ext uri="{FF2B5EF4-FFF2-40B4-BE49-F238E27FC236}">
                <a16:creationId xmlns:a16="http://schemas.microsoft.com/office/drawing/2014/main" id="{F4A5F838-938C-572A-3795-C199FCF66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2DE66-5BEA-CB54-E67F-C91DE3931AA8}"/>
              </a:ext>
            </a:extLst>
          </p:cNvPr>
          <p:cNvSpPr>
            <a:spLocks noGrp="1"/>
          </p:cNvSpPr>
          <p:nvPr>
            <p:ph type="sldNum" sz="quarter" idx="12"/>
          </p:nvPr>
        </p:nvSpPr>
        <p:spPr/>
        <p:txBody>
          <a:bodyPr/>
          <a:lstStyle/>
          <a:p>
            <a:fld id="{8DE5E226-3012-4BFE-A43A-574D6D78E3E5}" type="slidenum">
              <a:rPr lang="en-US" smtClean="0"/>
              <a:t>‹#›</a:t>
            </a:fld>
            <a:endParaRPr lang="en-US"/>
          </a:p>
        </p:txBody>
      </p:sp>
    </p:spTree>
    <p:extLst>
      <p:ext uri="{BB962C8B-B14F-4D97-AF65-F5344CB8AC3E}">
        <p14:creationId xmlns:p14="http://schemas.microsoft.com/office/powerpoint/2010/main" val="346560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CA847B-A0CE-F05E-22B8-32EC8C543E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FF6BE-C9F5-DBAA-3785-620C462BC6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93D55-ED05-5B23-5CDD-4BD3E6E5FAA9}"/>
              </a:ext>
            </a:extLst>
          </p:cNvPr>
          <p:cNvSpPr>
            <a:spLocks noGrp="1"/>
          </p:cNvSpPr>
          <p:nvPr>
            <p:ph type="dt" sz="half" idx="10"/>
          </p:nvPr>
        </p:nvSpPr>
        <p:spPr/>
        <p:txBody>
          <a:bodyPr/>
          <a:lstStyle/>
          <a:p>
            <a:fld id="{D71EEF7F-1E8E-4F3F-A296-4B67C519805E}" type="datetimeFigureOut">
              <a:rPr lang="en-US" smtClean="0"/>
              <a:t>4/21/26</a:t>
            </a:fld>
            <a:endParaRPr lang="en-US"/>
          </a:p>
        </p:txBody>
      </p:sp>
      <p:sp>
        <p:nvSpPr>
          <p:cNvPr id="5" name="Footer Placeholder 4">
            <a:extLst>
              <a:ext uri="{FF2B5EF4-FFF2-40B4-BE49-F238E27FC236}">
                <a16:creationId xmlns:a16="http://schemas.microsoft.com/office/drawing/2014/main" id="{36A25E53-E2A5-CDEE-B7F5-F67E94F0C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42850-4328-C369-2C45-5D3D0509ED2E}"/>
              </a:ext>
            </a:extLst>
          </p:cNvPr>
          <p:cNvSpPr>
            <a:spLocks noGrp="1"/>
          </p:cNvSpPr>
          <p:nvPr>
            <p:ph type="sldNum" sz="quarter" idx="12"/>
          </p:nvPr>
        </p:nvSpPr>
        <p:spPr/>
        <p:txBody>
          <a:bodyPr/>
          <a:lstStyle/>
          <a:p>
            <a:fld id="{8DE5E226-3012-4BFE-A43A-574D6D78E3E5}" type="slidenum">
              <a:rPr lang="en-US" smtClean="0"/>
              <a:t>‹#›</a:t>
            </a:fld>
            <a:endParaRPr lang="en-US"/>
          </a:p>
        </p:txBody>
      </p:sp>
    </p:spTree>
    <p:extLst>
      <p:ext uri="{BB962C8B-B14F-4D97-AF65-F5344CB8AC3E}">
        <p14:creationId xmlns:p14="http://schemas.microsoft.com/office/powerpoint/2010/main" val="78347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94C65-CE28-469C-8D20-CBF26F5F1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4430B-A2E2-D8C1-5110-0D7A6A8117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D5605-4471-1C82-8DE1-4777AA6C9181}"/>
              </a:ext>
            </a:extLst>
          </p:cNvPr>
          <p:cNvSpPr>
            <a:spLocks noGrp="1"/>
          </p:cNvSpPr>
          <p:nvPr>
            <p:ph type="dt" sz="half" idx="10"/>
          </p:nvPr>
        </p:nvSpPr>
        <p:spPr/>
        <p:txBody>
          <a:bodyPr/>
          <a:lstStyle/>
          <a:p>
            <a:fld id="{D71EEF7F-1E8E-4F3F-A296-4B67C519805E}" type="datetimeFigureOut">
              <a:rPr lang="en-US" smtClean="0"/>
              <a:t>4/21/26</a:t>
            </a:fld>
            <a:endParaRPr lang="en-US"/>
          </a:p>
        </p:txBody>
      </p:sp>
      <p:sp>
        <p:nvSpPr>
          <p:cNvPr id="5" name="Footer Placeholder 4">
            <a:extLst>
              <a:ext uri="{FF2B5EF4-FFF2-40B4-BE49-F238E27FC236}">
                <a16:creationId xmlns:a16="http://schemas.microsoft.com/office/drawing/2014/main" id="{7F8D4C8C-AD9E-6C56-12DD-5A7DB0C26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7EEC9-4A54-EFAF-FE78-7A741C1F63DE}"/>
              </a:ext>
            </a:extLst>
          </p:cNvPr>
          <p:cNvSpPr>
            <a:spLocks noGrp="1"/>
          </p:cNvSpPr>
          <p:nvPr>
            <p:ph type="sldNum" sz="quarter" idx="12"/>
          </p:nvPr>
        </p:nvSpPr>
        <p:spPr/>
        <p:txBody>
          <a:bodyPr/>
          <a:lstStyle/>
          <a:p>
            <a:fld id="{8DE5E226-3012-4BFE-A43A-574D6D78E3E5}" type="slidenum">
              <a:rPr lang="en-US" smtClean="0"/>
              <a:t>‹#›</a:t>
            </a:fld>
            <a:endParaRPr lang="en-US"/>
          </a:p>
        </p:txBody>
      </p:sp>
    </p:spTree>
    <p:extLst>
      <p:ext uri="{BB962C8B-B14F-4D97-AF65-F5344CB8AC3E}">
        <p14:creationId xmlns:p14="http://schemas.microsoft.com/office/powerpoint/2010/main" val="4145303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F5123-8428-5AD8-30AB-0B2802F274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B29A25-D448-E90C-D80A-005CAE1FBB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2F6B3A-A449-F3D2-BC1B-51A8B9ED24DA}"/>
              </a:ext>
            </a:extLst>
          </p:cNvPr>
          <p:cNvSpPr>
            <a:spLocks noGrp="1"/>
          </p:cNvSpPr>
          <p:nvPr>
            <p:ph type="dt" sz="half" idx="10"/>
          </p:nvPr>
        </p:nvSpPr>
        <p:spPr/>
        <p:txBody>
          <a:bodyPr/>
          <a:lstStyle/>
          <a:p>
            <a:fld id="{D71EEF7F-1E8E-4F3F-A296-4B67C519805E}" type="datetimeFigureOut">
              <a:rPr lang="en-US" smtClean="0"/>
              <a:t>4/21/26</a:t>
            </a:fld>
            <a:endParaRPr lang="en-US"/>
          </a:p>
        </p:txBody>
      </p:sp>
      <p:sp>
        <p:nvSpPr>
          <p:cNvPr id="5" name="Footer Placeholder 4">
            <a:extLst>
              <a:ext uri="{FF2B5EF4-FFF2-40B4-BE49-F238E27FC236}">
                <a16:creationId xmlns:a16="http://schemas.microsoft.com/office/drawing/2014/main" id="{7A30E05B-31E2-8417-1230-40BAB4E41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7FE33-EEA2-5EFA-4308-5879ED2FBB7A}"/>
              </a:ext>
            </a:extLst>
          </p:cNvPr>
          <p:cNvSpPr>
            <a:spLocks noGrp="1"/>
          </p:cNvSpPr>
          <p:nvPr>
            <p:ph type="sldNum" sz="quarter" idx="12"/>
          </p:nvPr>
        </p:nvSpPr>
        <p:spPr/>
        <p:txBody>
          <a:bodyPr/>
          <a:lstStyle/>
          <a:p>
            <a:fld id="{8DE5E226-3012-4BFE-A43A-574D6D78E3E5}" type="slidenum">
              <a:rPr lang="en-US" smtClean="0"/>
              <a:t>‹#›</a:t>
            </a:fld>
            <a:endParaRPr lang="en-US"/>
          </a:p>
        </p:txBody>
      </p:sp>
    </p:spTree>
    <p:extLst>
      <p:ext uri="{BB962C8B-B14F-4D97-AF65-F5344CB8AC3E}">
        <p14:creationId xmlns:p14="http://schemas.microsoft.com/office/powerpoint/2010/main" val="3168223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CBE2-BFC5-39AE-392E-5498690915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261D32-BD50-1BB7-9E62-10FEA4CDF1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911D85-62F2-09C6-8541-F72129C3C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5D336C-8BAF-F77B-1D2D-B236A56FB68D}"/>
              </a:ext>
            </a:extLst>
          </p:cNvPr>
          <p:cNvSpPr>
            <a:spLocks noGrp="1"/>
          </p:cNvSpPr>
          <p:nvPr>
            <p:ph type="dt" sz="half" idx="10"/>
          </p:nvPr>
        </p:nvSpPr>
        <p:spPr/>
        <p:txBody>
          <a:bodyPr/>
          <a:lstStyle/>
          <a:p>
            <a:fld id="{D71EEF7F-1E8E-4F3F-A296-4B67C519805E}" type="datetimeFigureOut">
              <a:rPr lang="en-US" smtClean="0"/>
              <a:t>4/21/26</a:t>
            </a:fld>
            <a:endParaRPr lang="en-US"/>
          </a:p>
        </p:txBody>
      </p:sp>
      <p:sp>
        <p:nvSpPr>
          <p:cNvPr id="6" name="Footer Placeholder 5">
            <a:extLst>
              <a:ext uri="{FF2B5EF4-FFF2-40B4-BE49-F238E27FC236}">
                <a16:creationId xmlns:a16="http://schemas.microsoft.com/office/drawing/2014/main" id="{EE2C7F75-E478-CA9E-2F5A-9CF7CFC0D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A967DE-12BD-9FC2-9F5C-250E839797FA}"/>
              </a:ext>
            </a:extLst>
          </p:cNvPr>
          <p:cNvSpPr>
            <a:spLocks noGrp="1"/>
          </p:cNvSpPr>
          <p:nvPr>
            <p:ph type="sldNum" sz="quarter" idx="12"/>
          </p:nvPr>
        </p:nvSpPr>
        <p:spPr/>
        <p:txBody>
          <a:bodyPr/>
          <a:lstStyle/>
          <a:p>
            <a:fld id="{8DE5E226-3012-4BFE-A43A-574D6D78E3E5}" type="slidenum">
              <a:rPr lang="en-US" smtClean="0"/>
              <a:t>‹#›</a:t>
            </a:fld>
            <a:endParaRPr lang="en-US"/>
          </a:p>
        </p:txBody>
      </p:sp>
    </p:spTree>
    <p:extLst>
      <p:ext uri="{BB962C8B-B14F-4D97-AF65-F5344CB8AC3E}">
        <p14:creationId xmlns:p14="http://schemas.microsoft.com/office/powerpoint/2010/main" val="1112127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7D40-1AF7-2145-4D3B-711F91C101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969438-06F1-5377-6E9C-6336D39C91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75E3CA-0580-7003-6EB8-620ABBF035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D18A09-12FA-87DA-90F0-0008550B55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E35CF2-75AB-C54D-8C14-3D2CD30C5B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6EFE-3B1C-44AD-DFA1-0B605B8ADB88}"/>
              </a:ext>
            </a:extLst>
          </p:cNvPr>
          <p:cNvSpPr>
            <a:spLocks noGrp="1"/>
          </p:cNvSpPr>
          <p:nvPr>
            <p:ph type="dt" sz="half" idx="10"/>
          </p:nvPr>
        </p:nvSpPr>
        <p:spPr/>
        <p:txBody>
          <a:bodyPr/>
          <a:lstStyle/>
          <a:p>
            <a:fld id="{D71EEF7F-1E8E-4F3F-A296-4B67C519805E}" type="datetimeFigureOut">
              <a:rPr lang="en-US" smtClean="0"/>
              <a:t>4/21/26</a:t>
            </a:fld>
            <a:endParaRPr lang="en-US"/>
          </a:p>
        </p:txBody>
      </p:sp>
      <p:sp>
        <p:nvSpPr>
          <p:cNvPr id="8" name="Footer Placeholder 7">
            <a:extLst>
              <a:ext uri="{FF2B5EF4-FFF2-40B4-BE49-F238E27FC236}">
                <a16:creationId xmlns:a16="http://schemas.microsoft.com/office/drawing/2014/main" id="{13C77DE0-4F74-74DC-1350-D3755B2EC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5DC816-400E-8157-CD0F-A4F5D42727DC}"/>
              </a:ext>
            </a:extLst>
          </p:cNvPr>
          <p:cNvSpPr>
            <a:spLocks noGrp="1"/>
          </p:cNvSpPr>
          <p:nvPr>
            <p:ph type="sldNum" sz="quarter" idx="12"/>
          </p:nvPr>
        </p:nvSpPr>
        <p:spPr/>
        <p:txBody>
          <a:bodyPr/>
          <a:lstStyle/>
          <a:p>
            <a:fld id="{8DE5E226-3012-4BFE-A43A-574D6D78E3E5}" type="slidenum">
              <a:rPr lang="en-US" smtClean="0"/>
              <a:t>‹#›</a:t>
            </a:fld>
            <a:endParaRPr lang="en-US"/>
          </a:p>
        </p:txBody>
      </p:sp>
    </p:spTree>
    <p:extLst>
      <p:ext uri="{BB962C8B-B14F-4D97-AF65-F5344CB8AC3E}">
        <p14:creationId xmlns:p14="http://schemas.microsoft.com/office/powerpoint/2010/main" val="2805035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1B32-3288-409F-E8E3-636B89897B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C5597B-4E3C-82C8-BCFD-4D8227C3640D}"/>
              </a:ext>
            </a:extLst>
          </p:cNvPr>
          <p:cNvSpPr>
            <a:spLocks noGrp="1"/>
          </p:cNvSpPr>
          <p:nvPr>
            <p:ph type="dt" sz="half" idx="10"/>
          </p:nvPr>
        </p:nvSpPr>
        <p:spPr/>
        <p:txBody>
          <a:bodyPr/>
          <a:lstStyle/>
          <a:p>
            <a:fld id="{D71EEF7F-1E8E-4F3F-A296-4B67C519805E}" type="datetimeFigureOut">
              <a:rPr lang="en-US" smtClean="0"/>
              <a:t>4/21/26</a:t>
            </a:fld>
            <a:endParaRPr lang="en-US"/>
          </a:p>
        </p:txBody>
      </p:sp>
      <p:sp>
        <p:nvSpPr>
          <p:cNvPr id="4" name="Footer Placeholder 3">
            <a:extLst>
              <a:ext uri="{FF2B5EF4-FFF2-40B4-BE49-F238E27FC236}">
                <a16:creationId xmlns:a16="http://schemas.microsoft.com/office/drawing/2014/main" id="{2B8E9324-7D0C-4278-3621-2755FDE6E1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B1121F-F771-A416-B572-519C2CF16E5F}"/>
              </a:ext>
            </a:extLst>
          </p:cNvPr>
          <p:cNvSpPr>
            <a:spLocks noGrp="1"/>
          </p:cNvSpPr>
          <p:nvPr>
            <p:ph type="sldNum" sz="quarter" idx="12"/>
          </p:nvPr>
        </p:nvSpPr>
        <p:spPr/>
        <p:txBody>
          <a:bodyPr/>
          <a:lstStyle/>
          <a:p>
            <a:fld id="{8DE5E226-3012-4BFE-A43A-574D6D78E3E5}" type="slidenum">
              <a:rPr lang="en-US" smtClean="0"/>
              <a:t>‹#›</a:t>
            </a:fld>
            <a:endParaRPr lang="en-US"/>
          </a:p>
        </p:txBody>
      </p:sp>
    </p:spTree>
    <p:extLst>
      <p:ext uri="{BB962C8B-B14F-4D97-AF65-F5344CB8AC3E}">
        <p14:creationId xmlns:p14="http://schemas.microsoft.com/office/powerpoint/2010/main" val="230975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5D605-90C4-53DE-1F84-773E878AE152}"/>
              </a:ext>
            </a:extLst>
          </p:cNvPr>
          <p:cNvSpPr>
            <a:spLocks noGrp="1"/>
          </p:cNvSpPr>
          <p:nvPr>
            <p:ph type="dt" sz="half" idx="10"/>
          </p:nvPr>
        </p:nvSpPr>
        <p:spPr/>
        <p:txBody>
          <a:bodyPr/>
          <a:lstStyle/>
          <a:p>
            <a:fld id="{D71EEF7F-1E8E-4F3F-A296-4B67C519805E}" type="datetimeFigureOut">
              <a:rPr lang="en-US" smtClean="0"/>
              <a:t>4/21/26</a:t>
            </a:fld>
            <a:endParaRPr lang="en-US"/>
          </a:p>
        </p:txBody>
      </p:sp>
      <p:sp>
        <p:nvSpPr>
          <p:cNvPr id="3" name="Footer Placeholder 2">
            <a:extLst>
              <a:ext uri="{FF2B5EF4-FFF2-40B4-BE49-F238E27FC236}">
                <a16:creationId xmlns:a16="http://schemas.microsoft.com/office/drawing/2014/main" id="{A993588C-DAF4-2FD4-8D8D-CC442B5503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515E0B-D118-02C5-7082-899C1DD0E98D}"/>
              </a:ext>
            </a:extLst>
          </p:cNvPr>
          <p:cNvSpPr>
            <a:spLocks noGrp="1"/>
          </p:cNvSpPr>
          <p:nvPr>
            <p:ph type="sldNum" sz="quarter" idx="12"/>
          </p:nvPr>
        </p:nvSpPr>
        <p:spPr/>
        <p:txBody>
          <a:bodyPr/>
          <a:lstStyle/>
          <a:p>
            <a:fld id="{8DE5E226-3012-4BFE-A43A-574D6D78E3E5}" type="slidenum">
              <a:rPr lang="en-US" smtClean="0"/>
              <a:t>‹#›</a:t>
            </a:fld>
            <a:endParaRPr lang="en-US"/>
          </a:p>
        </p:txBody>
      </p:sp>
    </p:spTree>
    <p:extLst>
      <p:ext uri="{BB962C8B-B14F-4D97-AF65-F5344CB8AC3E}">
        <p14:creationId xmlns:p14="http://schemas.microsoft.com/office/powerpoint/2010/main" val="2165604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9AFC-8247-9F9B-C08B-9092C67563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B9AB6-6FC5-3130-92D2-F5DD3930F3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289A72-4658-8B1C-E66A-394CA5ACE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0D3873-3AA6-A30D-E6F4-19E459D8142F}"/>
              </a:ext>
            </a:extLst>
          </p:cNvPr>
          <p:cNvSpPr>
            <a:spLocks noGrp="1"/>
          </p:cNvSpPr>
          <p:nvPr>
            <p:ph type="dt" sz="half" idx="10"/>
          </p:nvPr>
        </p:nvSpPr>
        <p:spPr/>
        <p:txBody>
          <a:bodyPr/>
          <a:lstStyle/>
          <a:p>
            <a:fld id="{D71EEF7F-1E8E-4F3F-A296-4B67C519805E}" type="datetimeFigureOut">
              <a:rPr lang="en-US" smtClean="0"/>
              <a:t>4/21/26</a:t>
            </a:fld>
            <a:endParaRPr lang="en-US"/>
          </a:p>
        </p:txBody>
      </p:sp>
      <p:sp>
        <p:nvSpPr>
          <p:cNvPr id="6" name="Footer Placeholder 5">
            <a:extLst>
              <a:ext uri="{FF2B5EF4-FFF2-40B4-BE49-F238E27FC236}">
                <a16:creationId xmlns:a16="http://schemas.microsoft.com/office/drawing/2014/main" id="{71087327-7958-775E-975C-6288ADE11C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B7ACF-9A4B-FF78-B834-6598DFB8F97A}"/>
              </a:ext>
            </a:extLst>
          </p:cNvPr>
          <p:cNvSpPr>
            <a:spLocks noGrp="1"/>
          </p:cNvSpPr>
          <p:nvPr>
            <p:ph type="sldNum" sz="quarter" idx="12"/>
          </p:nvPr>
        </p:nvSpPr>
        <p:spPr/>
        <p:txBody>
          <a:bodyPr/>
          <a:lstStyle/>
          <a:p>
            <a:fld id="{8DE5E226-3012-4BFE-A43A-574D6D78E3E5}" type="slidenum">
              <a:rPr lang="en-US" smtClean="0"/>
              <a:t>‹#›</a:t>
            </a:fld>
            <a:endParaRPr lang="en-US"/>
          </a:p>
        </p:txBody>
      </p:sp>
    </p:spTree>
    <p:extLst>
      <p:ext uri="{BB962C8B-B14F-4D97-AF65-F5344CB8AC3E}">
        <p14:creationId xmlns:p14="http://schemas.microsoft.com/office/powerpoint/2010/main" val="3373216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8CA8F-0708-989F-06B4-2E9F84E5DF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C9AD49-715C-5B68-4EBC-0F8BC1FD29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99F945-01A3-FEAF-F0CA-C714E8633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398AD-D97A-E296-D596-F2EF99F467CC}"/>
              </a:ext>
            </a:extLst>
          </p:cNvPr>
          <p:cNvSpPr>
            <a:spLocks noGrp="1"/>
          </p:cNvSpPr>
          <p:nvPr>
            <p:ph type="dt" sz="half" idx="10"/>
          </p:nvPr>
        </p:nvSpPr>
        <p:spPr/>
        <p:txBody>
          <a:bodyPr/>
          <a:lstStyle/>
          <a:p>
            <a:fld id="{D71EEF7F-1E8E-4F3F-A296-4B67C519805E}" type="datetimeFigureOut">
              <a:rPr lang="en-US" smtClean="0"/>
              <a:t>4/21/26</a:t>
            </a:fld>
            <a:endParaRPr lang="en-US"/>
          </a:p>
        </p:txBody>
      </p:sp>
      <p:sp>
        <p:nvSpPr>
          <p:cNvPr id="6" name="Footer Placeholder 5">
            <a:extLst>
              <a:ext uri="{FF2B5EF4-FFF2-40B4-BE49-F238E27FC236}">
                <a16:creationId xmlns:a16="http://schemas.microsoft.com/office/drawing/2014/main" id="{3F06562C-E00E-640F-92EF-F5F58ADBAD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F434EF-ACC7-037B-A8CD-6C90680A0BB4}"/>
              </a:ext>
            </a:extLst>
          </p:cNvPr>
          <p:cNvSpPr>
            <a:spLocks noGrp="1"/>
          </p:cNvSpPr>
          <p:nvPr>
            <p:ph type="sldNum" sz="quarter" idx="12"/>
          </p:nvPr>
        </p:nvSpPr>
        <p:spPr/>
        <p:txBody>
          <a:bodyPr/>
          <a:lstStyle/>
          <a:p>
            <a:fld id="{8DE5E226-3012-4BFE-A43A-574D6D78E3E5}" type="slidenum">
              <a:rPr lang="en-US" smtClean="0"/>
              <a:t>‹#›</a:t>
            </a:fld>
            <a:endParaRPr lang="en-US"/>
          </a:p>
        </p:txBody>
      </p:sp>
    </p:spTree>
    <p:extLst>
      <p:ext uri="{BB962C8B-B14F-4D97-AF65-F5344CB8AC3E}">
        <p14:creationId xmlns:p14="http://schemas.microsoft.com/office/powerpoint/2010/main" val="124965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D7D665-F969-EB33-A5A6-A71E70FC7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BF2B9-5940-B912-CB6E-AFC5E6D4ED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8F46E-CD5C-FA6C-90E3-77BA2E16F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1EEF7F-1E8E-4F3F-A296-4B67C519805E}" type="datetimeFigureOut">
              <a:rPr lang="en-US" smtClean="0"/>
              <a:t>4/21/26</a:t>
            </a:fld>
            <a:endParaRPr lang="en-US"/>
          </a:p>
        </p:txBody>
      </p:sp>
      <p:sp>
        <p:nvSpPr>
          <p:cNvPr id="5" name="Footer Placeholder 4">
            <a:extLst>
              <a:ext uri="{FF2B5EF4-FFF2-40B4-BE49-F238E27FC236}">
                <a16:creationId xmlns:a16="http://schemas.microsoft.com/office/drawing/2014/main" id="{B25B5E57-7E90-38CE-262A-BCCD5A61DD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A320713-8DD5-8271-A25C-AF95E97B70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E5E226-3012-4BFE-A43A-574D6D78E3E5}" type="slidenum">
              <a:rPr lang="en-US" smtClean="0"/>
              <a:t>‹#›</a:t>
            </a:fld>
            <a:endParaRPr lang="en-US"/>
          </a:p>
        </p:txBody>
      </p:sp>
      <p:pic>
        <p:nvPicPr>
          <p:cNvPr id="7" name="Picture 6" descr="A logo with pine cones and a river">
            <a:extLst>
              <a:ext uri="{FF2B5EF4-FFF2-40B4-BE49-F238E27FC236}">
                <a16:creationId xmlns:a16="http://schemas.microsoft.com/office/drawing/2014/main" id="{17E1CA2A-8C04-F5E4-C4EC-2E6B05BF5B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53700" y="28196"/>
            <a:ext cx="1600200" cy="1600200"/>
          </a:xfrm>
          <a:prstGeom prst="rect">
            <a:avLst/>
          </a:prstGeom>
        </p:spPr>
      </p:pic>
      <p:pic>
        <p:nvPicPr>
          <p:cNvPr id="8" name="Picture 7" descr="A green and white logo&#10;&#10;Description automatically generated">
            <a:extLst>
              <a:ext uri="{FF2B5EF4-FFF2-40B4-BE49-F238E27FC236}">
                <a16:creationId xmlns:a16="http://schemas.microsoft.com/office/drawing/2014/main" id="{F9568D73-1F72-11FF-BA9F-9E610C54155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4480" y="181188"/>
            <a:ext cx="1287439" cy="1294215"/>
          </a:xfrm>
          <a:prstGeom prst="rect">
            <a:avLst/>
          </a:prstGeom>
        </p:spPr>
      </p:pic>
    </p:spTree>
    <p:extLst>
      <p:ext uri="{BB962C8B-B14F-4D97-AF65-F5344CB8AC3E}">
        <p14:creationId xmlns:p14="http://schemas.microsoft.com/office/powerpoint/2010/main" val="3651064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ci.jotform.com/form/253636872645165"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book.passkey.com/e/51176836"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southatlanticregiongardenclubs.org/events-2/convention/"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hyperlink" Target="https://plants.ces.ncsu.edu/find_a_plant/?q=orchids" TargetMode="External"/><Relationship Id="rId3" Type="http://schemas.openxmlformats.org/officeDocument/2006/relationships/hyperlink" Target="https://www.ncagr.gov/divisions/nc-forest-service/EmergingThreatsHealthyForest_Management/download?attachment" TargetMode="External"/><Relationship Id="rId7" Type="http://schemas.openxmlformats.org/officeDocument/2006/relationships/hyperlink" Target="https://www.ncagr.gov/divisions/nc-forest-service/managing-your-forest/forest-stewardshi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ontent.ces.ncsu.edu/extension-gardener-handbook/10-herbaceous-ornamentals#section_heading_9167" TargetMode="External"/><Relationship Id="rId5" Type="http://schemas.openxmlformats.org/officeDocument/2006/relationships/hyperlink" Target="https://extensiongardener.ces.ncsu.edu/extension-gardener-handbook/" TargetMode="External"/><Relationship Id="rId4" Type="http://schemas.openxmlformats.org/officeDocument/2006/relationships/hyperlink" Target="https://harnett.ces.ncsu.edu/horticulture-resources/" TargetMode="External"/><Relationship Id="rId9" Type="http://schemas.openxmlformats.org/officeDocument/2006/relationships/hyperlink" Target="https://www.ncparks.gov/state-parks/carvers-creek-state-par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ndersoncreekgardenclub.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img1.wsimg.com/blobby/go/73a9ed06-a17c-463c-bc27-59b5bd14f275/downloads/077f6fd2-4e71-4517-810b-b4f4c89a4444/ACGC%20Members%20Application%202026-27.pdf?ver=1770097969342"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29E9-28F2-1D5E-DB09-87245075F69A}"/>
              </a:ext>
            </a:extLst>
          </p:cNvPr>
          <p:cNvSpPr>
            <a:spLocks noGrp="1"/>
          </p:cNvSpPr>
          <p:nvPr>
            <p:ph type="ctrTitle"/>
          </p:nvPr>
        </p:nvSpPr>
        <p:spPr/>
        <p:txBody>
          <a:bodyPr/>
          <a:lstStyle/>
          <a:p>
            <a:r>
              <a:rPr lang="en-US"/>
              <a:t>Welcome </a:t>
            </a:r>
            <a:br>
              <a:rPr lang="en-US"/>
            </a:br>
            <a:r>
              <a:rPr lang="en-US"/>
              <a:t>Anderson Creek Garden Club</a:t>
            </a:r>
          </a:p>
        </p:txBody>
      </p:sp>
      <p:sp>
        <p:nvSpPr>
          <p:cNvPr id="3" name="Subtitle 2">
            <a:extLst>
              <a:ext uri="{FF2B5EF4-FFF2-40B4-BE49-F238E27FC236}">
                <a16:creationId xmlns:a16="http://schemas.microsoft.com/office/drawing/2014/main" id="{A12E274F-7524-B1E1-B100-5DC065386EBF}"/>
              </a:ext>
            </a:extLst>
          </p:cNvPr>
          <p:cNvSpPr>
            <a:spLocks noGrp="1"/>
          </p:cNvSpPr>
          <p:nvPr>
            <p:ph type="subTitle" idx="1"/>
          </p:nvPr>
        </p:nvSpPr>
        <p:spPr>
          <a:xfrm>
            <a:off x="1524000" y="4349172"/>
            <a:ext cx="9144000" cy="788555"/>
          </a:xfrm>
        </p:spPr>
        <p:txBody>
          <a:bodyPr/>
          <a:lstStyle/>
          <a:p>
            <a:r>
              <a:rPr lang="en-US"/>
              <a:t>April 21st, </a:t>
            </a:r>
            <a:r>
              <a:rPr lang="en-US" dirty="0"/>
              <a:t>2026</a:t>
            </a:r>
          </a:p>
        </p:txBody>
      </p:sp>
      <p:sp>
        <p:nvSpPr>
          <p:cNvPr id="4" name="TextBox 3">
            <a:extLst>
              <a:ext uri="{FF2B5EF4-FFF2-40B4-BE49-F238E27FC236}">
                <a16:creationId xmlns:a16="http://schemas.microsoft.com/office/drawing/2014/main" id="{D54A636A-F7B2-7DA6-7D5A-0A5FB3CBCB67}"/>
              </a:ext>
            </a:extLst>
          </p:cNvPr>
          <p:cNvSpPr txBox="1"/>
          <p:nvPr/>
        </p:nvSpPr>
        <p:spPr>
          <a:xfrm>
            <a:off x="5190259" y="2520372"/>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3865957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29D73-09EF-1330-FE06-D032E4E3AAEC}"/>
              </a:ext>
            </a:extLst>
          </p:cNvPr>
          <p:cNvSpPr>
            <a:spLocks noGrp="1"/>
          </p:cNvSpPr>
          <p:nvPr>
            <p:ph type="title"/>
          </p:nvPr>
        </p:nvSpPr>
        <p:spPr>
          <a:xfrm>
            <a:off x="1949824" y="239619"/>
            <a:ext cx="8503024" cy="549275"/>
          </a:xfrm>
        </p:spPr>
        <p:txBody>
          <a:bodyPr>
            <a:normAutofit fontScale="90000"/>
          </a:bodyPr>
          <a:lstStyle/>
          <a:p>
            <a:pPr algn="ctr"/>
            <a:r>
              <a:rPr lang="en-US" dirty="0"/>
              <a:t>Proposed 26-27 Budget</a:t>
            </a:r>
          </a:p>
        </p:txBody>
      </p:sp>
      <p:pic>
        <p:nvPicPr>
          <p:cNvPr id="6" name="Content Placeholder 5">
            <a:extLst>
              <a:ext uri="{FF2B5EF4-FFF2-40B4-BE49-F238E27FC236}">
                <a16:creationId xmlns:a16="http://schemas.microsoft.com/office/drawing/2014/main" id="{9DA29A07-798F-1A9E-5EEC-52C8C163E1F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756212" y="666269"/>
            <a:ext cx="4303058" cy="6191731"/>
          </a:xfrm>
          <a:prstGeom prst="rect">
            <a:avLst/>
          </a:prstGeom>
        </p:spPr>
      </p:pic>
    </p:spTree>
    <p:extLst>
      <p:ext uri="{BB962C8B-B14F-4D97-AF65-F5344CB8AC3E}">
        <p14:creationId xmlns:p14="http://schemas.microsoft.com/office/powerpoint/2010/main" val="33079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FD61-5CC2-E5CD-FCC0-48728466FA73}"/>
              </a:ext>
            </a:extLst>
          </p:cNvPr>
          <p:cNvSpPr>
            <a:spLocks noGrp="1"/>
          </p:cNvSpPr>
          <p:nvPr>
            <p:ph type="title"/>
          </p:nvPr>
        </p:nvSpPr>
        <p:spPr>
          <a:xfrm>
            <a:off x="838200" y="-5292"/>
            <a:ext cx="10515600" cy="1325563"/>
          </a:xfrm>
        </p:spPr>
        <p:txBody>
          <a:bodyPr>
            <a:normAutofit/>
          </a:bodyPr>
          <a:lstStyle/>
          <a:p>
            <a:pPr algn="ctr"/>
            <a:r>
              <a:rPr lang="en-US" sz="3600">
                <a:solidFill>
                  <a:schemeClr val="accent5">
                    <a:lumMod val="75000"/>
                  </a:schemeClr>
                </a:solidFill>
              </a:rPr>
              <a:t>NEW MEMBERS </a:t>
            </a:r>
            <a:br>
              <a:rPr lang="en-US" sz="3600">
                <a:solidFill>
                  <a:schemeClr val="accent5">
                    <a:lumMod val="75000"/>
                  </a:schemeClr>
                </a:solidFill>
              </a:rPr>
            </a:br>
            <a:r>
              <a:rPr lang="en-US" sz="3600">
                <a:solidFill>
                  <a:schemeClr val="accent5">
                    <a:lumMod val="75000"/>
                  </a:schemeClr>
                </a:solidFill>
              </a:rPr>
              <a:t>ALWAYS WELCOME </a:t>
            </a:r>
          </a:p>
        </p:txBody>
      </p:sp>
      <p:pic>
        <p:nvPicPr>
          <p:cNvPr id="5" name="Content Placeholder 4">
            <a:extLst>
              <a:ext uri="{FF2B5EF4-FFF2-40B4-BE49-F238E27FC236}">
                <a16:creationId xmlns:a16="http://schemas.microsoft.com/office/drawing/2014/main" id="{01BBAE19-D02D-6954-31D5-A48888FD7E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73021" y="1320271"/>
            <a:ext cx="3645958" cy="5105686"/>
          </a:xfrm>
        </p:spPr>
      </p:pic>
    </p:spTree>
    <p:extLst>
      <p:ext uri="{BB962C8B-B14F-4D97-AF65-F5344CB8AC3E}">
        <p14:creationId xmlns:p14="http://schemas.microsoft.com/office/powerpoint/2010/main" val="78079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190D-181D-1118-1257-9DF2FEFDE36C}"/>
              </a:ext>
            </a:extLst>
          </p:cNvPr>
          <p:cNvSpPr>
            <a:spLocks noGrp="1"/>
          </p:cNvSpPr>
          <p:nvPr>
            <p:ph type="title"/>
          </p:nvPr>
        </p:nvSpPr>
        <p:spPr>
          <a:xfrm>
            <a:off x="633135" y="0"/>
            <a:ext cx="10515600" cy="1325563"/>
          </a:xfrm>
        </p:spPr>
        <p:txBody>
          <a:bodyPr/>
          <a:lstStyle/>
          <a:p>
            <a:pPr algn="ctr"/>
            <a:r>
              <a:rPr lang="en-US" dirty="0"/>
              <a:t>Gold Star Memorial Progress</a:t>
            </a:r>
          </a:p>
        </p:txBody>
      </p:sp>
      <p:pic>
        <p:nvPicPr>
          <p:cNvPr id="12" name="Picture 11">
            <a:extLst>
              <a:ext uri="{FF2B5EF4-FFF2-40B4-BE49-F238E27FC236}">
                <a16:creationId xmlns:a16="http://schemas.microsoft.com/office/drawing/2014/main" id="{F8ED09BD-82F2-DE3C-2BC3-82B3E1C39E70}"/>
              </a:ext>
            </a:extLst>
          </p:cNvPr>
          <p:cNvPicPr>
            <a:picLocks noChangeAspect="1"/>
          </p:cNvPicPr>
          <p:nvPr/>
        </p:nvPicPr>
        <p:blipFill>
          <a:blip r:embed="rId3"/>
          <a:stretch>
            <a:fillRect/>
          </a:stretch>
        </p:blipFill>
        <p:spPr>
          <a:xfrm>
            <a:off x="797513" y="1503179"/>
            <a:ext cx="3632433" cy="4978914"/>
          </a:xfrm>
          <a:prstGeom prst="rect">
            <a:avLst/>
          </a:prstGeom>
        </p:spPr>
      </p:pic>
      <p:pic>
        <p:nvPicPr>
          <p:cNvPr id="17" name="Picture 16">
            <a:extLst>
              <a:ext uri="{FF2B5EF4-FFF2-40B4-BE49-F238E27FC236}">
                <a16:creationId xmlns:a16="http://schemas.microsoft.com/office/drawing/2014/main" id="{B800E7A8-92C6-EFD0-2729-2D8A2532ACE4}"/>
              </a:ext>
            </a:extLst>
          </p:cNvPr>
          <p:cNvPicPr>
            <a:picLocks noChangeAspect="1"/>
          </p:cNvPicPr>
          <p:nvPr/>
        </p:nvPicPr>
        <p:blipFill>
          <a:blip r:embed="rId4"/>
          <a:stretch>
            <a:fillRect/>
          </a:stretch>
        </p:blipFill>
        <p:spPr>
          <a:xfrm>
            <a:off x="4972050" y="2242330"/>
            <a:ext cx="3290887" cy="2952396"/>
          </a:xfrm>
          <a:prstGeom prst="ellipse">
            <a:avLst/>
          </a:prstGeom>
          <a:ln>
            <a:noFill/>
          </a:ln>
          <a:effectLst>
            <a:softEdge rad="112500"/>
          </a:effectLst>
        </p:spPr>
      </p:pic>
      <p:pic>
        <p:nvPicPr>
          <p:cNvPr id="3" name="Picture 2">
            <a:extLst>
              <a:ext uri="{FF2B5EF4-FFF2-40B4-BE49-F238E27FC236}">
                <a16:creationId xmlns:a16="http://schemas.microsoft.com/office/drawing/2014/main" id="{1B2A0D88-8A59-EA54-003D-66A9D9021B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169" y="1723512"/>
            <a:ext cx="3764091" cy="4758581"/>
          </a:xfrm>
          <a:prstGeom prst="rect">
            <a:avLst/>
          </a:prstGeom>
        </p:spPr>
      </p:pic>
    </p:spTree>
    <p:extLst>
      <p:ext uri="{BB962C8B-B14F-4D97-AF65-F5344CB8AC3E}">
        <p14:creationId xmlns:p14="http://schemas.microsoft.com/office/powerpoint/2010/main" val="2024748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6CB9-2F6F-AA5B-06F9-6EED2A6BDEE9}"/>
              </a:ext>
            </a:extLst>
          </p:cNvPr>
          <p:cNvSpPr>
            <a:spLocks noGrp="1"/>
          </p:cNvSpPr>
          <p:nvPr>
            <p:ph type="title"/>
          </p:nvPr>
        </p:nvSpPr>
        <p:spPr/>
        <p:txBody>
          <a:bodyPr/>
          <a:lstStyle/>
          <a:p>
            <a:pPr algn="ctr"/>
            <a:r>
              <a:rPr lang="en-US" dirty="0"/>
              <a:t>Gold Star Location</a:t>
            </a:r>
          </a:p>
        </p:txBody>
      </p:sp>
      <p:pic>
        <p:nvPicPr>
          <p:cNvPr id="6" name="Content Placeholder 5">
            <a:extLst>
              <a:ext uri="{FF2B5EF4-FFF2-40B4-BE49-F238E27FC236}">
                <a16:creationId xmlns:a16="http://schemas.microsoft.com/office/drawing/2014/main" id="{6B4C8CB6-6676-56B6-0550-81063A21805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40116" y="1586753"/>
            <a:ext cx="4316506" cy="4984376"/>
          </a:xfrm>
          <a:prstGeom prst="rect">
            <a:avLst/>
          </a:prstGeom>
        </p:spPr>
      </p:pic>
      <p:sp>
        <p:nvSpPr>
          <p:cNvPr id="4" name="Content Placeholder 3">
            <a:extLst>
              <a:ext uri="{FF2B5EF4-FFF2-40B4-BE49-F238E27FC236}">
                <a16:creationId xmlns:a16="http://schemas.microsoft.com/office/drawing/2014/main" id="{99EF159E-2C1B-FBAE-388B-6696E4AE390E}"/>
              </a:ext>
            </a:extLst>
          </p:cNvPr>
          <p:cNvSpPr>
            <a:spLocks noGrp="1"/>
          </p:cNvSpPr>
          <p:nvPr>
            <p:ph sz="half" idx="2"/>
          </p:nvPr>
        </p:nvSpPr>
        <p:spPr>
          <a:xfrm>
            <a:off x="6656293" y="2263587"/>
            <a:ext cx="4809565" cy="1165413"/>
          </a:xfrm>
        </p:spPr>
        <p:txBody>
          <a:bodyPr>
            <a:normAutofit fontScale="92500"/>
          </a:bodyPr>
          <a:lstStyle/>
          <a:p>
            <a:pPr marL="0" indent="0">
              <a:buNone/>
            </a:pPr>
            <a:endParaRPr lang="en-US" dirty="0"/>
          </a:p>
          <a:p>
            <a:pPr marL="0" indent="0" algn="ctr">
              <a:buNone/>
            </a:pPr>
            <a:r>
              <a:rPr lang="en-US" dirty="0"/>
              <a:t>Nursery Rd, SR 1117  &amp; Hwy 87</a:t>
            </a:r>
          </a:p>
        </p:txBody>
      </p:sp>
    </p:spTree>
    <p:extLst>
      <p:ext uri="{BB962C8B-B14F-4D97-AF65-F5344CB8AC3E}">
        <p14:creationId xmlns:p14="http://schemas.microsoft.com/office/powerpoint/2010/main" val="34167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657D0C-7DCE-81A2-EC0B-434657167B7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The Year Ahead In PROGRESS</a:t>
            </a:r>
            <a:br>
              <a:rPr lang="en-US" sz="3300" kern="1200">
                <a:solidFill>
                  <a:srgbClr val="FFFFFF"/>
                </a:solidFill>
                <a:latin typeface="+mj-lt"/>
                <a:ea typeface="+mj-ea"/>
                <a:cs typeface="+mj-cs"/>
              </a:rPr>
            </a:br>
            <a:r>
              <a:rPr lang="en-US" sz="3300" kern="1200">
                <a:solidFill>
                  <a:srgbClr val="FFFFFF"/>
                </a:solidFill>
                <a:highlight>
                  <a:srgbClr val="FFFF00"/>
                </a:highlight>
                <a:latin typeface="+mj-lt"/>
                <a:ea typeface="+mj-ea"/>
                <a:cs typeface="+mj-cs"/>
              </a:rPr>
              <a:t>Strategic Plan</a:t>
            </a:r>
          </a:p>
        </p:txBody>
      </p:sp>
      <p:sp>
        <p:nvSpPr>
          <p:cNvPr id="4" name="Content Placeholder 3">
            <a:extLst>
              <a:ext uri="{FF2B5EF4-FFF2-40B4-BE49-F238E27FC236}">
                <a16:creationId xmlns:a16="http://schemas.microsoft.com/office/drawing/2014/main" id="{480BF19A-BEB9-862A-38AF-5291CC078E76}"/>
              </a:ext>
            </a:extLst>
          </p:cNvPr>
          <p:cNvSpPr>
            <a:spLocks noGrp="1"/>
          </p:cNvSpPr>
          <p:nvPr>
            <p:ph sz="half" idx="1"/>
          </p:nvPr>
        </p:nvSpPr>
        <p:spPr>
          <a:xfrm>
            <a:off x="6292978" y="1574019"/>
            <a:ext cx="5181600" cy="4351338"/>
          </a:xfrm>
        </p:spPr>
        <p:txBody>
          <a:bodyPr>
            <a:normAutofit/>
          </a:bodyPr>
          <a:lstStyle/>
          <a:p>
            <a:pPr marL="0" indent="0">
              <a:buNone/>
            </a:pPr>
            <a:r>
              <a:rPr lang="en-US" dirty="0"/>
              <a:t>Save the dates:</a:t>
            </a:r>
          </a:p>
          <a:p>
            <a:r>
              <a:rPr lang="en-US" dirty="0"/>
              <a:t>June 6</a:t>
            </a:r>
            <a:r>
              <a:rPr lang="en-US" baseline="30000" dirty="0"/>
              <a:t>th</a:t>
            </a:r>
            <a:r>
              <a:rPr lang="en-US" dirty="0"/>
              <a:t>- ACGC EOY celebration &amp;  garden tours (proposed) time evening </a:t>
            </a:r>
          </a:p>
          <a:p>
            <a:r>
              <a:rPr lang="en-US" dirty="0"/>
              <a:t>Summer Brew &amp; Blooms 3</a:t>
            </a:r>
            <a:r>
              <a:rPr lang="en-US" baseline="30000" dirty="0"/>
              <a:t>rd</a:t>
            </a:r>
            <a:r>
              <a:rPr lang="en-US" dirty="0"/>
              <a:t> Thursdays 11:30-1 @ Bunkers</a:t>
            </a:r>
          </a:p>
          <a:p>
            <a:endParaRPr lang="en-US" dirty="0"/>
          </a:p>
          <a:p>
            <a:endParaRPr lang="en-US" baseline="30000" dirty="0"/>
          </a:p>
          <a:p>
            <a:pPr marL="0" indent="0">
              <a:buNone/>
            </a:pPr>
            <a:endParaRPr lang="en-US" dirty="0"/>
          </a:p>
          <a:p>
            <a:endParaRPr lang="en-US" dirty="0"/>
          </a:p>
        </p:txBody>
      </p:sp>
    </p:spTree>
    <p:extLst>
      <p:ext uri="{BB962C8B-B14F-4D97-AF65-F5344CB8AC3E}">
        <p14:creationId xmlns:p14="http://schemas.microsoft.com/office/powerpoint/2010/main" val="2721641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AD0B-C90A-7A62-6296-F37A6186A607}"/>
              </a:ext>
            </a:extLst>
          </p:cNvPr>
          <p:cNvSpPr>
            <a:spLocks noGrp="1"/>
          </p:cNvSpPr>
          <p:nvPr>
            <p:ph type="title"/>
          </p:nvPr>
        </p:nvSpPr>
        <p:spPr>
          <a:xfrm>
            <a:off x="83738" y="0"/>
            <a:ext cx="11204795" cy="896829"/>
          </a:xfrm>
        </p:spPr>
        <p:txBody>
          <a:bodyPr/>
          <a:lstStyle/>
          <a:p>
            <a:pPr algn="ctr"/>
            <a:r>
              <a:rPr lang="en-US" dirty="0"/>
              <a:t>Business members Meeting </a:t>
            </a:r>
          </a:p>
        </p:txBody>
      </p:sp>
      <p:sp>
        <p:nvSpPr>
          <p:cNvPr id="5" name="TextBox 4">
            <a:extLst>
              <a:ext uri="{FF2B5EF4-FFF2-40B4-BE49-F238E27FC236}">
                <a16:creationId xmlns:a16="http://schemas.microsoft.com/office/drawing/2014/main" id="{2CD72361-0162-5A9B-1C9D-67079EFEFB13}"/>
              </a:ext>
            </a:extLst>
          </p:cNvPr>
          <p:cNvSpPr txBox="1"/>
          <p:nvPr/>
        </p:nvSpPr>
        <p:spPr>
          <a:xfrm>
            <a:off x="3232727" y="1027087"/>
            <a:ext cx="4906818" cy="707886"/>
          </a:xfrm>
          <a:prstGeom prst="rect">
            <a:avLst/>
          </a:prstGeom>
          <a:noFill/>
        </p:spPr>
        <p:txBody>
          <a:bodyPr wrap="square" rtlCol="0">
            <a:spAutoFit/>
          </a:bodyPr>
          <a:lstStyle/>
          <a:p>
            <a:pPr algn="ctr"/>
            <a:r>
              <a:rPr lang="en-US" sz="4000"/>
              <a:t>Save the Dates</a:t>
            </a:r>
          </a:p>
        </p:txBody>
      </p:sp>
      <p:sp>
        <p:nvSpPr>
          <p:cNvPr id="3" name="Content Placeholder 2">
            <a:extLst>
              <a:ext uri="{FF2B5EF4-FFF2-40B4-BE49-F238E27FC236}">
                <a16:creationId xmlns:a16="http://schemas.microsoft.com/office/drawing/2014/main" id="{4AA894B2-B06F-B0DB-EC04-2197E80D3FF0}"/>
              </a:ext>
            </a:extLst>
          </p:cNvPr>
          <p:cNvSpPr>
            <a:spLocks noGrp="1"/>
          </p:cNvSpPr>
          <p:nvPr>
            <p:ph idx="1"/>
          </p:nvPr>
        </p:nvSpPr>
        <p:spPr>
          <a:xfrm>
            <a:off x="2253770" y="1734973"/>
            <a:ext cx="7684460" cy="4895945"/>
          </a:xfrm>
        </p:spPr>
        <p:txBody>
          <a:bodyPr vert="horz" lIns="91440" tIns="45720" rIns="91440" bIns="45720" rtlCol="0" anchor="t">
            <a:normAutofit/>
          </a:bodyPr>
          <a:lstStyle/>
          <a:p>
            <a:pPr>
              <a:buFont typeface="Courier New" panose="02070309020205020404" pitchFamily="49" charset="0"/>
              <a:buChar char="o"/>
            </a:pPr>
            <a:endParaRPr lang="en-US" sz="2900" dirty="0">
              <a:latin typeface="Aptos" panose="020B0004020202020204" pitchFamily="34" charset="0"/>
            </a:endParaRPr>
          </a:p>
          <a:p>
            <a:pPr lvl="1">
              <a:buFont typeface="Courier New" panose="02070309020205020404" pitchFamily="49" charset="0"/>
              <a:buChar char="o"/>
            </a:pPr>
            <a:r>
              <a:rPr lang="en-US" sz="2100" dirty="0">
                <a:latin typeface="Aptos" panose="020B0004020202020204" pitchFamily="34" charset="0"/>
              </a:rPr>
              <a:t>GCNC Annual Convention &amp; Meeting, </a:t>
            </a:r>
            <a:r>
              <a:rPr lang="en-US" sz="2100" b="1" i="0" u="none" strike="noStrike" dirty="0">
                <a:solidFill>
                  <a:srgbClr val="5C5352"/>
                </a:solidFill>
                <a:effectLst/>
                <a:highlight>
                  <a:srgbClr val="FFFF00"/>
                </a:highlight>
                <a:latin typeface="Aptos" panose="020B0004020202020204" pitchFamily="34" charset="0"/>
              </a:rPr>
              <a:t>MAY 17-18, 2026 </a:t>
            </a:r>
            <a:r>
              <a:rPr lang="en-US" sz="2100" b="1" i="0" u="none" strike="noStrike" dirty="0">
                <a:solidFill>
                  <a:srgbClr val="695E5E"/>
                </a:solidFill>
                <a:effectLst/>
                <a:latin typeface="Aptos" panose="020B0004020202020204" pitchFamily="34" charset="0"/>
              </a:rPr>
              <a:t>Hilton Garden Inn Greensboro-</a:t>
            </a:r>
            <a:r>
              <a:rPr lang="en-US" sz="2100" b="1" i="1" u="none" strike="noStrike" dirty="0">
                <a:solidFill>
                  <a:srgbClr val="695E5E"/>
                </a:solidFill>
                <a:effectLst/>
                <a:latin typeface="Aptos" panose="020B0004020202020204" pitchFamily="34" charset="0"/>
              </a:rPr>
              <a:t>"Growing Together Communication - Collaboration - Education“</a:t>
            </a:r>
          </a:p>
          <a:p>
            <a:pPr lvl="1">
              <a:buFont typeface="Courier New" panose="02070309020205020404" pitchFamily="49" charset="0"/>
              <a:buChar char="o"/>
            </a:pPr>
            <a:r>
              <a:rPr lang="en-US" sz="2100" u="none" strike="noStrike" dirty="0">
                <a:solidFill>
                  <a:srgbClr val="695E5E"/>
                </a:solidFill>
                <a:effectLst/>
                <a:latin typeface="Aptos" panose="020B0004020202020204" pitchFamily="34" charset="0"/>
              </a:rPr>
              <a:t>National Garden Club Annual Conference- </a:t>
            </a:r>
            <a:r>
              <a:rPr lang="en-US" sz="2100" b="1" i="0" u="none" strike="noStrike" dirty="0">
                <a:solidFill>
                  <a:srgbClr val="272727"/>
                </a:solidFill>
                <a:effectLst/>
                <a:highlight>
                  <a:srgbClr val="FFFF00"/>
                </a:highlight>
                <a:latin typeface="Aptos" panose="020B0004020202020204" pitchFamily="34" charset="0"/>
              </a:rPr>
              <a:t>May 4, 5, and 6,</a:t>
            </a:r>
            <a:r>
              <a:rPr lang="en-US" sz="2100" b="1" i="0" u="none" strike="noStrike" dirty="0">
                <a:solidFill>
                  <a:srgbClr val="272727"/>
                </a:solidFill>
                <a:effectLst/>
                <a:latin typeface="Aptos" panose="020B0004020202020204" pitchFamily="34" charset="0"/>
              </a:rPr>
              <a:t> 2026-St. Louis, Missouri</a:t>
            </a:r>
            <a:endParaRPr lang="en-US" sz="2900" b="1" i="0" u="none" strike="noStrike" dirty="0">
              <a:solidFill>
                <a:srgbClr val="272727"/>
              </a:solidFill>
              <a:effectLst/>
              <a:latin typeface="Aptos" panose="020B0004020202020204" pitchFamily="34" charset="0"/>
            </a:endParaRPr>
          </a:p>
          <a:p>
            <a:pPr lvl="1">
              <a:buFont typeface="Courier New" panose="02070309020205020404" pitchFamily="49" charset="0"/>
              <a:buChar char="o"/>
            </a:pPr>
            <a:r>
              <a:rPr lang="en-US" sz="2100" dirty="0">
                <a:latin typeface="Aptos" panose="020B0004020202020204" pitchFamily="34" charset="0"/>
              </a:rPr>
              <a:t>Youth Garden Club, application is in!  Rosa Heidenberg is our chair </a:t>
            </a:r>
          </a:p>
          <a:p>
            <a:pPr lvl="1">
              <a:buFont typeface="Courier New" panose="02070309020205020404" pitchFamily="49" charset="0"/>
              <a:buChar char="o"/>
            </a:pPr>
            <a:r>
              <a:rPr lang="en-US" sz="2100" dirty="0">
                <a:latin typeface="Aptos" panose="020B0004020202020204" pitchFamily="34" charset="0"/>
              </a:rPr>
              <a:t>Gold Star Highway Project---Next step –site selection, </a:t>
            </a:r>
            <a:r>
              <a:rPr lang="en-US" sz="2100" b="1" dirty="0">
                <a:latin typeface="Aptos" panose="020B0004020202020204" pitchFamily="34" charset="0"/>
              </a:rPr>
              <a:t>fundraising $3500 GOAL</a:t>
            </a:r>
          </a:p>
          <a:p>
            <a:pPr marL="457200" lvl="1" indent="0">
              <a:buNone/>
            </a:pPr>
            <a:endParaRPr lang="en-US" dirty="0"/>
          </a:p>
        </p:txBody>
      </p:sp>
    </p:spTree>
    <p:extLst>
      <p:ext uri="{BB962C8B-B14F-4D97-AF65-F5344CB8AC3E}">
        <p14:creationId xmlns:p14="http://schemas.microsoft.com/office/powerpoint/2010/main" val="3748679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92BB-558D-AD36-0F9E-B11EA24A2FB4}"/>
              </a:ext>
            </a:extLst>
          </p:cNvPr>
          <p:cNvSpPr>
            <a:spLocks noGrp="1"/>
          </p:cNvSpPr>
          <p:nvPr>
            <p:ph type="title"/>
          </p:nvPr>
        </p:nvSpPr>
        <p:spPr/>
        <p:txBody>
          <a:bodyPr/>
          <a:lstStyle/>
          <a:p>
            <a:pPr algn="ctr"/>
            <a:r>
              <a:rPr lang="en-US" dirty="0"/>
              <a:t>The Garden Club of North Carolina</a:t>
            </a:r>
            <a:br>
              <a:rPr lang="en-US" dirty="0"/>
            </a:br>
            <a:r>
              <a:rPr lang="en-US" dirty="0"/>
              <a:t> State Meeting</a:t>
            </a:r>
          </a:p>
        </p:txBody>
      </p:sp>
      <p:pic>
        <p:nvPicPr>
          <p:cNvPr id="5122" name="Picture 2">
            <a:extLst>
              <a:ext uri="{FF2B5EF4-FFF2-40B4-BE49-F238E27FC236}">
                <a16:creationId xmlns:a16="http://schemas.microsoft.com/office/drawing/2014/main" id="{14BECFB7-EBC7-8A3C-1205-160A3BA6C3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57721" y="1825625"/>
            <a:ext cx="3517624" cy="455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4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02C4-3316-A2A9-72B7-1802BCA5CC43}"/>
              </a:ext>
            </a:extLst>
          </p:cNvPr>
          <p:cNvSpPr>
            <a:spLocks noGrp="1"/>
          </p:cNvSpPr>
          <p:nvPr>
            <p:ph type="title"/>
          </p:nvPr>
        </p:nvSpPr>
        <p:spPr>
          <a:xfrm>
            <a:off x="577112" y="184808"/>
            <a:ext cx="10515600" cy="1325563"/>
          </a:xfrm>
        </p:spPr>
        <p:txBody>
          <a:bodyPr anchor="ctr">
            <a:normAutofit fontScale="90000"/>
          </a:bodyPr>
          <a:lstStyle/>
          <a:p>
            <a:pPr algn="ctr"/>
            <a:r>
              <a:rPr lang="en-US" sz="3600" dirty="0"/>
              <a:t>NGC Convention </a:t>
            </a:r>
            <a:br>
              <a:rPr lang="en-US" sz="3600" dirty="0"/>
            </a:br>
            <a:r>
              <a:rPr lang="en-US" sz="3600" dirty="0"/>
              <a:t>St. Louis, MO May 4 - 6 2026</a:t>
            </a:r>
            <a:br>
              <a:rPr lang="en-US" dirty="0"/>
            </a:br>
            <a:endParaRPr lang="en-US" dirty="0"/>
          </a:p>
        </p:txBody>
      </p:sp>
      <p:sp>
        <p:nvSpPr>
          <p:cNvPr id="3" name="Content Placeholder 2">
            <a:extLst>
              <a:ext uri="{FF2B5EF4-FFF2-40B4-BE49-F238E27FC236}">
                <a16:creationId xmlns:a16="http://schemas.microsoft.com/office/drawing/2014/main" id="{534BA56C-E0C6-4FCC-1A87-363C26511758}"/>
              </a:ext>
            </a:extLst>
          </p:cNvPr>
          <p:cNvSpPr>
            <a:spLocks noGrp="1"/>
          </p:cNvSpPr>
          <p:nvPr>
            <p:ph sz="half" idx="1"/>
          </p:nvPr>
        </p:nvSpPr>
        <p:spPr>
          <a:xfrm>
            <a:off x="874445" y="1671642"/>
            <a:ext cx="6116905" cy="5001549"/>
          </a:xfrm>
        </p:spPr>
        <p:txBody>
          <a:bodyPr vert="horz" lIns="91440" tIns="45720" rIns="91440" bIns="45720" rtlCol="0" anchor="t">
            <a:normAutofit fontScale="25000" lnSpcReduction="20000"/>
          </a:bodyPr>
          <a:lstStyle/>
          <a:p>
            <a:pPr marL="0" indent="0">
              <a:buNone/>
            </a:pPr>
            <a:r>
              <a:rPr lang="en-US" sz="4000" dirty="0"/>
              <a:t>2026 Convention</a:t>
            </a:r>
          </a:p>
          <a:p>
            <a:pPr marL="0" indent="0">
              <a:buNone/>
            </a:pPr>
            <a:r>
              <a:rPr lang="en-US" sz="4000" dirty="0"/>
              <a:t>St. Louis, MO--May 4 - 6 2026</a:t>
            </a:r>
          </a:p>
          <a:p>
            <a:pPr marL="0" indent="0">
              <a:buNone/>
            </a:pPr>
            <a:r>
              <a:rPr lang="en-US" sz="4000" dirty="0"/>
              <a:t>Overview</a:t>
            </a:r>
          </a:p>
          <a:p>
            <a:pPr marL="0" indent="0">
              <a:buNone/>
            </a:pPr>
            <a:r>
              <a:rPr lang="en-US" sz="4000" dirty="0"/>
              <a:t>2026 National Convention May 4 – May 6, 2026</a:t>
            </a:r>
          </a:p>
          <a:p>
            <a:pPr marL="0" indent="0">
              <a:buNone/>
            </a:pPr>
            <a:r>
              <a:rPr lang="en-US" sz="4000" b="1" i="1" dirty="0"/>
              <a:t>"Meet Me in St. Louis, Where the River Bends and The Arch Reaches the Sky!"</a:t>
            </a:r>
            <a:endParaRPr lang="en-US" sz="4000" dirty="0"/>
          </a:p>
          <a:p>
            <a:pPr marL="0" indent="0">
              <a:buNone/>
            </a:pPr>
            <a:r>
              <a:rPr lang="en-US" sz="4000" b="1" u="sng" dirty="0">
                <a:hlinkClick r:id="rId3"/>
              </a:rPr>
              <a:t>Registration Now Open: CLICK HERE TO REGISTER!</a:t>
            </a:r>
            <a:endParaRPr lang="en-US" sz="4000" dirty="0"/>
          </a:p>
          <a:p>
            <a:pPr marL="0" indent="0">
              <a:buNone/>
            </a:pPr>
            <a:r>
              <a:rPr lang="en-US" sz="4000" i="1" dirty="0"/>
              <a:t>$100 Late Fee for Registrations After March 31, 2026</a:t>
            </a:r>
            <a:br>
              <a:rPr lang="en-US" sz="4000" dirty="0"/>
            </a:br>
            <a:r>
              <a:rPr lang="en-US" sz="4000" i="1" dirty="0"/>
              <a:t>Deadline for All Registrations: April 14, 2026</a:t>
            </a:r>
            <a:endParaRPr lang="en-US" sz="4000" dirty="0"/>
          </a:p>
          <a:p>
            <a:pPr marL="0" indent="0">
              <a:buNone/>
            </a:pPr>
            <a:r>
              <a:rPr lang="en-US" sz="4000" b="1" dirty="0"/>
              <a:t>REGISTRATION POLICY</a:t>
            </a:r>
            <a:endParaRPr lang="en-US" sz="4000" dirty="0"/>
          </a:p>
          <a:p>
            <a:pPr marL="0" indent="0">
              <a:buNone/>
            </a:pPr>
            <a:r>
              <a:rPr lang="en-US" sz="4000" dirty="0"/>
              <a:t>Walk-in registrations will not be accepted.</a:t>
            </a:r>
          </a:p>
          <a:p>
            <a:pPr marL="0" indent="0">
              <a:buNone/>
            </a:pPr>
            <a:r>
              <a:rPr lang="en-US" sz="4000" dirty="0"/>
              <a:t>Registrations are NON-REFUNDABLE after April 14, 2026.</a:t>
            </a:r>
          </a:p>
          <a:p>
            <a:pPr marL="0" indent="0">
              <a:buNone/>
            </a:pPr>
            <a:r>
              <a:rPr lang="en-US" sz="4000" b="1" u="sng" dirty="0"/>
              <a:t>LATE FEE:</a:t>
            </a:r>
            <a:r>
              <a:rPr lang="en-US" sz="4000" dirty="0"/>
              <a:t> All registrations submitted after March 31, 2026 will require an additional $100.00 late fee.</a:t>
            </a:r>
          </a:p>
          <a:p>
            <a:pPr marL="0" indent="0">
              <a:buNone/>
            </a:pPr>
            <a:r>
              <a:rPr lang="en-US" sz="4000" dirty="0"/>
              <a:t>No registrations will be accepted after the deadline of April 14, 2026.</a:t>
            </a:r>
          </a:p>
          <a:p>
            <a:pPr marL="0" indent="0">
              <a:buNone/>
            </a:pPr>
            <a:br>
              <a:rPr lang="en-US" sz="4000" dirty="0"/>
            </a:br>
            <a:r>
              <a:rPr lang="en-US" sz="4000" b="1" dirty="0"/>
              <a:t>HOTEL INFORMATION</a:t>
            </a:r>
            <a:br>
              <a:rPr lang="en-US" sz="4000" dirty="0"/>
            </a:br>
            <a:br>
              <a:rPr lang="en-US" sz="4000" dirty="0"/>
            </a:br>
            <a:r>
              <a:rPr lang="en-US" sz="4000" dirty="0"/>
              <a:t>Please reserve your accommodations directly with the </a:t>
            </a:r>
            <a:r>
              <a:rPr lang="en-US" sz="4000" b="1" dirty="0"/>
              <a:t>Hilton St. Louis at the Ballpark</a:t>
            </a:r>
            <a:r>
              <a:rPr lang="en-US" sz="4000" dirty="0"/>
              <a:t> using the link below:</a:t>
            </a:r>
          </a:p>
          <a:p>
            <a:pPr marL="0" indent="0">
              <a:buNone/>
            </a:pPr>
            <a:r>
              <a:rPr lang="en-US" sz="4000" b="1" u="sng" dirty="0">
                <a:hlinkClick r:id="rId4"/>
              </a:rPr>
              <a:t>https://book.passkey.com/e/51176836</a:t>
            </a:r>
            <a:endParaRPr lang="en-US" sz="4000" dirty="0"/>
          </a:p>
          <a:p>
            <a:pPr marL="0" indent="0">
              <a:buNone/>
            </a:pPr>
            <a:r>
              <a:rPr lang="en-US" sz="4000" b="1" dirty="0"/>
              <a:t>Room Rate:</a:t>
            </a:r>
            <a:r>
              <a:rPr lang="en-US" sz="4000" dirty="0"/>
              <a:t> $189.00 per night (single or double occupancy)</a:t>
            </a:r>
          </a:p>
          <a:p>
            <a:pPr marL="0" indent="0">
              <a:buNone/>
            </a:pPr>
            <a:r>
              <a:rPr lang="en-US" sz="4000" b="1" dirty="0"/>
              <a:t>Total with taxes &amp; fees:</a:t>
            </a:r>
            <a:r>
              <a:rPr lang="en-US" sz="4000" dirty="0"/>
              <a:t> $224.76 per night</a:t>
            </a:r>
          </a:p>
          <a:p>
            <a:pPr marL="0" indent="0">
              <a:buNone/>
            </a:pPr>
            <a:r>
              <a:rPr lang="en-US" sz="4000" b="1" dirty="0"/>
              <a:t>Self-Parking:</a:t>
            </a:r>
            <a:r>
              <a:rPr lang="en-US" sz="4000" dirty="0"/>
              <a:t> $35.00 per day (in-and-out privileges)</a:t>
            </a:r>
          </a:p>
          <a:p>
            <a:pPr marL="0" indent="0">
              <a:buNone/>
            </a:pPr>
            <a:r>
              <a:rPr lang="en-US" sz="4000" b="1" dirty="0"/>
              <a:t>Valet Parking:</a:t>
            </a:r>
            <a:r>
              <a:rPr lang="en-US" sz="4000" dirty="0"/>
              <a:t> $50.00 per day</a:t>
            </a:r>
          </a:p>
          <a:p>
            <a:pPr marL="0" indent="0">
              <a:buNone/>
            </a:pPr>
            <a:br>
              <a:rPr lang="en-US" sz="4000" dirty="0"/>
            </a:br>
            <a:r>
              <a:rPr lang="en-US" sz="4000" b="1" dirty="0"/>
              <a:t>Hotel Reservation Deadline: April 14, 2026</a:t>
            </a:r>
            <a:endParaRPr lang="en-US" sz="4000" dirty="0"/>
          </a:p>
          <a:p>
            <a:pPr marL="457200" lvl="1" indent="0">
              <a:buNone/>
            </a:pPr>
            <a:endParaRPr lang="en-US" sz="4000" dirty="0"/>
          </a:p>
          <a:p>
            <a:pPr marL="457200" lvl="1" indent="0">
              <a:buNone/>
            </a:pPr>
            <a:endParaRPr lang="en-US" sz="4000" dirty="0"/>
          </a:p>
          <a:p>
            <a:pPr marL="457200" lvl="1" indent="0">
              <a:buNone/>
            </a:pPr>
            <a:endParaRPr lang="en-US" sz="4000" dirty="0"/>
          </a:p>
          <a:p>
            <a:pPr marL="457200" lvl="1" indent="0">
              <a:buNone/>
            </a:pPr>
            <a:endParaRPr lang="en-US" sz="2800" dirty="0"/>
          </a:p>
        </p:txBody>
      </p:sp>
      <p:pic>
        <p:nvPicPr>
          <p:cNvPr id="5" name="Picture 4">
            <a:extLst>
              <a:ext uri="{FF2B5EF4-FFF2-40B4-BE49-F238E27FC236}">
                <a16:creationId xmlns:a16="http://schemas.microsoft.com/office/drawing/2014/main" id="{A6DA4CD1-8039-5A8D-08AE-751FA2AC1176}"/>
              </a:ext>
            </a:extLst>
          </p:cNvPr>
          <p:cNvPicPr>
            <a:picLocks noChangeAspect="1"/>
          </p:cNvPicPr>
          <p:nvPr/>
        </p:nvPicPr>
        <p:blipFill>
          <a:blip r:embed="rId5"/>
          <a:stretch>
            <a:fillRect/>
          </a:stretch>
        </p:blipFill>
        <p:spPr>
          <a:xfrm>
            <a:off x="6991350" y="2476500"/>
            <a:ext cx="4657725" cy="3124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3515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83A9-256B-E7B1-D2C5-28C2B8D53C26}"/>
              </a:ext>
            </a:extLst>
          </p:cNvPr>
          <p:cNvSpPr>
            <a:spLocks noGrp="1"/>
          </p:cNvSpPr>
          <p:nvPr>
            <p:ph type="title"/>
          </p:nvPr>
        </p:nvSpPr>
        <p:spPr/>
        <p:txBody>
          <a:bodyPr>
            <a:noAutofit/>
          </a:bodyPr>
          <a:lstStyle/>
          <a:p>
            <a:pPr algn="ctr"/>
            <a:r>
              <a:rPr lang="en-US" sz="2800" dirty="0"/>
              <a:t>2026 SOUTH ATLANTIC REGION CONVENTION </a:t>
            </a:r>
            <a:br>
              <a:rPr lang="en-US" sz="2800" dirty="0"/>
            </a:br>
            <a:r>
              <a:rPr lang="en-US" sz="2000" dirty="0"/>
              <a:t>March 21-22, 2026 </a:t>
            </a:r>
            <a:br>
              <a:rPr lang="en-US" sz="2000" dirty="0"/>
            </a:br>
            <a:r>
              <a:rPr lang="en-US" sz="2000" dirty="0"/>
              <a:t>“A Garden for All” </a:t>
            </a:r>
            <a:br>
              <a:rPr lang="en-US" sz="2800" dirty="0"/>
            </a:br>
            <a:endParaRPr lang="en-US" sz="2800" dirty="0"/>
          </a:p>
        </p:txBody>
      </p:sp>
      <p:sp>
        <p:nvSpPr>
          <p:cNvPr id="3" name="Content Placeholder 2">
            <a:extLst>
              <a:ext uri="{FF2B5EF4-FFF2-40B4-BE49-F238E27FC236}">
                <a16:creationId xmlns:a16="http://schemas.microsoft.com/office/drawing/2014/main" id="{6D605A2A-6011-F574-6E26-5E62B436BF8C}"/>
              </a:ext>
            </a:extLst>
          </p:cNvPr>
          <p:cNvSpPr>
            <a:spLocks noGrp="1"/>
          </p:cNvSpPr>
          <p:nvPr>
            <p:ph sz="half" idx="1"/>
          </p:nvPr>
        </p:nvSpPr>
        <p:spPr>
          <a:xfrm>
            <a:off x="5253034" y="4687430"/>
            <a:ext cx="5829302" cy="2062442"/>
          </a:xfrm>
        </p:spPr>
        <p:txBody>
          <a:bodyPr>
            <a:normAutofit fontScale="92500"/>
          </a:bodyPr>
          <a:lstStyle/>
          <a:p>
            <a:r>
              <a:rPr lang="en-US" sz="1000" dirty="0"/>
              <a:t>Please complete form; make checks payable to “SAR” and mail to: Ernie Simien 5229 Staunton Ave SE Charleston, WV 25304 </a:t>
            </a:r>
          </a:p>
          <a:p>
            <a:r>
              <a:rPr lang="en-US" sz="1000" dirty="0"/>
              <a:t>Email: e_simien@hotmail.com </a:t>
            </a:r>
          </a:p>
          <a:p>
            <a:r>
              <a:rPr lang="en-US" sz="1000" dirty="0"/>
              <a:t>Phone: 713-582-7935</a:t>
            </a:r>
          </a:p>
          <a:p>
            <a:r>
              <a:rPr lang="en-US" sz="1000" dirty="0"/>
              <a:t> Postmarked by February 27, 2026 for on time registration. </a:t>
            </a:r>
          </a:p>
          <a:p>
            <a:r>
              <a:rPr lang="en-US" sz="1000" dirty="0"/>
              <a:t>No late registration! </a:t>
            </a:r>
          </a:p>
          <a:p>
            <a:r>
              <a:rPr lang="en-US" sz="1000" dirty="0"/>
              <a:t>Hotel Registration All hotel registrations should be made directly with The Blennerhassett Hotel by calling 304-422-3131 or on the website https://booktheb.com/ and by using the WV Garden Club Reservation Group ID 69793. Room Rates: Double - $140, Traditional King - $150, Deluxe King - $160, Superior King $170, Junior Suite - $220 Hotel reservations must be made by Friday, February 20, 2026 to obtain these rates.</a:t>
            </a:r>
          </a:p>
        </p:txBody>
      </p:sp>
      <p:sp>
        <p:nvSpPr>
          <p:cNvPr id="6" name="TextBox 5">
            <a:extLst>
              <a:ext uri="{FF2B5EF4-FFF2-40B4-BE49-F238E27FC236}">
                <a16:creationId xmlns:a16="http://schemas.microsoft.com/office/drawing/2014/main" id="{4767B046-0907-1FC4-5A0F-EE43ED541982}"/>
              </a:ext>
            </a:extLst>
          </p:cNvPr>
          <p:cNvSpPr txBox="1"/>
          <p:nvPr/>
        </p:nvSpPr>
        <p:spPr>
          <a:xfrm>
            <a:off x="4171949" y="1291749"/>
            <a:ext cx="6096000" cy="369332"/>
          </a:xfrm>
          <a:prstGeom prst="rect">
            <a:avLst/>
          </a:prstGeom>
          <a:noFill/>
        </p:spPr>
        <p:txBody>
          <a:bodyPr wrap="square">
            <a:spAutoFit/>
          </a:bodyPr>
          <a:lstStyle/>
          <a:p>
            <a:r>
              <a:rPr lang="en-US" dirty="0">
                <a:hlinkClick r:id="rId3"/>
              </a:rPr>
              <a:t>Convention – South Atlantic Region</a:t>
            </a:r>
            <a:endParaRPr lang="en-US" dirty="0"/>
          </a:p>
        </p:txBody>
      </p:sp>
      <p:sp>
        <p:nvSpPr>
          <p:cNvPr id="10" name="TextBox 9">
            <a:extLst>
              <a:ext uri="{FF2B5EF4-FFF2-40B4-BE49-F238E27FC236}">
                <a16:creationId xmlns:a16="http://schemas.microsoft.com/office/drawing/2014/main" id="{D13E48CA-9F85-311D-70B3-EA5E6D374A5F}"/>
              </a:ext>
            </a:extLst>
          </p:cNvPr>
          <p:cNvSpPr txBox="1"/>
          <p:nvPr/>
        </p:nvSpPr>
        <p:spPr>
          <a:xfrm>
            <a:off x="5253035" y="1850975"/>
            <a:ext cx="5676900" cy="2523768"/>
          </a:xfrm>
          <a:prstGeom prst="rect">
            <a:avLst/>
          </a:prstGeom>
          <a:noFill/>
        </p:spPr>
        <p:txBody>
          <a:bodyPr wrap="square" rtlCol="0">
            <a:spAutoFit/>
          </a:bodyPr>
          <a:lstStyle/>
          <a:p>
            <a:r>
              <a:rPr lang="en-US" dirty="0"/>
              <a:t>Workshops </a:t>
            </a:r>
          </a:p>
          <a:p>
            <a:r>
              <a:rPr lang="en-US" sz="1000" dirty="0"/>
              <a:t>Workshop 1 Garden Therapy Sheila Rose </a:t>
            </a:r>
          </a:p>
          <a:p>
            <a:r>
              <a:rPr lang="en-US" sz="1000" dirty="0"/>
              <a:t>Content: The workshop will cover the history, models of garden therapy, and share personal </a:t>
            </a:r>
          </a:p>
          <a:p>
            <a:r>
              <a:rPr lang="en-US" sz="1000" dirty="0"/>
              <a:t>experiences.  Attendees will participate in a garden therapy exercise and bring home ideas for </a:t>
            </a:r>
          </a:p>
          <a:p>
            <a:r>
              <a:rPr lang="en-US" sz="1000" dirty="0"/>
              <a:t>garden club activities. </a:t>
            </a:r>
          </a:p>
          <a:p>
            <a:r>
              <a:rPr lang="en-US" sz="1000" dirty="0"/>
              <a:t> </a:t>
            </a:r>
          </a:p>
          <a:p>
            <a:r>
              <a:rPr lang="en-US" sz="1000" dirty="0"/>
              <a:t>Workshop 2 Make A Wreath Gary Harrison </a:t>
            </a:r>
          </a:p>
          <a:p>
            <a:r>
              <a:rPr lang="en-US" sz="1000" dirty="0"/>
              <a:t>Content: Join Gary as he teaches us the art of spring wreath design. Provided will be silk flowers, </a:t>
            </a:r>
          </a:p>
          <a:p>
            <a:r>
              <a:rPr lang="en-US" sz="1000" dirty="0"/>
              <a:t>wreaths, ribbons and knowledge. Please bring a hot glue gun, scissors and wire cutters. The wreath </a:t>
            </a:r>
          </a:p>
          <a:p>
            <a:r>
              <a:rPr lang="en-US" sz="1000" dirty="0"/>
              <a:t>will be the highlight  of your front door for years to come. The cost of the workshop is $50. </a:t>
            </a:r>
          </a:p>
          <a:p>
            <a:endParaRPr lang="en-US" sz="1000" dirty="0"/>
          </a:p>
          <a:p>
            <a:r>
              <a:rPr lang="en-US" sz="1000" dirty="0"/>
              <a:t>Workshop 3 Grow with Social Media Brandi Ross </a:t>
            </a:r>
          </a:p>
          <a:p>
            <a:r>
              <a:rPr lang="en-US" sz="1000" dirty="0"/>
              <a:t>Content: Brandi will share her passion of building community using social media with an emphasis </a:t>
            </a:r>
          </a:p>
          <a:p>
            <a:r>
              <a:rPr lang="en-US" sz="1000" dirty="0"/>
              <a:t>on Facebook.  She also plans to offer some tips to help increase club membership and strengthen </a:t>
            </a:r>
          </a:p>
          <a:p>
            <a:r>
              <a:rPr lang="en-US" sz="1000" dirty="0"/>
              <a:t>community support.  Gardening is her passion, teaching others is her mission. </a:t>
            </a:r>
          </a:p>
        </p:txBody>
      </p:sp>
      <p:pic>
        <p:nvPicPr>
          <p:cNvPr id="3074" name="Picture 2">
            <a:extLst>
              <a:ext uri="{FF2B5EF4-FFF2-40B4-BE49-F238E27FC236}">
                <a16:creationId xmlns:a16="http://schemas.microsoft.com/office/drawing/2014/main" id="{0D3F6DFF-73B2-634E-B0B0-F00DBF909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0" y="1027906"/>
            <a:ext cx="1738313" cy="11588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57BF25B-766A-BA83-1F92-DD7833CB9D81}"/>
              </a:ext>
            </a:extLst>
          </p:cNvPr>
          <p:cNvSpPr txBox="1"/>
          <p:nvPr/>
        </p:nvSpPr>
        <p:spPr>
          <a:xfrm>
            <a:off x="495300" y="2339280"/>
            <a:ext cx="4524375" cy="3939540"/>
          </a:xfrm>
          <a:prstGeom prst="rect">
            <a:avLst/>
          </a:prstGeom>
          <a:noFill/>
        </p:spPr>
        <p:txBody>
          <a:bodyPr wrap="square" rtlCol="0">
            <a:spAutoFit/>
          </a:bodyPr>
          <a:lstStyle/>
          <a:p>
            <a:r>
              <a:rPr lang="en-US" sz="1000" b="1" dirty="0"/>
              <a:t>SAR Convention Schedule Friday,</a:t>
            </a:r>
          </a:p>
          <a:p>
            <a:r>
              <a:rPr lang="en-US" sz="1000" dirty="0">
                <a:highlight>
                  <a:srgbClr val="FFFF00"/>
                </a:highlight>
              </a:rPr>
              <a:t> March 20, 2026 – </a:t>
            </a:r>
            <a:r>
              <a:rPr lang="en-US" sz="1000" dirty="0"/>
              <a:t>SAR Convention 8:00-5:00 ………………………………………….…</a:t>
            </a:r>
          </a:p>
          <a:p>
            <a:r>
              <a:rPr lang="en-US" sz="1000" dirty="0"/>
              <a:t>Registration 9:00-10:00…………………………………………....</a:t>
            </a:r>
          </a:p>
          <a:p>
            <a:r>
              <a:rPr lang="en-US" sz="1000" dirty="0"/>
              <a:t>SAR Finance Committee 10:00-11:00………………………………………..…</a:t>
            </a:r>
          </a:p>
          <a:p>
            <a:r>
              <a:rPr lang="en-US" sz="1000" dirty="0"/>
              <a:t>SAR Exec Committee 11:15-12:15…………………………………………..</a:t>
            </a:r>
          </a:p>
          <a:p>
            <a:r>
              <a:rPr lang="en-US" sz="1000" dirty="0"/>
              <a:t>SAR Lunch* No Speaker Not in package 12:30-1:30 ……………………………………..…….</a:t>
            </a:r>
          </a:p>
          <a:p>
            <a:r>
              <a:rPr lang="en-US" sz="1000" dirty="0"/>
              <a:t>SAR BOD Meeting 2:30-4:30 ……………………………………........…</a:t>
            </a:r>
          </a:p>
          <a:p>
            <a:r>
              <a:rPr lang="en-US" sz="1000" dirty="0"/>
              <a:t>Tea at Parkersburg Art Center (PAC) 6:00-7:00 ……………………………………….……</a:t>
            </a:r>
          </a:p>
          <a:p>
            <a:r>
              <a:rPr lang="en-US" sz="1000" dirty="0"/>
              <a:t>Cocktails – Cash Bar 7:00-10:00 ……………………………………..…….</a:t>
            </a:r>
          </a:p>
          <a:p>
            <a:r>
              <a:rPr lang="en-US" sz="1000" dirty="0"/>
              <a:t>Dinner A Red White Blue Birthday Speaker - Becky Park – Col. Bradley </a:t>
            </a:r>
          </a:p>
          <a:p>
            <a:endParaRPr lang="en-US" sz="1000" dirty="0"/>
          </a:p>
          <a:p>
            <a:r>
              <a:rPr lang="en-US" sz="1000" dirty="0">
                <a:highlight>
                  <a:srgbClr val="FFFF00"/>
                </a:highlight>
              </a:rPr>
              <a:t>Saturday, March 21, 2026 </a:t>
            </a:r>
            <a:r>
              <a:rPr lang="en-US" sz="1000" dirty="0"/>
              <a:t>– SAR Convention 8:00-5:00 ……………………………………………</a:t>
            </a:r>
          </a:p>
          <a:p>
            <a:r>
              <a:rPr lang="en-US" sz="1000" dirty="0"/>
              <a:t>Registration 9:00-5:00..…………………………………...…........</a:t>
            </a:r>
          </a:p>
          <a:p>
            <a:r>
              <a:rPr lang="en-US" sz="1000" dirty="0"/>
              <a:t>Boutique/Vendors 8:00-9:00 ……………………………………………</a:t>
            </a:r>
          </a:p>
          <a:p>
            <a:r>
              <a:rPr lang="en-US" sz="1000" dirty="0"/>
              <a:t>Breakfast 9:00-11:00……………………………………………</a:t>
            </a:r>
          </a:p>
          <a:p>
            <a:r>
              <a:rPr lang="en-US" sz="1000" dirty="0"/>
              <a:t>SAR General Session 11:30-1:30……………………………………………</a:t>
            </a:r>
          </a:p>
          <a:p>
            <a:r>
              <a:rPr lang="en-US" sz="1000" dirty="0"/>
              <a:t>SAR Award Lunch Speaker - Tara Ranson – </a:t>
            </a:r>
          </a:p>
          <a:p>
            <a:r>
              <a:rPr lang="en-US" sz="1000" dirty="0"/>
              <a:t>Membership 1:45-2:30 ……………………………………………</a:t>
            </a:r>
          </a:p>
          <a:p>
            <a:r>
              <a:rPr lang="en-US" sz="1000" dirty="0"/>
              <a:t>Workshop 1 2:30-3:15 ……………………………………………</a:t>
            </a:r>
          </a:p>
          <a:p>
            <a:r>
              <a:rPr lang="en-US" sz="1000" dirty="0"/>
              <a:t>Workshop 2 3:30-4:15 ……………………………………………</a:t>
            </a:r>
          </a:p>
          <a:p>
            <a:r>
              <a:rPr lang="en-US" sz="1000" dirty="0"/>
              <a:t>Workshop 3 6:00-7:00 ………….…………………………………</a:t>
            </a:r>
          </a:p>
          <a:p>
            <a:r>
              <a:rPr lang="en-US" sz="1000" dirty="0"/>
              <a:t>Cocktails – Cash Bar 7:00-10:00…………………………………..………..</a:t>
            </a:r>
          </a:p>
          <a:p>
            <a:r>
              <a:rPr lang="en-US" sz="1000" dirty="0"/>
              <a:t>Vintage Design Dinner Speaker -Adam Dotson</a:t>
            </a:r>
          </a:p>
        </p:txBody>
      </p:sp>
    </p:spTree>
    <p:extLst>
      <p:ext uri="{BB962C8B-B14F-4D97-AF65-F5344CB8AC3E}">
        <p14:creationId xmlns:p14="http://schemas.microsoft.com/office/powerpoint/2010/main" val="2982091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E3AE-76DC-0BC7-BDC0-135F9CC4FDF7}"/>
              </a:ext>
            </a:extLst>
          </p:cNvPr>
          <p:cNvSpPr>
            <a:spLocks noGrp="1"/>
          </p:cNvSpPr>
          <p:nvPr>
            <p:ph type="title"/>
          </p:nvPr>
        </p:nvSpPr>
        <p:spPr>
          <a:xfrm>
            <a:off x="703728" y="770746"/>
            <a:ext cx="10515600" cy="1325563"/>
          </a:xfrm>
        </p:spPr>
        <p:txBody>
          <a:bodyPr>
            <a:noAutofit/>
          </a:bodyPr>
          <a:lstStyle/>
          <a:p>
            <a:pPr algn="ctr"/>
            <a:br>
              <a:rPr lang="en-US" sz="3600" dirty="0">
                <a:latin typeface="Baguet Script" panose="00000500000000000000" pitchFamily="2" charset="0"/>
              </a:rPr>
            </a:br>
            <a:br>
              <a:rPr lang="en-US" sz="2000" dirty="0">
                <a:latin typeface="Baguet Script" panose="00000500000000000000" pitchFamily="2" charset="0"/>
              </a:rPr>
            </a:br>
            <a:br>
              <a:rPr lang="en-US" sz="4000" b="1" dirty="0">
                <a:latin typeface="Baguet Script" panose="00000500000000000000" pitchFamily="2" charset="0"/>
              </a:rPr>
            </a:br>
            <a:r>
              <a:rPr lang="en-US" sz="4000" b="1" dirty="0">
                <a:solidFill>
                  <a:schemeClr val="accent3"/>
                </a:solidFill>
                <a:latin typeface="Baguet Script" panose="00000500000000000000" pitchFamily="2" charset="0"/>
              </a:rPr>
              <a:t>Join us for the 1</a:t>
            </a:r>
            <a:r>
              <a:rPr lang="en-US" sz="4000" b="1" baseline="30000" dirty="0">
                <a:solidFill>
                  <a:schemeClr val="accent3"/>
                </a:solidFill>
                <a:latin typeface="Baguet Script" panose="00000500000000000000" pitchFamily="2" charset="0"/>
              </a:rPr>
              <a:t>st</a:t>
            </a:r>
            <a:br>
              <a:rPr lang="en-US" sz="4000" b="1" dirty="0">
                <a:solidFill>
                  <a:schemeClr val="accent3"/>
                </a:solidFill>
                <a:latin typeface="Baguet Script" panose="00000500000000000000" pitchFamily="2" charset="0"/>
              </a:rPr>
            </a:br>
            <a:r>
              <a:rPr lang="en-US" sz="2400" b="1" dirty="0">
                <a:solidFill>
                  <a:schemeClr val="accent3"/>
                </a:solidFill>
                <a:latin typeface="Baguet Script" panose="00000500000000000000" pitchFamily="2" charset="0"/>
              </a:rPr>
              <a:t>Anderson Creek Garden Club </a:t>
            </a:r>
            <a:br>
              <a:rPr lang="en-US" sz="2400" b="1" dirty="0">
                <a:solidFill>
                  <a:schemeClr val="accent3"/>
                </a:solidFill>
                <a:latin typeface="Baguet Script" panose="00000500000000000000" pitchFamily="2" charset="0"/>
              </a:rPr>
            </a:br>
            <a:r>
              <a:rPr lang="en-US" sz="2400" b="1" dirty="0">
                <a:solidFill>
                  <a:schemeClr val="accent3"/>
                </a:solidFill>
                <a:latin typeface="Baguet Script" panose="00000500000000000000" pitchFamily="2" charset="0"/>
              </a:rPr>
              <a:t>Garden Tours</a:t>
            </a:r>
            <a:br>
              <a:rPr lang="en-US" sz="2400" b="1" dirty="0">
                <a:solidFill>
                  <a:schemeClr val="accent3"/>
                </a:solidFill>
                <a:latin typeface="Baguet Script" panose="00000500000000000000" pitchFamily="2" charset="0"/>
              </a:rPr>
            </a:br>
            <a:r>
              <a:rPr lang="en-US" sz="2400" b="1" dirty="0">
                <a:solidFill>
                  <a:schemeClr val="accent3"/>
                </a:solidFill>
                <a:latin typeface="Baguet Script" panose="00000500000000000000" pitchFamily="2" charset="0"/>
              </a:rPr>
              <a:t>June 6</a:t>
            </a:r>
            <a:r>
              <a:rPr lang="en-US" sz="2400" b="1" baseline="30000" dirty="0">
                <a:solidFill>
                  <a:schemeClr val="accent3"/>
                </a:solidFill>
                <a:latin typeface="Baguet Script" panose="00000500000000000000" pitchFamily="2" charset="0"/>
              </a:rPr>
              <a:t>th</a:t>
            </a:r>
            <a:br>
              <a:rPr lang="en-US" sz="2400" b="1" baseline="30000" dirty="0">
                <a:solidFill>
                  <a:schemeClr val="accent3"/>
                </a:solidFill>
                <a:latin typeface="Baguet Script" panose="00000500000000000000" pitchFamily="2" charset="0"/>
              </a:rPr>
            </a:br>
            <a:r>
              <a:rPr lang="en-US" sz="3200" b="1" baseline="30000" dirty="0">
                <a:solidFill>
                  <a:schemeClr val="accent3"/>
                </a:solidFill>
                <a:latin typeface="Baguet Script" panose="00000500000000000000" pitchFamily="2" charset="0"/>
              </a:rPr>
              <a:t>Hours TBD </a:t>
            </a:r>
            <a:br>
              <a:rPr lang="en-US" sz="2000" dirty="0">
                <a:latin typeface="Baguet Script" panose="00000500000000000000" pitchFamily="2" charset="0"/>
              </a:rPr>
            </a:br>
            <a:br>
              <a:rPr lang="en-US" sz="2000" dirty="0">
                <a:latin typeface="Baguet Script" panose="00000500000000000000" pitchFamily="2" charset="0"/>
              </a:rPr>
            </a:br>
            <a:br>
              <a:rPr lang="en-US" sz="2000" dirty="0">
                <a:latin typeface="Baguet Script" panose="00000500000000000000" pitchFamily="2" charset="0"/>
              </a:rPr>
            </a:br>
            <a:br>
              <a:rPr lang="en-US" sz="2000" dirty="0">
                <a:latin typeface="Baguet Script" panose="00000500000000000000" pitchFamily="2" charset="0"/>
              </a:rPr>
            </a:br>
            <a:br>
              <a:rPr lang="en-US" sz="3600" dirty="0">
                <a:latin typeface="Baguet Script" panose="00000500000000000000" pitchFamily="2" charset="0"/>
              </a:rPr>
            </a:br>
            <a:endParaRPr lang="en-US" sz="3600" dirty="0">
              <a:latin typeface="Baguet Script" panose="00000500000000000000" pitchFamily="2" charset="0"/>
            </a:endParaRPr>
          </a:p>
        </p:txBody>
      </p:sp>
      <p:pic>
        <p:nvPicPr>
          <p:cNvPr id="6" name="Picture 5">
            <a:extLst>
              <a:ext uri="{FF2B5EF4-FFF2-40B4-BE49-F238E27FC236}">
                <a16:creationId xmlns:a16="http://schemas.microsoft.com/office/drawing/2014/main" id="{058F7E8C-F30E-A865-BB5B-3C7F80409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092" y="2096309"/>
            <a:ext cx="5468472" cy="38643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4441F829-F146-D164-6341-CBA13FB6D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396" y="3307145"/>
            <a:ext cx="4123763" cy="30928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5560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8781-DAA6-EDF1-2EC1-941E2FB5A186}"/>
              </a:ext>
            </a:extLst>
          </p:cNvPr>
          <p:cNvSpPr>
            <a:spLocks noGrp="1"/>
          </p:cNvSpPr>
          <p:nvPr>
            <p:ph type="title"/>
          </p:nvPr>
        </p:nvSpPr>
        <p:spPr>
          <a:xfrm>
            <a:off x="1212273" y="0"/>
            <a:ext cx="10054936" cy="1263867"/>
          </a:xfrm>
        </p:spPr>
        <p:txBody>
          <a:bodyPr/>
          <a:lstStyle/>
          <a:p>
            <a:pPr algn="ctr"/>
            <a:r>
              <a:rPr lang="en-US" dirty="0"/>
              <a:t>Agenda`</a:t>
            </a:r>
          </a:p>
        </p:txBody>
      </p:sp>
      <p:sp>
        <p:nvSpPr>
          <p:cNvPr id="3" name="Content Placeholder 2">
            <a:extLst>
              <a:ext uri="{FF2B5EF4-FFF2-40B4-BE49-F238E27FC236}">
                <a16:creationId xmlns:a16="http://schemas.microsoft.com/office/drawing/2014/main" id="{CF90C5F0-2269-6EAE-6FF6-747E9768A1E4}"/>
              </a:ext>
            </a:extLst>
          </p:cNvPr>
          <p:cNvSpPr>
            <a:spLocks noGrp="1"/>
          </p:cNvSpPr>
          <p:nvPr>
            <p:ph idx="1"/>
          </p:nvPr>
        </p:nvSpPr>
        <p:spPr>
          <a:xfrm>
            <a:off x="1679760" y="914400"/>
            <a:ext cx="9119962" cy="5636526"/>
          </a:xfrm>
        </p:spPr>
        <p:txBody>
          <a:bodyPr vert="horz" lIns="91440" tIns="45720" rIns="91440" bIns="45720" rtlCol="0" anchor="t">
            <a:normAutofit fontScale="40000" lnSpcReduction="20000"/>
          </a:bodyPr>
          <a:lstStyle/>
          <a:p>
            <a:r>
              <a:rPr lang="en-US" b="1" u="sng" dirty="0"/>
              <a:t>Opening Ceremony</a:t>
            </a:r>
            <a:endParaRPr lang="en-US" dirty="0"/>
          </a:p>
          <a:p>
            <a:pPr lvl="0"/>
            <a:r>
              <a:rPr lang="en-US" dirty="0"/>
              <a:t>Pledge of Allegiance</a:t>
            </a:r>
          </a:p>
          <a:p>
            <a:pPr lvl="0"/>
            <a:r>
              <a:rPr lang="en-US" dirty="0"/>
              <a:t>Purpose</a:t>
            </a:r>
          </a:p>
          <a:p>
            <a:pPr lvl="0"/>
            <a:r>
              <a:rPr lang="en-US" dirty="0"/>
              <a:t>Introduction of Board</a:t>
            </a:r>
          </a:p>
          <a:p>
            <a:pPr lvl="0"/>
            <a:r>
              <a:rPr lang="en-US" dirty="0"/>
              <a:t>Member Introductions</a:t>
            </a:r>
          </a:p>
          <a:p>
            <a:pPr lvl="0"/>
            <a:r>
              <a:rPr lang="en-US" dirty="0"/>
              <a:t>Business</a:t>
            </a:r>
          </a:p>
          <a:p>
            <a:pPr lvl="0"/>
            <a:r>
              <a:rPr lang="en-US" dirty="0"/>
              <a:t>Program “Tour, Power Bowls, Thrillers”</a:t>
            </a:r>
          </a:p>
          <a:p>
            <a:r>
              <a:rPr lang="en-US" b="1" u="sng" dirty="0"/>
              <a:t>Business Meeting</a:t>
            </a:r>
            <a:endParaRPr lang="en-US" dirty="0"/>
          </a:p>
          <a:p>
            <a:pPr lvl="0"/>
            <a:r>
              <a:rPr lang="en-US" dirty="0"/>
              <a:t>Approval of minutes</a:t>
            </a:r>
          </a:p>
          <a:p>
            <a:pPr lvl="0"/>
            <a:r>
              <a:rPr lang="en-US" dirty="0"/>
              <a:t>Financial report, Treasurer,</a:t>
            </a:r>
          </a:p>
          <a:p>
            <a:pPr lvl="0"/>
            <a:r>
              <a:rPr lang="en-US" dirty="0"/>
              <a:t> Budget Approval 2026-27 </a:t>
            </a:r>
          </a:p>
          <a:p>
            <a:pPr lvl="0"/>
            <a:r>
              <a:rPr lang="en-US" dirty="0"/>
              <a:t>Membership Drive report</a:t>
            </a:r>
          </a:p>
          <a:p>
            <a:pPr lvl="0"/>
            <a:r>
              <a:rPr lang="en-US" dirty="0"/>
              <a:t>Slate of Officers Approval 2026-27 </a:t>
            </a:r>
          </a:p>
          <a:p>
            <a:pPr lvl="0"/>
            <a:r>
              <a:rPr lang="en-US" dirty="0"/>
              <a:t>Gold Star project</a:t>
            </a:r>
          </a:p>
          <a:p>
            <a:pPr lvl="0"/>
            <a:r>
              <a:rPr lang="en-US" dirty="0"/>
              <a:t>Calendar of Upcoming events</a:t>
            </a:r>
          </a:p>
          <a:p>
            <a:pPr marL="0" indent="0">
              <a:buNone/>
            </a:pPr>
            <a:r>
              <a:rPr lang="en-US" b="1" u="sng" dirty="0"/>
              <a:t>Program</a:t>
            </a:r>
            <a:endParaRPr lang="en-US" dirty="0"/>
          </a:p>
          <a:p>
            <a:r>
              <a:rPr lang="en-US" b="1" u="sng" dirty="0"/>
              <a:t>Introduction Justin Burkhead-Garden Tours</a:t>
            </a:r>
            <a:endParaRPr lang="en-US" dirty="0"/>
          </a:p>
          <a:p>
            <a:r>
              <a:rPr lang="en-US" b="1" u="sng" dirty="0"/>
              <a:t>Introduction Shannon Adcock, Power Bowls</a:t>
            </a:r>
            <a:endParaRPr lang="en-US" dirty="0"/>
          </a:p>
          <a:p>
            <a:r>
              <a:rPr lang="en-US" b="1" u="sng" dirty="0"/>
              <a:t>Introduction Kathy Parker-Thrillers, Fillers, Spillers</a:t>
            </a:r>
            <a:br>
              <a:rPr lang="en-US" b="1" u="sng" dirty="0"/>
            </a:br>
            <a:br>
              <a:rPr lang="en-US" dirty="0"/>
            </a:br>
            <a:r>
              <a:rPr lang="en-US" b="1" u="sng" dirty="0"/>
              <a:t>Q &amp; A</a:t>
            </a:r>
            <a:endParaRPr lang="en-US" dirty="0"/>
          </a:p>
          <a:p>
            <a:r>
              <a:rPr lang="en-US" b="1" u="sng" dirty="0"/>
              <a:t>Reminders</a:t>
            </a:r>
            <a:endParaRPr lang="en-US" dirty="0"/>
          </a:p>
          <a:p>
            <a:r>
              <a:rPr lang="en-US" b="1" u="sng" dirty="0"/>
              <a:t>Adjourn</a:t>
            </a:r>
            <a:endParaRPr lang="en-US" dirty="0"/>
          </a:p>
          <a:p>
            <a:endParaRPr lang="en-US" sz="5200" dirty="0">
              <a:latin typeface="Aptos" panose="020B0004020202020204" pitchFamily="34" charset="0"/>
              <a:cs typeface="Aparajita" panose="02020603050405020304" pitchFamily="18" charset="0"/>
            </a:endParaRPr>
          </a:p>
          <a:p>
            <a:endParaRPr lang="en-US" sz="5200" dirty="0">
              <a:latin typeface="Aptos" panose="020B0004020202020204" pitchFamily="34" charset="0"/>
              <a:cs typeface="Aparajita" panose="02020603050405020304" pitchFamily="18" charset="0"/>
            </a:endParaRPr>
          </a:p>
          <a:p>
            <a:endParaRPr lang="en-US" sz="5200" dirty="0">
              <a:latin typeface="Aptos" panose="020B0004020202020204" pitchFamily="34" charset="0"/>
              <a:cs typeface="Aparajita" panose="02020603050405020304" pitchFamily="18" charset="0"/>
            </a:endParaRPr>
          </a:p>
          <a:p>
            <a:endParaRPr lang="en-US" sz="2600" dirty="0">
              <a:latin typeface="Aptos" panose="020B0004020202020204" pitchFamily="34" charset="0"/>
            </a:endParaRPr>
          </a:p>
        </p:txBody>
      </p:sp>
    </p:spTree>
    <p:extLst>
      <p:ext uri="{BB962C8B-B14F-4D97-AF65-F5344CB8AC3E}">
        <p14:creationId xmlns:p14="http://schemas.microsoft.com/office/powerpoint/2010/main" val="4095161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3600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Rectangle 4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EC2F73-DF48-EF5B-56DD-D1CF6A376A5F}"/>
              </a:ext>
            </a:extLst>
          </p:cNvPr>
          <p:cNvSpPr>
            <a:spLocks noGrp="1"/>
          </p:cNvSpPr>
          <p:nvPr>
            <p:ph type="title"/>
          </p:nvPr>
        </p:nvSpPr>
        <p:spPr>
          <a:xfrm>
            <a:off x="182654" y="448822"/>
            <a:ext cx="3672503" cy="5220750"/>
          </a:xfrm>
        </p:spPr>
        <p:txBody>
          <a:bodyPr vert="horz" lIns="91440" tIns="45720" rIns="91440" bIns="45720" rtlCol="0" anchor="b">
            <a:normAutofit/>
          </a:bodyPr>
          <a:lstStyle/>
          <a:p>
            <a:pPr marR="0" algn="ctr"/>
            <a:r>
              <a:rPr lang="en-US" sz="4000" b="1" i="0" dirty="0">
                <a:solidFill>
                  <a:srgbClr val="F5F5F5"/>
                </a:solidFill>
                <a:effectLst/>
                <a:latin typeface="Cascadia Mono SemiBold" panose="020B0609020000020004" pitchFamily="49" charset="0"/>
                <a:ea typeface="Cascadia Mono SemiBold" panose="020B0609020000020004" pitchFamily="49" charset="0"/>
                <a:cs typeface="Cascadia Mono SemiBold" panose="020B0609020000020004" pitchFamily="49" charset="0"/>
              </a:rPr>
              <a:t>Container Creations and Culinary Sensations</a:t>
            </a:r>
            <a:br>
              <a:rPr lang="en-US" sz="4000" b="1" dirty="0">
                <a:solidFill>
                  <a:srgbClr val="F5F5F5"/>
                </a:solidFill>
                <a:effectLst/>
                <a:highlight>
                  <a:srgbClr val="FFFF00"/>
                </a:highlight>
                <a:latin typeface="Cascadia Mono SemiBold" panose="020B0609020000020004" pitchFamily="49" charset="0"/>
                <a:ea typeface="Cascadia Mono SemiBold" panose="020B0609020000020004" pitchFamily="49" charset="0"/>
                <a:cs typeface="Cascadia Mono SemiBold" panose="020B0609020000020004" pitchFamily="49" charset="0"/>
              </a:rPr>
            </a:br>
            <a:r>
              <a:rPr lang="en-US" sz="4000" b="1" dirty="0">
                <a:effectLst/>
                <a:highlight>
                  <a:srgbClr val="FFFF00"/>
                </a:highlight>
                <a:latin typeface="Cascadia Mono SemiBold" panose="020B0609020000020004" pitchFamily="49" charset="0"/>
                <a:ea typeface="Cascadia Mono SemiBold" panose="020B0609020000020004" pitchFamily="49" charset="0"/>
                <a:cs typeface="Cascadia Mono SemiBold" panose="020B0609020000020004" pitchFamily="49" charset="0"/>
              </a:rPr>
              <a:t> </a:t>
            </a:r>
            <a:br>
              <a:rPr lang="en-US" sz="4000" b="1" dirty="0">
                <a:effectLst/>
                <a:highlight>
                  <a:srgbClr val="FFFF00"/>
                </a:highlight>
                <a:latin typeface="Cascadia Mono SemiBold" panose="020B0609020000020004" pitchFamily="49" charset="0"/>
                <a:ea typeface="Cascadia Mono SemiBold" panose="020B0609020000020004" pitchFamily="49" charset="0"/>
                <a:cs typeface="Cascadia Mono SemiBold" panose="020B0609020000020004" pitchFamily="49" charset="0"/>
              </a:rPr>
            </a:br>
            <a:endParaRPr lang="en-US" sz="4000" b="1" dirty="0">
              <a:solidFill>
                <a:srgbClr val="FFFFFF"/>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sp>
        <p:nvSpPr>
          <p:cNvPr id="6" name="Content Placeholder 5">
            <a:extLst>
              <a:ext uri="{FF2B5EF4-FFF2-40B4-BE49-F238E27FC236}">
                <a16:creationId xmlns:a16="http://schemas.microsoft.com/office/drawing/2014/main" id="{BE917D63-4D7E-FF66-3EC8-C62AAF6F7C5C}"/>
              </a:ext>
            </a:extLst>
          </p:cNvPr>
          <p:cNvSpPr txBox="1">
            <a:spLocks noGrp="1"/>
          </p:cNvSpPr>
          <p:nvPr>
            <p:ph sz="half" idx="1"/>
          </p:nvPr>
        </p:nvSpPr>
        <p:spPr>
          <a:xfrm>
            <a:off x="4311782" y="655972"/>
            <a:ext cx="5193302" cy="5546047"/>
          </a:xfrm>
          <a:prstGeom prst="rect">
            <a:avLst/>
          </a:prstGeom>
        </p:spPr>
        <p:txBody>
          <a:bodyPr vert="horz" lIns="91440" tIns="45720" rIns="91440" bIns="45720" rtlCol="0" anchor="ctr">
            <a:normAutofit/>
          </a:bodyPr>
          <a:lstStyle/>
          <a:p>
            <a:pPr marL="0" marR="0" indent="0">
              <a:buNone/>
            </a:pPr>
            <a:r>
              <a:rPr lang="en-US" sz="1300" dirty="0">
                <a:effectLst/>
                <a:highlight>
                  <a:srgbClr val="FFFF00"/>
                </a:highlight>
              </a:rPr>
              <a:t> </a:t>
            </a:r>
          </a:p>
          <a:p>
            <a:pPr marL="0" marR="0" indent="0">
              <a:buNone/>
            </a:pPr>
            <a:r>
              <a:rPr lang="en-US" sz="2000" b="1" i="0" dirty="0">
                <a:solidFill>
                  <a:srgbClr val="FF0000"/>
                </a:solidFill>
                <a:effectLst/>
                <a:latin typeface="Cascadia Mono SemiBold" panose="020B0609020000020004" pitchFamily="49" charset="0"/>
                <a:ea typeface="Cascadia Mono SemiBold" panose="020B0609020000020004" pitchFamily="49" charset="0"/>
                <a:cs typeface="Cascadia Mono SemiBold" panose="020B0609020000020004" pitchFamily="49" charset="0"/>
              </a:rPr>
              <a:t>Flower Power and Flavor!</a:t>
            </a:r>
            <a:endParaRPr lang="en-US" sz="2000" b="1" dirty="0">
              <a:solidFill>
                <a:srgbClr val="FF0000"/>
              </a:solidFill>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a:p>
            <a:pPr marL="0" marR="0" indent="0">
              <a:buNone/>
            </a:pPr>
            <a:r>
              <a:rPr lang="en-US" sz="1300" dirty="0">
                <a:effectLst/>
              </a:rPr>
              <a:t> </a:t>
            </a:r>
          </a:p>
          <a:p>
            <a:pPr marL="0" marR="0" indent="0">
              <a:buNone/>
            </a:pPr>
            <a:r>
              <a:rPr lang="en-US" sz="1300" b="1" i="0" dirty="0">
                <a:effectLst/>
              </a:rPr>
              <a:t>Two workshops combine the focus on </a:t>
            </a:r>
            <a:r>
              <a:rPr lang="en-US" sz="1300" b="1" i="0" u="sng" dirty="0">
                <a:effectLst/>
                <a:highlight>
                  <a:srgbClr val="FFFF00"/>
                </a:highlight>
              </a:rPr>
              <a:t>flowers and edible plants</a:t>
            </a:r>
            <a:r>
              <a:rPr lang="en-US" sz="1300" b="1" i="0" dirty="0">
                <a:effectLst/>
              </a:rPr>
              <a:t>, encouraging attendees to enhance both aesthetics and flavor in their gardens</a:t>
            </a:r>
            <a:endParaRPr lang="en-US" sz="1300" dirty="0">
              <a:effectLst/>
            </a:endParaRPr>
          </a:p>
          <a:p>
            <a:pPr marL="0" marR="0" indent="0">
              <a:buNone/>
            </a:pPr>
            <a:r>
              <a:rPr lang="en-US" sz="1300" b="1" dirty="0">
                <a:effectLst/>
              </a:rPr>
              <a:t> </a:t>
            </a:r>
            <a:r>
              <a:rPr lang="en-US" sz="1300" b="1" dirty="0"/>
              <a:t>Garden Tours by Justin Burkhead-Extension Agent Horticulture and Agriculture</a:t>
            </a:r>
            <a:endParaRPr lang="en-US" sz="1300" b="1" dirty="0">
              <a:effectLst/>
            </a:endParaRPr>
          </a:p>
          <a:p>
            <a:pPr marL="0" marR="0" indent="0">
              <a:buNone/>
            </a:pPr>
            <a:r>
              <a:rPr lang="en-US" sz="1300" b="1" i="0" dirty="0">
                <a:effectLst/>
              </a:rPr>
              <a:t>Taste the Garden--</a:t>
            </a:r>
            <a:r>
              <a:rPr lang="en-US" sz="1300" b="1" dirty="0">
                <a:effectLst/>
              </a:rPr>
              <a:t>  </a:t>
            </a:r>
            <a:r>
              <a:rPr lang="en-US" sz="1300" b="1" i="0" dirty="0">
                <a:effectLst/>
              </a:rPr>
              <a:t>Emphasize the Garden-Fresh Power Bowls and the connection between gardening and healthy eating! </a:t>
            </a:r>
            <a:r>
              <a:rPr lang="en-US" sz="1300" dirty="0">
                <a:effectLst/>
              </a:rPr>
              <a:t> </a:t>
            </a:r>
            <a:endParaRPr lang="en-US" sz="1300" dirty="0"/>
          </a:p>
          <a:p>
            <a:pPr marL="0" marR="0" indent="0">
              <a:buNone/>
            </a:pPr>
            <a:r>
              <a:rPr lang="en-US" sz="1300" b="1" u="sng" dirty="0">
                <a:effectLst/>
              </a:rPr>
              <a:t>Power Bowl class provided  </a:t>
            </a:r>
            <a:r>
              <a:rPr lang="en-US" sz="1300" dirty="0">
                <a:effectLst/>
              </a:rPr>
              <a:t>by Shannon Adcock Extension </a:t>
            </a:r>
            <a:r>
              <a:rPr lang="en-US" sz="1300" b="1" dirty="0">
                <a:effectLst/>
              </a:rPr>
              <a:t>Family and Consumer Sciences</a:t>
            </a:r>
          </a:p>
          <a:p>
            <a:pPr marL="0" marR="0" indent="0">
              <a:buNone/>
            </a:pPr>
            <a:r>
              <a:rPr lang="en-US" sz="1300" b="1" dirty="0"/>
              <a:t>Thrillers, Fillers, Spillers by Kathy Parker </a:t>
            </a:r>
          </a:p>
          <a:p>
            <a:pPr marL="0" marR="0" indent="0">
              <a:buNone/>
            </a:pPr>
            <a:r>
              <a:rPr lang="en-US" sz="1300" b="1" u="sng" dirty="0">
                <a:effectLst/>
              </a:rPr>
              <a:t>Flower containers, potting soil, amendments, and plants will be provided</a:t>
            </a:r>
            <a:r>
              <a:rPr lang="en-US" sz="1300" dirty="0">
                <a:effectLst/>
              </a:rPr>
              <a:t>.   The cost for all is $20</a:t>
            </a:r>
          </a:p>
        </p:txBody>
      </p:sp>
      <p:pic>
        <p:nvPicPr>
          <p:cNvPr id="27" name="Content Placeholder 26">
            <a:extLst>
              <a:ext uri="{FF2B5EF4-FFF2-40B4-BE49-F238E27FC236}">
                <a16:creationId xmlns:a16="http://schemas.microsoft.com/office/drawing/2014/main" id="{05C95F0B-2141-400C-9F28-72C25CC1CCF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460293" y="3548070"/>
            <a:ext cx="2470939" cy="1615892"/>
          </a:xfrm>
          <a:prstGeom prst="ellipse">
            <a:avLst/>
          </a:prstGeom>
          <a:ln>
            <a:noFill/>
          </a:ln>
          <a:effectLst>
            <a:softEdge rad="112500"/>
          </a:effectLst>
        </p:spPr>
      </p:pic>
      <p:pic>
        <p:nvPicPr>
          <p:cNvPr id="34" name="Picture 33">
            <a:extLst>
              <a:ext uri="{FF2B5EF4-FFF2-40B4-BE49-F238E27FC236}">
                <a16:creationId xmlns:a16="http://schemas.microsoft.com/office/drawing/2014/main" id="{CE3057FA-224B-B957-559F-D245C7F3D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8655" y="1582991"/>
            <a:ext cx="2854735" cy="1893210"/>
          </a:xfrm>
          <a:prstGeom prst="ellipse">
            <a:avLst/>
          </a:prstGeom>
          <a:ln>
            <a:noFill/>
          </a:ln>
          <a:effectLst>
            <a:softEdge rad="112500"/>
          </a:effectLst>
        </p:spPr>
      </p:pic>
    </p:spTree>
    <p:extLst>
      <p:ext uri="{BB962C8B-B14F-4D97-AF65-F5344CB8AC3E}">
        <p14:creationId xmlns:p14="http://schemas.microsoft.com/office/powerpoint/2010/main" val="4252392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59C9FC9-00E4-E975-84DB-F024EC1AEC17}"/>
              </a:ext>
            </a:extLst>
          </p:cNvPr>
          <p:cNvSpPr>
            <a:spLocks noGrp="1"/>
          </p:cNvSpPr>
          <p:nvPr>
            <p:ph type="title"/>
          </p:nvPr>
        </p:nvSpPr>
        <p:spPr>
          <a:xfrm>
            <a:off x="838200" y="365125"/>
            <a:ext cx="10515600" cy="1325563"/>
          </a:xfrm>
        </p:spPr>
        <p:txBody>
          <a:bodyPr/>
          <a:lstStyle/>
          <a:p>
            <a:pPr algn="ctr"/>
            <a:r>
              <a:rPr lang="en-US"/>
              <a:t>General Program Resource Links</a:t>
            </a:r>
          </a:p>
        </p:txBody>
      </p:sp>
      <p:sp>
        <p:nvSpPr>
          <p:cNvPr id="3" name="Content Placeholder 2">
            <a:extLst>
              <a:ext uri="{FF2B5EF4-FFF2-40B4-BE49-F238E27FC236}">
                <a16:creationId xmlns:a16="http://schemas.microsoft.com/office/drawing/2014/main" id="{739EB15D-974F-BA54-3511-D34E3F24F5F0}"/>
              </a:ext>
            </a:extLst>
          </p:cNvPr>
          <p:cNvSpPr>
            <a:spLocks noGrp="1"/>
          </p:cNvSpPr>
          <p:nvPr>
            <p:ph idx="1"/>
          </p:nvPr>
        </p:nvSpPr>
        <p:spPr>
          <a:xfrm>
            <a:off x="838200" y="1472044"/>
            <a:ext cx="10515600" cy="5260450"/>
          </a:xfrm>
        </p:spPr>
        <p:txBody>
          <a:bodyPr vert="horz" lIns="91440" tIns="45720" rIns="91440" bIns="45720" rtlCol="0" anchor="t">
            <a:normAutofit lnSpcReduction="10000"/>
          </a:bodyPr>
          <a:lstStyle/>
          <a:p>
            <a:endParaRPr lang="en-US" b="0" i="0" u="sng" strike="noStrike" dirty="0">
              <a:solidFill>
                <a:srgbClr val="B35600"/>
              </a:solidFill>
              <a:effectLst/>
              <a:latin typeface="Source Sans 3"/>
              <a:hlinkClick r:id="rId3" tooltip="NC Forest Service - North Carolina's Emerging Forest Threats - Management Options for Healthy Forests"/>
            </a:endParaRPr>
          </a:p>
          <a:p>
            <a:r>
              <a:rPr lang="en-US" dirty="0">
                <a:hlinkClick r:id="rId4"/>
              </a:rPr>
              <a:t>https://harnett.ces.ncsu.edu/horticulture-resources/</a:t>
            </a:r>
          </a:p>
          <a:p>
            <a:r>
              <a:rPr lang="en-US" dirty="0">
                <a:hlinkClick r:id="rId4"/>
              </a:rPr>
              <a:t>https://harnett.ces.ncsu.edu/categories/lawn-garden/extension-master-gardener-volunteers/</a:t>
            </a:r>
          </a:p>
          <a:p>
            <a:r>
              <a:rPr lang="en-US" dirty="0">
                <a:hlinkClick r:id="rId5"/>
              </a:rPr>
              <a:t>https://extensiongardener.ces.ncsu.edu/extension-gardener-handbook/</a:t>
            </a:r>
            <a:endParaRPr lang="en-US" dirty="0"/>
          </a:p>
          <a:p>
            <a:r>
              <a:rPr lang="en-US" dirty="0">
                <a:ea typeface="+mn-lt"/>
                <a:cs typeface="+mn-lt"/>
                <a:hlinkClick r:id="rId6"/>
              </a:rPr>
              <a:t>Herbaceous Ornamentals | NC State Extension Publications</a:t>
            </a:r>
            <a:endParaRPr lang="en-US" dirty="0">
              <a:ea typeface="+mn-lt"/>
              <a:cs typeface="+mn-lt"/>
            </a:endParaRPr>
          </a:p>
          <a:p>
            <a:r>
              <a:rPr lang="en-US" b="0" i="0" u="sng" strike="noStrike" dirty="0">
                <a:solidFill>
                  <a:srgbClr val="B35600"/>
                </a:solidFill>
                <a:effectLst/>
                <a:latin typeface="Source Sans 3"/>
                <a:hlinkClick r:id="rId7" tooltip="N.C. Forest Service - Forest Stewardship"/>
              </a:rPr>
              <a:t>Ensuring Long-Term Viability of your Forest Resources</a:t>
            </a:r>
            <a:endParaRPr lang="en-US" b="0" i="0" u="sng" strike="noStrike" dirty="0">
              <a:solidFill>
                <a:srgbClr val="B35600"/>
              </a:solidFill>
              <a:effectLst/>
              <a:latin typeface="Source Sans 3"/>
            </a:endParaRPr>
          </a:p>
          <a:p>
            <a:r>
              <a:rPr lang="en-US" dirty="0">
                <a:hlinkClick r:id="rId8"/>
              </a:rPr>
              <a:t>Find a Plant | North Carolina Extension Gardener Plant Toolbox</a:t>
            </a:r>
            <a:endParaRPr lang="en-US" dirty="0"/>
          </a:p>
          <a:p>
            <a:r>
              <a:rPr lang="en-US" dirty="0">
                <a:hlinkClick r:id="rId9"/>
              </a:rPr>
              <a:t>Carvers Creek State Park: Home | NC State Parks</a:t>
            </a:r>
            <a:endParaRPr lang="en-US" dirty="0"/>
          </a:p>
          <a:p>
            <a:r>
              <a:rPr lang="en-US" b="0" i="0" u="sng" strike="noStrike" dirty="0">
                <a:solidFill>
                  <a:srgbClr val="B35600"/>
                </a:solidFill>
                <a:effectLst/>
                <a:latin typeface="Source Sans 3"/>
              </a:rPr>
              <a:t>Andersoncreekgardenclub.org</a:t>
            </a:r>
          </a:p>
          <a:p>
            <a:endParaRPr lang="en-US" b="0" i="0" u="sng" strike="noStrike" dirty="0">
              <a:solidFill>
                <a:srgbClr val="B35600"/>
              </a:solidFill>
              <a:effectLst/>
              <a:latin typeface="Source Sans 3"/>
            </a:endParaRPr>
          </a:p>
          <a:p>
            <a:endParaRPr lang="en-US" b="0" i="0" u="sng" strike="noStrike" dirty="0">
              <a:solidFill>
                <a:srgbClr val="B35600"/>
              </a:solidFill>
              <a:effectLst/>
              <a:latin typeface="Source Sans 3"/>
            </a:endParaRPr>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45580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2E23E-70C7-64FD-DA49-52A344C09028}"/>
              </a:ext>
            </a:extLst>
          </p:cNvPr>
          <p:cNvSpPr>
            <a:spLocks noGrp="1"/>
          </p:cNvSpPr>
          <p:nvPr>
            <p:ph type="title"/>
          </p:nvPr>
        </p:nvSpPr>
        <p:spPr/>
        <p:txBody>
          <a:bodyPr/>
          <a:lstStyle/>
          <a:p>
            <a:pPr algn="ctr"/>
            <a:r>
              <a:rPr lang="en-US"/>
              <a:t>QR Code for Plant NCSU Plant Tool Box</a:t>
            </a:r>
          </a:p>
        </p:txBody>
      </p:sp>
      <p:pic>
        <p:nvPicPr>
          <p:cNvPr id="8" name="Content Placeholder 7">
            <a:extLst>
              <a:ext uri="{FF2B5EF4-FFF2-40B4-BE49-F238E27FC236}">
                <a16:creationId xmlns:a16="http://schemas.microsoft.com/office/drawing/2014/main" id="{3BB91293-056B-401A-0C46-9BFCD5BCEA60}"/>
              </a:ext>
            </a:extLst>
          </p:cNvPr>
          <p:cNvPicPr>
            <a:picLocks noGrp="1" noChangeAspect="1"/>
          </p:cNvPicPr>
          <p:nvPr>
            <p:ph idx="1"/>
          </p:nvPr>
        </p:nvPicPr>
        <p:blipFill>
          <a:blip r:embed="rId3"/>
          <a:stretch>
            <a:fillRect/>
          </a:stretch>
        </p:blipFill>
        <p:spPr>
          <a:xfrm>
            <a:off x="3498186" y="1825625"/>
            <a:ext cx="5195627" cy="4351338"/>
          </a:xfrm>
          <a:prstGeom prst="rect">
            <a:avLst/>
          </a:prstGeom>
        </p:spPr>
      </p:pic>
    </p:spTree>
    <p:extLst>
      <p:ext uri="{BB962C8B-B14F-4D97-AF65-F5344CB8AC3E}">
        <p14:creationId xmlns:p14="http://schemas.microsoft.com/office/powerpoint/2010/main" val="1980323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6FE1-FF1F-9825-457B-05BC28702DE7}"/>
              </a:ext>
            </a:extLst>
          </p:cNvPr>
          <p:cNvSpPr>
            <a:spLocks noGrp="1"/>
          </p:cNvSpPr>
          <p:nvPr>
            <p:ph type="title"/>
          </p:nvPr>
        </p:nvSpPr>
        <p:spPr>
          <a:xfrm>
            <a:off x="838200" y="365125"/>
            <a:ext cx="10515600" cy="1325563"/>
          </a:xfrm>
        </p:spPr>
        <p:txBody>
          <a:bodyPr anchor="ctr">
            <a:normAutofit/>
          </a:bodyPr>
          <a:lstStyle/>
          <a:p>
            <a:pPr algn="ctr"/>
            <a:r>
              <a:rPr lang="en-US"/>
              <a:t>Meeting Questions</a:t>
            </a:r>
          </a:p>
        </p:txBody>
      </p:sp>
      <p:sp>
        <p:nvSpPr>
          <p:cNvPr id="3" name="Content Placeholder 2">
            <a:extLst>
              <a:ext uri="{FF2B5EF4-FFF2-40B4-BE49-F238E27FC236}">
                <a16:creationId xmlns:a16="http://schemas.microsoft.com/office/drawing/2014/main" id="{AB0C5157-788E-2EBE-AFC6-0C73C5956E7A}"/>
              </a:ext>
            </a:extLst>
          </p:cNvPr>
          <p:cNvSpPr>
            <a:spLocks noGrp="1"/>
          </p:cNvSpPr>
          <p:nvPr>
            <p:ph sz="half" idx="1"/>
          </p:nvPr>
        </p:nvSpPr>
        <p:spPr>
          <a:xfrm>
            <a:off x="838200" y="1825625"/>
            <a:ext cx="8859982" cy="4351338"/>
          </a:xfrm>
        </p:spPr>
        <p:txBody>
          <a:bodyPr vert="horz" lIns="91440" tIns="45720" rIns="91440" bIns="45720" rtlCol="0" anchor="t">
            <a:normAutofit/>
          </a:bodyPr>
          <a:lstStyle/>
          <a:p>
            <a:pPr marL="457200" lvl="1" indent="0">
              <a:buNone/>
            </a:pPr>
            <a:endParaRPr lang="en-US" sz="2600"/>
          </a:p>
          <a:p>
            <a:pPr lvl="1"/>
            <a:r>
              <a:rPr lang="en-US" sz="2600"/>
              <a:t>Q &amp; A Session </a:t>
            </a:r>
          </a:p>
          <a:p>
            <a:pPr marL="457200" lvl="1" indent="0">
              <a:buNone/>
            </a:pPr>
            <a:br>
              <a:rPr lang="en-US" sz="2600"/>
            </a:br>
            <a:endParaRPr lang="en-US" sz="2600"/>
          </a:p>
          <a:p>
            <a:pPr marL="457200" lvl="1" indent="0">
              <a:buNone/>
            </a:pPr>
            <a:endParaRPr lang="en-US" sz="2600"/>
          </a:p>
          <a:p>
            <a:pPr marL="457200" lvl="1" indent="0">
              <a:buNone/>
            </a:pPr>
            <a:endParaRPr lang="en-US" sz="2600"/>
          </a:p>
        </p:txBody>
      </p:sp>
    </p:spTree>
    <p:extLst>
      <p:ext uri="{BB962C8B-B14F-4D97-AF65-F5344CB8AC3E}">
        <p14:creationId xmlns:p14="http://schemas.microsoft.com/office/powerpoint/2010/main" val="197909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DE47-EF9C-93CC-B8A0-21C8FCBF6ECC}"/>
              </a:ext>
            </a:extLst>
          </p:cNvPr>
          <p:cNvSpPr>
            <a:spLocks noGrp="1"/>
          </p:cNvSpPr>
          <p:nvPr>
            <p:ph type="title"/>
          </p:nvPr>
        </p:nvSpPr>
        <p:spPr>
          <a:xfrm>
            <a:off x="1818534" y="227480"/>
            <a:ext cx="9666514" cy="1176988"/>
          </a:xfrm>
        </p:spPr>
        <p:txBody>
          <a:bodyPr anchor="ctr">
            <a:normAutofit/>
          </a:bodyPr>
          <a:lstStyle/>
          <a:p>
            <a:pPr algn="ctr"/>
            <a:r>
              <a:rPr lang="en-US"/>
              <a:t>Closing Remarks Adjournment</a:t>
            </a:r>
          </a:p>
        </p:txBody>
      </p:sp>
      <p:sp>
        <p:nvSpPr>
          <p:cNvPr id="3" name="Content Placeholder 2">
            <a:extLst>
              <a:ext uri="{FF2B5EF4-FFF2-40B4-BE49-F238E27FC236}">
                <a16:creationId xmlns:a16="http://schemas.microsoft.com/office/drawing/2014/main" id="{F8BAD71E-10D9-693A-5D5F-9FE6BBA3E136}"/>
              </a:ext>
            </a:extLst>
          </p:cNvPr>
          <p:cNvSpPr>
            <a:spLocks noGrp="1"/>
          </p:cNvSpPr>
          <p:nvPr>
            <p:ph sz="half" idx="2"/>
          </p:nvPr>
        </p:nvSpPr>
        <p:spPr>
          <a:xfrm>
            <a:off x="949821" y="2028825"/>
            <a:ext cx="6498730" cy="3550626"/>
          </a:xfrm>
        </p:spPr>
        <p:txBody>
          <a:bodyPr vert="horz" lIns="91440" tIns="45720" rIns="91440" bIns="45720" rtlCol="0" anchor="t">
            <a:normAutofit/>
          </a:bodyPr>
          <a:lstStyle/>
          <a:p>
            <a:pPr marL="457200" indent="-457200"/>
            <a:endParaRPr lang="en-US" dirty="0"/>
          </a:p>
          <a:p>
            <a:endParaRPr lang="en-US" dirty="0"/>
          </a:p>
          <a:p>
            <a:pPr marL="0" indent="0">
              <a:buNone/>
            </a:pPr>
            <a:endParaRPr lang="en-US" b="1" dirty="0"/>
          </a:p>
        </p:txBody>
      </p:sp>
      <p:sp>
        <p:nvSpPr>
          <p:cNvPr id="5" name="TextBox 4">
            <a:extLst>
              <a:ext uri="{FF2B5EF4-FFF2-40B4-BE49-F238E27FC236}">
                <a16:creationId xmlns:a16="http://schemas.microsoft.com/office/drawing/2014/main" id="{A55E40B3-3CB6-DC66-8832-1867F12D9982}"/>
              </a:ext>
            </a:extLst>
          </p:cNvPr>
          <p:cNvSpPr txBox="1"/>
          <p:nvPr/>
        </p:nvSpPr>
        <p:spPr>
          <a:xfrm>
            <a:off x="735107" y="1998940"/>
            <a:ext cx="9950822" cy="2923877"/>
          </a:xfrm>
          <a:prstGeom prst="rect">
            <a:avLst/>
          </a:prstGeom>
          <a:noFill/>
        </p:spPr>
        <p:txBody>
          <a:bodyPr wrap="square">
            <a:spAutoFit/>
          </a:bodyPr>
          <a:lstStyle/>
          <a:p>
            <a:pPr marL="285750" indent="-285750">
              <a:buFont typeface="Wingdings" pitchFamily="2" charset="2"/>
              <a:buChar char="v"/>
            </a:pPr>
            <a:endParaRPr lang="en-US" sz="2300" dirty="0"/>
          </a:p>
          <a:p>
            <a:pPr marL="742950" lvl="1" indent="-285750">
              <a:buFont typeface="Wingdings" pitchFamily="2" charset="2"/>
              <a:buChar char="v"/>
            </a:pPr>
            <a:r>
              <a:rPr lang="en-US" sz="2300" dirty="0">
                <a:solidFill>
                  <a:schemeClr val="accent3">
                    <a:lumMod val="75000"/>
                  </a:schemeClr>
                </a:solidFill>
              </a:rPr>
              <a:t>May 4-7 National Garden Club Convention</a:t>
            </a:r>
          </a:p>
          <a:p>
            <a:pPr marL="742950" lvl="1" indent="-285750">
              <a:buFont typeface="Wingdings" pitchFamily="2" charset="2"/>
              <a:buChar char="v"/>
            </a:pPr>
            <a:r>
              <a:rPr lang="en-US" sz="2300" dirty="0">
                <a:solidFill>
                  <a:schemeClr val="accent3">
                    <a:lumMod val="75000"/>
                  </a:schemeClr>
                </a:solidFill>
              </a:rPr>
              <a:t>May 17-18, Greensboro, NC, 101</a:t>
            </a:r>
            <a:r>
              <a:rPr lang="en-US" sz="2300" baseline="30000" dirty="0">
                <a:solidFill>
                  <a:schemeClr val="accent3">
                    <a:lumMod val="75000"/>
                  </a:schemeClr>
                </a:solidFill>
              </a:rPr>
              <a:t>st</a:t>
            </a:r>
            <a:r>
              <a:rPr lang="en-US" sz="2300" dirty="0">
                <a:solidFill>
                  <a:schemeClr val="accent3">
                    <a:lumMod val="75000"/>
                  </a:schemeClr>
                </a:solidFill>
              </a:rPr>
              <a:t> NCGC Convention</a:t>
            </a:r>
          </a:p>
          <a:p>
            <a:pPr marL="742950" lvl="1" indent="-285750">
              <a:buFont typeface="Wingdings" pitchFamily="2" charset="2"/>
              <a:buChar char="v"/>
            </a:pPr>
            <a:r>
              <a:rPr lang="en-US" sz="2300" dirty="0">
                <a:solidFill>
                  <a:schemeClr val="accent3">
                    <a:lumMod val="75000"/>
                  </a:schemeClr>
                </a:solidFill>
              </a:rPr>
              <a:t>June 6</a:t>
            </a:r>
            <a:r>
              <a:rPr lang="en-US" sz="2300" baseline="30000" dirty="0">
                <a:solidFill>
                  <a:schemeClr val="accent3">
                    <a:lumMod val="75000"/>
                  </a:schemeClr>
                </a:solidFill>
              </a:rPr>
              <a:t>th</a:t>
            </a:r>
            <a:r>
              <a:rPr lang="en-US" sz="2300" dirty="0">
                <a:solidFill>
                  <a:schemeClr val="accent3">
                    <a:lumMod val="75000"/>
                  </a:schemeClr>
                </a:solidFill>
              </a:rPr>
              <a:t> Anderson Creek Garden Club, Garden Tours</a:t>
            </a:r>
          </a:p>
          <a:p>
            <a:pPr marL="742950" lvl="1" indent="-285750">
              <a:buFont typeface="Wingdings" pitchFamily="2" charset="2"/>
              <a:buChar char="v"/>
            </a:pPr>
            <a:r>
              <a:rPr lang="en-US" sz="2300" dirty="0">
                <a:solidFill>
                  <a:schemeClr val="accent3">
                    <a:lumMod val="75000"/>
                  </a:schemeClr>
                </a:solidFill>
                <a:highlight>
                  <a:srgbClr val="FFFF00"/>
                </a:highlight>
              </a:rPr>
              <a:t>July 11</a:t>
            </a:r>
            <a:r>
              <a:rPr lang="en-US" sz="2300" baseline="30000" dirty="0">
                <a:solidFill>
                  <a:schemeClr val="accent3">
                    <a:lumMod val="75000"/>
                  </a:schemeClr>
                </a:solidFill>
                <a:highlight>
                  <a:srgbClr val="FFFF00"/>
                </a:highlight>
              </a:rPr>
              <a:t>th</a:t>
            </a:r>
            <a:r>
              <a:rPr lang="en-US" sz="2300" dirty="0">
                <a:solidFill>
                  <a:schemeClr val="accent3">
                    <a:lumMod val="75000"/>
                  </a:schemeClr>
                </a:solidFill>
                <a:highlight>
                  <a:srgbClr val="FFFF00"/>
                </a:highlight>
              </a:rPr>
              <a:t> Roadside Clean-up   10 am Patriot Hall </a:t>
            </a:r>
          </a:p>
          <a:p>
            <a:pPr marL="742950" lvl="1" indent="-285750">
              <a:buFont typeface="Wingdings" pitchFamily="2" charset="2"/>
              <a:buChar char="v"/>
            </a:pPr>
            <a:r>
              <a:rPr lang="en-US" sz="2300" dirty="0">
                <a:solidFill>
                  <a:schemeClr val="accent3">
                    <a:lumMod val="75000"/>
                  </a:schemeClr>
                </a:solidFill>
              </a:rPr>
              <a:t>**2026 -27 Youth involvement</a:t>
            </a:r>
            <a:r>
              <a:rPr lang="en-US" sz="2300" dirty="0"/>
              <a:t>, </a:t>
            </a:r>
            <a:r>
              <a:rPr lang="en-US" sz="2300" dirty="0" err="1"/>
              <a:t>Prek</a:t>
            </a:r>
            <a:r>
              <a:rPr lang="en-US" sz="2300" dirty="0"/>
              <a:t>,  Western Harnett FFA, Anderson Creek Charter &amp; Day Care</a:t>
            </a:r>
          </a:p>
          <a:p>
            <a:pPr marL="742950" lvl="1" indent="-285750">
              <a:buFont typeface="Wingdings" pitchFamily="2" charset="2"/>
              <a:buChar char="v"/>
            </a:pPr>
            <a:r>
              <a:rPr lang="en-US" sz="2300" dirty="0"/>
              <a:t>** </a:t>
            </a:r>
            <a:r>
              <a:rPr lang="en-US" sz="2300" dirty="0">
                <a:highlight>
                  <a:srgbClr val="FFFF00"/>
                </a:highlight>
              </a:rPr>
              <a:t>Gold Star fundraising memorial announcement coming soon</a:t>
            </a:r>
          </a:p>
        </p:txBody>
      </p:sp>
    </p:spTree>
    <p:extLst>
      <p:ext uri="{BB962C8B-B14F-4D97-AF65-F5344CB8AC3E}">
        <p14:creationId xmlns:p14="http://schemas.microsoft.com/office/powerpoint/2010/main" val="871428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006A-1223-31E2-6646-4BEFE33117B9}"/>
              </a:ext>
            </a:extLst>
          </p:cNvPr>
          <p:cNvSpPr>
            <a:spLocks noGrp="1"/>
          </p:cNvSpPr>
          <p:nvPr>
            <p:ph type="title"/>
          </p:nvPr>
        </p:nvSpPr>
        <p:spPr/>
        <p:txBody>
          <a:bodyPr/>
          <a:lstStyle/>
          <a:p>
            <a:pPr algn="ctr"/>
            <a:r>
              <a:rPr lang="en-US"/>
              <a:t>QR Code for ACGC Facebook Page</a:t>
            </a:r>
          </a:p>
        </p:txBody>
      </p:sp>
      <p:sp>
        <p:nvSpPr>
          <p:cNvPr id="7" name="Content Placeholder 6">
            <a:extLst>
              <a:ext uri="{FF2B5EF4-FFF2-40B4-BE49-F238E27FC236}">
                <a16:creationId xmlns:a16="http://schemas.microsoft.com/office/drawing/2014/main" id="{91240DD7-076E-992F-A9FF-ACF6286BC007}"/>
              </a:ext>
            </a:extLst>
          </p:cNvPr>
          <p:cNvSpPr>
            <a:spLocks noGrp="1"/>
          </p:cNvSpPr>
          <p:nvPr>
            <p:ph idx="1"/>
          </p:nvPr>
        </p:nvSpPr>
        <p:spPr>
          <a:xfrm>
            <a:off x="0" y="-484981"/>
            <a:ext cx="10515600" cy="4351338"/>
          </a:xfrm>
        </p:spPr>
        <p:txBody>
          <a:bodyPr/>
          <a:lstStyle/>
          <a:p>
            <a:r>
              <a:rPr lang="en-US"/>
              <a:t>https://www.facebook.com/share/1ELzoXjKhD/?mibextid=wwXIfr</a:t>
            </a:r>
          </a:p>
        </p:txBody>
      </p:sp>
      <p:sp>
        <p:nvSpPr>
          <p:cNvPr id="11" name="TextBox 10">
            <a:extLst>
              <a:ext uri="{FF2B5EF4-FFF2-40B4-BE49-F238E27FC236}">
                <a16:creationId xmlns:a16="http://schemas.microsoft.com/office/drawing/2014/main" id="{C82C6801-D788-690D-F1F7-71C0E04DFAA5}"/>
              </a:ext>
            </a:extLst>
          </p:cNvPr>
          <p:cNvSpPr txBox="1"/>
          <p:nvPr/>
        </p:nvSpPr>
        <p:spPr>
          <a:xfrm>
            <a:off x="2556596" y="6123543"/>
            <a:ext cx="7078806" cy="369332"/>
          </a:xfrm>
          <a:prstGeom prst="rect">
            <a:avLst/>
          </a:prstGeom>
          <a:noFill/>
        </p:spPr>
        <p:txBody>
          <a:bodyPr wrap="square">
            <a:spAutoFit/>
          </a:bodyPr>
          <a:lstStyle/>
          <a:p>
            <a:r>
              <a:rPr lang="en-US"/>
              <a:t>https://www.facebook.com/share/</a:t>
            </a:r>
            <a:r>
              <a:rPr lang="en-US" err="1"/>
              <a:t>1ELzoXjKhD</a:t>
            </a:r>
            <a:r>
              <a:rPr lang="en-US"/>
              <a:t>/?</a:t>
            </a:r>
            <a:r>
              <a:rPr lang="en-US" err="1"/>
              <a:t>mibextid</a:t>
            </a:r>
            <a:r>
              <a:rPr lang="en-US"/>
              <a:t>=wwXIfr</a:t>
            </a:r>
          </a:p>
        </p:txBody>
      </p:sp>
      <p:pic>
        <p:nvPicPr>
          <p:cNvPr id="14" name="Picture 13">
            <a:extLst>
              <a:ext uri="{FF2B5EF4-FFF2-40B4-BE49-F238E27FC236}">
                <a16:creationId xmlns:a16="http://schemas.microsoft.com/office/drawing/2014/main" id="{1FBB63C1-EACD-67C0-5F8C-97E05445C3DA}"/>
              </a:ext>
            </a:extLst>
          </p:cNvPr>
          <p:cNvPicPr>
            <a:picLocks noChangeAspect="1"/>
          </p:cNvPicPr>
          <p:nvPr/>
        </p:nvPicPr>
        <p:blipFill>
          <a:blip r:embed="rId3"/>
          <a:stretch>
            <a:fillRect/>
          </a:stretch>
        </p:blipFill>
        <p:spPr>
          <a:xfrm>
            <a:off x="4345873" y="2150862"/>
            <a:ext cx="3500253" cy="3500253"/>
          </a:xfrm>
          <a:prstGeom prst="rect">
            <a:avLst/>
          </a:prstGeom>
        </p:spPr>
      </p:pic>
      <p:sp>
        <p:nvSpPr>
          <p:cNvPr id="16" name="TextBox 15">
            <a:extLst>
              <a:ext uri="{FF2B5EF4-FFF2-40B4-BE49-F238E27FC236}">
                <a16:creationId xmlns:a16="http://schemas.microsoft.com/office/drawing/2014/main" id="{1D9AF2F5-262D-2912-3F4C-DB5706F88637}"/>
              </a:ext>
            </a:extLst>
          </p:cNvPr>
          <p:cNvSpPr txBox="1"/>
          <p:nvPr/>
        </p:nvSpPr>
        <p:spPr>
          <a:xfrm>
            <a:off x="2556596" y="1274444"/>
            <a:ext cx="7078806" cy="646331"/>
          </a:xfrm>
          <a:prstGeom prst="rect">
            <a:avLst/>
          </a:prstGeom>
          <a:noFill/>
        </p:spPr>
        <p:txBody>
          <a:bodyPr wrap="square">
            <a:spAutoFit/>
          </a:bodyPr>
          <a:lstStyle/>
          <a:p>
            <a:pPr marL="457200" lvl="1" indent="0">
              <a:buNone/>
            </a:pPr>
            <a:r>
              <a:rPr lang="en-US" sz="1800"/>
              <a:t> </a:t>
            </a:r>
          </a:p>
          <a:p>
            <a:pPr lvl="1"/>
            <a:r>
              <a:rPr lang="en-US" sz="1800"/>
              <a:t>Facebook, follow us #</a:t>
            </a:r>
            <a:r>
              <a:rPr lang="en-US" sz="1800" err="1"/>
              <a:t>Andersoncreekgardenclub</a:t>
            </a:r>
            <a:endParaRPr lang="en-US" sz="1800"/>
          </a:p>
        </p:txBody>
      </p:sp>
    </p:spTree>
    <p:extLst>
      <p:ext uri="{BB962C8B-B14F-4D97-AF65-F5344CB8AC3E}">
        <p14:creationId xmlns:p14="http://schemas.microsoft.com/office/powerpoint/2010/main" val="1421544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61EF-58C3-080A-B9AA-35F4AC241566}"/>
              </a:ext>
            </a:extLst>
          </p:cNvPr>
          <p:cNvSpPr>
            <a:spLocks noGrp="1"/>
          </p:cNvSpPr>
          <p:nvPr>
            <p:ph type="title"/>
          </p:nvPr>
        </p:nvSpPr>
        <p:spPr/>
        <p:txBody>
          <a:bodyPr/>
          <a:lstStyle/>
          <a:p>
            <a:pPr marL="571500" indent="-571500" algn="ctr">
              <a:buFont typeface="Arial" panose="020B0604020202020204" pitchFamily="34" charset="0"/>
              <a:buChar char="•"/>
            </a:pPr>
            <a:r>
              <a:rPr lang="en-US" dirty="0"/>
              <a:t>Website</a:t>
            </a:r>
          </a:p>
        </p:txBody>
      </p:sp>
      <p:sp>
        <p:nvSpPr>
          <p:cNvPr id="3" name="Content Placeholder 2">
            <a:extLst>
              <a:ext uri="{FF2B5EF4-FFF2-40B4-BE49-F238E27FC236}">
                <a16:creationId xmlns:a16="http://schemas.microsoft.com/office/drawing/2014/main" id="{22570E1B-65E0-26CA-62B3-C8116E4D9FDF}"/>
              </a:ext>
            </a:extLst>
          </p:cNvPr>
          <p:cNvSpPr>
            <a:spLocks noGrp="1"/>
          </p:cNvSpPr>
          <p:nvPr>
            <p:ph idx="1"/>
          </p:nvPr>
        </p:nvSpPr>
        <p:spPr>
          <a:xfrm>
            <a:off x="1213427" y="1690688"/>
            <a:ext cx="10515600" cy="4351338"/>
          </a:xfrm>
        </p:spPr>
        <p:txBody>
          <a:bodyPr/>
          <a:lstStyle/>
          <a:p>
            <a:r>
              <a:rPr lang="en-US" dirty="0"/>
              <a:t>Source: Anderson Creek Garden Club</a:t>
            </a:r>
          </a:p>
          <a:p>
            <a:r>
              <a:rPr lang="en-US" dirty="0">
                <a:hlinkClick r:id="rId3"/>
              </a:rPr>
              <a:t>https://andersoncreekgardenclub.org/</a:t>
            </a:r>
            <a:endParaRPr lang="en-US" dirty="0"/>
          </a:p>
          <a:p>
            <a:r>
              <a:rPr lang="en-US" dirty="0"/>
              <a:t>Membership application is on site</a:t>
            </a:r>
          </a:p>
          <a:p>
            <a:r>
              <a:rPr lang="en-US" dirty="0">
                <a:hlinkClick r:id="rId4"/>
              </a:rPr>
              <a:t>ACGC membership application</a:t>
            </a:r>
            <a:endParaRPr lang="en-US" dirty="0"/>
          </a:p>
        </p:txBody>
      </p:sp>
      <p:pic>
        <p:nvPicPr>
          <p:cNvPr id="7" name="Picture 6">
            <a:extLst>
              <a:ext uri="{FF2B5EF4-FFF2-40B4-BE49-F238E27FC236}">
                <a16:creationId xmlns:a16="http://schemas.microsoft.com/office/drawing/2014/main" id="{AF750869-1D03-EBEC-A526-CFF5AEEC1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4145" y="985613"/>
            <a:ext cx="3060755" cy="4886774"/>
          </a:xfrm>
          <a:prstGeom prst="rect">
            <a:avLst/>
          </a:prstGeom>
        </p:spPr>
      </p:pic>
    </p:spTree>
    <p:extLst>
      <p:ext uri="{BB962C8B-B14F-4D97-AF65-F5344CB8AC3E}">
        <p14:creationId xmlns:p14="http://schemas.microsoft.com/office/powerpoint/2010/main" val="1780841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B47D-0978-5F7C-35A1-AF00EAD9C767}"/>
              </a:ext>
            </a:extLst>
          </p:cNvPr>
          <p:cNvSpPr>
            <a:spLocks noGrp="1"/>
          </p:cNvSpPr>
          <p:nvPr>
            <p:ph type="title"/>
          </p:nvPr>
        </p:nvSpPr>
        <p:spPr/>
        <p:txBody>
          <a:bodyPr>
            <a:normAutofit/>
          </a:bodyPr>
          <a:lstStyle/>
          <a:p>
            <a:pPr algn="ctr"/>
            <a:r>
              <a:rPr lang="en-US"/>
              <a:t>Opening Ceremony </a:t>
            </a:r>
          </a:p>
        </p:txBody>
      </p:sp>
      <p:sp>
        <p:nvSpPr>
          <p:cNvPr id="3" name="Content Placeholder 2">
            <a:extLst>
              <a:ext uri="{FF2B5EF4-FFF2-40B4-BE49-F238E27FC236}">
                <a16:creationId xmlns:a16="http://schemas.microsoft.com/office/drawing/2014/main" id="{444041DE-9541-CFDB-7683-B8A03399CEE1}"/>
              </a:ext>
            </a:extLst>
          </p:cNvPr>
          <p:cNvSpPr>
            <a:spLocks noGrp="1"/>
          </p:cNvSpPr>
          <p:nvPr>
            <p:ph idx="1"/>
          </p:nvPr>
        </p:nvSpPr>
        <p:spPr>
          <a:xfrm>
            <a:off x="838200" y="1395663"/>
            <a:ext cx="10515600" cy="5097212"/>
          </a:xfrm>
        </p:spPr>
        <p:txBody>
          <a:bodyPr>
            <a:normAutofit fontScale="62500" lnSpcReduction="20000"/>
          </a:bodyPr>
          <a:lstStyle/>
          <a:p>
            <a:pPr marL="0" marR="0" indent="0" algn="ctr">
              <a:lnSpc>
                <a:spcPct val="130000"/>
              </a:lnSpc>
              <a:spcAft>
                <a:spcPts val="1000"/>
              </a:spcAft>
              <a:buNone/>
              <a:tabLst>
                <a:tab pos="2743200" algn="ctr"/>
              </a:tabLst>
            </a:pPr>
            <a:r>
              <a:rPr lang="en-US" sz="2900" b="1">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Official Collect</a:t>
            </a:r>
            <a:br>
              <a:rPr lang="en-US" sz="2900" b="1">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br>
            <a:r>
              <a:rPr lang="en-US" sz="2900" b="1">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The Garden Club of North Carolina, Inc</a:t>
            </a:r>
            <a:r>
              <a:rPr lang="en-US" sz="2900">
                <a:ln>
                  <a:noFill/>
                </a:ln>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endParaRPr lang="en-US" sz="290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0" marR="0" indent="0">
              <a:buNone/>
            </a:pPr>
            <a:r>
              <a:rPr lang="en-US" sz="29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Our Heavenly Father, who dost feed the birds and clothe the flowers and who </a:t>
            </a:r>
            <a:r>
              <a:rPr lang="en-US" sz="2900" err="1">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knoweth</a:t>
            </a:r>
            <a:r>
              <a:rPr lang="en-US" sz="29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and </a:t>
            </a:r>
            <a:r>
              <a:rPr lang="en-US" sz="2900" err="1">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careth</a:t>
            </a:r>
            <a:r>
              <a:rPr lang="en-US" sz="29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for every need of us, Thy children, so enlighten our minds to use wisely all the gifts of Thy Mighty Hand that we, being imbued with Thy Holy Spirit, may work so Thy will that those who come after may mark their path by our footsteps.</a:t>
            </a:r>
            <a:endParaRPr lang="en-US" sz="290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0" marR="0" indent="0">
              <a:buNone/>
            </a:pPr>
            <a:r>
              <a:rPr lang="en-US" sz="2900">
                <a:ln>
                  <a:noFill/>
                </a:ln>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endParaRPr lang="en-US" sz="290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0" marR="0" indent="0">
              <a:buNone/>
            </a:pPr>
            <a:r>
              <a:rPr lang="en-US" sz="29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For all the beauty of the earth, Father, in Heaven, we thank Thee.  </a:t>
            </a:r>
            <a:endParaRPr lang="en-US" sz="290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0" marR="0" indent="0">
              <a:buNone/>
            </a:pPr>
            <a:r>
              <a:rPr lang="en-US" sz="2900">
                <a:ln>
                  <a:noFill/>
                </a:ln>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endParaRPr lang="en-US" sz="290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0" marR="0" indent="0">
              <a:buNone/>
            </a:pPr>
            <a:r>
              <a:rPr lang="en-US" sz="29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For our families, our friends, our free and beautiful country, Father in Heaven, we thank Thee.</a:t>
            </a:r>
            <a:endParaRPr lang="en-US" sz="290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0" marR="0" indent="0">
              <a:buNone/>
            </a:pPr>
            <a:endParaRPr lang="en-US" sz="290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0" marR="0" indent="0">
              <a:buNone/>
            </a:pPr>
            <a:r>
              <a:rPr lang="en-US" sz="29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We beseech Thee of Thy great goodness and tender mercy to forgive our sins and grant that we work together in fellowship, we may draw closer to Thee, Almighty God, in whose name we pray.  </a:t>
            </a:r>
            <a:endParaRPr lang="en-US" sz="290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0" marR="0" indent="0">
              <a:buNone/>
            </a:pPr>
            <a:r>
              <a:rPr lang="en-US" sz="2900">
                <a:ln>
                  <a:noFill/>
                </a:ln>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endParaRPr lang="en-US" sz="290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0" marR="0" indent="0">
              <a:buNone/>
            </a:pPr>
            <a:r>
              <a:rPr lang="en-US" sz="29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Amen</a:t>
            </a:r>
            <a:endParaRPr lang="en-US" sz="290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0" marR="0" indent="0">
              <a:buNone/>
            </a:pPr>
            <a:r>
              <a:rPr lang="en-US" sz="29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Mary Rehder Gerdes</a:t>
            </a:r>
            <a:endParaRPr lang="en-US" sz="290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endParaRPr lang="en-US"/>
          </a:p>
        </p:txBody>
      </p:sp>
    </p:spTree>
    <p:extLst>
      <p:ext uri="{BB962C8B-B14F-4D97-AF65-F5344CB8AC3E}">
        <p14:creationId xmlns:p14="http://schemas.microsoft.com/office/powerpoint/2010/main" val="1052515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6C76-99D5-645E-6072-5CB26FC180CF}"/>
              </a:ext>
            </a:extLst>
          </p:cNvPr>
          <p:cNvSpPr>
            <a:spLocks noGrp="1"/>
          </p:cNvSpPr>
          <p:nvPr>
            <p:ph type="title"/>
          </p:nvPr>
        </p:nvSpPr>
        <p:spPr/>
        <p:txBody>
          <a:bodyPr/>
          <a:lstStyle/>
          <a:p>
            <a:pPr algn="ctr"/>
            <a:r>
              <a:rPr lang="en-US"/>
              <a:t>Overview of Our Purpose </a:t>
            </a:r>
          </a:p>
        </p:txBody>
      </p:sp>
      <p:sp>
        <p:nvSpPr>
          <p:cNvPr id="3" name="Content Placeholder 2">
            <a:extLst>
              <a:ext uri="{FF2B5EF4-FFF2-40B4-BE49-F238E27FC236}">
                <a16:creationId xmlns:a16="http://schemas.microsoft.com/office/drawing/2014/main" id="{19E76887-E171-2035-883C-CFDBCAE9995F}"/>
              </a:ext>
            </a:extLst>
          </p:cNvPr>
          <p:cNvSpPr>
            <a:spLocks noGrp="1"/>
          </p:cNvSpPr>
          <p:nvPr>
            <p:ph idx="1"/>
          </p:nvPr>
        </p:nvSpPr>
        <p:spPr/>
        <p:txBody>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3600">
                <a:effectLst/>
                <a:latin typeface="Aptos" panose="020B0004020202020204" pitchFamily="34" charset="0"/>
                <a:ea typeface="Aptos" panose="020B0004020202020204" pitchFamily="34" charset="0"/>
                <a:cs typeface="Times New Roman" panose="02020603050405020304" pitchFamily="18" charset="0"/>
              </a:rPr>
              <a:t>The purpose of this club shall be: to stimulate interest in horticulture, gardens, youth gardening, and flower arranging; to encourage and improve civic planning; to cooperate in the protection of wildlife, wild flowers, and native plants; and to support the projects of the Garden Club of North Carolina, Inc. and National Garden Clubs, Inc.</a:t>
            </a:r>
            <a:r>
              <a:rPr lang="en-US" sz="4800">
                <a:effectLst/>
              </a:rPr>
              <a:t> </a:t>
            </a:r>
            <a:endParaRPr lang="en-US"/>
          </a:p>
        </p:txBody>
      </p:sp>
    </p:spTree>
    <p:extLst>
      <p:ext uri="{BB962C8B-B14F-4D97-AF65-F5344CB8AC3E}">
        <p14:creationId xmlns:p14="http://schemas.microsoft.com/office/powerpoint/2010/main" val="2746161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02685A-D05F-AD84-83EC-5CF471C0238C}"/>
              </a:ext>
            </a:extLst>
          </p:cNvPr>
          <p:cNvSpPr>
            <a:spLocks noGrp="1"/>
          </p:cNvSpPr>
          <p:nvPr>
            <p:ph type="title"/>
          </p:nvPr>
        </p:nvSpPr>
        <p:spPr/>
        <p:txBody>
          <a:bodyPr>
            <a:normAutofit fontScale="90000"/>
          </a:bodyPr>
          <a:lstStyle/>
          <a:p>
            <a:pPr algn="ctr"/>
            <a:br>
              <a:rPr lang="en-US" b="1" dirty="0"/>
            </a:br>
            <a:r>
              <a:rPr lang="en-US" b="1" dirty="0"/>
              <a:t>Members Roundtable</a:t>
            </a:r>
            <a:br>
              <a:rPr lang="en-US" b="1" dirty="0"/>
            </a:br>
            <a:r>
              <a:rPr lang="en-US" b="1" dirty="0"/>
              <a:t>Introductions</a:t>
            </a:r>
            <a:br>
              <a:rPr lang="en-US" b="1" dirty="0"/>
            </a:br>
            <a:endParaRPr lang="en-US" b="1" dirty="0"/>
          </a:p>
        </p:txBody>
      </p:sp>
      <p:pic>
        <p:nvPicPr>
          <p:cNvPr id="10" name="Graphic 9" descr="Watering pot outline">
            <a:extLst>
              <a:ext uri="{FF2B5EF4-FFF2-40B4-BE49-F238E27FC236}">
                <a16:creationId xmlns:a16="http://schemas.microsoft.com/office/drawing/2014/main" id="{E488ACD1-E379-C13D-305F-EB235A3173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38838" y="2628899"/>
            <a:ext cx="914400" cy="914400"/>
          </a:xfrm>
          <a:prstGeom prst="rect">
            <a:avLst/>
          </a:prstGeom>
        </p:spPr>
      </p:pic>
      <p:pic>
        <p:nvPicPr>
          <p:cNvPr id="12" name="Graphic 11" descr="Sprouting Seed outline">
            <a:extLst>
              <a:ext uri="{FF2B5EF4-FFF2-40B4-BE49-F238E27FC236}">
                <a16:creationId xmlns:a16="http://schemas.microsoft.com/office/drawing/2014/main" id="{A8C61DFB-828C-D801-FF08-68F09756B25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39014" y="2628899"/>
            <a:ext cx="914400" cy="914400"/>
          </a:xfrm>
          <a:prstGeom prst="rect">
            <a:avLst/>
          </a:prstGeom>
        </p:spPr>
      </p:pic>
      <p:pic>
        <p:nvPicPr>
          <p:cNvPr id="14" name="Graphic 13" descr="Garden Tools outline">
            <a:extLst>
              <a:ext uri="{FF2B5EF4-FFF2-40B4-BE49-F238E27FC236}">
                <a16:creationId xmlns:a16="http://schemas.microsoft.com/office/drawing/2014/main" id="{FD179E3A-AA71-8BC9-A3A6-FC23D00730A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024188" y="2628899"/>
            <a:ext cx="914400" cy="914400"/>
          </a:xfrm>
          <a:prstGeom prst="rect">
            <a:avLst/>
          </a:prstGeom>
        </p:spPr>
      </p:pic>
      <p:pic>
        <p:nvPicPr>
          <p:cNvPr id="18" name="Graphic 17" descr="Seed Packet with solid fill">
            <a:extLst>
              <a:ext uri="{FF2B5EF4-FFF2-40B4-BE49-F238E27FC236}">
                <a16:creationId xmlns:a16="http://schemas.microsoft.com/office/drawing/2014/main" id="{414960DF-89DE-1D96-D285-9C65521A3F2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410075" y="2628899"/>
            <a:ext cx="914400" cy="914400"/>
          </a:xfrm>
          <a:prstGeom prst="rect">
            <a:avLst/>
          </a:prstGeom>
        </p:spPr>
      </p:pic>
      <p:pic>
        <p:nvPicPr>
          <p:cNvPr id="20" name="Graphic 19" descr="Plant with solid fill">
            <a:extLst>
              <a:ext uri="{FF2B5EF4-FFF2-40B4-BE49-F238E27FC236}">
                <a16:creationId xmlns:a16="http://schemas.microsoft.com/office/drawing/2014/main" id="{EDBB72A1-BDBC-BF9C-C7DA-A14EDA1E803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24875" y="2628899"/>
            <a:ext cx="914400" cy="914400"/>
          </a:xfrm>
          <a:prstGeom prst="rect">
            <a:avLst/>
          </a:prstGeom>
        </p:spPr>
      </p:pic>
    </p:spTree>
    <p:extLst>
      <p:ext uri="{BB962C8B-B14F-4D97-AF65-F5344CB8AC3E}">
        <p14:creationId xmlns:p14="http://schemas.microsoft.com/office/powerpoint/2010/main" val="2114727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DC07-11BF-A6AB-7205-3540061E8295}"/>
              </a:ext>
            </a:extLst>
          </p:cNvPr>
          <p:cNvSpPr>
            <a:spLocks noGrp="1"/>
          </p:cNvSpPr>
          <p:nvPr>
            <p:ph type="title"/>
          </p:nvPr>
        </p:nvSpPr>
        <p:spPr>
          <a:xfrm>
            <a:off x="2182320" y="286872"/>
            <a:ext cx="7380059" cy="797488"/>
          </a:xfrm>
        </p:spPr>
        <p:txBody>
          <a:bodyPr>
            <a:normAutofit fontScale="90000"/>
          </a:bodyPr>
          <a:lstStyle/>
          <a:p>
            <a:pPr algn="ctr"/>
            <a:r>
              <a:rPr lang="en-US" dirty="0"/>
              <a:t>Let‘s put the fun and strategy in 2026-27</a:t>
            </a:r>
          </a:p>
        </p:txBody>
      </p:sp>
      <p:pic>
        <p:nvPicPr>
          <p:cNvPr id="5" name="Picture 4">
            <a:extLst>
              <a:ext uri="{FF2B5EF4-FFF2-40B4-BE49-F238E27FC236}">
                <a16:creationId xmlns:a16="http://schemas.microsoft.com/office/drawing/2014/main" id="{48A2A404-D6D0-36E4-34E5-D01067C8B12C}"/>
              </a:ext>
            </a:extLst>
          </p:cNvPr>
          <p:cNvPicPr>
            <a:picLocks noChangeAspect="1"/>
          </p:cNvPicPr>
          <p:nvPr/>
        </p:nvPicPr>
        <p:blipFill>
          <a:blip r:embed="rId3"/>
          <a:stretch>
            <a:fillRect/>
          </a:stretch>
        </p:blipFill>
        <p:spPr>
          <a:xfrm>
            <a:off x="3511922" y="1191936"/>
            <a:ext cx="4312024" cy="5325036"/>
          </a:xfrm>
          <a:prstGeom prst="rect">
            <a:avLst/>
          </a:prstGeom>
        </p:spPr>
      </p:pic>
    </p:spTree>
    <p:extLst>
      <p:ext uri="{BB962C8B-B14F-4D97-AF65-F5344CB8AC3E}">
        <p14:creationId xmlns:p14="http://schemas.microsoft.com/office/powerpoint/2010/main" val="1881870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20070-4BD2-8441-756A-B11FECB159FA}"/>
              </a:ext>
            </a:extLst>
          </p:cNvPr>
          <p:cNvSpPr>
            <a:spLocks noGrp="1"/>
          </p:cNvSpPr>
          <p:nvPr>
            <p:ph idx="1"/>
          </p:nvPr>
        </p:nvSpPr>
        <p:spPr/>
        <p:txBody>
          <a:bodyPr vert="horz" lIns="91440" tIns="45720" rIns="91440" bIns="45720" rtlCol="0" anchor="t">
            <a:normAutofit/>
          </a:bodyPr>
          <a:lstStyle/>
          <a:p>
            <a:r>
              <a:rPr lang="en-US" dirty="0"/>
              <a:t>Minutes Approval</a:t>
            </a:r>
          </a:p>
          <a:p>
            <a:r>
              <a:rPr lang="en-US" dirty="0"/>
              <a:t>Treasurer Report, Alexis &amp; Sherry</a:t>
            </a:r>
          </a:p>
          <a:p>
            <a:r>
              <a:rPr lang="en-US" sz="2800" dirty="0"/>
              <a:t>Membership Drive 39 members </a:t>
            </a:r>
            <a:r>
              <a:rPr lang="en-US" dirty="0"/>
              <a:t>sent out this month</a:t>
            </a:r>
          </a:p>
          <a:p>
            <a:endParaRPr lang="en-US" sz="2800" dirty="0"/>
          </a:p>
        </p:txBody>
      </p:sp>
      <p:sp>
        <p:nvSpPr>
          <p:cNvPr id="2" name="Title 1">
            <a:extLst>
              <a:ext uri="{FF2B5EF4-FFF2-40B4-BE49-F238E27FC236}">
                <a16:creationId xmlns:a16="http://schemas.microsoft.com/office/drawing/2014/main" id="{F751CBC5-1E9B-1736-386C-0C6833E2CE00}"/>
              </a:ext>
            </a:extLst>
          </p:cNvPr>
          <p:cNvSpPr>
            <a:spLocks noGrp="1"/>
          </p:cNvSpPr>
          <p:nvPr>
            <p:ph type="title"/>
          </p:nvPr>
        </p:nvSpPr>
        <p:spPr/>
        <p:txBody>
          <a:bodyPr/>
          <a:lstStyle/>
          <a:p>
            <a:pPr algn="ctr"/>
            <a:r>
              <a:rPr lang="en-US" dirty="0"/>
              <a:t>Business Meeting</a:t>
            </a:r>
          </a:p>
        </p:txBody>
      </p:sp>
    </p:spTree>
    <p:extLst>
      <p:ext uri="{BB962C8B-B14F-4D97-AF65-F5344CB8AC3E}">
        <p14:creationId xmlns:p14="http://schemas.microsoft.com/office/powerpoint/2010/main" val="1177348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6AB7A624-873A-C41A-E2EE-F8FDE567F1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9318" y="328259"/>
            <a:ext cx="6205681" cy="6529741"/>
          </a:xfrm>
          <a:prstGeom prst="rect">
            <a:avLst/>
          </a:prstGeom>
        </p:spPr>
      </p:pic>
    </p:spTree>
    <p:extLst>
      <p:ext uri="{BB962C8B-B14F-4D97-AF65-F5344CB8AC3E}">
        <p14:creationId xmlns:p14="http://schemas.microsoft.com/office/powerpoint/2010/main" val="1387997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5E8679-A8A1-B3C6-2760-65D42093BB87}"/>
              </a:ext>
            </a:extLst>
          </p:cNvPr>
          <p:cNvSpPr>
            <a:spLocks noGrp="1"/>
          </p:cNvSpPr>
          <p:nvPr>
            <p:ph type="title"/>
          </p:nvPr>
        </p:nvSpPr>
        <p:spPr>
          <a:xfrm>
            <a:off x="3039534" y="227542"/>
            <a:ext cx="6102350" cy="1346729"/>
          </a:xfrm>
        </p:spPr>
        <p:txBody>
          <a:bodyPr anchor="ctr">
            <a:normAutofit/>
          </a:bodyPr>
          <a:lstStyle/>
          <a:p>
            <a:pPr algn="ctr"/>
            <a:r>
              <a:rPr lang="en-US"/>
              <a:t>Finance Report</a:t>
            </a:r>
          </a:p>
        </p:txBody>
      </p:sp>
      <p:pic>
        <p:nvPicPr>
          <p:cNvPr id="5" name="Picture 4">
            <a:extLst>
              <a:ext uri="{FF2B5EF4-FFF2-40B4-BE49-F238E27FC236}">
                <a16:creationId xmlns:a16="http://schemas.microsoft.com/office/drawing/2014/main" id="{107C1EEB-F2FD-46FE-2DA0-23E8DAD284C5}"/>
              </a:ext>
            </a:extLst>
          </p:cNvPr>
          <p:cNvPicPr>
            <a:picLocks noChangeAspect="1"/>
          </p:cNvPicPr>
          <p:nvPr/>
        </p:nvPicPr>
        <p:blipFill>
          <a:blip r:embed="rId3"/>
          <a:stretch>
            <a:fillRect/>
          </a:stretch>
        </p:blipFill>
        <p:spPr>
          <a:xfrm>
            <a:off x="3600642" y="1287401"/>
            <a:ext cx="4646887" cy="5159903"/>
          </a:xfrm>
          <a:prstGeom prst="rect">
            <a:avLst/>
          </a:prstGeom>
        </p:spPr>
      </p:pic>
    </p:spTree>
    <p:extLst>
      <p:ext uri="{BB962C8B-B14F-4D97-AF65-F5344CB8AC3E}">
        <p14:creationId xmlns:p14="http://schemas.microsoft.com/office/powerpoint/2010/main" val="2681198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7569</TotalTime>
  <Words>1584</Words>
  <Application>Microsoft Office PowerPoint</Application>
  <PresentationFormat>Widescreen</PresentationFormat>
  <Paragraphs>226</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Welcome  Anderson Creek Garden Club</vt:lpstr>
      <vt:lpstr>Agenda`</vt:lpstr>
      <vt:lpstr>Opening Ceremony </vt:lpstr>
      <vt:lpstr>Overview of Our Purpose </vt:lpstr>
      <vt:lpstr> Members Roundtable Introductions </vt:lpstr>
      <vt:lpstr>Let‘s put the fun and strategy in 2026-27</vt:lpstr>
      <vt:lpstr>Business Meeting</vt:lpstr>
      <vt:lpstr>PowerPoint Presentation</vt:lpstr>
      <vt:lpstr>Finance Report</vt:lpstr>
      <vt:lpstr>Proposed 26-27 Budget</vt:lpstr>
      <vt:lpstr>NEW MEMBERS  ALWAYS WELCOME </vt:lpstr>
      <vt:lpstr>Gold Star Memorial Progress</vt:lpstr>
      <vt:lpstr>Gold Star Location</vt:lpstr>
      <vt:lpstr>The Year Ahead In PROGRESS Strategic Plan</vt:lpstr>
      <vt:lpstr>Business members Meeting </vt:lpstr>
      <vt:lpstr>The Garden Club of North Carolina  State Meeting</vt:lpstr>
      <vt:lpstr>NGC Convention  St. Louis, MO May 4 - 6 2026 </vt:lpstr>
      <vt:lpstr>2026 SOUTH ATLANTIC REGION CONVENTION  March 21-22, 2026  “A Garden for All”  </vt:lpstr>
      <vt:lpstr>   Join us for the 1st Anderson Creek Garden Club  Garden Tours June 6th Hours TBD      </vt:lpstr>
      <vt:lpstr>Container Creations and Culinary Sensations   </vt:lpstr>
      <vt:lpstr>General Program Resource Links</vt:lpstr>
      <vt:lpstr>QR Code for Plant NCSU Plant Tool Box</vt:lpstr>
      <vt:lpstr>Meeting Questions</vt:lpstr>
      <vt:lpstr>Closing Remarks Adjournment</vt:lpstr>
      <vt:lpstr>QR Code for ACGC Facebook Page</vt:lpstr>
      <vt:lpstr>Website</vt:lpstr>
    </vt:vector>
  </TitlesOfParts>
  <Manager>janelle</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Anderson Creek Garden Club</dc:title>
  <dc:creator>robbi n;Janelle N</dc:creator>
  <cp:lastModifiedBy>Janelle Nesbit</cp:lastModifiedBy>
  <cp:revision>19</cp:revision>
  <cp:lastPrinted>2026-04-17T21:57:38Z</cp:lastPrinted>
  <dcterms:created xsi:type="dcterms:W3CDTF">2024-11-12T00:03:04Z</dcterms:created>
  <dcterms:modified xsi:type="dcterms:W3CDTF">2026-04-21T11:08:45Z</dcterms:modified>
</cp:coreProperties>
</file>