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346"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THoldingsusa.com" TargetMode="External"/><Relationship Id="rId2" Type="http://schemas.openxmlformats.org/officeDocument/2006/relationships/hyperlink" Target="mailto:Info@PTHoldingsusa.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www.PTHoldingsusa.com" TargetMode="External"/><Relationship Id="rId7" Type="http://schemas.openxmlformats.org/officeDocument/2006/relationships/image" Target="../media/image14.png"/><Relationship Id="rId2" Type="http://schemas.openxmlformats.org/officeDocument/2006/relationships/hyperlink" Target="mailto:Info@PTHoldingsusa.com" TargetMode="Externa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179692" y="36364"/>
            <a:ext cx="1734039" cy="876387"/>
          </a:xfrm>
          <a:prstGeom prst="rect">
            <a:avLst/>
          </a:prstGeom>
        </p:spPr>
        <p:txBody>
          <a:bodyPr wrap="square" lIns="0" tIns="0" rIns="0" bIns="0" rtlCol="0">
            <a:noAutofit/>
          </a:bodyPr>
          <a:lstStyle/>
          <a:p>
            <a:pPr marR="12700" algn="r">
              <a:lnSpc>
                <a:spcPts val="2860"/>
              </a:lnSpc>
              <a:spcBef>
                <a:spcPts val="143"/>
              </a:spcBef>
            </a:pPr>
            <a:endParaRPr sz="2700" dirty="0">
              <a:latin typeface="Arial"/>
              <a:cs typeface="Arial"/>
            </a:endParaRPr>
          </a:p>
          <a:p>
            <a:pPr marL="12700" marR="119708">
              <a:lnSpc>
                <a:spcPts val="977"/>
              </a:lnSpc>
              <a:spcBef>
                <a:spcPts val="1170"/>
              </a:spcBef>
            </a:pPr>
            <a:r>
              <a:rPr sz="850" spc="-64" dirty="0">
                <a:solidFill>
                  <a:srgbClr val="363435"/>
                </a:solidFill>
                <a:latin typeface="Arial"/>
                <a:cs typeface="Arial"/>
              </a:rPr>
              <a:t>1</a:t>
            </a:r>
            <a:r>
              <a:rPr sz="850" spc="0" dirty="0">
                <a:solidFill>
                  <a:srgbClr val="363435"/>
                </a:solidFill>
                <a:latin typeface="Arial"/>
                <a:cs typeface="Arial"/>
              </a:rPr>
              <a:t>1730</a:t>
            </a:r>
            <a:r>
              <a:rPr sz="850" spc="52" dirty="0">
                <a:solidFill>
                  <a:srgbClr val="363435"/>
                </a:solidFill>
                <a:latin typeface="Arial"/>
                <a:cs typeface="Arial"/>
              </a:rPr>
              <a:t> </a:t>
            </a:r>
            <a:r>
              <a:rPr sz="850" spc="0" dirty="0">
                <a:solidFill>
                  <a:srgbClr val="363435"/>
                </a:solidFill>
                <a:latin typeface="Arial"/>
                <a:cs typeface="Arial"/>
              </a:rPr>
              <a:t>S.</a:t>
            </a:r>
            <a:r>
              <a:rPr sz="850" spc="20" dirty="0">
                <a:solidFill>
                  <a:srgbClr val="363435"/>
                </a:solidFill>
                <a:latin typeface="Arial"/>
                <a:cs typeface="Arial"/>
              </a:rPr>
              <a:t> </a:t>
            </a:r>
            <a:r>
              <a:rPr sz="850" spc="0" dirty="0">
                <a:solidFill>
                  <a:srgbClr val="363435"/>
                </a:solidFill>
                <a:latin typeface="Arial"/>
                <a:cs typeface="Arial"/>
              </a:rPr>
              <a:t>Sam</a:t>
            </a:r>
            <a:r>
              <a:rPr sz="850" spc="39" dirty="0">
                <a:solidFill>
                  <a:srgbClr val="363435"/>
                </a:solidFill>
                <a:latin typeface="Arial"/>
                <a:cs typeface="Arial"/>
              </a:rPr>
              <a:t> </a:t>
            </a:r>
            <a:r>
              <a:rPr sz="850" spc="0" dirty="0">
                <a:solidFill>
                  <a:srgbClr val="363435"/>
                </a:solidFill>
                <a:latin typeface="Arial"/>
                <a:cs typeface="Arial"/>
              </a:rPr>
              <a:t>Houston</a:t>
            </a:r>
            <a:r>
              <a:rPr sz="850" spc="68" dirty="0">
                <a:solidFill>
                  <a:srgbClr val="363435"/>
                </a:solidFill>
                <a:latin typeface="Arial"/>
                <a:cs typeface="Arial"/>
              </a:rPr>
              <a:t> </a:t>
            </a:r>
            <a:r>
              <a:rPr sz="850" spc="0" dirty="0">
                <a:solidFill>
                  <a:srgbClr val="363435"/>
                </a:solidFill>
                <a:latin typeface="Arial"/>
                <a:cs typeface="Arial"/>
              </a:rPr>
              <a:t>Pkwy</a:t>
            </a:r>
            <a:r>
              <a:rPr sz="850" spc="45" dirty="0">
                <a:solidFill>
                  <a:srgbClr val="363435"/>
                </a:solidFill>
                <a:latin typeface="Arial"/>
                <a:cs typeface="Arial"/>
              </a:rPr>
              <a:t> </a:t>
            </a:r>
            <a:r>
              <a:rPr sz="850" spc="-50" dirty="0">
                <a:solidFill>
                  <a:srgbClr val="363435"/>
                </a:solidFill>
                <a:latin typeface="Arial"/>
                <a:cs typeface="Arial"/>
              </a:rPr>
              <a:t>W</a:t>
            </a:r>
            <a:r>
              <a:rPr sz="850" spc="0" dirty="0">
                <a:solidFill>
                  <a:srgbClr val="363435"/>
                </a:solidFill>
                <a:latin typeface="Arial"/>
                <a:cs typeface="Arial"/>
              </a:rPr>
              <a:t>. Houston,</a:t>
            </a:r>
            <a:r>
              <a:rPr sz="850" spc="58" dirty="0">
                <a:solidFill>
                  <a:srgbClr val="363435"/>
                </a:solidFill>
                <a:latin typeface="Arial"/>
                <a:cs typeface="Arial"/>
              </a:rPr>
              <a:t> </a:t>
            </a:r>
            <a:r>
              <a:rPr sz="850" spc="-94" dirty="0">
                <a:solidFill>
                  <a:srgbClr val="363435"/>
                </a:solidFill>
                <a:latin typeface="Arial"/>
                <a:cs typeface="Arial"/>
              </a:rPr>
              <a:t>T</a:t>
            </a:r>
            <a:r>
              <a:rPr sz="850" spc="0" dirty="0">
                <a:solidFill>
                  <a:srgbClr val="363435"/>
                </a:solidFill>
                <a:latin typeface="Arial"/>
                <a:cs typeface="Arial"/>
              </a:rPr>
              <a:t>exas</a:t>
            </a:r>
            <a:r>
              <a:rPr sz="850" spc="51" dirty="0">
                <a:solidFill>
                  <a:srgbClr val="363435"/>
                </a:solidFill>
                <a:latin typeface="Arial"/>
                <a:cs typeface="Arial"/>
              </a:rPr>
              <a:t> </a:t>
            </a:r>
            <a:r>
              <a:rPr sz="850" spc="0" dirty="0">
                <a:solidFill>
                  <a:srgbClr val="363435"/>
                </a:solidFill>
                <a:latin typeface="Arial"/>
                <a:cs typeface="Arial"/>
              </a:rPr>
              <a:t>77031,</a:t>
            </a:r>
            <a:r>
              <a:rPr sz="850" spc="56" dirty="0">
                <a:solidFill>
                  <a:srgbClr val="363435"/>
                </a:solidFill>
                <a:latin typeface="Arial"/>
                <a:cs typeface="Arial"/>
              </a:rPr>
              <a:t> </a:t>
            </a:r>
            <a:r>
              <a:rPr sz="850" spc="0" dirty="0">
                <a:solidFill>
                  <a:srgbClr val="363435"/>
                </a:solidFill>
                <a:latin typeface="Arial"/>
                <a:cs typeface="Arial"/>
              </a:rPr>
              <a:t>USA</a:t>
            </a:r>
            <a:endParaRPr sz="850" dirty="0">
              <a:latin typeface="Arial"/>
              <a:cs typeface="Arial"/>
            </a:endParaRPr>
          </a:p>
        </p:txBody>
      </p:sp>
      <p:sp>
        <p:nvSpPr>
          <p:cNvPr id="7" name="object 7"/>
          <p:cNvSpPr txBox="1"/>
          <p:nvPr/>
        </p:nvSpPr>
        <p:spPr>
          <a:xfrm>
            <a:off x="0" y="118978"/>
            <a:ext cx="7772400" cy="592618"/>
          </a:xfrm>
          <a:prstGeom prst="rect">
            <a:avLst/>
          </a:prstGeom>
        </p:spPr>
        <p:txBody>
          <a:bodyPr wrap="square" lIns="0" tIns="0" rIns="0" bIns="0" rtlCol="0">
            <a:noAutofit/>
          </a:bodyPr>
          <a:lstStyle/>
          <a:p>
            <a:pPr marL="12700" algn="ctr">
              <a:lnSpc>
                <a:spcPts val="2860"/>
              </a:lnSpc>
              <a:spcBef>
                <a:spcPts val="143"/>
              </a:spcBef>
            </a:pPr>
            <a:r>
              <a:rPr lang="en-US" sz="2700" b="1" spc="0" dirty="0">
                <a:solidFill>
                  <a:srgbClr val="003B91"/>
                </a:solidFill>
                <a:latin typeface="Arial"/>
                <a:cs typeface="Arial"/>
              </a:rPr>
              <a:t>PT </a:t>
            </a:r>
            <a:r>
              <a:rPr sz="2700" b="1" spc="0" dirty="0">
                <a:solidFill>
                  <a:srgbClr val="003B91"/>
                </a:solidFill>
                <a:latin typeface="Arial"/>
                <a:cs typeface="Arial"/>
              </a:rPr>
              <a:t>HOLDINGS</a:t>
            </a:r>
            <a:r>
              <a:rPr lang="en-US" sz="2700" b="1" spc="0" dirty="0">
                <a:solidFill>
                  <a:srgbClr val="003B91"/>
                </a:solidFill>
                <a:latin typeface="Arial"/>
                <a:cs typeface="Arial"/>
              </a:rPr>
              <a:t> USA Inc.</a:t>
            </a:r>
            <a:endParaRPr sz="2700" dirty="0">
              <a:solidFill>
                <a:srgbClr val="003B91"/>
              </a:solidFill>
              <a:latin typeface="Arial"/>
              <a:cs typeface="Arial"/>
            </a:endParaRPr>
          </a:p>
        </p:txBody>
      </p:sp>
      <p:sp>
        <p:nvSpPr>
          <p:cNvPr id="6" name="object 6"/>
          <p:cNvSpPr txBox="1"/>
          <p:nvPr/>
        </p:nvSpPr>
        <p:spPr>
          <a:xfrm>
            <a:off x="4886942" y="36364"/>
            <a:ext cx="1777309" cy="876387"/>
          </a:xfrm>
          <a:prstGeom prst="rect">
            <a:avLst/>
          </a:prstGeom>
        </p:spPr>
        <p:txBody>
          <a:bodyPr wrap="square" lIns="0" tIns="0" rIns="0" bIns="0" rtlCol="0">
            <a:noAutofit/>
          </a:bodyPr>
          <a:lstStyle/>
          <a:p>
            <a:pPr marL="24798">
              <a:lnSpc>
                <a:spcPct val="95825"/>
              </a:lnSpc>
              <a:spcBef>
                <a:spcPts val="1170"/>
              </a:spcBef>
            </a:pPr>
            <a:endParaRPr lang="en-US" sz="850" spc="0" dirty="0">
              <a:solidFill>
                <a:srgbClr val="363435"/>
              </a:solidFill>
              <a:latin typeface="Arial"/>
              <a:cs typeface="Arial"/>
            </a:endParaRPr>
          </a:p>
          <a:p>
            <a:pPr marL="24798">
              <a:lnSpc>
                <a:spcPct val="95825"/>
              </a:lnSpc>
              <a:spcBef>
                <a:spcPts val="1170"/>
              </a:spcBef>
            </a:pPr>
            <a:endParaRPr lang="en-US" sz="850" dirty="0">
              <a:solidFill>
                <a:srgbClr val="363435"/>
              </a:solidFill>
              <a:latin typeface="Arial"/>
              <a:cs typeface="Arial"/>
            </a:endParaRPr>
          </a:p>
          <a:p>
            <a:pPr marL="24798">
              <a:lnSpc>
                <a:spcPct val="95825"/>
              </a:lnSpc>
              <a:spcBef>
                <a:spcPts val="1170"/>
              </a:spcBef>
            </a:pPr>
            <a:r>
              <a:rPr sz="850" spc="0" dirty="0">
                <a:solidFill>
                  <a:srgbClr val="363435"/>
                </a:solidFill>
                <a:latin typeface="Arial"/>
                <a:cs typeface="Arial"/>
              </a:rPr>
              <a:t>Email:   </a:t>
            </a:r>
            <a:r>
              <a:rPr sz="850" spc="162" dirty="0">
                <a:solidFill>
                  <a:srgbClr val="363435"/>
                </a:solidFill>
                <a:latin typeface="Arial"/>
                <a:cs typeface="Arial"/>
              </a:rPr>
              <a:t> </a:t>
            </a:r>
            <a:r>
              <a:rPr sz="850" spc="0" dirty="0">
                <a:solidFill>
                  <a:srgbClr val="363435"/>
                </a:solidFill>
                <a:latin typeface="Arial"/>
                <a:cs typeface="Arial"/>
                <a:hlinkClick r:id="rId2"/>
              </a:rPr>
              <a:t>Info@PTHoldingsusa.com</a:t>
            </a:r>
            <a:endParaRPr sz="850" dirty="0">
              <a:latin typeface="Arial"/>
              <a:cs typeface="Arial"/>
            </a:endParaRPr>
          </a:p>
          <a:p>
            <a:pPr marL="24798" marR="18619">
              <a:lnSpc>
                <a:spcPct val="95825"/>
              </a:lnSpc>
              <a:spcBef>
                <a:spcPts val="60"/>
              </a:spcBef>
            </a:pPr>
            <a:r>
              <a:rPr sz="850" spc="-14" dirty="0">
                <a:solidFill>
                  <a:srgbClr val="363435"/>
                </a:solidFill>
                <a:latin typeface="Arial"/>
                <a:cs typeface="Arial"/>
              </a:rPr>
              <a:t>W</a:t>
            </a:r>
            <a:r>
              <a:rPr sz="850" spc="0" dirty="0">
                <a:solidFill>
                  <a:srgbClr val="363435"/>
                </a:solidFill>
                <a:latin typeface="Arial"/>
                <a:cs typeface="Arial"/>
              </a:rPr>
              <a:t>ebsite:</a:t>
            </a:r>
            <a:r>
              <a:rPr sz="850" spc="-58" dirty="0">
                <a:solidFill>
                  <a:srgbClr val="363435"/>
                </a:solidFill>
                <a:latin typeface="Arial"/>
                <a:cs typeface="Arial"/>
              </a:rPr>
              <a:t> </a:t>
            </a:r>
            <a:r>
              <a:rPr sz="850" spc="0" dirty="0">
                <a:solidFill>
                  <a:srgbClr val="363435"/>
                </a:solidFill>
                <a:latin typeface="Arial"/>
                <a:cs typeface="Arial"/>
                <a:hlinkClick r:id="rId3"/>
              </a:rPr>
              <a:t>ww</a:t>
            </a:r>
            <a:r>
              <a:rPr sz="850" spc="-50" dirty="0">
                <a:solidFill>
                  <a:srgbClr val="363435"/>
                </a:solidFill>
                <a:latin typeface="Arial"/>
                <a:cs typeface="Arial"/>
                <a:hlinkClick r:id="rId3"/>
              </a:rPr>
              <a:t>w</a:t>
            </a:r>
            <a:r>
              <a:rPr sz="850" spc="0" dirty="0">
                <a:solidFill>
                  <a:srgbClr val="363435"/>
                </a:solidFill>
                <a:latin typeface="Arial"/>
                <a:cs typeface="Arial"/>
                <a:hlinkClick r:id="rId3"/>
              </a:rPr>
              <a:t>.PTHoldingsusa.com</a:t>
            </a:r>
            <a:endParaRPr sz="850" dirty="0">
              <a:latin typeface="Arial"/>
              <a:cs typeface="Arial"/>
            </a:endParaRPr>
          </a:p>
        </p:txBody>
      </p:sp>
      <p:sp>
        <p:nvSpPr>
          <p:cNvPr id="4" name="object 4"/>
          <p:cNvSpPr txBox="1"/>
          <p:nvPr/>
        </p:nvSpPr>
        <p:spPr>
          <a:xfrm>
            <a:off x="3256506" y="591887"/>
            <a:ext cx="245467" cy="294410"/>
          </a:xfrm>
          <a:prstGeom prst="rect">
            <a:avLst/>
          </a:prstGeom>
        </p:spPr>
        <p:txBody>
          <a:bodyPr wrap="square" lIns="0" tIns="0" rIns="0" bIns="0" rtlCol="0">
            <a:noAutofit/>
          </a:bodyPr>
          <a:lstStyle/>
          <a:p>
            <a:pPr marL="12700">
              <a:lnSpc>
                <a:spcPts val="977"/>
              </a:lnSpc>
              <a:spcBef>
                <a:spcPts val="5"/>
              </a:spcBef>
            </a:pPr>
            <a:r>
              <a:rPr sz="850" spc="-94" dirty="0">
                <a:solidFill>
                  <a:srgbClr val="363435"/>
                </a:solidFill>
                <a:latin typeface="Arial"/>
                <a:cs typeface="Arial"/>
              </a:rPr>
              <a:t>T</a:t>
            </a:r>
            <a:r>
              <a:rPr sz="850" spc="0" dirty="0">
                <a:solidFill>
                  <a:srgbClr val="363435"/>
                </a:solidFill>
                <a:latin typeface="Arial"/>
                <a:cs typeface="Arial"/>
              </a:rPr>
              <a:t>ell: Fax:</a:t>
            </a:r>
            <a:endParaRPr sz="850">
              <a:latin typeface="Arial"/>
              <a:cs typeface="Arial"/>
            </a:endParaRPr>
          </a:p>
        </p:txBody>
      </p:sp>
      <p:sp>
        <p:nvSpPr>
          <p:cNvPr id="3" name="object 3"/>
          <p:cNvSpPr txBox="1"/>
          <p:nvPr/>
        </p:nvSpPr>
        <p:spPr>
          <a:xfrm>
            <a:off x="3696952" y="591887"/>
            <a:ext cx="727640" cy="294410"/>
          </a:xfrm>
          <a:prstGeom prst="rect">
            <a:avLst/>
          </a:prstGeom>
        </p:spPr>
        <p:txBody>
          <a:bodyPr wrap="square" lIns="0" tIns="0" rIns="0" bIns="0" rtlCol="0">
            <a:noAutofit/>
          </a:bodyPr>
          <a:lstStyle/>
          <a:p>
            <a:pPr marL="12700">
              <a:lnSpc>
                <a:spcPct val="95825"/>
              </a:lnSpc>
              <a:spcBef>
                <a:spcPts val="5"/>
              </a:spcBef>
            </a:pPr>
            <a:r>
              <a:rPr sz="850" spc="0" dirty="0">
                <a:solidFill>
                  <a:srgbClr val="363435"/>
                </a:solidFill>
                <a:latin typeface="Arial"/>
                <a:cs typeface="Arial"/>
              </a:rPr>
              <a:t>281-983-9988</a:t>
            </a:r>
            <a:endParaRPr sz="850">
              <a:latin typeface="Arial"/>
              <a:cs typeface="Arial"/>
            </a:endParaRPr>
          </a:p>
          <a:p>
            <a:pPr marL="12700" marR="0">
              <a:lnSpc>
                <a:spcPct val="95825"/>
              </a:lnSpc>
              <a:spcBef>
                <a:spcPts val="60"/>
              </a:spcBef>
            </a:pPr>
            <a:r>
              <a:rPr sz="850" spc="0" dirty="0">
                <a:solidFill>
                  <a:srgbClr val="363435"/>
                </a:solidFill>
                <a:latin typeface="Arial"/>
                <a:cs typeface="Arial"/>
              </a:rPr>
              <a:t>281-983-9989</a:t>
            </a:r>
            <a:endParaRPr sz="850">
              <a:latin typeface="Arial"/>
              <a:cs typeface="Arial"/>
            </a:endParaRPr>
          </a:p>
        </p:txBody>
      </p:sp>
      <p:sp>
        <p:nvSpPr>
          <p:cNvPr id="2" name="object 2"/>
          <p:cNvSpPr txBox="1"/>
          <p:nvPr/>
        </p:nvSpPr>
        <p:spPr>
          <a:xfrm>
            <a:off x="179101" y="1295400"/>
            <a:ext cx="7426006" cy="367969"/>
          </a:xfrm>
          <a:prstGeom prst="rect">
            <a:avLst/>
          </a:prstGeom>
        </p:spPr>
        <p:txBody>
          <a:bodyPr wrap="square" lIns="0" tIns="0" rIns="0" bIns="0" rtlCol="0">
            <a:noAutofit/>
          </a:bodyPr>
          <a:lstStyle/>
          <a:p>
            <a:pPr marL="12700" algn="ctr">
              <a:lnSpc>
                <a:spcPts val="2860"/>
              </a:lnSpc>
              <a:spcBef>
                <a:spcPts val="143"/>
              </a:spcBef>
            </a:pPr>
            <a:r>
              <a:rPr sz="2700" b="1" spc="0" dirty="0">
                <a:solidFill>
                  <a:srgbClr val="003B91"/>
                </a:solidFill>
                <a:latin typeface="Arial"/>
                <a:cs typeface="Arial"/>
              </a:rPr>
              <a:t>Aluminum</a:t>
            </a:r>
            <a:r>
              <a:rPr sz="2700" b="1" spc="-131" dirty="0">
                <a:solidFill>
                  <a:srgbClr val="003B91"/>
                </a:solidFill>
                <a:latin typeface="Arial"/>
                <a:cs typeface="Arial"/>
              </a:rPr>
              <a:t> </a:t>
            </a:r>
            <a:r>
              <a:rPr lang="en-US" sz="2700" b="1" spc="0" dirty="0">
                <a:solidFill>
                  <a:srgbClr val="003B91"/>
                </a:solidFill>
                <a:latin typeface="Arial"/>
                <a:cs typeface="Arial"/>
              </a:rPr>
              <a:t>Inspection platforms</a:t>
            </a:r>
            <a:endParaRPr sz="2700" dirty="0">
              <a:solidFill>
                <a:srgbClr val="003B91"/>
              </a:solidFill>
              <a:latin typeface="Arial"/>
              <a:cs typeface="Arial"/>
            </a:endParaRPr>
          </a:p>
        </p:txBody>
      </p:sp>
      <p:pic>
        <p:nvPicPr>
          <p:cNvPr id="19" name="Picture 18">
            <a:extLst>
              <a:ext uri="{FF2B5EF4-FFF2-40B4-BE49-F238E27FC236}">
                <a16:creationId xmlns:a16="http://schemas.microsoft.com/office/drawing/2014/main" id="{7282A7A0-BA4E-464D-ADB3-CF8AE0960070}"/>
              </a:ext>
            </a:extLst>
          </p:cNvPr>
          <p:cNvPicPr>
            <a:picLocks noChangeAspect="1"/>
          </p:cNvPicPr>
          <p:nvPr/>
        </p:nvPicPr>
        <p:blipFill rotWithShape="1">
          <a:blip r:embed="rId4"/>
          <a:srcRect l="1775" t="3912" r="2661" b="2893"/>
          <a:stretch/>
        </p:blipFill>
        <p:spPr>
          <a:xfrm>
            <a:off x="1169755" y="1905000"/>
            <a:ext cx="5569728" cy="3886200"/>
          </a:xfrm>
          <a:prstGeom prst="rect">
            <a:avLst/>
          </a:prstGeom>
        </p:spPr>
      </p:pic>
      <p:sp>
        <p:nvSpPr>
          <p:cNvPr id="25" name="TextBox 24">
            <a:extLst>
              <a:ext uri="{FF2B5EF4-FFF2-40B4-BE49-F238E27FC236}">
                <a16:creationId xmlns:a16="http://schemas.microsoft.com/office/drawing/2014/main" id="{D9232F46-F75C-4E25-931A-0A978995FC82}"/>
              </a:ext>
            </a:extLst>
          </p:cNvPr>
          <p:cNvSpPr txBox="1"/>
          <p:nvPr/>
        </p:nvSpPr>
        <p:spPr>
          <a:xfrm>
            <a:off x="0" y="5943600"/>
            <a:ext cx="7718872" cy="3170099"/>
          </a:xfrm>
          <a:prstGeom prst="rect">
            <a:avLst/>
          </a:prstGeom>
          <a:noFill/>
        </p:spPr>
        <p:txBody>
          <a:bodyPr wrap="square" rtlCol="0">
            <a:spAutoFit/>
          </a:bodyPr>
          <a:lstStyle/>
          <a:p>
            <a:pPr algn="ctr"/>
            <a:r>
              <a:rPr lang="en-US" sz="2000" b="1" dirty="0"/>
              <a:t>Inspection platforms custom designed for your needs.</a:t>
            </a:r>
          </a:p>
          <a:p>
            <a:pPr algn="ctr"/>
            <a:r>
              <a:rPr lang="en-US" dirty="0"/>
              <a:t>Made from lightweight Aluminum with adjustable heights.</a:t>
            </a:r>
          </a:p>
          <a:p>
            <a:pPr algn="ctr"/>
            <a:r>
              <a:rPr lang="en-US" dirty="0"/>
              <a:t>Multiple levels accommodated to reach all areas required.</a:t>
            </a:r>
          </a:p>
          <a:p>
            <a:pPr algn="ctr"/>
            <a:r>
              <a:rPr lang="en-US" dirty="0"/>
              <a:t>Guardrail protected with adjustable options for maximum adaptability.</a:t>
            </a:r>
          </a:p>
          <a:p>
            <a:pPr algn="ctr"/>
            <a:r>
              <a:rPr lang="en-US" dirty="0"/>
              <a:t>Ideal and suitable for use on many aviation and transportation applications: Helicopters, airplanes, tankers, rail cars, buses, engines and all commercial vehicles.</a:t>
            </a:r>
          </a:p>
          <a:p>
            <a:pPr algn="ctr"/>
            <a:r>
              <a:rPr lang="en-US" dirty="0"/>
              <a:t>Step surfaces and platform surfaces are made with permeable anti-skid profiling in high strength / weight ratio aluminum.</a:t>
            </a:r>
          </a:p>
          <a:p>
            <a:pPr algn="ctr"/>
            <a:r>
              <a:rPr lang="en-US" dirty="0"/>
              <a:t>The stepped platforms are custom made for your application and design inputs are welcome to ensure satisfaction with your particular specifications.</a:t>
            </a:r>
          </a:p>
        </p:txBody>
      </p:sp>
      <p:pic>
        <p:nvPicPr>
          <p:cNvPr id="10" name="Picture 9">
            <a:extLst>
              <a:ext uri="{FF2B5EF4-FFF2-40B4-BE49-F238E27FC236}">
                <a16:creationId xmlns:a16="http://schemas.microsoft.com/office/drawing/2014/main" id="{3F6202B8-606C-CF52-C51B-2E6AD01C3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28" y="36365"/>
            <a:ext cx="1054621" cy="561756"/>
          </a:xfrm>
          <a:prstGeom prst="rect">
            <a:avLst/>
          </a:prstGeom>
        </p:spPr>
      </p:pic>
      <p:pic>
        <p:nvPicPr>
          <p:cNvPr id="11" name="Picture 10">
            <a:extLst>
              <a:ext uri="{FF2B5EF4-FFF2-40B4-BE49-F238E27FC236}">
                <a16:creationId xmlns:a16="http://schemas.microsoft.com/office/drawing/2014/main" id="{DE3472A6-62FA-2F07-7757-35C2EE7346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251" y="9509675"/>
            <a:ext cx="1054621" cy="5617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2">
            <a:extLst>
              <a:ext uri="{FF2B5EF4-FFF2-40B4-BE49-F238E27FC236}">
                <a16:creationId xmlns:a16="http://schemas.microsoft.com/office/drawing/2014/main" id="{0B8C7915-4D78-0A6D-EAC3-9C64AE28E498}"/>
              </a:ext>
            </a:extLst>
          </p:cNvPr>
          <p:cNvSpPr/>
          <p:nvPr/>
        </p:nvSpPr>
        <p:spPr>
          <a:xfrm>
            <a:off x="6952730" y="4747"/>
            <a:ext cx="819670" cy="812736"/>
          </a:xfrm>
          <a:custGeom>
            <a:avLst/>
            <a:gdLst/>
            <a:ahLst/>
            <a:cxnLst/>
            <a:rect l="l" t="t" r="r" b="b"/>
            <a:pathLst>
              <a:path w="819670" h="812736">
                <a:moveTo>
                  <a:pt x="0" y="812736"/>
                </a:moveTo>
                <a:lnTo>
                  <a:pt x="819670" y="812736"/>
                </a:lnTo>
                <a:lnTo>
                  <a:pt x="819670" y="0"/>
                </a:lnTo>
                <a:lnTo>
                  <a:pt x="0" y="0"/>
                </a:lnTo>
                <a:lnTo>
                  <a:pt x="0" y="812736"/>
                </a:lnTo>
                <a:close/>
              </a:path>
            </a:pathLst>
          </a:custGeom>
          <a:solidFill>
            <a:srgbClr val="003B91"/>
          </a:solidFill>
        </p:spPr>
        <p:txBody>
          <a:bodyPr wrap="square" lIns="0" tIns="0" rIns="0" bIns="0" rtlCol="0">
            <a:noAutofit/>
          </a:bodyPr>
          <a:lstStyle/>
          <a:p>
            <a:endParaRPr>
              <a:solidFill>
                <a:srgbClr val="003B91"/>
              </a:solidFill>
            </a:endParaRPr>
          </a:p>
        </p:txBody>
      </p:sp>
      <p:sp>
        <p:nvSpPr>
          <p:cNvPr id="3" name="object 12">
            <a:extLst>
              <a:ext uri="{FF2B5EF4-FFF2-40B4-BE49-F238E27FC236}">
                <a16:creationId xmlns:a16="http://schemas.microsoft.com/office/drawing/2014/main" id="{E695C789-24B9-4819-17E4-16F98AD51822}"/>
              </a:ext>
            </a:extLst>
          </p:cNvPr>
          <p:cNvSpPr/>
          <p:nvPr/>
        </p:nvSpPr>
        <p:spPr>
          <a:xfrm>
            <a:off x="0" y="0"/>
            <a:ext cx="819670" cy="812736"/>
          </a:xfrm>
          <a:custGeom>
            <a:avLst/>
            <a:gdLst/>
            <a:ahLst/>
            <a:cxnLst/>
            <a:rect l="l" t="t" r="r" b="b"/>
            <a:pathLst>
              <a:path w="819670" h="812736">
                <a:moveTo>
                  <a:pt x="0" y="812736"/>
                </a:moveTo>
                <a:lnTo>
                  <a:pt x="819670" y="812736"/>
                </a:lnTo>
                <a:lnTo>
                  <a:pt x="819670" y="0"/>
                </a:lnTo>
                <a:lnTo>
                  <a:pt x="0" y="0"/>
                </a:lnTo>
                <a:lnTo>
                  <a:pt x="0" y="812736"/>
                </a:lnTo>
                <a:close/>
              </a:path>
            </a:pathLst>
          </a:custGeom>
          <a:solidFill>
            <a:srgbClr val="003B91"/>
          </a:solidFill>
        </p:spPr>
        <p:txBody>
          <a:bodyPr wrap="square" lIns="0" tIns="0" rIns="0" bIns="0" rtlCol="0">
            <a:noAutofit/>
          </a:bodyPr>
          <a:lstStyle/>
          <a:p>
            <a:endParaRPr>
              <a:solidFill>
                <a:srgbClr val="003B91"/>
              </a:solidFill>
            </a:endParaRPr>
          </a:p>
        </p:txBody>
      </p:sp>
      <p:sp>
        <p:nvSpPr>
          <p:cNvPr id="14" name="object 14"/>
          <p:cNvSpPr/>
          <p:nvPr/>
        </p:nvSpPr>
        <p:spPr>
          <a:xfrm>
            <a:off x="693991" y="175386"/>
            <a:ext cx="6403162" cy="648360"/>
          </a:xfrm>
          <a:custGeom>
            <a:avLst/>
            <a:gdLst/>
            <a:ahLst/>
            <a:cxnLst/>
            <a:rect l="l" t="t" r="r" b="b"/>
            <a:pathLst>
              <a:path w="6403162" h="648360">
                <a:moveTo>
                  <a:pt x="0" y="0"/>
                </a:moveTo>
                <a:lnTo>
                  <a:pt x="0" y="648360"/>
                </a:lnTo>
                <a:lnTo>
                  <a:pt x="6403162" y="648360"/>
                </a:lnTo>
                <a:lnTo>
                  <a:pt x="6403162" y="0"/>
                </a:lnTo>
                <a:lnTo>
                  <a:pt x="0" y="0"/>
                </a:lnTo>
                <a:close/>
              </a:path>
            </a:pathLst>
          </a:custGeom>
          <a:solidFill>
            <a:srgbClr val="C7C6C8"/>
          </a:solidFill>
        </p:spPr>
        <p:txBody>
          <a:bodyPr wrap="square" lIns="0" tIns="0" rIns="0" bIns="0" rtlCol="0" anchor="ctr" anchorCtr="0">
            <a:noAutofit/>
          </a:bodyPr>
          <a:lstStyle/>
          <a:p>
            <a:pPr algn="ctr"/>
            <a:r>
              <a:rPr lang="en-US" sz="2400" b="1" spc="0" dirty="0">
                <a:solidFill>
                  <a:srgbClr val="282828"/>
                </a:solidFill>
                <a:latin typeface="Arial"/>
                <a:cs typeface="Arial"/>
              </a:rPr>
              <a:t>Mobile Access platform and </a:t>
            </a:r>
            <a:r>
              <a:rPr lang="en-US" sz="2400" b="1" dirty="0">
                <a:solidFill>
                  <a:srgbClr val="282828"/>
                </a:solidFill>
                <a:latin typeface="Arial"/>
                <a:cs typeface="Arial"/>
              </a:rPr>
              <a:t>Ladder</a:t>
            </a:r>
            <a:endParaRPr lang="en-US" sz="2400" dirty="0">
              <a:latin typeface="Arial"/>
              <a:cs typeface="Arial"/>
            </a:endParaRPr>
          </a:p>
        </p:txBody>
      </p:sp>
      <p:sp>
        <p:nvSpPr>
          <p:cNvPr id="2" name="object 2"/>
          <p:cNvSpPr txBox="1"/>
          <p:nvPr/>
        </p:nvSpPr>
        <p:spPr>
          <a:xfrm>
            <a:off x="693991" y="175386"/>
            <a:ext cx="6403162" cy="648360"/>
          </a:xfrm>
          <a:prstGeom prst="rect">
            <a:avLst/>
          </a:prstGeom>
        </p:spPr>
        <p:txBody>
          <a:bodyPr wrap="square" lIns="0" tIns="0" rIns="0" bIns="0" rtlCol="0">
            <a:noAutofit/>
          </a:bodyPr>
          <a:lstStyle/>
          <a:p>
            <a:pPr>
              <a:lnSpc>
                <a:spcPts val="750"/>
              </a:lnSpc>
              <a:spcBef>
                <a:spcPts val="28"/>
              </a:spcBef>
            </a:pPr>
            <a:endParaRPr sz="750" dirty="0"/>
          </a:p>
        </p:txBody>
      </p:sp>
      <p:pic>
        <p:nvPicPr>
          <p:cNvPr id="16" name="Picture 15">
            <a:extLst>
              <a:ext uri="{FF2B5EF4-FFF2-40B4-BE49-F238E27FC236}">
                <a16:creationId xmlns:a16="http://schemas.microsoft.com/office/drawing/2014/main" id="{7347DE70-D60A-41DC-9731-12BD15AC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27" y="1066800"/>
            <a:ext cx="7185215" cy="5029650"/>
          </a:xfrm>
          <a:prstGeom prst="rect">
            <a:avLst/>
          </a:prstGeom>
        </p:spPr>
      </p:pic>
      <p:sp>
        <p:nvSpPr>
          <p:cNvPr id="4" name="TextBox 3">
            <a:extLst>
              <a:ext uri="{FF2B5EF4-FFF2-40B4-BE49-F238E27FC236}">
                <a16:creationId xmlns:a16="http://schemas.microsoft.com/office/drawing/2014/main" id="{DDE042FD-B8CB-4CFB-B459-6B5253DEB29F}"/>
              </a:ext>
            </a:extLst>
          </p:cNvPr>
          <p:cNvSpPr txBox="1"/>
          <p:nvPr/>
        </p:nvSpPr>
        <p:spPr>
          <a:xfrm>
            <a:off x="0" y="6096000"/>
            <a:ext cx="7718872"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Maintenance steps.</a:t>
            </a:r>
          </a:p>
          <a:p>
            <a:r>
              <a:rPr lang="en-US" dirty="0">
                <a:latin typeface="Arial" panose="020B0604020202020204" pitchFamily="34" charset="0"/>
                <a:cs typeface="Arial" panose="020B0604020202020204" pitchFamily="34" charset="0"/>
              </a:rPr>
              <a:t>Made from lightweight Aluminum with adjustable heights. Suitable for a wide range of tankers and vehicles to ease access and perform maintenance tasks. The maintenance steps are easily adjustable, wheeled into place and locked into position. Platforms are guardrail protected with optional swing-out safety gates, Stabilizer jacks, (retractable), ensure levelling, stability and ease of use. Step surfaces and platform surfaces are made with corrugated anti-skid profiling and permeable to water.</a:t>
            </a:r>
          </a:p>
          <a:p>
            <a:r>
              <a:rPr lang="en-US" dirty="0">
                <a:latin typeface="Arial" panose="020B0604020202020204" pitchFamily="34" charset="0"/>
                <a:cs typeface="Arial" panose="020B0604020202020204" pitchFamily="34" charset="0"/>
              </a:rPr>
              <a:t>The stepped platforms are custom made for your application and design inputs are welcome to ensure satisfaction with your particular specifications.</a:t>
            </a:r>
          </a:p>
        </p:txBody>
      </p:sp>
      <p:pic>
        <p:nvPicPr>
          <p:cNvPr id="6" name="Picture 5">
            <a:extLst>
              <a:ext uri="{FF2B5EF4-FFF2-40B4-BE49-F238E27FC236}">
                <a16:creationId xmlns:a16="http://schemas.microsoft.com/office/drawing/2014/main" id="{F5CD3F2E-8CA7-BD51-21EC-C49540CC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251" y="9509675"/>
            <a:ext cx="1054621" cy="5617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sp>
        <p:nvSpPr>
          <p:cNvPr id="13" name="object 13"/>
          <p:cNvSpPr/>
          <p:nvPr/>
        </p:nvSpPr>
        <p:spPr>
          <a:xfrm>
            <a:off x="6967372"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sp>
        <p:nvSpPr>
          <p:cNvPr id="2" name="object 2"/>
          <p:cNvSpPr txBox="1"/>
          <p:nvPr/>
        </p:nvSpPr>
        <p:spPr>
          <a:xfrm>
            <a:off x="727190" y="173708"/>
            <a:ext cx="6435610" cy="642213"/>
          </a:xfrm>
          <a:prstGeom prst="rect">
            <a:avLst/>
          </a:prstGeom>
        </p:spPr>
        <p:txBody>
          <a:bodyPr wrap="square" lIns="0" tIns="0" rIns="0" bIns="0" rtlCol="0">
            <a:noAutofit/>
          </a:bodyPr>
          <a:lstStyle/>
          <a:p>
            <a:pPr marL="1065178" algn="ctr">
              <a:lnSpc>
                <a:spcPct val="95825"/>
              </a:lnSpc>
              <a:spcBef>
                <a:spcPts val="430"/>
              </a:spcBef>
            </a:pPr>
            <a:endParaRPr lang="en-US" sz="2750" dirty="0">
              <a:latin typeface="Arial"/>
              <a:cs typeface="Arial"/>
            </a:endParaRPr>
          </a:p>
        </p:txBody>
      </p:sp>
      <p:pic>
        <p:nvPicPr>
          <p:cNvPr id="9" name="Picture 8">
            <a:extLst>
              <a:ext uri="{FF2B5EF4-FFF2-40B4-BE49-F238E27FC236}">
                <a16:creationId xmlns:a16="http://schemas.microsoft.com/office/drawing/2014/main" id="{25EAC16E-3999-4CA1-A4C9-DB74D5FF7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3" y="3713801"/>
            <a:ext cx="3471031" cy="2438400"/>
          </a:xfrm>
          <a:prstGeom prst="rect">
            <a:avLst/>
          </a:prstGeom>
        </p:spPr>
      </p:pic>
      <p:pic>
        <p:nvPicPr>
          <p:cNvPr id="17" name="Picture 16">
            <a:extLst>
              <a:ext uri="{FF2B5EF4-FFF2-40B4-BE49-F238E27FC236}">
                <a16:creationId xmlns:a16="http://schemas.microsoft.com/office/drawing/2014/main" id="{D7415E8F-3C7D-4F4C-B4D0-FA5CEA1E3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383539"/>
            <a:ext cx="3604073" cy="2531861"/>
          </a:xfrm>
          <a:prstGeom prst="rect">
            <a:avLst/>
          </a:prstGeom>
        </p:spPr>
      </p:pic>
      <p:pic>
        <p:nvPicPr>
          <p:cNvPr id="19" name="Picture 18">
            <a:extLst>
              <a:ext uri="{FF2B5EF4-FFF2-40B4-BE49-F238E27FC236}">
                <a16:creationId xmlns:a16="http://schemas.microsoft.com/office/drawing/2014/main" id="{BC9C1D4E-494A-475D-81F0-699F4B7C5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995" y="6383539"/>
            <a:ext cx="3604073" cy="2531861"/>
          </a:xfrm>
          <a:prstGeom prst="rect">
            <a:avLst/>
          </a:prstGeom>
        </p:spPr>
      </p:pic>
      <p:sp>
        <p:nvSpPr>
          <p:cNvPr id="20" name="object 14">
            <a:extLst>
              <a:ext uri="{FF2B5EF4-FFF2-40B4-BE49-F238E27FC236}">
                <a16:creationId xmlns:a16="http://schemas.microsoft.com/office/drawing/2014/main" id="{829F8B93-572A-49F9-A805-C7DBEE92549C}"/>
              </a:ext>
            </a:extLst>
          </p:cNvPr>
          <p:cNvSpPr/>
          <p:nvPr/>
        </p:nvSpPr>
        <p:spPr>
          <a:xfrm>
            <a:off x="693991" y="175386"/>
            <a:ext cx="6403162" cy="648360"/>
          </a:xfrm>
          <a:custGeom>
            <a:avLst/>
            <a:gdLst/>
            <a:ahLst/>
            <a:cxnLst/>
            <a:rect l="l" t="t" r="r" b="b"/>
            <a:pathLst>
              <a:path w="6403162" h="648360">
                <a:moveTo>
                  <a:pt x="0" y="0"/>
                </a:moveTo>
                <a:lnTo>
                  <a:pt x="0" y="648360"/>
                </a:lnTo>
                <a:lnTo>
                  <a:pt x="6403162" y="648360"/>
                </a:lnTo>
                <a:lnTo>
                  <a:pt x="6403162" y="0"/>
                </a:lnTo>
                <a:lnTo>
                  <a:pt x="0" y="0"/>
                </a:lnTo>
                <a:close/>
              </a:path>
            </a:pathLst>
          </a:custGeom>
          <a:solidFill>
            <a:srgbClr val="C7C6C8"/>
          </a:solidFill>
        </p:spPr>
        <p:txBody>
          <a:bodyPr wrap="square" lIns="0" tIns="0" rIns="0" bIns="0" rtlCol="0" anchor="ctr" anchorCtr="0">
            <a:noAutofit/>
          </a:bodyPr>
          <a:lstStyle/>
          <a:p>
            <a:pPr algn="ctr"/>
            <a:r>
              <a:rPr lang="en-US" sz="2400" b="1" spc="0" dirty="0">
                <a:solidFill>
                  <a:srgbClr val="282828"/>
                </a:solidFill>
                <a:latin typeface="Arial"/>
                <a:cs typeface="Arial"/>
              </a:rPr>
              <a:t>Mobile Access platform and </a:t>
            </a:r>
            <a:r>
              <a:rPr lang="en-US" sz="2400" b="1" dirty="0">
                <a:solidFill>
                  <a:srgbClr val="282828"/>
                </a:solidFill>
                <a:latin typeface="Arial"/>
                <a:cs typeface="Arial"/>
              </a:rPr>
              <a:t>Ladder</a:t>
            </a:r>
            <a:endParaRPr lang="en-US" sz="2400" dirty="0">
              <a:latin typeface="Arial"/>
              <a:cs typeface="Arial"/>
            </a:endParaRPr>
          </a:p>
        </p:txBody>
      </p:sp>
      <p:pic>
        <p:nvPicPr>
          <p:cNvPr id="14" name="Picture 13">
            <a:extLst>
              <a:ext uri="{FF2B5EF4-FFF2-40B4-BE49-F238E27FC236}">
                <a16:creationId xmlns:a16="http://schemas.microsoft.com/office/drawing/2014/main" id="{402784FF-1433-4D03-9E91-DF610F98D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767" y="3640338"/>
            <a:ext cx="3471032" cy="2438400"/>
          </a:xfrm>
          <a:prstGeom prst="rect">
            <a:avLst/>
          </a:prstGeom>
        </p:spPr>
      </p:pic>
      <p:sp>
        <p:nvSpPr>
          <p:cNvPr id="4" name="TextBox 3">
            <a:extLst>
              <a:ext uri="{FF2B5EF4-FFF2-40B4-BE49-F238E27FC236}">
                <a16:creationId xmlns:a16="http://schemas.microsoft.com/office/drawing/2014/main" id="{40D1D7E5-BAD2-46C3-ADC2-8043614266E0}"/>
              </a:ext>
            </a:extLst>
          </p:cNvPr>
          <p:cNvSpPr txBox="1"/>
          <p:nvPr/>
        </p:nvSpPr>
        <p:spPr>
          <a:xfrm>
            <a:off x="76200" y="838200"/>
            <a:ext cx="7642672" cy="523220"/>
          </a:xfrm>
          <a:prstGeom prst="rect">
            <a:avLst/>
          </a:prstGeom>
          <a:noFill/>
        </p:spPr>
        <p:txBody>
          <a:bodyPr wrap="square" rtlCol="0">
            <a:spAutoFit/>
          </a:bodyPr>
          <a:lstStyle/>
          <a:p>
            <a:pPr algn="ctr"/>
            <a:r>
              <a:rPr lang="en-US" sz="2800" dirty="0">
                <a:solidFill>
                  <a:srgbClr val="003B91"/>
                </a:solidFill>
                <a:latin typeface="Arial" panose="020B0604020202020204" pitchFamily="34" charset="0"/>
                <a:cs typeface="Arial" panose="020B0604020202020204" pitchFamily="34" charset="0"/>
              </a:rPr>
              <a:t>Rail Front Access Platforms</a:t>
            </a:r>
          </a:p>
        </p:txBody>
      </p:sp>
      <p:sp>
        <p:nvSpPr>
          <p:cNvPr id="15" name="TextBox 14">
            <a:extLst>
              <a:ext uri="{FF2B5EF4-FFF2-40B4-BE49-F238E27FC236}">
                <a16:creationId xmlns:a16="http://schemas.microsoft.com/office/drawing/2014/main" id="{2B5E25AC-A494-4C59-ACEC-FCE9DE2B5DD2}"/>
              </a:ext>
            </a:extLst>
          </p:cNvPr>
          <p:cNvSpPr txBox="1"/>
          <p:nvPr/>
        </p:nvSpPr>
        <p:spPr>
          <a:xfrm>
            <a:off x="53528" y="1524000"/>
            <a:ext cx="7642672" cy="181588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Customized to suit trains optimally to suit all access requirements from sides and top. Rubber bumpers fixed to the platform for soft contact stability to the train.</a:t>
            </a:r>
          </a:p>
          <a:p>
            <a:r>
              <a:rPr lang="en-US" sz="1600" dirty="0">
                <a:latin typeface="Arial" panose="020B0604020202020204" pitchFamily="34" charset="0"/>
                <a:cs typeface="Arial" panose="020B0604020202020204" pitchFamily="34" charset="0"/>
              </a:rPr>
              <a:t>3D design, stress and safety analysis is done and approved before final manufacture. Designed for single person moving then locking into place with deployed jacks.</a:t>
            </a:r>
          </a:p>
          <a:p>
            <a:r>
              <a:rPr lang="en-US" sz="1600" dirty="0">
                <a:latin typeface="Arial" panose="020B0604020202020204" pitchFamily="34" charset="0"/>
                <a:cs typeface="Arial" panose="020B0604020202020204" pitchFamily="34" charset="0"/>
              </a:rPr>
              <a:t>Made from Aluminum alloy with high strength / light weight ratio combined with corrosion resistance and long service life.</a:t>
            </a:r>
          </a:p>
        </p:txBody>
      </p:sp>
      <p:pic>
        <p:nvPicPr>
          <p:cNvPr id="3" name="Picture 2">
            <a:extLst>
              <a:ext uri="{FF2B5EF4-FFF2-40B4-BE49-F238E27FC236}">
                <a16:creationId xmlns:a16="http://schemas.microsoft.com/office/drawing/2014/main" id="{18FEBE60-1E34-657A-1FB7-3FD606B1D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4251" y="9509675"/>
            <a:ext cx="1054621" cy="5617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sp>
        <p:nvSpPr>
          <p:cNvPr id="13" name="object 13"/>
          <p:cNvSpPr/>
          <p:nvPr/>
        </p:nvSpPr>
        <p:spPr>
          <a:xfrm>
            <a:off x="6967372"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pic>
        <p:nvPicPr>
          <p:cNvPr id="9" name="Picture 8">
            <a:extLst>
              <a:ext uri="{FF2B5EF4-FFF2-40B4-BE49-F238E27FC236}">
                <a16:creationId xmlns:a16="http://schemas.microsoft.com/office/drawing/2014/main" id="{25C1DE90-87F3-4446-B42E-F77DBD26A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585" y="3429000"/>
            <a:ext cx="5486399" cy="5417819"/>
          </a:xfrm>
          <a:prstGeom prst="rect">
            <a:avLst/>
          </a:prstGeom>
        </p:spPr>
      </p:pic>
      <p:sp>
        <p:nvSpPr>
          <p:cNvPr id="22" name="object 14">
            <a:extLst>
              <a:ext uri="{FF2B5EF4-FFF2-40B4-BE49-F238E27FC236}">
                <a16:creationId xmlns:a16="http://schemas.microsoft.com/office/drawing/2014/main" id="{AF741088-0ACC-4325-90B0-72CDF85CFBD2}"/>
              </a:ext>
            </a:extLst>
          </p:cNvPr>
          <p:cNvSpPr/>
          <p:nvPr/>
        </p:nvSpPr>
        <p:spPr>
          <a:xfrm>
            <a:off x="693991" y="175386"/>
            <a:ext cx="6403162" cy="648360"/>
          </a:xfrm>
          <a:custGeom>
            <a:avLst/>
            <a:gdLst/>
            <a:ahLst/>
            <a:cxnLst/>
            <a:rect l="l" t="t" r="r" b="b"/>
            <a:pathLst>
              <a:path w="6403162" h="648360">
                <a:moveTo>
                  <a:pt x="0" y="0"/>
                </a:moveTo>
                <a:lnTo>
                  <a:pt x="0" y="648360"/>
                </a:lnTo>
                <a:lnTo>
                  <a:pt x="6403162" y="648360"/>
                </a:lnTo>
                <a:lnTo>
                  <a:pt x="6403162" y="0"/>
                </a:lnTo>
                <a:lnTo>
                  <a:pt x="0" y="0"/>
                </a:lnTo>
                <a:close/>
              </a:path>
            </a:pathLst>
          </a:custGeom>
          <a:solidFill>
            <a:srgbClr val="C7C6C8"/>
          </a:solidFill>
        </p:spPr>
        <p:txBody>
          <a:bodyPr wrap="square" lIns="0" tIns="0" rIns="0" bIns="0" rtlCol="0" anchor="ctr" anchorCtr="0">
            <a:noAutofit/>
          </a:bodyPr>
          <a:lstStyle/>
          <a:p>
            <a:pPr algn="ctr"/>
            <a:r>
              <a:rPr lang="en-US" sz="2400" b="1" spc="0" dirty="0">
                <a:solidFill>
                  <a:srgbClr val="282828"/>
                </a:solidFill>
                <a:latin typeface="Arial"/>
                <a:cs typeface="Arial"/>
              </a:rPr>
              <a:t>Mobile Access platform and </a:t>
            </a:r>
            <a:r>
              <a:rPr lang="en-US" sz="2400" b="1" dirty="0">
                <a:solidFill>
                  <a:srgbClr val="282828"/>
                </a:solidFill>
                <a:latin typeface="Arial"/>
                <a:cs typeface="Arial"/>
              </a:rPr>
              <a:t>Ladder</a:t>
            </a:r>
            <a:endParaRPr lang="en-US" sz="2400" dirty="0">
              <a:latin typeface="Arial"/>
              <a:cs typeface="Arial"/>
            </a:endParaRPr>
          </a:p>
        </p:txBody>
      </p:sp>
      <p:sp>
        <p:nvSpPr>
          <p:cNvPr id="11" name="TextBox 10">
            <a:extLst>
              <a:ext uri="{FF2B5EF4-FFF2-40B4-BE49-F238E27FC236}">
                <a16:creationId xmlns:a16="http://schemas.microsoft.com/office/drawing/2014/main" id="{F7C58850-52E5-4AC2-B63B-5E2FDE4A6560}"/>
              </a:ext>
            </a:extLst>
          </p:cNvPr>
          <p:cNvSpPr txBox="1"/>
          <p:nvPr/>
        </p:nvSpPr>
        <p:spPr>
          <a:xfrm>
            <a:off x="76200" y="838200"/>
            <a:ext cx="7642672" cy="523220"/>
          </a:xfrm>
          <a:prstGeom prst="rect">
            <a:avLst/>
          </a:prstGeom>
          <a:noFill/>
        </p:spPr>
        <p:txBody>
          <a:bodyPr wrap="square" rtlCol="0">
            <a:spAutoFit/>
          </a:bodyPr>
          <a:lstStyle/>
          <a:p>
            <a:pPr algn="ctr"/>
            <a:r>
              <a:rPr lang="en-US" sz="2800" dirty="0">
                <a:solidFill>
                  <a:srgbClr val="003B91"/>
                </a:solidFill>
                <a:latin typeface="Arial" panose="020B0604020202020204" pitchFamily="34" charset="0"/>
                <a:cs typeface="Arial" panose="020B0604020202020204" pitchFamily="34" charset="0"/>
              </a:rPr>
              <a:t>Passenger and Cargo Front Access Platforms</a:t>
            </a:r>
          </a:p>
        </p:txBody>
      </p:sp>
      <p:sp>
        <p:nvSpPr>
          <p:cNvPr id="14" name="TextBox 13">
            <a:extLst>
              <a:ext uri="{FF2B5EF4-FFF2-40B4-BE49-F238E27FC236}">
                <a16:creationId xmlns:a16="http://schemas.microsoft.com/office/drawing/2014/main" id="{64CC8C8D-3781-4F7A-BC4B-ED8E3A8168F3}"/>
              </a:ext>
            </a:extLst>
          </p:cNvPr>
          <p:cNvSpPr txBox="1"/>
          <p:nvPr/>
        </p:nvSpPr>
        <p:spPr>
          <a:xfrm>
            <a:off x="76200" y="1554540"/>
            <a:ext cx="7642672" cy="1569660"/>
          </a:xfrm>
          <a:prstGeom prst="rect">
            <a:avLst/>
          </a:prstGeom>
          <a:noFill/>
        </p:spPr>
        <p:txBody>
          <a:bodyPr wrap="square">
            <a:spAutoFit/>
          </a:bodyPr>
          <a:lstStyle/>
          <a:p>
            <a:r>
              <a:rPr lang="en-US" sz="1600" b="0" i="0" dirty="0">
                <a:solidFill>
                  <a:srgbClr val="666666"/>
                </a:solidFill>
                <a:effectLst/>
                <a:latin typeface="arial" panose="020B0604020202020204" pitchFamily="34" charset="0"/>
              </a:rPr>
              <a:t>Aircraft cargo door access platform is the access to cargo cabin during assembly and maintenance of aircraft</a:t>
            </a:r>
            <a:r>
              <a:rPr lang="en-US" sz="1600" dirty="0">
                <a:solidFill>
                  <a:srgbClr val="666666"/>
                </a:solidFill>
                <a:latin typeface="arial" panose="020B0604020202020204" pitchFamily="34" charset="0"/>
              </a:rPr>
              <a:t>.</a:t>
            </a:r>
            <a:r>
              <a:rPr lang="en-US" sz="1600" b="0" i="0" dirty="0">
                <a:solidFill>
                  <a:srgbClr val="666666"/>
                </a:solidFill>
                <a:effectLst/>
                <a:latin typeface="arial" panose="020B0604020202020204" pitchFamily="34" charset="0"/>
              </a:rPr>
              <a:t> Tailored to suit your aircraft, equipped with bumper rubbers to approach the aircraft to protect from collision. Modular design connected with SS bolting for ease of construction. </a:t>
            </a:r>
            <a:r>
              <a:rPr lang="en-US" sz="1600" dirty="0">
                <a:solidFill>
                  <a:srgbClr val="666666"/>
                </a:solidFill>
                <a:latin typeface="arial" panose="020B0604020202020204" pitchFamily="34" charset="0"/>
              </a:rPr>
              <a:t>Designed for ease of positioning by a single person, wheeled into place and locked in position. </a:t>
            </a:r>
            <a:r>
              <a:rPr lang="en-US" sz="1600" b="0" i="0" dirty="0">
                <a:solidFill>
                  <a:srgbClr val="666666"/>
                </a:solidFill>
                <a:effectLst/>
                <a:latin typeface="arial" panose="020B0604020202020204" pitchFamily="34" charset="0"/>
              </a:rPr>
              <a:t>Made of aluminum alloy giving it strength, light weight and maintenance-free.</a:t>
            </a:r>
            <a:endParaRPr lang="en-US" sz="1600" dirty="0"/>
          </a:p>
        </p:txBody>
      </p:sp>
      <p:pic>
        <p:nvPicPr>
          <p:cNvPr id="2" name="Picture 1">
            <a:extLst>
              <a:ext uri="{FF2B5EF4-FFF2-40B4-BE49-F238E27FC236}">
                <a16:creationId xmlns:a16="http://schemas.microsoft.com/office/drawing/2014/main" id="{A3A82C82-E341-A75D-5A9F-CC5F24244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251" y="9509675"/>
            <a:ext cx="1054621" cy="561756"/>
          </a:xfrm>
          <a:prstGeom prst="rect">
            <a:avLst/>
          </a:prstGeom>
        </p:spPr>
      </p:pic>
    </p:spTree>
    <p:extLst>
      <p:ext uri="{BB962C8B-B14F-4D97-AF65-F5344CB8AC3E}">
        <p14:creationId xmlns:p14="http://schemas.microsoft.com/office/powerpoint/2010/main" val="253429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sp>
        <p:nvSpPr>
          <p:cNvPr id="13" name="object 13"/>
          <p:cNvSpPr/>
          <p:nvPr/>
        </p:nvSpPr>
        <p:spPr>
          <a:xfrm>
            <a:off x="6967372" y="8648"/>
            <a:ext cx="805027" cy="805027"/>
          </a:xfrm>
          <a:custGeom>
            <a:avLst/>
            <a:gdLst/>
            <a:ahLst/>
            <a:cxnLst/>
            <a:rect l="l" t="t" r="r" b="b"/>
            <a:pathLst>
              <a:path w="805027" h="805027">
                <a:moveTo>
                  <a:pt x="0" y="805027"/>
                </a:moveTo>
                <a:lnTo>
                  <a:pt x="805027" y="805027"/>
                </a:lnTo>
                <a:lnTo>
                  <a:pt x="805027" y="0"/>
                </a:lnTo>
                <a:lnTo>
                  <a:pt x="0" y="0"/>
                </a:lnTo>
                <a:lnTo>
                  <a:pt x="0" y="805027"/>
                </a:lnTo>
                <a:close/>
              </a:path>
            </a:pathLst>
          </a:custGeom>
          <a:solidFill>
            <a:srgbClr val="003B91"/>
          </a:solidFill>
        </p:spPr>
        <p:txBody>
          <a:bodyPr wrap="square" lIns="0" tIns="0" rIns="0" bIns="0" rtlCol="0">
            <a:noAutofit/>
          </a:bodyPr>
          <a:lstStyle/>
          <a:p>
            <a:endParaRPr/>
          </a:p>
        </p:txBody>
      </p:sp>
      <p:sp>
        <p:nvSpPr>
          <p:cNvPr id="21" name="object 4">
            <a:extLst>
              <a:ext uri="{FF2B5EF4-FFF2-40B4-BE49-F238E27FC236}">
                <a16:creationId xmlns:a16="http://schemas.microsoft.com/office/drawing/2014/main" id="{BDF81E0A-BE8B-4F62-8E6B-819EEEEB1875}"/>
              </a:ext>
            </a:extLst>
          </p:cNvPr>
          <p:cNvSpPr txBox="1"/>
          <p:nvPr/>
        </p:nvSpPr>
        <p:spPr>
          <a:xfrm>
            <a:off x="455692" y="991716"/>
            <a:ext cx="7035344" cy="532284"/>
          </a:xfrm>
          <a:prstGeom prst="rect">
            <a:avLst/>
          </a:prstGeom>
        </p:spPr>
        <p:txBody>
          <a:bodyPr wrap="square" lIns="0" tIns="0" rIns="0" bIns="0" rtlCol="0" anchor="ctr" anchorCtr="0">
            <a:noAutofit/>
          </a:bodyPr>
          <a:lstStyle/>
          <a:p>
            <a:pPr marL="12700" marR="13586" algn="ctr">
              <a:lnSpc>
                <a:spcPts val="1305"/>
              </a:lnSpc>
              <a:spcBef>
                <a:spcPts val="65"/>
              </a:spcBef>
            </a:pPr>
            <a:r>
              <a:rPr lang="en-US" sz="2800" spc="-4" dirty="0">
                <a:solidFill>
                  <a:srgbClr val="003B91"/>
                </a:solidFill>
                <a:latin typeface="Arial" panose="020B0604020202020204" pitchFamily="34" charset="0"/>
                <a:cs typeface="Arial" panose="020B0604020202020204" pitchFamily="34" charset="0"/>
              </a:rPr>
              <a:t>Aircraft Maintenance Platforms</a:t>
            </a:r>
            <a:endParaRPr sz="2800" dirty="0">
              <a:solidFill>
                <a:srgbClr val="003B9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84FD866-8527-46B8-AEF9-5379439B6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60" y="3333793"/>
            <a:ext cx="3211387" cy="3171245"/>
          </a:xfrm>
          <a:prstGeom prst="rect">
            <a:avLst/>
          </a:prstGeom>
        </p:spPr>
      </p:pic>
      <p:pic>
        <p:nvPicPr>
          <p:cNvPr id="19" name="Picture 18">
            <a:extLst>
              <a:ext uri="{FF2B5EF4-FFF2-40B4-BE49-F238E27FC236}">
                <a16:creationId xmlns:a16="http://schemas.microsoft.com/office/drawing/2014/main" id="{4050520E-A7D6-4E1C-A1EC-6B3581602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506" y="6658554"/>
            <a:ext cx="3211388" cy="3171246"/>
          </a:xfrm>
          <a:prstGeom prst="rect">
            <a:avLst/>
          </a:prstGeom>
        </p:spPr>
      </p:pic>
      <p:pic>
        <p:nvPicPr>
          <p:cNvPr id="22" name="Picture 21">
            <a:extLst>
              <a:ext uri="{FF2B5EF4-FFF2-40B4-BE49-F238E27FC236}">
                <a16:creationId xmlns:a16="http://schemas.microsoft.com/office/drawing/2014/main" id="{7D1CADE0-437E-4045-8531-17C314A0E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692" y="3333793"/>
            <a:ext cx="3211387" cy="3171245"/>
          </a:xfrm>
          <a:prstGeom prst="rect">
            <a:avLst/>
          </a:prstGeom>
        </p:spPr>
      </p:pic>
      <p:sp>
        <p:nvSpPr>
          <p:cNvPr id="23" name="object 14">
            <a:extLst>
              <a:ext uri="{FF2B5EF4-FFF2-40B4-BE49-F238E27FC236}">
                <a16:creationId xmlns:a16="http://schemas.microsoft.com/office/drawing/2014/main" id="{73CF4C58-C21F-425E-A63F-6441E1753273}"/>
              </a:ext>
            </a:extLst>
          </p:cNvPr>
          <p:cNvSpPr/>
          <p:nvPr/>
        </p:nvSpPr>
        <p:spPr>
          <a:xfrm>
            <a:off x="693991" y="175386"/>
            <a:ext cx="6403162" cy="648360"/>
          </a:xfrm>
          <a:custGeom>
            <a:avLst/>
            <a:gdLst/>
            <a:ahLst/>
            <a:cxnLst/>
            <a:rect l="l" t="t" r="r" b="b"/>
            <a:pathLst>
              <a:path w="6403162" h="648360">
                <a:moveTo>
                  <a:pt x="0" y="0"/>
                </a:moveTo>
                <a:lnTo>
                  <a:pt x="0" y="648360"/>
                </a:lnTo>
                <a:lnTo>
                  <a:pt x="6403162" y="648360"/>
                </a:lnTo>
                <a:lnTo>
                  <a:pt x="6403162" y="0"/>
                </a:lnTo>
                <a:lnTo>
                  <a:pt x="0" y="0"/>
                </a:lnTo>
                <a:close/>
              </a:path>
            </a:pathLst>
          </a:custGeom>
          <a:solidFill>
            <a:srgbClr val="C7C6C8"/>
          </a:solidFill>
        </p:spPr>
        <p:txBody>
          <a:bodyPr wrap="square" lIns="0" tIns="0" rIns="0" bIns="0" rtlCol="0" anchor="ctr" anchorCtr="0">
            <a:noAutofit/>
          </a:bodyPr>
          <a:lstStyle/>
          <a:p>
            <a:pPr algn="ctr"/>
            <a:r>
              <a:rPr lang="en-US" sz="2400" b="1" spc="0" dirty="0">
                <a:solidFill>
                  <a:srgbClr val="282828"/>
                </a:solidFill>
                <a:latin typeface="Arial"/>
                <a:cs typeface="Arial"/>
              </a:rPr>
              <a:t>Mobile Access platform and </a:t>
            </a:r>
            <a:r>
              <a:rPr lang="en-US" sz="2400" b="1" dirty="0">
                <a:solidFill>
                  <a:srgbClr val="282828"/>
                </a:solidFill>
                <a:latin typeface="Arial"/>
                <a:cs typeface="Arial"/>
              </a:rPr>
              <a:t>Ladder</a:t>
            </a:r>
            <a:endParaRPr lang="en-US" sz="2400" dirty="0">
              <a:latin typeface="Arial"/>
              <a:cs typeface="Arial"/>
            </a:endParaRPr>
          </a:p>
        </p:txBody>
      </p:sp>
      <p:sp>
        <p:nvSpPr>
          <p:cNvPr id="2" name="TextBox 1">
            <a:extLst>
              <a:ext uri="{FF2B5EF4-FFF2-40B4-BE49-F238E27FC236}">
                <a16:creationId xmlns:a16="http://schemas.microsoft.com/office/drawing/2014/main" id="{750DF27A-B12E-462F-970B-70CBFE0C0B8C}"/>
              </a:ext>
            </a:extLst>
          </p:cNvPr>
          <p:cNvSpPr txBox="1"/>
          <p:nvPr/>
        </p:nvSpPr>
        <p:spPr>
          <a:xfrm>
            <a:off x="53528" y="1447800"/>
            <a:ext cx="7665344"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Customized to suit your aircraft perfectly.</a:t>
            </a:r>
          </a:p>
          <a:p>
            <a:r>
              <a:rPr lang="en-US" sz="1600" dirty="0">
                <a:latin typeface="Arial" panose="020B0604020202020204" pitchFamily="34" charset="0"/>
                <a:cs typeface="Arial" panose="020B0604020202020204" pitchFamily="34" charset="0"/>
              </a:rPr>
              <a:t>Designed to include docking system for nose, wings, fuselage and tail.</a:t>
            </a:r>
          </a:p>
          <a:p>
            <a:r>
              <a:rPr lang="en-US" sz="1600" dirty="0">
                <a:latin typeface="Arial" panose="020B0604020202020204" pitchFamily="34" charset="0"/>
                <a:cs typeface="Arial" panose="020B0604020202020204" pitchFamily="34" charset="0"/>
              </a:rPr>
              <a:t>Made from Aluminum alloy with high strength / light weight ratio combined with corrosion resistance and long service life. Custom designs ensure your industrial needs are met according to specific application</a:t>
            </a:r>
          </a:p>
        </p:txBody>
      </p:sp>
      <p:pic>
        <p:nvPicPr>
          <p:cNvPr id="3" name="Picture 2">
            <a:extLst>
              <a:ext uri="{FF2B5EF4-FFF2-40B4-BE49-F238E27FC236}">
                <a16:creationId xmlns:a16="http://schemas.microsoft.com/office/drawing/2014/main" id="{7F530090-686B-FB03-82ED-8094EF2C4C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251" y="9509675"/>
            <a:ext cx="1054621" cy="561756"/>
          </a:xfrm>
          <a:prstGeom prst="rect">
            <a:avLst/>
          </a:prstGeom>
        </p:spPr>
      </p:pic>
    </p:spTree>
    <p:extLst>
      <p:ext uri="{BB962C8B-B14F-4D97-AF65-F5344CB8AC3E}">
        <p14:creationId xmlns:p14="http://schemas.microsoft.com/office/powerpoint/2010/main" val="22714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266" y="0"/>
            <a:ext cx="818045" cy="818045"/>
          </a:xfrm>
          <a:custGeom>
            <a:avLst/>
            <a:gdLst/>
            <a:ahLst/>
            <a:cxnLst/>
            <a:rect l="l" t="t" r="r" b="b"/>
            <a:pathLst>
              <a:path w="818045" h="818045">
                <a:moveTo>
                  <a:pt x="0" y="818045"/>
                </a:moveTo>
                <a:lnTo>
                  <a:pt x="818045" y="818045"/>
                </a:lnTo>
                <a:lnTo>
                  <a:pt x="818045" y="0"/>
                </a:lnTo>
                <a:lnTo>
                  <a:pt x="0" y="0"/>
                </a:lnTo>
                <a:lnTo>
                  <a:pt x="0" y="818045"/>
                </a:lnTo>
                <a:close/>
              </a:path>
            </a:pathLst>
          </a:custGeom>
          <a:solidFill>
            <a:srgbClr val="003B91"/>
          </a:solidFill>
        </p:spPr>
        <p:txBody>
          <a:bodyPr wrap="square" lIns="0" tIns="0" rIns="0" bIns="0" rtlCol="0">
            <a:noAutofit/>
          </a:bodyPr>
          <a:lstStyle/>
          <a:p>
            <a:endParaRPr/>
          </a:p>
        </p:txBody>
      </p:sp>
      <p:sp>
        <p:nvSpPr>
          <p:cNvPr id="20" name="object 20"/>
          <p:cNvSpPr/>
          <p:nvPr/>
        </p:nvSpPr>
        <p:spPr>
          <a:xfrm>
            <a:off x="6954354" y="0"/>
            <a:ext cx="818045" cy="818045"/>
          </a:xfrm>
          <a:custGeom>
            <a:avLst/>
            <a:gdLst/>
            <a:ahLst/>
            <a:cxnLst/>
            <a:rect l="l" t="t" r="r" b="b"/>
            <a:pathLst>
              <a:path w="818045" h="818045">
                <a:moveTo>
                  <a:pt x="0" y="818045"/>
                </a:moveTo>
                <a:lnTo>
                  <a:pt x="818045" y="818045"/>
                </a:lnTo>
                <a:lnTo>
                  <a:pt x="818045" y="0"/>
                </a:lnTo>
                <a:lnTo>
                  <a:pt x="0" y="0"/>
                </a:lnTo>
                <a:lnTo>
                  <a:pt x="0" y="818045"/>
                </a:lnTo>
                <a:close/>
              </a:path>
            </a:pathLst>
          </a:custGeom>
          <a:solidFill>
            <a:srgbClr val="003B91"/>
          </a:solidFill>
        </p:spPr>
        <p:txBody>
          <a:bodyPr wrap="square" lIns="0" tIns="0" rIns="0" bIns="0" rtlCol="0">
            <a:noAutofit/>
          </a:bodyPr>
          <a:lstStyle/>
          <a:p>
            <a:endParaRPr/>
          </a:p>
        </p:txBody>
      </p:sp>
      <p:sp>
        <p:nvSpPr>
          <p:cNvPr id="7" name="object 7"/>
          <p:cNvSpPr txBox="1"/>
          <p:nvPr/>
        </p:nvSpPr>
        <p:spPr>
          <a:xfrm>
            <a:off x="1112093" y="9677400"/>
            <a:ext cx="1755678" cy="270055"/>
          </a:xfrm>
          <a:prstGeom prst="rect">
            <a:avLst/>
          </a:prstGeom>
        </p:spPr>
        <p:txBody>
          <a:bodyPr wrap="square" lIns="0" tIns="0" rIns="0" bIns="0" rtlCol="0">
            <a:noAutofit/>
          </a:bodyPr>
          <a:lstStyle/>
          <a:p>
            <a:pPr marL="12700">
              <a:lnSpc>
                <a:spcPts val="977"/>
              </a:lnSpc>
              <a:spcBef>
                <a:spcPts val="10"/>
              </a:spcBef>
            </a:pPr>
            <a:r>
              <a:rPr sz="850" b="1" spc="-64" dirty="0">
                <a:solidFill>
                  <a:srgbClr val="363435"/>
                </a:solidFill>
                <a:latin typeface="Arial"/>
                <a:cs typeface="Arial"/>
              </a:rPr>
              <a:t>1</a:t>
            </a:r>
            <a:r>
              <a:rPr sz="850" b="1" spc="0" dirty="0">
                <a:solidFill>
                  <a:srgbClr val="363435"/>
                </a:solidFill>
                <a:latin typeface="Arial"/>
                <a:cs typeface="Arial"/>
              </a:rPr>
              <a:t>1730</a:t>
            </a:r>
            <a:r>
              <a:rPr sz="850" b="1" spc="75" dirty="0">
                <a:solidFill>
                  <a:srgbClr val="363435"/>
                </a:solidFill>
                <a:latin typeface="Arial"/>
                <a:cs typeface="Arial"/>
              </a:rPr>
              <a:t> </a:t>
            </a:r>
            <a:r>
              <a:rPr sz="850" b="1" spc="0" dirty="0">
                <a:solidFill>
                  <a:srgbClr val="363435"/>
                </a:solidFill>
                <a:latin typeface="Arial"/>
                <a:cs typeface="Arial"/>
              </a:rPr>
              <a:t>S.</a:t>
            </a:r>
            <a:r>
              <a:rPr sz="850" b="1" spc="33" dirty="0">
                <a:solidFill>
                  <a:srgbClr val="363435"/>
                </a:solidFill>
                <a:latin typeface="Arial"/>
                <a:cs typeface="Arial"/>
              </a:rPr>
              <a:t> </a:t>
            </a:r>
            <a:r>
              <a:rPr sz="850" b="1" spc="0" dirty="0">
                <a:solidFill>
                  <a:srgbClr val="363435"/>
                </a:solidFill>
                <a:latin typeface="Arial"/>
                <a:cs typeface="Arial"/>
              </a:rPr>
              <a:t>Sam</a:t>
            </a:r>
            <a:r>
              <a:rPr sz="850" b="1" spc="62" dirty="0">
                <a:solidFill>
                  <a:srgbClr val="363435"/>
                </a:solidFill>
                <a:latin typeface="Arial"/>
                <a:cs typeface="Arial"/>
              </a:rPr>
              <a:t> </a:t>
            </a:r>
            <a:r>
              <a:rPr sz="850" b="1" spc="0" dirty="0">
                <a:solidFill>
                  <a:srgbClr val="363435"/>
                </a:solidFill>
                <a:latin typeface="Arial"/>
                <a:cs typeface="Arial"/>
              </a:rPr>
              <a:t>Houston</a:t>
            </a:r>
            <a:r>
              <a:rPr sz="850" b="1" spc="99" dirty="0">
                <a:solidFill>
                  <a:srgbClr val="363435"/>
                </a:solidFill>
                <a:latin typeface="Arial"/>
                <a:cs typeface="Arial"/>
              </a:rPr>
              <a:t> </a:t>
            </a:r>
            <a:r>
              <a:rPr sz="850" b="1" spc="0" dirty="0">
                <a:solidFill>
                  <a:srgbClr val="363435"/>
                </a:solidFill>
                <a:latin typeface="Arial"/>
                <a:cs typeface="Arial"/>
              </a:rPr>
              <a:t>Pkwy</a:t>
            </a:r>
            <a:r>
              <a:rPr sz="850" b="1" spc="70" dirty="0">
                <a:solidFill>
                  <a:srgbClr val="363435"/>
                </a:solidFill>
                <a:latin typeface="Arial"/>
                <a:cs typeface="Arial"/>
              </a:rPr>
              <a:t> </a:t>
            </a:r>
            <a:r>
              <a:rPr sz="850" b="1" spc="-50" dirty="0">
                <a:solidFill>
                  <a:srgbClr val="363435"/>
                </a:solidFill>
                <a:latin typeface="Arial"/>
                <a:cs typeface="Arial"/>
              </a:rPr>
              <a:t>W</a:t>
            </a:r>
            <a:r>
              <a:rPr sz="850" b="1" spc="0" dirty="0">
                <a:solidFill>
                  <a:srgbClr val="363435"/>
                </a:solidFill>
                <a:latin typeface="Arial"/>
                <a:cs typeface="Arial"/>
              </a:rPr>
              <a:t>. Houston,</a:t>
            </a:r>
            <a:r>
              <a:rPr sz="850" b="1" spc="91" dirty="0">
                <a:solidFill>
                  <a:srgbClr val="363435"/>
                </a:solidFill>
                <a:latin typeface="Arial"/>
                <a:cs typeface="Arial"/>
              </a:rPr>
              <a:t> </a:t>
            </a:r>
            <a:r>
              <a:rPr sz="850" b="1" spc="-94" dirty="0">
                <a:solidFill>
                  <a:srgbClr val="363435"/>
                </a:solidFill>
                <a:latin typeface="Arial"/>
                <a:cs typeface="Arial"/>
              </a:rPr>
              <a:t>T</a:t>
            </a:r>
            <a:r>
              <a:rPr sz="850" b="1" spc="0" dirty="0">
                <a:solidFill>
                  <a:srgbClr val="363435"/>
                </a:solidFill>
                <a:latin typeface="Arial"/>
                <a:cs typeface="Arial"/>
              </a:rPr>
              <a:t>exas</a:t>
            </a:r>
            <a:r>
              <a:rPr sz="850" b="1" spc="79" dirty="0">
                <a:solidFill>
                  <a:srgbClr val="363435"/>
                </a:solidFill>
                <a:latin typeface="Arial"/>
                <a:cs typeface="Arial"/>
              </a:rPr>
              <a:t> </a:t>
            </a:r>
            <a:r>
              <a:rPr sz="850" b="1" spc="0" dirty="0">
                <a:solidFill>
                  <a:srgbClr val="363435"/>
                </a:solidFill>
                <a:latin typeface="Arial"/>
                <a:cs typeface="Arial"/>
              </a:rPr>
              <a:t>77031,</a:t>
            </a:r>
            <a:r>
              <a:rPr sz="850" b="1" spc="82" dirty="0">
                <a:solidFill>
                  <a:srgbClr val="363435"/>
                </a:solidFill>
                <a:latin typeface="Arial"/>
                <a:cs typeface="Arial"/>
              </a:rPr>
              <a:t> </a:t>
            </a:r>
            <a:r>
              <a:rPr sz="850" b="1" spc="0" dirty="0">
                <a:solidFill>
                  <a:srgbClr val="363435"/>
                </a:solidFill>
                <a:latin typeface="Arial"/>
                <a:cs typeface="Arial"/>
              </a:rPr>
              <a:t>USA</a:t>
            </a:r>
            <a:endParaRPr sz="850" b="1" dirty="0">
              <a:latin typeface="Arial"/>
              <a:cs typeface="Arial"/>
            </a:endParaRPr>
          </a:p>
        </p:txBody>
      </p:sp>
      <p:sp>
        <p:nvSpPr>
          <p:cNvPr id="6" name="object 6"/>
          <p:cNvSpPr txBox="1"/>
          <p:nvPr/>
        </p:nvSpPr>
        <p:spPr>
          <a:xfrm>
            <a:off x="3209564" y="9677400"/>
            <a:ext cx="266675" cy="270055"/>
          </a:xfrm>
          <a:prstGeom prst="rect">
            <a:avLst/>
          </a:prstGeom>
        </p:spPr>
        <p:txBody>
          <a:bodyPr wrap="square" lIns="0" tIns="0" rIns="0" bIns="0" rtlCol="0">
            <a:noAutofit/>
          </a:bodyPr>
          <a:lstStyle/>
          <a:p>
            <a:pPr marL="12700">
              <a:lnSpc>
                <a:spcPts val="977"/>
              </a:lnSpc>
              <a:spcBef>
                <a:spcPts val="10"/>
              </a:spcBef>
            </a:pPr>
            <a:r>
              <a:rPr sz="850" b="1" spc="-94" dirty="0">
                <a:solidFill>
                  <a:srgbClr val="363435"/>
                </a:solidFill>
                <a:latin typeface="Arial"/>
                <a:cs typeface="Arial"/>
              </a:rPr>
              <a:t>T</a:t>
            </a:r>
            <a:r>
              <a:rPr sz="850" b="1" spc="0" dirty="0">
                <a:solidFill>
                  <a:srgbClr val="363435"/>
                </a:solidFill>
                <a:latin typeface="Arial"/>
                <a:cs typeface="Arial"/>
              </a:rPr>
              <a:t>ell: Fax:</a:t>
            </a:r>
            <a:endParaRPr sz="850" b="1">
              <a:latin typeface="Arial"/>
              <a:cs typeface="Arial"/>
            </a:endParaRPr>
          </a:p>
        </p:txBody>
      </p:sp>
      <p:sp>
        <p:nvSpPr>
          <p:cNvPr id="5" name="object 5"/>
          <p:cNvSpPr txBox="1"/>
          <p:nvPr/>
        </p:nvSpPr>
        <p:spPr>
          <a:xfrm>
            <a:off x="3654390" y="9677400"/>
            <a:ext cx="791230" cy="270055"/>
          </a:xfrm>
          <a:prstGeom prst="rect">
            <a:avLst/>
          </a:prstGeom>
        </p:spPr>
        <p:txBody>
          <a:bodyPr wrap="square" lIns="0" tIns="0" rIns="0" bIns="0" rtlCol="0">
            <a:noAutofit/>
          </a:bodyPr>
          <a:lstStyle/>
          <a:p>
            <a:pPr marL="12700">
              <a:lnSpc>
                <a:spcPct val="95825"/>
              </a:lnSpc>
              <a:spcBef>
                <a:spcPts val="10"/>
              </a:spcBef>
            </a:pPr>
            <a:r>
              <a:rPr sz="850" b="1" spc="0" dirty="0">
                <a:solidFill>
                  <a:srgbClr val="363435"/>
                </a:solidFill>
                <a:latin typeface="Arial"/>
                <a:cs typeface="Arial"/>
              </a:rPr>
              <a:t>281-983-9988</a:t>
            </a:r>
            <a:endParaRPr sz="850" b="1" dirty="0">
              <a:latin typeface="Arial"/>
              <a:cs typeface="Arial"/>
            </a:endParaRPr>
          </a:p>
          <a:p>
            <a:pPr marL="12700">
              <a:lnSpc>
                <a:spcPct val="95825"/>
              </a:lnSpc>
              <a:spcBef>
                <a:spcPts val="70"/>
              </a:spcBef>
            </a:pPr>
            <a:r>
              <a:rPr sz="850" b="1" spc="0" dirty="0">
                <a:solidFill>
                  <a:srgbClr val="363435"/>
                </a:solidFill>
                <a:latin typeface="Arial"/>
                <a:cs typeface="Arial"/>
              </a:rPr>
              <a:t>281-983-9989</a:t>
            </a:r>
            <a:endParaRPr sz="850" b="1" dirty="0">
              <a:latin typeface="Arial"/>
              <a:cs typeface="Arial"/>
            </a:endParaRPr>
          </a:p>
        </p:txBody>
      </p:sp>
      <p:sp>
        <p:nvSpPr>
          <p:cNvPr id="4" name="object 4"/>
          <p:cNvSpPr txBox="1"/>
          <p:nvPr/>
        </p:nvSpPr>
        <p:spPr>
          <a:xfrm>
            <a:off x="4808220" y="9677400"/>
            <a:ext cx="1919664" cy="270055"/>
          </a:xfrm>
          <a:prstGeom prst="rect">
            <a:avLst/>
          </a:prstGeom>
        </p:spPr>
        <p:txBody>
          <a:bodyPr wrap="square" lIns="0" tIns="0" rIns="0" bIns="0" rtlCol="0">
            <a:noAutofit/>
          </a:bodyPr>
          <a:lstStyle/>
          <a:p>
            <a:pPr marL="12700">
              <a:lnSpc>
                <a:spcPct val="95825"/>
              </a:lnSpc>
              <a:spcBef>
                <a:spcPts val="10"/>
              </a:spcBef>
            </a:pPr>
            <a:r>
              <a:rPr sz="850" b="1" spc="0" dirty="0">
                <a:solidFill>
                  <a:srgbClr val="363435"/>
                </a:solidFill>
                <a:latin typeface="Arial"/>
                <a:cs typeface="Arial"/>
              </a:rPr>
              <a:t>Email:   </a:t>
            </a:r>
            <a:r>
              <a:rPr sz="850" b="1" spc="201" dirty="0">
                <a:solidFill>
                  <a:srgbClr val="363435"/>
                </a:solidFill>
                <a:latin typeface="Arial"/>
                <a:cs typeface="Arial"/>
              </a:rPr>
              <a:t> </a:t>
            </a:r>
            <a:r>
              <a:rPr sz="850" b="1" spc="0" dirty="0">
                <a:solidFill>
                  <a:srgbClr val="363435"/>
                </a:solidFill>
                <a:latin typeface="Arial"/>
                <a:cs typeface="Arial"/>
                <a:hlinkClick r:id="rId2"/>
              </a:rPr>
              <a:t>Info@PTHoldingsusa.com</a:t>
            </a:r>
            <a:endParaRPr sz="850" b="1" dirty="0">
              <a:latin typeface="Arial"/>
              <a:cs typeface="Arial"/>
            </a:endParaRPr>
          </a:p>
          <a:p>
            <a:pPr marL="12700" marR="18619">
              <a:lnSpc>
                <a:spcPct val="95825"/>
              </a:lnSpc>
              <a:spcBef>
                <a:spcPts val="70"/>
              </a:spcBef>
            </a:pPr>
            <a:r>
              <a:rPr sz="850" b="1" spc="-14" dirty="0">
                <a:solidFill>
                  <a:srgbClr val="363435"/>
                </a:solidFill>
                <a:latin typeface="Arial"/>
                <a:cs typeface="Arial"/>
              </a:rPr>
              <a:t>W</a:t>
            </a:r>
            <a:r>
              <a:rPr sz="850" b="1" spc="0" dirty="0">
                <a:solidFill>
                  <a:srgbClr val="363435"/>
                </a:solidFill>
                <a:latin typeface="Arial"/>
                <a:cs typeface="Arial"/>
              </a:rPr>
              <a:t>ebsite:</a:t>
            </a:r>
            <a:r>
              <a:rPr sz="850" b="1" spc="-25" dirty="0">
                <a:solidFill>
                  <a:srgbClr val="363435"/>
                </a:solidFill>
                <a:latin typeface="Arial"/>
                <a:cs typeface="Arial"/>
              </a:rPr>
              <a:t> </a:t>
            </a:r>
            <a:r>
              <a:rPr sz="850" b="1" spc="0" dirty="0">
                <a:solidFill>
                  <a:srgbClr val="363435"/>
                </a:solidFill>
                <a:latin typeface="Arial"/>
                <a:cs typeface="Arial"/>
                <a:hlinkClick r:id="rId3"/>
              </a:rPr>
              <a:t>ww</a:t>
            </a:r>
            <a:r>
              <a:rPr sz="850" b="1" spc="-50" dirty="0">
                <a:solidFill>
                  <a:srgbClr val="363435"/>
                </a:solidFill>
                <a:latin typeface="Arial"/>
                <a:cs typeface="Arial"/>
                <a:hlinkClick r:id="rId3"/>
              </a:rPr>
              <a:t>w</a:t>
            </a:r>
            <a:r>
              <a:rPr sz="850" b="1" spc="0" dirty="0">
                <a:solidFill>
                  <a:srgbClr val="363435"/>
                </a:solidFill>
                <a:latin typeface="Arial"/>
                <a:cs typeface="Arial"/>
                <a:hlinkClick r:id="rId3"/>
              </a:rPr>
              <a:t>.PTHoldingsusa.com</a:t>
            </a:r>
            <a:endParaRPr sz="850" b="1" dirty="0">
              <a:latin typeface="Arial"/>
              <a:cs typeface="Arial"/>
            </a:endParaRPr>
          </a:p>
        </p:txBody>
      </p:sp>
      <p:pic>
        <p:nvPicPr>
          <p:cNvPr id="22" name="Picture 21">
            <a:extLst>
              <a:ext uri="{FF2B5EF4-FFF2-40B4-BE49-F238E27FC236}">
                <a16:creationId xmlns:a16="http://schemas.microsoft.com/office/drawing/2014/main" id="{D0AB2EB6-6688-4AEA-95E5-F41888DC08B5}"/>
              </a:ext>
            </a:extLst>
          </p:cNvPr>
          <p:cNvPicPr>
            <a:picLocks noChangeAspect="1"/>
          </p:cNvPicPr>
          <p:nvPr/>
        </p:nvPicPr>
        <p:blipFill rotWithShape="1">
          <a:blip r:embed="rId4"/>
          <a:srcRect l="1775" t="3912" r="2661" b="2893"/>
          <a:stretch/>
        </p:blipFill>
        <p:spPr>
          <a:xfrm>
            <a:off x="263297" y="1172511"/>
            <a:ext cx="2352162" cy="1641188"/>
          </a:xfrm>
          <a:prstGeom prst="rect">
            <a:avLst/>
          </a:prstGeom>
        </p:spPr>
      </p:pic>
      <p:sp>
        <p:nvSpPr>
          <p:cNvPr id="23" name="object 14">
            <a:extLst>
              <a:ext uri="{FF2B5EF4-FFF2-40B4-BE49-F238E27FC236}">
                <a16:creationId xmlns:a16="http://schemas.microsoft.com/office/drawing/2014/main" id="{A458589F-E62F-4C59-833D-DC11B23B9F04}"/>
              </a:ext>
            </a:extLst>
          </p:cNvPr>
          <p:cNvSpPr/>
          <p:nvPr/>
        </p:nvSpPr>
        <p:spPr>
          <a:xfrm>
            <a:off x="693991" y="175386"/>
            <a:ext cx="6403162" cy="648360"/>
          </a:xfrm>
          <a:custGeom>
            <a:avLst/>
            <a:gdLst/>
            <a:ahLst/>
            <a:cxnLst/>
            <a:rect l="l" t="t" r="r" b="b"/>
            <a:pathLst>
              <a:path w="6403162" h="648360">
                <a:moveTo>
                  <a:pt x="0" y="0"/>
                </a:moveTo>
                <a:lnTo>
                  <a:pt x="0" y="648360"/>
                </a:lnTo>
                <a:lnTo>
                  <a:pt x="6403162" y="648360"/>
                </a:lnTo>
                <a:lnTo>
                  <a:pt x="6403162" y="0"/>
                </a:lnTo>
                <a:lnTo>
                  <a:pt x="0" y="0"/>
                </a:lnTo>
                <a:close/>
              </a:path>
            </a:pathLst>
          </a:custGeom>
          <a:solidFill>
            <a:srgbClr val="C7C6C8"/>
          </a:solidFill>
        </p:spPr>
        <p:txBody>
          <a:bodyPr wrap="square" lIns="0" tIns="0" rIns="0" bIns="0" rtlCol="0" anchor="ctr" anchorCtr="0">
            <a:noAutofit/>
          </a:bodyPr>
          <a:lstStyle/>
          <a:p>
            <a:pPr algn="ctr"/>
            <a:r>
              <a:rPr lang="en-US" sz="2400" b="1" spc="0" dirty="0">
                <a:solidFill>
                  <a:srgbClr val="282828"/>
                </a:solidFill>
                <a:latin typeface="Arial"/>
                <a:cs typeface="Arial"/>
              </a:rPr>
              <a:t>Access Platform, Walkways and </a:t>
            </a:r>
            <a:r>
              <a:rPr lang="en-US" sz="2400" b="1" dirty="0">
                <a:solidFill>
                  <a:srgbClr val="282828"/>
                </a:solidFill>
                <a:latin typeface="Arial"/>
                <a:cs typeface="Arial"/>
              </a:rPr>
              <a:t>Ladders</a:t>
            </a:r>
            <a:endParaRPr lang="en-US" sz="2400" dirty="0">
              <a:latin typeface="Arial"/>
              <a:cs typeface="Arial"/>
            </a:endParaRPr>
          </a:p>
        </p:txBody>
      </p:sp>
      <p:sp>
        <p:nvSpPr>
          <p:cNvPr id="18" name="object 10">
            <a:extLst>
              <a:ext uri="{FF2B5EF4-FFF2-40B4-BE49-F238E27FC236}">
                <a16:creationId xmlns:a16="http://schemas.microsoft.com/office/drawing/2014/main" id="{2D07438B-A61C-43D3-AF5D-8FB32350E812}"/>
              </a:ext>
            </a:extLst>
          </p:cNvPr>
          <p:cNvSpPr txBox="1"/>
          <p:nvPr/>
        </p:nvSpPr>
        <p:spPr>
          <a:xfrm>
            <a:off x="753454" y="4758782"/>
            <a:ext cx="6034601" cy="575218"/>
          </a:xfrm>
          <a:prstGeom prst="rect">
            <a:avLst/>
          </a:prstGeom>
        </p:spPr>
        <p:txBody>
          <a:bodyPr wrap="none" lIns="0" tIns="0" rIns="0" bIns="0" rtlCol="0" anchor="ctr" anchorCtr="0">
            <a:noAutofit/>
          </a:bodyPr>
          <a:lstStyle/>
          <a:p>
            <a:pPr marL="12700" algn="ctr">
              <a:lnSpc>
                <a:spcPts val="1320"/>
              </a:lnSpc>
              <a:spcBef>
                <a:spcPts val="66"/>
              </a:spcBef>
            </a:pPr>
            <a:r>
              <a:rPr lang="en-US" sz="2000" spc="0" dirty="0">
                <a:solidFill>
                  <a:srgbClr val="003B91"/>
                </a:solidFill>
                <a:latin typeface="Arial" panose="020B0604020202020204" pitchFamily="34" charset="0"/>
                <a:cs typeface="Arial" panose="020B0604020202020204" pitchFamily="34" charset="0"/>
              </a:rPr>
              <a:t>C</a:t>
            </a:r>
            <a:r>
              <a:rPr lang="en-US" sz="2000" spc="75" dirty="0">
                <a:solidFill>
                  <a:srgbClr val="003B91"/>
                </a:solidFill>
                <a:latin typeface="Arial" panose="020B0604020202020204" pitchFamily="34" charset="0"/>
                <a:cs typeface="Arial" panose="020B0604020202020204" pitchFamily="34" charset="0"/>
              </a:rPr>
              <a:t>ustom </a:t>
            </a:r>
            <a:r>
              <a:rPr sz="2000" spc="0" dirty="0">
                <a:solidFill>
                  <a:srgbClr val="003B91"/>
                </a:solidFill>
                <a:latin typeface="Arial" panose="020B0604020202020204" pitchFamily="34" charset="0"/>
                <a:cs typeface="Arial" panose="020B0604020202020204" pitchFamily="34" charset="0"/>
              </a:rPr>
              <a:t>suppliers</a:t>
            </a:r>
            <a:r>
              <a:rPr sz="2000" spc="171" dirty="0">
                <a:solidFill>
                  <a:srgbClr val="003B91"/>
                </a:solidFill>
                <a:latin typeface="Arial" panose="020B0604020202020204" pitchFamily="34" charset="0"/>
                <a:cs typeface="Arial" panose="020B0604020202020204" pitchFamily="34" charset="0"/>
              </a:rPr>
              <a:t> </a:t>
            </a:r>
            <a:r>
              <a:rPr sz="2000" spc="0" dirty="0">
                <a:solidFill>
                  <a:srgbClr val="003B91"/>
                </a:solidFill>
                <a:latin typeface="Arial" panose="020B0604020202020204" pitchFamily="34" charset="0"/>
                <a:cs typeface="Arial" panose="020B0604020202020204" pitchFamily="34" charset="0"/>
              </a:rPr>
              <a:t>in</a:t>
            </a:r>
            <a:r>
              <a:rPr sz="2000" spc="-26" dirty="0">
                <a:solidFill>
                  <a:srgbClr val="003B91"/>
                </a:solidFill>
                <a:latin typeface="Arial" panose="020B0604020202020204" pitchFamily="34" charset="0"/>
                <a:cs typeface="Arial" panose="020B0604020202020204" pitchFamily="34" charset="0"/>
              </a:rPr>
              <a:t> </a:t>
            </a:r>
            <a:r>
              <a:rPr sz="2000" spc="0" dirty="0">
                <a:solidFill>
                  <a:srgbClr val="003B91"/>
                </a:solidFill>
                <a:latin typeface="Arial" panose="020B0604020202020204" pitchFamily="34" charset="0"/>
                <a:cs typeface="Arial" panose="020B0604020202020204" pitchFamily="34" charset="0"/>
              </a:rPr>
              <a:t>the</a:t>
            </a:r>
            <a:r>
              <a:rPr sz="2000" spc="159" dirty="0">
                <a:solidFill>
                  <a:srgbClr val="003B91"/>
                </a:solidFill>
                <a:latin typeface="Arial" panose="020B0604020202020204" pitchFamily="34" charset="0"/>
                <a:cs typeface="Arial" panose="020B0604020202020204" pitchFamily="34" charset="0"/>
              </a:rPr>
              <a:t> </a:t>
            </a:r>
            <a:r>
              <a:rPr sz="2000" spc="0" dirty="0">
                <a:solidFill>
                  <a:srgbClr val="003B91"/>
                </a:solidFill>
                <a:latin typeface="Arial" panose="020B0604020202020204" pitchFamily="34" charset="0"/>
                <a:cs typeface="Arial" panose="020B0604020202020204" pitchFamily="34" charset="0"/>
              </a:rPr>
              <a:t>USA</a:t>
            </a:r>
            <a:r>
              <a:rPr sz="2000" spc="-8" dirty="0">
                <a:solidFill>
                  <a:srgbClr val="003B91"/>
                </a:solidFill>
                <a:latin typeface="Arial" panose="020B0604020202020204" pitchFamily="34" charset="0"/>
                <a:cs typeface="Arial" panose="020B0604020202020204" pitchFamily="34" charset="0"/>
              </a:rPr>
              <a:t> </a:t>
            </a:r>
            <a:r>
              <a:rPr sz="2000" spc="-14" dirty="0">
                <a:solidFill>
                  <a:srgbClr val="003B91"/>
                </a:solidFill>
                <a:latin typeface="Arial" panose="020B0604020202020204" pitchFamily="34" charset="0"/>
                <a:cs typeface="Arial" panose="020B0604020202020204" pitchFamily="34" charset="0"/>
              </a:rPr>
              <a:t>f</a:t>
            </a:r>
            <a:r>
              <a:rPr sz="2000" spc="0" dirty="0">
                <a:solidFill>
                  <a:srgbClr val="003B91"/>
                </a:solidFill>
                <a:latin typeface="Arial" panose="020B0604020202020204" pitchFamily="34" charset="0"/>
                <a:cs typeface="Arial" panose="020B0604020202020204" pitchFamily="34" charset="0"/>
              </a:rPr>
              <a:t>or</a:t>
            </a:r>
            <a:r>
              <a:rPr sz="2000" spc="-32" dirty="0">
                <a:solidFill>
                  <a:srgbClr val="003B91"/>
                </a:solidFill>
                <a:latin typeface="Arial" panose="020B0604020202020204" pitchFamily="34" charset="0"/>
                <a:cs typeface="Arial" panose="020B0604020202020204" pitchFamily="34" charset="0"/>
              </a:rPr>
              <a:t> </a:t>
            </a:r>
            <a:r>
              <a:rPr lang="en-US" sz="2000" spc="9" dirty="0">
                <a:solidFill>
                  <a:srgbClr val="003B91"/>
                </a:solidFill>
                <a:latin typeface="Arial" panose="020B0604020202020204" pitchFamily="34" charset="0"/>
                <a:cs typeface="Arial" panose="020B0604020202020204" pitchFamily="34" charset="0"/>
              </a:rPr>
              <a:t>Aluminum Products</a:t>
            </a:r>
            <a:endParaRPr sz="2000" dirty="0">
              <a:solidFill>
                <a:srgbClr val="003B91"/>
              </a:solidFill>
              <a:latin typeface="Arial" panose="020B0604020202020204" pitchFamily="34" charset="0"/>
              <a:cs typeface="Arial" panose="020B0604020202020204" pitchFamily="34" charset="0"/>
            </a:endParaRPr>
          </a:p>
        </p:txBody>
      </p:sp>
      <p:sp>
        <p:nvSpPr>
          <p:cNvPr id="21" name="object 9">
            <a:extLst>
              <a:ext uri="{FF2B5EF4-FFF2-40B4-BE49-F238E27FC236}">
                <a16:creationId xmlns:a16="http://schemas.microsoft.com/office/drawing/2014/main" id="{060397F4-01A8-4241-A10B-4B787D276961}"/>
              </a:ext>
            </a:extLst>
          </p:cNvPr>
          <p:cNvSpPr txBox="1"/>
          <p:nvPr/>
        </p:nvSpPr>
        <p:spPr>
          <a:xfrm>
            <a:off x="417438" y="5334000"/>
            <a:ext cx="6937524" cy="3432887"/>
          </a:xfrm>
          <a:prstGeom prst="rect">
            <a:avLst/>
          </a:prstGeom>
        </p:spPr>
        <p:txBody>
          <a:bodyPr wrap="square" lIns="0" tIns="0" rIns="0" bIns="0" rtlCol="0">
            <a:noAutofit/>
          </a:bodyPr>
          <a:lstStyle/>
          <a:p>
            <a:pPr marL="12700" marR="13586" algn="just">
              <a:spcBef>
                <a:spcPts val="66"/>
              </a:spcBef>
            </a:pPr>
            <a:r>
              <a:rPr lang="en-US" sz="1600" spc="9" dirty="0">
                <a:solidFill>
                  <a:srgbClr val="363435"/>
                </a:solidFill>
                <a:latin typeface="Arial" panose="020B0604020202020204" pitchFamily="34" charset="0"/>
                <a:cs typeface="Arial" panose="020B0604020202020204" pitchFamily="34" charset="0"/>
              </a:rPr>
              <a:t>PT Holdings USA Inc.</a:t>
            </a:r>
            <a:r>
              <a:rPr sz="1600" spc="-8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is</a:t>
            </a:r>
            <a:r>
              <a:rPr sz="1600" spc="-8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dedic</a:t>
            </a:r>
            <a:r>
              <a:rPr sz="1600" spc="-5" dirty="0">
                <a:solidFill>
                  <a:srgbClr val="363435"/>
                </a:solidFill>
                <a:latin typeface="Arial" panose="020B0604020202020204" pitchFamily="34" charset="0"/>
                <a:cs typeface="Arial" panose="020B0604020202020204" pitchFamily="34" charset="0"/>
              </a:rPr>
              <a:t>at</a:t>
            </a:r>
            <a:r>
              <a:rPr sz="1600" spc="0" dirty="0">
                <a:solidFill>
                  <a:srgbClr val="363435"/>
                </a:solidFill>
                <a:latin typeface="Arial" panose="020B0604020202020204" pitchFamily="34" charset="0"/>
                <a:cs typeface="Arial" panose="020B0604020202020204" pitchFamily="34" charset="0"/>
              </a:rPr>
              <a:t>ed</a:t>
            </a:r>
            <a:r>
              <a:rPr sz="1600" spc="-57" dirty="0">
                <a:solidFill>
                  <a:srgbClr val="363435"/>
                </a:solidFill>
                <a:latin typeface="Arial" panose="020B0604020202020204" pitchFamily="34" charset="0"/>
                <a:cs typeface="Arial" panose="020B0604020202020204" pitchFamily="34" charset="0"/>
              </a:rPr>
              <a:t> </a:t>
            </a:r>
            <a:r>
              <a:rPr sz="1600" spc="-4"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o</a:t>
            </a:r>
            <a:r>
              <a:rPr sz="1600" spc="81" dirty="0">
                <a:solidFill>
                  <a:srgbClr val="363435"/>
                </a:solidFill>
                <a:latin typeface="Arial" panose="020B0604020202020204" pitchFamily="34" charset="0"/>
                <a:cs typeface="Arial" panose="020B0604020202020204" pitchFamily="34" charset="0"/>
              </a:rPr>
              <a:t> </a:t>
            </a:r>
            <a:r>
              <a:rPr lang="en-US" sz="1600" spc="0" dirty="0">
                <a:solidFill>
                  <a:srgbClr val="363435"/>
                </a:solidFill>
                <a:latin typeface="Arial" panose="020B0604020202020204" pitchFamily="34" charset="0"/>
                <a:cs typeface="Arial" panose="020B0604020202020204" pitchFamily="34" charset="0"/>
              </a:rPr>
              <a:t>the supply</a:t>
            </a:r>
            <a:r>
              <a:rPr sz="1600" spc="-5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of</a:t>
            </a:r>
            <a:r>
              <a:rPr sz="1600" spc="-3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aluminum</a:t>
            </a:r>
            <a:r>
              <a:rPr lang="en-US" sz="1600" dirty="0">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Heli</a:t>
            </a:r>
            <a:r>
              <a:rPr sz="1600" spc="-4"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op</a:t>
            </a:r>
            <a:r>
              <a:rPr sz="1600" spc="-4"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er</a:t>
            </a:r>
            <a:r>
              <a:rPr sz="1600" spc="130"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landing</a:t>
            </a:r>
            <a:r>
              <a:rPr sz="1600" spc="20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pad</a:t>
            </a:r>
            <a:r>
              <a:rPr sz="1600" spc="180"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(Helipad),</a:t>
            </a:r>
            <a:r>
              <a:rPr sz="1600" spc="-93" dirty="0">
                <a:solidFill>
                  <a:srgbClr val="363435"/>
                </a:solidFill>
                <a:latin typeface="Arial" panose="020B0604020202020204" pitchFamily="34" charset="0"/>
                <a:cs typeface="Arial" panose="020B0604020202020204" pitchFamily="34" charset="0"/>
              </a:rPr>
              <a:t> </a:t>
            </a:r>
            <a:r>
              <a:rPr lang="en-US" sz="1600" spc="-93" dirty="0">
                <a:solidFill>
                  <a:srgbClr val="363435"/>
                </a:solidFill>
                <a:latin typeface="Arial" panose="020B0604020202020204" pitchFamily="34" charset="0"/>
                <a:cs typeface="Arial" panose="020B0604020202020204" pitchFamily="34" charset="0"/>
              </a:rPr>
              <a:t>Aircraft maintenance platforms, </a:t>
            </a:r>
            <a:r>
              <a:rPr sz="1600" spc="0" dirty="0">
                <a:solidFill>
                  <a:srgbClr val="363435"/>
                </a:solidFill>
                <a:latin typeface="Arial" panose="020B0604020202020204" pitchFamily="34" charset="0"/>
                <a:cs typeface="Arial" panose="020B0604020202020204" pitchFamily="34" charset="0"/>
              </a:rPr>
              <a:t>aluminum</a:t>
            </a:r>
            <a:r>
              <a:rPr sz="1600" spc="246" dirty="0">
                <a:solidFill>
                  <a:srgbClr val="363435"/>
                </a:solidFill>
                <a:latin typeface="Arial" panose="020B0604020202020204" pitchFamily="34" charset="0"/>
                <a:cs typeface="Arial" panose="020B0604020202020204" pitchFamily="34" charset="0"/>
              </a:rPr>
              <a:t> </a:t>
            </a:r>
            <a:r>
              <a:rPr sz="1600" spc="-4" dirty="0">
                <a:solidFill>
                  <a:srgbClr val="363435"/>
                </a:solidFill>
                <a:latin typeface="Arial" panose="020B0604020202020204" pitchFamily="34" charset="0"/>
                <a:cs typeface="Arial" panose="020B0604020202020204" pitchFamily="34" charset="0"/>
              </a:rPr>
              <a:t>w</a:t>
            </a:r>
            <a:r>
              <a:rPr sz="1600" spc="0" dirty="0">
                <a:solidFill>
                  <a:srgbClr val="363435"/>
                </a:solidFill>
                <a:latin typeface="Arial" panose="020B0604020202020204" pitchFamily="34" charset="0"/>
                <a:cs typeface="Arial" panose="020B0604020202020204" pitchFamily="34" charset="0"/>
              </a:rPr>
              <a:t>al</a:t>
            </a:r>
            <a:r>
              <a:rPr sz="1600" spc="14" dirty="0">
                <a:solidFill>
                  <a:srgbClr val="363435"/>
                </a:solidFill>
                <a:latin typeface="Arial" panose="020B0604020202020204" pitchFamily="34" charset="0"/>
                <a:cs typeface="Arial" panose="020B0604020202020204" pitchFamily="34" charset="0"/>
              </a:rPr>
              <a:t>k</a:t>
            </a:r>
            <a:r>
              <a:rPr sz="1600" spc="-4" dirty="0">
                <a:solidFill>
                  <a:srgbClr val="363435"/>
                </a:solidFill>
                <a:latin typeface="Arial" panose="020B0604020202020204" pitchFamily="34" charset="0"/>
                <a:cs typeface="Arial" panose="020B0604020202020204" pitchFamily="34" charset="0"/>
              </a:rPr>
              <a:t>w</a:t>
            </a:r>
            <a:r>
              <a:rPr sz="1600" spc="-9" dirty="0">
                <a:solidFill>
                  <a:srgbClr val="363435"/>
                </a:solidFill>
                <a:latin typeface="Arial" panose="020B0604020202020204" pitchFamily="34" charset="0"/>
                <a:cs typeface="Arial" panose="020B0604020202020204" pitchFamily="34" charset="0"/>
              </a:rPr>
              <a:t>a</a:t>
            </a:r>
            <a:r>
              <a:rPr sz="1600" spc="-4" dirty="0">
                <a:solidFill>
                  <a:srgbClr val="363435"/>
                </a:solidFill>
                <a:latin typeface="Arial" panose="020B0604020202020204" pitchFamily="34" charset="0"/>
                <a:cs typeface="Arial" panose="020B0604020202020204" pitchFamily="34" charset="0"/>
              </a:rPr>
              <a:t>y</a:t>
            </a:r>
            <a:r>
              <a:rPr sz="1600" spc="0" dirty="0">
                <a:solidFill>
                  <a:srgbClr val="363435"/>
                </a:solidFill>
                <a:latin typeface="Arial" panose="020B0604020202020204" pitchFamily="34" charset="0"/>
                <a:cs typeface="Arial" panose="020B0604020202020204" pitchFamily="34" charset="0"/>
              </a:rPr>
              <a:t>s</a:t>
            </a:r>
            <a:r>
              <a:rPr sz="1600" spc="-1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t>
            </a:r>
            <a:r>
              <a:rPr sz="1600" spc="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stair</a:t>
            </a:r>
            <a:r>
              <a:rPr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a:t>
            </a:r>
            <a:r>
              <a:rPr sz="1600" spc="-44" dirty="0">
                <a:solidFill>
                  <a:srgbClr val="363435"/>
                </a:solidFill>
                <a:latin typeface="Arial" panose="020B0604020202020204" pitchFamily="34" charset="0"/>
                <a:cs typeface="Arial" panose="020B0604020202020204" pitchFamily="34" charset="0"/>
              </a:rPr>
              <a:t> </a:t>
            </a:r>
            <a:r>
              <a:rPr sz="1600" spc="-4"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ailings</a:t>
            </a:r>
            <a:r>
              <a:rPr sz="1600" spc="1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,pl</a:t>
            </a:r>
            <a:r>
              <a:rPr sz="1600" spc="-4" dirty="0">
                <a:solidFill>
                  <a:srgbClr val="363435"/>
                </a:solidFill>
                <a:latin typeface="Arial" panose="020B0604020202020204" pitchFamily="34" charset="0"/>
                <a:cs typeface="Arial" panose="020B0604020202020204" pitchFamily="34" charset="0"/>
              </a:rPr>
              <a:t>a</a:t>
            </a:r>
            <a:r>
              <a:rPr sz="1600" spc="0" dirty="0">
                <a:solidFill>
                  <a:srgbClr val="363435"/>
                </a:solidFill>
                <a:latin typeface="Arial" panose="020B0604020202020204" pitchFamily="34" charset="0"/>
                <a:cs typeface="Arial" panose="020B0604020202020204" pitchFamily="34" charset="0"/>
              </a:rPr>
              <a:t>t</a:t>
            </a:r>
            <a:r>
              <a:rPr sz="1600" spc="-14" dirty="0">
                <a:solidFill>
                  <a:srgbClr val="363435"/>
                </a:solidFill>
                <a:latin typeface="Arial" panose="020B0604020202020204" pitchFamily="34" charset="0"/>
                <a:cs typeface="Arial" panose="020B0604020202020204" pitchFamily="34" charset="0"/>
              </a:rPr>
              <a:t>f</a:t>
            </a:r>
            <a:r>
              <a:rPr sz="1600" spc="0" dirty="0">
                <a:solidFill>
                  <a:srgbClr val="363435"/>
                </a:solidFill>
                <a:latin typeface="Arial" panose="020B0604020202020204" pitchFamily="34" charset="0"/>
                <a:cs typeface="Arial" panose="020B0604020202020204" pitchFamily="34" charset="0"/>
              </a:rPr>
              <a:t>o</a:t>
            </a:r>
            <a:r>
              <a:rPr sz="1600" spc="4"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ms</a:t>
            </a:r>
            <a:r>
              <a:rPr sz="1600" spc="15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t>
            </a:r>
            <a:r>
              <a:rPr sz="1600" spc="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lou</a:t>
            </a:r>
            <a:r>
              <a:rPr sz="1600" spc="-9" dirty="0">
                <a:solidFill>
                  <a:srgbClr val="363435"/>
                </a:solidFill>
                <a:latin typeface="Arial" panose="020B0604020202020204" pitchFamily="34" charset="0"/>
                <a:cs typeface="Arial" panose="020B0604020202020204" pitchFamily="34" charset="0"/>
              </a:rPr>
              <a:t>v</a:t>
            </a:r>
            <a:r>
              <a:rPr sz="1600" spc="0" dirty="0">
                <a:solidFill>
                  <a:srgbClr val="363435"/>
                </a:solidFill>
                <a:latin typeface="Arial" panose="020B0604020202020204" pitchFamily="34" charset="0"/>
                <a:cs typeface="Arial" panose="020B0604020202020204" pitchFamily="34" charset="0"/>
              </a:rPr>
              <a:t>ers</a:t>
            </a:r>
            <a:r>
              <a:rPr sz="1600" spc="10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and</a:t>
            </a:r>
            <a:r>
              <a:rPr sz="1600" spc="16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other aluminum</a:t>
            </a:r>
            <a:r>
              <a:rPr sz="1600" spc="24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cus</a:t>
            </a:r>
            <a:r>
              <a:rPr sz="1600" spc="-4"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omi</a:t>
            </a:r>
            <a:r>
              <a:rPr sz="1600" spc="-9" dirty="0">
                <a:solidFill>
                  <a:srgbClr val="363435"/>
                </a:solidFill>
                <a:latin typeface="Arial" panose="020B0604020202020204" pitchFamily="34" charset="0"/>
                <a:cs typeface="Arial" panose="020B0604020202020204" pitchFamily="34" charset="0"/>
              </a:rPr>
              <a:t>z</a:t>
            </a:r>
            <a:r>
              <a:rPr sz="1600" spc="0" dirty="0">
                <a:solidFill>
                  <a:srgbClr val="363435"/>
                </a:solidFill>
                <a:latin typeface="Arial" panose="020B0604020202020204" pitchFamily="34" charset="0"/>
                <a:cs typeface="Arial" panose="020B0604020202020204" pitchFamily="34" charset="0"/>
              </a:rPr>
              <a:t>e</a:t>
            </a:r>
            <a:r>
              <a:rPr lang="en-US" sz="1600" spc="0" dirty="0">
                <a:solidFill>
                  <a:srgbClr val="363435"/>
                </a:solidFill>
                <a:latin typeface="Arial" panose="020B0604020202020204" pitchFamily="34" charset="0"/>
                <a:cs typeface="Arial" panose="020B0604020202020204" pitchFamily="34" charset="0"/>
              </a:rPr>
              <a:t>d</a:t>
            </a:r>
            <a:r>
              <a:rPr sz="1600" spc="25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p</a:t>
            </a:r>
            <a:r>
              <a:rPr sz="1600" spc="-10"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odu</a:t>
            </a:r>
            <a:r>
              <a:rPr sz="1600" spc="16"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ts</a:t>
            </a:r>
            <a:r>
              <a:rPr sz="1600" spc="-29"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t>
            </a:r>
            <a:r>
              <a:rPr sz="1600" spc="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stru</a:t>
            </a:r>
            <a:r>
              <a:rPr sz="1600" spc="14"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tu</a:t>
            </a:r>
            <a:r>
              <a:rPr sz="1600" spc="-9"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e </a:t>
            </a:r>
            <a:r>
              <a:rPr sz="1600" spc="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desi</a:t>
            </a:r>
            <a:r>
              <a:rPr sz="1600" spc="-4" dirty="0">
                <a:solidFill>
                  <a:srgbClr val="363435"/>
                </a:solidFill>
                <a:latin typeface="Arial" panose="020B0604020202020204" pitchFamily="34" charset="0"/>
                <a:cs typeface="Arial" panose="020B0604020202020204" pitchFamily="34" charset="0"/>
              </a:rPr>
              <a:t>g</a:t>
            </a:r>
            <a:r>
              <a:rPr sz="1600" spc="0" dirty="0">
                <a:solidFill>
                  <a:srgbClr val="363435"/>
                </a:solidFill>
                <a:latin typeface="Arial" panose="020B0604020202020204" pitchFamily="34" charset="0"/>
                <a:cs typeface="Arial" panose="020B0604020202020204" pitchFamily="34" charset="0"/>
              </a:rPr>
              <a:t>n</a:t>
            </a:r>
            <a:r>
              <a:rPr sz="1600" spc="20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and</a:t>
            </a:r>
            <a:r>
              <a:rPr sz="1600" spc="16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manufa</a:t>
            </a:r>
            <a:r>
              <a:rPr sz="1600" spc="14"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tu</a:t>
            </a:r>
            <a:r>
              <a:rPr sz="1600" spc="4"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in</a:t>
            </a:r>
            <a:r>
              <a:rPr sz="1600" spc="-19" dirty="0">
                <a:solidFill>
                  <a:srgbClr val="363435"/>
                </a:solidFill>
                <a:latin typeface="Arial" panose="020B0604020202020204" pitchFamily="34" charset="0"/>
                <a:cs typeface="Arial" panose="020B0604020202020204" pitchFamily="34" charset="0"/>
              </a:rPr>
              <a:t>g</a:t>
            </a:r>
            <a:r>
              <a:rPr sz="1600" spc="0" dirty="0">
                <a:solidFill>
                  <a:srgbClr val="363435"/>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12700" marR="13586" algn="just">
              <a:lnSpc>
                <a:spcPct val="95825"/>
              </a:lnSpc>
              <a:spcBef>
                <a:spcPts val="74"/>
              </a:spcBef>
            </a:pPr>
            <a:r>
              <a:rPr lang="en-US" sz="1600" spc="9" dirty="0">
                <a:solidFill>
                  <a:srgbClr val="363435"/>
                </a:solidFill>
                <a:latin typeface="Arial" panose="020B0604020202020204" pitchFamily="34" charset="0"/>
                <a:cs typeface="Arial" panose="020B0604020202020204" pitchFamily="34" charset="0"/>
              </a:rPr>
              <a:t>Our specialist suppliers</a:t>
            </a:r>
            <a:r>
              <a:rPr sz="1600" spc="-44" dirty="0">
                <a:solidFill>
                  <a:srgbClr val="363435"/>
                </a:solidFill>
                <a:latin typeface="Arial" panose="020B0604020202020204" pitchFamily="34" charset="0"/>
                <a:cs typeface="Arial" panose="020B0604020202020204" pitchFamily="34" charset="0"/>
              </a:rPr>
              <a:t> </a:t>
            </a:r>
            <a:r>
              <a:rPr lang="en-US" sz="1600" spc="-44" dirty="0">
                <a:solidFill>
                  <a:srgbClr val="363435"/>
                </a:solidFill>
                <a:latin typeface="Arial" panose="020B0604020202020204" pitchFamily="34" charset="0"/>
                <a:cs typeface="Arial" panose="020B0604020202020204" pitchFamily="34" charset="0"/>
              </a:rPr>
              <a:t>have  dedicated manufacturing facilities</a:t>
            </a:r>
            <a:r>
              <a:rPr lang="en-US" sz="1600" dirty="0">
                <a:latin typeface="Arial" panose="020B0604020202020204" pitchFamily="34" charset="0"/>
                <a:cs typeface="Arial" panose="020B0604020202020204" pitchFamily="34" charset="0"/>
              </a:rPr>
              <a:t> with </a:t>
            </a:r>
            <a:r>
              <a:rPr sz="1600" spc="0" dirty="0">
                <a:solidFill>
                  <a:srgbClr val="363435"/>
                </a:solidFill>
                <a:latin typeface="Arial" panose="020B0604020202020204" pitchFamily="34" charset="0"/>
                <a:cs typeface="Arial" panose="020B0604020202020204" pitchFamily="34" charset="0"/>
              </a:rPr>
              <a:t>a</a:t>
            </a:r>
            <a:r>
              <a:rPr sz="1600" spc="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p</a:t>
            </a:r>
            <a:r>
              <a:rPr sz="1600" spc="-10"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odu</a:t>
            </a:r>
            <a:r>
              <a:rPr sz="1600" spc="16"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tion</a:t>
            </a:r>
            <a:r>
              <a:rPr sz="1600" spc="-4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a:t>
            </a:r>
            <a:r>
              <a:rPr sz="1600" spc="-9"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ea</a:t>
            </a:r>
            <a:r>
              <a:rPr sz="1600" spc="129"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of</a:t>
            </a:r>
            <a:r>
              <a:rPr sz="1600" spc="-3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1,000</a:t>
            </a:r>
            <a:r>
              <a:rPr sz="1600" spc="-17"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squa</a:t>
            </a:r>
            <a:r>
              <a:rPr sz="1600" spc="-9"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e</a:t>
            </a:r>
            <a:r>
              <a:rPr sz="1600" spc="237"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me</a:t>
            </a:r>
            <a:r>
              <a:rPr sz="1600" spc="-4"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ers</a:t>
            </a:r>
            <a:r>
              <a:rPr sz="1600" spc="25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equipped</a:t>
            </a:r>
            <a:r>
              <a:rPr sz="1600" spc="-77"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with</a:t>
            </a:r>
            <a:r>
              <a:rPr sz="1600" spc="6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laser</a:t>
            </a:r>
            <a:r>
              <a:rPr sz="1600" spc="4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cutting</a:t>
            </a:r>
            <a:r>
              <a:rPr sz="1600" spc="25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machin</a:t>
            </a:r>
            <a:r>
              <a:rPr sz="1600" spc="-14" dirty="0">
                <a:solidFill>
                  <a:srgbClr val="363435"/>
                </a:solidFill>
                <a:latin typeface="Arial" panose="020B0604020202020204" pitchFamily="34" charset="0"/>
                <a:cs typeface="Arial" panose="020B0604020202020204" pitchFamily="34" charset="0"/>
              </a:rPr>
              <a:t>e</a:t>
            </a:r>
            <a:r>
              <a:rPr lang="en-US"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a:t>
            </a:r>
            <a:r>
              <a:rPr sz="1600" spc="-4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bending</a:t>
            </a:r>
            <a:r>
              <a:rPr sz="1600" spc="-7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machin</a:t>
            </a:r>
            <a:r>
              <a:rPr sz="1600" spc="-14" dirty="0">
                <a:solidFill>
                  <a:srgbClr val="363435"/>
                </a:solidFill>
                <a:latin typeface="Arial" panose="020B0604020202020204" pitchFamily="34" charset="0"/>
                <a:cs typeface="Arial" panose="020B0604020202020204" pitchFamily="34" charset="0"/>
              </a:rPr>
              <a:t>e</a:t>
            </a:r>
            <a:r>
              <a:rPr lang="en-US"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 </a:t>
            </a:r>
            <a:r>
              <a:rPr sz="1600" spc="-9"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olling</a:t>
            </a:r>
            <a:r>
              <a:rPr sz="1600" spc="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machin</a:t>
            </a:r>
            <a:r>
              <a:rPr sz="1600" spc="-14" dirty="0">
                <a:solidFill>
                  <a:srgbClr val="363435"/>
                </a:solidFill>
                <a:latin typeface="Arial" panose="020B0604020202020204" pitchFamily="34" charset="0"/>
                <a:cs typeface="Arial" panose="020B0604020202020204" pitchFamily="34" charset="0"/>
              </a:rPr>
              <a:t>e</a:t>
            </a:r>
            <a:r>
              <a:rPr lang="en-US"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a:t>
            </a:r>
            <a:r>
              <a:rPr sz="1600" spc="-4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CNC</a:t>
            </a:r>
            <a:r>
              <a:rPr sz="1600" spc="-1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d</a:t>
            </a:r>
            <a:r>
              <a:rPr sz="1600" spc="4"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illing</a:t>
            </a:r>
            <a:r>
              <a:rPr sz="1600" spc="-1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machin</a:t>
            </a:r>
            <a:r>
              <a:rPr sz="1600" spc="-14" dirty="0">
                <a:solidFill>
                  <a:srgbClr val="363435"/>
                </a:solidFill>
                <a:latin typeface="Arial" panose="020B0604020202020204" pitchFamily="34" charset="0"/>
                <a:cs typeface="Arial" panose="020B0604020202020204" pitchFamily="34" charset="0"/>
              </a:rPr>
              <a:t>e</a:t>
            </a:r>
            <a:r>
              <a:rPr lang="en-US"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a:t>
            </a:r>
            <a:r>
              <a:rPr sz="1600" spc="-4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au</a:t>
            </a:r>
            <a:r>
              <a:rPr sz="1600" spc="-5"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om</a:t>
            </a:r>
            <a:r>
              <a:rPr sz="1600" spc="-5" dirty="0">
                <a:solidFill>
                  <a:srgbClr val="363435"/>
                </a:solidFill>
                <a:latin typeface="Arial" panose="020B0604020202020204" pitchFamily="34" charset="0"/>
                <a:cs typeface="Arial" panose="020B0604020202020204" pitchFamily="34" charset="0"/>
              </a:rPr>
              <a:t>a</a:t>
            </a:r>
            <a:r>
              <a:rPr sz="1600" spc="0" dirty="0">
                <a:solidFill>
                  <a:srgbClr val="363435"/>
                </a:solidFill>
                <a:latin typeface="Arial" panose="020B0604020202020204" pitchFamily="34" charset="0"/>
                <a:cs typeface="Arial" panose="020B0604020202020204" pitchFamily="34" charset="0"/>
              </a:rPr>
              <a:t>tic</a:t>
            </a:r>
            <a:r>
              <a:rPr sz="1600" spc="-60"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s</a:t>
            </a:r>
            <a:r>
              <a:rPr sz="1600" spc="-9" dirty="0">
                <a:solidFill>
                  <a:srgbClr val="363435"/>
                </a:solidFill>
                <a:latin typeface="Arial" panose="020B0604020202020204" pitchFamily="34" charset="0"/>
                <a:cs typeface="Arial" panose="020B0604020202020204" pitchFamily="34" charset="0"/>
              </a:rPr>
              <a:t>a</a:t>
            </a:r>
            <a:r>
              <a:rPr sz="1600" spc="0" dirty="0">
                <a:solidFill>
                  <a:srgbClr val="363435"/>
                </a:solidFill>
                <a:latin typeface="Arial" panose="020B0604020202020204" pitchFamily="34" charset="0"/>
                <a:cs typeface="Arial" panose="020B0604020202020204" pitchFamily="34" charset="0"/>
              </a:rPr>
              <a:t>wing</a:t>
            </a:r>
            <a:r>
              <a:rPr sz="1600" spc="13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machine</a:t>
            </a:r>
            <a:r>
              <a:rPr sz="1600" spc="239"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and</a:t>
            </a:r>
            <a:r>
              <a:rPr sz="1600" spc="112"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TIG</a:t>
            </a:r>
            <a:r>
              <a:rPr sz="1600" spc="6"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t>
            </a:r>
            <a:r>
              <a:rPr sz="1600" spc="38"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MIG</a:t>
            </a:r>
            <a:r>
              <a:rPr sz="1600" spc="-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aluminum</a:t>
            </a:r>
            <a:r>
              <a:rPr sz="1600" spc="246" dirty="0">
                <a:solidFill>
                  <a:srgbClr val="363435"/>
                </a:solidFill>
                <a:latin typeface="Arial" panose="020B0604020202020204" pitchFamily="34" charset="0"/>
                <a:cs typeface="Arial" panose="020B0604020202020204" pitchFamily="34" charset="0"/>
              </a:rPr>
              <a:t> </a:t>
            </a:r>
            <a:r>
              <a:rPr sz="1600" spc="-9" dirty="0">
                <a:solidFill>
                  <a:srgbClr val="363435"/>
                </a:solidFill>
                <a:latin typeface="Arial" panose="020B0604020202020204" pitchFamily="34" charset="0"/>
                <a:cs typeface="Arial" panose="020B0604020202020204" pitchFamily="34" charset="0"/>
              </a:rPr>
              <a:t>w</a:t>
            </a:r>
            <a:r>
              <a:rPr sz="1600" spc="0" dirty="0">
                <a:solidFill>
                  <a:srgbClr val="363435"/>
                </a:solidFill>
                <a:latin typeface="Arial" panose="020B0604020202020204" pitchFamily="34" charset="0"/>
                <a:cs typeface="Arial" panose="020B0604020202020204" pitchFamily="34" charset="0"/>
              </a:rPr>
              <a:t>elding machine</a:t>
            </a:r>
            <a:r>
              <a:rPr sz="1600" spc="-14" dirty="0">
                <a:solidFill>
                  <a:srgbClr val="363435"/>
                </a:solidFill>
                <a:latin typeface="Arial" panose="020B0604020202020204" pitchFamily="34" charset="0"/>
                <a:cs typeface="Arial" panose="020B0604020202020204" pitchFamily="34" charset="0"/>
              </a:rPr>
              <a:t>s</a:t>
            </a:r>
            <a:r>
              <a:rPr sz="1600" spc="0" dirty="0">
                <a:solidFill>
                  <a:srgbClr val="363435"/>
                </a:solidFill>
                <a:latin typeface="Arial" panose="020B0604020202020204" pitchFamily="34" charset="0"/>
                <a:cs typeface="Arial" panose="020B0604020202020204" pitchFamily="34" charset="0"/>
              </a:rPr>
              <a:t>.</a:t>
            </a:r>
            <a:endParaRPr lang="en-US" sz="1600" spc="-14" dirty="0">
              <a:solidFill>
                <a:srgbClr val="363435"/>
              </a:solidFill>
              <a:latin typeface="Arial" panose="020B0604020202020204" pitchFamily="34" charset="0"/>
              <a:cs typeface="Arial" panose="020B0604020202020204" pitchFamily="34" charset="0"/>
            </a:endParaRPr>
          </a:p>
          <a:p>
            <a:pPr marL="12700" marR="13586" algn="just">
              <a:lnSpc>
                <a:spcPct val="95825"/>
              </a:lnSpc>
              <a:spcBef>
                <a:spcPts val="74"/>
              </a:spcBef>
            </a:pPr>
            <a:r>
              <a:rPr sz="1600" spc="-14"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e</a:t>
            </a:r>
            <a:r>
              <a:rPr sz="1600" spc="29" dirty="0">
                <a:solidFill>
                  <a:srgbClr val="363435"/>
                </a:solidFill>
                <a:latin typeface="Arial" panose="020B0604020202020204" pitchFamily="34" charset="0"/>
                <a:cs typeface="Arial" panose="020B0604020202020204" pitchFamily="34" charset="0"/>
              </a:rPr>
              <a:t>r</a:t>
            </a:r>
            <a:r>
              <a:rPr lang="en-US" sz="1600" spc="0" dirty="0">
                <a:solidFill>
                  <a:srgbClr val="363435"/>
                </a:solidFill>
                <a:latin typeface="Arial" panose="020B0604020202020204" pitchFamily="34" charset="0"/>
                <a:cs typeface="Arial" panose="020B0604020202020204" pitchFamily="34" charset="0"/>
              </a:rPr>
              <a:t>tification</a:t>
            </a:r>
            <a:r>
              <a:rPr sz="1600" spc="-69"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includes</a:t>
            </a:r>
            <a:r>
              <a:rPr sz="1600" spc="154"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ISO</a:t>
            </a:r>
            <a:r>
              <a:rPr sz="1600" spc="-1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3834-2</a:t>
            </a:r>
            <a:r>
              <a:rPr sz="1600" spc="-16" dirty="0">
                <a:solidFill>
                  <a:srgbClr val="363435"/>
                </a:solidFill>
                <a:latin typeface="Arial" panose="020B0604020202020204" pitchFamily="34" charset="0"/>
                <a:cs typeface="Arial" panose="020B0604020202020204" pitchFamily="34" charset="0"/>
              </a:rPr>
              <a:t> </a:t>
            </a:r>
            <a:r>
              <a:rPr sz="1600" spc="-39" dirty="0">
                <a:solidFill>
                  <a:srgbClr val="363435"/>
                </a:solidFill>
                <a:latin typeface="Arial" panose="020B0604020202020204" pitchFamily="34" charset="0"/>
                <a:cs typeface="Arial" panose="020B0604020202020204" pitchFamily="34" charset="0"/>
              </a:rPr>
              <a:t>W</a:t>
            </a:r>
            <a:r>
              <a:rPr sz="1600" spc="0" dirty="0">
                <a:solidFill>
                  <a:srgbClr val="363435"/>
                </a:solidFill>
                <a:latin typeface="Arial" panose="020B0604020202020204" pitchFamily="34" charset="0"/>
                <a:cs typeface="Arial" panose="020B0604020202020204" pitchFamily="34" charset="0"/>
              </a:rPr>
              <a:t>elding</a:t>
            </a:r>
            <a:r>
              <a:rPr sz="1600" spc="51" dirty="0">
                <a:solidFill>
                  <a:srgbClr val="363435"/>
                </a:solidFill>
                <a:latin typeface="Arial" panose="020B0604020202020204" pitchFamily="34" charset="0"/>
                <a:cs typeface="Arial" panose="020B0604020202020204" pitchFamily="34" charset="0"/>
              </a:rPr>
              <a:t> </a:t>
            </a:r>
            <a:r>
              <a:rPr sz="1600" spc="-9" dirty="0">
                <a:solidFill>
                  <a:srgbClr val="363435"/>
                </a:solidFill>
                <a:latin typeface="Arial" panose="020B0604020202020204" pitchFamily="34" charset="0"/>
                <a:cs typeface="Arial" panose="020B0604020202020204" pitchFamily="34" charset="0"/>
              </a:rPr>
              <a:t>S</a:t>
            </a:r>
            <a:r>
              <a:rPr sz="1600" spc="-4" dirty="0">
                <a:solidFill>
                  <a:srgbClr val="363435"/>
                </a:solidFill>
                <a:latin typeface="Arial" panose="020B0604020202020204" pitchFamily="34" charset="0"/>
                <a:cs typeface="Arial" panose="020B0604020202020204" pitchFamily="34" charset="0"/>
              </a:rPr>
              <a:t>y</a:t>
            </a:r>
            <a:r>
              <a:rPr sz="1600" spc="0" dirty="0">
                <a:solidFill>
                  <a:srgbClr val="363435"/>
                </a:solidFill>
                <a:latin typeface="Arial" panose="020B0604020202020204" pitchFamily="34" charset="0"/>
                <a:cs typeface="Arial" panose="020B0604020202020204" pitchFamily="34" charset="0"/>
              </a:rPr>
              <a:t>s</a:t>
            </a:r>
            <a:r>
              <a:rPr sz="1600" spc="-4" dirty="0">
                <a:solidFill>
                  <a:srgbClr val="363435"/>
                </a:solidFill>
                <a:latin typeface="Arial" panose="020B0604020202020204" pitchFamily="34" charset="0"/>
                <a:cs typeface="Arial" panose="020B0604020202020204" pitchFamily="34" charset="0"/>
              </a:rPr>
              <a:t>t</a:t>
            </a:r>
            <a:r>
              <a:rPr sz="1600" spc="0" dirty="0">
                <a:solidFill>
                  <a:srgbClr val="363435"/>
                </a:solidFill>
                <a:latin typeface="Arial" panose="020B0604020202020204" pitchFamily="34" charset="0"/>
                <a:cs typeface="Arial" panose="020B0604020202020204" pitchFamily="34" charset="0"/>
              </a:rPr>
              <a:t>em</a:t>
            </a:r>
            <a:r>
              <a:rPr sz="1600" spc="77" dirty="0">
                <a:solidFill>
                  <a:srgbClr val="363435"/>
                </a:solidFill>
                <a:latin typeface="Arial" panose="020B0604020202020204" pitchFamily="34" charset="0"/>
                <a:cs typeface="Arial" panose="020B0604020202020204" pitchFamily="34" charset="0"/>
              </a:rPr>
              <a:t> </a:t>
            </a:r>
            <a:r>
              <a:rPr sz="1600" spc="-14" dirty="0">
                <a:solidFill>
                  <a:srgbClr val="363435"/>
                </a:solidFill>
                <a:latin typeface="Arial" panose="020B0604020202020204" pitchFamily="34" charset="0"/>
                <a:cs typeface="Arial" panose="020B0604020202020204" pitchFamily="34" charset="0"/>
              </a:rPr>
              <a:t>C</a:t>
            </a:r>
            <a:r>
              <a:rPr lang="en-US" sz="1600" spc="0" dirty="0">
                <a:solidFill>
                  <a:srgbClr val="363435"/>
                </a:solidFill>
                <a:latin typeface="Arial" panose="020B0604020202020204" pitchFamily="34" charset="0"/>
                <a:cs typeface="Arial" panose="020B0604020202020204" pitchFamily="34" charset="0"/>
              </a:rPr>
              <a:t>ertification</a:t>
            </a:r>
            <a:r>
              <a:rPr lang="en-US" sz="1600" dirty="0">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EN287</a:t>
            </a:r>
            <a:r>
              <a:rPr sz="1600" spc="-69" dirty="0">
                <a:solidFill>
                  <a:srgbClr val="363435"/>
                </a:solidFill>
                <a:latin typeface="Arial" panose="020B0604020202020204" pitchFamily="34" charset="0"/>
                <a:cs typeface="Arial" panose="020B0604020202020204" pitchFamily="34" charset="0"/>
              </a:rPr>
              <a:t> </a:t>
            </a:r>
            <a:r>
              <a:rPr sz="1600" spc="-39" dirty="0">
                <a:solidFill>
                  <a:srgbClr val="363435"/>
                </a:solidFill>
                <a:latin typeface="Arial" panose="020B0604020202020204" pitchFamily="34" charset="0"/>
                <a:cs typeface="Arial" panose="020B0604020202020204" pitchFamily="34" charset="0"/>
              </a:rPr>
              <a:t>W</a:t>
            </a:r>
            <a:r>
              <a:rPr sz="1600" spc="0" dirty="0">
                <a:solidFill>
                  <a:srgbClr val="363435"/>
                </a:solidFill>
                <a:latin typeface="Arial" panose="020B0604020202020204" pitchFamily="34" charset="0"/>
                <a:cs typeface="Arial" panose="020B0604020202020204" pitchFamily="34" charset="0"/>
              </a:rPr>
              <a:t>elder</a:t>
            </a:r>
            <a:r>
              <a:rPr sz="1600" spc="9" dirty="0">
                <a:solidFill>
                  <a:srgbClr val="363435"/>
                </a:solidFill>
                <a:latin typeface="Arial" panose="020B0604020202020204" pitchFamily="34" charset="0"/>
                <a:cs typeface="Arial" panose="020B0604020202020204" pitchFamily="34" charset="0"/>
              </a:rPr>
              <a:t> </a:t>
            </a:r>
            <a:r>
              <a:rPr sz="1600" spc="-14"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e</a:t>
            </a:r>
            <a:r>
              <a:rPr sz="1600" spc="29" dirty="0">
                <a:solidFill>
                  <a:srgbClr val="363435"/>
                </a:solidFill>
                <a:latin typeface="Arial" panose="020B0604020202020204" pitchFamily="34" charset="0"/>
                <a:cs typeface="Arial" panose="020B0604020202020204" pitchFamily="34" charset="0"/>
              </a:rPr>
              <a:t>r</a:t>
            </a:r>
            <a:r>
              <a:rPr sz="1600" spc="0" dirty="0">
                <a:solidFill>
                  <a:srgbClr val="363435"/>
                </a:solidFill>
                <a:latin typeface="Arial" panose="020B0604020202020204" pitchFamily="34" charset="0"/>
                <a:cs typeface="Arial" panose="020B0604020202020204" pitchFamily="34" charset="0"/>
              </a:rPr>
              <a:t>t</a:t>
            </a:r>
            <a:r>
              <a:rPr lang="en-US" sz="1600" spc="0" dirty="0">
                <a:solidFill>
                  <a:srgbClr val="363435"/>
                </a:solidFill>
                <a:latin typeface="Arial" panose="020B0604020202020204" pitchFamily="34" charset="0"/>
                <a:cs typeface="Arial" panose="020B0604020202020204" pitchFamily="34" charset="0"/>
              </a:rPr>
              <a:t>ification</a:t>
            </a:r>
            <a:r>
              <a:rPr sz="1600" spc="0" dirty="0">
                <a:solidFill>
                  <a:srgbClr val="363435"/>
                </a:solidFill>
                <a:latin typeface="Arial" panose="020B0604020202020204" pitchFamily="34" charset="0"/>
                <a:cs typeface="Arial" panose="020B0604020202020204" pitchFamily="34" charset="0"/>
              </a:rPr>
              <a:t>,</a:t>
            </a:r>
            <a:r>
              <a:rPr sz="1600" spc="275"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and</a:t>
            </a:r>
            <a:r>
              <a:rPr sz="1600" spc="162" dirty="0">
                <a:solidFill>
                  <a:srgbClr val="363435"/>
                </a:solidFill>
                <a:latin typeface="Arial" panose="020B0604020202020204" pitchFamily="34" charset="0"/>
                <a:cs typeface="Arial" panose="020B0604020202020204" pitchFamily="34" charset="0"/>
              </a:rPr>
              <a:t> </a:t>
            </a:r>
            <a:r>
              <a:rPr sz="1600" spc="12" dirty="0">
                <a:solidFill>
                  <a:srgbClr val="363435"/>
                </a:solidFill>
                <a:latin typeface="Arial" panose="020B0604020202020204" pitchFamily="34" charset="0"/>
                <a:cs typeface="Arial" panose="020B0604020202020204" pitchFamily="34" charset="0"/>
              </a:rPr>
              <a:t>C</a:t>
            </a:r>
            <a:r>
              <a:rPr sz="1600" spc="0" dirty="0">
                <a:solidFill>
                  <a:srgbClr val="363435"/>
                </a:solidFill>
                <a:latin typeface="Arial" panose="020B0604020202020204" pitchFamily="34" charset="0"/>
                <a:cs typeface="Arial" panose="020B0604020202020204" pitchFamily="34" charset="0"/>
              </a:rPr>
              <a:t>WI</a:t>
            </a:r>
            <a:r>
              <a:rPr lang="en-US" sz="1600" spc="18" dirty="0">
                <a:solidFill>
                  <a:srgbClr val="363435"/>
                </a:solidFill>
                <a:latin typeface="Arial" panose="020B0604020202020204" pitchFamily="34" charset="0"/>
                <a:cs typeface="Arial" panose="020B0604020202020204" pitchFamily="34" charset="0"/>
              </a:rPr>
              <a:t> </a:t>
            </a:r>
            <a:r>
              <a:rPr sz="1600" spc="-14" dirty="0">
                <a:solidFill>
                  <a:srgbClr val="363435"/>
                </a:solidFill>
                <a:latin typeface="Arial" panose="020B0604020202020204" pitchFamily="34" charset="0"/>
                <a:cs typeface="Arial" panose="020B0604020202020204" pitchFamily="34" charset="0"/>
              </a:rPr>
              <a:t>C</a:t>
            </a:r>
            <a:r>
              <a:rPr lang="en-US" sz="1600" spc="0" dirty="0">
                <a:solidFill>
                  <a:srgbClr val="363435"/>
                </a:solidFill>
                <a:latin typeface="Arial" panose="020B0604020202020204" pitchFamily="34" charset="0"/>
                <a:cs typeface="Arial" panose="020B0604020202020204" pitchFamily="34" charset="0"/>
              </a:rPr>
              <a:t>ertification</a:t>
            </a:r>
            <a:r>
              <a:rPr sz="1600" spc="0" dirty="0">
                <a:solidFill>
                  <a:srgbClr val="363435"/>
                </a:solidFill>
                <a:latin typeface="Arial" panose="020B0604020202020204" pitchFamily="34" charset="0"/>
                <a:cs typeface="Arial" panose="020B0604020202020204" pitchFamily="34" charset="0"/>
              </a:rPr>
              <a:t>, ISO</a:t>
            </a:r>
            <a:r>
              <a:rPr sz="1600" spc="-1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9001,</a:t>
            </a:r>
            <a:r>
              <a:rPr sz="1600" spc="-17"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ISO</a:t>
            </a:r>
            <a:r>
              <a:rPr sz="1600" spc="-1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14001,</a:t>
            </a:r>
            <a:r>
              <a:rPr sz="1600" spc="-11"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GB/T28001, </a:t>
            </a:r>
            <a:r>
              <a:rPr sz="1600" spc="10"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OSHAS</a:t>
            </a:r>
            <a:r>
              <a:rPr sz="1600" spc="-57" dirty="0">
                <a:solidFill>
                  <a:srgbClr val="363435"/>
                </a:solidFill>
                <a:latin typeface="Arial" panose="020B0604020202020204" pitchFamily="34" charset="0"/>
                <a:cs typeface="Arial" panose="020B0604020202020204" pitchFamily="34" charset="0"/>
              </a:rPr>
              <a:t> </a:t>
            </a:r>
            <a:r>
              <a:rPr sz="1600" spc="0" dirty="0">
                <a:solidFill>
                  <a:srgbClr val="363435"/>
                </a:solidFill>
                <a:latin typeface="Arial" panose="020B0604020202020204" pitchFamily="34" charset="0"/>
                <a:cs typeface="Arial" panose="020B0604020202020204" pitchFamily="34" charset="0"/>
              </a:rPr>
              <a:t>18001</a:t>
            </a:r>
            <a:endParaRPr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6B0FFB4-B41B-4FF4-B471-2BC5A024FD38}"/>
              </a:ext>
            </a:extLst>
          </p:cNvPr>
          <p:cNvSpPr txBox="1"/>
          <p:nvPr/>
        </p:nvSpPr>
        <p:spPr>
          <a:xfrm>
            <a:off x="2076787" y="9258985"/>
            <a:ext cx="3889828" cy="441275"/>
          </a:xfrm>
          <a:prstGeom prst="rect">
            <a:avLst/>
          </a:prstGeom>
          <a:noFill/>
        </p:spPr>
        <p:txBody>
          <a:bodyPr wrap="square">
            <a:spAutoFit/>
          </a:bodyPr>
          <a:lstStyle/>
          <a:p>
            <a:pPr marL="12700" algn="ctr">
              <a:lnSpc>
                <a:spcPts val="2860"/>
              </a:lnSpc>
              <a:spcBef>
                <a:spcPts val="143"/>
              </a:spcBef>
            </a:pPr>
            <a:r>
              <a:rPr lang="en-US" sz="2400" b="1" spc="0" dirty="0">
                <a:solidFill>
                  <a:srgbClr val="003B91"/>
                </a:solidFill>
                <a:latin typeface="Arial"/>
                <a:cs typeface="Arial"/>
              </a:rPr>
              <a:t>PT HOLDINGS USA Inc.</a:t>
            </a:r>
            <a:endParaRPr lang="en-US" sz="2400" dirty="0">
              <a:solidFill>
                <a:srgbClr val="003B91"/>
              </a:solidFill>
              <a:latin typeface="Arial"/>
              <a:cs typeface="Arial"/>
            </a:endParaRPr>
          </a:p>
        </p:txBody>
      </p:sp>
      <p:pic>
        <p:nvPicPr>
          <p:cNvPr id="3" name="Picture 2">
            <a:extLst>
              <a:ext uri="{FF2B5EF4-FFF2-40B4-BE49-F238E27FC236}">
                <a16:creationId xmlns:a16="http://schemas.microsoft.com/office/drawing/2014/main" id="{D9206A62-1475-49EC-B5B3-3E567DC627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707"/>
          <a:stretch/>
        </p:blipFill>
        <p:spPr>
          <a:xfrm rot="10800000" flipV="1">
            <a:off x="2710119" y="1167022"/>
            <a:ext cx="2352162" cy="1641188"/>
          </a:xfrm>
          <a:prstGeom prst="rect">
            <a:avLst/>
          </a:prstGeom>
        </p:spPr>
      </p:pic>
      <p:pic>
        <p:nvPicPr>
          <p:cNvPr id="9" name="Picture 8">
            <a:extLst>
              <a:ext uri="{FF2B5EF4-FFF2-40B4-BE49-F238E27FC236}">
                <a16:creationId xmlns:a16="http://schemas.microsoft.com/office/drawing/2014/main" id="{DFCCBDA7-89C6-4E49-82AC-873D3CF747DB}"/>
              </a:ext>
            </a:extLst>
          </p:cNvPr>
          <p:cNvPicPr>
            <a:picLocks noChangeAspect="1"/>
          </p:cNvPicPr>
          <p:nvPr/>
        </p:nvPicPr>
        <p:blipFill rotWithShape="1">
          <a:blip r:embed="rId6">
            <a:extLst>
              <a:ext uri="{28A0092B-C50C-407E-A947-70E740481C1C}">
                <a14:useLocalDpi xmlns:a14="http://schemas.microsoft.com/office/drawing/2010/main" val="0"/>
              </a:ext>
            </a:extLst>
          </a:blip>
          <a:srcRect t="2317"/>
          <a:stretch/>
        </p:blipFill>
        <p:spPr>
          <a:xfrm>
            <a:off x="5156941" y="1167022"/>
            <a:ext cx="2363238" cy="1646554"/>
          </a:xfrm>
          <a:prstGeom prst="rect">
            <a:avLst/>
          </a:prstGeom>
        </p:spPr>
      </p:pic>
      <p:pic>
        <p:nvPicPr>
          <p:cNvPr id="11" name="Picture 10">
            <a:extLst>
              <a:ext uri="{FF2B5EF4-FFF2-40B4-BE49-F238E27FC236}">
                <a16:creationId xmlns:a16="http://schemas.microsoft.com/office/drawing/2014/main" id="{C64E1F94-6E2A-4D48-9A26-84E9631A8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7925" y="2942152"/>
            <a:ext cx="1733238" cy="1733238"/>
          </a:xfrm>
          <a:prstGeom prst="rect">
            <a:avLst/>
          </a:prstGeom>
        </p:spPr>
      </p:pic>
      <p:pic>
        <p:nvPicPr>
          <p:cNvPr id="15" name="Picture 14">
            <a:extLst>
              <a:ext uri="{FF2B5EF4-FFF2-40B4-BE49-F238E27FC236}">
                <a16:creationId xmlns:a16="http://schemas.microsoft.com/office/drawing/2014/main" id="{45AF5A29-3F8F-41FE-9BFB-E1DC40553E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297" y="2921750"/>
            <a:ext cx="2352162" cy="1734313"/>
          </a:xfrm>
          <a:prstGeom prst="rect">
            <a:avLst/>
          </a:prstGeom>
        </p:spPr>
      </p:pic>
      <p:pic>
        <p:nvPicPr>
          <p:cNvPr id="17" name="Picture 16">
            <a:extLst>
              <a:ext uri="{FF2B5EF4-FFF2-40B4-BE49-F238E27FC236}">
                <a16:creationId xmlns:a16="http://schemas.microsoft.com/office/drawing/2014/main" id="{484E1087-0BFB-4100-AD00-FA5EC31C56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55799" y="2942151"/>
            <a:ext cx="1364380" cy="1733239"/>
          </a:xfrm>
          <a:prstGeom prst="rect">
            <a:avLst/>
          </a:prstGeom>
        </p:spPr>
      </p:pic>
      <p:pic>
        <p:nvPicPr>
          <p:cNvPr id="28" name="Picture 27">
            <a:extLst>
              <a:ext uri="{FF2B5EF4-FFF2-40B4-BE49-F238E27FC236}">
                <a16:creationId xmlns:a16="http://schemas.microsoft.com/office/drawing/2014/main" id="{7AB98632-FE93-4F79-9734-8604060A7E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9695" y="2921750"/>
            <a:ext cx="1299928" cy="1733238"/>
          </a:xfrm>
          <a:prstGeom prst="rect">
            <a:avLst/>
          </a:prstGeom>
        </p:spPr>
      </p:pic>
      <p:sp>
        <p:nvSpPr>
          <p:cNvPr id="29" name="object 9">
            <a:extLst>
              <a:ext uri="{FF2B5EF4-FFF2-40B4-BE49-F238E27FC236}">
                <a16:creationId xmlns:a16="http://schemas.microsoft.com/office/drawing/2014/main" id="{59E98CEF-E93D-4986-9A9A-200E41275B21}"/>
              </a:ext>
            </a:extLst>
          </p:cNvPr>
          <p:cNvSpPr txBox="1"/>
          <p:nvPr/>
        </p:nvSpPr>
        <p:spPr>
          <a:xfrm>
            <a:off x="409288" y="8002834"/>
            <a:ext cx="6937524" cy="1203183"/>
          </a:xfrm>
          <a:prstGeom prst="rect">
            <a:avLst/>
          </a:prstGeom>
        </p:spPr>
        <p:txBody>
          <a:bodyPr wrap="square" lIns="0" tIns="0" rIns="0" bIns="0" rtlCol="0">
            <a:noAutofit/>
          </a:bodyPr>
          <a:lstStyle/>
          <a:p>
            <a:pPr marL="12700" marR="13586" algn="just">
              <a:spcBef>
                <a:spcPts val="66"/>
              </a:spcBef>
            </a:pPr>
            <a:r>
              <a:rPr lang="en-US" sz="1600" spc="9" dirty="0">
                <a:solidFill>
                  <a:srgbClr val="363435"/>
                </a:solidFill>
                <a:latin typeface="Arial" panose="020B0604020202020204" pitchFamily="34" charset="0"/>
                <a:cs typeface="Arial" panose="020B0604020202020204" pitchFamily="34" charset="0"/>
              </a:rPr>
              <a:t>If you need a quote or pricing based on your specific request we are here to assist you by phone or e-mail. We produce our own approval drawings or we could use yours depending on the job.</a:t>
            </a:r>
          </a:p>
          <a:p>
            <a:pPr marL="12700" marR="13586" algn="ctr">
              <a:spcBef>
                <a:spcPts val="66"/>
              </a:spcBef>
            </a:pPr>
            <a:r>
              <a:rPr lang="en-US" sz="1600" spc="9" dirty="0">
                <a:solidFill>
                  <a:srgbClr val="363435"/>
                </a:solidFill>
                <a:latin typeface="Arial" panose="020B0604020202020204" pitchFamily="34" charset="0"/>
                <a:cs typeface="Arial" panose="020B0604020202020204" pitchFamily="34" charset="0"/>
              </a:rPr>
              <a:t>Please don’t hesitate to contact us for more information pertaining to any of your applications.</a:t>
            </a:r>
            <a:endParaRPr sz="1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6EBB3AD-A354-AE59-E51A-0B2954719F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1363" y="9500454"/>
            <a:ext cx="1054621" cy="5617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4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13172</TotalTime>
  <Words>724</Words>
  <Application>Microsoft Office PowerPoint</Application>
  <PresentationFormat>Custom</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Keithinusa</dc:creator>
  <cp:lastModifiedBy>J Wing</cp:lastModifiedBy>
  <cp:revision>9</cp:revision>
  <dcterms:modified xsi:type="dcterms:W3CDTF">2023-04-04T22:56:16Z</dcterms:modified>
</cp:coreProperties>
</file>