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Lst>
  <p:sldIdLst>
    <p:sldId id="256" r:id="rId2"/>
    <p:sldId id="257" r:id="rId3"/>
    <p:sldId id="258" r:id="rId4"/>
    <p:sldId id="259" r:id="rId5"/>
    <p:sldId id="260" r:id="rId6"/>
    <p:sldId id="261" r:id="rId7"/>
    <p:sldId id="262" r:id="rId8"/>
    <p:sldId id="280" r:id="rId9"/>
    <p:sldId id="264" r:id="rId10"/>
    <p:sldId id="283" r:id="rId11"/>
    <p:sldId id="265" r:id="rId12"/>
    <p:sldId id="266" r:id="rId13"/>
    <p:sldId id="284" r:id="rId14"/>
    <p:sldId id="274" r:id="rId15"/>
    <p:sldId id="285" r:id="rId16"/>
    <p:sldId id="268" r:id="rId17"/>
    <p:sldId id="270" r:id="rId18"/>
    <p:sldId id="269" r:id="rId19"/>
    <p:sldId id="275" r:id="rId20"/>
    <p:sldId id="271" r:id="rId21"/>
    <p:sldId id="273" r:id="rId22"/>
    <p:sldId id="277" r:id="rId23"/>
    <p:sldId id="286" r:id="rId24"/>
    <p:sldId id="279" r:id="rId25"/>
  </p:sldIdLst>
  <p:sldSz cx="18288000" cy="10287000"/>
  <p:notesSz cx="6858000" cy="9144000"/>
  <p:embeddedFontLst>
    <p:embeddedFont>
      <p:font typeface="Gotham" panose="020B0604020202020204" charset="0"/>
      <p:regular r:id="rId26"/>
    </p:embeddedFont>
    <p:embeddedFont>
      <p:font typeface="Inter" panose="020B0604020202020204" charset="0"/>
      <p:regular r:id="rId27"/>
    </p:embeddedFont>
    <p:embeddedFont>
      <p:font typeface="Inter Bold" panose="020B0604020202020204" charset="0"/>
      <p:regular r:id="rId28"/>
    </p:embeddedFont>
    <p:embeddedFont>
      <p:font typeface="Poppins Bold" panose="020B0604020202020204" charset="0"/>
      <p:regular r:id="rId29"/>
    </p:embeddedFont>
    <p:embeddedFont>
      <p:font typeface="Poppins Medium" panose="00000600000000000000"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0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2FDC-C90F-5847-0F0A-DB498148CC0B}"/>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AU"/>
          </a:p>
        </p:txBody>
      </p:sp>
      <p:sp>
        <p:nvSpPr>
          <p:cNvPr id="3" name="Subtitle 2">
            <a:extLst>
              <a:ext uri="{FF2B5EF4-FFF2-40B4-BE49-F238E27FC236}">
                <a16:creationId xmlns:a16="http://schemas.microsoft.com/office/drawing/2014/main" id="{7E20114E-547A-6660-D938-F87A1DAC1A2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E374449B-8291-22F4-97F6-409024BB31AD}"/>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5" name="Footer Placeholder 4">
            <a:extLst>
              <a:ext uri="{FF2B5EF4-FFF2-40B4-BE49-F238E27FC236}">
                <a16:creationId xmlns:a16="http://schemas.microsoft.com/office/drawing/2014/main" id="{1378B8FF-2595-3120-8206-D1EFFB9F6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A4EA8-CC1E-40AE-C594-837979A1C9A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596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D085-02D9-0CA8-99A0-D03D695F681C}"/>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01C6456-F447-5E8D-4C61-20F8281A8F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2AB707B-DEC2-7763-1019-6250768C9410}"/>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5" name="Footer Placeholder 4">
            <a:extLst>
              <a:ext uri="{FF2B5EF4-FFF2-40B4-BE49-F238E27FC236}">
                <a16:creationId xmlns:a16="http://schemas.microsoft.com/office/drawing/2014/main" id="{C12A9341-EB6F-375A-2A7B-D46A1289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D42DC-F7F3-8CBD-87B2-1C210A02B8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580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27CE8-9FDD-DA0A-40C5-962772F71EEC}"/>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620E1481-F1AE-E1BD-2EC4-FB524F9DB310}"/>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02BB879-9DA8-D2EB-25BE-FFA2CBD91F98}"/>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5" name="Footer Placeholder 4">
            <a:extLst>
              <a:ext uri="{FF2B5EF4-FFF2-40B4-BE49-F238E27FC236}">
                <a16:creationId xmlns:a16="http://schemas.microsoft.com/office/drawing/2014/main" id="{C8D350CA-9DC4-9222-888E-D5A63B72E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F84EB-9889-0834-4E88-C1A37969F67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906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DBA2-A590-6EEE-CC6A-2A04A3C3A5A8}"/>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4DAE266E-048A-1C6A-841D-3864E82616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1F1C3F22-695A-502B-711E-6138EAA1DE15}"/>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5" name="Footer Placeholder 4">
            <a:extLst>
              <a:ext uri="{FF2B5EF4-FFF2-40B4-BE49-F238E27FC236}">
                <a16:creationId xmlns:a16="http://schemas.microsoft.com/office/drawing/2014/main" id="{AEEA9FDF-0FB5-109D-8339-23A074AE7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56323-ECA7-7A43-669D-0F2D1FAD8EA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340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994C-D20F-2230-6F5B-53CDB47EA154}"/>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8CF2178E-4474-103D-AB84-53998B851608}"/>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4DA6A2-EFDA-5539-5469-70380C29D33C}"/>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5" name="Footer Placeholder 4">
            <a:extLst>
              <a:ext uri="{FF2B5EF4-FFF2-40B4-BE49-F238E27FC236}">
                <a16:creationId xmlns:a16="http://schemas.microsoft.com/office/drawing/2014/main" id="{0A232E28-106F-AD7A-4986-844739D3F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822B-CA2E-6763-7E3C-5CE443B2EA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793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598C-43DB-5F40-7BF1-159DD6442EED}"/>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4FFDC6D-883D-7212-74C4-5B0639941AE5}"/>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D2346E6B-8C1B-A3AE-5FFE-9A687502BF22}"/>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758E81AF-C977-0F80-6AA6-BA8353EA2F81}"/>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6" name="Footer Placeholder 5">
            <a:extLst>
              <a:ext uri="{FF2B5EF4-FFF2-40B4-BE49-F238E27FC236}">
                <a16:creationId xmlns:a16="http://schemas.microsoft.com/office/drawing/2014/main" id="{E27F33D5-EF7F-6C15-44BD-2CE575D8F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A8A6E-4B17-391A-C61B-F88347AB374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31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D929-96A6-A9A4-6866-E3F5E3C2C865}"/>
              </a:ext>
            </a:extLst>
          </p:cNvPr>
          <p:cNvSpPr>
            <a:spLocks noGrp="1"/>
          </p:cNvSpPr>
          <p:nvPr>
            <p:ph type="title"/>
          </p:nvPr>
        </p:nvSpPr>
        <p:spPr>
          <a:xfrm>
            <a:off x="1259682" y="547688"/>
            <a:ext cx="15773400" cy="1988345"/>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E2C2FA4-B8BB-C85D-8A3F-FF650D70450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D4AC3075-810E-B8B9-9774-0C3A32FF57F1}"/>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36B75E14-82E7-1E04-9C50-77BD80AB036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B7D7305E-AE42-A0C3-6A49-AF5212FA3408}"/>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9DEA311F-190B-8499-27E9-45E9F2AF8562}"/>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8" name="Footer Placeholder 7">
            <a:extLst>
              <a:ext uri="{FF2B5EF4-FFF2-40B4-BE49-F238E27FC236}">
                <a16:creationId xmlns:a16="http://schemas.microsoft.com/office/drawing/2014/main" id="{E5F7475B-652D-0040-B60B-0FD501D67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09A6E4-4F45-42F2-3031-333D915777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933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56E9-E0D5-C188-1ADC-66F3441AABCC}"/>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D6E80A4-1C4A-9A75-1509-2F80191EE362}"/>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4" name="Footer Placeholder 3">
            <a:extLst>
              <a:ext uri="{FF2B5EF4-FFF2-40B4-BE49-F238E27FC236}">
                <a16:creationId xmlns:a16="http://schemas.microsoft.com/office/drawing/2014/main" id="{51FCD668-BC41-B55B-7062-C6E8BE48CD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9F981F-592B-0B5B-8810-86CFD0D6A33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4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BED0F-A8F3-E3ED-1DA2-40DE773DFCB5}"/>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3" name="Footer Placeholder 2">
            <a:extLst>
              <a:ext uri="{FF2B5EF4-FFF2-40B4-BE49-F238E27FC236}">
                <a16:creationId xmlns:a16="http://schemas.microsoft.com/office/drawing/2014/main" id="{19105F79-9091-4227-15F7-4A50CF61C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C7582-3353-D8EC-DEA7-576D7F327AF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43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DB6E-FB61-269F-AFC9-3DBA968C66D0}"/>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0704184D-6AD8-A669-F0C4-4C90500DD8F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8778A936-75A0-540B-5D15-4A4AF6A4A53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4880EE7C-32D3-CB1A-E88E-703377AE9043}"/>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6" name="Footer Placeholder 5">
            <a:extLst>
              <a:ext uri="{FF2B5EF4-FFF2-40B4-BE49-F238E27FC236}">
                <a16:creationId xmlns:a16="http://schemas.microsoft.com/office/drawing/2014/main" id="{B9940231-7741-E7BE-A5C5-D158E9500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DFC28-B8FC-14D6-611B-FEB14F8A737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34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BBBF-2290-3B79-FB47-CE063A982BFD}"/>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98FA9311-B9BE-6250-CA43-4344E9A77D4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AU"/>
          </a:p>
        </p:txBody>
      </p:sp>
      <p:sp>
        <p:nvSpPr>
          <p:cNvPr id="4" name="Text Placeholder 3">
            <a:extLst>
              <a:ext uri="{FF2B5EF4-FFF2-40B4-BE49-F238E27FC236}">
                <a16:creationId xmlns:a16="http://schemas.microsoft.com/office/drawing/2014/main" id="{020FDC28-5C64-FA0A-D3E2-B04A717ABBE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624C114C-CABC-0C8C-18C1-77C739C1BF2E}"/>
              </a:ext>
            </a:extLst>
          </p:cNvPr>
          <p:cNvSpPr>
            <a:spLocks noGrp="1"/>
          </p:cNvSpPr>
          <p:nvPr>
            <p:ph type="dt" sz="half" idx="10"/>
          </p:nvPr>
        </p:nvSpPr>
        <p:spPr/>
        <p:txBody>
          <a:bodyPr/>
          <a:lstStyle/>
          <a:p>
            <a:fld id="{1D8BD707-D9CF-40AE-B4C6-C98DA3205C09}" type="datetimeFigureOut">
              <a:rPr lang="en-US" smtClean="0"/>
              <a:pPr/>
              <a:t>5/26/2026</a:t>
            </a:fld>
            <a:endParaRPr lang="en-US"/>
          </a:p>
        </p:txBody>
      </p:sp>
      <p:sp>
        <p:nvSpPr>
          <p:cNvPr id="6" name="Footer Placeholder 5">
            <a:extLst>
              <a:ext uri="{FF2B5EF4-FFF2-40B4-BE49-F238E27FC236}">
                <a16:creationId xmlns:a16="http://schemas.microsoft.com/office/drawing/2014/main" id="{3DB984DD-9E3D-F333-51A0-BC0EA9014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30A45-6060-8793-4C6F-427DFCBBA90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16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5E60E-64E5-1B43-1D20-E6528C2E459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88285FC-DE2E-400C-E861-316B1346A2C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527C528-F50A-EB75-F670-656B515FAB9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5/26/2026</a:t>
            </a:fld>
            <a:endParaRPr lang="en-US"/>
          </a:p>
        </p:txBody>
      </p:sp>
      <p:sp>
        <p:nvSpPr>
          <p:cNvPr id="5" name="Footer Placeholder 4">
            <a:extLst>
              <a:ext uri="{FF2B5EF4-FFF2-40B4-BE49-F238E27FC236}">
                <a16:creationId xmlns:a16="http://schemas.microsoft.com/office/drawing/2014/main" id="{A0888D0E-4956-B3D1-582E-27305E3E877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1DB6E0-B28D-F490-0E9A-EAA1D0358D6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546871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sv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2.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66822" y="7391012"/>
            <a:ext cx="6247588" cy="1196417"/>
            <a:chOff x="0" y="0"/>
            <a:chExt cx="1645455" cy="315106"/>
          </a:xfrm>
        </p:grpSpPr>
        <p:sp>
          <p:nvSpPr>
            <p:cNvPr id="3" name="Freeform 3"/>
            <p:cNvSpPr/>
            <p:nvPr/>
          </p:nvSpPr>
          <p:spPr>
            <a:xfrm>
              <a:off x="0" y="0"/>
              <a:ext cx="1645455" cy="315106"/>
            </a:xfrm>
            <a:custGeom>
              <a:avLst/>
              <a:gdLst/>
              <a:ahLst/>
              <a:cxnLst/>
              <a:rect l="l" t="t" r="r" b="b"/>
              <a:pathLst>
                <a:path w="1645455" h="315106">
                  <a:moveTo>
                    <a:pt x="45850" y="0"/>
                  </a:moveTo>
                  <a:lnTo>
                    <a:pt x="1599606" y="0"/>
                  </a:lnTo>
                  <a:cubicBezTo>
                    <a:pt x="1611766" y="0"/>
                    <a:pt x="1623428" y="4831"/>
                    <a:pt x="1632026" y="13429"/>
                  </a:cubicBezTo>
                  <a:cubicBezTo>
                    <a:pt x="1640625" y="22028"/>
                    <a:pt x="1645455" y="33690"/>
                    <a:pt x="1645455" y="45850"/>
                  </a:cubicBezTo>
                  <a:lnTo>
                    <a:pt x="1645455" y="269256"/>
                  </a:lnTo>
                  <a:cubicBezTo>
                    <a:pt x="1645455" y="294578"/>
                    <a:pt x="1624928" y="315106"/>
                    <a:pt x="1599606" y="315106"/>
                  </a:cubicBezTo>
                  <a:lnTo>
                    <a:pt x="45850" y="315106"/>
                  </a:lnTo>
                  <a:cubicBezTo>
                    <a:pt x="33690" y="315106"/>
                    <a:pt x="22028" y="310275"/>
                    <a:pt x="13429" y="301676"/>
                  </a:cubicBezTo>
                  <a:cubicBezTo>
                    <a:pt x="4831" y="293078"/>
                    <a:pt x="0" y="281416"/>
                    <a:pt x="0" y="269256"/>
                  </a:cubicBezTo>
                  <a:lnTo>
                    <a:pt x="0" y="45850"/>
                  </a:lnTo>
                  <a:cubicBezTo>
                    <a:pt x="0" y="33690"/>
                    <a:pt x="4831" y="22028"/>
                    <a:pt x="13429" y="13429"/>
                  </a:cubicBezTo>
                  <a:cubicBezTo>
                    <a:pt x="22028" y="4831"/>
                    <a:pt x="33690" y="0"/>
                    <a:pt x="45850" y="0"/>
                  </a:cubicBezTo>
                  <a:close/>
                </a:path>
              </a:pathLst>
            </a:custGeom>
            <a:solidFill>
              <a:srgbClr val="F18805"/>
            </a:solidFill>
          </p:spPr>
          <p:txBody>
            <a:bodyPr/>
            <a:lstStyle/>
            <a:p>
              <a:endParaRPr lang="en-AU"/>
            </a:p>
          </p:txBody>
        </p:sp>
        <p:sp>
          <p:nvSpPr>
            <p:cNvPr id="4" name="TextBox 4"/>
            <p:cNvSpPr txBox="1"/>
            <p:nvPr/>
          </p:nvSpPr>
          <p:spPr>
            <a:xfrm>
              <a:off x="0" y="-47625"/>
              <a:ext cx="1645455" cy="362731"/>
            </a:xfrm>
            <a:prstGeom prst="rect">
              <a:avLst/>
            </a:prstGeom>
          </p:spPr>
          <p:txBody>
            <a:bodyPr lIns="50800" tIns="50800" rIns="50800" bIns="50800" rtlCol="0" anchor="ctr"/>
            <a:lstStyle/>
            <a:p>
              <a:pPr marL="0" lvl="0" indent="0" algn="ctr">
                <a:lnSpc>
                  <a:spcPts val="2800"/>
                </a:lnSpc>
              </a:pPr>
              <a:endParaRPr/>
            </a:p>
          </p:txBody>
        </p:sp>
      </p:grpSp>
      <p:sp>
        <p:nvSpPr>
          <p:cNvPr id="5" name="Freeform 5"/>
          <p:cNvSpPr/>
          <p:nvPr/>
        </p:nvSpPr>
        <p:spPr>
          <a:xfrm>
            <a:off x="9278670" y="7616930"/>
            <a:ext cx="744580" cy="744580"/>
          </a:xfrm>
          <a:custGeom>
            <a:avLst/>
            <a:gdLst/>
            <a:ahLst/>
            <a:cxnLst/>
            <a:rect l="l" t="t" r="r" b="b"/>
            <a:pathLst>
              <a:path w="744580" h="744580">
                <a:moveTo>
                  <a:pt x="0" y="0"/>
                </a:moveTo>
                <a:lnTo>
                  <a:pt x="744580" y="0"/>
                </a:lnTo>
                <a:lnTo>
                  <a:pt x="744580" y="744580"/>
                </a:lnTo>
                <a:lnTo>
                  <a:pt x="0" y="74458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6" name="Group 6"/>
          <p:cNvGrpSpPr/>
          <p:nvPr/>
        </p:nvGrpSpPr>
        <p:grpSpPr>
          <a:xfrm>
            <a:off x="1341500" y="2483528"/>
            <a:ext cx="6199862" cy="5319944"/>
            <a:chOff x="0" y="0"/>
            <a:chExt cx="6269228" cy="5379466"/>
          </a:xfrm>
        </p:grpSpPr>
        <p:sp>
          <p:nvSpPr>
            <p:cNvPr id="7" name="Freeform 7"/>
            <p:cNvSpPr/>
            <p:nvPr/>
          </p:nvSpPr>
          <p:spPr>
            <a:xfrm>
              <a:off x="12" y="76"/>
              <a:ext cx="6269216" cy="5379390"/>
            </a:xfrm>
            <a:custGeom>
              <a:avLst/>
              <a:gdLst/>
              <a:ahLst/>
              <a:cxnLst/>
              <a:rect l="l" t="t" r="r" b="b"/>
              <a:pathLst>
                <a:path w="6269216" h="5379390">
                  <a:moveTo>
                    <a:pt x="5977116" y="5379390"/>
                  </a:moveTo>
                  <a:cubicBezTo>
                    <a:pt x="6137771" y="5379390"/>
                    <a:pt x="6269216" y="5247945"/>
                    <a:pt x="6269216" y="5087290"/>
                  </a:cubicBezTo>
                  <a:lnTo>
                    <a:pt x="6269216" y="237922"/>
                  </a:lnTo>
                  <a:cubicBezTo>
                    <a:pt x="6269216" y="77267"/>
                    <a:pt x="6140565" y="-27000"/>
                    <a:pt x="5983466" y="6147"/>
                  </a:cubicBezTo>
                  <a:lnTo>
                    <a:pt x="204966" y="1224966"/>
                  </a:lnTo>
                  <a:cubicBezTo>
                    <a:pt x="47740" y="1258113"/>
                    <a:pt x="-37350" y="1409243"/>
                    <a:pt x="15863" y="1560881"/>
                  </a:cubicBezTo>
                  <a:lnTo>
                    <a:pt x="1258431" y="5103673"/>
                  </a:lnTo>
                  <a:cubicBezTo>
                    <a:pt x="1311644" y="5255311"/>
                    <a:pt x="1486523" y="5379263"/>
                    <a:pt x="1647178" y="5379263"/>
                  </a:cubicBezTo>
                  <a:lnTo>
                    <a:pt x="5977116" y="5379390"/>
                  </a:lnTo>
                  <a:close/>
                </a:path>
              </a:pathLst>
            </a:custGeom>
            <a:solidFill>
              <a:srgbClr val="F0A202"/>
            </a:solidFill>
          </p:spPr>
          <p:txBody>
            <a:bodyPr/>
            <a:lstStyle/>
            <a:p>
              <a:endParaRPr lang="en-AU"/>
            </a:p>
          </p:txBody>
        </p:sp>
      </p:grpSp>
      <p:sp>
        <p:nvSpPr>
          <p:cNvPr id="8" name="Freeform 8"/>
          <p:cNvSpPr/>
          <p:nvPr/>
        </p:nvSpPr>
        <p:spPr>
          <a:xfrm rot="-6569366">
            <a:off x="13187448" y="-918928"/>
            <a:ext cx="5106074" cy="5236999"/>
          </a:xfrm>
          <a:custGeom>
            <a:avLst/>
            <a:gdLst/>
            <a:ahLst/>
            <a:cxnLst/>
            <a:rect l="l" t="t" r="r" b="b"/>
            <a:pathLst>
              <a:path w="5106074" h="5236999">
                <a:moveTo>
                  <a:pt x="0" y="0"/>
                </a:moveTo>
                <a:lnTo>
                  <a:pt x="5106075" y="0"/>
                </a:lnTo>
                <a:lnTo>
                  <a:pt x="5106075" y="5236999"/>
                </a:lnTo>
                <a:lnTo>
                  <a:pt x="0" y="5236999"/>
                </a:lnTo>
                <a:lnTo>
                  <a:pt x="0" y="0"/>
                </a:lnTo>
                <a:close/>
              </a:path>
            </a:pathLst>
          </a:custGeom>
          <a:blipFill>
            <a:blip>
              <a:alphaModFix amt="19999"/>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9" name="Group 9"/>
          <p:cNvGrpSpPr/>
          <p:nvPr/>
        </p:nvGrpSpPr>
        <p:grpSpPr>
          <a:xfrm>
            <a:off x="15609657" y="5893097"/>
            <a:ext cx="1303549" cy="1303549"/>
            <a:chOff x="0" y="0"/>
            <a:chExt cx="698500" cy="698500"/>
          </a:xfrm>
        </p:grpSpPr>
        <p:sp>
          <p:nvSpPr>
            <p:cNvPr id="10" name="Freeform 10"/>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11" name="TextBox 11"/>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12" name="Group 12"/>
          <p:cNvGrpSpPr/>
          <p:nvPr/>
        </p:nvGrpSpPr>
        <p:grpSpPr>
          <a:xfrm>
            <a:off x="851135" y="830293"/>
            <a:ext cx="1466692" cy="1466692"/>
            <a:chOff x="0" y="0"/>
            <a:chExt cx="647700" cy="647700"/>
          </a:xfrm>
        </p:grpSpPr>
        <p:sp>
          <p:nvSpPr>
            <p:cNvPr id="13" name="Freeform 13"/>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14" name="TextBox 14"/>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5" name="Group 15"/>
          <p:cNvGrpSpPr/>
          <p:nvPr/>
        </p:nvGrpSpPr>
        <p:grpSpPr>
          <a:xfrm>
            <a:off x="5399610" y="9258300"/>
            <a:ext cx="2017835" cy="1028700"/>
            <a:chOff x="0" y="0"/>
            <a:chExt cx="647700" cy="330200"/>
          </a:xfrm>
        </p:grpSpPr>
        <p:sp>
          <p:nvSpPr>
            <p:cNvPr id="16" name="Freeform 16"/>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17" name="TextBox 17"/>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18" name="TextBox 18"/>
          <p:cNvSpPr txBox="1"/>
          <p:nvPr/>
        </p:nvSpPr>
        <p:spPr>
          <a:xfrm>
            <a:off x="8766822" y="4084755"/>
            <a:ext cx="8294967" cy="1700930"/>
          </a:xfrm>
          <a:prstGeom prst="rect">
            <a:avLst/>
          </a:prstGeom>
        </p:spPr>
        <p:txBody>
          <a:bodyPr lIns="0" tIns="0" rIns="0" bIns="0" rtlCol="0" anchor="t">
            <a:spAutoFit/>
          </a:bodyPr>
          <a:lstStyle/>
          <a:p>
            <a:pPr marL="0" lvl="0" indent="0" algn="l">
              <a:lnSpc>
                <a:spcPts val="6590"/>
              </a:lnSpc>
            </a:pPr>
            <a:r>
              <a:rPr lang="en-US" sz="6590" spc="-362" dirty="0">
                <a:solidFill>
                  <a:srgbClr val="000000"/>
                </a:solidFill>
                <a:latin typeface="Gotham"/>
                <a:ea typeface="Gotham"/>
                <a:cs typeface="Gotham"/>
                <a:sym typeface="Gotham"/>
              </a:rPr>
              <a:t>Debating Basics for Beginners</a:t>
            </a:r>
          </a:p>
        </p:txBody>
      </p:sp>
      <p:sp>
        <p:nvSpPr>
          <p:cNvPr id="19" name="TextBox 19"/>
          <p:cNvSpPr txBox="1"/>
          <p:nvPr/>
        </p:nvSpPr>
        <p:spPr>
          <a:xfrm>
            <a:off x="10224905" y="7578830"/>
            <a:ext cx="4102496" cy="339761"/>
          </a:xfrm>
          <a:prstGeom prst="rect">
            <a:avLst/>
          </a:prstGeom>
        </p:spPr>
        <p:txBody>
          <a:bodyPr lIns="0" tIns="0" rIns="0" bIns="0" rtlCol="0" anchor="t">
            <a:spAutoFit/>
          </a:bodyPr>
          <a:lstStyle/>
          <a:p>
            <a:pPr marL="0" lvl="0" indent="0" algn="l">
              <a:lnSpc>
                <a:spcPts val="2798"/>
              </a:lnSpc>
            </a:pPr>
            <a:r>
              <a:rPr lang="en-US" sz="1998" dirty="0">
                <a:solidFill>
                  <a:srgbClr val="000000"/>
                </a:solidFill>
                <a:latin typeface="Inter"/>
                <a:ea typeface="Inter"/>
                <a:cs typeface="Inter"/>
                <a:sym typeface="Inter"/>
              </a:rPr>
              <a:t>www.scsdebating.com.au</a:t>
            </a:r>
          </a:p>
        </p:txBody>
      </p:sp>
      <p:sp>
        <p:nvSpPr>
          <p:cNvPr id="20" name="TextBox 20"/>
          <p:cNvSpPr txBox="1"/>
          <p:nvPr/>
        </p:nvSpPr>
        <p:spPr>
          <a:xfrm>
            <a:off x="10224905" y="8006770"/>
            <a:ext cx="2195335" cy="339761"/>
          </a:xfrm>
          <a:prstGeom prst="rect">
            <a:avLst/>
          </a:prstGeom>
        </p:spPr>
        <p:txBody>
          <a:bodyPr lIns="0" tIns="0" rIns="0" bIns="0" rtlCol="0" anchor="t">
            <a:spAutoFit/>
          </a:bodyPr>
          <a:lstStyle/>
          <a:p>
            <a:pPr marL="0" lvl="0" indent="0" algn="l">
              <a:lnSpc>
                <a:spcPts val="2798"/>
              </a:lnSpc>
            </a:pPr>
            <a:r>
              <a:rPr lang="en-US" sz="1998">
                <a:solidFill>
                  <a:srgbClr val="000000"/>
                </a:solidFill>
                <a:latin typeface="Inter"/>
                <a:ea typeface="Inter"/>
                <a:cs typeface="Inter"/>
                <a:sym typeface="Inter"/>
              </a:rPr>
              <a:t>Presented By:</a:t>
            </a:r>
          </a:p>
        </p:txBody>
      </p:sp>
      <p:sp>
        <p:nvSpPr>
          <p:cNvPr id="21" name="TextBox 21"/>
          <p:cNvSpPr txBox="1"/>
          <p:nvPr/>
        </p:nvSpPr>
        <p:spPr>
          <a:xfrm>
            <a:off x="12092681" y="8006770"/>
            <a:ext cx="2921729" cy="339761"/>
          </a:xfrm>
          <a:prstGeom prst="rect">
            <a:avLst/>
          </a:prstGeom>
        </p:spPr>
        <p:txBody>
          <a:bodyPr lIns="0" tIns="0" rIns="0" bIns="0" rtlCol="0" anchor="t">
            <a:spAutoFit/>
          </a:bodyPr>
          <a:lstStyle/>
          <a:p>
            <a:pPr marL="0" lvl="0" indent="0" algn="l">
              <a:lnSpc>
                <a:spcPts val="2798"/>
              </a:lnSpc>
            </a:pPr>
            <a:r>
              <a:rPr lang="en-US" sz="1998" b="1">
                <a:solidFill>
                  <a:srgbClr val="000000"/>
                </a:solidFill>
                <a:latin typeface="Inter Bold"/>
                <a:ea typeface="Inter Bold"/>
                <a:cs typeface="Inter Bold"/>
                <a:sym typeface="Inter Bold"/>
              </a:rPr>
              <a:t>Meg Dunstan</a:t>
            </a:r>
          </a:p>
        </p:txBody>
      </p:sp>
      <p:sp>
        <p:nvSpPr>
          <p:cNvPr id="22" name="TextBox 22"/>
          <p:cNvSpPr txBox="1"/>
          <p:nvPr/>
        </p:nvSpPr>
        <p:spPr>
          <a:xfrm>
            <a:off x="8766822" y="6120056"/>
            <a:ext cx="5614110" cy="737635"/>
          </a:xfrm>
          <a:prstGeom prst="rect">
            <a:avLst/>
          </a:prstGeom>
        </p:spPr>
        <p:txBody>
          <a:bodyPr lIns="0" tIns="0" rIns="0" bIns="0" rtlCol="0" anchor="t">
            <a:spAutoFit/>
          </a:bodyPr>
          <a:lstStyle/>
          <a:p>
            <a:pPr marL="0" lvl="0" indent="0" algn="l">
              <a:lnSpc>
                <a:spcPts val="2917"/>
              </a:lnSpc>
            </a:pPr>
            <a:r>
              <a:rPr lang="en-US" sz="2084" b="1">
                <a:solidFill>
                  <a:srgbClr val="000000"/>
                </a:solidFill>
                <a:latin typeface="Poppins Bold"/>
                <a:ea typeface="Poppins Bold"/>
                <a:cs typeface="Poppins Bold"/>
                <a:sym typeface="Poppins Bold"/>
              </a:rPr>
              <a:t>Sunshine Coast Schools Debating Competition 2026</a:t>
            </a:r>
          </a:p>
        </p:txBody>
      </p:sp>
      <p:pic>
        <p:nvPicPr>
          <p:cNvPr id="23" name="Picture 22">
            <a:extLst>
              <a:ext uri="{FF2B5EF4-FFF2-40B4-BE49-F238E27FC236}">
                <a16:creationId xmlns:a16="http://schemas.microsoft.com/office/drawing/2014/main" id="{83195F0E-CB07-00CB-25AE-5035EF203DC5}"/>
              </a:ext>
            </a:extLst>
          </p:cNvPr>
          <p:cNvPicPr>
            <a:picLocks noChangeAspect="1"/>
          </p:cNvPicPr>
          <p:nvPr/>
        </p:nvPicPr>
        <p:blipFill>
          <a:blip r:embed="rId4"/>
          <a:srcRect/>
          <a:stretch/>
        </p:blipFill>
        <p:spPr bwMode="auto">
          <a:xfrm>
            <a:off x="2776232" y="3113808"/>
            <a:ext cx="4761865" cy="47618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F739-D70F-17CA-86C8-22D9E82B4E41}"/>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DBF46B5B-49C9-6D6D-4E59-9516252B13F9}"/>
              </a:ext>
            </a:extLst>
          </p:cNvPr>
          <p:cNvGrpSpPr/>
          <p:nvPr/>
        </p:nvGrpSpPr>
        <p:grpSpPr>
          <a:xfrm>
            <a:off x="9144000" y="12027"/>
            <a:ext cx="9127671" cy="2845473"/>
            <a:chOff x="0" y="0"/>
            <a:chExt cx="1732921" cy="730667"/>
          </a:xfrm>
        </p:grpSpPr>
        <p:sp>
          <p:nvSpPr>
            <p:cNvPr id="6" name="Freeform 6">
              <a:extLst>
                <a:ext uri="{FF2B5EF4-FFF2-40B4-BE49-F238E27FC236}">
                  <a16:creationId xmlns:a16="http://schemas.microsoft.com/office/drawing/2014/main" id="{DFBD8875-06E5-D965-2D72-F3A95359BE11}"/>
                </a:ext>
              </a:extLst>
            </p:cNvPr>
            <p:cNvSpPr/>
            <p:nvPr/>
          </p:nvSpPr>
          <p:spPr>
            <a:xfrm>
              <a:off x="0" y="0"/>
              <a:ext cx="1732921" cy="730667"/>
            </a:xfrm>
            <a:custGeom>
              <a:avLst/>
              <a:gdLst/>
              <a:ahLst/>
              <a:cxnLst/>
              <a:rect l="l" t="t" r="r" b="b"/>
              <a:pathLst>
                <a:path w="1732921" h="730667">
                  <a:moveTo>
                    <a:pt x="35299" y="0"/>
                  </a:moveTo>
                  <a:lnTo>
                    <a:pt x="1697622" y="0"/>
                  </a:lnTo>
                  <a:cubicBezTo>
                    <a:pt x="1706984" y="0"/>
                    <a:pt x="1715962" y="3719"/>
                    <a:pt x="1722582" y="10339"/>
                  </a:cubicBezTo>
                  <a:cubicBezTo>
                    <a:pt x="1729202" y="16959"/>
                    <a:pt x="1732921" y="25937"/>
                    <a:pt x="1732921" y="35299"/>
                  </a:cubicBezTo>
                  <a:lnTo>
                    <a:pt x="1732921" y="695367"/>
                  </a:lnTo>
                  <a:cubicBezTo>
                    <a:pt x="1732921" y="704729"/>
                    <a:pt x="1729202" y="713708"/>
                    <a:pt x="1722582" y="720328"/>
                  </a:cubicBezTo>
                  <a:cubicBezTo>
                    <a:pt x="1715962" y="726948"/>
                    <a:pt x="1706984" y="730667"/>
                    <a:pt x="1697622" y="730667"/>
                  </a:cubicBezTo>
                  <a:lnTo>
                    <a:pt x="35299" y="730667"/>
                  </a:lnTo>
                  <a:cubicBezTo>
                    <a:pt x="25937" y="730667"/>
                    <a:pt x="16959" y="726948"/>
                    <a:pt x="10339" y="720328"/>
                  </a:cubicBezTo>
                  <a:cubicBezTo>
                    <a:pt x="3719" y="713708"/>
                    <a:pt x="0" y="704729"/>
                    <a:pt x="0" y="695367"/>
                  </a:cubicBezTo>
                  <a:lnTo>
                    <a:pt x="0" y="35299"/>
                  </a:lnTo>
                  <a:cubicBezTo>
                    <a:pt x="0" y="25937"/>
                    <a:pt x="3719" y="16959"/>
                    <a:pt x="10339" y="10339"/>
                  </a:cubicBezTo>
                  <a:cubicBezTo>
                    <a:pt x="16959" y="3719"/>
                    <a:pt x="25937" y="0"/>
                    <a:pt x="35299" y="0"/>
                  </a:cubicBezTo>
                  <a:close/>
                </a:path>
              </a:pathLst>
            </a:custGeom>
            <a:solidFill>
              <a:srgbClr val="F18805"/>
            </a:solidFill>
          </p:spPr>
          <p:txBody>
            <a:bodyPr/>
            <a:lstStyle/>
            <a:p>
              <a:endParaRPr lang="en-AU"/>
            </a:p>
          </p:txBody>
        </p:sp>
        <p:sp>
          <p:nvSpPr>
            <p:cNvPr id="7" name="TextBox 7">
              <a:extLst>
                <a:ext uri="{FF2B5EF4-FFF2-40B4-BE49-F238E27FC236}">
                  <a16:creationId xmlns:a16="http://schemas.microsoft.com/office/drawing/2014/main" id="{3860CAD0-F11D-E7E9-7DE9-926CCC08124C}"/>
                </a:ext>
              </a:extLst>
            </p:cNvPr>
            <p:cNvSpPr txBox="1"/>
            <p:nvPr/>
          </p:nvSpPr>
          <p:spPr>
            <a:xfrm>
              <a:off x="0" y="-47625"/>
              <a:ext cx="1732921" cy="778292"/>
            </a:xfrm>
            <a:prstGeom prst="rect">
              <a:avLst/>
            </a:prstGeom>
          </p:spPr>
          <p:txBody>
            <a:bodyPr lIns="50800" tIns="50800" rIns="50800" bIns="50800" rtlCol="0" anchor="ctr"/>
            <a:lstStyle/>
            <a:p>
              <a:pPr marL="0" lvl="0" indent="0" algn="ctr">
                <a:lnSpc>
                  <a:spcPts val="2800"/>
                </a:lnSpc>
              </a:pPr>
              <a:endParaRPr/>
            </a:p>
          </p:txBody>
        </p:sp>
      </p:grpSp>
      <p:sp>
        <p:nvSpPr>
          <p:cNvPr id="8" name="Freeform 8">
            <a:extLst>
              <a:ext uri="{FF2B5EF4-FFF2-40B4-BE49-F238E27FC236}">
                <a16:creationId xmlns:a16="http://schemas.microsoft.com/office/drawing/2014/main" id="{10B5DC26-A0AA-6990-184F-5A65B184C03F}"/>
              </a:ext>
            </a:extLst>
          </p:cNvPr>
          <p:cNvSpPr/>
          <p:nvPr/>
        </p:nvSpPr>
        <p:spPr>
          <a:xfrm>
            <a:off x="9762217" y="287929"/>
            <a:ext cx="501992" cy="501992"/>
          </a:xfrm>
          <a:custGeom>
            <a:avLst/>
            <a:gdLst/>
            <a:ahLst/>
            <a:cxnLst/>
            <a:rect l="l" t="t" r="r" b="b"/>
            <a:pathLst>
              <a:path w="501992" h="501992">
                <a:moveTo>
                  <a:pt x="0" y="0"/>
                </a:moveTo>
                <a:lnTo>
                  <a:pt x="501992" y="0"/>
                </a:lnTo>
                <a:lnTo>
                  <a:pt x="501992" y="501992"/>
                </a:lnTo>
                <a:lnTo>
                  <a:pt x="0" y="5019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9" name="Freeform 9">
            <a:extLst>
              <a:ext uri="{FF2B5EF4-FFF2-40B4-BE49-F238E27FC236}">
                <a16:creationId xmlns:a16="http://schemas.microsoft.com/office/drawing/2014/main" id="{64293918-05EF-BD83-96A1-BADDC43FE9C7}"/>
              </a:ext>
            </a:extLst>
          </p:cNvPr>
          <p:cNvSpPr/>
          <p:nvPr/>
        </p:nvSpPr>
        <p:spPr>
          <a:xfrm rot="2312310">
            <a:off x="103607" y="-3512124"/>
            <a:ext cx="7127704" cy="7310466"/>
          </a:xfrm>
          <a:custGeom>
            <a:avLst/>
            <a:gdLst/>
            <a:ahLst/>
            <a:cxnLst/>
            <a:rect l="l" t="t" r="r" b="b"/>
            <a:pathLst>
              <a:path w="7127704" h="7310466">
                <a:moveTo>
                  <a:pt x="0" y="0"/>
                </a:moveTo>
                <a:lnTo>
                  <a:pt x="7127705" y="0"/>
                </a:lnTo>
                <a:lnTo>
                  <a:pt x="7127705" y="7310466"/>
                </a:lnTo>
                <a:lnTo>
                  <a:pt x="0" y="7310466"/>
                </a:lnTo>
                <a:lnTo>
                  <a:pt x="0" y="0"/>
                </a:lnTo>
                <a:close/>
              </a:path>
            </a:pathLst>
          </a:custGeom>
          <a:blipFill>
            <a:blip>
              <a:alphaModFix amt="19999"/>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4" name="TextBox 14">
            <a:extLst>
              <a:ext uri="{FF2B5EF4-FFF2-40B4-BE49-F238E27FC236}">
                <a16:creationId xmlns:a16="http://schemas.microsoft.com/office/drawing/2014/main" id="{F693371F-1744-63BF-702F-1AB341070E16}"/>
              </a:ext>
            </a:extLst>
          </p:cNvPr>
          <p:cNvSpPr txBox="1"/>
          <p:nvPr/>
        </p:nvSpPr>
        <p:spPr>
          <a:xfrm>
            <a:off x="134277" y="789921"/>
            <a:ext cx="7169234" cy="1795363"/>
          </a:xfrm>
          <a:prstGeom prst="rect">
            <a:avLst/>
          </a:prstGeom>
        </p:spPr>
        <p:txBody>
          <a:bodyPr lIns="0" tIns="0" rIns="0" bIns="0" rtlCol="0" anchor="t">
            <a:spAutoFit/>
          </a:bodyPr>
          <a:lstStyle/>
          <a:p>
            <a:pPr marL="0" lvl="0" indent="0" algn="l">
              <a:lnSpc>
                <a:spcPts val="6981"/>
              </a:lnSpc>
            </a:pPr>
            <a:r>
              <a:rPr lang="en-US" sz="6981" spc="-383" dirty="0">
                <a:solidFill>
                  <a:srgbClr val="000000"/>
                </a:solidFill>
                <a:latin typeface="Gotham"/>
                <a:ea typeface="Gotham"/>
                <a:cs typeface="Gotham"/>
                <a:sym typeface="Gotham"/>
              </a:rPr>
              <a:t>Types of debates (page 4)</a:t>
            </a:r>
          </a:p>
        </p:txBody>
      </p:sp>
      <p:sp>
        <p:nvSpPr>
          <p:cNvPr id="15" name="TextBox 15">
            <a:extLst>
              <a:ext uri="{FF2B5EF4-FFF2-40B4-BE49-F238E27FC236}">
                <a16:creationId xmlns:a16="http://schemas.microsoft.com/office/drawing/2014/main" id="{FDDA9D9F-F95A-82F0-68B3-D78BB0542BE0}"/>
              </a:ext>
            </a:extLst>
          </p:cNvPr>
          <p:cNvSpPr txBox="1"/>
          <p:nvPr/>
        </p:nvSpPr>
        <p:spPr>
          <a:xfrm>
            <a:off x="9499111" y="1065823"/>
            <a:ext cx="8417448" cy="1442959"/>
          </a:xfrm>
          <a:prstGeom prst="rect">
            <a:avLst/>
          </a:prstGeom>
        </p:spPr>
        <p:txBody>
          <a:bodyPr wrap="square" lIns="0" tIns="0" rIns="0" bIns="0" rtlCol="0" anchor="t">
            <a:spAutoFit/>
          </a:bodyPr>
          <a:lstStyle/>
          <a:p>
            <a:pPr lvl="0">
              <a:lnSpc>
                <a:spcPts val="2798"/>
              </a:lnSpc>
            </a:pPr>
            <a:r>
              <a:rPr lang="en-US" sz="2800" dirty="0"/>
              <a:t>Different topic types require different setups. A common mistake is preparing every debate as though it is a simple 'for or against' topic. Good teams identify the debate type and then choose the correct method</a:t>
            </a:r>
            <a:endParaRPr lang="en-US" sz="4400" dirty="0">
              <a:solidFill>
                <a:srgbClr val="000000"/>
              </a:solidFill>
              <a:latin typeface="Inter"/>
              <a:ea typeface="Inter"/>
              <a:cs typeface="Inter"/>
              <a:sym typeface="Inter"/>
            </a:endParaRPr>
          </a:p>
        </p:txBody>
      </p:sp>
      <p:sp>
        <p:nvSpPr>
          <p:cNvPr id="16" name="TextBox 16">
            <a:extLst>
              <a:ext uri="{FF2B5EF4-FFF2-40B4-BE49-F238E27FC236}">
                <a16:creationId xmlns:a16="http://schemas.microsoft.com/office/drawing/2014/main" id="{9FD7792C-0460-4ED3-CF8E-7997AEAC7650}"/>
              </a:ext>
            </a:extLst>
          </p:cNvPr>
          <p:cNvSpPr txBox="1"/>
          <p:nvPr/>
        </p:nvSpPr>
        <p:spPr>
          <a:xfrm>
            <a:off x="10675784" y="320668"/>
            <a:ext cx="5670380" cy="413126"/>
          </a:xfrm>
          <a:prstGeom prst="rect">
            <a:avLst/>
          </a:prstGeom>
        </p:spPr>
        <p:txBody>
          <a:bodyPr wrap="square" lIns="0" tIns="0" rIns="0" bIns="0" rtlCol="0" anchor="t">
            <a:spAutoFit/>
          </a:bodyPr>
          <a:lstStyle/>
          <a:p>
            <a:pPr marL="0" lvl="0" indent="0" algn="l">
              <a:lnSpc>
                <a:spcPts val="3357"/>
              </a:lnSpc>
            </a:pPr>
            <a:r>
              <a:rPr lang="en-US" sz="2398" b="1" dirty="0">
                <a:solidFill>
                  <a:srgbClr val="000000"/>
                </a:solidFill>
                <a:latin typeface="Poppins Bold"/>
                <a:ea typeface="Poppins Bold"/>
                <a:cs typeface="Poppins Bold"/>
                <a:sym typeface="Poppins Bold"/>
              </a:rPr>
              <a:t>Type of topic directs next steps</a:t>
            </a:r>
          </a:p>
        </p:txBody>
      </p:sp>
      <p:grpSp>
        <p:nvGrpSpPr>
          <p:cNvPr id="20" name="Group 20">
            <a:extLst>
              <a:ext uri="{FF2B5EF4-FFF2-40B4-BE49-F238E27FC236}">
                <a16:creationId xmlns:a16="http://schemas.microsoft.com/office/drawing/2014/main" id="{AB00C9D3-4218-D653-C30D-65FD56F123C7}"/>
              </a:ext>
            </a:extLst>
          </p:cNvPr>
          <p:cNvGrpSpPr/>
          <p:nvPr/>
        </p:nvGrpSpPr>
        <p:grpSpPr>
          <a:xfrm>
            <a:off x="984966" y="8338702"/>
            <a:ext cx="1303549" cy="1303549"/>
            <a:chOff x="0" y="0"/>
            <a:chExt cx="698500" cy="698500"/>
          </a:xfrm>
        </p:grpSpPr>
        <p:sp>
          <p:nvSpPr>
            <p:cNvPr id="21" name="Freeform 21">
              <a:extLst>
                <a:ext uri="{FF2B5EF4-FFF2-40B4-BE49-F238E27FC236}">
                  <a16:creationId xmlns:a16="http://schemas.microsoft.com/office/drawing/2014/main" id="{2A94B439-267F-724C-2560-E5800E4DBC51}"/>
                </a:ext>
              </a:extLst>
            </p:cNvPr>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2" name="TextBox 22">
              <a:extLst>
                <a:ext uri="{FF2B5EF4-FFF2-40B4-BE49-F238E27FC236}">
                  <a16:creationId xmlns:a16="http://schemas.microsoft.com/office/drawing/2014/main" id="{C8568395-EF96-6A2D-E626-E6F6583334B3}"/>
                </a:ext>
              </a:extLst>
            </p:cNvPr>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3" name="Group 23">
            <a:extLst>
              <a:ext uri="{FF2B5EF4-FFF2-40B4-BE49-F238E27FC236}">
                <a16:creationId xmlns:a16="http://schemas.microsoft.com/office/drawing/2014/main" id="{C5534F2D-E50C-B7BA-371E-3B57137D9F16}"/>
              </a:ext>
            </a:extLst>
          </p:cNvPr>
          <p:cNvGrpSpPr/>
          <p:nvPr/>
        </p:nvGrpSpPr>
        <p:grpSpPr>
          <a:xfrm>
            <a:off x="7449067" y="1028700"/>
            <a:ext cx="1237232" cy="1237232"/>
            <a:chOff x="0" y="0"/>
            <a:chExt cx="647700" cy="647700"/>
          </a:xfrm>
        </p:grpSpPr>
        <p:sp>
          <p:nvSpPr>
            <p:cNvPr id="24" name="Freeform 24">
              <a:extLst>
                <a:ext uri="{FF2B5EF4-FFF2-40B4-BE49-F238E27FC236}">
                  <a16:creationId xmlns:a16="http://schemas.microsoft.com/office/drawing/2014/main" id="{A4B26335-CBC5-1EE0-701C-64C1DB1F4A85}"/>
                </a:ext>
              </a:extLst>
            </p:cNvPr>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25" name="TextBox 25">
              <a:extLst>
                <a:ext uri="{FF2B5EF4-FFF2-40B4-BE49-F238E27FC236}">
                  <a16:creationId xmlns:a16="http://schemas.microsoft.com/office/drawing/2014/main" id="{DF0365DA-8C63-4E3B-2F4A-E125406A5010}"/>
                </a:ext>
              </a:extLst>
            </p:cNvPr>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6" name="Group 26">
            <a:extLst>
              <a:ext uri="{FF2B5EF4-FFF2-40B4-BE49-F238E27FC236}">
                <a16:creationId xmlns:a16="http://schemas.microsoft.com/office/drawing/2014/main" id="{79CBD8B5-C5FC-BD3D-39EB-14E3C9A32548}"/>
              </a:ext>
            </a:extLst>
          </p:cNvPr>
          <p:cNvGrpSpPr/>
          <p:nvPr/>
        </p:nvGrpSpPr>
        <p:grpSpPr>
          <a:xfrm rot="-5400000">
            <a:off x="16764733" y="6263194"/>
            <a:ext cx="2017835" cy="1028700"/>
            <a:chOff x="0" y="0"/>
            <a:chExt cx="647700" cy="330200"/>
          </a:xfrm>
        </p:grpSpPr>
        <p:sp>
          <p:nvSpPr>
            <p:cNvPr id="27" name="Freeform 27">
              <a:extLst>
                <a:ext uri="{FF2B5EF4-FFF2-40B4-BE49-F238E27FC236}">
                  <a16:creationId xmlns:a16="http://schemas.microsoft.com/office/drawing/2014/main" id="{21E5C2FB-B027-30E7-93A1-AFA1A27984D2}"/>
                </a:ext>
              </a:extLst>
            </p:cNvPr>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28" name="TextBox 28">
              <a:extLst>
                <a:ext uri="{FF2B5EF4-FFF2-40B4-BE49-F238E27FC236}">
                  <a16:creationId xmlns:a16="http://schemas.microsoft.com/office/drawing/2014/main" id="{30BB0C8E-BB97-4530-0D93-69AD1D244EEC}"/>
                </a:ext>
              </a:extLst>
            </p:cNvPr>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pic>
        <p:nvPicPr>
          <p:cNvPr id="10" name="Picture 9">
            <a:extLst>
              <a:ext uri="{FF2B5EF4-FFF2-40B4-BE49-F238E27FC236}">
                <a16:creationId xmlns:a16="http://schemas.microsoft.com/office/drawing/2014/main" id="{2CF8D29C-79AA-6747-47BB-7FAF19A84043}"/>
              </a:ext>
            </a:extLst>
          </p:cNvPr>
          <p:cNvPicPr>
            <a:picLocks noChangeAspect="1"/>
          </p:cNvPicPr>
          <p:nvPr/>
        </p:nvPicPr>
        <p:blipFill>
          <a:blip r:embed="rId4"/>
          <a:stretch>
            <a:fillRect/>
          </a:stretch>
        </p:blipFill>
        <p:spPr>
          <a:xfrm>
            <a:off x="3255916" y="2840810"/>
            <a:ext cx="11679284" cy="7523037"/>
          </a:xfrm>
          <a:prstGeom prst="rect">
            <a:avLst/>
          </a:prstGeom>
        </p:spPr>
      </p:pic>
    </p:spTree>
    <p:extLst>
      <p:ext uri="{BB962C8B-B14F-4D97-AF65-F5344CB8AC3E}">
        <p14:creationId xmlns:p14="http://schemas.microsoft.com/office/powerpoint/2010/main" val="63161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36741" y="5330751"/>
            <a:ext cx="15014518" cy="3758482"/>
            <a:chOff x="0" y="0"/>
            <a:chExt cx="3121582" cy="781404"/>
          </a:xfrm>
        </p:grpSpPr>
        <p:sp>
          <p:nvSpPr>
            <p:cNvPr id="4" name="Freeform 4"/>
            <p:cNvSpPr/>
            <p:nvPr/>
          </p:nvSpPr>
          <p:spPr>
            <a:xfrm>
              <a:off x="0" y="0"/>
              <a:ext cx="3121583" cy="781411"/>
            </a:xfrm>
            <a:custGeom>
              <a:avLst/>
              <a:gdLst/>
              <a:ahLst/>
              <a:cxnLst/>
              <a:rect l="l" t="t" r="r" b="b"/>
              <a:pathLst>
                <a:path w="3121583" h="781411">
                  <a:moveTo>
                    <a:pt x="3025984" y="0"/>
                  </a:moveTo>
                  <a:lnTo>
                    <a:pt x="95598" y="0"/>
                  </a:lnTo>
                  <a:cubicBezTo>
                    <a:pt x="42801" y="0"/>
                    <a:pt x="0" y="42801"/>
                    <a:pt x="0" y="95598"/>
                  </a:cubicBezTo>
                  <a:lnTo>
                    <a:pt x="0" y="483490"/>
                  </a:lnTo>
                  <a:cubicBezTo>
                    <a:pt x="0" y="536288"/>
                    <a:pt x="42801" y="579088"/>
                    <a:pt x="95598" y="579088"/>
                  </a:cubicBezTo>
                  <a:lnTo>
                    <a:pt x="204343" y="579088"/>
                  </a:lnTo>
                  <a:cubicBezTo>
                    <a:pt x="231994" y="579088"/>
                    <a:pt x="258291" y="591060"/>
                    <a:pt x="276447" y="611915"/>
                  </a:cubicBezTo>
                  <a:lnTo>
                    <a:pt x="395420" y="748576"/>
                  </a:lnTo>
                  <a:cubicBezTo>
                    <a:pt x="413574" y="769435"/>
                    <a:pt x="439871" y="781410"/>
                    <a:pt x="467524" y="781411"/>
                  </a:cubicBezTo>
                  <a:lnTo>
                    <a:pt x="2654059" y="781411"/>
                  </a:lnTo>
                  <a:cubicBezTo>
                    <a:pt x="2681710" y="781411"/>
                    <a:pt x="2708007" y="769438"/>
                    <a:pt x="2726163" y="748583"/>
                  </a:cubicBezTo>
                  <a:lnTo>
                    <a:pt x="2845134" y="611923"/>
                  </a:lnTo>
                  <a:cubicBezTo>
                    <a:pt x="2863290" y="591067"/>
                    <a:pt x="2889587" y="579094"/>
                    <a:pt x="2917238" y="579095"/>
                  </a:cubicBezTo>
                  <a:lnTo>
                    <a:pt x="3025984" y="579095"/>
                  </a:lnTo>
                  <a:cubicBezTo>
                    <a:pt x="3078782" y="579095"/>
                    <a:pt x="3121583" y="536294"/>
                    <a:pt x="3121583" y="483497"/>
                  </a:cubicBezTo>
                  <a:lnTo>
                    <a:pt x="3121583" y="95598"/>
                  </a:lnTo>
                  <a:cubicBezTo>
                    <a:pt x="3121583" y="42801"/>
                    <a:pt x="3078782" y="0"/>
                    <a:pt x="3025984" y="0"/>
                  </a:cubicBezTo>
                  <a:close/>
                </a:path>
              </a:pathLst>
            </a:custGeom>
            <a:solidFill>
              <a:srgbClr val="F0A202"/>
            </a:solidFill>
          </p:spPr>
          <p:txBody>
            <a:bodyPr/>
            <a:lstStyle/>
            <a:p>
              <a:endParaRPr lang="en-AU"/>
            </a:p>
          </p:txBody>
        </p:sp>
      </p:grpSp>
      <p:grpSp>
        <p:nvGrpSpPr>
          <p:cNvPr id="5" name="Group 5"/>
          <p:cNvGrpSpPr/>
          <p:nvPr/>
        </p:nvGrpSpPr>
        <p:grpSpPr>
          <a:xfrm>
            <a:off x="10071575" y="1821886"/>
            <a:ext cx="6579684" cy="2774250"/>
            <a:chOff x="0" y="0"/>
            <a:chExt cx="1732921" cy="730667"/>
          </a:xfrm>
        </p:grpSpPr>
        <p:sp>
          <p:nvSpPr>
            <p:cNvPr id="6" name="Freeform 6"/>
            <p:cNvSpPr/>
            <p:nvPr/>
          </p:nvSpPr>
          <p:spPr>
            <a:xfrm>
              <a:off x="0" y="0"/>
              <a:ext cx="1732921" cy="730667"/>
            </a:xfrm>
            <a:custGeom>
              <a:avLst/>
              <a:gdLst/>
              <a:ahLst/>
              <a:cxnLst/>
              <a:rect l="l" t="t" r="r" b="b"/>
              <a:pathLst>
                <a:path w="1732921" h="730667">
                  <a:moveTo>
                    <a:pt x="35299" y="0"/>
                  </a:moveTo>
                  <a:lnTo>
                    <a:pt x="1697622" y="0"/>
                  </a:lnTo>
                  <a:cubicBezTo>
                    <a:pt x="1706984" y="0"/>
                    <a:pt x="1715962" y="3719"/>
                    <a:pt x="1722582" y="10339"/>
                  </a:cubicBezTo>
                  <a:cubicBezTo>
                    <a:pt x="1729202" y="16959"/>
                    <a:pt x="1732921" y="25937"/>
                    <a:pt x="1732921" y="35299"/>
                  </a:cubicBezTo>
                  <a:lnTo>
                    <a:pt x="1732921" y="695367"/>
                  </a:lnTo>
                  <a:cubicBezTo>
                    <a:pt x="1732921" y="704729"/>
                    <a:pt x="1729202" y="713708"/>
                    <a:pt x="1722582" y="720328"/>
                  </a:cubicBezTo>
                  <a:cubicBezTo>
                    <a:pt x="1715962" y="726948"/>
                    <a:pt x="1706984" y="730667"/>
                    <a:pt x="1697622" y="730667"/>
                  </a:cubicBezTo>
                  <a:lnTo>
                    <a:pt x="35299" y="730667"/>
                  </a:lnTo>
                  <a:cubicBezTo>
                    <a:pt x="25937" y="730667"/>
                    <a:pt x="16959" y="726948"/>
                    <a:pt x="10339" y="720328"/>
                  </a:cubicBezTo>
                  <a:cubicBezTo>
                    <a:pt x="3719" y="713708"/>
                    <a:pt x="0" y="704729"/>
                    <a:pt x="0" y="695367"/>
                  </a:cubicBezTo>
                  <a:lnTo>
                    <a:pt x="0" y="35299"/>
                  </a:lnTo>
                  <a:cubicBezTo>
                    <a:pt x="0" y="25937"/>
                    <a:pt x="3719" y="16959"/>
                    <a:pt x="10339" y="10339"/>
                  </a:cubicBezTo>
                  <a:cubicBezTo>
                    <a:pt x="16959" y="3719"/>
                    <a:pt x="25937" y="0"/>
                    <a:pt x="35299" y="0"/>
                  </a:cubicBezTo>
                  <a:close/>
                </a:path>
              </a:pathLst>
            </a:custGeom>
            <a:solidFill>
              <a:srgbClr val="F18805"/>
            </a:solidFill>
          </p:spPr>
          <p:txBody>
            <a:bodyPr/>
            <a:lstStyle/>
            <a:p>
              <a:endParaRPr lang="en-AU"/>
            </a:p>
          </p:txBody>
        </p:sp>
        <p:sp>
          <p:nvSpPr>
            <p:cNvPr id="7" name="TextBox 7"/>
            <p:cNvSpPr txBox="1"/>
            <p:nvPr/>
          </p:nvSpPr>
          <p:spPr>
            <a:xfrm>
              <a:off x="0" y="-47625"/>
              <a:ext cx="1732921" cy="778292"/>
            </a:xfrm>
            <a:prstGeom prst="rect">
              <a:avLst/>
            </a:prstGeom>
          </p:spPr>
          <p:txBody>
            <a:bodyPr lIns="50800" tIns="50800" rIns="50800" bIns="50800" rtlCol="0" anchor="ctr"/>
            <a:lstStyle/>
            <a:p>
              <a:pPr marL="0" lvl="0" indent="0" algn="ctr">
                <a:lnSpc>
                  <a:spcPts val="2800"/>
                </a:lnSpc>
              </a:pPr>
              <a:endParaRPr/>
            </a:p>
          </p:txBody>
        </p:sp>
      </p:grpSp>
      <p:sp>
        <p:nvSpPr>
          <p:cNvPr id="8" name="Freeform 8"/>
          <p:cNvSpPr/>
          <p:nvPr/>
        </p:nvSpPr>
        <p:spPr>
          <a:xfrm>
            <a:off x="10526272" y="2375598"/>
            <a:ext cx="501992" cy="501992"/>
          </a:xfrm>
          <a:custGeom>
            <a:avLst/>
            <a:gdLst/>
            <a:ahLst/>
            <a:cxnLst/>
            <a:rect l="l" t="t" r="r" b="b"/>
            <a:pathLst>
              <a:path w="501992" h="501992">
                <a:moveTo>
                  <a:pt x="0" y="0"/>
                </a:moveTo>
                <a:lnTo>
                  <a:pt x="501992" y="0"/>
                </a:lnTo>
                <a:lnTo>
                  <a:pt x="501992" y="501992"/>
                </a:lnTo>
                <a:lnTo>
                  <a:pt x="0" y="50199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9" name="Freeform 9"/>
          <p:cNvSpPr/>
          <p:nvPr/>
        </p:nvSpPr>
        <p:spPr>
          <a:xfrm>
            <a:off x="-471382" y="-1938282"/>
            <a:ext cx="7127704" cy="7310466"/>
          </a:xfrm>
          <a:custGeom>
            <a:avLst/>
            <a:gdLst/>
            <a:ahLst/>
            <a:cxnLst/>
            <a:rect l="l" t="t" r="r" b="b"/>
            <a:pathLst>
              <a:path w="7127704" h="7310466">
                <a:moveTo>
                  <a:pt x="0" y="0"/>
                </a:moveTo>
                <a:lnTo>
                  <a:pt x="7127705" y="0"/>
                </a:lnTo>
                <a:lnTo>
                  <a:pt x="7127705" y="7310466"/>
                </a:lnTo>
                <a:lnTo>
                  <a:pt x="0" y="7310466"/>
                </a:lnTo>
                <a:lnTo>
                  <a:pt x="0" y="0"/>
                </a:lnTo>
                <a:close/>
              </a:path>
            </a:pathLst>
          </a:custGeom>
          <a:blipFill>
            <a:blip>
              <a:alphaModFix amt="19999"/>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4" name="TextBox 14"/>
          <p:cNvSpPr txBox="1"/>
          <p:nvPr/>
        </p:nvSpPr>
        <p:spPr>
          <a:xfrm>
            <a:off x="1258176" y="2129763"/>
            <a:ext cx="7169234" cy="1795363"/>
          </a:xfrm>
          <a:prstGeom prst="rect">
            <a:avLst/>
          </a:prstGeom>
        </p:spPr>
        <p:txBody>
          <a:bodyPr lIns="0" tIns="0" rIns="0" bIns="0" rtlCol="0" anchor="t">
            <a:spAutoFit/>
          </a:bodyPr>
          <a:lstStyle/>
          <a:p>
            <a:pPr marL="0" lvl="0" indent="0" algn="l">
              <a:lnSpc>
                <a:spcPts val="6981"/>
              </a:lnSpc>
            </a:pPr>
            <a:r>
              <a:rPr lang="en-US" sz="6981" spc="-383" dirty="0">
                <a:solidFill>
                  <a:srgbClr val="000000"/>
                </a:solidFill>
                <a:latin typeface="Gotham"/>
                <a:ea typeface="Gotham"/>
                <a:cs typeface="Gotham"/>
                <a:sym typeface="Gotham"/>
              </a:rPr>
              <a:t>Definitions</a:t>
            </a:r>
          </a:p>
          <a:p>
            <a:pPr marL="0" lvl="0" indent="0" algn="l">
              <a:lnSpc>
                <a:spcPts val="6981"/>
              </a:lnSpc>
            </a:pPr>
            <a:r>
              <a:rPr lang="en-US" sz="6981" spc="-383" dirty="0">
                <a:solidFill>
                  <a:srgbClr val="000000"/>
                </a:solidFill>
                <a:latin typeface="Gotham"/>
                <a:ea typeface="Gotham"/>
                <a:cs typeface="Gotham"/>
                <a:sym typeface="Gotham"/>
              </a:rPr>
              <a:t>Page 5</a:t>
            </a:r>
          </a:p>
        </p:txBody>
      </p:sp>
      <p:sp>
        <p:nvSpPr>
          <p:cNvPr id="15" name="TextBox 15"/>
          <p:cNvSpPr txBox="1"/>
          <p:nvPr/>
        </p:nvSpPr>
        <p:spPr>
          <a:xfrm>
            <a:off x="11246020" y="3084938"/>
            <a:ext cx="5405239" cy="726546"/>
          </a:xfrm>
          <a:prstGeom prst="rect">
            <a:avLst/>
          </a:prstGeom>
        </p:spPr>
        <p:txBody>
          <a:bodyPr wrap="square" lIns="0" tIns="0" rIns="0" bIns="0" rtlCol="0" anchor="t">
            <a:spAutoFit/>
          </a:bodyPr>
          <a:lstStyle/>
          <a:p>
            <a:pPr marL="0" lvl="0" indent="0" algn="l">
              <a:lnSpc>
                <a:spcPts val="2798"/>
              </a:lnSpc>
            </a:pPr>
            <a:r>
              <a:rPr lang="en-US" sz="3200" dirty="0">
                <a:solidFill>
                  <a:srgbClr val="000000"/>
                </a:solidFill>
                <a:latin typeface="Inter"/>
                <a:ea typeface="Inter"/>
                <a:cs typeface="Inter"/>
                <a:sym typeface="Inter"/>
              </a:rPr>
              <a:t>Definitions set the scope of the debate for all involved.</a:t>
            </a:r>
          </a:p>
        </p:txBody>
      </p:sp>
      <p:sp>
        <p:nvSpPr>
          <p:cNvPr id="16" name="TextBox 16"/>
          <p:cNvSpPr txBox="1"/>
          <p:nvPr/>
        </p:nvSpPr>
        <p:spPr>
          <a:xfrm>
            <a:off x="11246020" y="2380849"/>
            <a:ext cx="2608400" cy="424858"/>
          </a:xfrm>
          <a:prstGeom prst="rect">
            <a:avLst/>
          </a:prstGeom>
        </p:spPr>
        <p:txBody>
          <a:bodyPr lIns="0" tIns="0" rIns="0" bIns="0" rtlCol="0" anchor="t">
            <a:spAutoFit/>
          </a:bodyPr>
          <a:lstStyle/>
          <a:p>
            <a:pPr marL="0" lvl="0" indent="0" algn="l">
              <a:lnSpc>
                <a:spcPts val="3357"/>
              </a:lnSpc>
            </a:pPr>
            <a:r>
              <a:rPr lang="en-US" sz="2398" b="1">
                <a:solidFill>
                  <a:srgbClr val="000000"/>
                </a:solidFill>
                <a:latin typeface="Poppins Bold"/>
                <a:ea typeface="Poppins Bold"/>
                <a:cs typeface="Poppins Bold"/>
                <a:sym typeface="Poppins Bold"/>
              </a:rPr>
              <a:t>Why Define?</a:t>
            </a:r>
          </a:p>
        </p:txBody>
      </p:sp>
      <p:sp>
        <p:nvSpPr>
          <p:cNvPr id="19" name="TextBox 19"/>
          <p:cNvSpPr txBox="1"/>
          <p:nvPr/>
        </p:nvSpPr>
        <p:spPr>
          <a:xfrm>
            <a:off x="1636741" y="4104033"/>
            <a:ext cx="5019582" cy="405808"/>
          </a:xfrm>
          <a:prstGeom prst="rect">
            <a:avLst/>
          </a:prstGeom>
        </p:spPr>
        <p:txBody>
          <a:bodyPr lIns="0" tIns="0" rIns="0" bIns="0" rtlCol="0" anchor="t">
            <a:spAutoFit/>
          </a:bodyPr>
          <a:lstStyle/>
          <a:p>
            <a:pPr marL="0" lvl="0" indent="0" algn="l">
              <a:lnSpc>
                <a:spcPts val="3357"/>
              </a:lnSpc>
            </a:pPr>
            <a:r>
              <a:rPr lang="en-US" sz="2398" dirty="0">
                <a:solidFill>
                  <a:srgbClr val="000000"/>
                </a:solidFill>
                <a:latin typeface="Inter"/>
                <a:ea typeface="Inter"/>
                <a:cs typeface="Inter"/>
                <a:sym typeface="Inter"/>
              </a:rPr>
              <a:t>Clarity Creates Common Ground.</a:t>
            </a:r>
          </a:p>
        </p:txBody>
      </p:sp>
      <p:grpSp>
        <p:nvGrpSpPr>
          <p:cNvPr id="20" name="Group 20"/>
          <p:cNvGrpSpPr/>
          <p:nvPr/>
        </p:nvGrpSpPr>
        <p:grpSpPr>
          <a:xfrm>
            <a:off x="984966" y="8338702"/>
            <a:ext cx="1303549" cy="1303549"/>
            <a:chOff x="0" y="0"/>
            <a:chExt cx="698500" cy="698500"/>
          </a:xfrm>
        </p:grpSpPr>
        <p:sp>
          <p:nvSpPr>
            <p:cNvPr id="21" name="Freeform 21"/>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2" name="TextBox 22"/>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3" name="Group 23"/>
          <p:cNvGrpSpPr/>
          <p:nvPr/>
        </p:nvGrpSpPr>
        <p:grpSpPr>
          <a:xfrm>
            <a:off x="7449067" y="1028700"/>
            <a:ext cx="1237232" cy="1237232"/>
            <a:chOff x="0" y="0"/>
            <a:chExt cx="647700" cy="647700"/>
          </a:xfrm>
        </p:grpSpPr>
        <p:sp>
          <p:nvSpPr>
            <p:cNvPr id="24" name="Freeform 24"/>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25" name="TextBox 25"/>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6" name="Group 26"/>
          <p:cNvGrpSpPr/>
          <p:nvPr/>
        </p:nvGrpSpPr>
        <p:grpSpPr>
          <a:xfrm rot="-5400000">
            <a:off x="16764733" y="6263194"/>
            <a:ext cx="2017835" cy="1028700"/>
            <a:chOff x="0" y="0"/>
            <a:chExt cx="647700" cy="330200"/>
          </a:xfrm>
        </p:grpSpPr>
        <p:sp>
          <p:nvSpPr>
            <p:cNvPr id="27" name="Freeform 27"/>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28" name="TextBox 28"/>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pic>
        <p:nvPicPr>
          <p:cNvPr id="30" name="Picture 29">
            <a:extLst>
              <a:ext uri="{FF2B5EF4-FFF2-40B4-BE49-F238E27FC236}">
                <a16:creationId xmlns:a16="http://schemas.microsoft.com/office/drawing/2014/main" id="{9DE398B0-3BAA-A218-97D0-CFFD5338D231}"/>
              </a:ext>
            </a:extLst>
          </p:cNvPr>
          <p:cNvPicPr>
            <a:picLocks noChangeAspect="1"/>
          </p:cNvPicPr>
          <p:nvPr/>
        </p:nvPicPr>
        <p:blipFill>
          <a:blip r:embed="rId4"/>
          <a:stretch>
            <a:fillRect/>
          </a:stretch>
        </p:blipFill>
        <p:spPr>
          <a:xfrm>
            <a:off x="3539303" y="6324758"/>
            <a:ext cx="11209394" cy="2013944"/>
          </a:xfrm>
          <a:prstGeom prst="rect">
            <a:avLst/>
          </a:prstGeom>
        </p:spPr>
      </p:pic>
      <p:sp>
        <p:nvSpPr>
          <p:cNvPr id="31" name="TextBox 15">
            <a:extLst>
              <a:ext uri="{FF2B5EF4-FFF2-40B4-BE49-F238E27FC236}">
                <a16:creationId xmlns:a16="http://schemas.microsoft.com/office/drawing/2014/main" id="{4814884F-C4DD-6186-F847-06C43C6AFCEC}"/>
              </a:ext>
            </a:extLst>
          </p:cNvPr>
          <p:cNvSpPr txBox="1"/>
          <p:nvPr/>
        </p:nvSpPr>
        <p:spPr>
          <a:xfrm>
            <a:off x="3749647" y="5516865"/>
            <a:ext cx="10575953" cy="367473"/>
          </a:xfrm>
          <a:prstGeom prst="rect">
            <a:avLst/>
          </a:prstGeom>
        </p:spPr>
        <p:txBody>
          <a:bodyPr wrap="square" lIns="0" tIns="0" rIns="0" bIns="0" rtlCol="0" anchor="t">
            <a:spAutoFit/>
          </a:bodyPr>
          <a:lstStyle/>
          <a:p>
            <a:pPr marL="0" lvl="0" indent="0" algn="l">
              <a:lnSpc>
                <a:spcPts val="2798"/>
              </a:lnSpc>
            </a:pPr>
            <a:r>
              <a:rPr lang="en-US" sz="3200" dirty="0">
                <a:solidFill>
                  <a:srgbClr val="000000"/>
                </a:solidFill>
                <a:latin typeface="Inter"/>
                <a:ea typeface="Inter"/>
                <a:cs typeface="Inter"/>
                <a:sym typeface="Inter"/>
              </a:rPr>
              <a:t>Definitions need to be: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71519" y="270304"/>
            <a:ext cx="9829557" cy="3272996"/>
            <a:chOff x="0" y="0"/>
            <a:chExt cx="1900332" cy="1243791"/>
          </a:xfrm>
        </p:grpSpPr>
        <p:sp>
          <p:nvSpPr>
            <p:cNvPr id="4" name="Freeform 4"/>
            <p:cNvSpPr/>
            <p:nvPr/>
          </p:nvSpPr>
          <p:spPr>
            <a:xfrm>
              <a:off x="0" y="0"/>
              <a:ext cx="1900336" cy="1243791"/>
            </a:xfrm>
            <a:custGeom>
              <a:avLst/>
              <a:gdLst/>
              <a:ahLst/>
              <a:cxnLst/>
              <a:rect l="l" t="t" r="r" b="b"/>
              <a:pathLst>
                <a:path w="1900336" h="1243791">
                  <a:moveTo>
                    <a:pt x="1486070" y="38122"/>
                  </a:moveTo>
                  <a:cubicBezTo>
                    <a:pt x="1464371" y="13865"/>
                    <a:pt x="1433366" y="0"/>
                    <a:pt x="1400819" y="0"/>
                  </a:cubicBezTo>
                  <a:lnTo>
                    <a:pt x="114385" y="0"/>
                  </a:lnTo>
                  <a:cubicBezTo>
                    <a:pt x="51213" y="1"/>
                    <a:pt x="1" y="51211"/>
                    <a:pt x="0" y="114384"/>
                  </a:cubicBezTo>
                  <a:lnTo>
                    <a:pt x="0" y="501214"/>
                  </a:lnTo>
                  <a:lnTo>
                    <a:pt x="0" y="795306"/>
                  </a:lnTo>
                  <a:cubicBezTo>
                    <a:pt x="0" y="858478"/>
                    <a:pt x="51211" y="909690"/>
                    <a:pt x="114384" y="909690"/>
                  </a:cubicBezTo>
                  <a:lnTo>
                    <a:pt x="1027294" y="909690"/>
                  </a:lnTo>
                  <a:cubicBezTo>
                    <a:pt x="1059841" y="909690"/>
                    <a:pt x="1090846" y="923554"/>
                    <a:pt x="1112546" y="947811"/>
                  </a:cubicBezTo>
                  <a:lnTo>
                    <a:pt x="1343209" y="1205669"/>
                  </a:lnTo>
                  <a:cubicBezTo>
                    <a:pt x="1364909" y="1229927"/>
                    <a:pt x="1395915" y="1243791"/>
                    <a:pt x="1428462" y="1243791"/>
                  </a:cubicBezTo>
                  <a:lnTo>
                    <a:pt x="1785948" y="1243791"/>
                  </a:lnTo>
                  <a:cubicBezTo>
                    <a:pt x="1816284" y="1243792"/>
                    <a:pt x="1845379" y="1231742"/>
                    <a:pt x="1866831" y="1210291"/>
                  </a:cubicBezTo>
                  <a:cubicBezTo>
                    <a:pt x="1888283" y="1188841"/>
                    <a:pt x="1900335" y="1159748"/>
                    <a:pt x="1900336" y="1129411"/>
                  </a:cubicBezTo>
                  <a:lnTo>
                    <a:pt x="1900336" y="562247"/>
                  </a:lnTo>
                  <a:cubicBezTo>
                    <a:pt x="1900336" y="522943"/>
                    <a:pt x="1885848" y="485019"/>
                    <a:pt x="1859643" y="455726"/>
                  </a:cubicBezTo>
                  <a:close/>
                </a:path>
              </a:pathLst>
            </a:custGeom>
            <a:solidFill>
              <a:srgbClr val="F18805"/>
            </a:solidFill>
          </p:spPr>
          <p:txBody>
            <a:bodyPr/>
            <a:lstStyle/>
            <a:p>
              <a:endParaRPr lang="en-AU"/>
            </a:p>
          </p:txBody>
        </p:sp>
      </p:grpSp>
      <p:sp>
        <p:nvSpPr>
          <p:cNvPr id="5" name="Freeform 5"/>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8" name="TextBox 18"/>
          <p:cNvSpPr txBox="1"/>
          <p:nvPr/>
        </p:nvSpPr>
        <p:spPr>
          <a:xfrm>
            <a:off x="1978116" y="731892"/>
            <a:ext cx="7775483" cy="1846659"/>
          </a:xfrm>
          <a:prstGeom prst="rect">
            <a:avLst/>
          </a:prstGeom>
        </p:spPr>
        <p:txBody>
          <a:bodyPr wrap="square" lIns="0" tIns="0" rIns="0" bIns="0" rtlCol="0" anchor="t">
            <a:spAutoFit/>
          </a:bodyPr>
          <a:lstStyle/>
          <a:p>
            <a:pPr marL="0" lvl="0" indent="0" algn="l">
              <a:lnSpc>
                <a:spcPts val="7170"/>
              </a:lnSpc>
            </a:pPr>
            <a:r>
              <a:rPr lang="en-US" sz="7170" spc="-394" dirty="0">
                <a:solidFill>
                  <a:srgbClr val="000000"/>
                </a:solidFill>
                <a:latin typeface="Gotham"/>
                <a:ea typeface="Gotham"/>
                <a:cs typeface="Gotham"/>
                <a:sym typeface="Gotham"/>
              </a:rPr>
              <a:t>Models and Criteria (page 5)</a:t>
            </a:r>
          </a:p>
        </p:txBody>
      </p:sp>
      <p:grpSp>
        <p:nvGrpSpPr>
          <p:cNvPr id="22" name="Group 22"/>
          <p:cNvGrpSpPr/>
          <p:nvPr/>
        </p:nvGrpSpPr>
        <p:grpSpPr>
          <a:xfrm>
            <a:off x="267972" y="376925"/>
            <a:ext cx="1303549" cy="1303549"/>
            <a:chOff x="0" y="0"/>
            <a:chExt cx="698500" cy="698500"/>
          </a:xfrm>
        </p:grpSpPr>
        <p:sp>
          <p:nvSpPr>
            <p:cNvPr id="23" name="Freeform 23"/>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5" name="Group 25"/>
          <p:cNvGrpSpPr/>
          <p:nvPr/>
        </p:nvGrpSpPr>
        <p:grpSpPr>
          <a:xfrm>
            <a:off x="7906768" y="8711342"/>
            <a:ext cx="1237232" cy="1237232"/>
            <a:chOff x="0" y="0"/>
            <a:chExt cx="647700" cy="647700"/>
          </a:xfrm>
        </p:grpSpPr>
        <p:sp>
          <p:nvSpPr>
            <p:cNvPr id="26" name="Freeform 26"/>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27" name="TextBox 27"/>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p:cNvGrpSpPr/>
          <p:nvPr/>
        </p:nvGrpSpPr>
        <p:grpSpPr>
          <a:xfrm rot="-5400000">
            <a:off x="16764733" y="4633730"/>
            <a:ext cx="2017835" cy="1028700"/>
            <a:chOff x="0" y="0"/>
            <a:chExt cx="647700" cy="330200"/>
          </a:xfrm>
        </p:grpSpPr>
        <p:sp>
          <p:nvSpPr>
            <p:cNvPr id="29" name="Freeform 29"/>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graphicFrame>
        <p:nvGraphicFramePr>
          <p:cNvPr id="31" name="Table 30">
            <a:extLst>
              <a:ext uri="{FF2B5EF4-FFF2-40B4-BE49-F238E27FC236}">
                <a16:creationId xmlns:a16="http://schemas.microsoft.com/office/drawing/2014/main" id="{39AE019A-27DD-CA78-D2D7-FAC829FD6289}"/>
              </a:ext>
            </a:extLst>
          </p:cNvPr>
          <p:cNvGraphicFramePr>
            <a:graphicFrameLocks noGrp="1"/>
          </p:cNvGraphicFramePr>
          <p:nvPr>
            <p:extLst>
              <p:ext uri="{D42A27DB-BD31-4B8C-83A1-F6EECF244321}">
                <p14:modId xmlns:p14="http://schemas.microsoft.com/office/powerpoint/2010/main" val="1585892024"/>
              </p:ext>
            </p:extLst>
          </p:nvPr>
        </p:nvGraphicFramePr>
        <p:xfrm>
          <a:off x="1085850" y="3246495"/>
          <a:ext cx="16687800" cy="6622628"/>
        </p:xfrm>
        <a:graphic>
          <a:graphicData uri="http://schemas.openxmlformats.org/drawingml/2006/table">
            <a:tbl>
              <a:tblPr firstRow="1" firstCol="1" bandRow="1">
                <a:tableStyleId>{72833802-FEF1-4C79-8D5D-14CF1EAF98D9}</a:tableStyleId>
              </a:tblPr>
              <a:tblGrid>
                <a:gridCol w="8343900">
                  <a:extLst>
                    <a:ext uri="{9D8B030D-6E8A-4147-A177-3AD203B41FA5}">
                      <a16:colId xmlns:a16="http://schemas.microsoft.com/office/drawing/2014/main" val="3142477425"/>
                    </a:ext>
                  </a:extLst>
                </a:gridCol>
                <a:gridCol w="8343900">
                  <a:extLst>
                    <a:ext uri="{9D8B030D-6E8A-4147-A177-3AD203B41FA5}">
                      <a16:colId xmlns:a16="http://schemas.microsoft.com/office/drawing/2014/main" val="46148912"/>
                    </a:ext>
                  </a:extLst>
                </a:gridCol>
              </a:tblGrid>
              <a:tr h="813217">
                <a:tc>
                  <a:txBody>
                    <a:bodyPr/>
                    <a:lstStyle/>
                    <a:p>
                      <a:pPr>
                        <a:lnSpc>
                          <a:spcPct val="115000"/>
                        </a:lnSpc>
                        <a:spcAft>
                          <a:spcPts val="300"/>
                        </a:spcAft>
                        <a:buNone/>
                      </a:pPr>
                      <a:r>
                        <a:rPr lang="en-AU" sz="2400" b="0" dirty="0">
                          <a:effectLst/>
                        </a:rPr>
                        <a:t>SHOULD DEBATES need a…</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buNone/>
                      </a:pPr>
                      <a:r>
                        <a:rPr lang="en-AU" sz="2400" b="0" dirty="0">
                          <a:effectLst/>
                        </a:rPr>
                        <a:t>EMPIRICAL DEBATES need…</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709301"/>
                  </a:ext>
                </a:extLst>
              </a:tr>
              <a:tr h="813217">
                <a:tc>
                  <a:txBody>
                    <a:bodyPr/>
                    <a:lstStyle/>
                    <a:p>
                      <a:pPr>
                        <a:lnSpc>
                          <a:spcPct val="115000"/>
                        </a:lnSpc>
                        <a:spcAft>
                          <a:spcPts val="300"/>
                        </a:spcAft>
                        <a:buNone/>
                      </a:pPr>
                      <a:r>
                        <a:rPr lang="en-US" sz="2400" b="0" dirty="0">
                          <a:effectLst/>
                        </a:rPr>
                        <a:t>Model</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buNone/>
                      </a:pPr>
                      <a:r>
                        <a:rPr lang="en-US" sz="2400" b="0" dirty="0">
                          <a:effectLst/>
                        </a:rPr>
                        <a:t>Criteria</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890830"/>
                  </a:ext>
                </a:extLst>
              </a:tr>
              <a:tr h="2209228">
                <a:tc>
                  <a:txBody>
                    <a:bodyPr/>
                    <a:lstStyle/>
                    <a:p>
                      <a:pPr>
                        <a:lnSpc>
                          <a:spcPct val="115000"/>
                        </a:lnSpc>
                        <a:spcAft>
                          <a:spcPts val="300"/>
                        </a:spcAft>
                        <a:buNone/>
                      </a:pPr>
                      <a:r>
                        <a:rPr lang="en-US" sz="2400" b="0" dirty="0">
                          <a:effectLst/>
                        </a:rPr>
                        <a:t>Use a model when your side is proposing a concrete change. Example: 'That we should ban smoking' requires details about who bans it, what is banned, how the ban is enforced, and what support exists for smokers.</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buNone/>
                      </a:pPr>
                      <a:r>
                        <a:rPr lang="en-US" sz="2400" b="0" dirty="0">
                          <a:effectLst/>
                        </a:rPr>
                        <a:t>Use criteria when the topic is asking for a judgement. Example: 'That social media has done more harm than good' may be judged by scale of harm, depth of harm, vulnerable stakeholders and long-term outcomes.</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794369"/>
                  </a:ext>
                </a:extLst>
              </a:tr>
              <a:tr h="2786966">
                <a:tc>
                  <a:txBody>
                    <a:bodyPr/>
                    <a:lstStyle/>
                    <a:p>
                      <a:pPr>
                        <a:lnSpc>
                          <a:spcPct val="115000"/>
                        </a:lnSpc>
                        <a:spcAft>
                          <a:spcPts val="300"/>
                        </a:spcAft>
                        <a:buNone/>
                      </a:pPr>
                      <a:r>
                        <a:rPr lang="en-US" sz="2400" b="0" dirty="0">
                          <a:effectLst/>
                        </a:rPr>
                        <a:t>A model should be simple enough to explain in a debate. Do not spend half the speech on tiny administrative details.</a:t>
                      </a:r>
                      <a:endParaRPr lang="en-AU" sz="2400" b="0" dirty="0">
                        <a:effectLst/>
                      </a:endParaRPr>
                    </a:p>
                    <a:p>
                      <a:pPr>
                        <a:lnSpc>
                          <a:spcPct val="115000"/>
                        </a:lnSpc>
                        <a:spcAft>
                          <a:spcPts val="300"/>
                        </a:spcAft>
                        <a:buNone/>
                      </a:pPr>
                      <a:r>
                        <a:rPr lang="en-US" sz="2400" b="0" dirty="0">
                          <a:effectLst/>
                        </a:rPr>
                        <a:t>Offer reasoning as to why this model would lead to better outcomes.</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300"/>
                        </a:spcAft>
                        <a:buNone/>
                      </a:pPr>
                      <a:r>
                        <a:rPr lang="en-US" sz="2400" b="0" dirty="0">
                          <a:effectLst/>
                        </a:rPr>
                        <a:t>Criteria should be justified. Do not just say 'health matters most'; explain why health should be the most important way to judge the topic.</a:t>
                      </a:r>
                      <a:endParaRPr lang="en-AU" sz="2400" b="0" dirty="0">
                        <a:effectLst/>
                      </a:endParaRPr>
                    </a:p>
                    <a:p>
                      <a:pPr>
                        <a:lnSpc>
                          <a:spcPct val="115000"/>
                        </a:lnSpc>
                        <a:spcAft>
                          <a:spcPts val="300"/>
                        </a:spcAft>
                        <a:buNone/>
                      </a:pPr>
                      <a:r>
                        <a:rPr lang="en-US" sz="2400" b="0" dirty="0">
                          <a:effectLst/>
                        </a:rPr>
                        <a:t>Criteria should be simple (usually a word or two) and should be limited in number.</a:t>
                      </a:r>
                      <a:endParaRPr lang="en-AU" sz="24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46191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8C6A-6E01-7E56-46E1-FB201125AC3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EB88B14-217F-13BD-F8D3-6EF75BE2CA0A}"/>
              </a:ext>
            </a:extLst>
          </p:cNvPr>
          <p:cNvGrpSpPr/>
          <p:nvPr/>
        </p:nvGrpSpPr>
        <p:grpSpPr>
          <a:xfrm>
            <a:off x="1571519" y="270304"/>
            <a:ext cx="9829557" cy="3272996"/>
            <a:chOff x="0" y="0"/>
            <a:chExt cx="1900332" cy="1243791"/>
          </a:xfrm>
        </p:grpSpPr>
        <p:sp>
          <p:nvSpPr>
            <p:cNvPr id="4" name="Freeform 4">
              <a:extLst>
                <a:ext uri="{FF2B5EF4-FFF2-40B4-BE49-F238E27FC236}">
                  <a16:creationId xmlns:a16="http://schemas.microsoft.com/office/drawing/2014/main" id="{4C2E690B-E9E1-C149-935F-AB3D43754AED}"/>
                </a:ext>
              </a:extLst>
            </p:cNvPr>
            <p:cNvSpPr/>
            <p:nvPr/>
          </p:nvSpPr>
          <p:spPr>
            <a:xfrm>
              <a:off x="0" y="0"/>
              <a:ext cx="1900336" cy="1243791"/>
            </a:xfrm>
            <a:custGeom>
              <a:avLst/>
              <a:gdLst/>
              <a:ahLst/>
              <a:cxnLst/>
              <a:rect l="l" t="t" r="r" b="b"/>
              <a:pathLst>
                <a:path w="1900336" h="1243791">
                  <a:moveTo>
                    <a:pt x="1486070" y="38122"/>
                  </a:moveTo>
                  <a:cubicBezTo>
                    <a:pt x="1464371" y="13865"/>
                    <a:pt x="1433366" y="0"/>
                    <a:pt x="1400819" y="0"/>
                  </a:cubicBezTo>
                  <a:lnTo>
                    <a:pt x="114385" y="0"/>
                  </a:lnTo>
                  <a:cubicBezTo>
                    <a:pt x="51213" y="1"/>
                    <a:pt x="1" y="51211"/>
                    <a:pt x="0" y="114384"/>
                  </a:cubicBezTo>
                  <a:lnTo>
                    <a:pt x="0" y="501214"/>
                  </a:lnTo>
                  <a:lnTo>
                    <a:pt x="0" y="795306"/>
                  </a:lnTo>
                  <a:cubicBezTo>
                    <a:pt x="0" y="858478"/>
                    <a:pt x="51211" y="909690"/>
                    <a:pt x="114384" y="909690"/>
                  </a:cubicBezTo>
                  <a:lnTo>
                    <a:pt x="1027294" y="909690"/>
                  </a:lnTo>
                  <a:cubicBezTo>
                    <a:pt x="1059841" y="909690"/>
                    <a:pt x="1090846" y="923554"/>
                    <a:pt x="1112546" y="947811"/>
                  </a:cubicBezTo>
                  <a:lnTo>
                    <a:pt x="1343209" y="1205669"/>
                  </a:lnTo>
                  <a:cubicBezTo>
                    <a:pt x="1364909" y="1229927"/>
                    <a:pt x="1395915" y="1243791"/>
                    <a:pt x="1428462" y="1243791"/>
                  </a:cubicBezTo>
                  <a:lnTo>
                    <a:pt x="1785948" y="1243791"/>
                  </a:lnTo>
                  <a:cubicBezTo>
                    <a:pt x="1816284" y="1243792"/>
                    <a:pt x="1845379" y="1231742"/>
                    <a:pt x="1866831" y="1210291"/>
                  </a:cubicBezTo>
                  <a:cubicBezTo>
                    <a:pt x="1888283" y="1188841"/>
                    <a:pt x="1900335" y="1159748"/>
                    <a:pt x="1900336" y="1129411"/>
                  </a:cubicBezTo>
                  <a:lnTo>
                    <a:pt x="1900336" y="562247"/>
                  </a:lnTo>
                  <a:cubicBezTo>
                    <a:pt x="1900336" y="522943"/>
                    <a:pt x="1885848" y="485019"/>
                    <a:pt x="1859643" y="455726"/>
                  </a:cubicBezTo>
                  <a:close/>
                </a:path>
              </a:pathLst>
            </a:custGeom>
            <a:solidFill>
              <a:srgbClr val="F18805"/>
            </a:solidFill>
          </p:spPr>
          <p:txBody>
            <a:bodyPr/>
            <a:lstStyle/>
            <a:p>
              <a:endParaRPr lang="en-AU"/>
            </a:p>
          </p:txBody>
        </p:sp>
      </p:grpSp>
      <p:sp>
        <p:nvSpPr>
          <p:cNvPr id="5" name="Freeform 5">
            <a:extLst>
              <a:ext uri="{FF2B5EF4-FFF2-40B4-BE49-F238E27FC236}">
                <a16:creationId xmlns:a16="http://schemas.microsoft.com/office/drawing/2014/main" id="{3735F8B1-8248-BFEB-0A64-8BF1D6D2CCF2}"/>
              </a:ext>
            </a:extLst>
          </p:cNvPr>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8" name="TextBox 18">
            <a:extLst>
              <a:ext uri="{FF2B5EF4-FFF2-40B4-BE49-F238E27FC236}">
                <a16:creationId xmlns:a16="http://schemas.microsoft.com/office/drawing/2014/main" id="{A2C8E31F-5A3A-9579-0EDB-800840765B5A}"/>
              </a:ext>
            </a:extLst>
          </p:cNvPr>
          <p:cNvSpPr txBox="1"/>
          <p:nvPr/>
        </p:nvSpPr>
        <p:spPr>
          <a:xfrm>
            <a:off x="1978116" y="731892"/>
            <a:ext cx="7927883" cy="1846659"/>
          </a:xfrm>
          <a:prstGeom prst="rect">
            <a:avLst/>
          </a:prstGeom>
        </p:spPr>
        <p:txBody>
          <a:bodyPr wrap="square" lIns="0" tIns="0" rIns="0" bIns="0" rtlCol="0" anchor="t">
            <a:spAutoFit/>
          </a:bodyPr>
          <a:lstStyle/>
          <a:p>
            <a:pPr marL="0" lvl="0" indent="0" algn="l">
              <a:lnSpc>
                <a:spcPts val="7170"/>
              </a:lnSpc>
            </a:pPr>
            <a:r>
              <a:rPr lang="en-US" sz="7170" spc="-394" dirty="0" err="1">
                <a:solidFill>
                  <a:srgbClr val="000000"/>
                </a:solidFill>
                <a:latin typeface="Gotham"/>
                <a:ea typeface="Gotham"/>
                <a:cs typeface="Gotham"/>
                <a:sym typeface="Gotham"/>
              </a:rPr>
              <a:t>Characterisation</a:t>
            </a:r>
            <a:r>
              <a:rPr lang="en-US" sz="7170" spc="-394" dirty="0">
                <a:solidFill>
                  <a:srgbClr val="000000"/>
                </a:solidFill>
                <a:latin typeface="Gotham"/>
                <a:ea typeface="Gotham"/>
                <a:cs typeface="Gotham"/>
                <a:sym typeface="Gotham"/>
              </a:rPr>
              <a:t> (page 5)</a:t>
            </a:r>
          </a:p>
        </p:txBody>
      </p:sp>
      <p:grpSp>
        <p:nvGrpSpPr>
          <p:cNvPr id="22" name="Group 22">
            <a:extLst>
              <a:ext uri="{FF2B5EF4-FFF2-40B4-BE49-F238E27FC236}">
                <a16:creationId xmlns:a16="http://schemas.microsoft.com/office/drawing/2014/main" id="{E99C4E45-5F15-D08C-3ED7-92929F884269}"/>
              </a:ext>
            </a:extLst>
          </p:cNvPr>
          <p:cNvGrpSpPr/>
          <p:nvPr/>
        </p:nvGrpSpPr>
        <p:grpSpPr>
          <a:xfrm>
            <a:off x="267972" y="376925"/>
            <a:ext cx="1303549" cy="1303549"/>
            <a:chOff x="0" y="0"/>
            <a:chExt cx="698500" cy="698500"/>
          </a:xfrm>
        </p:grpSpPr>
        <p:sp>
          <p:nvSpPr>
            <p:cNvPr id="23" name="Freeform 23">
              <a:extLst>
                <a:ext uri="{FF2B5EF4-FFF2-40B4-BE49-F238E27FC236}">
                  <a16:creationId xmlns:a16="http://schemas.microsoft.com/office/drawing/2014/main" id="{7AEC7543-1686-BFB6-88D1-6CC199764380}"/>
                </a:ext>
              </a:extLst>
            </p:cNvPr>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a:extLst>
                <a:ext uri="{FF2B5EF4-FFF2-40B4-BE49-F238E27FC236}">
                  <a16:creationId xmlns:a16="http://schemas.microsoft.com/office/drawing/2014/main" id="{959A3285-2058-44C4-AE23-51E9A7F4946B}"/>
                </a:ext>
              </a:extLst>
            </p:cNvPr>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5" name="Group 25">
            <a:extLst>
              <a:ext uri="{FF2B5EF4-FFF2-40B4-BE49-F238E27FC236}">
                <a16:creationId xmlns:a16="http://schemas.microsoft.com/office/drawing/2014/main" id="{2A232E33-C70B-7419-409F-C593FCE0A28A}"/>
              </a:ext>
            </a:extLst>
          </p:cNvPr>
          <p:cNvGrpSpPr/>
          <p:nvPr/>
        </p:nvGrpSpPr>
        <p:grpSpPr>
          <a:xfrm>
            <a:off x="437604" y="5892216"/>
            <a:ext cx="1237232" cy="1237232"/>
            <a:chOff x="0" y="0"/>
            <a:chExt cx="647700" cy="647700"/>
          </a:xfrm>
        </p:grpSpPr>
        <p:sp>
          <p:nvSpPr>
            <p:cNvPr id="26" name="Freeform 26">
              <a:extLst>
                <a:ext uri="{FF2B5EF4-FFF2-40B4-BE49-F238E27FC236}">
                  <a16:creationId xmlns:a16="http://schemas.microsoft.com/office/drawing/2014/main" id="{9885A59C-C01C-BF37-99C2-A88C1775DC28}"/>
                </a:ext>
              </a:extLst>
            </p:cNvPr>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27" name="TextBox 27">
              <a:extLst>
                <a:ext uri="{FF2B5EF4-FFF2-40B4-BE49-F238E27FC236}">
                  <a16:creationId xmlns:a16="http://schemas.microsoft.com/office/drawing/2014/main" id="{16661D59-BED7-38A1-B6EE-FE107D1BE993}"/>
                </a:ext>
              </a:extLst>
            </p:cNvPr>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a:extLst>
              <a:ext uri="{FF2B5EF4-FFF2-40B4-BE49-F238E27FC236}">
                <a16:creationId xmlns:a16="http://schemas.microsoft.com/office/drawing/2014/main" id="{E6BA61FE-4919-0136-596F-8B211C7F144C}"/>
              </a:ext>
            </a:extLst>
          </p:cNvPr>
          <p:cNvGrpSpPr/>
          <p:nvPr/>
        </p:nvGrpSpPr>
        <p:grpSpPr>
          <a:xfrm rot="-5400000">
            <a:off x="16764733" y="4633730"/>
            <a:ext cx="2017835" cy="1028700"/>
            <a:chOff x="0" y="0"/>
            <a:chExt cx="647700" cy="330200"/>
          </a:xfrm>
        </p:grpSpPr>
        <p:sp>
          <p:nvSpPr>
            <p:cNvPr id="29" name="Freeform 29">
              <a:extLst>
                <a:ext uri="{FF2B5EF4-FFF2-40B4-BE49-F238E27FC236}">
                  <a16:creationId xmlns:a16="http://schemas.microsoft.com/office/drawing/2014/main" id="{AA53C2AB-3B5F-CB01-4F67-9C3543FA26EF}"/>
                </a:ext>
              </a:extLst>
            </p:cNvPr>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a:extLst>
                <a:ext uri="{FF2B5EF4-FFF2-40B4-BE49-F238E27FC236}">
                  <a16:creationId xmlns:a16="http://schemas.microsoft.com/office/drawing/2014/main" id="{1B11B539-0153-E558-9FE1-D247414273FE}"/>
                </a:ext>
              </a:extLst>
            </p:cNvPr>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grpSp>
        <p:nvGrpSpPr>
          <p:cNvPr id="2" name="Group 3">
            <a:extLst>
              <a:ext uri="{FF2B5EF4-FFF2-40B4-BE49-F238E27FC236}">
                <a16:creationId xmlns:a16="http://schemas.microsoft.com/office/drawing/2014/main" id="{D036FBEF-C981-9123-073D-1962C01456FF}"/>
              </a:ext>
            </a:extLst>
          </p:cNvPr>
          <p:cNvGrpSpPr/>
          <p:nvPr/>
        </p:nvGrpSpPr>
        <p:grpSpPr>
          <a:xfrm>
            <a:off x="615345" y="2893033"/>
            <a:ext cx="15014518" cy="3758482"/>
            <a:chOff x="0" y="0"/>
            <a:chExt cx="3121582" cy="781404"/>
          </a:xfrm>
        </p:grpSpPr>
        <p:sp>
          <p:nvSpPr>
            <p:cNvPr id="6" name="Freeform 4">
              <a:extLst>
                <a:ext uri="{FF2B5EF4-FFF2-40B4-BE49-F238E27FC236}">
                  <a16:creationId xmlns:a16="http://schemas.microsoft.com/office/drawing/2014/main" id="{83920DA8-7F01-F4F0-987D-8EE552F2FF78}"/>
                </a:ext>
              </a:extLst>
            </p:cNvPr>
            <p:cNvSpPr/>
            <p:nvPr/>
          </p:nvSpPr>
          <p:spPr>
            <a:xfrm>
              <a:off x="0" y="0"/>
              <a:ext cx="3121583" cy="781411"/>
            </a:xfrm>
            <a:custGeom>
              <a:avLst/>
              <a:gdLst/>
              <a:ahLst/>
              <a:cxnLst/>
              <a:rect l="l" t="t" r="r" b="b"/>
              <a:pathLst>
                <a:path w="3121583" h="781411">
                  <a:moveTo>
                    <a:pt x="3025984" y="0"/>
                  </a:moveTo>
                  <a:lnTo>
                    <a:pt x="95598" y="0"/>
                  </a:lnTo>
                  <a:cubicBezTo>
                    <a:pt x="42801" y="0"/>
                    <a:pt x="0" y="42801"/>
                    <a:pt x="0" y="95598"/>
                  </a:cubicBezTo>
                  <a:lnTo>
                    <a:pt x="0" y="483490"/>
                  </a:lnTo>
                  <a:cubicBezTo>
                    <a:pt x="0" y="536288"/>
                    <a:pt x="42801" y="579088"/>
                    <a:pt x="95598" y="579088"/>
                  </a:cubicBezTo>
                  <a:lnTo>
                    <a:pt x="204343" y="579088"/>
                  </a:lnTo>
                  <a:cubicBezTo>
                    <a:pt x="231994" y="579088"/>
                    <a:pt x="258291" y="591060"/>
                    <a:pt x="276447" y="611915"/>
                  </a:cubicBezTo>
                  <a:lnTo>
                    <a:pt x="395420" y="748576"/>
                  </a:lnTo>
                  <a:cubicBezTo>
                    <a:pt x="413574" y="769435"/>
                    <a:pt x="439871" y="781410"/>
                    <a:pt x="467524" y="781411"/>
                  </a:cubicBezTo>
                  <a:lnTo>
                    <a:pt x="2654059" y="781411"/>
                  </a:lnTo>
                  <a:cubicBezTo>
                    <a:pt x="2681710" y="781411"/>
                    <a:pt x="2708007" y="769438"/>
                    <a:pt x="2726163" y="748583"/>
                  </a:cubicBezTo>
                  <a:lnTo>
                    <a:pt x="2845134" y="611923"/>
                  </a:lnTo>
                  <a:cubicBezTo>
                    <a:pt x="2863290" y="591067"/>
                    <a:pt x="2889587" y="579094"/>
                    <a:pt x="2917238" y="579095"/>
                  </a:cubicBezTo>
                  <a:lnTo>
                    <a:pt x="3025984" y="579095"/>
                  </a:lnTo>
                  <a:cubicBezTo>
                    <a:pt x="3078782" y="579095"/>
                    <a:pt x="3121583" y="536294"/>
                    <a:pt x="3121583" y="483497"/>
                  </a:cubicBezTo>
                  <a:lnTo>
                    <a:pt x="3121583" y="95598"/>
                  </a:lnTo>
                  <a:cubicBezTo>
                    <a:pt x="3121583" y="42801"/>
                    <a:pt x="3078782" y="0"/>
                    <a:pt x="3025984" y="0"/>
                  </a:cubicBezTo>
                  <a:close/>
                </a:path>
              </a:pathLst>
            </a:custGeom>
            <a:solidFill>
              <a:srgbClr val="F0A202"/>
            </a:solidFill>
          </p:spPr>
          <p:txBody>
            <a:bodyPr/>
            <a:lstStyle/>
            <a:p>
              <a:endParaRPr lang="en-AU"/>
            </a:p>
          </p:txBody>
        </p:sp>
      </p:grpSp>
      <p:sp>
        <p:nvSpPr>
          <p:cNvPr id="8" name="TextBox 7">
            <a:extLst>
              <a:ext uri="{FF2B5EF4-FFF2-40B4-BE49-F238E27FC236}">
                <a16:creationId xmlns:a16="http://schemas.microsoft.com/office/drawing/2014/main" id="{0AB8A3F7-B61A-036B-2BED-5BCE3C68902E}"/>
              </a:ext>
            </a:extLst>
          </p:cNvPr>
          <p:cNvSpPr txBox="1"/>
          <p:nvPr/>
        </p:nvSpPr>
        <p:spPr>
          <a:xfrm>
            <a:off x="2362200" y="2945124"/>
            <a:ext cx="11962039" cy="3337645"/>
          </a:xfrm>
          <a:prstGeom prst="rect">
            <a:avLst/>
          </a:prstGeom>
          <a:noFill/>
        </p:spPr>
        <p:txBody>
          <a:bodyPr wrap="square">
            <a:spAutoFit/>
          </a:bodyPr>
          <a:lstStyle/>
          <a:p>
            <a:pPr>
              <a:lnSpc>
                <a:spcPct val="107000"/>
              </a:lnSpc>
              <a:spcAft>
                <a:spcPts val="600"/>
              </a:spcAft>
              <a:buNone/>
            </a:pPr>
            <a:r>
              <a:rPr lang="en-US" sz="4000" dirty="0" err="1">
                <a:effectLst/>
                <a:latin typeface="Arial" panose="020B0604020202020204" pitchFamily="34" charset="0"/>
                <a:ea typeface="MS Mincho" panose="02020609040205080304" pitchFamily="49" charset="-128"/>
                <a:cs typeface="Times New Roman" panose="02020603050405020304" pitchFamily="18" charset="0"/>
              </a:rPr>
              <a:t>Characterisation</a:t>
            </a:r>
            <a:r>
              <a:rPr lang="en-US" sz="4000" dirty="0">
                <a:effectLst/>
                <a:latin typeface="Arial" panose="020B0604020202020204" pitchFamily="34" charset="0"/>
                <a:ea typeface="MS Mincho" panose="02020609040205080304" pitchFamily="49" charset="-128"/>
                <a:cs typeface="Times New Roman" panose="02020603050405020304" pitchFamily="18" charset="0"/>
              </a:rPr>
              <a:t> is the team's description of the world of the debate. It explains the problem, the stakeholders, the forces at work and the key opposing factors. Strong </a:t>
            </a:r>
            <a:r>
              <a:rPr lang="en-US" sz="4000" dirty="0" err="1">
                <a:effectLst/>
                <a:latin typeface="Arial" panose="020B0604020202020204" pitchFamily="34" charset="0"/>
                <a:ea typeface="MS Mincho" panose="02020609040205080304" pitchFamily="49" charset="-128"/>
                <a:cs typeface="Times New Roman" panose="02020603050405020304" pitchFamily="18" charset="0"/>
              </a:rPr>
              <a:t>characterisation</a:t>
            </a:r>
            <a:r>
              <a:rPr lang="en-US" sz="4000" dirty="0">
                <a:effectLst/>
                <a:latin typeface="Arial" panose="020B0604020202020204" pitchFamily="34" charset="0"/>
                <a:ea typeface="MS Mincho" panose="02020609040205080304" pitchFamily="49" charset="-128"/>
                <a:cs typeface="Times New Roman" panose="02020603050405020304" pitchFamily="18" charset="0"/>
              </a:rPr>
              <a:t> helps the adjudicator understand why the debate matters.</a:t>
            </a:r>
            <a:endParaRPr lang="en-AU" sz="40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6E7090E4-57DB-F576-18FA-16C124334B29}"/>
              </a:ext>
            </a:extLst>
          </p:cNvPr>
          <p:cNvSpPr txBox="1"/>
          <p:nvPr/>
        </p:nvSpPr>
        <p:spPr>
          <a:xfrm>
            <a:off x="1371599" y="7017478"/>
            <a:ext cx="17068800" cy="2835584"/>
          </a:xfrm>
          <a:prstGeom prst="rect">
            <a:avLst/>
          </a:prstGeom>
          <a:noFill/>
        </p:spPr>
        <p:txBody>
          <a:bodyPr wrap="square">
            <a:spAutoFit/>
          </a:bodyPr>
          <a:lstStyle/>
          <a:p>
            <a:pPr marL="342900" lvl="0" indent="-342900">
              <a:lnSpc>
                <a:spcPct val="115000"/>
              </a:lnSpc>
              <a:spcAft>
                <a:spcPts val="600"/>
              </a:spcAft>
              <a:buFont typeface="Symbol" panose="05050102010706020507" pitchFamily="18" charset="2"/>
              <a:buChar char=""/>
              <a:tabLst>
                <a:tab pos="228600" algn="l"/>
              </a:tabLst>
            </a:pPr>
            <a:r>
              <a:rPr lang="en-US" sz="2800" b="1" dirty="0">
                <a:effectLst/>
                <a:latin typeface="Arial" panose="020B0604020202020204" pitchFamily="34" charset="0"/>
                <a:ea typeface="MS Mincho" panose="02020609040205080304" pitchFamily="49" charset="-128"/>
                <a:cs typeface="Times New Roman" panose="02020603050405020304" pitchFamily="18" charset="0"/>
              </a:rPr>
              <a:t>Problem: </a:t>
            </a:r>
            <a:r>
              <a:rPr lang="en-US" sz="2800" dirty="0">
                <a:effectLst/>
                <a:latin typeface="Arial" panose="020B0604020202020204" pitchFamily="34" charset="0"/>
                <a:ea typeface="MS Mincho" panose="02020609040205080304" pitchFamily="49" charset="-128"/>
                <a:cs typeface="Times New Roman" panose="02020603050405020304" pitchFamily="18" charset="0"/>
              </a:rPr>
              <a:t>What is happening now? Why is it harmful, unfair, ineffective or contested?</a:t>
            </a:r>
            <a:endParaRPr lang="en-AU"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2800" b="1" dirty="0">
                <a:effectLst/>
                <a:latin typeface="Arial" panose="020B0604020202020204" pitchFamily="34" charset="0"/>
                <a:ea typeface="MS Mincho" panose="02020609040205080304" pitchFamily="49" charset="-128"/>
                <a:cs typeface="Times New Roman" panose="02020603050405020304" pitchFamily="18" charset="0"/>
              </a:rPr>
              <a:t>Stakeholders: </a:t>
            </a:r>
            <a:r>
              <a:rPr lang="en-US" sz="2800" dirty="0">
                <a:effectLst/>
                <a:latin typeface="Arial" panose="020B0604020202020204" pitchFamily="34" charset="0"/>
                <a:ea typeface="MS Mincho" panose="02020609040205080304" pitchFamily="49" charset="-128"/>
                <a:cs typeface="Times New Roman" panose="02020603050405020304" pitchFamily="18" charset="0"/>
              </a:rPr>
              <a:t>Who is affected? Which stakeholders are vulnerable, powerful, ignored or responsible?</a:t>
            </a:r>
            <a:endParaRPr lang="en-AU"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2800" b="1" dirty="0">
                <a:effectLst/>
                <a:latin typeface="Arial" panose="020B0604020202020204" pitchFamily="34" charset="0"/>
                <a:ea typeface="MS Mincho" panose="02020609040205080304" pitchFamily="49" charset="-128"/>
                <a:cs typeface="Times New Roman" panose="02020603050405020304" pitchFamily="18" charset="0"/>
              </a:rPr>
              <a:t>Mechanisms: </a:t>
            </a:r>
            <a:r>
              <a:rPr lang="en-US" sz="2800" dirty="0">
                <a:effectLst/>
                <a:latin typeface="Arial" panose="020B0604020202020204" pitchFamily="34" charset="0"/>
                <a:ea typeface="MS Mincho" panose="02020609040205080304" pitchFamily="49" charset="-128"/>
                <a:cs typeface="Times New Roman" panose="02020603050405020304" pitchFamily="18" charset="0"/>
              </a:rPr>
              <a:t>How does your side cause the outcome you claim?</a:t>
            </a:r>
            <a:endParaRPr lang="en-AU"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2800" b="1" dirty="0">
                <a:effectLst/>
                <a:latin typeface="Arial" panose="020B0604020202020204" pitchFamily="34" charset="0"/>
                <a:ea typeface="MS Mincho" panose="02020609040205080304" pitchFamily="49" charset="-128"/>
                <a:cs typeface="Times New Roman" panose="02020603050405020304" pitchFamily="18" charset="0"/>
              </a:rPr>
              <a:t>Opposing forces: </a:t>
            </a:r>
            <a:r>
              <a:rPr lang="en-US" sz="2800" dirty="0">
                <a:effectLst/>
                <a:latin typeface="Arial" panose="020B0604020202020204" pitchFamily="34" charset="0"/>
                <a:ea typeface="MS Mincho" panose="02020609040205080304" pitchFamily="49" charset="-128"/>
                <a:cs typeface="Times New Roman" panose="02020603050405020304" pitchFamily="18" charset="0"/>
              </a:rPr>
              <a:t>What incentives, barriers or trade-offs will the opposition point to?</a:t>
            </a:r>
            <a:endParaRPr lang="en-AU" sz="28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2800" b="1" dirty="0">
                <a:effectLst/>
                <a:latin typeface="Arial" panose="020B0604020202020204" pitchFamily="34" charset="0"/>
                <a:ea typeface="MS Mincho" panose="02020609040205080304" pitchFamily="49" charset="-128"/>
                <a:cs typeface="Times New Roman" panose="02020603050405020304" pitchFamily="18" charset="0"/>
              </a:rPr>
              <a:t>Issue focus: </a:t>
            </a:r>
            <a:r>
              <a:rPr lang="en-US" sz="2800" dirty="0">
                <a:effectLst/>
                <a:latin typeface="Arial" panose="020B0604020202020204" pitchFamily="34" charset="0"/>
                <a:ea typeface="MS Mincho" panose="02020609040205080304" pitchFamily="49" charset="-128"/>
                <a:cs typeface="Times New Roman" panose="02020603050405020304" pitchFamily="18" charset="0"/>
              </a:rPr>
              <a:t>What are the two or three questions the debate will actually come down to?</a:t>
            </a:r>
            <a:endParaRPr lang="en-AU" sz="28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7341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879454" y="249294"/>
            <a:ext cx="8548495" cy="2227206"/>
            <a:chOff x="0" y="0"/>
            <a:chExt cx="1900332" cy="1243791"/>
          </a:xfrm>
        </p:grpSpPr>
        <p:sp>
          <p:nvSpPr>
            <p:cNvPr id="4" name="Freeform 4"/>
            <p:cNvSpPr/>
            <p:nvPr/>
          </p:nvSpPr>
          <p:spPr>
            <a:xfrm>
              <a:off x="0" y="0"/>
              <a:ext cx="1900336" cy="1243791"/>
            </a:xfrm>
            <a:custGeom>
              <a:avLst/>
              <a:gdLst/>
              <a:ahLst/>
              <a:cxnLst/>
              <a:rect l="l" t="t" r="r" b="b"/>
              <a:pathLst>
                <a:path w="1900336" h="1243791">
                  <a:moveTo>
                    <a:pt x="1486070" y="38122"/>
                  </a:moveTo>
                  <a:cubicBezTo>
                    <a:pt x="1464371" y="13865"/>
                    <a:pt x="1433366" y="0"/>
                    <a:pt x="1400819" y="0"/>
                  </a:cubicBezTo>
                  <a:lnTo>
                    <a:pt x="114385" y="0"/>
                  </a:lnTo>
                  <a:cubicBezTo>
                    <a:pt x="51213" y="1"/>
                    <a:pt x="1" y="51211"/>
                    <a:pt x="0" y="114384"/>
                  </a:cubicBezTo>
                  <a:lnTo>
                    <a:pt x="0" y="501214"/>
                  </a:lnTo>
                  <a:lnTo>
                    <a:pt x="0" y="795306"/>
                  </a:lnTo>
                  <a:cubicBezTo>
                    <a:pt x="0" y="858478"/>
                    <a:pt x="51211" y="909690"/>
                    <a:pt x="114384" y="909690"/>
                  </a:cubicBezTo>
                  <a:lnTo>
                    <a:pt x="1027294" y="909690"/>
                  </a:lnTo>
                  <a:cubicBezTo>
                    <a:pt x="1059841" y="909690"/>
                    <a:pt x="1090846" y="923554"/>
                    <a:pt x="1112546" y="947811"/>
                  </a:cubicBezTo>
                  <a:lnTo>
                    <a:pt x="1343209" y="1205669"/>
                  </a:lnTo>
                  <a:cubicBezTo>
                    <a:pt x="1364909" y="1229927"/>
                    <a:pt x="1395915" y="1243791"/>
                    <a:pt x="1428462" y="1243791"/>
                  </a:cubicBezTo>
                  <a:lnTo>
                    <a:pt x="1785948" y="1243791"/>
                  </a:lnTo>
                  <a:cubicBezTo>
                    <a:pt x="1816284" y="1243792"/>
                    <a:pt x="1845379" y="1231742"/>
                    <a:pt x="1866831" y="1210291"/>
                  </a:cubicBezTo>
                  <a:cubicBezTo>
                    <a:pt x="1888283" y="1188841"/>
                    <a:pt x="1900335" y="1159748"/>
                    <a:pt x="1900336" y="1129411"/>
                  </a:cubicBezTo>
                  <a:lnTo>
                    <a:pt x="1900336" y="562247"/>
                  </a:lnTo>
                  <a:cubicBezTo>
                    <a:pt x="1900336" y="522943"/>
                    <a:pt x="1885848" y="485019"/>
                    <a:pt x="1859643" y="455726"/>
                  </a:cubicBezTo>
                  <a:close/>
                </a:path>
              </a:pathLst>
            </a:custGeom>
            <a:solidFill>
              <a:srgbClr val="F18805"/>
            </a:solidFill>
          </p:spPr>
          <p:txBody>
            <a:bodyPr/>
            <a:lstStyle/>
            <a:p>
              <a:endParaRPr lang="en-AU"/>
            </a:p>
          </p:txBody>
        </p:sp>
      </p:grpSp>
      <p:sp>
        <p:nvSpPr>
          <p:cNvPr id="5" name="Freeform 5"/>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6" name="Group 6"/>
          <p:cNvGrpSpPr/>
          <p:nvPr/>
        </p:nvGrpSpPr>
        <p:grpSpPr>
          <a:xfrm>
            <a:off x="10570155" y="606046"/>
            <a:ext cx="7130615" cy="3037567"/>
            <a:chOff x="0" y="-47625"/>
            <a:chExt cx="1878022" cy="800018"/>
          </a:xfrm>
        </p:grpSpPr>
        <p:sp>
          <p:nvSpPr>
            <p:cNvPr id="7" name="Freeform 7"/>
            <p:cNvSpPr/>
            <p:nvPr/>
          </p:nvSpPr>
          <p:spPr>
            <a:xfrm>
              <a:off x="213837" y="21726"/>
              <a:ext cx="1664185" cy="730667"/>
            </a:xfrm>
            <a:custGeom>
              <a:avLst/>
              <a:gdLst/>
              <a:ahLst/>
              <a:cxnLst/>
              <a:rect l="l" t="t" r="r" b="b"/>
              <a:pathLst>
                <a:path w="1664185" h="730667">
                  <a:moveTo>
                    <a:pt x="36757" y="0"/>
                  </a:moveTo>
                  <a:lnTo>
                    <a:pt x="1627428" y="0"/>
                  </a:lnTo>
                  <a:cubicBezTo>
                    <a:pt x="1637176" y="0"/>
                    <a:pt x="1646526" y="3873"/>
                    <a:pt x="1653419" y="10766"/>
                  </a:cubicBezTo>
                  <a:cubicBezTo>
                    <a:pt x="1660312" y="17659"/>
                    <a:pt x="1664185" y="27009"/>
                    <a:pt x="1664185" y="36757"/>
                  </a:cubicBezTo>
                  <a:lnTo>
                    <a:pt x="1664185" y="693909"/>
                  </a:lnTo>
                  <a:cubicBezTo>
                    <a:pt x="1664185" y="703658"/>
                    <a:pt x="1660312" y="713007"/>
                    <a:pt x="1653419" y="719901"/>
                  </a:cubicBezTo>
                  <a:cubicBezTo>
                    <a:pt x="1646526" y="726794"/>
                    <a:pt x="1637176" y="730667"/>
                    <a:pt x="1627428" y="730667"/>
                  </a:cubicBezTo>
                  <a:lnTo>
                    <a:pt x="36757" y="730667"/>
                  </a:lnTo>
                  <a:cubicBezTo>
                    <a:pt x="27009" y="730667"/>
                    <a:pt x="17659" y="726794"/>
                    <a:pt x="10766" y="719901"/>
                  </a:cubicBezTo>
                  <a:cubicBezTo>
                    <a:pt x="3873" y="713007"/>
                    <a:pt x="0" y="703658"/>
                    <a:pt x="0" y="693909"/>
                  </a:cubicBezTo>
                  <a:lnTo>
                    <a:pt x="0" y="36757"/>
                  </a:lnTo>
                  <a:cubicBezTo>
                    <a:pt x="0" y="27009"/>
                    <a:pt x="3873" y="17659"/>
                    <a:pt x="10766" y="10766"/>
                  </a:cubicBezTo>
                  <a:cubicBezTo>
                    <a:pt x="17659" y="3873"/>
                    <a:pt x="27009" y="0"/>
                    <a:pt x="36757" y="0"/>
                  </a:cubicBezTo>
                  <a:close/>
                </a:path>
              </a:pathLst>
            </a:custGeom>
            <a:solidFill>
              <a:srgbClr val="F18805"/>
            </a:solidFill>
          </p:spPr>
          <p:txBody>
            <a:bodyPr/>
            <a:lstStyle/>
            <a:p>
              <a:endParaRPr lang="en-AU"/>
            </a:p>
          </p:txBody>
        </p:sp>
        <p:sp>
          <p:nvSpPr>
            <p:cNvPr id="8" name="TextBox 8"/>
            <p:cNvSpPr txBox="1"/>
            <p:nvPr/>
          </p:nvSpPr>
          <p:spPr>
            <a:xfrm>
              <a:off x="0" y="-47625"/>
              <a:ext cx="1664185" cy="778292"/>
            </a:xfrm>
            <a:prstGeom prst="rect">
              <a:avLst/>
            </a:prstGeom>
          </p:spPr>
          <p:txBody>
            <a:bodyPr lIns="50800" tIns="50800" rIns="50800" bIns="50800" rtlCol="0" anchor="ctr"/>
            <a:lstStyle/>
            <a:p>
              <a:pPr marL="0" lvl="0" indent="0" algn="ctr">
                <a:lnSpc>
                  <a:spcPts val="2800"/>
                </a:lnSpc>
              </a:pPr>
              <a:endParaRPr/>
            </a:p>
          </p:txBody>
        </p:sp>
      </p:grpSp>
      <p:grpSp>
        <p:nvGrpSpPr>
          <p:cNvPr id="9" name="Group 9"/>
          <p:cNvGrpSpPr/>
          <p:nvPr/>
        </p:nvGrpSpPr>
        <p:grpSpPr>
          <a:xfrm>
            <a:off x="805994" y="4985161"/>
            <a:ext cx="17253405" cy="4806539"/>
            <a:chOff x="0" y="0"/>
            <a:chExt cx="1722883" cy="1064822"/>
          </a:xfrm>
        </p:grpSpPr>
        <p:sp>
          <p:nvSpPr>
            <p:cNvPr id="10" name="Freeform 10"/>
            <p:cNvSpPr/>
            <p:nvPr/>
          </p:nvSpPr>
          <p:spPr>
            <a:xfrm>
              <a:off x="0" y="0"/>
              <a:ext cx="1722886" cy="1064822"/>
            </a:xfrm>
            <a:custGeom>
              <a:avLst/>
              <a:gdLst/>
              <a:ahLst/>
              <a:cxnLst/>
              <a:rect l="l" t="t" r="r" b="b"/>
              <a:pathLst>
                <a:path w="1722886" h="1064822">
                  <a:moveTo>
                    <a:pt x="1375927" y="0"/>
                  </a:moveTo>
                  <a:lnTo>
                    <a:pt x="148415" y="0"/>
                  </a:lnTo>
                  <a:cubicBezTo>
                    <a:pt x="66448" y="0"/>
                    <a:pt x="0" y="66448"/>
                    <a:pt x="0" y="148415"/>
                  </a:cubicBezTo>
                  <a:lnTo>
                    <a:pt x="0" y="785429"/>
                  </a:lnTo>
                  <a:cubicBezTo>
                    <a:pt x="0" y="821940"/>
                    <a:pt x="13458" y="857170"/>
                    <a:pt x="37800" y="884381"/>
                  </a:cubicBezTo>
                  <a:lnTo>
                    <a:pt x="154967" y="1015358"/>
                  </a:lnTo>
                  <a:cubicBezTo>
                    <a:pt x="183122" y="1046833"/>
                    <a:pt x="223353" y="1064823"/>
                    <a:pt x="265584" y="1064822"/>
                  </a:cubicBezTo>
                  <a:lnTo>
                    <a:pt x="1574470" y="1064822"/>
                  </a:lnTo>
                  <a:cubicBezTo>
                    <a:pt x="1613832" y="1064822"/>
                    <a:pt x="1651582" y="1049186"/>
                    <a:pt x="1679416" y="1021353"/>
                  </a:cubicBezTo>
                  <a:cubicBezTo>
                    <a:pt x="1707249" y="993519"/>
                    <a:pt x="1722886" y="955769"/>
                    <a:pt x="1722886" y="916407"/>
                  </a:cubicBezTo>
                  <a:lnTo>
                    <a:pt x="1722886" y="366141"/>
                  </a:lnTo>
                  <a:cubicBezTo>
                    <a:pt x="1722887" y="329143"/>
                    <a:pt x="1709067" y="293478"/>
                    <a:pt x="1684137" y="266140"/>
                  </a:cubicBezTo>
                  <a:lnTo>
                    <a:pt x="1485594" y="48414"/>
                  </a:lnTo>
                  <a:cubicBezTo>
                    <a:pt x="1457472" y="17574"/>
                    <a:pt x="1417664" y="0"/>
                    <a:pt x="1375927" y="0"/>
                  </a:cubicBezTo>
                  <a:close/>
                </a:path>
              </a:pathLst>
            </a:custGeom>
            <a:solidFill>
              <a:srgbClr val="F0A202"/>
            </a:solidFill>
          </p:spPr>
          <p:txBody>
            <a:bodyPr/>
            <a:lstStyle/>
            <a:p>
              <a:endParaRPr lang="en-AU"/>
            </a:p>
          </p:txBody>
        </p:sp>
      </p:grpSp>
      <p:sp>
        <p:nvSpPr>
          <p:cNvPr id="18" name="TextBox 18"/>
          <p:cNvSpPr txBox="1"/>
          <p:nvPr/>
        </p:nvSpPr>
        <p:spPr>
          <a:xfrm>
            <a:off x="2272656" y="645509"/>
            <a:ext cx="10890380" cy="4001095"/>
          </a:xfrm>
          <a:prstGeom prst="rect">
            <a:avLst/>
          </a:prstGeom>
        </p:spPr>
        <p:txBody>
          <a:bodyPr wrap="square" lIns="0" tIns="0" rIns="0" bIns="0" rtlCol="0" anchor="t">
            <a:spAutoFit/>
          </a:bodyPr>
          <a:lstStyle/>
          <a:p>
            <a:pPr marL="0" lvl="0" indent="0" algn="l">
              <a:lnSpc>
                <a:spcPts val="7781"/>
              </a:lnSpc>
            </a:pPr>
            <a:r>
              <a:rPr lang="en-US" sz="7781" spc="-427" dirty="0">
                <a:solidFill>
                  <a:srgbClr val="000000"/>
                </a:solidFill>
                <a:latin typeface="Gotham"/>
                <a:ea typeface="Gotham"/>
                <a:cs typeface="Gotham"/>
                <a:sym typeface="Gotham"/>
              </a:rPr>
              <a:t>Practice Topic 1</a:t>
            </a:r>
          </a:p>
          <a:p>
            <a:pPr marL="0" lvl="0" indent="0" algn="l">
              <a:lnSpc>
                <a:spcPts val="7781"/>
              </a:lnSpc>
            </a:pPr>
            <a:endParaRPr lang="en-US" sz="7781" spc="-427" dirty="0">
              <a:solidFill>
                <a:srgbClr val="000000"/>
              </a:solidFill>
              <a:latin typeface="Gotham"/>
              <a:ea typeface="Gotham"/>
              <a:cs typeface="Gotham"/>
              <a:sym typeface="Gotham"/>
            </a:endParaRPr>
          </a:p>
          <a:p>
            <a:pPr marL="0" lvl="0" indent="0" algn="l">
              <a:lnSpc>
                <a:spcPts val="7781"/>
              </a:lnSpc>
            </a:pPr>
            <a:endParaRPr lang="en-US" sz="7781" spc="-427" dirty="0">
              <a:solidFill>
                <a:srgbClr val="000000"/>
              </a:solidFill>
              <a:latin typeface="Gotham"/>
              <a:ea typeface="Gotham"/>
              <a:cs typeface="Gotham"/>
              <a:sym typeface="Gotham"/>
            </a:endParaRPr>
          </a:p>
          <a:p>
            <a:pPr marL="0" lvl="0" indent="0" algn="l">
              <a:lnSpc>
                <a:spcPts val="7781"/>
              </a:lnSpc>
            </a:pPr>
            <a:r>
              <a:rPr lang="en-US" sz="7781" spc="-427" dirty="0">
                <a:solidFill>
                  <a:srgbClr val="000000"/>
                </a:solidFill>
                <a:latin typeface="Gotham"/>
                <a:ea typeface="Gotham"/>
                <a:cs typeface="Gotham"/>
                <a:sym typeface="Gotham"/>
              </a:rPr>
              <a:t>Establish your setup</a:t>
            </a:r>
          </a:p>
        </p:txBody>
      </p:sp>
      <p:sp>
        <p:nvSpPr>
          <p:cNvPr id="19" name="TextBox 19"/>
          <p:cNvSpPr txBox="1"/>
          <p:nvPr/>
        </p:nvSpPr>
        <p:spPr>
          <a:xfrm>
            <a:off x="12101161" y="1923328"/>
            <a:ext cx="5399380" cy="921021"/>
          </a:xfrm>
          <a:prstGeom prst="rect">
            <a:avLst/>
          </a:prstGeom>
        </p:spPr>
        <p:txBody>
          <a:bodyPr lIns="0" tIns="0" rIns="0" bIns="0" rtlCol="0" anchor="t">
            <a:spAutoFit/>
          </a:bodyPr>
          <a:lstStyle/>
          <a:p>
            <a:pPr marL="0" lvl="0" indent="0" algn="l">
              <a:lnSpc>
                <a:spcPts val="3357"/>
              </a:lnSpc>
            </a:pPr>
            <a:r>
              <a:rPr lang="en-US" sz="4400" b="1" dirty="0">
                <a:solidFill>
                  <a:srgbClr val="000000"/>
                </a:solidFill>
                <a:latin typeface="Poppins Bold"/>
                <a:ea typeface="Poppins Bold"/>
                <a:cs typeface="Poppins Bold"/>
                <a:sym typeface="Poppins Bold"/>
              </a:rPr>
              <a:t>That we should ban zoos</a:t>
            </a:r>
          </a:p>
        </p:txBody>
      </p:sp>
      <p:grpSp>
        <p:nvGrpSpPr>
          <p:cNvPr id="22" name="Group 22"/>
          <p:cNvGrpSpPr/>
          <p:nvPr/>
        </p:nvGrpSpPr>
        <p:grpSpPr>
          <a:xfrm>
            <a:off x="267972" y="376925"/>
            <a:ext cx="1303549" cy="1303549"/>
            <a:chOff x="0" y="0"/>
            <a:chExt cx="698500" cy="698500"/>
          </a:xfrm>
        </p:grpSpPr>
        <p:sp>
          <p:nvSpPr>
            <p:cNvPr id="23" name="Freeform 23"/>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5" name="Group 25"/>
          <p:cNvGrpSpPr/>
          <p:nvPr/>
        </p:nvGrpSpPr>
        <p:grpSpPr>
          <a:xfrm>
            <a:off x="514882" y="8761593"/>
            <a:ext cx="1237232" cy="1237232"/>
            <a:chOff x="0" y="0"/>
            <a:chExt cx="647700" cy="647700"/>
          </a:xfrm>
        </p:grpSpPr>
        <p:sp>
          <p:nvSpPr>
            <p:cNvPr id="26" name="Freeform 26"/>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27" name="TextBox 27"/>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p:cNvGrpSpPr/>
          <p:nvPr/>
        </p:nvGrpSpPr>
        <p:grpSpPr>
          <a:xfrm rot="-5400000">
            <a:off x="16764733" y="4633730"/>
            <a:ext cx="2017835" cy="1028700"/>
            <a:chOff x="0" y="0"/>
            <a:chExt cx="647700" cy="330200"/>
          </a:xfrm>
        </p:grpSpPr>
        <p:sp>
          <p:nvSpPr>
            <p:cNvPr id="29" name="Freeform 29"/>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32" name="TextBox 31">
            <a:extLst>
              <a:ext uri="{FF2B5EF4-FFF2-40B4-BE49-F238E27FC236}">
                <a16:creationId xmlns:a16="http://schemas.microsoft.com/office/drawing/2014/main" id="{4A7B9F4F-7C99-A8CA-6B55-1291F1CDC793}"/>
              </a:ext>
            </a:extLst>
          </p:cNvPr>
          <p:cNvSpPr txBox="1"/>
          <p:nvPr/>
        </p:nvSpPr>
        <p:spPr>
          <a:xfrm>
            <a:off x="2355106" y="4985161"/>
            <a:ext cx="15126899" cy="4551182"/>
          </a:xfrm>
          <a:prstGeom prst="rect">
            <a:avLst/>
          </a:prstGeom>
          <a:noFill/>
        </p:spPr>
        <p:txBody>
          <a:bodyPr wrap="square">
            <a:spAutoFit/>
          </a:bodyPr>
          <a:lstStyle/>
          <a:p>
            <a:pPr>
              <a:lnSpc>
                <a:spcPct val="115000"/>
              </a:lnSpc>
              <a:spcBef>
                <a:spcPts val="800"/>
              </a:spcBef>
              <a:spcAft>
                <a:spcPts val="500"/>
              </a:spcAft>
              <a:buNone/>
            </a:pPr>
            <a:r>
              <a:rPr lang="en-US" sz="5400" b="1" dirty="0">
                <a:solidFill>
                  <a:srgbClr val="0F6B78"/>
                </a:solidFill>
                <a:effectLst/>
                <a:latin typeface="Calibri" panose="020F0502020204030204" pitchFamily="34" charset="0"/>
                <a:ea typeface="MS Gothic" panose="020B0609070205080204" pitchFamily="49" charset="-128"/>
                <a:cs typeface="Times New Roman" panose="02020603050405020304" pitchFamily="18" charset="0"/>
              </a:rPr>
              <a:t>The first five prep-room questions</a:t>
            </a:r>
            <a:endParaRPr lang="en-AU" sz="5400" b="1" dirty="0">
              <a:solidFill>
                <a:srgbClr val="0F6B78"/>
              </a:solidFill>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What type of debate is this? (debate type)</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What do the key words in the topic mean? (definitions)</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What does our side need to prove to win?</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Who is affected, and what is the real problem?</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What are the two or three main issues the debate will come down to?</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CCDB-4B1C-D0DA-25E5-96DF7A1E9B3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C2B347-649A-B9EF-32F1-13FE59D95962}"/>
              </a:ext>
            </a:extLst>
          </p:cNvPr>
          <p:cNvGrpSpPr/>
          <p:nvPr/>
        </p:nvGrpSpPr>
        <p:grpSpPr>
          <a:xfrm>
            <a:off x="1887078" y="1401604"/>
            <a:ext cx="6733392" cy="7483792"/>
            <a:chOff x="0" y="0"/>
            <a:chExt cx="2917656" cy="3242814"/>
          </a:xfrm>
        </p:grpSpPr>
        <p:sp>
          <p:nvSpPr>
            <p:cNvPr id="3" name="Freeform 3">
              <a:extLst>
                <a:ext uri="{FF2B5EF4-FFF2-40B4-BE49-F238E27FC236}">
                  <a16:creationId xmlns:a16="http://schemas.microsoft.com/office/drawing/2014/main" id="{EC7BD375-39CA-A9DA-61FF-940705264626}"/>
                </a:ext>
              </a:extLst>
            </p:cNvPr>
            <p:cNvSpPr/>
            <p:nvPr/>
          </p:nvSpPr>
          <p:spPr>
            <a:xfrm>
              <a:off x="0" y="0"/>
              <a:ext cx="2917656" cy="3242814"/>
            </a:xfrm>
            <a:custGeom>
              <a:avLst/>
              <a:gdLst/>
              <a:ahLst/>
              <a:cxnLst/>
              <a:rect l="l" t="t" r="r" b="b"/>
              <a:pathLst>
                <a:path w="2917656" h="3242814">
                  <a:moveTo>
                    <a:pt x="2503394" y="38122"/>
                  </a:moveTo>
                  <a:cubicBezTo>
                    <a:pt x="2481694" y="13865"/>
                    <a:pt x="2450689" y="0"/>
                    <a:pt x="2090453" y="0"/>
                  </a:cubicBezTo>
                  <a:lnTo>
                    <a:pt x="528968" y="0"/>
                  </a:lnTo>
                  <a:cubicBezTo>
                    <a:pt x="465795" y="0"/>
                    <a:pt x="414584" y="51211"/>
                    <a:pt x="414584" y="114384"/>
                  </a:cubicBezTo>
                  <a:lnTo>
                    <a:pt x="414584" y="386829"/>
                  </a:lnTo>
                  <a:cubicBezTo>
                    <a:pt x="414584" y="417166"/>
                    <a:pt x="402533" y="446260"/>
                    <a:pt x="381081" y="467712"/>
                  </a:cubicBezTo>
                  <a:cubicBezTo>
                    <a:pt x="359630" y="489163"/>
                    <a:pt x="330536" y="501214"/>
                    <a:pt x="300199" y="501214"/>
                  </a:cubicBezTo>
                  <a:lnTo>
                    <a:pt x="114384" y="501214"/>
                  </a:lnTo>
                  <a:cubicBezTo>
                    <a:pt x="84047" y="501214"/>
                    <a:pt x="54953" y="513266"/>
                    <a:pt x="33502" y="534717"/>
                  </a:cubicBezTo>
                  <a:cubicBezTo>
                    <a:pt x="12051" y="556168"/>
                    <a:pt x="0" y="585262"/>
                    <a:pt x="0" y="615598"/>
                  </a:cubicBezTo>
                  <a:lnTo>
                    <a:pt x="0" y="2632040"/>
                  </a:lnTo>
                  <a:cubicBezTo>
                    <a:pt x="0" y="2660179"/>
                    <a:pt x="10372" y="2687331"/>
                    <a:pt x="29133" y="2708303"/>
                  </a:cubicBezTo>
                  <a:lnTo>
                    <a:pt x="248999" y="2954086"/>
                  </a:lnTo>
                  <a:cubicBezTo>
                    <a:pt x="270698" y="2978343"/>
                    <a:pt x="301704" y="2992207"/>
                    <a:pt x="334250" y="2992207"/>
                  </a:cubicBezTo>
                  <a:lnTo>
                    <a:pt x="587615" y="2992207"/>
                  </a:lnTo>
                  <a:cubicBezTo>
                    <a:pt x="620162" y="2992207"/>
                    <a:pt x="651168" y="3006073"/>
                    <a:pt x="672868" y="3030330"/>
                  </a:cubicBezTo>
                  <a:lnTo>
                    <a:pt x="828844" y="3204692"/>
                  </a:lnTo>
                  <a:cubicBezTo>
                    <a:pt x="850543" y="3228949"/>
                    <a:pt x="881549" y="3242814"/>
                    <a:pt x="914095" y="3242814"/>
                  </a:cubicBezTo>
                  <a:lnTo>
                    <a:pt x="2803271" y="3242814"/>
                  </a:lnTo>
                  <a:cubicBezTo>
                    <a:pt x="2833608" y="3242814"/>
                    <a:pt x="2862702" y="3230763"/>
                    <a:pt x="2884154" y="3209312"/>
                  </a:cubicBezTo>
                  <a:cubicBezTo>
                    <a:pt x="2905605" y="3187861"/>
                    <a:pt x="2917656" y="3158767"/>
                    <a:pt x="2917656" y="3128430"/>
                  </a:cubicBezTo>
                  <a:lnTo>
                    <a:pt x="2917656" y="2992207"/>
                  </a:lnTo>
                  <a:lnTo>
                    <a:pt x="2917656" y="567445"/>
                  </a:lnTo>
                  <a:cubicBezTo>
                    <a:pt x="2917656" y="524794"/>
                    <a:pt x="2901935" y="483639"/>
                    <a:pt x="2873499" y="451851"/>
                  </a:cubicBezTo>
                  <a:close/>
                </a:path>
              </a:pathLst>
            </a:custGeom>
            <a:solidFill>
              <a:srgbClr val="F0A202"/>
            </a:solidFill>
          </p:spPr>
          <p:txBody>
            <a:bodyPr/>
            <a:lstStyle/>
            <a:p>
              <a:endParaRPr lang="en-AU"/>
            </a:p>
          </p:txBody>
        </p:sp>
      </p:grpSp>
      <p:grpSp>
        <p:nvGrpSpPr>
          <p:cNvPr id="4" name="Group 4">
            <a:extLst>
              <a:ext uri="{FF2B5EF4-FFF2-40B4-BE49-F238E27FC236}">
                <a16:creationId xmlns:a16="http://schemas.microsoft.com/office/drawing/2014/main" id="{BD402784-B8DD-CC1F-3E7D-342EBDFB52AE}"/>
              </a:ext>
            </a:extLst>
          </p:cNvPr>
          <p:cNvGrpSpPr/>
          <p:nvPr/>
        </p:nvGrpSpPr>
        <p:grpSpPr>
          <a:xfrm>
            <a:off x="9530171" y="3626457"/>
            <a:ext cx="8224489" cy="4196030"/>
            <a:chOff x="0" y="0"/>
            <a:chExt cx="2166120" cy="1105127"/>
          </a:xfrm>
        </p:grpSpPr>
        <p:sp>
          <p:nvSpPr>
            <p:cNvPr id="5" name="Freeform 5">
              <a:extLst>
                <a:ext uri="{FF2B5EF4-FFF2-40B4-BE49-F238E27FC236}">
                  <a16:creationId xmlns:a16="http://schemas.microsoft.com/office/drawing/2014/main" id="{2DFB9305-C70A-6569-8C2F-EC2A8C3D084D}"/>
                </a:ext>
              </a:extLst>
            </p:cNvPr>
            <p:cNvSpPr/>
            <p:nvPr/>
          </p:nvSpPr>
          <p:spPr>
            <a:xfrm>
              <a:off x="0" y="0"/>
              <a:ext cx="2166120" cy="1105127"/>
            </a:xfrm>
            <a:custGeom>
              <a:avLst/>
              <a:gdLst/>
              <a:ahLst/>
              <a:cxnLst/>
              <a:rect l="l" t="t" r="r" b="b"/>
              <a:pathLst>
                <a:path w="2166120" h="1105127">
                  <a:moveTo>
                    <a:pt x="28240" y="0"/>
                  </a:moveTo>
                  <a:lnTo>
                    <a:pt x="2137881" y="0"/>
                  </a:lnTo>
                  <a:cubicBezTo>
                    <a:pt x="2145370" y="0"/>
                    <a:pt x="2152553" y="2975"/>
                    <a:pt x="2157849" y="8271"/>
                  </a:cubicBezTo>
                  <a:cubicBezTo>
                    <a:pt x="2163145" y="13567"/>
                    <a:pt x="2166120" y="20750"/>
                    <a:pt x="2166120" y="28240"/>
                  </a:cubicBezTo>
                  <a:lnTo>
                    <a:pt x="2166120" y="1076888"/>
                  </a:lnTo>
                  <a:cubicBezTo>
                    <a:pt x="2166120" y="1092484"/>
                    <a:pt x="2153477" y="1105127"/>
                    <a:pt x="2137881" y="1105127"/>
                  </a:cubicBezTo>
                  <a:lnTo>
                    <a:pt x="28240" y="1105127"/>
                  </a:lnTo>
                  <a:cubicBezTo>
                    <a:pt x="12643" y="1105127"/>
                    <a:pt x="0" y="1092484"/>
                    <a:pt x="0" y="1076888"/>
                  </a:cubicBezTo>
                  <a:lnTo>
                    <a:pt x="0" y="28240"/>
                  </a:lnTo>
                  <a:cubicBezTo>
                    <a:pt x="0" y="12643"/>
                    <a:pt x="12643" y="0"/>
                    <a:pt x="28240" y="0"/>
                  </a:cubicBezTo>
                  <a:close/>
                </a:path>
              </a:pathLst>
            </a:custGeom>
            <a:solidFill>
              <a:srgbClr val="F18805"/>
            </a:solidFill>
          </p:spPr>
          <p:txBody>
            <a:bodyPr/>
            <a:lstStyle/>
            <a:p>
              <a:endParaRPr lang="en-AU"/>
            </a:p>
          </p:txBody>
        </p:sp>
        <p:sp>
          <p:nvSpPr>
            <p:cNvPr id="6" name="TextBox 6">
              <a:extLst>
                <a:ext uri="{FF2B5EF4-FFF2-40B4-BE49-F238E27FC236}">
                  <a16:creationId xmlns:a16="http://schemas.microsoft.com/office/drawing/2014/main" id="{A41A8407-1414-ABF7-6221-F73C6344E8EE}"/>
                </a:ext>
              </a:extLst>
            </p:cNvPr>
            <p:cNvSpPr txBox="1"/>
            <p:nvPr/>
          </p:nvSpPr>
          <p:spPr>
            <a:xfrm>
              <a:off x="0" y="-47625"/>
              <a:ext cx="2166120" cy="1152752"/>
            </a:xfrm>
            <a:prstGeom prst="rect">
              <a:avLst/>
            </a:prstGeom>
          </p:spPr>
          <p:txBody>
            <a:bodyPr lIns="50800" tIns="50800" rIns="50800" bIns="50800" rtlCol="0" anchor="ctr"/>
            <a:lstStyle/>
            <a:p>
              <a:pPr marL="0" lvl="0" indent="0" algn="ctr">
                <a:lnSpc>
                  <a:spcPts val="2800"/>
                </a:lnSpc>
              </a:pPr>
              <a:endParaRPr/>
            </a:p>
          </p:txBody>
        </p:sp>
      </p:grpSp>
      <p:sp>
        <p:nvSpPr>
          <p:cNvPr id="10" name="Freeform 10">
            <a:extLst>
              <a:ext uri="{FF2B5EF4-FFF2-40B4-BE49-F238E27FC236}">
                <a16:creationId xmlns:a16="http://schemas.microsoft.com/office/drawing/2014/main" id="{688A3096-18F7-D27F-DC3D-494893372AFC}"/>
              </a:ext>
            </a:extLst>
          </p:cNvPr>
          <p:cNvSpPr/>
          <p:nvPr/>
        </p:nvSpPr>
        <p:spPr>
          <a:xfrm rot="-2558449">
            <a:off x="12946002" y="-1394793"/>
            <a:ext cx="6744087" cy="6777977"/>
          </a:xfrm>
          <a:custGeom>
            <a:avLst/>
            <a:gdLst/>
            <a:ahLst/>
            <a:cxnLst/>
            <a:rect l="l" t="t" r="r" b="b"/>
            <a:pathLst>
              <a:path w="6744087" h="6777977">
                <a:moveTo>
                  <a:pt x="0" y="0"/>
                </a:moveTo>
                <a:lnTo>
                  <a:pt x="6744087" y="0"/>
                </a:lnTo>
                <a:lnTo>
                  <a:pt x="6744087" y="6777976"/>
                </a:lnTo>
                <a:lnTo>
                  <a:pt x="0" y="6777976"/>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1" name="TextBox 11">
            <a:extLst>
              <a:ext uri="{FF2B5EF4-FFF2-40B4-BE49-F238E27FC236}">
                <a16:creationId xmlns:a16="http://schemas.microsoft.com/office/drawing/2014/main" id="{8A92BE8B-671B-42D8-71DD-EE63097C7BBC}"/>
              </a:ext>
            </a:extLst>
          </p:cNvPr>
          <p:cNvSpPr txBox="1"/>
          <p:nvPr/>
        </p:nvSpPr>
        <p:spPr>
          <a:xfrm>
            <a:off x="2241619" y="3663622"/>
            <a:ext cx="4244373" cy="4167808"/>
          </a:xfrm>
          <a:prstGeom prst="rect">
            <a:avLst/>
          </a:prstGeom>
        </p:spPr>
        <p:txBody>
          <a:bodyPr lIns="0" tIns="0" rIns="0" bIns="0" rtlCol="0" anchor="t">
            <a:spAutoFit/>
          </a:bodyPr>
          <a:lstStyle/>
          <a:p>
            <a:pPr marL="0" lvl="0" indent="0" algn="l">
              <a:lnSpc>
                <a:spcPts val="6496"/>
              </a:lnSpc>
            </a:pPr>
            <a:r>
              <a:rPr lang="en-US" sz="6496" spc="-357" dirty="0">
                <a:solidFill>
                  <a:srgbClr val="000000"/>
                </a:solidFill>
                <a:latin typeface="Gotham"/>
                <a:ea typeface="Gotham"/>
                <a:cs typeface="Gotham"/>
                <a:sym typeface="Gotham"/>
              </a:rPr>
              <a:t>AS A TEAM you have now set up your case</a:t>
            </a:r>
          </a:p>
        </p:txBody>
      </p:sp>
      <p:sp>
        <p:nvSpPr>
          <p:cNvPr id="12" name="TextBox 12">
            <a:extLst>
              <a:ext uri="{FF2B5EF4-FFF2-40B4-BE49-F238E27FC236}">
                <a16:creationId xmlns:a16="http://schemas.microsoft.com/office/drawing/2014/main" id="{BB3F9ADB-6EDE-38CA-09EF-A7994621AFFD}"/>
              </a:ext>
            </a:extLst>
          </p:cNvPr>
          <p:cNvSpPr txBox="1"/>
          <p:nvPr/>
        </p:nvSpPr>
        <p:spPr>
          <a:xfrm>
            <a:off x="9731375" y="4559471"/>
            <a:ext cx="6669548" cy="1379417"/>
          </a:xfrm>
          <a:prstGeom prst="rect">
            <a:avLst/>
          </a:prstGeom>
        </p:spPr>
        <p:txBody>
          <a:bodyPr wrap="square" lIns="0" tIns="0" rIns="0" bIns="0" rtlCol="0" anchor="t">
            <a:spAutoFit/>
          </a:bodyPr>
          <a:lstStyle/>
          <a:p>
            <a:pPr marL="0" lvl="0" indent="0" algn="l">
              <a:lnSpc>
                <a:spcPts val="5599"/>
              </a:lnSpc>
            </a:pPr>
            <a:r>
              <a:rPr lang="en-US" sz="3999" dirty="0">
                <a:solidFill>
                  <a:srgbClr val="000000"/>
                </a:solidFill>
                <a:latin typeface="Inter"/>
                <a:ea typeface="Inter"/>
                <a:cs typeface="Inter"/>
                <a:sym typeface="Inter"/>
              </a:rPr>
              <a:t>Time to turn to arguments for each individual speaker.</a:t>
            </a:r>
          </a:p>
        </p:txBody>
      </p:sp>
      <p:sp>
        <p:nvSpPr>
          <p:cNvPr id="13" name="TextBox 13">
            <a:extLst>
              <a:ext uri="{FF2B5EF4-FFF2-40B4-BE49-F238E27FC236}">
                <a16:creationId xmlns:a16="http://schemas.microsoft.com/office/drawing/2014/main" id="{90182BA7-2762-F6B1-79AC-FA77F1A3153D}"/>
              </a:ext>
            </a:extLst>
          </p:cNvPr>
          <p:cNvSpPr txBox="1"/>
          <p:nvPr/>
        </p:nvSpPr>
        <p:spPr>
          <a:xfrm>
            <a:off x="9772633" y="3795522"/>
            <a:ext cx="3451611" cy="610103"/>
          </a:xfrm>
          <a:prstGeom prst="rect">
            <a:avLst/>
          </a:prstGeom>
        </p:spPr>
        <p:txBody>
          <a:bodyPr lIns="0" tIns="0" rIns="0" bIns="0" rtlCol="0" anchor="t">
            <a:spAutoFit/>
          </a:bodyPr>
          <a:lstStyle/>
          <a:p>
            <a:pPr marL="0" lvl="0" indent="0" algn="l">
              <a:lnSpc>
                <a:spcPts val="5037"/>
              </a:lnSpc>
            </a:pPr>
            <a:r>
              <a:rPr lang="en-US" sz="3598" b="1" dirty="0">
                <a:solidFill>
                  <a:srgbClr val="000000"/>
                </a:solidFill>
                <a:latin typeface="Poppins Bold"/>
                <a:ea typeface="Poppins Bold"/>
                <a:cs typeface="Poppins Bold"/>
                <a:sym typeface="Poppins Bold"/>
              </a:rPr>
              <a:t>Next step?</a:t>
            </a:r>
          </a:p>
        </p:txBody>
      </p:sp>
      <p:grpSp>
        <p:nvGrpSpPr>
          <p:cNvPr id="15" name="Group 15">
            <a:extLst>
              <a:ext uri="{FF2B5EF4-FFF2-40B4-BE49-F238E27FC236}">
                <a16:creationId xmlns:a16="http://schemas.microsoft.com/office/drawing/2014/main" id="{357E6283-93B9-0DAE-5A60-31FCF2F3F30D}"/>
              </a:ext>
            </a:extLst>
          </p:cNvPr>
          <p:cNvGrpSpPr/>
          <p:nvPr/>
        </p:nvGrpSpPr>
        <p:grpSpPr>
          <a:xfrm>
            <a:off x="16517092" y="7953275"/>
            <a:ext cx="1484415" cy="1484415"/>
            <a:chOff x="0" y="0"/>
            <a:chExt cx="673100" cy="673100"/>
          </a:xfrm>
        </p:grpSpPr>
        <p:sp>
          <p:nvSpPr>
            <p:cNvPr id="16" name="Freeform 16">
              <a:extLst>
                <a:ext uri="{FF2B5EF4-FFF2-40B4-BE49-F238E27FC236}">
                  <a16:creationId xmlns:a16="http://schemas.microsoft.com/office/drawing/2014/main" id="{DDD78562-5C50-328C-15F2-11A2F6038ED0}"/>
                </a:ext>
              </a:extLst>
            </p:cNvPr>
            <p:cNvSpPr/>
            <p:nvPr/>
          </p:nvSpPr>
          <p:spPr>
            <a:xfrm>
              <a:off x="0" y="0"/>
              <a:ext cx="673100" cy="673100"/>
            </a:xfrm>
            <a:custGeom>
              <a:avLst/>
              <a:gdLst/>
              <a:ahLst/>
              <a:cxnLst/>
              <a:rect l="l" t="t" r="r" b="b"/>
              <a:pathLst>
                <a:path w="673100" h="673100">
                  <a:moveTo>
                    <a:pt x="530860" y="55880"/>
                  </a:moveTo>
                  <a:lnTo>
                    <a:pt x="471170" y="201930"/>
                  </a:lnTo>
                  <a:lnTo>
                    <a:pt x="617220" y="140970"/>
                  </a:lnTo>
                  <a:lnTo>
                    <a:pt x="673100" y="275590"/>
                  </a:lnTo>
                  <a:lnTo>
                    <a:pt x="527050" y="336550"/>
                  </a:lnTo>
                  <a:lnTo>
                    <a:pt x="673100" y="397510"/>
                  </a:lnTo>
                  <a:lnTo>
                    <a:pt x="617220" y="532130"/>
                  </a:lnTo>
                  <a:lnTo>
                    <a:pt x="471170" y="471170"/>
                  </a:lnTo>
                  <a:lnTo>
                    <a:pt x="530860" y="617220"/>
                  </a:lnTo>
                  <a:lnTo>
                    <a:pt x="396240" y="673100"/>
                  </a:lnTo>
                  <a:lnTo>
                    <a:pt x="336550" y="527050"/>
                  </a:lnTo>
                  <a:lnTo>
                    <a:pt x="275590" y="673100"/>
                  </a:lnTo>
                  <a:lnTo>
                    <a:pt x="140970" y="617220"/>
                  </a:lnTo>
                  <a:lnTo>
                    <a:pt x="201930" y="471170"/>
                  </a:lnTo>
                  <a:lnTo>
                    <a:pt x="55880" y="532130"/>
                  </a:lnTo>
                  <a:lnTo>
                    <a:pt x="0" y="397510"/>
                  </a:lnTo>
                  <a:lnTo>
                    <a:pt x="146050" y="336550"/>
                  </a:lnTo>
                  <a:lnTo>
                    <a:pt x="0" y="275590"/>
                  </a:lnTo>
                  <a:lnTo>
                    <a:pt x="55880" y="140970"/>
                  </a:lnTo>
                  <a:lnTo>
                    <a:pt x="201930" y="201930"/>
                  </a:lnTo>
                  <a:lnTo>
                    <a:pt x="140970" y="55880"/>
                  </a:lnTo>
                  <a:lnTo>
                    <a:pt x="275590" y="0"/>
                  </a:lnTo>
                  <a:lnTo>
                    <a:pt x="336550" y="146050"/>
                  </a:lnTo>
                  <a:lnTo>
                    <a:pt x="396240" y="0"/>
                  </a:lnTo>
                  <a:lnTo>
                    <a:pt x="530860" y="55880"/>
                  </a:lnTo>
                  <a:close/>
                </a:path>
              </a:pathLst>
            </a:custGeom>
            <a:solidFill>
              <a:srgbClr val="F18805"/>
            </a:solidFill>
          </p:spPr>
          <p:txBody>
            <a:bodyPr/>
            <a:lstStyle/>
            <a:p>
              <a:endParaRPr lang="en-AU"/>
            </a:p>
          </p:txBody>
        </p:sp>
        <p:sp>
          <p:nvSpPr>
            <p:cNvPr id="17" name="TextBox 17">
              <a:extLst>
                <a:ext uri="{FF2B5EF4-FFF2-40B4-BE49-F238E27FC236}">
                  <a16:creationId xmlns:a16="http://schemas.microsoft.com/office/drawing/2014/main" id="{D9D7A502-CC02-00C2-9F54-4F0BE4136865}"/>
                </a:ext>
              </a:extLst>
            </p:cNvPr>
            <p:cNvSpPr txBox="1"/>
            <p:nvPr/>
          </p:nvSpPr>
          <p:spPr>
            <a:xfrm>
              <a:off x="165100" y="1174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8" name="Group 18">
            <a:extLst>
              <a:ext uri="{FF2B5EF4-FFF2-40B4-BE49-F238E27FC236}">
                <a16:creationId xmlns:a16="http://schemas.microsoft.com/office/drawing/2014/main" id="{958455B3-592C-6D22-EDF2-E96EBBFE8AF0}"/>
              </a:ext>
            </a:extLst>
          </p:cNvPr>
          <p:cNvGrpSpPr/>
          <p:nvPr/>
        </p:nvGrpSpPr>
        <p:grpSpPr>
          <a:xfrm rot="-10800000">
            <a:off x="0" y="0"/>
            <a:ext cx="1853744" cy="1853744"/>
            <a:chOff x="0" y="0"/>
            <a:chExt cx="558800" cy="558800"/>
          </a:xfrm>
        </p:grpSpPr>
        <p:sp>
          <p:nvSpPr>
            <p:cNvPr id="19" name="Freeform 19">
              <a:extLst>
                <a:ext uri="{FF2B5EF4-FFF2-40B4-BE49-F238E27FC236}">
                  <a16:creationId xmlns:a16="http://schemas.microsoft.com/office/drawing/2014/main" id="{D6FD11D3-F31F-BCFD-94C9-F775FBDEDE49}"/>
                </a:ext>
              </a:extLst>
            </p:cNvPr>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20" name="TextBox 20">
              <a:extLst>
                <a:ext uri="{FF2B5EF4-FFF2-40B4-BE49-F238E27FC236}">
                  <a16:creationId xmlns:a16="http://schemas.microsoft.com/office/drawing/2014/main" id="{0FF7DAF4-4A1A-E23C-46EE-FB4CF6B220C1}"/>
                </a:ext>
              </a:extLst>
            </p:cNvPr>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spTree>
    <p:extLst>
      <p:ext uri="{BB962C8B-B14F-4D97-AF65-F5344CB8AC3E}">
        <p14:creationId xmlns:p14="http://schemas.microsoft.com/office/powerpoint/2010/main" val="339645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625485" y="2918008"/>
            <a:ext cx="5977168" cy="2204467"/>
            <a:chOff x="0" y="0"/>
            <a:chExt cx="1574234" cy="678815"/>
          </a:xfrm>
        </p:grpSpPr>
        <p:sp>
          <p:nvSpPr>
            <p:cNvPr id="10" name="Freeform 10"/>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18805"/>
            </a:solidFill>
          </p:spPr>
          <p:txBody>
            <a:bodyPr/>
            <a:lstStyle/>
            <a:p>
              <a:endParaRPr lang="en-AU"/>
            </a:p>
          </p:txBody>
        </p:sp>
        <p:sp>
          <p:nvSpPr>
            <p:cNvPr id="11" name="TextBox 11"/>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a:p>
          </p:txBody>
        </p:sp>
      </p:grpSp>
      <p:sp>
        <p:nvSpPr>
          <p:cNvPr id="14" name="Freeform 14"/>
          <p:cNvSpPr/>
          <p:nvPr/>
        </p:nvSpPr>
        <p:spPr>
          <a:xfrm>
            <a:off x="2092819" y="4296870"/>
            <a:ext cx="476894" cy="476894"/>
          </a:xfrm>
          <a:custGeom>
            <a:avLst/>
            <a:gdLst/>
            <a:ahLst/>
            <a:cxnLst/>
            <a:rect l="l" t="t" r="r" b="b"/>
            <a:pathLst>
              <a:path w="476894" h="476894">
                <a:moveTo>
                  <a:pt x="0" y="0"/>
                </a:moveTo>
                <a:lnTo>
                  <a:pt x="476894" y="0"/>
                </a:lnTo>
                <a:lnTo>
                  <a:pt x="476894" y="476894"/>
                </a:lnTo>
                <a:lnTo>
                  <a:pt x="0" y="47689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5" name="Freeform 15"/>
          <p:cNvSpPr/>
          <p:nvPr/>
        </p:nvSpPr>
        <p:spPr>
          <a:xfrm rot="-6973994">
            <a:off x="11933626" y="-990471"/>
            <a:ext cx="6289022" cy="6450279"/>
          </a:xfrm>
          <a:custGeom>
            <a:avLst/>
            <a:gdLst/>
            <a:ahLst/>
            <a:cxnLst/>
            <a:rect l="l" t="t" r="r" b="b"/>
            <a:pathLst>
              <a:path w="6289022" h="6450279">
                <a:moveTo>
                  <a:pt x="0" y="0"/>
                </a:moveTo>
                <a:lnTo>
                  <a:pt x="6289022" y="0"/>
                </a:lnTo>
                <a:lnTo>
                  <a:pt x="6289022" y="6450279"/>
                </a:lnTo>
                <a:lnTo>
                  <a:pt x="0" y="6450279"/>
                </a:lnTo>
                <a:lnTo>
                  <a:pt x="0" y="0"/>
                </a:lnTo>
                <a:close/>
              </a:path>
            </a:pathLst>
          </a:custGeom>
          <a:blipFill>
            <a:blip>
              <a:alphaModFix amt="19999"/>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9" name="Freeform 19"/>
          <p:cNvSpPr/>
          <p:nvPr/>
        </p:nvSpPr>
        <p:spPr>
          <a:xfrm>
            <a:off x="15078137" y="487412"/>
            <a:ext cx="3029222" cy="4090343"/>
          </a:xfrm>
          <a:custGeom>
            <a:avLst/>
            <a:gdLst/>
            <a:ahLst/>
            <a:cxnLst/>
            <a:rect l="l" t="t" r="r" b="b"/>
            <a:pathLst>
              <a:path w="4845041" h="6470840">
                <a:moveTo>
                  <a:pt x="0" y="0"/>
                </a:moveTo>
                <a:lnTo>
                  <a:pt x="4845041" y="0"/>
                </a:lnTo>
                <a:lnTo>
                  <a:pt x="4845041" y="6470839"/>
                </a:lnTo>
                <a:lnTo>
                  <a:pt x="0" y="6470839"/>
                </a:lnTo>
                <a:lnTo>
                  <a:pt x="0" y="0"/>
                </a:lnTo>
                <a:close/>
              </a:path>
            </a:pathLst>
          </a:custGeom>
          <a:blipFill>
            <a:blip r:embed="rId4"/>
            <a:stretch>
              <a:fillRect/>
            </a:stretch>
          </a:blipFill>
        </p:spPr>
        <p:txBody>
          <a:bodyPr/>
          <a:lstStyle/>
          <a:p>
            <a:endParaRPr lang="en-AU"/>
          </a:p>
        </p:txBody>
      </p:sp>
      <p:sp>
        <p:nvSpPr>
          <p:cNvPr id="22" name="TextBox 22"/>
          <p:cNvSpPr txBox="1"/>
          <p:nvPr/>
        </p:nvSpPr>
        <p:spPr>
          <a:xfrm>
            <a:off x="2848433" y="3866297"/>
            <a:ext cx="4281960" cy="1256178"/>
          </a:xfrm>
          <a:prstGeom prst="rect">
            <a:avLst/>
          </a:prstGeom>
        </p:spPr>
        <p:txBody>
          <a:bodyPr lIns="0" tIns="0" rIns="0" bIns="0" rtlCol="0" anchor="t">
            <a:spAutoFit/>
          </a:bodyPr>
          <a:lstStyle/>
          <a:p>
            <a:pPr>
              <a:lnSpc>
                <a:spcPts val="2460"/>
              </a:lnSpc>
            </a:pPr>
            <a:r>
              <a:rPr lang="en-US" sz="1757" dirty="0">
                <a:solidFill>
                  <a:srgbClr val="000000"/>
                </a:solidFill>
                <a:latin typeface="Inter"/>
                <a:ea typeface="Inter"/>
                <a:cs typeface="Inter"/>
                <a:sym typeface="Inter"/>
              </a:rPr>
              <a:t>This should come from your knowledge or experience. Make reasoning concrete with evidence or examples.</a:t>
            </a:r>
          </a:p>
          <a:p>
            <a:pPr marL="0" lvl="0" indent="0" algn="l">
              <a:lnSpc>
                <a:spcPts val="2460"/>
              </a:lnSpc>
            </a:pPr>
            <a:endParaRPr lang="en-US" sz="1757" dirty="0">
              <a:solidFill>
                <a:srgbClr val="000000"/>
              </a:solidFill>
              <a:latin typeface="Inter"/>
              <a:ea typeface="Inter"/>
              <a:cs typeface="Inter"/>
              <a:sym typeface="Inter"/>
            </a:endParaRPr>
          </a:p>
        </p:txBody>
      </p:sp>
      <p:grpSp>
        <p:nvGrpSpPr>
          <p:cNvPr id="41" name="Group 40">
            <a:extLst>
              <a:ext uri="{FF2B5EF4-FFF2-40B4-BE49-F238E27FC236}">
                <a16:creationId xmlns:a16="http://schemas.microsoft.com/office/drawing/2014/main" id="{8008E7D7-CB82-68A7-06D3-6941B66799B6}"/>
              </a:ext>
            </a:extLst>
          </p:cNvPr>
          <p:cNvGrpSpPr/>
          <p:nvPr/>
        </p:nvGrpSpPr>
        <p:grpSpPr>
          <a:xfrm>
            <a:off x="1625485" y="83513"/>
            <a:ext cx="5977168" cy="1248606"/>
            <a:chOff x="1745386" y="1221370"/>
            <a:chExt cx="5977168" cy="1614289"/>
          </a:xfrm>
        </p:grpSpPr>
        <p:grpSp>
          <p:nvGrpSpPr>
            <p:cNvPr id="3" name="Group 3"/>
            <p:cNvGrpSpPr/>
            <p:nvPr/>
          </p:nvGrpSpPr>
          <p:grpSpPr>
            <a:xfrm>
              <a:off x="1745386" y="1221370"/>
              <a:ext cx="5977168" cy="1614289"/>
              <a:chOff x="0" y="0"/>
              <a:chExt cx="1574234" cy="678815"/>
            </a:xfrm>
          </p:grpSpPr>
          <p:sp>
            <p:nvSpPr>
              <p:cNvPr id="4" name="Freeform 4"/>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18805"/>
              </a:solidFill>
            </p:spPr>
            <p:txBody>
              <a:bodyPr/>
              <a:lstStyle/>
              <a:p>
                <a:endParaRPr lang="en-AU"/>
              </a:p>
            </p:txBody>
          </p:sp>
          <p:sp>
            <p:nvSpPr>
              <p:cNvPr id="5" name="TextBox 5"/>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dirty="0"/>
              </a:p>
            </p:txBody>
          </p:sp>
        </p:grpSp>
        <p:sp>
          <p:nvSpPr>
            <p:cNvPr id="12" name="Freeform 12"/>
            <p:cNvSpPr/>
            <p:nvPr/>
          </p:nvSpPr>
          <p:spPr>
            <a:xfrm>
              <a:off x="2259665" y="1707899"/>
              <a:ext cx="476894" cy="476894"/>
            </a:xfrm>
            <a:custGeom>
              <a:avLst/>
              <a:gdLst/>
              <a:ahLst/>
              <a:cxnLst/>
              <a:rect l="l" t="t" r="r" b="b"/>
              <a:pathLst>
                <a:path w="476894" h="476894">
                  <a:moveTo>
                    <a:pt x="0" y="0"/>
                  </a:moveTo>
                  <a:lnTo>
                    <a:pt x="476894" y="0"/>
                  </a:lnTo>
                  <a:lnTo>
                    <a:pt x="476894" y="476893"/>
                  </a:lnTo>
                  <a:lnTo>
                    <a:pt x="0" y="47689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20" name="TextBox 20"/>
            <p:cNvSpPr txBox="1"/>
            <p:nvPr/>
          </p:nvSpPr>
          <p:spPr>
            <a:xfrm>
              <a:off x="2988066" y="2232607"/>
              <a:ext cx="4150286" cy="294376"/>
            </a:xfrm>
            <a:prstGeom prst="rect">
              <a:avLst/>
            </a:prstGeom>
          </p:spPr>
          <p:txBody>
            <a:bodyPr lIns="0" tIns="0" rIns="0" bIns="0" rtlCol="0" anchor="t">
              <a:spAutoFit/>
            </a:bodyPr>
            <a:lstStyle/>
            <a:p>
              <a:pPr marL="0" lvl="0" indent="0" algn="l">
                <a:lnSpc>
                  <a:spcPts val="2460"/>
                </a:lnSpc>
              </a:pPr>
              <a:r>
                <a:rPr lang="en-US" sz="1757" dirty="0">
                  <a:solidFill>
                    <a:srgbClr val="000000"/>
                  </a:solidFill>
                  <a:latin typeface="Inter"/>
                  <a:ea typeface="Inter"/>
                  <a:cs typeface="Inter"/>
                  <a:sym typeface="Inter"/>
                </a:rPr>
                <a:t>State the argument clearly</a:t>
              </a:r>
            </a:p>
          </p:txBody>
        </p:sp>
        <p:sp>
          <p:nvSpPr>
            <p:cNvPr id="23" name="TextBox 23"/>
            <p:cNvSpPr txBox="1"/>
            <p:nvPr/>
          </p:nvSpPr>
          <p:spPr>
            <a:xfrm>
              <a:off x="2988066" y="1637657"/>
              <a:ext cx="2354896" cy="424858"/>
            </a:xfrm>
            <a:prstGeom prst="rect">
              <a:avLst/>
            </a:prstGeom>
          </p:spPr>
          <p:txBody>
            <a:bodyPr lIns="0" tIns="0" rIns="0" bIns="0" rtlCol="0" anchor="t">
              <a:spAutoFit/>
            </a:bodyPr>
            <a:lstStyle/>
            <a:p>
              <a:pPr marL="0" lvl="0" indent="0" algn="l">
                <a:lnSpc>
                  <a:spcPts val="3357"/>
                </a:lnSpc>
                <a:spcBef>
                  <a:spcPct val="0"/>
                </a:spcBef>
              </a:pPr>
              <a:r>
                <a:rPr lang="en-US" sz="2398" b="1">
                  <a:solidFill>
                    <a:srgbClr val="000000"/>
                  </a:solidFill>
                  <a:latin typeface="Poppins Bold"/>
                  <a:ea typeface="Poppins Bold"/>
                  <a:cs typeface="Poppins Bold"/>
                  <a:sym typeface="Poppins Bold"/>
                </a:rPr>
                <a:t>Point</a:t>
              </a:r>
            </a:p>
          </p:txBody>
        </p:sp>
      </p:grpSp>
      <p:grpSp>
        <p:nvGrpSpPr>
          <p:cNvPr id="40" name="Group 39">
            <a:extLst>
              <a:ext uri="{FF2B5EF4-FFF2-40B4-BE49-F238E27FC236}">
                <a16:creationId xmlns:a16="http://schemas.microsoft.com/office/drawing/2014/main" id="{130E4ABB-F215-540B-DD80-53FAD1344C0E}"/>
              </a:ext>
            </a:extLst>
          </p:cNvPr>
          <p:cNvGrpSpPr/>
          <p:nvPr/>
        </p:nvGrpSpPr>
        <p:grpSpPr>
          <a:xfrm>
            <a:off x="1625485" y="1395391"/>
            <a:ext cx="5977168" cy="1489877"/>
            <a:chOff x="1745386" y="3903521"/>
            <a:chExt cx="5977168" cy="1840935"/>
          </a:xfrm>
        </p:grpSpPr>
        <p:grpSp>
          <p:nvGrpSpPr>
            <p:cNvPr id="6" name="Group 6"/>
            <p:cNvGrpSpPr/>
            <p:nvPr/>
          </p:nvGrpSpPr>
          <p:grpSpPr>
            <a:xfrm>
              <a:off x="1745386" y="3903521"/>
              <a:ext cx="5977168" cy="1840935"/>
              <a:chOff x="0" y="0"/>
              <a:chExt cx="1574234" cy="678815"/>
            </a:xfrm>
          </p:grpSpPr>
          <p:sp>
            <p:nvSpPr>
              <p:cNvPr id="7" name="Freeform 7"/>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0A202"/>
              </a:solidFill>
            </p:spPr>
            <p:txBody>
              <a:bodyPr/>
              <a:lstStyle/>
              <a:p>
                <a:endParaRPr lang="en-AU"/>
              </a:p>
            </p:txBody>
          </p:sp>
          <p:sp>
            <p:nvSpPr>
              <p:cNvPr id="8" name="TextBox 8"/>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a:p>
            </p:txBody>
          </p:sp>
        </p:grpSp>
        <p:sp>
          <p:nvSpPr>
            <p:cNvPr id="13" name="Freeform 13"/>
            <p:cNvSpPr/>
            <p:nvPr/>
          </p:nvSpPr>
          <p:spPr>
            <a:xfrm>
              <a:off x="2259665" y="4267730"/>
              <a:ext cx="476894" cy="476894"/>
            </a:xfrm>
            <a:custGeom>
              <a:avLst/>
              <a:gdLst/>
              <a:ahLst/>
              <a:cxnLst/>
              <a:rect l="l" t="t" r="r" b="b"/>
              <a:pathLst>
                <a:path w="476894" h="476894">
                  <a:moveTo>
                    <a:pt x="0" y="0"/>
                  </a:moveTo>
                  <a:lnTo>
                    <a:pt x="476894" y="0"/>
                  </a:lnTo>
                  <a:lnTo>
                    <a:pt x="476894" y="476894"/>
                  </a:lnTo>
                  <a:lnTo>
                    <a:pt x="0" y="47689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21" name="TextBox 21"/>
            <p:cNvSpPr txBox="1"/>
            <p:nvPr/>
          </p:nvSpPr>
          <p:spPr>
            <a:xfrm>
              <a:off x="2801431" y="4996578"/>
              <a:ext cx="4687887" cy="614977"/>
            </a:xfrm>
            <a:prstGeom prst="rect">
              <a:avLst/>
            </a:prstGeom>
          </p:spPr>
          <p:txBody>
            <a:bodyPr wrap="square" lIns="0" tIns="0" rIns="0" bIns="0" rtlCol="0" anchor="t">
              <a:spAutoFit/>
            </a:bodyPr>
            <a:lstStyle/>
            <a:p>
              <a:pPr marL="0" lvl="0" indent="0" algn="l">
                <a:lnSpc>
                  <a:spcPts val="2460"/>
                </a:lnSpc>
              </a:pPr>
              <a:r>
                <a:rPr lang="en-US" sz="1757" dirty="0">
                  <a:solidFill>
                    <a:srgbClr val="000000"/>
                  </a:solidFill>
                  <a:latin typeface="Inter"/>
                  <a:ea typeface="Inter"/>
                  <a:cs typeface="Inter"/>
                  <a:sym typeface="Inter"/>
                </a:rPr>
                <a:t>Explain the logic behind the claim. Consider practical or principled arguments</a:t>
              </a:r>
            </a:p>
          </p:txBody>
        </p:sp>
        <p:sp>
          <p:nvSpPr>
            <p:cNvPr id="24" name="TextBox 24"/>
            <p:cNvSpPr txBox="1"/>
            <p:nvPr/>
          </p:nvSpPr>
          <p:spPr>
            <a:xfrm>
              <a:off x="2988066" y="4319809"/>
              <a:ext cx="2075143" cy="424858"/>
            </a:xfrm>
            <a:prstGeom prst="rect">
              <a:avLst/>
            </a:prstGeom>
          </p:spPr>
          <p:txBody>
            <a:bodyPr lIns="0" tIns="0" rIns="0" bIns="0" rtlCol="0" anchor="t">
              <a:spAutoFit/>
            </a:bodyPr>
            <a:lstStyle/>
            <a:p>
              <a:pPr marL="0" lvl="0" indent="0" algn="l">
                <a:lnSpc>
                  <a:spcPts val="3357"/>
                </a:lnSpc>
                <a:spcBef>
                  <a:spcPct val="0"/>
                </a:spcBef>
              </a:pPr>
              <a:r>
                <a:rPr lang="en-US" sz="2398" b="1">
                  <a:solidFill>
                    <a:srgbClr val="000000"/>
                  </a:solidFill>
                  <a:latin typeface="Poppins Bold"/>
                  <a:ea typeface="Poppins Bold"/>
                  <a:cs typeface="Poppins Bold"/>
                  <a:sym typeface="Poppins Bold"/>
                </a:rPr>
                <a:t>Explain</a:t>
              </a:r>
            </a:p>
          </p:txBody>
        </p:sp>
      </p:grpSp>
      <p:sp>
        <p:nvSpPr>
          <p:cNvPr id="25" name="TextBox 25"/>
          <p:cNvSpPr txBox="1"/>
          <p:nvPr/>
        </p:nvSpPr>
        <p:spPr>
          <a:xfrm>
            <a:off x="2837549" y="3240542"/>
            <a:ext cx="3808180" cy="413126"/>
          </a:xfrm>
          <a:prstGeom prst="rect">
            <a:avLst/>
          </a:prstGeom>
        </p:spPr>
        <p:txBody>
          <a:bodyPr wrap="square" lIns="0" tIns="0" rIns="0" bIns="0" rtlCol="0" anchor="t">
            <a:spAutoFit/>
          </a:bodyPr>
          <a:lstStyle/>
          <a:p>
            <a:pPr marL="0" lvl="0" indent="0" algn="l">
              <a:lnSpc>
                <a:spcPts val="3357"/>
              </a:lnSpc>
              <a:spcBef>
                <a:spcPct val="0"/>
              </a:spcBef>
            </a:pPr>
            <a:r>
              <a:rPr lang="en-US" sz="2398" b="1" dirty="0">
                <a:solidFill>
                  <a:srgbClr val="000000"/>
                </a:solidFill>
                <a:latin typeface="Poppins Bold"/>
                <a:ea typeface="Poppins Bold"/>
                <a:cs typeface="Poppins Bold"/>
                <a:sym typeface="Poppins Bold"/>
              </a:rPr>
              <a:t>Evidence or example</a:t>
            </a:r>
          </a:p>
        </p:txBody>
      </p:sp>
      <p:sp>
        <p:nvSpPr>
          <p:cNvPr id="26" name="TextBox 26"/>
          <p:cNvSpPr txBox="1"/>
          <p:nvPr/>
        </p:nvSpPr>
        <p:spPr>
          <a:xfrm>
            <a:off x="9160435" y="1595022"/>
            <a:ext cx="6993244" cy="1613006"/>
          </a:xfrm>
          <a:prstGeom prst="rect">
            <a:avLst/>
          </a:prstGeom>
        </p:spPr>
        <p:txBody>
          <a:bodyPr lIns="0" tIns="0" rIns="0" bIns="0" rtlCol="0" anchor="t">
            <a:spAutoFit/>
          </a:bodyPr>
          <a:lstStyle/>
          <a:p>
            <a:pPr marL="0" lvl="0" indent="0" algn="l">
              <a:lnSpc>
                <a:spcPts val="6170"/>
              </a:lnSpc>
            </a:pPr>
            <a:r>
              <a:rPr lang="en-US" sz="8800" b="1" spc="-339" dirty="0">
                <a:solidFill>
                  <a:srgbClr val="000000"/>
                </a:solidFill>
                <a:latin typeface="Gotham"/>
                <a:ea typeface="Gotham"/>
                <a:cs typeface="Gotham"/>
                <a:sym typeface="Gotham"/>
              </a:rPr>
              <a:t>Arguments</a:t>
            </a:r>
          </a:p>
          <a:p>
            <a:pPr marL="0" lvl="0" indent="0" algn="l">
              <a:lnSpc>
                <a:spcPts val="6170"/>
              </a:lnSpc>
            </a:pPr>
            <a:r>
              <a:rPr lang="en-US" sz="7200" b="1" spc="-339" dirty="0">
                <a:solidFill>
                  <a:srgbClr val="000000"/>
                </a:solidFill>
                <a:latin typeface="Gotham"/>
                <a:ea typeface="Gotham"/>
                <a:cs typeface="Gotham"/>
                <a:sym typeface="Gotham"/>
              </a:rPr>
              <a:t>Page 7</a:t>
            </a:r>
          </a:p>
        </p:txBody>
      </p:sp>
      <p:sp>
        <p:nvSpPr>
          <p:cNvPr id="30" name="TextBox 30"/>
          <p:cNvSpPr txBox="1"/>
          <p:nvPr/>
        </p:nvSpPr>
        <p:spPr>
          <a:xfrm>
            <a:off x="9677400" y="4744624"/>
            <a:ext cx="7373368" cy="3092065"/>
          </a:xfrm>
          <a:prstGeom prst="rect">
            <a:avLst/>
          </a:prstGeom>
        </p:spPr>
        <p:txBody>
          <a:bodyPr wrap="square" lIns="0" tIns="0" rIns="0" bIns="0" rtlCol="0" anchor="t">
            <a:spAutoFit/>
          </a:bodyPr>
          <a:lstStyle/>
          <a:p>
            <a:pPr marL="0" lvl="0" indent="0" algn="l">
              <a:lnSpc>
                <a:spcPts val="2953"/>
              </a:lnSpc>
            </a:pPr>
            <a:r>
              <a:rPr lang="en-US" sz="3600" dirty="0">
                <a:solidFill>
                  <a:srgbClr val="000000"/>
                </a:solidFill>
                <a:latin typeface="Inter"/>
                <a:ea typeface="Inter"/>
                <a:cs typeface="Inter"/>
                <a:sym typeface="Inter"/>
              </a:rPr>
              <a:t>Think of each argument amongst your team as a building block. Your goal is to build strong blocks in your case.</a:t>
            </a:r>
          </a:p>
          <a:p>
            <a:pPr marL="0" lvl="0" indent="0" algn="l">
              <a:lnSpc>
                <a:spcPts val="2953"/>
              </a:lnSpc>
            </a:pPr>
            <a:endParaRPr lang="en-US" sz="3600" dirty="0">
              <a:solidFill>
                <a:srgbClr val="000000"/>
              </a:solidFill>
              <a:latin typeface="Inter"/>
              <a:ea typeface="Inter"/>
              <a:cs typeface="Inter"/>
              <a:sym typeface="Inter"/>
            </a:endParaRPr>
          </a:p>
          <a:p>
            <a:pPr marL="0" lvl="0" indent="0" algn="l">
              <a:lnSpc>
                <a:spcPts val="2953"/>
              </a:lnSpc>
            </a:pPr>
            <a:r>
              <a:rPr lang="en-US" sz="3600" dirty="0">
                <a:solidFill>
                  <a:srgbClr val="000000"/>
                </a:solidFill>
                <a:latin typeface="Inter"/>
                <a:ea typeface="Inter"/>
                <a:cs typeface="Inter"/>
                <a:sym typeface="Inter"/>
              </a:rPr>
              <a:t>THEN your goal is to knock down the blocks that the opposition have built. </a:t>
            </a:r>
          </a:p>
        </p:txBody>
      </p:sp>
      <p:grpSp>
        <p:nvGrpSpPr>
          <p:cNvPr id="31" name="Group 31"/>
          <p:cNvGrpSpPr/>
          <p:nvPr/>
        </p:nvGrpSpPr>
        <p:grpSpPr>
          <a:xfrm>
            <a:off x="8085419" y="487412"/>
            <a:ext cx="1303549" cy="1303549"/>
            <a:chOff x="0" y="0"/>
            <a:chExt cx="698500" cy="698500"/>
          </a:xfrm>
        </p:grpSpPr>
        <p:sp>
          <p:nvSpPr>
            <p:cNvPr id="32" name="Freeform 32"/>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33" name="TextBox 33"/>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34" name="Group 34"/>
          <p:cNvGrpSpPr/>
          <p:nvPr/>
        </p:nvGrpSpPr>
        <p:grpSpPr>
          <a:xfrm>
            <a:off x="17050768" y="9057817"/>
            <a:ext cx="1237232" cy="1237232"/>
            <a:chOff x="0" y="0"/>
            <a:chExt cx="647700" cy="647700"/>
          </a:xfrm>
        </p:grpSpPr>
        <p:sp>
          <p:nvSpPr>
            <p:cNvPr id="35" name="Freeform 35"/>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36" name="TextBox 36"/>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37" name="Group 37"/>
          <p:cNvGrpSpPr/>
          <p:nvPr/>
        </p:nvGrpSpPr>
        <p:grpSpPr>
          <a:xfrm>
            <a:off x="241830" y="9258300"/>
            <a:ext cx="2017835" cy="1028700"/>
            <a:chOff x="0" y="0"/>
            <a:chExt cx="647700" cy="330200"/>
          </a:xfrm>
        </p:grpSpPr>
        <p:sp>
          <p:nvSpPr>
            <p:cNvPr id="38" name="Freeform 38"/>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9" name="TextBox 39"/>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grpSp>
        <p:nvGrpSpPr>
          <p:cNvPr id="42" name="Group 41">
            <a:extLst>
              <a:ext uri="{FF2B5EF4-FFF2-40B4-BE49-F238E27FC236}">
                <a16:creationId xmlns:a16="http://schemas.microsoft.com/office/drawing/2014/main" id="{BBEAA704-F261-C67B-7285-02A92CE5EE12}"/>
              </a:ext>
            </a:extLst>
          </p:cNvPr>
          <p:cNvGrpSpPr/>
          <p:nvPr/>
        </p:nvGrpSpPr>
        <p:grpSpPr>
          <a:xfrm>
            <a:off x="1625485" y="5177366"/>
            <a:ext cx="5977168" cy="1727547"/>
            <a:chOff x="1745386" y="3903521"/>
            <a:chExt cx="5977168" cy="1840935"/>
          </a:xfrm>
        </p:grpSpPr>
        <p:grpSp>
          <p:nvGrpSpPr>
            <p:cNvPr id="43" name="Group 6">
              <a:extLst>
                <a:ext uri="{FF2B5EF4-FFF2-40B4-BE49-F238E27FC236}">
                  <a16:creationId xmlns:a16="http://schemas.microsoft.com/office/drawing/2014/main" id="{87F862C5-23C9-9D88-CFB0-6A36926F688C}"/>
                </a:ext>
              </a:extLst>
            </p:cNvPr>
            <p:cNvGrpSpPr/>
            <p:nvPr/>
          </p:nvGrpSpPr>
          <p:grpSpPr>
            <a:xfrm>
              <a:off x="1745386" y="3903521"/>
              <a:ext cx="5977168" cy="1840935"/>
              <a:chOff x="0" y="0"/>
              <a:chExt cx="1574234" cy="678815"/>
            </a:xfrm>
          </p:grpSpPr>
          <p:sp>
            <p:nvSpPr>
              <p:cNvPr id="47" name="Freeform 7">
                <a:extLst>
                  <a:ext uri="{FF2B5EF4-FFF2-40B4-BE49-F238E27FC236}">
                    <a16:creationId xmlns:a16="http://schemas.microsoft.com/office/drawing/2014/main" id="{9C238DF5-9AAB-9A8B-229F-24AB0CF568B5}"/>
                  </a:ext>
                </a:extLst>
              </p:cNvPr>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0A202"/>
              </a:solidFill>
            </p:spPr>
            <p:txBody>
              <a:bodyPr/>
              <a:lstStyle/>
              <a:p>
                <a:endParaRPr lang="en-AU"/>
              </a:p>
            </p:txBody>
          </p:sp>
          <p:sp>
            <p:nvSpPr>
              <p:cNvPr id="48" name="TextBox 8">
                <a:extLst>
                  <a:ext uri="{FF2B5EF4-FFF2-40B4-BE49-F238E27FC236}">
                    <a16:creationId xmlns:a16="http://schemas.microsoft.com/office/drawing/2014/main" id="{CC8BE9F8-A609-1E79-394E-2B9BFA7B99E7}"/>
                  </a:ext>
                </a:extLst>
              </p:cNvPr>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a:p>
            </p:txBody>
          </p:sp>
        </p:grpSp>
        <p:sp>
          <p:nvSpPr>
            <p:cNvPr id="44" name="Freeform 13">
              <a:extLst>
                <a:ext uri="{FF2B5EF4-FFF2-40B4-BE49-F238E27FC236}">
                  <a16:creationId xmlns:a16="http://schemas.microsoft.com/office/drawing/2014/main" id="{7965A024-24BA-653E-0536-3C6F2D1D9831}"/>
                </a:ext>
              </a:extLst>
            </p:cNvPr>
            <p:cNvSpPr/>
            <p:nvPr/>
          </p:nvSpPr>
          <p:spPr>
            <a:xfrm>
              <a:off x="2259665" y="4267730"/>
              <a:ext cx="476894" cy="476894"/>
            </a:xfrm>
            <a:custGeom>
              <a:avLst/>
              <a:gdLst/>
              <a:ahLst/>
              <a:cxnLst/>
              <a:rect l="l" t="t" r="r" b="b"/>
              <a:pathLst>
                <a:path w="476894" h="476894">
                  <a:moveTo>
                    <a:pt x="0" y="0"/>
                  </a:moveTo>
                  <a:lnTo>
                    <a:pt x="476894" y="0"/>
                  </a:lnTo>
                  <a:lnTo>
                    <a:pt x="476894" y="476894"/>
                  </a:lnTo>
                  <a:lnTo>
                    <a:pt x="0" y="47689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45" name="TextBox 21">
              <a:extLst>
                <a:ext uri="{FF2B5EF4-FFF2-40B4-BE49-F238E27FC236}">
                  <a16:creationId xmlns:a16="http://schemas.microsoft.com/office/drawing/2014/main" id="{FDE1F516-0440-C82C-2F0E-6E62732F553E}"/>
                </a:ext>
              </a:extLst>
            </p:cNvPr>
            <p:cNvSpPr txBox="1"/>
            <p:nvPr/>
          </p:nvSpPr>
          <p:spPr>
            <a:xfrm>
              <a:off x="2968334" y="4603533"/>
              <a:ext cx="4687887" cy="623056"/>
            </a:xfrm>
            <a:prstGeom prst="rect">
              <a:avLst/>
            </a:prstGeom>
          </p:spPr>
          <p:txBody>
            <a:bodyPr wrap="square" lIns="0" tIns="0" rIns="0" bIns="0" rtlCol="0" anchor="t">
              <a:spAutoFit/>
            </a:bodyPr>
            <a:lstStyle/>
            <a:p>
              <a:pPr lvl="0">
                <a:lnSpc>
                  <a:spcPts val="2460"/>
                </a:lnSpc>
              </a:pPr>
              <a:r>
                <a:rPr lang="en-US" dirty="0"/>
                <a:t>Explains how the claimed outcome actually occurs.</a:t>
              </a:r>
              <a:endParaRPr lang="en-US" sz="1757" dirty="0">
                <a:solidFill>
                  <a:srgbClr val="000000"/>
                </a:solidFill>
                <a:latin typeface="Inter"/>
                <a:ea typeface="Inter"/>
                <a:cs typeface="Inter"/>
                <a:sym typeface="Inter"/>
              </a:endParaRPr>
            </a:p>
          </p:txBody>
        </p:sp>
        <p:sp>
          <p:nvSpPr>
            <p:cNvPr id="46" name="TextBox 24">
              <a:extLst>
                <a:ext uri="{FF2B5EF4-FFF2-40B4-BE49-F238E27FC236}">
                  <a16:creationId xmlns:a16="http://schemas.microsoft.com/office/drawing/2014/main" id="{735C20F1-C001-BD78-0B85-31F9950BFF6E}"/>
                </a:ext>
              </a:extLst>
            </p:cNvPr>
            <p:cNvSpPr txBox="1"/>
            <p:nvPr/>
          </p:nvSpPr>
          <p:spPr>
            <a:xfrm>
              <a:off x="3021050" y="4008583"/>
              <a:ext cx="2075143" cy="424858"/>
            </a:xfrm>
            <a:prstGeom prst="rect">
              <a:avLst/>
            </a:prstGeom>
          </p:spPr>
          <p:txBody>
            <a:bodyPr lIns="0" tIns="0" rIns="0" bIns="0" rtlCol="0" anchor="t">
              <a:spAutoFit/>
            </a:bodyPr>
            <a:lstStyle/>
            <a:p>
              <a:pPr marL="0" lvl="0" indent="0" algn="l">
                <a:lnSpc>
                  <a:spcPts val="3357"/>
                </a:lnSpc>
                <a:spcBef>
                  <a:spcPct val="0"/>
                </a:spcBef>
              </a:pPr>
              <a:r>
                <a:rPr lang="en-US" sz="2398" b="1" dirty="0">
                  <a:solidFill>
                    <a:srgbClr val="000000"/>
                  </a:solidFill>
                  <a:latin typeface="Poppins Bold"/>
                  <a:ea typeface="Poppins Bold"/>
                  <a:cs typeface="Poppins Bold"/>
                  <a:sym typeface="Poppins Bold"/>
                </a:rPr>
                <a:t>Mechanism</a:t>
              </a:r>
            </a:p>
          </p:txBody>
        </p:sp>
      </p:grpSp>
      <p:grpSp>
        <p:nvGrpSpPr>
          <p:cNvPr id="49" name="Group 48">
            <a:extLst>
              <a:ext uri="{FF2B5EF4-FFF2-40B4-BE49-F238E27FC236}">
                <a16:creationId xmlns:a16="http://schemas.microsoft.com/office/drawing/2014/main" id="{7E033A4F-7DD8-B021-93D6-FAD2820A93BE}"/>
              </a:ext>
            </a:extLst>
          </p:cNvPr>
          <p:cNvGrpSpPr/>
          <p:nvPr/>
        </p:nvGrpSpPr>
        <p:grpSpPr>
          <a:xfrm>
            <a:off x="1646026" y="6982348"/>
            <a:ext cx="5977168" cy="1614289"/>
            <a:chOff x="1745386" y="1221370"/>
            <a:chExt cx="5977168" cy="1614289"/>
          </a:xfrm>
        </p:grpSpPr>
        <p:grpSp>
          <p:nvGrpSpPr>
            <p:cNvPr id="50" name="Group 3">
              <a:extLst>
                <a:ext uri="{FF2B5EF4-FFF2-40B4-BE49-F238E27FC236}">
                  <a16:creationId xmlns:a16="http://schemas.microsoft.com/office/drawing/2014/main" id="{F12E446B-6408-3495-C209-C6EA7E256B64}"/>
                </a:ext>
              </a:extLst>
            </p:cNvPr>
            <p:cNvGrpSpPr/>
            <p:nvPr/>
          </p:nvGrpSpPr>
          <p:grpSpPr>
            <a:xfrm>
              <a:off x="1745386" y="1221370"/>
              <a:ext cx="5977168" cy="1614289"/>
              <a:chOff x="0" y="0"/>
              <a:chExt cx="1574234" cy="678815"/>
            </a:xfrm>
          </p:grpSpPr>
          <p:sp>
            <p:nvSpPr>
              <p:cNvPr id="54" name="Freeform 4">
                <a:extLst>
                  <a:ext uri="{FF2B5EF4-FFF2-40B4-BE49-F238E27FC236}">
                    <a16:creationId xmlns:a16="http://schemas.microsoft.com/office/drawing/2014/main" id="{D27B9351-1A37-06C2-03F7-A77E31CF57CE}"/>
                  </a:ext>
                </a:extLst>
              </p:cNvPr>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18805"/>
              </a:solidFill>
            </p:spPr>
            <p:txBody>
              <a:bodyPr/>
              <a:lstStyle/>
              <a:p>
                <a:endParaRPr lang="en-AU" dirty="0"/>
              </a:p>
            </p:txBody>
          </p:sp>
          <p:sp>
            <p:nvSpPr>
              <p:cNvPr id="55" name="TextBox 5">
                <a:extLst>
                  <a:ext uri="{FF2B5EF4-FFF2-40B4-BE49-F238E27FC236}">
                    <a16:creationId xmlns:a16="http://schemas.microsoft.com/office/drawing/2014/main" id="{080C6677-DBFE-74CA-32E9-E9544ED1CE0B}"/>
                  </a:ext>
                </a:extLst>
              </p:cNvPr>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dirty="0"/>
              </a:p>
            </p:txBody>
          </p:sp>
        </p:grpSp>
        <p:sp>
          <p:nvSpPr>
            <p:cNvPr id="51" name="Freeform 12">
              <a:extLst>
                <a:ext uri="{FF2B5EF4-FFF2-40B4-BE49-F238E27FC236}">
                  <a16:creationId xmlns:a16="http://schemas.microsoft.com/office/drawing/2014/main" id="{3C3EF339-6256-9F8C-0BA4-C850A03BDECD}"/>
                </a:ext>
              </a:extLst>
            </p:cNvPr>
            <p:cNvSpPr/>
            <p:nvPr/>
          </p:nvSpPr>
          <p:spPr>
            <a:xfrm>
              <a:off x="2259665" y="1707899"/>
              <a:ext cx="476894" cy="476894"/>
            </a:xfrm>
            <a:custGeom>
              <a:avLst/>
              <a:gdLst/>
              <a:ahLst/>
              <a:cxnLst/>
              <a:rect l="l" t="t" r="r" b="b"/>
              <a:pathLst>
                <a:path w="476894" h="476894">
                  <a:moveTo>
                    <a:pt x="0" y="0"/>
                  </a:moveTo>
                  <a:lnTo>
                    <a:pt x="476894" y="0"/>
                  </a:lnTo>
                  <a:lnTo>
                    <a:pt x="476894" y="476893"/>
                  </a:lnTo>
                  <a:lnTo>
                    <a:pt x="0" y="476893"/>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52" name="TextBox 20">
              <a:extLst>
                <a:ext uri="{FF2B5EF4-FFF2-40B4-BE49-F238E27FC236}">
                  <a16:creationId xmlns:a16="http://schemas.microsoft.com/office/drawing/2014/main" id="{30F40C44-0BF1-66E1-8D09-11B0CA9BA5EE}"/>
                </a:ext>
              </a:extLst>
            </p:cNvPr>
            <p:cNvSpPr txBox="1"/>
            <p:nvPr/>
          </p:nvSpPr>
          <p:spPr>
            <a:xfrm>
              <a:off x="2988066" y="2232607"/>
              <a:ext cx="4150286" cy="302455"/>
            </a:xfrm>
            <a:prstGeom prst="rect">
              <a:avLst/>
            </a:prstGeom>
          </p:spPr>
          <p:txBody>
            <a:bodyPr lIns="0" tIns="0" rIns="0" bIns="0" rtlCol="0" anchor="t">
              <a:spAutoFit/>
            </a:bodyPr>
            <a:lstStyle/>
            <a:p>
              <a:pPr lvl="0">
                <a:lnSpc>
                  <a:spcPts val="2460"/>
                </a:lnSpc>
              </a:pPr>
              <a:r>
                <a:rPr lang="en-US" dirty="0"/>
                <a:t>Explains why the argument matters.</a:t>
              </a:r>
              <a:endParaRPr lang="en-US" sz="1757" dirty="0">
                <a:solidFill>
                  <a:srgbClr val="000000"/>
                </a:solidFill>
                <a:latin typeface="Inter"/>
                <a:ea typeface="Inter"/>
                <a:cs typeface="Inter"/>
                <a:sym typeface="Inter"/>
              </a:endParaRPr>
            </a:p>
          </p:txBody>
        </p:sp>
        <p:sp>
          <p:nvSpPr>
            <p:cNvPr id="53" name="TextBox 23">
              <a:extLst>
                <a:ext uri="{FF2B5EF4-FFF2-40B4-BE49-F238E27FC236}">
                  <a16:creationId xmlns:a16="http://schemas.microsoft.com/office/drawing/2014/main" id="{2E5C0D92-CE0B-8A69-A697-0EFCDA4B9341}"/>
                </a:ext>
              </a:extLst>
            </p:cNvPr>
            <p:cNvSpPr txBox="1"/>
            <p:nvPr/>
          </p:nvSpPr>
          <p:spPr>
            <a:xfrm>
              <a:off x="2988066" y="1637657"/>
              <a:ext cx="2354896" cy="424858"/>
            </a:xfrm>
            <a:prstGeom prst="rect">
              <a:avLst/>
            </a:prstGeom>
          </p:spPr>
          <p:txBody>
            <a:bodyPr lIns="0" tIns="0" rIns="0" bIns="0" rtlCol="0" anchor="t">
              <a:spAutoFit/>
            </a:bodyPr>
            <a:lstStyle/>
            <a:p>
              <a:pPr marL="0" lvl="0" indent="0" algn="l">
                <a:lnSpc>
                  <a:spcPts val="3357"/>
                </a:lnSpc>
                <a:spcBef>
                  <a:spcPct val="0"/>
                </a:spcBef>
              </a:pPr>
              <a:r>
                <a:rPr lang="en-US" sz="2398" b="1" dirty="0">
                  <a:solidFill>
                    <a:srgbClr val="000000"/>
                  </a:solidFill>
                  <a:latin typeface="Poppins Bold"/>
                  <a:ea typeface="Poppins Bold"/>
                  <a:cs typeface="Poppins Bold"/>
                  <a:sym typeface="Poppins Bold"/>
                </a:rPr>
                <a:t>Impact</a:t>
              </a:r>
            </a:p>
          </p:txBody>
        </p:sp>
      </p:grpSp>
      <p:grpSp>
        <p:nvGrpSpPr>
          <p:cNvPr id="63" name="Group 62">
            <a:extLst>
              <a:ext uri="{FF2B5EF4-FFF2-40B4-BE49-F238E27FC236}">
                <a16:creationId xmlns:a16="http://schemas.microsoft.com/office/drawing/2014/main" id="{80E62D7E-DA91-E4C8-4BFF-336A8F91AECC}"/>
              </a:ext>
            </a:extLst>
          </p:cNvPr>
          <p:cNvGrpSpPr/>
          <p:nvPr/>
        </p:nvGrpSpPr>
        <p:grpSpPr>
          <a:xfrm>
            <a:off x="1646026" y="8675218"/>
            <a:ext cx="5977168" cy="1727547"/>
            <a:chOff x="1745386" y="3903521"/>
            <a:chExt cx="5977168" cy="1840935"/>
          </a:xfrm>
        </p:grpSpPr>
        <p:grpSp>
          <p:nvGrpSpPr>
            <p:cNvPr id="64" name="Group 6">
              <a:extLst>
                <a:ext uri="{FF2B5EF4-FFF2-40B4-BE49-F238E27FC236}">
                  <a16:creationId xmlns:a16="http://schemas.microsoft.com/office/drawing/2014/main" id="{48D19620-2B73-164A-CF00-EE58EF481077}"/>
                </a:ext>
              </a:extLst>
            </p:cNvPr>
            <p:cNvGrpSpPr/>
            <p:nvPr/>
          </p:nvGrpSpPr>
          <p:grpSpPr>
            <a:xfrm>
              <a:off x="1745386" y="3903521"/>
              <a:ext cx="5977168" cy="1840935"/>
              <a:chOff x="0" y="0"/>
              <a:chExt cx="1574234" cy="678815"/>
            </a:xfrm>
          </p:grpSpPr>
          <p:sp>
            <p:nvSpPr>
              <p:cNvPr id="68" name="Freeform 7">
                <a:extLst>
                  <a:ext uri="{FF2B5EF4-FFF2-40B4-BE49-F238E27FC236}">
                    <a16:creationId xmlns:a16="http://schemas.microsoft.com/office/drawing/2014/main" id="{6005ABF8-C750-40BB-C7DC-28D6FFEA2B3E}"/>
                  </a:ext>
                </a:extLst>
              </p:cNvPr>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0A202"/>
              </a:solidFill>
            </p:spPr>
            <p:txBody>
              <a:bodyPr/>
              <a:lstStyle/>
              <a:p>
                <a:endParaRPr lang="en-AU"/>
              </a:p>
            </p:txBody>
          </p:sp>
          <p:sp>
            <p:nvSpPr>
              <p:cNvPr id="69" name="TextBox 8">
                <a:extLst>
                  <a:ext uri="{FF2B5EF4-FFF2-40B4-BE49-F238E27FC236}">
                    <a16:creationId xmlns:a16="http://schemas.microsoft.com/office/drawing/2014/main" id="{6D7D4EA9-11E6-6EA8-5788-59CFA38BBCD2}"/>
                  </a:ext>
                </a:extLst>
              </p:cNvPr>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a:p>
            </p:txBody>
          </p:sp>
        </p:grpSp>
        <p:sp>
          <p:nvSpPr>
            <p:cNvPr id="65" name="Freeform 13">
              <a:extLst>
                <a:ext uri="{FF2B5EF4-FFF2-40B4-BE49-F238E27FC236}">
                  <a16:creationId xmlns:a16="http://schemas.microsoft.com/office/drawing/2014/main" id="{A18730C6-4DC1-726D-6DC1-93C0B2D750DF}"/>
                </a:ext>
              </a:extLst>
            </p:cNvPr>
            <p:cNvSpPr/>
            <p:nvPr/>
          </p:nvSpPr>
          <p:spPr>
            <a:xfrm>
              <a:off x="2259665" y="4267730"/>
              <a:ext cx="476894" cy="476894"/>
            </a:xfrm>
            <a:custGeom>
              <a:avLst/>
              <a:gdLst/>
              <a:ahLst/>
              <a:cxnLst/>
              <a:rect l="l" t="t" r="r" b="b"/>
              <a:pathLst>
                <a:path w="476894" h="476894">
                  <a:moveTo>
                    <a:pt x="0" y="0"/>
                  </a:moveTo>
                  <a:lnTo>
                    <a:pt x="476894" y="0"/>
                  </a:lnTo>
                  <a:lnTo>
                    <a:pt x="476894" y="476894"/>
                  </a:lnTo>
                  <a:lnTo>
                    <a:pt x="0" y="47689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AU"/>
            </a:p>
          </p:txBody>
        </p:sp>
        <p:sp>
          <p:nvSpPr>
            <p:cNvPr id="66" name="TextBox 21">
              <a:extLst>
                <a:ext uri="{FF2B5EF4-FFF2-40B4-BE49-F238E27FC236}">
                  <a16:creationId xmlns:a16="http://schemas.microsoft.com/office/drawing/2014/main" id="{BDE3A785-476C-86B7-77DF-7EAF168B4772}"/>
                </a:ext>
              </a:extLst>
            </p:cNvPr>
            <p:cNvSpPr txBox="1"/>
            <p:nvPr/>
          </p:nvSpPr>
          <p:spPr>
            <a:xfrm>
              <a:off x="2968334" y="4603533"/>
              <a:ext cx="4687887" cy="663950"/>
            </a:xfrm>
            <a:prstGeom prst="rect">
              <a:avLst/>
            </a:prstGeom>
          </p:spPr>
          <p:txBody>
            <a:bodyPr wrap="square" lIns="0" tIns="0" rIns="0" bIns="0" rtlCol="0" anchor="t">
              <a:spAutoFit/>
            </a:bodyPr>
            <a:lstStyle/>
            <a:p>
              <a:pPr lvl="0">
                <a:lnSpc>
                  <a:spcPts val="2460"/>
                </a:lnSpc>
              </a:pPr>
              <a:r>
                <a:rPr lang="en-US" dirty="0"/>
                <a:t>Connects the argument back to the topic and case line.</a:t>
              </a:r>
              <a:endParaRPr lang="en-US" sz="1757" dirty="0">
                <a:solidFill>
                  <a:srgbClr val="000000"/>
                </a:solidFill>
                <a:latin typeface="Inter"/>
                <a:ea typeface="Inter"/>
                <a:cs typeface="Inter"/>
                <a:sym typeface="Inter"/>
              </a:endParaRPr>
            </a:p>
          </p:txBody>
        </p:sp>
        <p:sp>
          <p:nvSpPr>
            <p:cNvPr id="67" name="TextBox 24">
              <a:extLst>
                <a:ext uri="{FF2B5EF4-FFF2-40B4-BE49-F238E27FC236}">
                  <a16:creationId xmlns:a16="http://schemas.microsoft.com/office/drawing/2014/main" id="{41412081-4F4A-634B-11F2-7849E650D5FB}"/>
                </a:ext>
              </a:extLst>
            </p:cNvPr>
            <p:cNvSpPr txBox="1"/>
            <p:nvPr/>
          </p:nvSpPr>
          <p:spPr>
            <a:xfrm>
              <a:off x="3021050" y="4008583"/>
              <a:ext cx="2075143" cy="440242"/>
            </a:xfrm>
            <a:prstGeom prst="rect">
              <a:avLst/>
            </a:prstGeom>
          </p:spPr>
          <p:txBody>
            <a:bodyPr lIns="0" tIns="0" rIns="0" bIns="0" rtlCol="0" anchor="t">
              <a:spAutoFit/>
            </a:bodyPr>
            <a:lstStyle/>
            <a:p>
              <a:pPr marL="0" lvl="0" indent="0" algn="l">
                <a:lnSpc>
                  <a:spcPts val="3357"/>
                </a:lnSpc>
                <a:spcBef>
                  <a:spcPct val="0"/>
                </a:spcBef>
              </a:pPr>
              <a:r>
                <a:rPr lang="en-US" sz="2398" b="1" dirty="0">
                  <a:solidFill>
                    <a:srgbClr val="000000"/>
                  </a:solidFill>
                  <a:latin typeface="Poppins Bold"/>
                  <a:ea typeface="Poppins Bold"/>
                  <a:cs typeface="Poppins Bold"/>
                  <a:sym typeface="Poppins Bold"/>
                </a:rPr>
                <a:t>Link</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879937" y="376925"/>
            <a:ext cx="6312862" cy="4424125"/>
            <a:chOff x="0" y="0"/>
            <a:chExt cx="1900332" cy="1243791"/>
          </a:xfrm>
          <a:solidFill>
            <a:srgbClr val="FFCC66"/>
          </a:solidFill>
        </p:grpSpPr>
        <p:sp>
          <p:nvSpPr>
            <p:cNvPr id="4" name="Freeform 4"/>
            <p:cNvSpPr/>
            <p:nvPr/>
          </p:nvSpPr>
          <p:spPr>
            <a:xfrm>
              <a:off x="0" y="0"/>
              <a:ext cx="1900336" cy="1243791"/>
            </a:xfrm>
            <a:custGeom>
              <a:avLst/>
              <a:gdLst/>
              <a:ahLst/>
              <a:cxnLst/>
              <a:rect l="l" t="t" r="r" b="b"/>
              <a:pathLst>
                <a:path w="1900336" h="1243791">
                  <a:moveTo>
                    <a:pt x="1486070" y="38122"/>
                  </a:moveTo>
                  <a:cubicBezTo>
                    <a:pt x="1464371" y="13865"/>
                    <a:pt x="1433366" y="0"/>
                    <a:pt x="1400819" y="0"/>
                  </a:cubicBezTo>
                  <a:lnTo>
                    <a:pt x="114385" y="0"/>
                  </a:lnTo>
                  <a:cubicBezTo>
                    <a:pt x="51213" y="1"/>
                    <a:pt x="1" y="51211"/>
                    <a:pt x="0" y="114384"/>
                  </a:cubicBezTo>
                  <a:lnTo>
                    <a:pt x="0" y="501214"/>
                  </a:lnTo>
                  <a:lnTo>
                    <a:pt x="0" y="795306"/>
                  </a:lnTo>
                  <a:cubicBezTo>
                    <a:pt x="0" y="858478"/>
                    <a:pt x="51211" y="909690"/>
                    <a:pt x="114384" y="909690"/>
                  </a:cubicBezTo>
                  <a:lnTo>
                    <a:pt x="1027294" y="909690"/>
                  </a:lnTo>
                  <a:cubicBezTo>
                    <a:pt x="1059841" y="909690"/>
                    <a:pt x="1090846" y="923554"/>
                    <a:pt x="1112546" y="947811"/>
                  </a:cubicBezTo>
                  <a:lnTo>
                    <a:pt x="1343209" y="1205669"/>
                  </a:lnTo>
                  <a:cubicBezTo>
                    <a:pt x="1364909" y="1229927"/>
                    <a:pt x="1395915" y="1243791"/>
                    <a:pt x="1428462" y="1243791"/>
                  </a:cubicBezTo>
                  <a:lnTo>
                    <a:pt x="1785948" y="1243791"/>
                  </a:lnTo>
                  <a:cubicBezTo>
                    <a:pt x="1816284" y="1243792"/>
                    <a:pt x="1845379" y="1231742"/>
                    <a:pt x="1866831" y="1210291"/>
                  </a:cubicBezTo>
                  <a:cubicBezTo>
                    <a:pt x="1888283" y="1188841"/>
                    <a:pt x="1900335" y="1159748"/>
                    <a:pt x="1900336" y="1129411"/>
                  </a:cubicBezTo>
                  <a:lnTo>
                    <a:pt x="1900336" y="562247"/>
                  </a:lnTo>
                  <a:cubicBezTo>
                    <a:pt x="1900336" y="522943"/>
                    <a:pt x="1885848" y="485019"/>
                    <a:pt x="1859643" y="455726"/>
                  </a:cubicBezTo>
                  <a:close/>
                </a:path>
              </a:pathLst>
            </a:custGeom>
            <a:grpFill/>
          </p:spPr>
          <p:txBody>
            <a:bodyPr/>
            <a:lstStyle/>
            <a:p>
              <a:endParaRPr lang="en-AU"/>
            </a:p>
          </p:txBody>
        </p:sp>
      </p:grpSp>
      <p:sp>
        <p:nvSpPr>
          <p:cNvPr id="5" name="Freeform 5"/>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5" name="Freeform 15"/>
          <p:cNvSpPr/>
          <p:nvPr/>
        </p:nvSpPr>
        <p:spPr>
          <a:xfrm>
            <a:off x="15233539" y="2121325"/>
            <a:ext cx="2605245" cy="2017837"/>
          </a:xfrm>
          <a:custGeom>
            <a:avLst/>
            <a:gdLst/>
            <a:ahLst/>
            <a:cxnLst/>
            <a:rect l="l" t="t" r="r" b="b"/>
            <a:pathLst>
              <a:path w="3769679" h="3147682">
                <a:moveTo>
                  <a:pt x="0" y="0"/>
                </a:moveTo>
                <a:lnTo>
                  <a:pt x="3769679" y="0"/>
                </a:lnTo>
                <a:lnTo>
                  <a:pt x="3769679" y="3147681"/>
                </a:lnTo>
                <a:lnTo>
                  <a:pt x="0" y="3147681"/>
                </a:lnTo>
                <a:lnTo>
                  <a:pt x="0" y="0"/>
                </a:lnTo>
                <a:close/>
              </a:path>
            </a:pathLst>
          </a:custGeom>
          <a:blipFill>
            <a:blip r:embed="rId3"/>
            <a:stretch>
              <a:fillRect/>
            </a:stretch>
          </a:blipFill>
        </p:spPr>
        <p:txBody>
          <a:bodyPr/>
          <a:lstStyle/>
          <a:p>
            <a:endParaRPr lang="en-AU"/>
          </a:p>
        </p:txBody>
      </p:sp>
      <p:sp>
        <p:nvSpPr>
          <p:cNvPr id="18" name="TextBox 18"/>
          <p:cNvSpPr txBox="1"/>
          <p:nvPr/>
        </p:nvSpPr>
        <p:spPr>
          <a:xfrm>
            <a:off x="2206682" y="859982"/>
            <a:ext cx="7888519" cy="2616101"/>
          </a:xfrm>
          <a:prstGeom prst="rect">
            <a:avLst/>
          </a:prstGeom>
        </p:spPr>
        <p:txBody>
          <a:bodyPr lIns="0" tIns="0" rIns="0" bIns="0" rtlCol="0" anchor="t">
            <a:spAutoFit/>
          </a:bodyPr>
          <a:lstStyle/>
          <a:p>
            <a:pPr marL="0" lvl="0" indent="0" algn="l">
              <a:lnSpc>
                <a:spcPts val="6843"/>
              </a:lnSpc>
            </a:pPr>
            <a:r>
              <a:rPr lang="en-US" sz="6843" spc="-376" dirty="0">
                <a:solidFill>
                  <a:srgbClr val="000000"/>
                </a:solidFill>
                <a:latin typeface="Gotham"/>
                <a:ea typeface="Gotham"/>
                <a:cs typeface="Gotham"/>
                <a:sym typeface="Gotham"/>
              </a:rPr>
              <a:t>Types of Arguments </a:t>
            </a:r>
          </a:p>
          <a:p>
            <a:pPr marL="0" lvl="0" indent="0" algn="l">
              <a:lnSpc>
                <a:spcPts val="6843"/>
              </a:lnSpc>
            </a:pPr>
            <a:r>
              <a:rPr lang="en-US" sz="6843" spc="-376" dirty="0">
                <a:solidFill>
                  <a:srgbClr val="000000"/>
                </a:solidFill>
                <a:latin typeface="Gotham"/>
                <a:ea typeface="Gotham"/>
                <a:cs typeface="Gotham"/>
                <a:sym typeface="Gotham"/>
              </a:rPr>
              <a:t>(Page 8)</a:t>
            </a:r>
          </a:p>
        </p:txBody>
      </p:sp>
      <p:grpSp>
        <p:nvGrpSpPr>
          <p:cNvPr id="6" name="Group 6"/>
          <p:cNvGrpSpPr/>
          <p:nvPr/>
        </p:nvGrpSpPr>
        <p:grpSpPr>
          <a:xfrm>
            <a:off x="9643578" y="4139162"/>
            <a:ext cx="8470251" cy="5809412"/>
            <a:chOff x="0" y="0"/>
            <a:chExt cx="1664185" cy="730667"/>
          </a:xfrm>
        </p:grpSpPr>
        <p:sp>
          <p:nvSpPr>
            <p:cNvPr id="7" name="Freeform 7"/>
            <p:cNvSpPr/>
            <p:nvPr/>
          </p:nvSpPr>
          <p:spPr>
            <a:xfrm>
              <a:off x="0" y="0"/>
              <a:ext cx="1664185" cy="730667"/>
            </a:xfrm>
            <a:custGeom>
              <a:avLst/>
              <a:gdLst/>
              <a:ahLst/>
              <a:cxnLst/>
              <a:rect l="l" t="t" r="r" b="b"/>
              <a:pathLst>
                <a:path w="1664185" h="730667">
                  <a:moveTo>
                    <a:pt x="36757" y="0"/>
                  </a:moveTo>
                  <a:lnTo>
                    <a:pt x="1627428" y="0"/>
                  </a:lnTo>
                  <a:cubicBezTo>
                    <a:pt x="1637176" y="0"/>
                    <a:pt x="1646526" y="3873"/>
                    <a:pt x="1653419" y="10766"/>
                  </a:cubicBezTo>
                  <a:cubicBezTo>
                    <a:pt x="1660312" y="17659"/>
                    <a:pt x="1664185" y="27009"/>
                    <a:pt x="1664185" y="36757"/>
                  </a:cubicBezTo>
                  <a:lnTo>
                    <a:pt x="1664185" y="693909"/>
                  </a:lnTo>
                  <a:cubicBezTo>
                    <a:pt x="1664185" y="703658"/>
                    <a:pt x="1660312" y="713007"/>
                    <a:pt x="1653419" y="719901"/>
                  </a:cubicBezTo>
                  <a:cubicBezTo>
                    <a:pt x="1646526" y="726794"/>
                    <a:pt x="1637176" y="730667"/>
                    <a:pt x="1627428" y="730667"/>
                  </a:cubicBezTo>
                  <a:lnTo>
                    <a:pt x="36757" y="730667"/>
                  </a:lnTo>
                  <a:cubicBezTo>
                    <a:pt x="27009" y="730667"/>
                    <a:pt x="17659" y="726794"/>
                    <a:pt x="10766" y="719901"/>
                  </a:cubicBezTo>
                  <a:cubicBezTo>
                    <a:pt x="3873" y="713007"/>
                    <a:pt x="0" y="703658"/>
                    <a:pt x="0" y="693909"/>
                  </a:cubicBezTo>
                  <a:lnTo>
                    <a:pt x="0" y="36757"/>
                  </a:lnTo>
                  <a:cubicBezTo>
                    <a:pt x="0" y="27009"/>
                    <a:pt x="3873" y="17659"/>
                    <a:pt x="10766" y="10766"/>
                  </a:cubicBezTo>
                  <a:cubicBezTo>
                    <a:pt x="17659" y="3873"/>
                    <a:pt x="27009" y="0"/>
                    <a:pt x="36757" y="0"/>
                  </a:cubicBezTo>
                  <a:close/>
                </a:path>
              </a:pathLst>
            </a:custGeom>
            <a:solidFill>
              <a:srgbClr val="F18805"/>
            </a:solidFill>
          </p:spPr>
          <p:txBody>
            <a:bodyPr/>
            <a:lstStyle/>
            <a:p>
              <a:endParaRPr lang="en-AU"/>
            </a:p>
          </p:txBody>
        </p:sp>
        <p:sp>
          <p:nvSpPr>
            <p:cNvPr id="8" name="TextBox 8"/>
            <p:cNvSpPr txBox="1"/>
            <p:nvPr/>
          </p:nvSpPr>
          <p:spPr>
            <a:xfrm>
              <a:off x="0" y="-47625"/>
              <a:ext cx="1664185" cy="778292"/>
            </a:xfrm>
            <a:prstGeom prst="rect">
              <a:avLst/>
            </a:prstGeom>
          </p:spPr>
          <p:txBody>
            <a:bodyPr lIns="50800" tIns="50800" rIns="50800" bIns="50800" rtlCol="0" anchor="ctr"/>
            <a:lstStyle/>
            <a:p>
              <a:pPr marL="0" lvl="0" indent="0" algn="ctr">
                <a:lnSpc>
                  <a:spcPts val="2800"/>
                </a:lnSpc>
              </a:pPr>
              <a:endParaRPr/>
            </a:p>
          </p:txBody>
        </p:sp>
      </p:grpSp>
      <p:sp>
        <p:nvSpPr>
          <p:cNvPr id="19" name="TextBox 19"/>
          <p:cNvSpPr txBox="1"/>
          <p:nvPr/>
        </p:nvSpPr>
        <p:spPr>
          <a:xfrm>
            <a:off x="9850452" y="4495084"/>
            <a:ext cx="7357001" cy="499367"/>
          </a:xfrm>
          <a:prstGeom prst="rect">
            <a:avLst/>
          </a:prstGeom>
        </p:spPr>
        <p:txBody>
          <a:bodyPr wrap="square" lIns="0" tIns="0" rIns="0" bIns="0" rtlCol="0" anchor="t">
            <a:spAutoFit/>
          </a:bodyPr>
          <a:lstStyle/>
          <a:p>
            <a:pPr marL="0" lvl="0" indent="0" algn="l">
              <a:lnSpc>
                <a:spcPts val="3357"/>
              </a:lnSpc>
            </a:pPr>
            <a:r>
              <a:rPr lang="en-US" sz="4400" b="1" dirty="0">
                <a:solidFill>
                  <a:srgbClr val="000000"/>
                </a:solidFill>
                <a:latin typeface="Poppins Bold"/>
                <a:ea typeface="Poppins Bold"/>
                <a:cs typeface="Poppins Bold"/>
                <a:sym typeface="Poppins Bold"/>
              </a:rPr>
              <a:t>Practical/</a:t>
            </a:r>
            <a:r>
              <a:rPr lang="en-US" sz="4400" b="1" dirty="0" err="1">
                <a:solidFill>
                  <a:srgbClr val="000000"/>
                </a:solidFill>
                <a:latin typeface="Poppins Bold"/>
                <a:ea typeface="Poppins Bold"/>
                <a:cs typeface="Poppins Bold"/>
                <a:sym typeface="Poppins Bold"/>
              </a:rPr>
              <a:t>Mechanised</a:t>
            </a:r>
            <a:endParaRPr lang="en-US" sz="4400" b="1" dirty="0">
              <a:solidFill>
                <a:srgbClr val="000000"/>
              </a:solidFill>
              <a:latin typeface="Poppins Bold"/>
              <a:ea typeface="Poppins Bold"/>
              <a:cs typeface="Poppins Bold"/>
              <a:sym typeface="Poppins Bold"/>
            </a:endParaRPr>
          </a:p>
        </p:txBody>
      </p:sp>
      <p:grpSp>
        <p:nvGrpSpPr>
          <p:cNvPr id="22" name="Group 22"/>
          <p:cNvGrpSpPr/>
          <p:nvPr/>
        </p:nvGrpSpPr>
        <p:grpSpPr>
          <a:xfrm>
            <a:off x="267972" y="376925"/>
            <a:ext cx="1303549" cy="1303549"/>
            <a:chOff x="0" y="0"/>
            <a:chExt cx="698500" cy="698500"/>
          </a:xfrm>
        </p:grpSpPr>
        <p:sp>
          <p:nvSpPr>
            <p:cNvPr id="23" name="Freeform 23"/>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5" name="Group 25"/>
          <p:cNvGrpSpPr/>
          <p:nvPr/>
        </p:nvGrpSpPr>
        <p:grpSpPr>
          <a:xfrm>
            <a:off x="7906768" y="8711342"/>
            <a:ext cx="1237232" cy="1237232"/>
            <a:chOff x="0" y="0"/>
            <a:chExt cx="647700" cy="647700"/>
          </a:xfrm>
        </p:grpSpPr>
        <p:sp>
          <p:nvSpPr>
            <p:cNvPr id="26" name="Freeform 26"/>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27" name="TextBox 27"/>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p:cNvGrpSpPr/>
          <p:nvPr/>
        </p:nvGrpSpPr>
        <p:grpSpPr>
          <a:xfrm rot="-5400000">
            <a:off x="16764733" y="4633730"/>
            <a:ext cx="2017835" cy="1028700"/>
            <a:chOff x="0" y="0"/>
            <a:chExt cx="647700" cy="330200"/>
          </a:xfrm>
        </p:grpSpPr>
        <p:sp>
          <p:nvSpPr>
            <p:cNvPr id="29" name="Freeform 29"/>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32" name="Freeform 7">
            <a:extLst>
              <a:ext uri="{FF2B5EF4-FFF2-40B4-BE49-F238E27FC236}">
                <a16:creationId xmlns:a16="http://schemas.microsoft.com/office/drawing/2014/main" id="{DBCE9368-12DD-E420-EDD2-70E2C3B2AED8}"/>
              </a:ext>
            </a:extLst>
          </p:cNvPr>
          <p:cNvSpPr/>
          <p:nvPr/>
        </p:nvSpPr>
        <p:spPr>
          <a:xfrm>
            <a:off x="609601" y="4139162"/>
            <a:ext cx="8951576" cy="5809412"/>
          </a:xfrm>
          <a:custGeom>
            <a:avLst/>
            <a:gdLst/>
            <a:ahLst/>
            <a:cxnLst/>
            <a:rect l="l" t="t" r="r" b="b"/>
            <a:pathLst>
              <a:path w="1664185" h="730667">
                <a:moveTo>
                  <a:pt x="36757" y="0"/>
                </a:moveTo>
                <a:lnTo>
                  <a:pt x="1627428" y="0"/>
                </a:lnTo>
                <a:cubicBezTo>
                  <a:pt x="1637176" y="0"/>
                  <a:pt x="1646526" y="3873"/>
                  <a:pt x="1653419" y="10766"/>
                </a:cubicBezTo>
                <a:cubicBezTo>
                  <a:pt x="1660312" y="17659"/>
                  <a:pt x="1664185" y="27009"/>
                  <a:pt x="1664185" y="36757"/>
                </a:cubicBezTo>
                <a:lnTo>
                  <a:pt x="1664185" y="693909"/>
                </a:lnTo>
                <a:cubicBezTo>
                  <a:pt x="1664185" y="703658"/>
                  <a:pt x="1660312" y="713007"/>
                  <a:pt x="1653419" y="719901"/>
                </a:cubicBezTo>
                <a:cubicBezTo>
                  <a:pt x="1646526" y="726794"/>
                  <a:pt x="1637176" y="730667"/>
                  <a:pt x="1627428" y="730667"/>
                </a:cubicBezTo>
                <a:lnTo>
                  <a:pt x="36757" y="730667"/>
                </a:lnTo>
                <a:cubicBezTo>
                  <a:pt x="27009" y="730667"/>
                  <a:pt x="17659" y="726794"/>
                  <a:pt x="10766" y="719901"/>
                </a:cubicBezTo>
                <a:cubicBezTo>
                  <a:pt x="3873" y="713007"/>
                  <a:pt x="0" y="703658"/>
                  <a:pt x="0" y="693909"/>
                </a:cubicBezTo>
                <a:lnTo>
                  <a:pt x="0" y="36757"/>
                </a:lnTo>
                <a:cubicBezTo>
                  <a:pt x="0" y="27009"/>
                  <a:pt x="3873" y="17659"/>
                  <a:pt x="10766" y="10766"/>
                </a:cubicBezTo>
                <a:cubicBezTo>
                  <a:pt x="17659" y="3873"/>
                  <a:pt x="27009" y="0"/>
                  <a:pt x="36757" y="0"/>
                </a:cubicBezTo>
                <a:close/>
              </a:path>
            </a:pathLst>
          </a:custGeom>
          <a:solidFill>
            <a:srgbClr val="F18805"/>
          </a:solidFill>
        </p:spPr>
        <p:txBody>
          <a:bodyPr/>
          <a:lstStyle/>
          <a:p>
            <a:endParaRPr lang="en-AU"/>
          </a:p>
        </p:txBody>
      </p:sp>
      <p:sp>
        <p:nvSpPr>
          <p:cNvPr id="20" name="TextBox 20"/>
          <p:cNvSpPr txBox="1"/>
          <p:nvPr/>
        </p:nvSpPr>
        <p:spPr>
          <a:xfrm>
            <a:off x="-21771" y="4527820"/>
            <a:ext cx="6621291" cy="485005"/>
          </a:xfrm>
          <a:prstGeom prst="rect">
            <a:avLst/>
          </a:prstGeom>
        </p:spPr>
        <p:txBody>
          <a:bodyPr wrap="square" lIns="0" tIns="0" rIns="0" bIns="0" rtlCol="0" anchor="t">
            <a:spAutoFit/>
          </a:bodyPr>
          <a:lstStyle/>
          <a:p>
            <a:pPr marL="0" lvl="0" indent="0" algn="ctr">
              <a:lnSpc>
                <a:spcPts val="3357"/>
              </a:lnSpc>
            </a:pPr>
            <a:r>
              <a:rPr lang="en-US" sz="4400" b="1" spc="-131" dirty="0">
                <a:solidFill>
                  <a:srgbClr val="000000"/>
                </a:solidFill>
                <a:latin typeface="Poppins Bold"/>
                <a:ea typeface="Poppins Bold"/>
                <a:cs typeface="Poppins Bold"/>
                <a:sym typeface="Poppins Bold"/>
              </a:rPr>
              <a:t>Principled/Moral</a:t>
            </a:r>
          </a:p>
        </p:txBody>
      </p:sp>
      <p:graphicFrame>
        <p:nvGraphicFramePr>
          <p:cNvPr id="33" name="Table 32">
            <a:extLst>
              <a:ext uri="{FF2B5EF4-FFF2-40B4-BE49-F238E27FC236}">
                <a16:creationId xmlns:a16="http://schemas.microsoft.com/office/drawing/2014/main" id="{E9456499-6CB4-73C0-5A5A-A12F90DA738D}"/>
              </a:ext>
            </a:extLst>
          </p:cNvPr>
          <p:cNvGraphicFramePr>
            <a:graphicFrameLocks noGrp="1"/>
          </p:cNvGraphicFramePr>
          <p:nvPr>
            <p:extLst>
              <p:ext uri="{D42A27DB-BD31-4B8C-83A1-F6EECF244321}">
                <p14:modId xmlns:p14="http://schemas.microsoft.com/office/powerpoint/2010/main" val="2685258661"/>
              </p:ext>
            </p:extLst>
          </p:nvPr>
        </p:nvGraphicFramePr>
        <p:xfrm>
          <a:off x="831972" y="5159844"/>
          <a:ext cx="8626548" cy="4558476"/>
        </p:xfrm>
        <a:graphic>
          <a:graphicData uri="http://schemas.openxmlformats.org/drawingml/2006/table">
            <a:tbl>
              <a:tblPr firstRow="1" firstCol="1" bandRow="1">
                <a:tableStyleId>{0E3FDE45-AF77-4B5C-9715-49D594BDF05E}</a:tableStyleId>
              </a:tblPr>
              <a:tblGrid>
                <a:gridCol w="8626548">
                  <a:extLst>
                    <a:ext uri="{9D8B030D-6E8A-4147-A177-3AD203B41FA5}">
                      <a16:colId xmlns:a16="http://schemas.microsoft.com/office/drawing/2014/main" val="724904183"/>
                    </a:ext>
                  </a:extLst>
                </a:gridCol>
              </a:tblGrid>
              <a:tr h="786663">
                <a:tc>
                  <a:txBody>
                    <a:bodyPr/>
                    <a:lstStyle/>
                    <a:p>
                      <a:pPr>
                        <a:lnSpc>
                          <a:spcPct val="115000"/>
                        </a:lnSpc>
                        <a:spcAft>
                          <a:spcPts val="300"/>
                        </a:spcAft>
                        <a:buNone/>
                      </a:pPr>
                      <a:r>
                        <a:rPr lang="en-US" sz="2700" b="0" dirty="0">
                          <a:effectLst/>
                        </a:rPr>
                        <a:t>Focus on values, rights, duties and moral responsibilities. They ask what is right, fair, just or legitimate.</a:t>
                      </a:r>
                      <a:endParaRPr lang="en-AU" sz="27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3547871043"/>
                  </a:ext>
                </a:extLst>
              </a:tr>
              <a:tr h="1072974">
                <a:tc>
                  <a:txBody>
                    <a:bodyPr/>
                    <a:lstStyle/>
                    <a:p>
                      <a:pPr>
                        <a:lnSpc>
                          <a:spcPct val="115000"/>
                        </a:lnSpc>
                        <a:spcAft>
                          <a:spcPts val="300"/>
                        </a:spcAft>
                        <a:buNone/>
                      </a:pPr>
                      <a:r>
                        <a:rPr lang="en-US" sz="2700" b="0" dirty="0">
                          <a:effectLst/>
                        </a:rPr>
                        <a:t>Common clashes: freedom of speech vs harm prevention; privacy vs safety; rehabilitation vs punishment; individual choice vs state protection.</a:t>
                      </a:r>
                      <a:endParaRPr lang="en-AU" sz="27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1302293318"/>
                  </a:ext>
                </a:extLst>
              </a:tr>
              <a:tr h="1359285">
                <a:tc>
                  <a:txBody>
                    <a:bodyPr/>
                    <a:lstStyle/>
                    <a:p>
                      <a:pPr>
                        <a:lnSpc>
                          <a:spcPct val="115000"/>
                        </a:lnSpc>
                        <a:spcAft>
                          <a:spcPts val="300"/>
                        </a:spcAft>
                        <a:buNone/>
                      </a:pPr>
                      <a:r>
                        <a:rPr lang="en-US" sz="2700" b="0" dirty="0">
                          <a:effectLst/>
                        </a:rPr>
                        <a:t>Structure: explain the principle, show where else we defend it, apply it to this debate, explain why it is inherently important, and show how the opposition violates it.</a:t>
                      </a:r>
                      <a:endParaRPr lang="en-AU" sz="27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1933749587"/>
                  </a:ext>
                </a:extLst>
              </a:tr>
            </a:tbl>
          </a:graphicData>
        </a:graphic>
      </p:graphicFrame>
      <p:graphicFrame>
        <p:nvGraphicFramePr>
          <p:cNvPr id="34" name="Table 33">
            <a:extLst>
              <a:ext uri="{FF2B5EF4-FFF2-40B4-BE49-F238E27FC236}">
                <a16:creationId xmlns:a16="http://schemas.microsoft.com/office/drawing/2014/main" id="{2CF718CF-284A-207D-F4B3-A821FF01FF12}"/>
              </a:ext>
            </a:extLst>
          </p:cNvPr>
          <p:cNvGraphicFramePr>
            <a:graphicFrameLocks noGrp="1"/>
          </p:cNvGraphicFramePr>
          <p:nvPr>
            <p:extLst>
              <p:ext uri="{D42A27DB-BD31-4B8C-83A1-F6EECF244321}">
                <p14:modId xmlns:p14="http://schemas.microsoft.com/office/powerpoint/2010/main" val="3221948313"/>
              </p:ext>
            </p:extLst>
          </p:nvPr>
        </p:nvGraphicFramePr>
        <p:xfrm>
          <a:off x="9765946" y="5127187"/>
          <a:ext cx="8072837" cy="4730556"/>
        </p:xfrm>
        <a:graphic>
          <a:graphicData uri="http://schemas.openxmlformats.org/drawingml/2006/table">
            <a:tbl>
              <a:tblPr firstRow="1" firstCol="1" bandRow="1">
                <a:tableStyleId>{0E3FDE45-AF77-4B5C-9715-49D594BDF05E}</a:tableStyleId>
              </a:tblPr>
              <a:tblGrid>
                <a:gridCol w="8072837">
                  <a:extLst>
                    <a:ext uri="{9D8B030D-6E8A-4147-A177-3AD203B41FA5}">
                      <a16:colId xmlns:a16="http://schemas.microsoft.com/office/drawing/2014/main" val="470813031"/>
                    </a:ext>
                  </a:extLst>
                </a:gridCol>
              </a:tblGrid>
              <a:tr h="1576852">
                <a:tc>
                  <a:txBody>
                    <a:bodyPr/>
                    <a:lstStyle/>
                    <a:p>
                      <a:pPr>
                        <a:lnSpc>
                          <a:spcPct val="115000"/>
                        </a:lnSpc>
                        <a:spcAft>
                          <a:spcPts val="300"/>
                        </a:spcAft>
                        <a:buNone/>
                      </a:pPr>
                      <a:r>
                        <a:rPr lang="en-US" sz="2600" b="0" dirty="0">
                          <a:effectLst/>
                        </a:rPr>
                        <a:t>Focus on consequences, incentives, mechanisms and outcomes. They ask what works, what changes and who is affected.</a:t>
                      </a:r>
                      <a:endParaRPr lang="en-AU" sz="2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1457866531"/>
                  </a:ext>
                </a:extLst>
              </a:tr>
              <a:tr h="1576852">
                <a:tc>
                  <a:txBody>
                    <a:bodyPr/>
                    <a:lstStyle/>
                    <a:p>
                      <a:pPr>
                        <a:lnSpc>
                          <a:spcPct val="115000"/>
                        </a:lnSpc>
                        <a:spcAft>
                          <a:spcPts val="300"/>
                        </a:spcAft>
                        <a:buNone/>
                      </a:pPr>
                      <a:r>
                        <a:rPr lang="en-US" sz="2600" b="0" dirty="0">
                          <a:effectLst/>
                        </a:rPr>
                        <a:t>Common clashes: effectiveness, cost, unintended consequences, enforcement, stakeholder </a:t>
                      </a:r>
                      <a:r>
                        <a:rPr lang="en-US" sz="2600" b="0" dirty="0" err="1">
                          <a:effectLst/>
                        </a:rPr>
                        <a:t>behaviour</a:t>
                      </a:r>
                      <a:r>
                        <a:rPr lang="en-US" sz="2600" b="0" dirty="0">
                          <a:effectLst/>
                        </a:rPr>
                        <a:t> and realistic outcomes.</a:t>
                      </a:r>
                      <a:endParaRPr lang="en-AU" sz="2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1130337427"/>
                  </a:ext>
                </a:extLst>
              </a:tr>
              <a:tr h="1576852">
                <a:tc>
                  <a:txBody>
                    <a:bodyPr/>
                    <a:lstStyle/>
                    <a:p>
                      <a:pPr>
                        <a:lnSpc>
                          <a:spcPct val="115000"/>
                        </a:lnSpc>
                        <a:spcAft>
                          <a:spcPts val="300"/>
                        </a:spcAft>
                        <a:buNone/>
                      </a:pPr>
                      <a:r>
                        <a:rPr lang="en-US" sz="2600" b="0" dirty="0">
                          <a:effectLst/>
                        </a:rPr>
                        <a:t>Structure: identify the status quo problem, explain your objective, show mechanisms, prove outcomes, impact why those outcomes matter.</a:t>
                      </a:r>
                      <a:endParaRPr lang="en-AU" sz="26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182737435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377520" y="-2019305"/>
            <a:ext cx="7673986" cy="6580443"/>
          </a:xfrm>
          <a:custGeom>
            <a:avLst/>
            <a:gdLst/>
            <a:ahLst/>
            <a:cxnLst/>
            <a:rect l="l" t="t" r="r" b="b"/>
            <a:pathLst>
              <a:path w="7673986" h="6580443">
                <a:moveTo>
                  <a:pt x="0" y="0"/>
                </a:moveTo>
                <a:lnTo>
                  <a:pt x="7673986" y="0"/>
                </a:lnTo>
                <a:lnTo>
                  <a:pt x="7673986" y="6580444"/>
                </a:lnTo>
                <a:lnTo>
                  <a:pt x="0" y="6580444"/>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18" name="Group 18"/>
          <p:cNvGrpSpPr/>
          <p:nvPr/>
        </p:nvGrpSpPr>
        <p:grpSpPr>
          <a:xfrm>
            <a:off x="17074464" y="8435043"/>
            <a:ext cx="1577003" cy="1416084"/>
            <a:chOff x="0" y="0"/>
            <a:chExt cx="622300" cy="558800"/>
          </a:xfrm>
        </p:grpSpPr>
        <p:sp>
          <p:nvSpPr>
            <p:cNvPr id="19" name="Freeform 19"/>
            <p:cNvSpPr/>
            <p:nvPr/>
          </p:nvSpPr>
          <p:spPr>
            <a:xfrm>
              <a:off x="0" y="0"/>
              <a:ext cx="622300" cy="558800"/>
            </a:xfrm>
            <a:custGeom>
              <a:avLst/>
              <a:gdLst/>
              <a:ahLst/>
              <a:cxnLst/>
              <a:rect l="l" t="t" r="r" b="b"/>
              <a:pathLst>
                <a:path w="622300" h="558800">
                  <a:moveTo>
                    <a:pt x="622300" y="139700"/>
                  </a:moveTo>
                  <a:cubicBezTo>
                    <a:pt x="622300" y="62495"/>
                    <a:pt x="559707" y="0"/>
                    <a:pt x="482742" y="0"/>
                  </a:cubicBezTo>
                  <a:lnTo>
                    <a:pt x="0" y="0"/>
                  </a:lnTo>
                  <a:lnTo>
                    <a:pt x="0" y="279400"/>
                  </a:lnTo>
                  <a:lnTo>
                    <a:pt x="139558" y="279400"/>
                  </a:lnTo>
                  <a:cubicBezTo>
                    <a:pt x="62431" y="279400"/>
                    <a:pt x="0" y="342057"/>
                    <a:pt x="0" y="419100"/>
                  </a:cubicBezTo>
                  <a:cubicBezTo>
                    <a:pt x="0" y="496305"/>
                    <a:pt x="62593" y="558800"/>
                    <a:pt x="139558" y="558800"/>
                  </a:cubicBezTo>
                  <a:lnTo>
                    <a:pt x="622137" y="558800"/>
                  </a:lnTo>
                  <a:lnTo>
                    <a:pt x="622137" y="279400"/>
                  </a:lnTo>
                  <a:lnTo>
                    <a:pt x="482580" y="279400"/>
                  </a:lnTo>
                  <a:cubicBezTo>
                    <a:pt x="559707" y="279400"/>
                    <a:pt x="622300" y="216743"/>
                    <a:pt x="622300" y="139700"/>
                  </a:cubicBezTo>
                  <a:close/>
                </a:path>
              </a:pathLst>
            </a:custGeom>
            <a:solidFill>
              <a:srgbClr val="F18805"/>
            </a:solidFill>
          </p:spPr>
          <p:txBody>
            <a:bodyPr/>
            <a:lstStyle/>
            <a:p>
              <a:endParaRPr lang="en-AU"/>
            </a:p>
          </p:txBody>
        </p:sp>
        <p:sp>
          <p:nvSpPr>
            <p:cNvPr id="20" name="TextBox 20"/>
            <p:cNvSpPr txBox="1"/>
            <p:nvPr/>
          </p:nvSpPr>
          <p:spPr>
            <a:xfrm>
              <a:off x="139700" y="-47625"/>
              <a:ext cx="342900" cy="606425"/>
            </a:xfrm>
            <a:prstGeom prst="rect">
              <a:avLst/>
            </a:prstGeom>
          </p:spPr>
          <p:txBody>
            <a:bodyPr lIns="50800" tIns="50800" rIns="50800" bIns="50800" rtlCol="0" anchor="ctr"/>
            <a:lstStyle/>
            <a:p>
              <a:pPr marL="0" lvl="0" indent="0" algn="ctr">
                <a:lnSpc>
                  <a:spcPts val="2800"/>
                </a:lnSpc>
              </a:pPr>
              <a:endParaRPr/>
            </a:p>
          </p:txBody>
        </p:sp>
      </p:grpSp>
      <p:grpSp>
        <p:nvGrpSpPr>
          <p:cNvPr id="24" name="Group 24"/>
          <p:cNvGrpSpPr/>
          <p:nvPr/>
        </p:nvGrpSpPr>
        <p:grpSpPr>
          <a:xfrm rot="5400000">
            <a:off x="0" y="8435043"/>
            <a:ext cx="1853744" cy="1853744"/>
            <a:chOff x="0" y="0"/>
            <a:chExt cx="558800" cy="558800"/>
          </a:xfrm>
        </p:grpSpPr>
        <p:sp>
          <p:nvSpPr>
            <p:cNvPr id="25" name="Freeform 25"/>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26" name="TextBox 26"/>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sp>
        <p:nvSpPr>
          <p:cNvPr id="33" name="TextBox 32">
            <a:extLst>
              <a:ext uri="{FF2B5EF4-FFF2-40B4-BE49-F238E27FC236}">
                <a16:creationId xmlns:a16="http://schemas.microsoft.com/office/drawing/2014/main" id="{BBA94C97-588D-B942-B2D5-BE1CBDABF591}"/>
              </a:ext>
            </a:extLst>
          </p:cNvPr>
          <p:cNvSpPr txBox="1"/>
          <p:nvPr/>
        </p:nvSpPr>
        <p:spPr>
          <a:xfrm>
            <a:off x="2590800" y="800100"/>
            <a:ext cx="11201400" cy="1015663"/>
          </a:xfrm>
          <a:prstGeom prst="rect">
            <a:avLst/>
          </a:prstGeom>
          <a:noFill/>
        </p:spPr>
        <p:txBody>
          <a:bodyPr wrap="square" rtlCol="0">
            <a:spAutoFit/>
          </a:bodyPr>
          <a:lstStyle/>
          <a:p>
            <a:r>
              <a:rPr lang="en-AU" sz="6000" dirty="0"/>
              <a:t>Strong arguments vs assertions</a:t>
            </a:r>
          </a:p>
        </p:txBody>
      </p:sp>
      <p:graphicFrame>
        <p:nvGraphicFramePr>
          <p:cNvPr id="34" name="Table 33">
            <a:extLst>
              <a:ext uri="{FF2B5EF4-FFF2-40B4-BE49-F238E27FC236}">
                <a16:creationId xmlns:a16="http://schemas.microsoft.com/office/drawing/2014/main" id="{A9DB4E5E-AA18-C2C2-3D54-5ABBC6944136}"/>
              </a:ext>
            </a:extLst>
          </p:cNvPr>
          <p:cNvGraphicFramePr>
            <a:graphicFrameLocks noGrp="1"/>
          </p:cNvGraphicFramePr>
          <p:nvPr>
            <p:extLst>
              <p:ext uri="{D42A27DB-BD31-4B8C-83A1-F6EECF244321}">
                <p14:modId xmlns:p14="http://schemas.microsoft.com/office/powerpoint/2010/main" val="2859668741"/>
              </p:ext>
            </p:extLst>
          </p:nvPr>
        </p:nvGraphicFramePr>
        <p:xfrm>
          <a:off x="1126679" y="2197479"/>
          <a:ext cx="15558078" cy="7441820"/>
        </p:xfrm>
        <a:graphic>
          <a:graphicData uri="http://schemas.openxmlformats.org/drawingml/2006/table">
            <a:tbl>
              <a:tblPr firstRow="1" firstCol="1" bandRow="1">
                <a:tableStyleId>{72833802-FEF1-4C79-8D5D-14CF1EAF98D9}</a:tableStyleId>
              </a:tblPr>
              <a:tblGrid>
                <a:gridCol w="5705435">
                  <a:extLst>
                    <a:ext uri="{9D8B030D-6E8A-4147-A177-3AD203B41FA5}">
                      <a16:colId xmlns:a16="http://schemas.microsoft.com/office/drawing/2014/main" val="3796468559"/>
                    </a:ext>
                  </a:extLst>
                </a:gridCol>
                <a:gridCol w="9852643">
                  <a:extLst>
                    <a:ext uri="{9D8B030D-6E8A-4147-A177-3AD203B41FA5}">
                      <a16:colId xmlns:a16="http://schemas.microsoft.com/office/drawing/2014/main" val="2307430214"/>
                    </a:ext>
                  </a:extLst>
                </a:gridCol>
              </a:tblGrid>
              <a:tr h="800679">
                <a:tc>
                  <a:txBody>
                    <a:bodyPr/>
                    <a:lstStyle/>
                    <a:p>
                      <a:pPr>
                        <a:lnSpc>
                          <a:spcPct val="115000"/>
                        </a:lnSpc>
                        <a:spcAft>
                          <a:spcPts val="300"/>
                        </a:spcAft>
                        <a:buNone/>
                      </a:pPr>
                      <a:r>
                        <a:rPr lang="en-US" sz="2800" b="0">
                          <a:effectLst/>
                        </a:rPr>
                        <a:t>Weak assertion</a:t>
                      </a:r>
                      <a:endParaRPr lang="en-AU" sz="2800" b="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tc>
                  <a:txBody>
                    <a:bodyPr/>
                    <a:lstStyle/>
                    <a:p>
                      <a:pPr>
                        <a:lnSpc>
                          <a:spcPct val="115000"/>
                        </a:lnSpc>
                        <a:spcAft>
                          <a:spcPts val="300"/>
                        </a:spcAft>
                        <a:buNone/>
                      </a:pPr>
                      <a:r>
                        <a:rPr lang="en-US" sz="2800" b="0">
                          <a:effectLst/>
                        </a:rPr>
                        <a:t>Stronger argument</a:t>
                      </a:r>
                      <a:endParaRPr lang="en-AU" sz="2800" b="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707998714"/>
                  </a:ext>
                </a:extLst>
              </a:tr>
              <a:tr h="3091489">
                <a:tc>
                  <a:txBody>
                    <a:bodyPr/>
                    <a:lstStyle/>
                    <a:p>
                      <a:pPr>
                        <a:lnSpc>
                          <a:spcPct val="115000"/>
                        </a:lnSpc>
                        <a:spcAft>
                          <a:spcPts val="300"/>
                        </a:spcAft>
                        <a:buNone/>
                      </a:pPr>
                      <a:r>
                        <a:rPr lang="en-US" sz="2800" b="0" dirty="0">
                          <a:effectLst/>
                        </a:rPr>
                        <a:t>Banning fast food is good because fast food is unhealthy.</a:t>
                      </a:r>
                      <a:endParaRPr lang="en-AU" sz="28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tc>
                  <a:txBody>
                    <a:bodyPr/>
                    <a:lstStyle/>
                    <a:p>
                      <a:pPr>
                        <a:lnSpc>
                          <a:spcPct val="115000"/>
                        </a:lnSpc>
                        <a:spcAft>
                          <a:spcPts val="300"/>
                        </a:spcAft>
                        <a:buNone/>
                      </a:pPr>
                      <a:r>
                        <a:rPr lang="en-US" sz="2800" b="0" dirty="0">
                          <a:effectLst/>
                        </a:rPr>
                        <a:t>Banning fast food improves public health because fast food is cheap, heavily marketed and often addictive. Removing easy access would reduce the frequency with which people consume high-fat, high-salt meals. This matters because the health harms are large in scale and depth: they affect many families and contribute to long-term illness.</a:t>
                      </a:r>
                      <a:endParaRPr lang="en-AU" sz="28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454593614"/>
                  </a:ext>
                </a:extLst>
              </a:tr>
              <a:tr h="3549652">
                <a:tc>
                  <a:txBody>
                    <a:bodyPr/>
                    <a:lstStyle/>
                    <a:p>
                      <a:pPr>
                        <a:lnSpc>
                          <a:spcPct val="115000"/>
                        </a:lnSpc>
                        <a:spcAft>
                          <a:spcPts val="300"/>
                        </a:spcAft>
                        <a:buNone/>
                      </a:pPr>
                      <a:r>
                        <a:rPr lang="en-US" sz="2800" b="0" dirty="0">
                          <a:effectLst/>
                        </a:rPr>
                        <a:t>Zoos are bad because animals are sad.</a:t>
                      </a:r>
                      <a:endParaRPr lang="en-AU" sz="28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tc>
                  <a:txBody>
                    <a:bodyPr/>
                    <a:lstStyle/>
                    <a:p>
                      <a:pPr>
                        <a:lnSpc>
                          <a:spcPct val="115000"/>
                        </a:lnSpc>
                        <a:spcAft>
                          <a:spcPts val="300"/>
                        </a:spcAft>
                        <a:buNone/>
                      </a:pPr>
                      <a:r>
                        <a:rPr lang="en-US" sz="2800" b="0" dirty="0">
                          <a:effectLst/>
                        </a:rPr>
                        <a:t>Zoos restrict animal liberty and create unnatural conditions. Even when physical care is adequate, animals lose the ability to hunt, migrate, form natural social groups and live according to their instincts. This matters because the debate is not only about whether animals survive, but whether humans have the right to confine animals for education or entertainment.</a:t>
                      </a:r>
                      <a:endParaRPr lang="en-AU" sz="28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63500" marR="63500" marT="63500" marB="63500"/>
                </a:tc>
                <a:extLst>
                  <a:ext uri="{0D108BD9-81ED-4DB2-BD59-A6C34878D82A}">
                    <a16:rowId xmlns:a16="http://schemas.microsoft.com/office/drawing/2014/main" val="10562784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85847" y="279947"/>
            <a:ext cx="8832094" cy="3021458"/>
            <a:chOff x="0" y="0"/>
            <a:chExt cx="1900332" cy="1243791"/>
          </a:xfrm>
        </p:grpSpPr>
        <p:sp>
          <p:nvSpPr>
            <p:cNvPr id="4" name="Freeform 4"/>
            <p:cNvSpPr/>
            <p:nvPr/>
          </p:nvSpPr>
          <p:spPr>
            <a:xfrm>
              <a:off x="0" y="0"/>
              <a:ext cx="1900336" cy="1243791"/>
            </a:xfrm>
            <a:custGeom>
              <a:avLst/>
              <a:gdLst/>
              <a:ahLst/>
              <a:cxnLst/>
              <a:rect l="l" t="t" r="r" b="b"/>
              <a:pathLst>
                <a:path w="1900336" h="1243791">
                  <a:moveTo>
                    <a:pt x="1486070" y="38122"/>
                  </a:moveTo>
                  <a:cubicBezTo>
                    <a:pt x="1464371" y="13865"/>
                    <a:pt x="1433366" y="0"/>
                    <a:pt x="1400819" y="0"/>
                  </a:cubicBezTo>
                  <a:lnTo>
                    <a:pt x="114385" y="0"/>
                  </a:lnTo>
                  <a:cubicBezTo>
                    <a:pt x="51213" y="1"/>
                    <a:pt x="1" y="51211"/>
                    <a:pt x="0" y="114384"/>
                  </a:cubicBezTo>
                  <a:lnTo>
                    <a:pt x="0" y="501214"/>
                  </a:lnTo>
                  <a:lnTo>
                    <a:pt x="0" y="795306"/>
                  </a:lnTo>
                  <a:cubicBezTo>
                    <a:pt x="0" y="858478"/>
                    <a:pt x="51211" y="909690"/>
                    <a:pt x="114384" y="909690"/>
                  </a:cubicBezTo>
                  <a:lnTo>
                    <a:pt x="1027294" y="909690"/>
                  </a:lnTo>
                  <a:cubicBezTo>
                    <a:pt x="1059841" y="909690"/>
                    <a:pt x="1090846" y="923554"/>
                    <a:pt x="1112546" y="947811"/>
                  </a:cubicBezTo>
                  <a:lnTo>
                    <a:pt x="1343209" y="1205669"/>
                  </a:lnTo>
                  <a:cubicBezTo>
                    <a:pt x="1364909" y="1229927"/>
                    <a:pt x="1395915" y="1243791"/>
                    <a:pt x="1428462" y="1243791"/>
                  </a:cubicBezTo>
                  <a:lnTo>
                    <a:pt x="1785948" y="1243791"/>
                  </a:lnTo>
                  <a:cubicBezTo>
                    <a:pt x="1816284" y="1243792"/>
                    <a:pt x="1845379" y="1231742"/>
                    <a:pt x="1866831" y="1210291"/>
                  </a:cubicBezTo>
                  <a:cubicBezTo>
                    <a:pt x="1888283" y="1188841"/>
                    <a:pt x="1900335" y="1159748"/>
                    <a:pt x="1900336" y="1129411"/>
                  </a:cubicBezTo>
                  <a:lnTo>
                    <a:pt x="1900336" y="562247"/>
                  </a:lnTo>
                  <a:cubicBezTo>
                    <a:pt x="1900336" y="522943"/>
                    <a:pt x="1885848" y="485019"/>
                    <a:pt x="1859643" y="455726"/>
                  </a:cubicBezTo>
                  <a:close/>
                </a:path>
              </a:pathLst>
            </a:custGeom>
            <a:solidFill>
              <a:srgbClr val="F18805"/>
            </a:solidFill>
          </p:spPr>
          <p:txBody>
            <a:bodyPr/>
            <a:lstStyle/>
            <a:p>
              <a:endParaRPr lang="en-AU"/>
            </a:p>
          </p:txBody>
        </p:sp>
      </p:grpSp>
      <p:sp>
        <p:nvSpPr>
          <p:cNvPr id="5" name="Freeform 5"/>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6" name="Group 6"/>
          <p:cNvGrpSpPr/>
          <p:nvPr/>
        </p:nvGrpSpPr>
        <p:grpSpPr>
          <a:xfrm>
            <a:off x="11491658" y="591257"/>
            <a:ext cx="6318703" cy="2774250"/>
            <a:chOff x="0" y="0"/>
            <a:chExt cx="1664185" cy="730667"/>
          </a:xfrm>
        </p:grpSpPr>
        <p:sp>
          <p:nvSpPr>
            <p:cNvPr id="7" name="Freeform 7"/>
            <p:cNvSpPr/>
            <p:nvPr/>
          </p:nvSpPr>
          <p:spPr>
            <a:xfrm>
              <a:off x="0" y="0"/>
              <a:ext cx="1664185" cy="730667"/>
            </a:xfrm>
            <a:custGeom>
              <a:avLst/>
              <a:gdLst/>
              <a:ahLst/>
              <a:cxnLst/>
              <a:rect l="l" t="t" r="r" b="b"/>
              <a:pathLst>
                <a:path w="1664185" h="730667">
                  <a:moveTo>
                    <a:pt x="36757" y="0"/>
                  </a:moveTo>
                  <a:lnTo>
                    <a:pt x="1627428" y="0"/>
                  </a:lnTo>
                  <a:cubicBezTo>
                    <a:pt x="1637176" y="0"/>
                    <a:pt x="1646526" y="3873"/>
                    <a:pt x="1653419" y="10766"/>
                  </a:cubicBezTo>
                  <a:cubicBezTo>
                    <a:pt x="1660312" y="17659"/>
                    <a:pt x="1664185" y="27009"/>
                    <a:pt x="1664185" y="36757"/>
                  </a:cubicBezTo>
                  <a:lnTo>
                    <a:pt x="1664185" y="693909"/>
                  </a:lnTo>
                  <a:cubicBezTo>
                    <a:pt x="1664185" y="703658"/>
                    <a:pt x="1660312" y="713007"/>
                    <a:pt x="1653419" y="719901"/>
                  </a:cubicBezTo>
                  <a:cubicBezTo>
                    <a:pt x="1646526" y="726794"/>
                    <a:pt x="1637176" y="730667"/>
                    <a:pt x="1627428" y="730667"/>
                  </a:cubicBezTo>
                  <a:lnTo>
                    <a:pt x="36757" y="730667"/>
                  </a:lnTo>
                  <a:cubicBezTo>
                    <a:pt x="27009" y="730667"/>
                    <a:pt x="17659" y="726794"/>
                    <a:pt x="10766" y="719901"/>
                  </a:cubicBezTo>
                  <a:cubicBezTo>
                    <a:pt x="3873" y="713007"/>
                    <a:pt x="0" y="703658"/>
                    <a:pt x="0" y="693909"/>
                  </a:cubicBezTo>
                  <a:lnTo>
                    <a:pt x="0" y="36757"/>
                  </a:lnTo>
                  <a:cubicBezTo>
                    <a:pt x="0" y="27009"/>
                    <a:pt x="3873" y="17659"/>
                    <a:pt x="10766" y="10766"/>
                  </a:cubicBezTo>
                  <a:cubicBezTo>
                    <a:pt x="17659" y="3873"/>
                    <a:pt x="27009" y="0"/>
                    <a:pt x="36757" y="0"/>
                  </a:cubicBezTo>
                  <a:close/>
                </a:path>
              </a:pathLst>
            </a:custGeom>
            <a:solidFill>
              <a:srgbClr val="F18805"/>
            </a:solidFill>
          </p:spPr>
          <p:txBody>
            <a:bodyPr/>
            <a:lstStyle/>
            <a:p>
              <a:endParaRPr lang="en-AU"/>
            </a:p>
          </p:txBody>
        </p:sp>
        <p:sp>
          <p:nvSpPr>
            <p:cNvPr id="8" name="TextBox 8"/>
            <p:cNvSpPr txBox="1"/>
            <p:nvPr/>
          </p:nvSpPr>
          <p:spPr>
            <a:xfrm>
              <a:off x="0" y="-47625"/>
              <a:ext cx="1664185" cy="778292"/>
            </a:xfrm>
            <a:prstGeom prst="rect">
              <a:avLst/>
            </a:prstGeom>
          </p:spPr>
          <p:txBody>
            <a:bodyPr lIns="50800" tIns="50800" rIns="50800" bIns="50800" rtlCol="0" anchor="ctr"/>
            <a:lstStyle/>
            <a:p>
              <a:pPr marL="0" lvl="0" indent="0" algn="ctr">
                <a:lnSpc>
                  <a:spcPts val="2800"/>
                </a:lnSpc>
              </a:pPr>
              <a:endParaRPr/>
            </a:p>
          </p:txBody>
        </p:sp>
      </p:grpSp>
      <p:sp>
        <p:nvSpPr>
          <p:cNvPr id="14" name="Freeform 14"/>
          <p:cNvSpPr/>
          <p:nvPr/>
        </p:nvSpPr>
        <p:spPr>
          <a:xfrm>
            <a:off x="762000" y="5682214"/>
            <a:ext cx="3187764" cy="3303910"/>
          </a:xfrm>
          <a:custGeom>
            <a:avLst/>
            <a:gdLst/>
            <a:ahLst/>
            <a:cxnLst/>
            <a:rect l="l" t="t" r="r" b="b"/>
            <a:pathLst>
              <a:path w="4455398" h="4791079">
                <a:moveTo>
                  <a:pt x="0" y="0"/>
                </a:moveTo>
                <a:lnTo>
                  <a:pt x="4455398" y="0"/>
                </a:lnTo>
                <a:lnTo>
                  <a:pt x="4455398" y="4791079"/>
                </a:lnTo>
                <a:lnTo>
                  <a:pt x="0" y="4791079"/>
                </a:lnTo>
                <a:lnTo>
                  <a:pt x="0" y="0"/>
                </a:lnTo>
                <a:close/>
              </a:path>
            </a:pathLst>
          </a:custGeom>
          <a:blipFill>
            <a:blip r:embed="rId3"/>
            <a:stretch>
              <a:fillRect/>
            </a:stretch>
          </a:blipFill>
        </p:spPr>
        <p:txBody>
          <a:bodyPr/>
          <a:lstStyle/>
          <a:p>
            <a:endParaRPr lang="en-AU"/>
          </a:p>
        </p:txBody>
      </p:sp>
      <p:sp>
        <p:nvSpPr>
          <p:cNvPr id="18" name="TextBox 18"/>
          <p:cNvSpPr txBox="1"/>
          <p:nvPr/>
        </p:nvSpPr>
        <p:spPr>
          <a:xfrm>
            <a:off x="1847320" y="967332"/>
            <a:ext cx="9143403" cy="4001095"/>
          </a:xfrm>
          <a:prstGeom prst="rect">
            <a:avLst/>
          </a:prstGeom>
        </p:spPr>
        <p:txBody>
          <a:bodyPr wrap="square" lIns="0" tIns="0" rIns="0" bIns="0" rtlCol="0" anchor="t">
            <a:spAutoFit/>
          </a:bodyPr>
          <a:lstStyle/>
          <a:p>
            <a:pPr marL="0" lvl="0" indent="0" algn="l">
              <a:lnSpc>
                <a:spcPts val="7781"/>
              </a:lnSpc>
            </a:pPr>
            <a:r>
              <a:rPr lang="en-US" sz="7781" spc="-427" dirty="0">
                <a:solidFill>
                  <a:srgbClr val="000000"/>
                </a:solidFill>
                <a:latin typeface="Gotham"/>
                <a:ea typeface="Gotham"/>
                <a:cs typeface="Gotham"/>
                <a:sym typeface="Gotham"/>
              </a:rPr>
              <a:t>Practice Topic 2</a:t>
            </a:r>
          </a:p>
          <a:p>
            <a:pPr marL="0" lvl="0" indent="0" algn="l">
              <a:lnSpc>
                <a:spcPts val="7781"/>
              </a:lnSpc>
            </a:pPr>
            <a:endParaRPr lang="en-US" sz="4400" spc="-427" dirty="0">
              <a:solidFill>
                <a:srgbClr val="000000"/>
              </a:solidFill>
              <a:latin typeface="Gotham"/>
              <a:ea typeface="Gotham"/>
              <a:cs typeface="Gotham"/>
              <a:sym typeface="Gotham"/>
            </a:endParaRPr>
          </a:p>
          <a:p>
            <a:pPr marL="0" lvl="0" indent="0" algn="l">
              <a:lnSpc>
                <a:spcPts val="7781"/>
              </a:lnSpc>
            </a:pPr>
            <a:endParaRPr lang="en-US" sz="7200" spc="-427" dirty="0">
              <a:solidFill>
                <a:srgbClr val="000000"/>
              </a:solidFill>
              <a:latin typeface="Gotham"/>
              <a:ea typeface="Gotham"/>
              <a:cs typeface="Gotham"/>
              <a:sym typeface="Gotham"/>
            </a:endParaRPr>
          </a:p>
          <a:p>
            <a:pPr marL="0" lvl="0" indent="0" algn="l">
              <a:lnSpc>
                <a:spcPts val="7781"/>
              </a:lnSpc>
            </a:pPr>
            <a:r>
              <a:rPr lang="en-US" sz="7781" spc="-427" dirty="0">
                <a:solidFill>
                  <a:srgbClr val="000000"/>
                </a:solidFill>
                <a:latin typeface="Gotham"/>
                <a:ea typeface="Gotham"/>
                <a:cs typeface="Gotham"/>
                <a:sym typeface="Gotham"/>
              </a:rPr>
              <a:t>Create an argument</a:t>
            </a:r>
          </a:p>
        </p:txBody>
      </p:sp>
      <p:grpSp>
        <p:nvGrpSpPr>
          <p:cNvPr id="22" name="Group 22"/>
          <p:cNvGrpSpPr/>
          <p:nvPr/>
        </p:nvGrpSpPr>
        <p:grpSpPr>
          <a:xfrm>
            <a:off x="267972" y="376925"/>
            <a:ext cx="1303549" cy="1303549"/>
            <a:chOff x="0" y="0"/>
            <a:chExt cx="698500" cy="698500"/>
          </a:xfrm>
        </p:grpSpPr>
        <p:sp>
          <p:nvSpPr>
            <p:cNvPr id="23" name="Freeform 23"/>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p:cNvGrpSpPr/>
          <p:nvPr/>
        </p:nvGrpSpPr>
        <p:grpSpPr>
          <a:xfrm rot="-5400000">
            <a:off x="16764733" y="4633730"/>
            <a:ext cx="2017835" cy="1028700"/>
            <a:chOff x="0" y="0"/>
            <a:chExt cx="647700" cy="330200"/>
          </a:xfrm>
        </p:grpSpPr>
        <p:sp>
          <p:nvSpPr>
            <p:cNvPr id="29" name="Freeform 29"/>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31" name="TextBox 30">
            <a:extLst>
              <a:ext uri="{FF2B5EF4-FFF2-40B4-BE49-F238E27FC236}">
                <a16:creationId xmlns:a16="http://schemas.microsoft.com/office/drawing/2014/main" id="{F6C83E66-AFEC-F4D3-0ECE-82F6DE145D01}"/>
              </a:ext>
            </a:extLst>
          </p:cNvPr>
          <p:cNvSpPr txBox="1"/>
          <p:nvPr/>
        </p:nvSpPr>
        <p:spPr>
          <a:xfrm>
            <a:off x="11734800" y="1181100"/>
            <a:ext cx="5791200" cy="1323439"/>
          </a:xfrm>
          <a:prstGeom prst="rect">
            <a:avLst/>
          </a:prstGeom>
          <a:noFill/>
        </p:spPr>
        <p:txBody>
          <a:bodyPr wrap="square" rtlCol="0">
            <a:spAutoFit/>
          </a:bodyPr>
          <a:lstStyle/>
          <a:p>
            <a:r>
              <a:rPr lang="en-AU" sz="4000" b="1" dirty="0"/>
              <a:t>That all schools should ban mobile phones.</a:t>
            </a:r>
          </a:p>
        </p:txBody>
      </p:sp>
      <p:sp>
        <p:nvSpPr>
          <p:cNvPr id="33" name="TextBox 32">
            <a:extLst>
              <a:ext uri="{FF2B5EF4-FFF2-40B4-BE49-F238E27FC236}">
                <a16:creationId xmlns:a16="http://schemas.microsoft.com/office/drawing/2014/main" id="{682D432E-8207-EBC8-7E36-F12B4E2E4B0B}"/>
              </a:ext>
            </a:extLst>
          </p:cNvPr>
          <p:cNvSpPr txBox="1"/>
          <p:nvPr/>
        </p:nvSpPr>
        <p:spPr>
          <a:xfrm>
            <a:off x="5219179" y="5026671"/>
            <a:ext cx="12544791" cy="4882555"/>
          </a:xfrm>
          <a:prstGeom prst="rect">
            <a:avLst/>
          </a:prstGeom>
          <a:noFill/>
        </p:spPr>
        <p:txBody>
          <a:bodyPr wrap="square">
            <a:spAutoFit/>
          </a:bodyPr>
          <a:lstStyle/>
          <a:p>
            <a:pPr marL="342900" lvl="0" indent="-342900">
              <a:lnSpc>
                <a:spcPct val="115000"/>
              </a:lnSpc>
              <a:spcAft>
                <a:spcPts val="600"/>
              </a:spcAft>
              <a:buFont typeface="Symbol" panose="05050102010706020507" pitchFamily="18" charset="2"/>
              <a:buChar char=""/>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State the point in one sentence.</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Explain the problem or principle behind the point.</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Explain the mechanism: how does this actually work?</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Use a relevant example or likely real-world scenario.</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Impact it: explain scale, depth, stakeholder vulnerability and long-term outcomes.</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228600" algn="l"/>
              </a:tabLst>
            </a:pPr>
            <a:r>
              <a:rPr lang="en-US" sz="3600" dirty="0">
                <a:effectLst/>
                <a:latin typeface="Arial" panose="020B0604020202020204" pitchFamily="34" charset="0"/>
                <a:ea typeface="MS Mincho" panose="02020609040205080304" pitchFamily="49" charset="-128"/>
                <a:cs typeface="Times New Roman" panose="02020603050405020304" pitchFamily="18" charset="0"/>
              </a:rPr>
              <a:t>Link it back to the topic and your team's case line.</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87078" y="1401604"/>
            <a:ext cx="6733392" cy="7483792"/>
            <a:chOff x="0" y="0"/>
            <a:chExt cx="2917656" cy="3242814"/>
          </a:xfrm>
        </p:grpSpPr>
        <p:sp>
          <p:nvSpPr>
            <p:cNvPr id="3" name="Freeform 3"/>
            <p:cNvSpPr/>
            <p:nvPr/>
          </p:nvSpPr>
          <p:spPr>
            <a:xfrm>
              <a:off x="0" y="0"/>
              <a:ext cx="2917656" cy="3242814"/>
            </a:xfrm>
            <a:custGeom>
              <a:avLst/>
              <a:gdLst/>
              <a:ahLst/>
              <a:cxnLst/>
              <a:rect l="l" t="t" r="r" b="b"/>
              <a:pathLst>
                <a:path w="2917656" h="3242814">
                  <a:moveTo>
                    <a:pt x="2503394" y="38122"/>
                  </a:moveTo>
                  <a:cubicBezTo>
                    <a:pt x="2481694" y="13865"/>
                    <a:pt x="2450689" y="0"/>
                    <a:pt x="2090453" y="0"/>
                  </a:cubicBezTo>
                  <a:lnTo>
                    <a:pt x="528968" y="0"/>
                  </a:lnTo>
                  <a:cubicBezTo>
                    <a:pt x="465795" y="0"/>
                    <a:pt x="414584" y="51211"/>
                    <a:pt x="414584" y="114384"/>
                  </a:cubicBezTo>
                  <a:lnTo>
                    <a:pt x="414584" y="386829"/>
                  </a:lnTo>
                  <a:cubicBezTo>
                    <a:pt x="414584" y="417166"/>
                    <a:pt x="402533" y="446260"/>
                    <a:pt x="381081" y="467712"/>
                  </a:cubicBezTo>
                  <a:cubicBezTo>
                    <a:pt x="359630" y="489163"/>
                    <a:pt x="330536" y="501214"/>
                    <a:pt x="300199" y="501214"/>
                  </a:cubicBezTo>
                  <a:lnTo>
                    <a:pt x="114384" y="501214"/>
                  </a:lnTo>
                  <a:cubicBezTo>
                    <a:pt x="84047" y="501214"/>
                    <a:pt x="54953" y="513266"/>
                    <a:pt x="33502" y="534717"/>
                  </a:cubicBezTo>
                  <a:cubicBezTo>
                    <a:pt x="12051" y="556168"/>
                    <a:pt x="0" y="585262"/>
                    <a:pt x="0" y="615598"/>
                  </a:cubicBezTo>
                  <a:lnTo>
                    <a:pt x="0" y="2632040"/>
                  </a:lnTo>
                  <a:cubicBezTo>
                    <a:pt x="0" y="2660179"/>
                    <a:pt x="10372" y="2687331"/>
                    <a:pt x="29133" y="2708303"/>
                  </a:cubicBezTo>
                  <a:lnTo>
                    <a:pt x="248999" y="2954086"/>
                  </a:lnTo>
                  <a:cubicBezTo>
                    <a:pt x="270698" y="2978343"/>
                    <a:pt x="301704" y="2992207"/>
                    <a:pt x="334250" y="2992207"/>
                  </a:cubicBezTo>
                  <a:lnTo>
                    <a:pt x="587615" y="2992207"/>
                  </a:lnTo>
                  <a:cubicBezTo>
                    <a:pt x="620162" y="2992207"/>
                    <a:pt x="651168" y="3006073"/>
                    <a:pt x="672868" y="3030330"/>
                  </a:cubicBezTo>
                  <a:lnTo>
                    <a:pt x="828844" y="3204692"/>
                  </a:lnTo>
                  <a:cubicBezTo>
                    <a:pt x="850543" y="3228949"/>
                    <a:pt x="881549" y="3242814"/>
                    <a:pt x="914095" y="3242814"/>
                  </a:cubicBezTo>
                  <a:lnTo>
                    <a:pt x="2803271" y="3242814"/>
                  </a:lnTo>
                  <a:cubicBezTo>
                    <a:pt x="2833608" y="3242814"/>
                    <a:pt x="2862702" y="3230763"/>
                    <a:pt x="2884154" y="3209312"/>
                  </a:cubicBezTo>
                  <a:cubicBezTo>
                    <a:pt x="2905605" y="3187861"/>
                    <a:pt x="2917656" y="3158767"/>
                    <a:pt x="2917656" y="3128430"/>
                  </a:cubicBezTo>
                  <a:lnTo>
                    <a:pt x="2917656" y="2992207"/>
                  </a:lnTo>
                  <a:lnTo>
                    <a:pt x="2917656" y="567445"/>
                  </a:lnTo>
                  <a:cubicBezTo>
                    <a:pt x="2917656" y="524794"/>
                    <a:pt x="2901935" y="483639"/>
                    <a:pt x="2873499" y="451851"/>
                  </a:cubicBezTo>
                  <a:close/>
                </a:path>
              </a:pathLst>
            </a:custGeom>
            <a:solidFill>
              <a:srgbClr val="F0A202"/>
            </a:solidFill>
          </p:spPr>
          <p:txBody>
            <a:bodyPr/>
            <a:lstStyle/>
            <a:p>
              <a:endParaRPr lang="en-AU"/>
            </a:p>
          </p:txBody>
        </p:sp>
      </p:grpSp>
      <p:grpSp>
        <p:nvGrpSpPr>
          <p:cNvPr id="4" name="Group 4"/>
          <p:cNvGrpSpPr/>
          <p:nvPr/>
        </p:nvGrpSpPr>
        <p:grpSpPr>
          <a:xfrm>
            <a:off x="9530171" y="3626457"/>
            <a:ext cx="8224489" cy="4196030"/>
            <a:chOff x="0" y="0"/>
            <a:chExt cx="2166120" cy="1105127"/>
          </a:xfrm>
        </p:grpSpPr>
        <p:sp>
          <p:nvSpPr>
            <p:cNvPr id="5" name="Freeform 5"/>
            <p:cNvSpPr/>
            <p:nvPr/>
          </p:nvSpPr>
          <p:spPr>
            <a:xfrm>
              <a:off x="0" y="0"/>
              <a:ext cx="2166120" cy="1105127"/>
            </a:xfrm>
            <a:custGeom>
              <a:avLst/>
              <a:gdLst/>
              <a:ahLst/>
              <a:cxnLst/>
              <a:rect l="l" t="t" r="r" b="b"/>
              <a:pathLst>
                <a:path w="2166120" h="1105127">
                  <a:moveTo>
                    <a:pt x="28240" y="0"/>
                  </a:moveTo>
                  <a:lnTo>
                    <a:pt x="2137881" y="0"/>
                  </a:lnTo>
                  <a:cubicBezTo>
                    <a:pt x="2145370" y="0"/>
                    <a:pt x="2152553" y="2975"/>
                    <a:pt x="2157849" y="8271"/>
                  </a:cubicBezTo>
                  <a:cubicBezTo>
                    <a:pt x="2163145" y="13567"/>
                    <a:pt x="2166120" y="20750"/>
                    <a:pt x="2166120" y="28240"/>
                  </a:cubicBezTo>
                  <a:lnTo>
                    <a:pt x="2166120" y="1076888"/>
                  </a:lnTo>
                  <a:cubicBezTo>
                    <a:pt x="2166120" y="1092484"/>
                    <a:pt x="2153477" y="1105127"/>
                    <a:pt x="2137881" y="1105127"/>
                  </a:cubicBezTo>
                  <a:lnTo>
                    <a:pt x="28240" y="1105127"/>
                  </a:lnTo>
                  <a:cubicBezTo>
                    <a:pt x="12643" y="1105127"/>
                    <a:pt x="0" y="1092484"/>
                    <a:pt x="0" y="1076888"/>
                  </a:cubicBezTo>
                  <a:lnTo>
                    <a:pt x="0" y="28240"/>
                  </a:lnTo>
                  <a:cubicBezTo>
                    <a:pt x="0" y="12643"/>
                    <a:pt x="12643" y="0"/>
                    <a:pt x="28240" y="0"/>
                  </a:cubicBezTo>
                  <a:close/>
                </a:path>
              </a:pathLst>
            </a:custGeom>
            <a:solidFill>
              <a:srgbClr val="F18805"/>
            </a:solidFill>
          </p:spPr>
          <p:txBody>
            <a:bodyPr/>
            <a:lstStyle/>
            <a:p>
              <a:endParaRPr lang="en-AU"/>
            </a:p>
          </p:txBody>
        </p:sp>
        <p:sp>
          <p:nvSpPr>
            <p:cNvPr id="6" name="TextBox 6"/>
            <p:cNvSpPr txBox="1"/>
            <p:nvPr/>
          </p:nvSpPr>
          <p:spPr>
            <a:xfrm>
              <a:off x="0" y="-47625"/>
              <a:ext cx="2166120" cy="1152752"/>
            </a:xfrm>
            <a:prstGeom prst="rect">
              <a:avLst/>
            </a:prstGeom>
          </p:spPr>
          <p:txBody>
            <a:bodyPr lIns="50800" tIns="50800" rIns="50800" bIns="50800" rtlCol="0" anchor="ctr"/>
            <a:lstStyle/>
            <a:p>
              <a:pPr marL="0" lvl="0" indent="0" algn="ctr">
                <a:lnSpc>
                  <a:spcPts val="2800"/>
                </a:lnSpc>
              </a:pPr>
              <a:endParaRPr/>
            </a:p>
          </p:txBody>
        </p:sp>
      </p:grpSp>
      <p:grpSp>
        <p:nvGrpSpPr>
          <p:cNvPr id="7" name="Group 7"/>
          <p:cNvGrpSpPr/>
          <p:nvPr/>
        </p:nvGrpSpPr>
        <p:grpSpPr>
          <a:xfrm rot="-10800000">
            <a:off x="9530171" y="2129476"/>
            <a:ext cx="4023298" cy="597414"/>
            <a:chOff x="0" y="0"/>
            <a:chExt cx="1059634" cy="157344"/>
          </a:xfrm>
        </p:grpSpPr>
        <p:sp>
          <p:nvSpPr>
            <p:cNvPr id="8" name="Freeform 8"/>
            <p:cNvSpPr/>
            <p:nvPr/>
          </p:nvSpPr>
          <p:spPr>
            <a:xfrm>
              <a:off x="0" y="0"/>
              <a:ext cx="1059634" cy="157344"/>
            </a:xfrm>
            <a:custGeom>
              <a:avLst/>
              <a:gdLst/>
              <a:ahLst/>
              <a:cxnLst/>
              <a:rect l="l" t="t" r="r" b="b"/>
              <a:pathLst>
                <a:path w="1059634" h="157344">
                  <a:moveTo>
                    <a:pt x="38485" y="0"/>
                  </a:moveTo>
                  <a:lnTo>
                    <a:pt x="1021149" y="0"/>
                  </a:lnTo>
                  <a:cubicBezTo>
                    <a:pt x="1042403" y="0"/>
                    <a:pt x="1059634" y="17231"/>
                    <a:pt x="1059634" y="38485"/>
                  </a:cubicBezTo>
                  <a:lnTo>
                    <a:pt x="1059634" y="118858"/>
                  </a:lnTo>
                  <a:cubicBezTo>
                    <a:pt x="1059634" y="140113"/>
                    <a:pt x="1042403" y="157344"/>
                    <a:pt x="1021149" y="157344"/>
                  </a:cubicBezTo>
                  <a:lnTo>
                    <a:pt x="38485" y="157344"/>
                  </a:lnTo>
                  <a:cubicBezTo>
                    <a:pt x="17231" y="157344"/>
                    <a:pt x="0" y="140113"/>
                    <a:pt x="0" y="118858"/>
                  </a:cubicBezTo>
                  <a:lnTo>
                    <a:pt x="0" y="38485"/>
                  </a:lnTo>
                  <a:cubicBezTo>
                    <a:pt x="0" y="17231"/>
                    <a:pt x="17231" y="0"/>
                    <a:pt x="38485" y="0"/>
                  </a:cubicBezTo>
                  <a:close/>
                </a:path>
              </a:pathLst>
            </a:custGeom>
            <a:solidFill>
              <a:srgbClr val="F0A202"/>
            </a:solidFill>
          </p:spPr>
          <p:txBody>
            <a:bodyPr/>
            <a:lstStyle/>
            <a:p>
              <a:endParaRPr lang="en-AU"/>
            </a:p>
          </p:txBody>
        </p:sp>
        <p:sp>
          <p:nvSpPr>
            <p:cNvPr id="9" name="TextBox 9"/>
            <p:cNvSpPr txBox="1"/>
            <p:nvPr/>
          </p:nvSpPr>
          <p:spPr>
            <a:xfrm>
              <a:off x="0" y="-47625"/>
              <a:ext cx="1059634" cy="204969"/>
            </a:xfrm>
            <a:prstGeom prst="rect">
              <a:avLst/>
            </a:prstGeom>
          </p:spPr>
          <p:txBody>
            <a:bodyPr lIns="50800" tIns="50800" rIns="50800" bIns="50800" rtlCol="0" anchor="ctr"/>
            <a:lstStyle/>
            <a:p>
              <a:pPr marL="0" lvl="0" indent="0" algn="ctr">
                <a:lnSpc>
                  <a:spcPts val="2800"/>
                </a:lnSpc>
              </a:pPr>
              <a:endParaRPr/>
            </a:p>
          </p:txBody>
        </p:sp>
      </p:grpSp>
      <p:sp>
        <p:nvSpPr>
          <p:cNvPr id="10" name="Freeform 10"/>
          <p:cNvSpPr/>
          <p:nvPr/>
        </p:nvSpPr>
        <p:spPr>
          <a:xfrm rot="-2558449">
            <a:off x="12946002" y="-1394793"/>
            <a:ext cx="6744087" cy="6777977"/>
          </a:xfrm>
          <a:custGeom>
            <a:avLst/>
            <a:gdLst/>
            <a:ahLst/>
            <a:cxnLst/>
            <a:rect l="l" t="t" r="r" b="b"/>
            <a:pathLst>
              <a:path w="6744087" h="6777977">
                <a:moveTo>
                  <a:pt x="0" y="0"/>
                </a:moveTo>
                <a:lnTo>
                  <a:pt x="6744087" y="0"/>
                </a:lnTo>
                <a:lnTo>
                  <a:pt x="6744087" y="6777976"/>
                </a:lnTo>
                <a:lnTo>
                  <a:pt x="0" y="6777976"/>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1" name="TextBox 11"/>
          <p:cNvSpPr txBox="1"/>
          <p:nvPr/>
        </p:nvSpPr>
        <p:spPr>
          <a:xfrm>
            <a:off x="2241619" y="3663622"/>
            <a:ext cx="4244373" cy="1690732"/>
          </a:xfrm>
          <a:prstGeom prst="rect">
            <a:avLst/>
          </a:prstGeom>
        </p:spPr>
        <p:txBody>
          <a:bodyPr lIns="0" tIns="0" rIns="0" bIns="0" rtlCol="0" anchor="t">
            <a:spAutoFit/>
          </a:bodyPr>
          <a:lstStyle/>
          <a:p>
            <a:pPr marL="0" lvl="0" indent="0" algn="l">
              <a:lnSpc>
                <a:spcPts val="6496"/>
              </a:lnSpc>
            </a:pPr>
            <a:r>
              <a:rPr lang="en-US" sz="6496" spc="-357">
                <a:solidFill>
                  <a:srgbClr val="000000"/>
                </a:solidFill>
                <a:latin typeface="Gotham"/>
                <a:ea typeface="Gotham"/>
                <a:cs typeface="Gotham"/>
                <a:sym typeface="Gotham"/>
              </a:rPr>
              <a:t>What Is Debating?</a:t>
            </a:r>
          </a:p>
        </p:txBody>
      </p:sp>
      <p:sp>
        <p:nvSpPr>
          <p:cNvPr id="12" name="TextBox 12"/>
          <p:cNvSpPr txBox="1"/>
          <p:nvPr/>
        </p:nvSpPr>
        <p:spPr>
          <a:xfrm>
            <a:off x="9731374" y="4559471"/>
            <a:ext cx="8023285" cy="2794000"/>
          </a:xfrm>
          <a:prstGeom prst="rect">
            <a:avLst/>
          </a:prstGeom>
        </p:spPr>
        <p:txBody>
          <a:bodyPr lIns="0" tIns="0" rIns="0" bIns="0" rtlCol="0" anchor="t">
            <a:spAutoFit/>
          </a:bodyPr>
          <a:lstStyle/>
          <a:p>
            <a:pPr marL="0" lvl="0" indent="0" algn="l">
              <a:lnSpc>
                <a:spcPts val="5599"/>
              </a:lnSpc>
            </a:pPr>
            <a:r>
              <a:rPr lang="en-US" sz="3999">
                <a:solidFill>
                  <a:srgbClr val="000000"/>
                </a:solidFill>
                <a:latin typeface="Inter"/>
                <a:ea typeface="Inter"/>
                <a:cs typeface="Inter"/>
                <a:sym typeface="Inter"/>
              </a:rPr>
              <a:t>A structured, formal discussion between two opposing sides working to build the most persuasive case.</a:t>
            </a:r>
          </a:p>
        </p:txBody>
      </p:sp>
      <p:sp>
        <p:nvSpPr>
          <p:cNvPr id="13" name="TextBox 13"/>
          <p:cNvSpPr txBox="1"/>
          <p:nvPr/>
        </p:nvSpPr>
        <p:spPr>
          <a:xfrm>
            <a:off x="9772633" y="3795522"/>
            <a:ext cx="3451611" cy="651554"/>
          </a:xfrm>
          <a:prstGeom prst="rect">
            <a:avLst/>
          </a:prstGeom>
        </p:spPr>
        <p:txBody>
          <a:bodyPr lIns="0" tIns="0" rIns="0" bIns="0" rtlCol="0" anchor="t">
            <a:spAutoFit/>
          </a:bodyPr>
          <a:lstStyle/>
          <a:p>
            <a:pPr marL="0" lvl="0" indent="0" algn="l">
              <a:lnSpc>
                <a:spcPts val="5037"/>
              </a:lnSpc>
            </a:pPr>
            <a:r>
              <a:rPr lang="en-US" sz="3598" b="1">
                <a:solidFill>
                  <a:srgbClr val="000000"/>
                </a:solidFill>
                <a:latin typeface="Poppins Bold"/>
                <a:ea typeface="Poppins Bold"/>
                <a:cs typeface="Poppins Bold"/>
                <a:sym typeface="Poppins Bold"/>
              </a:rPr>
              <a:t>The Basics</a:t>
            </a:r>
          </a:p>
        </p:txBody>
      </p:sp>
      <p:sp>
        <p:nvSpPr>
          <p:cNvPr id="14" name="TextBox 14"/>
          <p:cNvSpPr txBox="1"/>
          <p:nvPr/>
        </p:nvSpPr>
        <p:spPr>
          <a:xfrm>
            <a:off x="10042019" y="2182438"/>
            <a:ext cx="2999602" cy="424858"/>
          </a:xfrm>
          <a:prstGeom prst="rect">
            <a:avLst/>
          </a:prstGeom>
        </p:spPr>
        <p:txBody>
          <a:bodyPr lIns="0" tIns="0" rIns="0" bIns="0" rtlCol="0" anchor="t">
            <a:spAutoFit/>
          </a:bodyPr>
          <a:lstStyle/>
          <a:p>
            <a:pPr marL="0" lvl="0" indent="0" algn="ctr">
              <a:lnSpc>
                <a:spcPts val="3357"/>
              </a:lnSpc>
            </a:pPr>
            <a:r>
              <a:rPr lang="en-US" sz="2398" b="1" spc="-131">
                <a:solidFill>
                  <a:srgbClr val="000000"/>
                </a:solidFill>
                <a:latin typeface="Poppins Bold"/>
                <a:ea typeface="Poppins Bold"/>
                <a:cs typeface="Poppins Bold"/>
                <a:sym typeface="Poppins Bold"/>
              </a:rPr>
              <a:t>Debating Basics</a:t>
            </a:r>
          </a:p>
        </p:txBody>
      </p:sp>
      <p:grpSp>
        <p:nvGrpSpPr>
          <p:cNvPr id="15" name="Group 15"/>
          <p:cNvGrpSpPr/>
          <p:nvPr/>
        </p:nvGrpSpPr>
        <p:grpSpPr>
          <a:xfrm>
            <a:off x="16517092" y="7953275"/>
            <a:ext cx="1484415" cy="1484415"/>
            <a:chOff x="0" y="0"/>
            <a:chExt cx="673100" cy="673100"/>
          </a:xfrm>
        </p:grpSpPr>
        <p:sp>
          <p:nvSpPr>
            <p:cNvPr id="16" name="Freeform 16"/>
            <p:cNvSpPr/>
            <p:nvPr/>
          </p:nvSpPr>
          <p:spPr>
            <a:xfrm>
              <a:off x="0" y="0"/>
              <a:ext cx="673100" cy="673100"/>
            </a:xfrm>
            <a:custGeom>
              <a:avLst/>
              <a:gdLst/>
              <a:ahLst/>
              <a:cxnLst/>
              <a:rect l="l" t="t" r="r" b="b"/>
              <a:pathLst>
                <a:path w="673100" h="673100">
                  <a:moveTo>
                    <a:pt x="530860" y="55880"/>
                  </a:moveTo>
                  <a:lnTo>
                    <a:pt x="471170" y="201930"/>
                  </a:lnTo>
                  <a:lnTo>
                    <a:pt x="617220" y="140970"/>
                  </a:lnTo>
                  <a:lnTo>
                    <a:pt x="673100" y="275590"/>
                  </a:lnTo>
                  <a:lnTo>
                    <a:pt x="527050" y="336550"/>
                  </a:lnTo>
                  <a:lnTo>
                    <a:pt x="673100" y="397510"/>
                  </a:lnTo>
                  <a:lnTo>
                    <a:pt x="617220" y="532130"/>
                  </a:lnTo>
                  <a:lnTo>
                    <a:pt x="471170" y="471170"/>
                  </a:lnTo>
                  <a:lnTo>
                    <a:pt x="530860" y="617220"/>
                  </a:lnTo>
                  <a:lnTo>
                    <a:pt x="396240" y="673100"/>
                  </a:lnTo>
                  <a:lnTo>
                    <a:pt x="336550" y="527050"/>
                  </a:lnTo>
                  <a:lnTo>
                    <a:pt x="275590" y="673100"/>
                  </a:lnTo>
                  <a:lnTo>
                    <a:pt x="140970" y="617220"/>
                  </a:lnTo>
                  <a:lnTo>
                    <a:pt x="201930" y="471170"/>
                  </a:lnTo>
                  <a:lnTo>
                    <a:pt x="55880" y="532130"/>
                  </a:lnTo>
                  <a:lnTo>
                    <a:pt x="0" y="397510"/>
                  </a:lnTo>
                  <a:lnTo>
                    <a:pt x="146050" y="336550"/>
                  </a:lnTo>
                  <a:lnTo>
                    <a:pt x="0" y="275590"/>
                  </a:lnTo>
                  <a:lnTo>
                    <a:pt x="55880" y="140970"/>
                  </a:lnTo>
                  <a:lnTo>
                    <a:pt x="201930" y="201930"/>
                  </a:lnTo>
                  <a:lnTo>
                    <a:pt x="140970" y="55880"/>
                  </a:lnTo>
                  <a:lnTo>
                    <a:pt x="275590" y="0"/>
                  </a:lnTo>
                  <a:lnTo>
                    <a:pt x="336550" y="146050"/>
                  </a:lnTo>
                  <a:lnTo>
                    <a:pt x="396240" y="0"/>
                  </a:lnTo>
                  <a:lnTo>
                    <a:pt x="530860" y="55880"/>
                  </a:lnTo>
                  <a:close/>
                </a:path>
              </a:pathLst>
            </a:custGeom>
            <a:solidFill>
              <a:srgbClr val="F18805"/>
            </a:solidFill>
          </p:spPr>
          <p:txBody>
            <a:bodyPr/>
            <a:lstStyle/>
            <a:p>
              <a:endParaRPr lang="en-AU"/>
            </a:p>
          </p:txBody>
        </p:sp>
        <p:sp>
          <p:nvSpPr>
            <p:cNvPr id="17" name="TextBox 17"/>
            <p:cNvSpPr txBox="1"/>
            <p:nvPr/>
          </p:nvSpPr>
          <p:spPr>
            <a:xfrm>
              <a:off x="165100" y="1174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8" name="Group 18"/>
          <p:cNvGrpSpPr/>
          <p:nvPr/>
        </p:nvGrpSpPr>
        <p:grpSpPr>
          <a:xfrm rot="-10800000">
            <a:off x="0" y="0"/>
            <a:ext cx="1853744" cy="1853744"/>
            <a:chOff x="0" y="0"/>
            <a:chExt cx="558800" cy="558800"/>
          </a:xfrm>
        </p:grpSpPr>
        <p:sp>
          <p:nvSpPr>
            <p:cNvPr id="19" name="Freeform 19"/>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20" name="TextBox 20"/>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40194" y="1363951"/>
            <a:ext cx="8022806" cy="8435637"/>
            <a:chOff x="0" y="0"/>
            <a:chExt cx="1574234" cy="678815"/>
          </a:xfrm>
        </p:grpSpPr>
        <p:sp>
          <p:nvSpPr>
            <p:cNvPr id="7" name="Freeform 7"/>
            <p:cNvSpPr/>
            <p:nvPr/>
          </p:nvSpPr>
          <p:spPr>
            <a:xfrm>
              <a:off x="0" y="0"/>
              <a:ext cx="1574234" cy="678815"/>
            </a:xfrm>
            <a:custGeom>
              <a:avLst/>
              <a:gdLst/>
              <a:ahLst/>
              <a:cxnLst/>
              <a:rect l="l" t="t" r="r" b="b"/>
              <a:pathLst>
                <a:path w="1574234" h="678815">
                  <a:moveTo>
                    <a:pt x="66058" y="0"/>
                  </a:moveTo>
                  <a:lnTo>
                    <a:pt x="1508176" y="0"/>
                  </a:lnTo>
                  <a:cubicBezTo>
                    <a:pt x="1525695" y="0"/>
                    <a:pt x="1542498" y="6960"/>
                    <a:pt x="1554886" y="19348"/>
                  </a:cubicBezTo>
                  <a:cubicBezTo>
                    <a:pt x="1567274" y="31736"/>
                    <a:pt x="1574234" y="48538"/>
                    <a:pt x="1574234" y="66058"/>
                  </a:cubicBezTo>
                  <a:lnTo>
                    <a:pt x="1574234" y="612758"/>
                  </a:lnTo>
                  <a:cubicBezTo>
                    <a:pt x="1574234" y="649240"/>
                    <a:pt x="1544659" y="678815"/>
                    <a:pt x="1508176" y="678815"/>
                  </a:cubicBezTo>
                  <a:lnTo>
                    <a:pt x="66058" y="678815"/>
                  </a:lnTo>
                  <a:cubicBezTo>
                    <a:pt x="48538" y="678815"/>
                    <a:pt x="31736" y="671856"/>
                    <a:pt x="19348" y="659467"/>
                  </a:cubicBezTo>
                  <a:cubicBezTo>
                    <a:pt x="6960" y="647079"/>
                    <a:pt x="0" y="630277"/>
                    <a:pt x="0" y="612758"/>
                  </a:cubicBezTo>
                  <a:lnTo>
                    <a:pt x="0" y="66058"/>
                  </a:lnTo>
                  <a:cubicBezTo>
                    <a:pt x="0" y="29575"/>
                    <a:pt x="29575" y="0"/>
                    <a:pt x="66058" y="0"/>
                  </a:cubicBezTo>
                  <a:close/>
                </a:path>
              </a:pathLst>
            </a:custGeom>
            <a:solidFill>
              <a:srgbClr val="F0A202"/>
            </a:solidFill>
          </p:spPr>
          <p:txBody>
            <a:bodyPr/>
            <a:lstStyle/>
            <a:p>
              <a:endParaRPr lang="en-AU"/>
            </a:p>
          </p:txBody>
        </p:sp>
        <p:sp>
          <p:nvSpPr>
            <p:cNvPr id="8" name="TextBox 8"/>
            <p:cNvSpPr txBox="1"/>
            <p:nvPr/>
          </p:nvSpPr>
          <p:spPr>
            <a:xfrm>
              <a:off x="0" y="-47625"/>
              <a:ext cx="1574234" cy="726440"/>
            </a:xfrm>
            <a:prstGeom prst="rect">
              <a:avLst/>
            </a:prstGeom>
          </p:spPr>
          <p:txBody>
            <a:bodyPr lIns="50800" tIns="50800" rIns="50800" bIns="50800" rtlCol="0" anchor="ctr"/>
            <a:lstStyle/>
            <a:p>
              <a:pPr marL="0" lvl="0" indent="0" algn="ctr">
                <a:lnSpc>
                  <a:spcPts val="3360"/>
                </a:lnSpc>
              </a:pPr>
              <a:endParaRPr/>
            </a:p>
          </p:txBody>
        </p:sp>
      </p:grpSp>
      <p:sp>
        <p:nvSpPr>
          <p:cNvPr id="15" name="Freeform 15"/>
          <p:cNvSpPr/>
          <p:nvPr/>
        </p:nvSpPr>
        <p:spPr>
          <a:xfrm rot="-6973994">
            <a:off x="13123965" y="-2565897"/>
            <a:ext cx="6289022" cy="6450279"/>
          </a:xfrm>
          <a:custGeom>
            <a:avLst/>
            <a:gdLst/>
            <a:ahLst/>
            <a:cxnLst/>
            <a:rect l="l" t="t" r="r" b="b"/>
            <a:pathLst>
              <a:path w="6289022" h="6450279">
                <a:moveTo>
                  <a:pt x="0" y="0"/>
                </a:moveTo>
                <a:lnTo>
                  <a:pt x="6289022" y="0"/>
                </a:lnTo>
                <a:lnTo>
                  <a:pt x="6289022" y="6450279"/>
                </a:lnTo>
                <a:lnTo>
                  <a:pt x="0" y="6450279"/>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26" name="TextBox 26"/>
          <p:cNvSpPr txBox="1"/>
          <p:nvPr/>
        </p:nvSpPr>
        <p:spPr>
          <a:xfrm>
            <a:off x="10124326" y="1943100"/>
            <a:ext cx="6993244" cy="794448"/>
          </a:xfrm>
          <a:prstGeom prst="rect">
            <a:avLst/>
          </a:prstGeom>
        </p:spPr>
        <p:txBody>
          <a:bodyPr lIns="0" tIns="0" rIns="0" bIns="0" rtlCol="0" anchor="t">
            <a:spAutoFit/>
          </a:bodyPr>
          <a:lstStyle/>
          <a:p>
            <a:pPr marL="0" lvl="0" indent="0" algn="l">
              <a:lnSpc>
                <a:spcPts val="5721"/>
              </a:lnSpc>
            </a:pPr>
            <a:r>
              <a:rPr lang="en-US" sz="8000" spc="-314" dirty="0">
                <a:solidFill>
                  <a:srgbClr val="000000"/>
                </a:solidFill>
                <a:latin typeface="Gotham"/>
                <a:ea typeface="Gotham"/>
                <a:cs typeface="Gotham"/>
                <a:sym typeface="Gotham"/>
              </a:rPr>
              <a:t>Rebuttal</a:t>
            </a:r>
          </a:p>
        </p:txBody>
      </p:sp>
      <p:grpSp>
        <p:nvGrpSpPr>
          <p:cNvPr id="31" name="Group 31"/>
          <p:cNvGrpSpPr/>
          <p:nvPr/>
        </p:nvGrpSpPr>
        <p:grpSpPr>
          <a:xfrm>
            <a:off x="8085419" y="487412"/>
            <a:ext cx="1303549" cy="1303549"/>
            <a:chOff x="0" y="0"/>
            <a:chExt cx="698500" cy="698500"/>
          </a:xfrm>
        </p:grpSpPr>
        <p:sp>
          <p:nvSpPr>
            <p:cNvPr id="32" name="Freeform 32"/>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33" name="TextBox 33"/>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37" name="Group 37"/>
          <p:cNvGrpSpPr/>
          <p:nvPr/>
        </p:nvGrpSpPr>
        <p:grpSpPr>
          <a:xfrm>
            <a:off x="241830" y="9258300"/>
            <a:ext cx="2017835" cy="1028700"/>
            <a:chOff x="0" y="0"/>
            <a:chExt cx="647700" cy="330200"/>
          </a:xfrm>
        </p:grpSpPr>
        <p:sp>
          <p:nvSpPr>
            <p:cNvPr id="38" name="Freeform 38"/>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9" name="TextBox 39"/>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41" name="TextBox 40">
            <a:extLst>
              <a:ext uri="{FF2B5EF4-FFF2-40B4-BE49-F238E27FC236}">
                <a16:creationId xmlns:a16="http://schemas.microsoft.com/office/drawing/2014/main" id="{BE5F99AD-0F0B-85C5-994C-5056FB916E1A}"/>
              </a:ext>
            </a:extLst>
          </p:cNvPr>
          <p:cNvSpPr txBox="1"/>
          <p:nvPr/>
        </p:nvSpPr>
        <p:spPr>
          <a:xfrm>
            <a:off x="10516462" y="3390900"/>
            <a:ext cx="6858034" cy="5282985"/>
          </a:xfrm>
          <a:prstGeom prst="rect">
            <a:avLst/>
          </a:prstGeom>
          <a:noFill/>
        </p:spPr>
        <p:txBody>
          <a:bodyPr wrap="square">
            <a:spAutoFit/>
          </a:bodyPr>
          <a:lstStyle/>
          <a:p>
            <a:pPr>
              <a:lnSpc>
                <a:spcPct val="115000"/>
              </a:lnSpc>
              <a:spcAft>
                <a:spcPts val="300"/>
              </a:spcAft>
              <a:buNone/>
            </a:pPr>
            <a:r>
              <a:rPr lang="en-US" sz="3600" b="1" dirty="0">
                <a:solidFill>
                  <a:srgbClr val="D99A2B"/>
                </a:solidFill>
                <a:effectLst/>
                <a:latin typeface="Arial" panose="020B0604020202020204" pitchFamily="34" charset="0"/>
                <a:ea typeface="MS Mincho" panose="02020609040205080304" pitchFamily="49" charset="-128"/>
                <a:cs typeface="Times New Roman" panose="02020603050405020304" pitchFamily="18" charset="0"/>
              </a:rPr>
              <a:t>Rebuttal must engage with the issues</a:t>
            </a:r>
            <a:endParaRPr lang="en-AU" sz="2400" dirty="0">
              <a:effectLst/>
              <a:latin typeface="Arial" panose="020B0604020202020204" pitchFamily="34" charset="0"/>
              <a:ea typeface="MS Mincho" panose="02020609040205080304" pitchFamily="49" charset="-128"/>
              <a:cs typeface="Times New Roman" panose="02020603050405020304" pitchFamily="18" charset="0"/>
            </a:endParaRPr>
          </a:p>
          <a:p>
            <a:pPr>
              <a:buNone/>
            </a:pPr>
            <a:r>
              <a:rPr lang="en-US" sz="3600" b="1" dirty="0">
                <a:effectLst/>
                <a:latin typeface="Arial" panose="020B0604020202020204" pitchFamily="34" charset="0"/>
                <a:ea typeface="MS Mincho" panose="02020609040205080304" pitchFamily="49" charset="-128"/>
                <a:cs typeface="Times New Roman" panose="02020603050405020304" pitchFamily="18" charset="0"/>
              </a:rPr>
              <a:t>Good rebuttal does not just say, 'They are wrong.' It identifies the opposition's strongest claim, explains why it fails, compares it with your side and shows what this means for the debate.</a:t>
            </a:r>
            <a:endParaRPr lang="en-AU" sz="3600" dirty="0"/>
          </a:p>
        </p:txBody>
      </p:sp>
      <p:sp>
        <p:nvSpPr>
          <p:cNvPr id="43" name="TextBox 42">
            <a:extLst>
              <a:ext uri="{FF2B5EF4-FFF2-40B4-BE49-F238E27FC236}">
                <a16:creationId xmlns:a16="http://schemas.microsoft.com/office/drawing/2014/main" id="{0D3A635E-928F-54CE-C408-77CB874E1EF1}"/>
              </a:ext>
            </a:extLst>
          </p:cNvPr>
          <p:cNvSpPr txBox="1"/>
          <p:nvPr/>
        </p:nvSpPr>
        <p:spPr>
          <a:xfrm>
            <a:off x="1170430" y="1643123"/>
            <a:ext cx="7247183" cy="8061246"/>
          </a:xfrm>
          <a:prstGeom prst="rect">
            <a:avLst/>
          </a:prstGeom>
          <a:noFill/>
        </p:spPr>
        <p:txBody>
          <a:bodyPr wrap="square">
            <a:spAutoFit/>
          </a:bodyPr>
          <a:lstStyle/>
          <a:p>
            <a:pPr>
              <a:lnSpc>
                <a:spcPct val="115000"/>
              </a:lnSpc>
              <a:spcBef>
                <a:spcPts val="800"/>
              </a:spcBef>
              <a:spcAft>
                <a:spcPts val="500"/>
              </a:spcAft>
              <a:buNone/>
            </a:pPr>
            <a:r>
              <a:rPr lang="en-US" sz="4000" b="1" dirty="0">
                <a:solidFill>
                  <a:srgbClr val="0F6B78"/>
                </a:solidFill>
                <a:effectLst/>
                <a:latin typeface="Calibri" panose="020F0502020204030204" pitchFamily="34" charset="0"/>
                <a:ea typeface="MS Gothic" panose="020B0609070205080204" pitchFamily="49" charset="-128"/>
                <a:cs typeface="Times New Roman" panose="02020603050405020304" pitchFamily="18" charset="0"/>
              </a:rPr>
              <a:t>A simple rebuttal structure</a:t>
            </a:r>
            <a:endParaRPr lang="en-AU" sz="4000" b="1" dirty="0">
              <a:solidFill>
                <a:srgbClr val="0F6B78"/>
              </a:solidFill>
              <a:effectLst/>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200" b="1" dirty="0">
                <a:effectLst/>
                <a:latin typeface="Arial" panose="020B0604020202020204" pitchFamily="34" charset="0"/>
                <a:ea typeface="MS Mincho" panose="02020609040205080304" pitchFamily="49" charset="-128"/>
                <a:cs typeface="Times New Roman" panose="02020603050405020304" pitchFamily="18" charset="0"/>
              </a:rPr>
              <a:t>They say: </a:t>
            </a:r>
            <a:r>
              <a:rPr lang="en-US" sz="3200" dirty="0">
                <a:effectLst/>
                <a:latin typeface="Arial" panose="020B0604020202020204" pitchFamily="34" charset="0"/>
                <a:ea typeface="MS Mincho" panose="02020609040205080304" pitchFamily="49" charset="-128"/>
                <a:cs typeface="Times New Roman" panose="02020603050405020304" pitchFamily="18" charset="0"/>
              </a:rPr>
              <a:t>state the opposition's argument fairly.</a:t>
            </a:r>
            <a:endParaRPr lang="en-AU" sz="32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200" b="1" dirty="0">
                <a:effectLst/>
                <a:latin typeface="Arial" panose="020B0604020202020204" pitchFamily="34" charset="0"/>
                <a:ea typeface="MS Mincho" panose="02020609040205080304" pitchFamily="49" charset="-128"/>
                <a:cs typeface="Times New Roman" panose="02020603050405020304" pitchFamily="18" charset="0"/>
              </a:rPr>
              <a:t>But: </a:t>
            </a:r>
            <a:r>
              <a:rPr lang="en-US" sz="3200" dirty="0">
                <a:effectLst/>
                <a:latin typeface="Arial" panose="020B0604020202020204" pitchFamily="34" charset="0"/>
                <a:ea typeface="MS Mincho" panose="02020609040205080304" pitchFamily="49" charset="-128"/>
                <a:cs typeface="Times New Roman" panose="02020603050405020304" pitchFamily="18" charset="0"/>
              </a:rPr>
              <a:t>identify the flaw, missing mechanism, weak assumption, unfair framing or trade-off.</a:t>
            </a:r>
            <a:endParaRPr lang="en-AU" sz="32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200" b="1" dirty="0">
                <a:effectLst/>
                <a:latin typeface="Arial" panose="020B0604020202020204" pitchFamily="34" charset="0"/>
                <a:ea typeface="MS Mincho" panose="02020609040205080304" pitchFamily="49" charset="-128"/>
                <a:cs typeface="Times New Roman" panose="02020603050405020304" pitchFamily="18" charset="0"/>
              </a:rPr>
              <a:t>Because: </a:t>
            </a:r>
            <a:r>
              <a:rPr lang="en-US" sz="3200" dirty="0">
                <a:effectLst/>
                <a:latin typeface="Arial" panose="020B0604020202020204" pitchFamily="34" charset="0"/>
                <a:ea typeface="MS Mincho" panose="02020609040205080304" pitchFamily="49" charset="-128"/>
                <a:cs typeface="Times New Roman" panose="02020603050405020304" pitchFamily="18" charset="0"/>
              </a:rPr>
              <a:t>explain the reasoning behind your response.</a:t>
            </a:r>
            <a:endParaRPr lang="en-AU" sz="32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200" b="1" dirty="0">
                <a:effectLst/>
                <a:latin typeface="Arial" panose="020B0604020202020204" pitchFamily="34" charset="0"/>
                <a:ea typeface="MS Mincho" panose="02020609040205080304" pitchFamily="49" charset="-128"/>
                <a:cs typeface="Times New Roman" panose="02020603050405020304" pitchFamily="18" charset="0"/>
              </a:rPr>
              <a:t>Our side: </a:t>
            </a:r>
            <a:r>
              <a:rPr lang="en-US" sz="3200" dirty="0">
                <a:effectLst/>
                <a:latin typeface="Arial" panose="020B0604020202020204" pitchFamily="34" charset="0"/>
                <a:ea typeface="MS Mincho" panose="02020609040205080304" pitchFamily="49" charset="-128"/>
                <a:cs typeface="Times New Roman" panose="02020603050405020304" pitchFamily="18" charset="0"/>
              </a:rPr>
              <a:t>compare with your team's argument or world.</a:t>
            </a:r>
            <a:endParaRPr lang="en-AU" sz="3200" dirty="0">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mj-lt"/>
              <a:buAutoNum type="arabicPeriod"/>
              <a:tabLst>
                <a:tab pos="228600" algn="l"/>
              </a:tabLst>
            </a:pPr>
            <a:r>
              <a:rPr lang="en-US" sz="3200" b="1" dirty="0">
                <a:effectLst/>
                <a:latin typeface="Arial" panose="020B0604020202020204" pitchFamily="34" charset="0"/>
                <a:ea typeface="MS Mincho" panose="02020609040205080304" pitchFamily="49" charset="-128"/>
                <a:cs typeface="Times New Roman" panose="02020603050405020304" pitchFamily="18" charset="0"/>
              </a:rPr>
              <a:t>Therefore: </a:t>
            </a:r>
            <a:r>
              <a:rPr lang="en-US" sz="3200" dirty="0">
                <a:effectLst/>
                <a:latin typeface="Arial" panose="020B0604020202020204" pitchFamily="34" charset="0"/>
                <a:ea typeface="MS Mincho" panose="02020609040205080304" pitchFamily="49" charset="-128"/>
                <a:cs typeface="Times New Roman" panose="02020603050405020304" pitchFamily="18" charset="0"/>
              </a:rPr>
              <a:t>explain what the adjudicator should conclude about the issue.</a:t>
            </a:r>
            <a:endParaRPr lang="en-AU" sz="32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377520" y="-2019305"/>
            <a:ext cx="7673986" cy="6580443"/>
          </a:xfrm>
          <a:custGeom>
            <a:avLst/>
            <a:gdLst/>
            <a:ahLst/>
            <a:cxnLst/>
            <a:rect l="l" t="t" r="r" b="b"/>
            <a:pathLst>
              <a:path w="7673986" h="6580443">
                <a:moveTo>
                  <a:pt x="0" y="0"/>
                </a:moveTo>
                <a:lnTo>
                  <a:pt x="7673986" y="0"/>
                </a:lnTo>
                <a:lnTo>
                  <a:pt x="7673986" y="6580444"/>
                </a:lnTo>
                <a:lnTo>
                  <a:pt x="0" y="6580444"/>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6" name="Group 6"/>
          <p:cNvGrpSpPr/>
          <p:nvPr/>
        </p:nvGrpSpPr>
        <p:grpSpPr>
          <a:xfrm>
            <a:off x="1268643" y="876300"/>
            <a:ext cx="15750713" cy="8881992"/>
            <a:chOff x="0" y="0"/>
            <a:chExt cx="2139087" cy="1043783"/>
          </a:xfrm>
        </p:grpSpPr>
        <p:sp>
          <p:nvSpPr>
            <p:cNvPr id="7" name="Freeform 7"/>
            <p:cNvSpPr/>
            <p:nvPr/>
          </p:nvSpPr>
          <p:spPr>
            <a:xfrm>
              <a:off x="0" y="0"/>
              <a:ext cx="2139086" cy="1043783"/>
            </a:xfrm>
            <a:custGeom>
              <a:avLst/>
              <a:gdLst/>
              <a:ahLst/>
              <a:cxnLst/>
              <a:rect l="l" t="t" r="r" b="b"/>
              <a:pathLst>
                <a:path w="2139086" h="1043783">
                  <a:moveTo>
                    <a:pt x="473267" y="77131"/>
                  </a:moveTo>
                  <a:lnTo>
                    <a:pt x="404467" y="249131"/>
                  </a:lnTo>
                  <a:cubicBezTo>
                    <a:pt x="385834" y="295713"/>
                    <a:pt x="340719" y="326259"/>
                    <a:pt x="290548" y="326262"/>
                  </a:cubicBezTo>
                  <a:lnTo>
                    <a:pt x="122702" y="326262"/>
                  </a:lnTo>
                  <a:cubicBezTo>
                    <a:pt x="54936" y="326262"/>
                    <a:pt x="1" y="381197"/>
                    <a:pt x="0" y="448963"/>
                  </a:cubicBezTo>
                  <a:lnTo>
                    <a:pt x="0" y="921081"/>
                  </a:lnTo>
                  <a:cubicBezTo>
                    <a:pt x="1" y="988848"/>
                    <a:pt x="54936" y="1043783"/>
                    <a:pt x="122702" y="1043783"/>
                  </a:cubicBezTo>
                  <a:lnTo>
                    <a:pt x="2016383" y="1043783"/>
                  </a:lnTo>
                  <a:cubicBezTo>
                    <a:pt x="2084149" y="1043783"/>
                    <a:pt x="2139085" y="988848"/>
                    <a:pt x="2139086" y="921081"/>
                  </a:cubicBezTo>
                  <a:lnTo>
                    <a:pt x="2139086" y="122701"/>
                  </a:lnTo>
                  <a:cubicBezTo>
                    <a:pt x="2139085" y="54935"/>
                    <a:pt x="2084150" y="1"/>
                    <a:pt x="2016384" y="0"/>
                  </a:cubicBezTo>
                  <a:lnTo>
                    <a:pt x="587191" y="0"/>
                  </a:lnTo>
                  <a:cubicBezTo>
                    <a:pt x="537018" y="0"/>
                    <a:pt x="491900" y="30547"/>
                    <a:pt x="473267" y="77131"/>
                  </a:cubicBezTo>
                  <a:lnTo>
                    <a:pt x="0" y="0"/>
                  </a:lnTo>
                  <a:cubicBezTo>
                    <a:pt x="0" y="0"/>
                    <a:pt x="473267" y="77131"/>
                    <a:pt x="473267" y="77131"/>
                  </a:cubicBezTo>
                  <a:close/>
                </a:path>
              </a:pathLst>
            </a:custGeom>
            <a:solidFill>
              <a:srgbClr val="F18805"/>
            </a:solidFill>
          </p:spPr>
          <p:txBody>
            <a:bodyPr/>
            <a:lstStyle/>
            <a:p>
              <a:endParaRPr lang="en-AU"/>
            </a:p>
          </p:txBody>
        </p:sp>
      </p:grpSp>
      <p:grpSp>
        <p:nvGrpSpPr>
          <p:cNvPr id="21" name="Group 21"/>
          <p:cNvGrpSpPr/>
          <p:nvPr/>
        </p:nvGrpSpPr>
        <p:grpSpPr>
          <a:xfrm>
            <a:off x="16459200" y="528708"/>
            <a:ext cx="1484415" cy="1484415"/>
            <a:chOff x="0" y="0"/>
            <a:chExt cx="673100" cy="673100"/>
          </a:xfrm>
        </p:grpSpPr>
        <p:sp>
          <p:nvSpPr>
            <p:cNvPr id="22" name="Freeform 22"/>
            <p:cNvSpPr/>
            <p:nvPr/>
          </p:nvSpPr>
          <p:spPr>
            <a:xfrm>
              <a:off x="0" y="0"/>
              <a:ext cx="673100" cy="673100"/>
            </a:xfrm>
            <a:custGeom>
              <a:avLst/>
              <a:gdLst/>
              <a:ahLst/>
              <a:cxnLst/>
              <a:rect l="l" t="t" r="r" b="b"/>
              <a:pathLst>
                <a:path w="673100" h="673100">
                  <a:moveTo>
                    <a:pt x="530860" y="55880"/>
                  </a:moveTo>
                  <a:lnTo>
                    <a:pt x="471170" y="201930"/>
                  </a:lnTo>
                  <a:lnTo>
                    <a:pt x="617220" y="140970"/>
                  </a:lnTo>
                  <a:lnTo>
                    <a:pt x="673100" y="275590"/>
                  </a:lnTo>
                  <a:lnTo>
                    <a:pt x="527050" y="336550"/>
                  </a:lnTo>
                  <a:lnTo>
                    <a:pt x="673100" y="397510"/>
                  </a:lnTo>
                  <a:lnTo>
                    <a:pt x="617220" y="532130"/>
                  </a:lnTo>
                  <a:lnTo>
                    <a:pt x="471170" y="471170"/>
                  </a:lnTo>
                  <a:lnTo>
                    <a:pt x="530860" y="617220"/>
                  </a:lnTo>
                  <a:lnTo>
                    <a:pt x="396240" y="673100"/>
                  </a:lnTo>
                  <a:lnTo>
                    <a:pt x="336550" y="527050"/>
                  </a:lnTo>
                  <a:lnTo>
                    <a:pt x="275590" y="673100"/>
                  </a:lnTo>
                  <a:lnTo>
                    <a:pt x="140970" y="617220"/>
                  </a:lnTo>
                  <a:lnTo>
                    <a:pt x="201930" y="471170"/>
                  </a:lnTo>
                  <a:lnTo>
                    <a:pt x="55880" y="532130"/>
                  </a:lnTo>
                  <a:lnTo>
                    <a:pt x="0" y="397510"/>
                  </a:lnTo>
                  <a:lnTo>
                    <a:pt x="146050" y="336550"/>
                  </a:lnTo>
                  <a:lnTo>
                    <a:pt x="0" y="275590"/>
                  </a:lnTo>
                  <a:lnTo>
                    <a:pt x="55880" y="140970"/>
                  </a:lnTo>
                  <a:lnTo>
                    <a:pt x="201930" y="201930"/>
                  </a:lnTo>
                  <a:lnTo>
                    <a:pt x="140970" y="55880"/>
                  </a:lnTo>
                  <a:lnTo>
                    <a:pt x="275590" y="0"/>
                  </a:lnTo>
                  <a:lnTo>
                    <a:pt x="336550" y="146050"/>
                  </a:lnTo>
                  <a:lnTo>
                    <a:pt x="396240" y="0"/>
                  </a:lnTo>
                  <a:lnTo>
                    <a:pt x="530860" y="55880"/>
                  </a:lnTo>
                  <a:close/>
                </a:path>
              </a:pathLst>
            </a:custGeom>
            <a:solidFill>
              <a:srgbClr val="F18805"/>
            </a:solidFill>
          </p:spPr>
          <p:txBody>
            <a:bodyPr/>
            <a:lstStyle/>
            <a:p>
              <a:endParaRPr lang="en-AU"/>
            </a:p>
          </p:txBody>
        </p:sp>
        <p:sp>
          <p:nvSpPr>
            <p:cNvPr id="23" name="TextBox 23"/>
            <p:cNvSpPr txBox="1"/>
            <p:nvPr/>
          </p:nvSpPr>
          <p:spPr>
            <a:xfrm>
              <a:off x="165100" y="1174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24" name="Group 24"/>
          <p:cNvGrpSpPr/>
          <p:nvPr/>
        </p:nvGrpSpPr>
        <p:grpSpPr>
          <a:xfrm rot="5400000">
            <a:off x="0" y="8435043"/>
            <a:ext cx="1853744" cy="1853744"/>
            <a:chOff x="0" y="0"/>
            <a:chExt cx="558800" cy="558800"/>
          </a:xfrm>
        </p:grpSpPr>
        <p:sp>
          <p:nvSpPr>
            <p:cNvPr id="25" name="Freeform 25"/>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26" name="TextBox 26"/>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pic>
        <p:nvPicPr>
          <p:cNvPr id="34" name="Picture 33">
            <a:extLst>
              <a:ext uri="{FF2B5EF4-FFF2-40B4-BE49-F238E27FC236}">
                <a16:creationId xmlns:a16="http://schemas.microsoft.com/office/drawing/2014/main" id="{798CDE66-C607-6ACE-A990-C4B250DCC4DF}"/>
              </a:ext>
            </a:extLst>
          </p:cNvPr>
          <p:cNvPicPr>
            <a:picLocks noChangeAspect="1"/>
          </p:cNvPicPr>
          <p:nvPr/>
        </p:nvPicPr>
        <p:blipFill>
          <a:blip r:embed="rId3"/>
          <a:stretch>
            <a:fillRect/>
          </a:stretch>
        </p:blipFill>
        <p:spPr>
          <a:xfrm>
            <a:off x="2009444" y="2506068"/>
            <a:ext cx="14449756" cy="52748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6" name="Group 6"/>
          <p:cNvGrpSpPr/>
          <p:nvPr/>
        </p:nvGrpSpPr>
        <p:grpSpPr>
          <a:xfrm>
            <a:off x="10531765" y="429142"/>
            <a:ext cx="7664105" cy="2199758"/>
            <a:chOff x="0" y="0"/>
            <a:chExt cx="1664185" cy="730667"/>
          </a:xfrm>
        </p:grpSpPr>
        <p:sp>
          <p:nvSpPr>
            <p:cNvPr id="7" name="Freeform 7"/>
            <p:cNvSpPr/>
            <p:nvPr/>
          </p:nvSpPr>
          <p:spPr>
            <a:xfrm>
              <a:off x="0" y="0"/>
              <a:ext cx="1664185" cy="730667"/>
            </a:xfrm>
            <a:custGeom>
              <a:avLst/>
              <a:gdLst/>
              <a:ahLst/>
              <a:cxnLst/>
              <a:rect l="l" t="t" r="r" b="b"/>
              <a:pathLst>
                <a:path w="1664185" h="730667">
                  <a:moveTo>
                    <a:pt x="36757" y="0"/>
                  </a:moveTo>
                  <a:lnTo>
                    <a:pt x="1627428" y="0"/>
                  </a:lnTo>
                  <a:cubicBezTo>
                    <a:pt x="1637176" y="0"/>
                    <a:pt x="1646526" y="3873"/>
                    <a:pt x="1653419" y="10766"/>
                  </a:cubicBezTo>
                  <a:cubicBezTo>
                    <a:pt x="1660312" y="17659"/>
                    <a:pt x="1664185" y="27009"/>
                    <a:pt x="1664185" y="36757"/>
                  </a:cubicBezTo>
                  <a:lnTo>
                    <a:pt x="1664185" y="693909"/>
                  </a:lnTo>
                  <a:cubicBezTo>
                    <a:pt x="1664185" y="703658"/>
                    <a:pt x="1660312" y="713007"/>
                    <a:pt x="1653419" y="719901"/>
                  </a:cubicBezTo>
                  <a:cubicBezTo>
                    <a:pt x="1646526" y="726794"/>
                    <a:pt x="1637176" y="730667"/>
                    <a:pt x="1627428" y="730667"/>
                  </a:cubicBezTo>
                  <a:lnTo>
                    <a:pt x="36757" y="730667"/>
                  </a:lnTo>
                  <a:cubicBezTo>
                    <a:pt x="27009" y="730667"/>
                    <a:pt x="17659" y="726794"/>
                    <a:pt x="10766" y="719901"/>
                  </a:cubicBezTo>
                  <a:cubicBezTo>
                    <a:pt x="3873" y="713007"/>
                    <a:pt x="0" y="703658"/>
                    <a:pt x="0" y="693909"/>
                  </a:cubicBezTo>
                  <a:lnTo>
                    <a:pt x="0" y="36757"/>
                  </a:lnTo>
                  <a:cubicBezTo>
                    <a:pt x="0" y="27009"/>
                    <a:pt x="3873" y="17659"/>
                    <a:pt x="10766" y="10766"/>
                  </a:cubicBezTo>
                  <a:cubicBezTo>
                    <a:pt x="17659" y="3873"/>
                    <a:pt x="27009" y="0"/>
                    <a:pt x="36757" y="0"/>
                  </a:cubicBezTo>
                  <a:close/>
                </a:path>
              </a:pathLst>
            </a:custGeom>
            <a:solidFill>
              <a:srgbClr val="F18805"/>
            </a:solidFill>
          </p:spPr>
          <p:txBody>
            <a:bodyPr/>
            <a:lstStyle/>
            <a:p>
              <a:endParaRPr lang="en-AU"/>
            </a:p>
          </p:txBody>
        </p:sp>
        <p:sp>
          <p:nvSpPr>
            <p:cNvPr id="8" name="TextBox 8"/>
            <p:cNvSpPr txBox="1"/>
            <p:nvPr/>
          </p:nvSpPr>
          <p:spPr>
            <a:xfrm>
              <a:off x="0" y="-47625"/>
              <a:ext cx="1664185" cy="778292"/>
            </a:xfrm>
            <a:prstGeom prst="rect">
              <a:avLst/>
            </a:prstGeom>
          </p:spPr>
          <p:txBody>
            <a:bodyPr lIns="50800" tIns="50800" rIns="50800" bIns="50800" rtlCol="0" anchor="ctr"/>
            <a:lstStyle/>
            <a:p>
              <a:pPr marL="0" lvl="0" indent="0" algn="ctr">
                <a:lnSpc>
                  <a:spcPts val="2800"/>
                </a:lnSpc>
              </a:pPr>
              <a:endParaRPr/>
            </a:p>
          </p:txBody>
        </p:sp>
      </p:grpSp>
      <p:grpSp>
        <p:nvGrpSpPr>
          <p:cNvPr id="11" name="Group 11"/>
          <p:cNvGrpSpPr/>
          <p:nvPr/>
        </p:nvGrpSpPr>
        <p:grpSpPr>
          <a:xfrm rot="-10800000">
            <a:off x="508310" y="338426"/>
            <a:ext cx="9503065" cy="1890130"/>
            <a:chOff x="0" y="0"/>
            <a:chExt cx="1059634" cy="157344"/>
          </a:xfrm>
        </p:grpSpPr>
        <p:sp>
          <p:nvSpPr>
            <p:cNvPr id="12" name="Freeform 12"/>
            <p:cNvSpPr/>
            <p:nvPr/>
          </p:nvSpPr>
          <p:spPr>
            <a:xfrm>
              <a:off x="0" y="0"/>
              <a:ext cx="1059634" cy="157344"/>
            </a:xfrm>
            <a:custGeom>
              <a:avLst/>
              <a:gdLst/>
              <a:ahLst/>
              <a:cxnLst/>
              <a:rect l="l" t="t" r="r" b="b"/>
              <a:pathLst>
                <a:path w="1059634" h="157344">
                  <a:moveTo>
                    <a:pt x="38485" y="0"/>
                  </a:moveTo>
                  <a:lnTo>
                    <a:pt x="1021149" y="0"/>
                  </a:lnTo>
                  <a:cubicBezTo>
                    <a:pt x="1042403" y="0"/>
                    <a:pt x="1059634" y="17231"/>
                    <a:pt x="1059634" y="38485"/>
                  </a:cubicBezTo>
                  <a:lnTo>
                    <a:pt x="1059634" y="118858"/>
                  </a:lnTo>
                  <a:cubicBezTo>
                    <a:pt x="1059634" y="140113"/>
                    <a:pt x="1042403" y="157344"/>
                    <a:pt x="1021149" y="157344"/>
                  </a:cubicBezTo>
                  <a:lnTo>
                    <a:pt x="38485" y="157344"/>
                  </a:lnTo>
                  <a:cubicBezTo>
                    <a:pt x="17231" y="157344"/>
                    <a:pt x="0" y="140113"/>
                    <a:pt x="0" y="118858"/>
                  </a:cubicBezTo>
                  <a:lnTo>
                    <a:pt x="0" y="38485"/>
                  </a:lnTo>
                  <a:cubicBezTo>
                    <a:pt x="0" y="17231"/>
                    <a:pt x="17231" y="0"/>
                    <a:pt x="38485" y="0"/>
                  </a:cubicBezTo>
                  <a:close/>
                </a:path>
              </a:pathLst>
            </a:custGeom>
            <a:solidFill>
              <a:srgbClr val="F0A202"/>
            </a:solidFill>
          </p:spPr>
          <p:txBody>
            <a:bodyPr/>
            <a:lstStyle/>
            <a:p>
              <a:endParaRPr lang="en-AU"/>
            </a:p>
          </p:txBody>
        </p:sp>
        <p:sp>
          <p:nvSpPr>
            <p:cNvPr id="13" name="TextBox 13"/>
            <p:cNvSpPr txBox="1"/>
            <p:nvPr/>
          </p:nvSpPr>
          <p:spPr>
            <a:xfrm>
              <a:off x="0" y="-47625"/>
              <a:ext cx="1059634" cy="204969"/>
            </a:xfrm>
            <a:prstGeom prst="rect">
              <a:avLst/>
            </a:prstGeom>
          </p:spPr>
          <p:txBody>
            <a:bodyPr lIns="50800" tIns="50800" rIns="50800" bIns="50800" rtlCol="0" anchor="ctr"/>
            <a:lstStyle/>
            <a:p>
              <a:pPr marL="0" lvl="0" indent="0" algn="ctr">
                <a:lnSpc>
                  <a:spcPts val="2800"/>
                </a:lnSpc>
              </a:pPr>
              <a:endParaRPr/>
            </a:p>
          </p:txBody>
        </p:sp>
      </p:grpSp>
      <p:sp>
        <p:nvSpPr>
          <p:cNvPr id="18" name="TextBox 18"/>
          <p:cNvSpPr txBox="1"/>
          <p:nvPr/>
        </p:nvSpPr>
        <p:spPr>
          <a:xfrm>
            <a:off x="1353792" y="612521"/>
            <a:ext cx="10886728" cy="3000821"/>
          </a:xfrm>
          <a:prstGeom prst="rect">
            <a:avLst/>
          </a:prstGeom>
        </p:spPr>
        <p:txBody>
          <a:bodyPr wrap="square" lIns="0" tIns="0" rIns="0" bIns="0" rtlCol="0" anchor="t">
            <a:spAutoFit/>
          </a:bodyPr>
          <a:lstStyle/>
          <a:p>
            <a:pPr marL="0" lvl="0" indent="0" algn="l">
              <a:lnSpc>
                <a:spcPts val="7781"/>
              </a:lnSpc>
            </a:pPr>
            <a:r>
              <a:rPr lang="en-US" sz="6600" spc="-427" dirty="0">
                <a:solidFill>
                  <a:srgbClr val="000000"/>
                </a:solidFill>
                <a:latin typeface="Gotham"/>
                <a:ea typeface="Gotham"/>
                <a:cs typeface="Gotham"/>
                <a:sym typeface="Gotham"/>
              </a:rPr>
              <a:t>Practice Topic 3 </a:t>
            </a:r>
          </a:p>
          <a:p>
            <a:pPr marL="0" lvl="0" indent="0" algn="l">
              <a:lnSpc>
                <a:spcPts val="7781"/>
              </a:lnSpc>
            </a:pPr>
            <a:endParaRPr lang="en-US" sz="6600" spc="-427" dirty="0">
              <a:solidFill>
                <a:srgbClr val="000000"/>
              </a:solidFill>
              <a:latin typeface="Gotham"/>
              <a:ea typeface="Gotham"/>
              <a:cs typeface="Gotham"/>
              <a:sym typeface="Gotham"/>
            </a:endParaRPr>
          </a:p>
          <a:p>
            <a:pPr marL="0" lvl="0" indent="0" algn="l">
              <a:lnSpc>
                <a:spcPts val="7781"/>
              </a:lnSpc>
            </a:pPr>
            <a:r>
              <a:rPr lang="en-US" sz="6600" spc="-427" dirty="0">
                <a:solidFill>
                  <a:srgbClr val="000000"/>
                </a:solidFill>
                <a:latin typeface="Gotham"/>
                <a:ea typeface="Gotham"/>
                <a:cs typeface="Gotham"/>
                <a:sym typeface="Gotham"/>
              </a:rPr>
              <a:t>Develop rebuttal </a:t>
            </a:r>
            <a:r>
              <a:rPr lang="en-US" sz="3200" spc="-427" dirty="0">
                <a:solidFill>
                  <a:srgbClr val="000000"/>
                </a:solidFill>
                <a:latin typeface="Gotham"/>
                <a:ea typeface="Gotham"/>
                <a:cs typeface="Gotham"/>
                <a:sym typeface="Gotham"/>
              </a:rPr>
              <a:t>(if you were on the negative)</a:t>
            </a:r>
            <a:endParaRPr lang="en-US" sz="6600" spc="-427" dirty="0">
              <a:solidFill>
                <a:srgbClr val="000000"/>
              </a:solidFill>
              <a:latin typeface="Gotham"/>
              <a:ea typeface="Gotham"/>
              <a:cs typeface="Gotham"/>
              <a:sym typeface="Gotham"/>
            </a:endParaRPr>
          </a:p>
        </p:txBody>
      </p:sp>
      <p:grpSp>
        <p:nvGrpSpPr>
          <p:cNvPr id="22" name="Group 22"/>
          <p:cNvGrpSpPr/>
          <p:nvPr/>
        </p:nvGrpSpPr>
        <p:grpSpPr>
          <a:xfrm>
            <a:off x="267972" y="376925"/>
            <a:ext cx="1303549" cy="1303549"/>
            <a:chOff x="0" y="0"/>
            <a:chExt cx="698500" cy="698500"/>
          </a:xfrm>
        </p:grpSpPr>
        <p:sp>
          <p:nvSpPr>
            <p:cNvPr id="23" name="Freeform 23"/>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p:cNvGrpSpPr/>
          <p:nvPr/>
        </p:nvGrpSpPr>
        <p:grpSpPr>
          <a:xfrm rot="-5400000">
            <a:off x="16764733" y="4633730"/>
            <a:ext cx="2017835" cy="1028700"/>
            <a:chOff x="0" y="0"/>
            <a:chExt cx="647700" cy="330200"/>
          </a:xfrm>
        </p:grpSpPr>
        <p:sp>
          <p:nvSpPr>
            <p:cNvPr id="29" name="Freeform 29"/>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31" name="TextBox 30">
            <a:extLst>
              <a:ext uri="{FF2B5EF4-FFF2-40B4-BE49-F238E27FC236}">
                <a16:creationId xmlns:a16="http://schemas.microsoft.com/office/drawing/2014/main" id="{43580DA2-7714-3B40-9F28-8589579B2790}"/>
              </a:ext>
            </a:extLst>
          </p:cNvPr>
          <p:cNvSpPr txBox="1"/>
          <p:nvPr/>
        </p:nvSpPr>
        <p:spPr>
          <a:xfrm>
            <a:off x="10739600" y="782006"/>
            <a:ext cx="7280427" cy="1446550"/>
          </a:xfrm>
          <a:prstGeom prst="rect">
            <a:avLst/>
          </a:prstGeom>
          <a:noFill/>
        </p:spPr>
        <p:txBody>
          <a:bodyPr wrap="square" rtlCol="0">
            <a:spAutoFit/>
          </a:bodyPr>
          <a:lstStyle/>
          <a:p>
            <a:r>
              <a:rPr lang="en-AU" sz="4400" dirty="0"/>
              <a:t>That we regret the popularity of Disney movies.</a:t>
            </a:r>
          </a:p>
        </p:txBody>
      </p:sp>
      <p:sp>
        <p:nvSpPr>
          <p:cNvPr id="36" name="TextBox 35">
            <a:extLst>
              <a:ext uri="{FF2B5EF4-FFF2-40B4-BE49-F238E27FC236}">
                <a16:creationId xmlns:a16="http://schemas.microsoft.com/office/drawing/2014/main" id="{4EA1D95B-3B42-61F2-3059-57628C90227B}"/>
              </a:ext>
            </a:extLst>
          </p:cNvPr>
          <p:cNvSpPr txBox="1"/>
          <p:nvPr/>
        </p:nvSpPr>
        <p:spPr>
          <a:xfrm>
            <a:off x="781050" y="3731359"/>
            <a:ext cx="16992600" cy="6555641"/>
          </a:xfrm>
          <a:prstGeom prst="rect">
            <a:avLst/>
          </a:prstGeom>
          <a:noFill/>
        </p:spPr>
        <p:txBody>
          <a:bodyPr wrap="square" rtlCol="0">
            <a:spAutoFit/>
          </a:bodyPr>
          <a:lstStyle/>
          <a:p>
            <a:r>
              <a:rPr lang="en-AU" sz="2800" dirty="0"/>
              <a:t>The popularity of Disney movies leads to many stories around the world becoming too similar. When one company is so dominant in movies for kids and families, it shapes what people expect to see, often focusing on the same types of characters, messages, and storylines. This means audiences don’t get as much chance to see different cultures, ideas, and unique stories, and other movie makers are less willing to take risks because they want to copy what is already successful. This happens because Disney has a lot of money and influence, so their movies are shown in more cinemas, promoted heavily, and supported by toys and merchandise, making them even more popular. As a result, other studios often copy Disney’s style, and audiences get used to that same type of story. For example, many animated movies today include songs, simple moral lessons, and predictable endings, while smaller films from other countries or independent creators often don’t get shown widely, so fewer people see them. This affects millions of children around the world, who are still learning about the world and are more easily influenced by what they watch. It can lead to fewer different voices and stories being heard, and over time can make movies less creative and less diverse. Therefore, we regret the popularity of Disney movies because their dominance limits creativity and reduces the variety of stories people get to experience.</a:t>
            </a:r>
          </a:p>
          <a:p>
            <a:endParaRPr lang="en-AU"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01C4-C651-7B43-E0A3-21AEE79FBFA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4268F1B-A30A-DBC2-0E6C-B0F8B320878D}"/>
              </a:ext>
            </a:extLst>
          </p:cNvPr>
          <p:cNvSpPr/>
          <p:nvPr/>
        </p:nvSpPr>
        <p:spPr>
          <a:xfrm rot="3681588">
            <a:off x="13098655" y="-560114"/>
            <a:ext cx="5007989" cy="4525970"/>
          </a:xfrm>
          <a:custGeom>
            <a:avLst/>
            <a:gdLst/>
            <a:ahLst/>
            <a:cxnLst/>
            <a:rect l="l" t="t" r="r" b="b"/>
            <a:pathLst>
              <a:path w="5007989" h="4525970">
                <a:moveTo>
                  <a:pt x="0" y="0"/>
                </a:moveTo>
                <a:lnTo>
                  <a:pt x="5007989" y="0"/>
                </a:lnTo>
                <a:lnTo>
                  <a:pt x="5007989" y="4525970"/>
                </a:lnTo>
                <a:lnTo>
                  <a:pt x="0" y="4525970"/>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22" name="Group 22">
            <a:extLst>
              <a:ext uri="{FF2B5EF4-FFF2-40B4-BE49-F238E27FC236}">
                <a16:creationId xmlns:a16="http://schemas.microsoft.com/office/drawing/2014/main" id="{F007FE6C-E586-15B7-9820-E1A86C03E9CA}"/>
              </a:ext>
            </a:extLst>
          </p:cNvPr>
          <p:cNvGrpSpPr/>
          <p:nvPr/>
        </p:nvGrpSpPr>
        <p:grpSpPr>
          <a:xfrm>
            <a:off x="267972" y="376925"/>
            <a:ext cx="1303549" cy="1303549"/>
            <a:chOff x="0" y="0"/>
            <a:chExt cx="698500" cy="698500"/>
          </a:xfrm>
        </p:grpSpPr>
        <p:sp>
          <p:nvSpPr>
            <p:cNvPr id="23" name="Freeform 23">
              <a:extLst>
                <a:ext uri="{FF2B5EF4-FFF2-40B4-BE49-F238E27FC236}">
                  <a16:creationId xmlns:a16="http://schemas.microsoft.com/office/drawing/2014/main" id="{D0B67576-D5E0-C391-D72D-8D64AE7D93D1}"/>
                </a:ext>
              </a:extLst>
            </p:cNvPr>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24" name="TextBox 24">
              <a:extLst>
                <a:ext uri="{FF2B5EF4-FFF2-40B4-BE49-F238E27FC236}">
                  <a16:creationId xmlns:a16="http://schemas.microsoft.com/office/drawing/2014/main" id="{4FCA9223-DEAD-F824-29FA-020981090BDF}"/>
                </a:ext>
              </a:extLst>
            </p:cNvPr>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28" name="Group 28">
            <a:extLst>
              <a:ext uri="{FF2B5EF4-FFF2-40B4-BE49-F238E27FC236}">
                <a16:creationId xmlns:a16="http://schemas.microsoft.com/office/drawing/2014/main" id="{394FBA54-F6EC-46E5-FCE2-688B6F3A210B}"/>
              </a:ext>
            </a:extLst>
          </p:cNvPr>
          <p:cNvGrpSpPr/>
          <p:nvPr/>
        </p:nvGrpSpPr>
        <p:grpSpPr>
          <a:xfrm rot="-5400000">
            <a:off x="16764733" y="4633730"/>
            <a:ext cx="2017835" cy="1028700"/>
            <a:chOff x="0" y="0"/>
            <a:chExt cx="647700" cy="330200"/>
          </a:xfrm>
        </p:grpSpPr>
        <p:sp>
          <p:nvSpPr>
            <p:cNvPr id="29" name="Freeform 29">
              <a:extLst>
                <a:ext uri="{FF2B5EF4-FFF2-40B4-BE49-F238E27FC236}">
                  <a16:creationId xmlns:a16="http://schemas.microsoft.com/office/drawing/2014/main" id="{6E6FEA5F-091E-F548-1CC4-A4C8425E0402}"/>
                </a:ext>
              </a:extLst>
            </p:cNvPr>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30" name="TextBox 30">
              <a:extLst>
                <a:ext uri="{FF2B5EF4-FFF2-40B4-BE49-F238E27FC236}">
                  <a16:creationId xmlns:a16="http://schemas.microsoft.com/office/drawing/2014/main" id="{A00A8656-48DD-2073-27BA-090852AC9E76}"/>
                </a:ext>
              </a:extLst>
            </p:cNvPr>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pic>
        <p:nvPicPr>
          <p:cNvPr id="9" name="Picture 8">
            <a:extLst>
              <a:ext uri="{FF2B5EF4-FFF2-40B4-BE49-F238E27FC236}">
                <a16:creationId xmlns:a16="http://schemas.microsoft.com/office/drawing/2014/main" id="{FCB1B99F-6053-DBB6-FFA1-9C581494AAAB}"/>
              </a:ext>
            </a:extLst>
          </p:cNvPr>
          <p:cNvPicPr>
            <a:picLocks noChangeAspect="1"/>
          </p:cNvPicPr>
          <p:nvPr/>
        </p:nvPicPr>
        <p:blipFill>
          <a:blip r:embed="rId3"/>
          <a:stretch>
            <a:fillRect/>
          </a:stretch>
        </p:blipFill>
        <p:spPr>
          <a:xfrm>
            <a:off x="2048050" y="492585"/>
            <a:ext cx="14411150" cy="9169448"/>
          </a:xfrm>
          <a:prstGeom prst="rect">
            <a:avLst/>
          </a:prstGeom>
        </p:spPr>
      </p:pic>
    </p:spTree>
    <p:extLst>
      <p:ext uri="{BB962C8B-B14F-4D97-AF65-F5344CB8AC3E}">
        <p14:creationId xmlns:p14="http://schemas.microsoft.com/office/powerpoint/2010/main" val="428142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03424" y="1666205"/>
            <a:ext cx="9588376" cy="1149620"/>
            <a:chOff x="0" y="0"/>
            <a:chExt cx="1031034" cy="225220"/>
          </a:xfrm>
        </p:grpSpPr>
        <p:sp>
          <p:nvSpPr>
            <p:cNvPr id="4" name="Freeform 4"/>
            <p:cNvSpPr/>
            <p:nvPr/>
          </p:nvSpPr>
          <p:spPr>
            <a:xfrm>
              <a:off x="0" y="0"/>
              <a:ext cx="1031034" cy="225220"/>
            </a:xfrm>
            <a:custGeom>
              <a:avLst/>
              <a:gdLst/>
              <a:ahLst/>
              <a:cxnLst/>
              <a:rect l="l" t="t" r="r" b="b"/>
              <a:pathLst>
                <a:path w="1031034" h="225220">
                  <a:moveTo>
                    <a:pt x="100860" y="0"/>
                  </a:moveTo>
                  <a:lnTo>
                    <a:pt x="930174" y="0"/>
                  </a:lnTo>
                  <a:cubicBezTo>
                    <a:pt x="956923" y="0"/>
                    <a:pt x="982577" y="10626"/>
                    <a:pt x="1001492" y="29541"/>
                  </a:cubicBezTo>
                  <a:cubicBezTo>
                    <a:pt x="1020407" y="48456"/>
                    <a:pt x="1031034" y="74110"/>
                    <a:pt x="1031034" y="100860"/>
                  </a:cubicBezTo>
                  <a:lnTo>
                    <a:pt x="1031034" y="124360"/>
                  </a:lnTo>
                  <a:cubicBezTo>
                    <a:pt x="1031034" y="180064"/>
                    <a:pt x="985877" y="225220"/>
                    <a:pt x="930174" y="225220"/>
                  </a:cubicBezTo>
                  <a:lnTo>
                    <a:pt x="100860" y="225220"/>
                  </a:lnTo>
                  <a:cubicBezTo>
                    <a:pt x="45157" y="225220"/>
                    <a:pt x="0" y="180064"/>
                    <a:pt x="0" y="124360"/>
                  </a:cubicBezTo>
                  <a:lnTo>
                    <a:pt x="0" y="100860"/>
                  </a:lnTo>
                  <a:cubicBezTo>
                    <a:pt x="0" y="45157"/>
                    <a:pt x="45157" y="0"/>
                    <a:pt x="100860" y="0"/>
                  </a:cubicBezTo>
                  <a:close/>
                </a:path>
              </a:pathLst>
            </a:custGeom>
            <a:solidFill>
              <a:srgbClr val="F18805"/>
            </a:solidFill>
          </p:spPr>
          <p:txBody>
            <a:bodyPr/>
            <a:lstStyle/>
            <a:p>
              <a:endParaRPr lang="en-AU"/>
            </a:p>
          </p:txBody>
        </p:sp>
        <p:sp>
          <p:nvSpPr>
            <p:cNvPr id="5" name="TextBox 5"/>
            <p:cNvSpPr txBox="1"/>
            <p:nvPr/>
          </p:nvSpPr>
          <p:spPr>
            <a:xfrm>
              <a:off x="0" y="-66675"/>
              <a:ext cx="1031034" cy="291895"/>
            </a:xfrm>
            <a:prstGeom prst="rect">
              <a:avLst/>
            </a:prstGeom>
          </p:spPr>
          <p:txBody>
            <a:bodyPr lIns="50800" tIns="50800" rIns="50800" bIns="50800" rtlCol="0" anchor="ctr"/>
            <a:lstStyle/>
            <a:p>
              <a:pPr marL="0" lvl="0" indent="0" algn="ctr">
                <a:lnSpc>
                  <a:spcPts val="3355"/>
                </a:lnSpc>
              </a:pPr>
              <a:endParaRPr/>
            </a:p>
          </p:txBody>
        </p:sp>
      </p:grpSp>
      <p:sp>
        <p:nvSpPr>
          <p:cNvPr id="12" name="Freeform 12">
            <a:extLst>
              <a:ext uri="{C183D7F6-B498-43B3-948B-1728B52AA6E4}">
                <adec:decorative xmlns:adec="http://schemas.microsoft.com/office/drawing/2017/decorative" val="1"/>
              </a:ext>
            </a:extLst>
          </p:cNvPr>
          <p:cNvSpPr/>
          <p:nvPr/>
        </p:nvSpPr>
        <p:spPr>
          <a:xfrm>
            <a:off x="1134417" y="1986510"/>
            <a:ext cx="340226" cy="340226"/>
          </a:xfrm>
          <a:custGeom>
            <a:avLst/>
            <a:gdLst/>
            <a:ahLst/>
            <a:cxnLst/>
            <a:rect l="l" t="t" r="r" b="b"/>
            <a:pathLst>
              <a:path w="340226" h="340226">
                <a:moveTo>
                  <a:pt x="0" y="0"/>
                </a:moveTo>
                <a:lnTo>
                  <a:pt x="340226" y="0"/>
                </a:lnTo>
                <a:lnTo>
                  <a:pt x="340226" y="340225"/>
                </a:lnTo>
                <a:lnTo>
                  <a:pt x="0" y="340225"/>
                </a:lnTo>
                <a:lnTo>
                  <a:pt x="0" y="0"/>
                </a:lnTo>
                <a:close/>
              </a:path>
            </a:pathLst>
          </a:custGeom>
          <a:blipFill>
            <a:blip>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n-AU"/>
          </a:p>
        </p:txBody>
      </p:sp>
      <p:sp>
        <p:nvSpPr>
          <p:cNvPr id="15" name="Freeform 15"/>
          <p:cNvSpPr/>
          <p:nvPr/>
        </p:nvSpPr>
        <p:spPr>
          <a:xfrm rot="8742163" flipH="1">
            <a:off x="11757616" y="-869031"/>
            <a:ext cx="6780681" cy="5814434"/>
          </a:xfrm>
          <a:custGeom>
            <a:avLst/>
            <a:gdLst/>
            <a:ahLst/>
            <a:cxnLst/>
            <a:rect l="l" t="t" r="r" b="b"/>
            <a:pathLst>
              <a:path w="6780681" h="5814434">
                <a:moveTo>
                  <a:pt x="6780682" y="0"/>
                </a:moveTo>
                <a:lnTo>
                  <a:pt x="0" y="0"/>
                </a:lnTo>
                <a:lnTo>
                  <a:pt x="0" y="5814434"/>
                </a:lnTo>
                <a:lnTo>
                  <a:pt x="6780682" y="5814434"/>
                </a:lnTo>
                <a:lnTo>
                  <a:pt x="6780682" y="0"/>
                </a:lnTo>
                <a:close/>
              </a:path>
            </a:pathLst>
          </a:custGeom>
          <a:blipFill>
            <a:blip>
              <a:alphaModFix amt="19999"/>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21" name="Group 21"/>
          <p:cNvGrpSpPr/>
          <p:nvPr/>
        </p:nvGrpSpPr>
        <p:grpSpPr>
          <a:xfrm>
            <a:off x="2362200" y="5349400"/>
            <a:ext cx="11703072" cy="3118300"/>
            <a:chOff x="0" y="0"/>
            <a:chExt cx="1645455" cy="315106"/>
          </a:xfrm>
        </p:grpSpPr>
        <p:sp>
          <p:nvSpPr>
            <p:cNvPr id="22" name="Freeform 22"/>
            <p:cNvSpPr/>
            <p:nvPr/>
          </p:nvSpPr>
          <p:spPr>
            <a:xfrm>
              <a:off x="0" y="0"/>
              <a:ext cx="1645455" cy="315106"/>
            </a:xfrm>
            <a:custGeom>
              <a:avLst/>
              <a:gdLst/>
              <a:ahLst/>
              <a:cxnLst/>
              <a:rect l="l" t="t" r="r" b="b"/>
              <a:pathLst>
                <a:path w="1645455" h="315106">
                  <a:moveTo>
                    <a:pt x="45850" y="0"/>
                  </a:moveTo>
                  <a:lnTo>
                    <a:pt x="1599606" y="0"/>
                  </a:lnTo>
                  <a:cubicBezTo>
                    <a:pt x="1611766" y="0"/>
                    <a:pt x="1623428" y="4831"/>
                    <a:pt x="1632026" y="13429"/>
                  </a:cubicBezTo>
                  <a:cubicBezTo>
                    <a:pt x="1640625" y="22028"/>
                    <a:pt x="1645455" y="33690"/>
                    <a:pt x="1645455" y="45850"/>
                  </a:cubicBezTo>
                  <a:lnTo>
                    <a:pt x="1645455" y="269256"/>
                  </a:lnTo>
                  <a:cubicBezTo>
                    <a:pt x="1645455" y="294578"/>
                    <a:pt x="1624928" y="315106"/>
                    <a:pt x="1599606" y="315106"/>
                  </a:cubicBezTo>
                  <a:lnTo>
                    <a:pt x="45850" y="315106"/>
                  </a:lnTo>
                  <a:cubicBezTo>
                    <a:pt x="33690" y="315106"/>
                    <a:pt x="22028" y="310275"/>
                    <a:pt x="13429" y="301676"/>
                  </a:cubicBezTo>
                  <a:cubicBezTo>
                    <a:pt x="4831" y="293078"/>
                    <a:pt x="0" y="281416"/>
                    <a:pt x="0" y="269256"/>
                  </a:cubicBezTo>
                  <a:lnTo>
                    <a:pt x="0" y="45850"/>
                  </a:lnTo>
                  <a:cubicBezTo>
                    <a:pt x="0" y="33690"/>
                    <a:pt x="4831" y="22028"/>
                    <a:pt x="13429" y="13429"/>
                  </a:cubicBezTo>
                  <a:cubicBezTo>
                    <a:pt x="22028" y="4831"/>
                    <a:pt x="33690" y="0"/>
                    <a:pt x="45850" y="0"/>
                  </a:cubicBezTo>
                  <a:close/>
                </a:path>
              </a:pathLst>
            </a:custGeom>
            <a:solidFill>
              <a:srgbClr val="F0A202"/>
            </a:solidFill>
          </p:spPr>
          <p:txBody>
            <a:bodyPr/>
            <a:lstStyle/>
            <a:p>
              <a:endParaRPr lang="en-AU"/>
            </a:p>
          </p:txBody>
        </p:sp>
        <p:sp>
          <p:nvSpPr>
            <p:cNvPr id="23" name="TextBox 23"/>
            <p:cNvSpPr txBox="1"/>
            <p:nvPr/>
          </p:nvSpPr>
          <p:spPr>
            <a:xfrm>
              <a:off x="0" y="-47625"/>
              <a:ext cx="1645455" cy="362731"/>
            </a:xfrm>
            <a:prstGeom prst="rect">
              <a:avLst/>
            </a:prstGeom>
          </p:spPr>
          <p:txBody>
            <a:bodyPr lIns="50800" tIns="50800" rIns="50800" bIns="50800" rtlCol="0" anchor="ctr"/>
            <a:lstStyle/>
            <a:p>
              <a:pPr marL="0" lvl="0" indent="0" algn="ctr">
                <a:lnSpc>
                  <a:spcPts val="2800"/>
                </a:lnSpc>
              </a:pPr>
              <a:endParaRPr/>
            </a:p>
          </p:txBody>
        </p:sp>
      </p:grpSp>
      <p:sp>
        <p:nvSpPr>
          <p:cNvPr id="29" name="TextBox 29"/>
          <p:cNvSpPr txBox="1"/>
          <p:nvPr/>
        </p:nvSpPr>
        <p:spPr>
          <a:xfrm>
            <a:off x="11963400" y="2727027"/>
            <a:ext cx="6947489" cy="942375"/>
          </a:xfrm>
          <a:prstGeom prst="rect">
            <a:avLst/>
          </a:prstGeom>
        </p:spPr>
        <p:txBody>
          <a:bodyPr lIns="0" tIns="0" rIns="0" bIns="0" rtlCol="0" anchor="t">
            <a:spAutoFit/>
          </a:bodyPr>
          <a:lstStyle/>
          <a:p>
            <a:pPr marL="0" lvl="0" indent="0" algn="l">
              <a:lnSpc>
                <a:spcPts val="7101"/>
              </a:lnSpc>
            </a:pPr>
            <a:r>
              <a:rPr lang="en-US" sz="7101" spc="-390" dirty="0">
                <a:solidFill>
                  <a:srgbClr val="000000"/>
                </a:solidFill>
                <a:latin typeface="Gotham"/>
                <a:ea typeface="Gotham"/>
                <a:cs typeface="Gotham"/>
                <a:sym typeface="Gotham"/>
              </a:rPr>
              <a:t>Thank You!</a:t>
            </a:r>
          </a:p>
        </p:txBody>
      </p:sp>
      <p:sp>
        <p:nvSpPr>
          <p:cNvPr id="30" name="TextBox 30"/>
          <p:cNvSpPr txBox="1"/>
          <p:nvPr/>
        </p:nvSpPr>
        <p:spPr>
          <a:xfrm>
            <a:off x="1715390" y="2156623"/>
            <a:ext cx="8273666" cy="364715"/>
          </a:xfrm>
          <a:prstGeom prst="rect">
            <a:avLst/>
          </a:prstGeom>
        </p:spPr>
        <p:txBody>
          <a:bodyPr wrap="square" lIns="0" tIns="0" rIns="0" bIns="0" rtlCol="0" anchor="t">
            <a:spAutoFit/>
          </a:bodyPr>
          <a:lstStyle/>
          <a:p>
            <a:pPr marL="0" lvl="0" indent="0" algn="l">
              <a:lnSpc>
                <a:spcPts val="2035"/>
              </a:lnSpc>
              <a:spcBef>
                <a:spcPct val="0"/>
              </a:spcBef>
            </a:pPr>
            <a:r>
              <a:rPr lang="en-US" sz="4800" b="1" u="none" strike="noStrike" dirty="0">
                <a:solidFill>
                  <a:srgbClr val="000000"/>
                </a:solidFill>
                <a:latin typeface="Poppins Medium"/>
                <a:ea typeface="Poppins Medium"/>
                <a:cs typeface="Poppins Medium"/>
                <a:sym typeface="Poppins Medium"/>
              </a:rPr>
              <a:t>www.scsdebating.com.au</a:t>
            </a:r>
          </a:p>
        </p:txBody>
      </p:sp>
      <p:grpSp>
        <p:nvGrpSpPr>
          <p:cNvPr id="41" name="Group 41"/>
          <p:cNvGrpSpPr/>
          <p:nvPr/>
        </p:nvGrpSpPr>
        <p:grpSpPr>
          <a:xfrm>
            <a:off x="14484183" y="914975"/>
            <a:ext cx="1649007" cy="1649007"/>
            <a:chOff x="0" y="0"/>
            <a:chExt cx="673100" cy="673100"/>
          </a:xfrm>
        </p:grpSpPr>
        <p:sp>
          <p:nvSpPr>
            <p:cNvPr id="42" name="Freeform 42"/>
            <p:cNvSpPr/>
            <p:nvPr/>
          </p:nvSpPr>
          <p:spPr>
            <a:xfrm>
              <a:off x="0" y="0"/>
              <a:ext cx="673100" cy="673100"/>
            </a:xfrm>
            <a:custGeom>
              <a:avLst/>
              <a:gdLst/>
              <a:ahLst/>
              <a:cxnLst/>
              <a:rect l="l" t="t" r="r" b="b"/>
              <a:pathLst>
                <a:path w="673100" h="673100">
                  <a:moveTo>
                    <a:pt x="530860" y="55880"/>
                  </a:moveTo>
                  <a:lnTo>
                    <a:pt x="471170" y="201930"/>
                  </a:lnTo>
                  <a:lnTo>
                    <a:pt x="617220" y="140970"/>
                  </a:lnTo>
                  <a:lnTo>
                    <a:pt x="673100" y="275590"/>
                  </a:lnTo>
                  <a:lnTo>
                    <a:pt x="527050" y="336550"/>
                  </a:lnTo>
                  <a:lnTo>
                    <a:pt x="673100" y="397510"/>
                  </a:lnTo>
                  <a:lnTo>
                    <a:pt x="617220" y="532130"/>
                  </a:lnTo>
                  <a:lnTo>
                    <a:pt x="471170" y="471170"/>
                  </a:lnTo>
                  <a:lnTo>
                    <a:pt x="530860" y="617220"/>
                  </a:lnTo>
                  <a:lnTo>
                    <a:pt x="396240" y="673100"/>
                  </a:lnTo>
                  <a:lnTo>
                    <a:pt x="336550" y="527050"/>
                  </a:lnTo>
                  <a:lnTo>
                    <a:pt x="275590" y="673100"/>
                  </a:lnTo>
                  <a:lnTo>
                    <a:pt x="140970" y="617220"/>
                  </a:lnTo>
                  <a:lnTo>
                    <a:pt x="201930" y="471170"/>
                  </a:lnTo>
                  <a:lnTo>
                    <a:pt x="55880" y="532130"/>
                  </a:lnTo>
                  <a:lnTo>
                    <a:pt x="0" y="397510"/>
                  </a:lnTo>
                  <a:lnTo>
                    <a:pt x="146050" y="336550"/>
                  </a:lnTo>
                  <a:lnTo>
                    <a:pt x="0" y="275590"/>
                  </a:lnTo>
                  <a:lnTo>
                    <a:pt x="55880" y="140970"/>
                  </a:lnTo>
                  <a:lnTo>
                    <a:pt x="201930" y="201930"/>
                  </a:lnTo>
                  <a:lnTo>
                    <a:pt x="140970" y="55880"/>
                  </a:lnTo>
                  <a:lnTo>
                    <a:pt x="275590" y="0"/>
                  </a:lnTo>
                  <a:lnTo>
                    <a:pt x="336550" y="146050"/>
                  </a:lnTo>
                  <a:lnTo>
                    <a:pt x="396240" y="0"/>
                  </a:lnTo>
                  <a:lnTo>
                    <a:pt x="530860" y="55880"/>
                  </a:lnTo>
                  <a:close/>
                </a:path>
              </a:pathLst>
            </a:custGeom>
            <a:solidFill>
              <a:srgbClr val="F18805"/>
            </a:solidFill>
          </p:spPr>
          <p:txBody>
            <a:bodyPr/>
            <a:lstStyle/>
            <a:p>
              <a:endParaRPr lang="en-AU"/>
            </a:p>
          </p:txBody>
        </p:sp>
        <p:sp>
          <p:nvSpPr>
            <p:cNvPr id="43" name="TextBox 43"/>
            <p:cNvSpPr txBox="1"/>
            <p:nvPr/>
          </p:nvSpPr>
          <p:spPr>
            <a:xfrm>
              <a:off x="165100" y="1174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44" name="Group 44"/>
          <p:cNvGrpSpPr/>
          <p:nvPr/>
        </p:nvGrpSpPr>
        <p:grpSpPr>
          <a:xfrm rot="5400000">
            <a:off x="0" y="8435043"/>
            <a:ext cx="1853744" cy="1853744"/>
            <a:chOff x="0" y="0"/>
            <a:chExt cx="558800" cy="558800"/>
          </a:xfrm>
        </p:grpSpPr>
        <p:sp>
          <p:nvSpPr>
            <p:cNvPr id="45" name="Freeform 45"/>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46" name="TextBox 46"/>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sp>
        <p:nvSpPr>
          <p:cNvPr id="47" name="TextBox 46">
            <a:extLst>
              <a:ext uri="{FF2B5EF4-FFF2-40B4-BE49-F238E27FC236}">
                <a16:creationId xmlns:a16="http://schemas.microsoft.com/office/drawing/2014/main" id="{56F84D79-54E3-5550-44F0-A8F3A1070995}"/>
              </a:ext>
            </a:extLst>
          </p:cNvPr>
          <p:cNvSpPr txBox="1"/>
          <p:nvPr/>
        </p:nvSpPr>
        <p:spPr>
          <a:xfrm>
            <a:off x="3283862" y="5751417"/>
            <a:ext cx="9622695" cy="1938992"/>
          </a:xfrm>
          <a:prstGeom prst="rect">
            <a:avLst/>
          </a:prstGeom>
          <a:noFill/>
        </p:spPr>
        <p:txBody>
          <a:bodyPr wrap="square" rtlCol="0">
            <a:spAutoFit/>
          </a:bodyPr>
          <a:lstStyle/>
          <a:p>
            <a:r>
              <a:rPr lang="en-AU" sz="4000" dirty="0"/>
              <a:t>Questions?</a:t>
            </a:r>
          </a:p>
          <a:p>
            <a:endParaRPr lang="en-AU" sz="4000" dirty="0"/>
          </a:p>
          <a:p>
            <a:r>
              <a:rPr lang="en-AU" sz="4000" dirty="0"/>
              <a:t>Contact us:  admin@scsdebating.com.au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167" y="6070872"/>
            <a:ext cx="17198604" cy="1814814"/>
            <a:chOff x="0" y="0"/>
            <a:chExt cx="8979628" cy="947539"/>
          </a:xfrm>
        </p:grpSpPr>
        <p:sp>
          <p:nvSpPr>
            <p:cNvPr id="3" name="Freeform 3"/>
            <p:cNvSpPr/>
            <p:nvPr/>
          </p:nvSpPr>
          <p:spPr>
            <a:xfrm>
              <a:off x="0" y="0"/>
              <a:ext cx="8979628" cy="947539"/>
            </a:xfrm>
            <a:custGeom>
              <a:avLst/>
              <a:gdLst/>
              <a:ahLst/>
              <a:cxnLst/>
              <a:rect l="l" t="t" r="r" b="b"/>
              <a:pathLst>
                <a:path w="8979628" h="947539">
                  <a:moveTo>
                    <a:pt x="13504" y="0"/>
                  </a:moveTo>
                  <a:lnTo>
                    <a:pt x="8966123" y="0"/>
                  </a:lnTo>
                  <a:cubicBezTo>
                    <a:pt x="8969705" y="0"/>
                    <a:pt x="8973140" y="1423"/>
                    <a:pt x="8975672" y="3955"/>
                  </a:cubicBezTo>
                  <a:cubicBezTo>
                    <a:pt x="8978205" y="6488"/>
                    <a:pt x="8979628" y="9923"/>
                    <a:pt x="8979628" y="13504"/>
                  </a:cubicBezTo>
                  <a:lnTo>
                    <a:pt x="8979628" y="934035"/>
                  </a:lnTo>
                  <a:cubicBezTo>
                    <a:pt x="8979628" y="937617"/>
                    <a:pt x="8978205" y="941051"/>
                    <a:pt x="8975672" y="943584"/>
                  </a:cubicBezTo>
                  <a:cubicBezTo>
                    <a:pt x="8973140" y="946117"/>
                    <a:pt x="8969705" y="947539"/>
                    <a:pt x="8966123" y="947539"/>
                  </a:cubicBezTo>
                  <a:lnTo>
                    <a:pt x="13504" y="947539"/>
                  </a:lnTo>
                  <a:cubicBezTo>
                    <a:pt x="9923" y="947539"/>
                    <a:pt x="6488" y="946117"/>
                    <a:pt x="3955" y="943584"/>
                  </a:cubicBezTo>
                  <a:cubicBezTo>
                    <a:pt x="1423" y="941051"/>
                    <a:pt x="0" y="937617"/>
                    <a:pt x="0" y="934035"/>
                  </a:cubicBezTo>
                  <a:lnTo>
                    <a:pt x="0" y="13504"/>
                  </a:lnTo>
                  <a:cubicBezTo>
                    <a:pt x="0" y="9923"/>
                    <a:pt x="1423" y="6488"/>
                    <a:pt x="3955" y="3955"/>
                  </a:cubicBezTo>
                  <a:cubicBezTo>
                    <a:pt x="6488" y="1423"/>
                    <a:pt x="9923" y="0"/>
                    <a:pt x="13504" y="0"/>
                  </a:cubicBezTo>
                  <a:close/>
                </a:path>
              </a:pathLst>
            </a:custGeom>
            <a:blipFill>
              <a:blip r:embed="rId2"/>
              <a:stretch>
                <a:fillRect t="-7453" b="-7453"/>
              </a:stretch>
            </a:blipFill>
            <a:ln cap="rnd">
              <a:noFill/>
              <a:prstDash val="solid"/>
              <a:round/>
            </a:ln>
          </p:spPr>
          <p:txBody>
            <a:bodyPr/>
            <a:lstStyle/>
            <a:p>
              <a:endParaRPr lang="en-AU"/>
            </a:p>
          </p:txBody>
        </p:sp>
      </p:grpSp>
      <p:grpSp>
        <p:nvGrpSpPr>
          <p:cNvPr id="4" name="Group 4"/>
          <p:cNvGrpSpPr/>
          <p:nvPr/>
        </p:nvGrpSpPr>
        <p:grpSpPr>
          <a:xfrm>
            <a:off x="1411165" y="3869609"/>
            <a:ext cx="11260928" cy="1574003"/>
            <a:chOff x="0" y="0"/>
            <a:chExt cx="2965841" cy="414552"/>
          </a:xfrm>
        </p:grpSpPr>
        <p:sp>
          <p:nvSpPr>
            <p:cNvPr id="5" name="Freeform 5"/>
            <p:cNvSpPr/>
            <p:nvPr/>
          </p:nvSpPr>
          <p:spPr>
            <a:xfrm>
              <a:off x="0" y="0"/>
              <a:ext cx="2965841" cy="414552"/>
            </a:xfrm>
            <a:custGeom>
              <a:avLst/>
              <a:gdLst/>
              <a:ahLst/>
              <a:cxnLst/>
              <a:rect l="l" t="t" r="r" b="b"/>
              <a:pathLst>
                <a:path w="2965841" h="414552">
                  <a:moveTo>
                    <a:pt x="20625" y="0"/>
                  </a:moveTo>
                  <a:lnTo>
                    <a:pt x="2945216" y="0"/>
                  </a:lnTo>
                  <a:cubicBezTo>
                    <a:pt x="2950686" y="0"/>
                    <a:pt x="2955932" y="2173"/>
                    <a:pt x="2959800" y="6041"/>
                  </a:cubicBezTo>
                  <a:cubicBezTo>
                    <a:pt x="2963668" y="9909"/>
                    <a:pt x="2965841" y="15155"/>
                    <a:pt x="2965841" y="20625"/>
                  </a:cubicBezTo>
                  <a:lnTo>
                    <a:pt x="2965841" y="393927"/>
                  </a:lnTo>
                  <a:cubicBezTo>
                    <a:pt x="2965841" y="405318"/>
                    <a:pt x="2956607" y="414552"/>
                    <a:pt x="2945216" y="414552"/>
                  </a:cubicBezTo>
                  <a:lnTo>
                    <a:pt x="20625" y="414552"/>
                  </a:lnTo>
                  <a:cubicBezTo>
                    <a:pt x="15155" y="414552"/>
                    <a:pt x="9909" y="412379"/>
                    <a:pt x="6041" y="408511"/>
                  </a:cubicBezTo>
                  <a:cubicBezTo>
                    <a:pt x="2173" y="404643"/>
                    <a:pt x="0" y="399397"/>
                    <a:pt x="0" y="393927"/>
                  </a:cubicBezTo>
                  <a:lnTo>
                    <a:pt x="0" y="20625"/>
                  </a:lnTo>
                  <a:cubicBezTo>
                    <a:pt x="0" y="9234"/>
                    <a:pt x="9234" y="0"/>
                    <a:pt x="20625" y="0"/>
                  </a:cubicBezTo>
                  <a:close/>
                </a:path>
              </a:pathLst>
            </a:custGeom>
            <a:solidFill>
              <a:srgbClr val="F18805"/>
            </a:solidFill>
            <a:ln cap="rnd">
              <a:noFill/>
              <a:prstDash val="solid"/>
              <a:round/>
            </a:ln>
          </p:spPr>
          <p:txBody>
            <a:bodyPr/>
            <a:lstStyle/>
            <a:p>
              <a:endParaRPr lang="en-AU"/>
            </a:p>
          </p:txBody>
        </p:sp>
        <p:sp>
          <p:nvSpPr>
            <p:cNvPr id="6" name="TextBox 6"/>
            <p:cNvSpPr txBox="1"/>
            <p:nvPr/>
          </p:nvSpPr>
          <p:spPr>
            <a:xfrm>
              <a:off x="0" y="-47625"/>
              <a:ext cx="2965841" cy="462177"/>
            </a:xfrm>
            <a:prstGeom prst="rect">
              <a:avLst/>
            </a:prstGeom>
          </p:spPr>
          <p:txBody>
            <a:bodyPr lIns="50800" tIns="50800" rIns="50800" bIns="50800" rtlCol="0" anchor="ctr"/>
            <a:lstStyle/>
            <a:p>
              <a:pPr marL="0" lvl="0" indent="0" algn="ctr">
                <a:lnSpc>
                  <a:spcPts val="3359"/>
                </a:lnSpc>
              </a:pPr>
              <a:endParaRPr/>
            </a:p>
          </p:txBody>
        </p:sp>
      </p:grpSp>
      <p:sp>
        <p:nvSpPr>
          <p:cNvPr id="7" name="TextBox 7"/>
          <p:cNvSpPr txBox="1"/>
          <p:nvPr/>
        </p:nvSpPr>
        <p:spPr>
          <a:xfrm>
            <a:off x="2059875" y="1716034"/>
            <a:ext cx="9083586" cy="728114"/>
          </a:xfrm>
          <a:prstGeom prst="rect">
            <a:avLst/>
          </a:prstGeom>
        </p:spPr>
        <p:txBody>
          <a:bodyPr lIns="0" tIns="0" rIns="0" bIns="0" rtlCol="0" anchor="t">
            <a:spAutoFit/>
          </a:bodyPr>
          <a:lstStyle/>
          <a:p>
            <a:pPr marL="0" lvl="0" indent="0" algn="l">
              <a:lnSpc>
                <a:spcPts val="5486"/>
              </a:lnSpc>
            </a:pPr>
            <a:r>
              <a:rPr lang="en-US" sz="5486" spc="-301">
                <a:solidFill>
                  <a:srgbClr val="000000"/>
                </a:solidFill>
                <a:latin typeface="Gotham"/>
                <a:ea typeface="Gotham"/>
                <a:cs typeface="Gotham"/>
                <a:sym typeface="Gotham"/>
              </a:rPr>
              <a:t>The Three Core Areas: Matter</a:t>
            </a:r>
          </a:p>
        </p:txBody>
      </p:sp>
      <p:grpSp>
        <p:nvGrpSpPr>
          <p:cNvPr id="8" name="Group 8"/>
          <p:cNvGrpSpPr/>
          <p:nvPr/>
        </p:nvGrpSpPr>
        <p:grpSpPr>
          <a:xfrm>
            <a:off x="9839912" y="376925"/>
            <a:ext cx="1303549" cy="1303549"/>
            <a:chOff x="0" y="0"/>
            <a:chExt cx="698500" cy="698500"/>
          </a:xfrm>
        </p:grpSpPr>
        <p:sp>
          <p:nvSpPr>
            <p:cNvPr id="9" name="Freeform 9"/>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10" name="TextBox 10"/>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11" name="Group 11"/>
          <p:cNvGrpSpPr/>
          <p:nvPr/>
        </p:nvGrpSpPr>
        <p:grpSpPr>
          <a:xfrm>
            <a:off x="625133" y="8760018"/>
            <a:ext cx="1237232" cy="1237232"/>
            <a:chOff x="0" y="0"/>
            <a:chExt cx="647700" cy="647700"/>
          </a:xfrm>
        </p:grpSpPr>
        <p:sp>
          <p:nvSpPr>
            <p:cNvPr id="12" name="Freeform 12"/>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13" name="TextBox 13"/>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4" name="Group 14"/>
          <p:cNvGrpSpPr/>
          <p:nvPr/>
        </p:nvGrpSpPr>
        <p:grpSpPr>
          <a:xfrm rot="-5400000">
            <a:off x="15211679" y="1355965"/>
            <a:ext cx="3994481" cy="2036402"/>
            <a:chOff x="0" y="0"/>
            <a:chExt cx="647700" cy="330200"/>
          </a:xfrm>
        </p:grpSpPr>
        <p:sp>
          <p:nvSpPr>
            <p:cNvPr id="15" name="Freeform 15"/>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16" name="TextBox 16"/>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17" name="TextBox 17"/>
          <p:cNvSpPr txBox="1"/>
          <p:nvPr/>
        </p:nvSpPr>
        <p:spPr>
          <a:xfrm>
            <a:off x="4398131" y="4079661"/>
            <a:ext cx="7762114" cy="1019211"/>
          </a:xfrm>
          <a:prstGeom prst="rect">
            <a:avLst/>
          </a:prstGeom>
        </p:spPr>
        <p:txBody>
          <a:bodyPr lIns="0" tIns="0" rIns="0" bIns="0" rtlCol="0" anchor="t">
            <a:spAutoFit/>
          </a:bodyPr>
          <a:lstStyle/>
          <a:p>
            <a:pPr marL="0" lvl="0" indent="0" algn="l">
              <a:lnSpc>
                <a:spcPts val="4197"/>
              </a:lnSpc>
            </a:pPr>
            <a:r>
              <a:rPr lang="en-US" sz="2998">
                <a:solidFill>
                  <a:srgbClr val="000000"/>
                </a:solidFill>
                <a:latin typeface="Inter"/>
                <a:ea typeface="Inter"/>
                <a:cs typeface="Inter"/>
                <a:sym typeface="Inter"/>
              </a:rPr>
              <a:t>Answers the key question: "What have we actually proven?"</a:t>
            </a:r>
          </a:p>
        </p:txBody>
      </p:sp>
      <p:sp>
        <p:nvSpPr>
          <p:cNvPr id="18" name="TextBox 18"/>
          <p:cNvSpPr txBox="1"/>
          <p:nvPr/>
        </p:nvSpPr>
        <p:spPr>
          <a:xfrm>
            <a:off x="1714031" y="4304732"/>
            <a:ext cx="2684100" cy="843958"/>
          </a:xfrm>
          <a:prstGeom prst="rect">
            <a:avLst/>
          </a:prstGeom>
        </p:spPr>
        <p:txBody>
          <a:bodyPr lIns="0" tIns="0" rIns="0" bIns="0" rtlCol="0" anchor="t">
            <a:spAutoFit/>
          </a:bodyPr>
          <a:lstStyle/>
          <a:p>
            <a:pPr marL="0" lvl="0" indent="0" algn="l">
              <a:lnSpc>
                <a:spcPts val="3357"/>
              </a:lnSpc>
            </a:pPr>
            <a:r>
              <a:rPr lang="en-US" sz="2398" b="1">
                <a:solidFill>
                  <a:srgbClr val="000000"/>
                </a:solidFill>
                <a:latin typeface="Poppins Bold"/>
                <a:ea typeface="Poppins Bold"/>
                <a:cs typeface="Poppins Bold"/>
                <a:sym typeface="Poppins Bold"/>
              </a:rPr>
              <a:t>Why Matter Matters Most</a:t>
            </a:r>
          </a:p>
        </p:txBody>
      </p:sp>
      <p:sp>
        <p:nvSpPr>
          <p:cNvPr id="19" name="TextBox 19"/>
          <p:cNvSpPr txBox="1"/>
          <p:nvPr/>
        </p:nvSpPr>
        <p:spPr>
          <a:xfrm>
            <a:off x="16644789" y="2158398"/>
            <a:ext cx="1229023"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Inter"/>
                <a:ea typeface="Inter"/>
                <a:cs typeface="Inter"/>
                <a:sym typeface="Inter"/>
              </a:rPr>
              <a:t>page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5248" y="2472629"/>
            <a:ext cx="7670537" cy="2383033"/>
            <a:chOff x="0" y="0"/>
            <a:chExt cx="2020224" cy="627630"/>
          </a:xfrm>
        </p:grpSpPr>
        <p:sp>
          <p:nvSpPr>
            <p:cNvPr id="3" name="Freeform 3"/>
            <p:cNvSpPr/>
            <p:nvPr/>
          </p:nvSpPr>
          <p:spPr>
            <a:xfrm>
              <a:off x="0" y="0"/>
              <a:ext cx="2020224" cy="627630"/>
            </a:xfrm>
            <a:custGeom>
              <a:avLst/>
              <a:gdLst/>
              <a:ahLst/>
              <a:cxnLst/>
              <a:rect l="l" t="t" r="r" b="b"/>
              <a:pathLst>
                <a:path w="2020224" h="627630">
                  <a:moveTo>
                    <a:pt x="30279" y="0"/>
                  </a:moveTo>
                  <a:lnTo>
                    <a:pt x="1989945" y="0"/>
                  </a:lnTo>
                  <a:cubicBezTo>
                    <a:pt x="1997975" y="0"/>
                    <a:pt x="2005677" y="3190"/>
                    <a:pt x="2011355" y="8869"/>
                  </a:cubicBezTo>
                  <a:cubicBezTo>
                    <a:pt x="2017034" y="14547"/>
                    <a:pt x="2020224" y="22249"/>
                    <a:pt x="2020224" y="30279"/>
                  </a:cubicBezTo>
                  <a:lnTo>
                    <a:pt x="2020224" y="597351"/>
                  </a:lnTo>
                  <a:cubicBezTo>
                    <a:pt x="2020224" y="614074"/>
                    <a:pt x="2006667" y="627630"/>
                    <a:pt x="1989945" y="627630"/>
                  </a:cubicBezTo>
                  <a:lnTo>
                    <a:pt x="30279" y="627630"/>
                  </a:lnTo>
                  <a:cubicBezTo>
                    <a:pt x="22249" y="627630"/>
                    <a:pt x="14547" y="624440"/>
                    <a:pt x="8869" y="618761"/>
                  </a:cubicBezTo>
                  <a:cubicBezTo>
                    <a:pt x="3190" y="613083"/>
                    <a:pt x="0" y="605381"/>
                    <a:pt x="0" y="597351"/>
                  </a:cubicBezTo>
                  <a:lnTo>
                    <a:pt x="0" y="30279"/>
                  </a:lnTo>
                  <a:cubicBezTo>
                    <a:pt x="0" y="22249"/>
                    <a:pt x="3190" y="14547"/>
                    <a:pt x="8869" y="8869"/>
                  </a:cubicBezTo>
                  <a:cubicBezTo>
                    <a:pt x="14547" y="3190"/>
                    <a:pt x="22249" y="0"/>
                    <a:pt x="30279" y="0"/>
                  </a:cubicBezTo>
                  <a:close/>
                </a:path>
              </a:pathLst>
            </a:custGeom>
            <a:solidFill>
              <a:srgbClr val="F18805"/>
            </a:solidFill>
            <a:ln cap="rnd">
              <a:noFill/>
              <a:prstDash val="solid"/>
              <a:round/>
            </a:ln>
          </p:spPr>
          <p:txBody>
            <a:bodyPr/>
            <a:lstStyle/>
            <a:p>
              <a:endParaRPr lang="en-AU"/>
            </a:p>
          </p:txBody>
        </p:sp>
        <p:sp>
          <p:nvSpPr>
            <p:cNvPr id="4" name="TextBox 4"/>
            <p:cNvSpPr txBox="1"/>
            <p:nvPr/>
          </p:nvSpPr>
          <p:spPr>
            <a:xfrm>
              <a:off x="0" y="-47625"/>
              <a:ext cx="2020224" cy="675255"/>
            </a:xfrm>
            <a:prstGeom prst="rect">
              <a:avLst/>
            </a:prstGeom>
          </p:spPr>
          <p:txBody>
            <a:bodyPr lIns="50800" tIns="50800" rIns="50800" bIns="50800" rtlCol="0" anchor="ctr"/>
            <a:lstStyle/>
            <a:p>
              <a:pPr marL="0" lvl="0" indent="0" algn="ctr">
                <a:lnSpc>
                  <a:spcPts val="3359"/>
                </a:lnSpc>
              </a:pPr>
              <a:endParaRPr/>
            </a:p>
          </p:txBody>
        </p:sp>
      </p:grpSp>
      <p:sp>
        <p:nvSpPr>
          <p:cNvPr id="5" name="TextBox 5"/>
          <p:cNvSpPr txBox="1"/>
          <p:nvPr/>
        </p:nvSpPr>
        <p:spPr>
          <a:xfrm>
            <a:off x="2059875" y="1706509"/>
            <a:ext cx="9083586" cy="705008"/>
          </a:xfrm>
          <a:prstGeom prst="rect">
            <a:avLst/>
          </a:prstGeom>
        </p:spPr>
        <p:txBody>
          <a:bodyPr lIns="0" tIns="0" rIns="0" bIns="0" rtlCol="0" anchor="t">
            <a:spAutoFit/>
          </a:bodyPr>
          <a:lstStyle/>
          <a:p>
            <a:pPr marL="0" lvl="0" indent="0" algn="l">
              <a:lnSpc>
                <a:spcPts val="5272"/>
              </a:lnSpc>
            </a:pPr>
            <a:r>
              <a:rPr lang="en-US" sz="5272" spc="-289">
                <a:solidFill>
                  <a:srgbClr val="000000"/>
                </a:solidFill>
                <a:latin typeface="Gotham"/>
                <a:ea typeface="Gotham"/>
                <a:cs typeface="Gotham"/>
                <a:sym typeface="Gotham"/>
              </a:rPr>
              <a:t>The Three Core Areas: Method</a:t>
            </a:r>
          </a:p>
        </p:txBody>
      </p:sp>
      <p:grpSp>
        <p:nvGrpSpPr>
          <p:cNvPr id="6" name="Group 6"/>
          <p:cNvGrpSpPr/>
          <p:nvPr/>
        </p:nvGrpSpPr>
        <p:grpSpPr>
          <a:xfrm>
            <a:off x="9839912" y="376925"/>
            <a:ext cx="1303549" cy="1303549"/>
            <a:chOff x="0" y="0"/>
            <a:chExt cx="698500" cy="698500"/>
          </a:xfrm>
        </p:grpSpPr>
        <p:sp>
          <p:nvSpPr>
            <p:cNvPr id="7" name="Freeform 7"/>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8" name="TextBox 8"/>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9" name="Group 9"/>
          <p:cNvGrpSpPr/>
          <p:nvPr/>
        </p:nvGrpSpPr>
        <p:grpSpPr>
          <a:xfrm>
            <a:off x="625133" y="8760018"/>
            <a:ext cx="1237232" cy="1237232"/>
            <a:chOff x="0" y="0"/>
            <a:chExt cx="647700" cy="647700"/>
          </a:xfrm>
        </p:grpSpPr>
        <p:sp>
          <p:nvSpPr>
            <p:cNvPr id="10" name="Freeform 10"/>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11" name="TextBox 11"/>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2" name="Group 12"/>
          <p:cNvGrpSpPr/>
          <p:nvPr/>
        </p:nvGrpSpPr>
        <p:grpSpPr>
          <a:xfrm rot="-5400000">
            <a:off x="16703854" y="2848140"/>
            <a:ext cx="2017835" cy="1028700"/>
            <a:chOff x="0" y="0"/>
            <a:chExt cx="647700" cy="330200"/>
          </a:xfrm>
        </p:grpSpPr>
        <p:sp>
          <p:nvSpPr>
            <p:cNvPr id="13" name="Freeform 13"/>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14" name="TextBox 14"/>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grpSp>
        <p:nvGrpSpPr>
          <p:cNvPr id="15" name="Group 15"/>
          <p:cNvGrpSpPr/>
          <p:nvPr/>
        </p:nvGrpSpPr>
        <p:grpSpPr>
          <a:xfrm rot="-5400000">
            <a:off x="15211679" y="1355965"/>
            <a:ext cx="3994481" cy="2036402"/>
            <a:chOff x="0" y="0"/>
            <a:chExt cx="647700" cy="330200"/>
          </a:xfrm>
        </p:grpSpPr>
        <p:sp>
          <p:nvSpPr>
            <p:cNvPr id="16" name="Freeform 16"/>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17" name="TextBox 17"/>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18" name="Freeform 18"/>
          <p:cNvSpPr/>
          <p:nvPr/>
        </p:nvSpPr>
        <p:spPr>
          <a:xfrm>
            <a:off x="1722767" y="5640875"/>
            <a:ext cx="15446035" cy="2432750"/>
          </a:xfrm>
          <a:custGeom>
            <a:avLst/>
            <a:gdLst/>
            <a:ahLst/>
            <a:cxnLst/>
            <a:rect l="l" t="t" r="r" b="b"/>
            <a:pathLst>
              <a:path w="15446035" h="2432750">
                <a:moveTo>
                  <a:pt x="0" y="0"/>
                </a:moveTo>
                <a:lnTo>
                  <a:pt x="15446035" y="0"/>
                </a:lnTo>
                <a:lnTo>
                  <a:pt x="15446035" y="2432750"/>
                </a:lnTo>
                <a:lnTo>
                  <a:pt x="0" y="2432750"/>
                </a:lnTo>
                <a:lnTo>
                  <a:pt x="0" y="0"/>
                </a:lnTo>
                <a:close/>
              </a:path>
            </a:pathLst>
          </a:custGeom>
          <a:blipFill>
            <a:blip r:embed="rId2"/>
            <a:stretch>
              <a:fillRect/>
            </a:stretch>
          </a:blipFill>
        </p:spPr>
        <p:txBody>
          <a:bodyPr/>
          <a:lstStyle/>
          <a:p>
            <a:endParaRPr lang="en-AU"/>
          </a:p>
        </p:txBody>
      </p:sp>
      <p:sp>
        <p:nvSpPr>
          <p:cNvPr id="19" name="TextBox 19"/>
          <p:cNvSpPr txBox="1"/>
          <p:nvPr/>
        </p:nvSpPr>
        <p:spPr>
          <a:xfrm>
            <a:off x="2059875" y="3386531"/>
            <a:ext cx="7780037" cy="1047750"/>
          </a:xfrm>
          <a:prstGeom prst="rect">
            <a:avLst/>
          </a:prstGeom>
        </p:spPr>
        <p:txBody>
          <a:bodyPr lIns="0" tIns="0" rIns="0" bIns="0" rtlCol="0" anchor="t">
            <a:spAutoFit/>
          </a:bodyPr>
          <a:lstStyle/>
          <a:p>
            <a:pPr marL="0" lvl="0" indent="0" algn="l">
              <a:lnSpc>
                <a:spcPts val="4200"/>
              </a:lnSpc>
            </a:pPr>
            <a:r>
              <a:rPr lang="en-US" sz="3000">
                <a:solidFill>
                  <a:srgbClr val="000000"/>
                </a:solidFill>
                <a:latin typeface="Inter"/>
                <a:ea typeface="Inter"/>
                <a:cs typeface="Inter"/>
                <a:sym typeface="Inter"/>
              </a:rPr>
              <a:t>Clear organisation helps judges and opponents follow the debate easily.</a:t>
            </a:r>
          </a:p>
        </p:txBody>
      </p:sp>
      <p:sp>
        <p:nvSpPr>
          <p:cNvPr id="20" name="TextBox 20"/>
          <p:cNvSpPr txBox="1"/>
          <p:nvPr/>
        </p:nvSpPr>
        <p:spPr>
          <a:xfrm>
            <a:off x="2059875" y="2567973"/>
            <a:ext cx="5325298" cy="618533"/>
          </a:xfrm>
          <a:prstGeom prst="rect">
            <a:avLst/>
          </a:prstGeom>
        </p:spPr>
        <p:txBody>
          <a:bodyPr lIns="0" tIns="0" rIns="0" bIns="0" rtlCol="0" anchor="t">
            <a:spAutoFit/>
          </a:bodyPr>
          <a:lstStyle/>
          <a:p>
            <a:pPr marL="0" lvl="0" indent="0" algn="l">
              <a:lnSpc>
                <a:spcPts val="4757"/>
              </a:lnSpc>
            </a:pPr>
            <a:r>
              <a:rPr lang="en-US" sz="3398" b="1">
                <a:solidFill>
                  <a:srgbClr val="000000"/>
                </a:solidFill>
                <a:latin typeface="Poppins Bold"/>
                <a:ea typeface="Poppins Bold"/>
                <a:cs typeface="Poppins Bold"/>
                <a:sym typeface="Poppins Bold"/>
              </a:rPr>
              <a:t>Setting up the case</a:t>
            </a:r>
          </a:p>
        </p:txBody>
      </p:sp>
      <p:sp>
        <p:nvSpPr>
          <p:cNvPr id="21" name="TextBox 21"/>
          <p:cNvSpPr txBox="1"/>
          <p:nvPr/>
        </p:nvSpPr>
        <p:spPr>
          <a:xfrm>
            <a:off x="16644789" y="2158398"/>
            <a:ext cx="1229023"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Inter"/>
                <a:ea typeface="Inter"/>
                <a:cs typeface="Inter"/>
                <a:sym typeface="Inter"/>
              </a:rPr>
              <a:t>page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5155" y="2672748"/>
            <a:ext cx="10318952" cy="1741838"/>
            <a:chOff x="0" y="0"/>
            <a:chExt cx="2717749" cy="458756"/>
          </a:xfrm>
        </p:grpSpPr>
        <p:sp>
          <p:nvSpPr>
            <p:cNvPr id="3" name="Freeform 3"/>
            <p:cNvSpPr/>
            <p:nvPr/>
          </p:nvSpPr>
          <p:spPr>
            <a:xfrm>
              <a:off x="0" y="0"/>
              <a:ext cx="2717749" cy="458756"/>
            </a:xfrm>
            <a:custGeom>
              <a:avLst/>
              <a:gdLst/>
              <a:ahLst/>
              <a:cxnLst/>
              <a:rect l="l" t="t" r="r" b="b"/>
              <a:pathLst>
                <a:path w="2717749" h="458756">
                  <a:moveTo>
                    <a:pt x="22508" y="0"/>
                  </a:moveTo>
                  <a:lnTo>
                    <a:pt x="2695241" y="0"/>
                  </a:lnTo>
                  <a:cubicBezTo>
                    <a:pt x="2707672" y="0"/>
                    <a:pt x="2717749" y="10077"/>
                    <a:pt x="2717749" y="22508"/>
                  </a:cubicBezTo>
                  <a:lnTo>
                    <a:pt x="2717749" y="436248"/>
                  </a:lnTo>
                  <a:cubicBezTo>
                    <a:pt x="2717749" y="448678"/>
                    <a:pt x="2707672" y="458756"/>
                    <a:pt x="2695241" y="458756"/>
                  </a:cubicBezTo>
                  <a:lnTo>
                    <a:pt x="22508" y="458756"/>
                  </a:lnTo>
                  <a:cubicBezTo>
                    <a:pt x="10077" y="458756"/>
                    <a:pt x="0" y="448678"/>
                    <a:pt x="0" y="436248"/>
                  </a:cubicBezTo>
                  <a:lnTo>
                    <a:pt x="0" y="22508"/>
                  </a:lnTo>
                  <a:cubicBezTo>
                    <a:pt x="0" y="10077"/>
                    <a:pt x="10077" y="0"/>
                    <a:pt x="22508" y="0"/>
                  </a:cubicBezTo>
                  <a:close/>
                </a:path>
              </a:pathLst>
            </a:custGeom>
            <a:solidFill>
              <a:srgbClr val="F18805"/>
            </a:solidFill>
            <a:ln cap="rnd">
              <a:noFill/>
              <a:prstDash val="solid"/>
              <a:round/>
            </a:ln>
          </p:spPr>
          <p:txBody>
            <a:bodyPr/>
            <a:lstStyle/>
            <a:p>
              <a:endParaRPr lang="en-AU"/>
            </a:p>
          </p:txBody>
        </p:sp>
        <p:sp>
          <p:nvSpPr>
            <p:cNvPr id="4" name="TextBox 4"/>
            <p:cNvSpPr txBox="1"/>
            <p:nvPr/>
          </p:nvSpPr>
          <p:spPr>
            <a:xfrm>
              <a:off x="0" y="-47625"/>
              <a:ext cx="2717749" cy="506381"/>
            </a:xfrm>
            <a:prstGeom prst="rect">
              <a:avLst/>
            </a:prstGeom>
          </p:spPr>
          <p:txBody>
            <a:bodyPr lIns="50800" tIns="50800" rIns="50800" bIns="50800" rtlCol="0" anchor="ctr"/>
            <a:lstStyle/>
            <a:p>
              <a:pPr marL="0" lvl="0" indent="0" algn="ctr">
                <a:lnSpc>
                  <a:spcPts val="3359"/>
                </a:lnSpc>
              </a:pPr>
              <a:endParaRPr/>
            </a:p>
          </p:txBody>
        </p:sp>
      </p:grpSp>
      <p:sp>
        <p:nvSpPr>
          <p:cNvPr id="5" name="TextBox 5"/>
          <p:cNvSpPr txBox="1"/>
          <p:nvPr/>
        </p:nvSpPr>
        <p:spPr>
          <a:xfrm>
            <a:off x="2059875" y="1706509"/>
            <a:ext cx="9083586" cy="705008"/>
          </a:xfrm>
          <a:prstGeom prst="rect">
            <a:avLst/>
          </a:prstGeom>
        </p:spPr>
        <p:txBody>
          <a:bodyPr lIns="0" tIns="0" rIns="0" bIns="0" rtlCol="0" anchor="t">
            <a:spAutoFit/>
          </a:bodyPr>
          <a:lstStyle/>
          <a:p>
            <a:pPr marL="0" lvl="0" indent="0" algn="l">
              <a:lnSpc>
                <a:spcPts val="5272"/>
              </a:lnSpc>
            </a:pPr>
            <a:r>
              <a:rPr lang="en-US" sz="5272" spc="-289">
                <a:solidFill>
                  <a:srgbClr val="000000"/>
                </a:solidFill>
                <a:latin typeface="Gotham"/>
                <a:ea typeface="Gotham"/>
                <a:cs typeface="Gotham"/>
                <a:sym typeface="Gotham"/>
              </a:rPr>
              <a:t>The Three Core Areas: Manner</a:t>
            </a:r>
          </a:p>
        </p:txBody>
      </p:sp>
      <p:grpSp>
        <p:nvGrpSpPr>
          <p:cNvPr id="6" name="Group 6"/>
          <p:cNvGrpSpPr/>
          <p:nvPr/>
        </p:nvGrpSpPr>
        <p:grpSpPr>
          <a:xfrm>
            <a:off x="9839912" y="376925"/>
            <a:ext cx="1303549" cy="1303549"/>
            <a:chOff x="0" y="0"/>
            <a:chExt cx="698500" cy="698500"/>
          </a:xfrm>
        </p:grpSpPr>
        <p:sp>
          <p:nvSpPr>
            <p:cNvPr id="7" name="Freeform 7"/>
            <p:cNvSpPr/>
            <p:nvPr/>
          </p:nvSpPr>
          <p:spPr>
            <a:xfrm>
              <a:off x="0" y="0"/>
              <a:ext cx="698500" cy="698500"/>
            </a:xfrm>
            <a:custGeom>
              <a:avLst/>
              <a:gdLst/>
              <a:ahLst/>
              <a:cxnLst/>
              <a:rect l="l" t="t" r="r" b="b"/>
              <a:pathLst>
                <a:path w="698500" h="698500">
                  <a:moveTo>
                    <a:pt x="698500" y="349250"/>
                  </a:moveTo>
                  <a:cubicBezTo>
                    <a:pt x="588476" y="313379"/>
                    <a:pt x="502341" y="175825"/>
                    <a:pt x="479908" y="0"/>
                  </a:cubicBezTo>
                  <a:cubicBezTo>
                    <a:pt x="463950" y="125312"/>
                    <a:pt x="415552" y="231178"/>
                    <a:pt x="349250" y="294716"/>
                  </a:cubicBezTo>
                  <a:cubicBezTo>
                    <a:pt x="282948" y="231178"/>
                    <a:pt x="234550" y="125475"/>
                    <a:pt x="218592" y="0"/>
                  </a:cubicBezTo>
                  <a:cubicBezTo>
                    <a:pt x="196159" y="175825"/>
                    <a:pt x="110024" y="313379"/>
                    <a:pt x="0" y="349250"/>
                  </a:cubicBezTo>
                  <a:cubicBezTo>
                    <a:pt x="110024" y="385121"/>
                    <a:pt x="196159" y="522675"/>
                    <a:pt x="218592" y="698500"/>
                  </a:cubicBezTo>
                  <a:cubicBezTo>
                    <a:pt x="234550" y="573188"/>
                    <a:pt x="282948" y="467322"/>
                    <a:pt x="349250" y="403784"/>
                  </a:cubicBezTo>
                  <a:cubicBezTo>
                    <a:pt x="415552" y="467322"/>
                    <a:pt x="463950" y="573025"/>
                    <a:pt x="479908" y="698500"/>
                  </a:cubicBezTo>
                  <a:cubicBezTo>
                    <a:pt x="502341" y="522675"/>
                    <a:pt x="588476" y="385121"/>
                    <a:pt x="698500" y="349250"/>
                  </a:cubicBezTo>
                  <a:close/>
                </a:path>
              </a:pathLst>
            </a:custGeom>
            <a:solidFill>
              <a:srgbClr val="F18805"/>
            </a:solidFill>
          </p:spPr>
          <p:txBody>
            <a:bodyPr/>
            <a:lstStyle/>
            <a:p>
              <a:endParaRPr lang="en-AU"/>
            </a:p>
          </p:txBody>
        </p:sp>
        <p:sp>
          <p:nvSpPr>
            <p:cNvPr id="8" name="TextBox 8"/>
            <p:cNvSpPr txBox="1"/>
            <p:nvPr/>
          </p:nvSpPr>
          <p:spPr>
            <a:xfrm>
              <a:off x="76200" y="92075"/>
              <a:ext cx="546100" cy="466725"/>
            </a:xfrm>
            <a:prstGeom prst="rect">
              <a:avLst/>
            </a:prstGeom>
          </p:spPr>
          <p:txBody>
            <a:bodyPr lIns="50800" tIns="50800" rIns="50800" bIns="50800" rtlCol="0" anchor="ctr"/>
            <a:lstStyle/>
            <a:p>
              <a:pPr marL="0" lvl="0" indent="0" algn="ctr">
                <a:lnSpc>
                  <a:spcPts val="2800"/>
                </a:lnSpc>
              </a:pPr>
              <a:endParaRPr/>
            </a:p>
          </p:txBody>
        </p:sp>
      </p:grpSp>
      <p:grpSp>
        <p:nvGrpSpPr>
          <p:cNvPr id="9" name="Group 9"/>
          <p:cNvGrpSpPr/>
          <p:nvPr/>
        </p:nvGrpSpPr>
        <p:grpSpPr>
          <a:xfrm>
            <a:off x="625133" y="8760018"/>
            <a:ext cx="1237232" cy="1237232"/>
            <a:chOff x="0" y="0"/>
            <a:chExt cx="647700" cy="647700"/>
          </a:xfrm>
        </p:grpSpPr>
        <p:sp>
          <p:nvSpPr>
            <p:cNvPr id="10" name="Freeform 10"/>
            <p:cNvSpPr/>
            <p:nvPr/>
          </p:nvSpPr>
          <p:spPr>
            <a:xfrm>
              <a:off x="0" y="0"/>
              <a:ext cx="647700" cy="647700"/>
            </a:xfrm>
            <a:custGeom>
              <a:avLst/>
              <a:gdLst/>
              <a:ahLst/>
              <a:cxnLst/>
              <a:rect l="l" t="t" r="r" b="b"/>
              <a:pathLst>
                <a:path w="647700" h="647700">
                  <a:moveTo>
                    <a:pt x="477520" y="21590"/>
                  </a:moveTo>
                  <a:lnTo>
                    <a:pt x="374650" y="269240"/>
                  </a:lnTo>
                  <a:lnTo>
                    <a:pt x="623570" y="166370"/>
                  </a:lnTo>
                  <a:lnTo>
                    <a:pt x="647700" y="219710"/>
                  </a:lnTo>
                  <a:lnTo>
                    <a:pt x="397510" y="322580"/>
                  </a:lnTo>
                  <a:lnTo>
                    <a:pt x="647700" y="425450"/>
                  </a:lnTo>
                  <a:lnTo>
                    <a:pt x="623570" y="477520"/>
                  </a:lnTo>
                  <a:lnTo>
                    <a:pt x="374650" y="374650"/>
                  </a:lnTo>
                  <a:lnTo>
                    <a:pt x="477520" y="623570"/>
                  </a:lnTo>
                  <a:lnTo>
                    <a:pt x="425450" y="647700"/>
                  </a:lnTo>
                  <a:lnTo>
                    <a:pt x="322580" y="397510"/>
                  </a:lnTo>
                  <a:lnTo>
                    <a:pt x="219710" y="647700"/>
                  </a:lnTo>
                  <a:lnTo>
                    <a:pt x="167640" y="623570"/>
                  </a:lnTo>
                  <a:lnTo>
                    <a:pt x="269240" y="374650"/>
                  </a:lnTo>
                  <a:lnTo>
                    <a:pt x="21590" y="477520"/>
                  </a:lnTo>
                  <a:lnTo>
                    <a:pt x="0" y="425450"/>
                  </a:lnTo>
                  <a:lnTo>
                    <a:pt x="247650" y="322580"/>
                  </a:lnTo>
                  <a:lnTo>
                    <a:pt x="0" y="219710"/>
                  </a:lnTo>
                  <a:lnTo>
                    <a:pt x="21590" y="167640"/>
                  </a:lnTo>
                  <a:lnTo>
                    <a:pt x="269240" y="269240"/>
                  </a:lnTo>
                  <a:lnTo>
                    <a:pt x="167640" y="21590"/>
                  </a:lnTo>
                  <a:lnTo>
                    <a:pt x="219710" y="0"/>
                  </a:lnTo>
                  <a:lnTo>
                    <a:pt x="322580" y="247650"/>
                  </a:lnTo>
                  <a:lnTo>
                    <a:pt x="425450" y="0"/>
                  </a:lnTo>
                  <a:lnTo>
                    <a:pt x="477520" y="21590"/>
                  </a:lnTo>
                  <a:close/>
                </a:path>
              </a:pathLst>
            </a:custGeom>
            <a:solidFill>
              <a:srgbClr val="F18805"/>
            </a:solidFill>
          </p:spPr>
          <p:txBody>
            <a:bodyPr/>
            <a:lstStyle/>
            <a:p>
              <a:endParaRPr lang="en-AU"/>
            </a:p>
          </p:txBody>
        </p:sp>
        <p:sp>
          <p:nvSpPr>
            <p:cNvPr id="11" name="TextBox 11"/>
            <p:cNvSpPr txBox="1"/>
            <p:nvPr/>
          </p:nvSpPr>
          <p:spPr>
            <a:xfrm>
              <a:off x="152400" y="1047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2" name="Group 12"/>
          <p:cNvGrpSpPr/>
          <p:nvPr/>
        </p:nvGrpSpPr>
        <p:grpSpPr>
          <a:xfrm rot="-5400000">
            <a:off x="16703854" y="2848140"/>
            <a:ext cx="2017835" cy="1028700"/>
            <a:chOff x="0" y="0"/>
            <a:chExt cx="647700" cy="330200"/>
          </a:xfrm>
        </p:grpSpPr>
        <p:sp>
          <p:nvSpPr>
            <p:cNvPr id="13" name="Freeform 13"/>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14" name="TextBox 14"/>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grpSp>
        <p:nvGrpSpPr>
          <p:cNvPr id="15" name="Group 15"/>
          <p:cNvGrpSpPr/>
          <p:nvPr/>
        </p:nvGrpSpPr>
        <p:grpSpPr>
          <a:xfrm rot="-5400000">
            <a:off x="15211679" y="1355965"/>
            <a:ext cx="3994481" cy="2036402"/>
            <a:chOff x="0" y="0"/>
            <a:chExt cx="647700" cy="330200"/>
          </a:xfrm>
        </p:grpSpPr>
        <p:sp>
          <p:nvSpPr>
            <p:cNvPr id="16" name="Freeform 16"/>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17" name="TextBox 17"/>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18" name="Freeform 18"/>
          <p:cNvSpPr/>
          <p:nvPr/>
        </p:nvSpPr>
        <p:spPr>
          <a:xfrm>
            <a:off x="633342" y="5346414"/>
            <a:ext cx="17240470" cy="2672273"/>
          </a:xfrm>
          <a:custGeom>
            <a:avLst/>
            <a:gdLst/>
            <a:ahLst/>
            <a:cxnLst/>
            <a:rect l="l" t="t" r="r" b="b"/>
            <a:pathLst>
              <a:path w="17240470" h="2672273">
                <a:moveTo>
                  <a:pt x="0" y="0"/>
                </a:moveTo>
                <a:lnTo>
                  <a:pt x="17240469" y="0"/>
                </a:lnTo>
                <a:lnTo>
                  <a:pt x="17240469" y="2672273"/>
                </a:lnTo>
                <a:lnTo>
                  <a:pt x="0" y="2672273"/>
                </a:lnTo>
                <a:lnTo>
                  <a:pt x="0" y="0"/>
                </a:lnTo>
                <a:close/>
              </a:path>
            </a:pathLst>
          </a:custGeom>
          <a:blipFill>
            <a:blip r:embed="rId2"/>
            <a:stretch>
              <a:fillRect/>
            </a:stretch>
          </a:blipFill>
        </p:spPr>
        <p:txBody>
          <a:bodyPr/>
          <a:lstStyle/>
          <a:p>
            <a:endParaRPr lang="en-AU"/>
          </a:p>
        </p:txBody>
      </p:sp>
      <p:sp>
        <p:nvSpPr>
          <p:cNvPr id="19" name="TextBox 19"/>
          <p:cNvSpPr txBox="1"/>
          <p:nvPr/>
        </p:nvSpPr>
        <p:spPr>
          <a:xfrm>
            <a:off x="1862364" y="3305340"/>
            <a:ext cx="8962728" cy="959303"/>
          </a:xfrm>
          <a:prstGeom prst="rect">
            <a:avLst/>
          </a:prstGeom>
        </p:spPr>
        <p:txBody>
          <a:bodyPr lIns="0" tIns="0" rIns="0" bIns="0" rtlCol="0" anchor="t">
            <a:spAutoFit/>
          </a:bodyPr>
          <a:lstStyle/>
          <a:p>
            <a:pPr marL="0" lvl="0" indent="0" algn="l">
              <a:lnSpc>
                <a:spcPts val="3825"/>
              </a:lnSpc>
            </a:pPr>
            <a:r>
              <a:rPr lang="en-US" sz="2732">
                <a:solidFill>
                  <a:srgbClr val="000000"/>
                </a:solidFill>
                <a:latin typeface="Inter"/>
                <a:ea typeface="Inter"/>
                <a:cs typeface="Inter"/>
                <a:sym typeface="Inter"/>
              </a:rPr>
              <a:t>Vary your volume, pace, and emphasis. Use natural gestures that match your points.</a:t>
            </a:r>
          </a:p>
        </p:txBody>
      </p:sp>
      <p:sp>
        <p:nvSpPr>
          <p:cNvPr id="20" name="TextBox 20"/>
          <p:cNvSpPr txBox="1"/>
          <p:nvPr/>
        </p:nvSpPr>
        <p:spPr>
          <a:xfrm>
            <a:off x="1862364" y="2567973"/>
            <a:ext cx="5332515" cy="618533"/>
          </a:xfrm>
          <a:prstGeom prst="rect">
            <a:avLst/>
          </a:prstGeom>
        </p:spPr>
        <p:txBody>
          <a:bodyPr lIns="0" tIns="0" rIns="0" bIns="0" rtlCol="0" anchor="t">
            <a:spAutoFit/>
          </a:bodyPr>
          <a:lstStyle/>
          <a:p>
            <a:pPr marL="0" lvl="0" indent="0" algn="l">
              <a:lnSpc>
                <a:spcPts val="4757"/>
              </a:lnSpc>
            </a:pPr>
            <a:r>
              <a:rPr lang="en-US" sz="3398" b="1">
                <a:solidFill>
                  <a:srgbClr val="000000"/>
                </a:solidFill>
                <a:latin typeface="Poppins Bold"/>
                <a:ea typeface="Poppins Bold"/>
                <a:cs typeface="Poppins Bold"/>
                <a:sym typeface="Poppins Bold"/>
              </a:rPr>
              <a:t>Persuasive speaking</a:t>
            </a:r>
          </a:p>
        </p:txBody>
      </p:sp>
      <p:sp>
        <p:nvSpPr>
          <p:cNvPr id="21" name="TextBox 21"/>
          <p:cNvSpPr txBox="1"/>
          <p:nvPr/>
        </p:nvSpPr>
        <p:spPr>
          <a:xfrm>
            <a:off x="16644789" y="2158398"/>
            <a:ext cx="1229023"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Inter"/>
                <a:ea typeface="Inter"/>
                <a:cs typeface="Inter"/>
                <a:sym typeface="Inter"/>
              </a:rPr>
              <a:t>page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860" b="-75860"/>
            </a:stretch>
          </a:blipFill>
        </p:spPr>
        <p:txBody>
          <a:bodyPr/>
          <a:lstStyle/>
          <a:p>
            <a:endParaRPr lang="en-AU"/>
          </a:p>
        </p:txBody>
      </p:sp>
      <p:sp>
        <p:nvSpPr>
          <p:cNvPr id="3" name="Freeform 3"/>
          <p:cNvSpPr/>
          <p:nvPr/>
        </p:nvSpPr>
        <p:spPr>
          <a:xfrm>
            <a:off x="3466226" y="757354"/>
            <a:ext cx="12915687" cy="9286714"/>
          </a:xfrm>
          <a:custGeom>
            <a:avLst/>
            <a:gdLst/>
            <a:ahLst/>
            <a:cxnLst/>
            <a:rect l="l" t="t" r="r" b="b"/>
            <a:pathLst>
              <a:path w="12915687" h="9286714">
                <a:moveTo>
                  <a:pt x="0" y="0"/>
                </a:moveTo>
                <a:lnTo>
                  <a:pt x="12915687" y="0"/>
                </a:lnTo>
                <a:lnTo>
                  <a:pt x="12915687" y="9286713"/>
                </a:lnTo>
                <a:lnTo>
                  <a:pt x="0" y="9286713"/>
                </a:lnTo>
                <a:lnTo>
                  <a:pt x="0" y="0"/>
                </a:lnTo>
                <a:close/>
              </a:path>
            </a:pathLst>
          </a:custGeom>
          <a:blipFill>
            <a:blip r:embed="rId3"/>
            <a:stretch>
              <a:fillRect t="-68689" b="-27885"/>
            </a:stretch>
          </a:blipFill>
        </p:spPr>
        <p:txBody>
          <a:bodyPr/>
          <a:lstStyle/>
          <a:p>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73994">
            <a:off x="11933626" y="-990471"/>
            <a:ext cx="6289022" cy="6450279"/>
          </a:xfrm>
          <a:custGeom>
            <a:avLst/>
            <a:gdLst/>
            <a:ahLst/>
            <a:cxnLst/>
            <a:rect l="l" t="t" r="r" b="b"/>
            <a:pathLst>
              <a:path w="6289022" h="6450279">
                <a:moveTo>
                  <a:pt x="0" y="0"/>
                </a:moveTo>
                <a:lnTo>
                  <a:pt x="6289022" y="0"/>
                </a:lnTo>
                <a:lnTo>
                  <a:pt x="6289022" y="6450279"/>
                </a:lnTo>
                <a:lnTo>
                  <a:pt x="0" y="6450279"/>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3" name="Freeform 3"/>
          <p:cNvSpPr/>
          <p:nvPr/>
        </p:nvSpPr>
        <p:spPr>
          <a:xfrm>
            <a:off x="13019685" y="5207388"/>
            <a:ext cx="5465116" cy="4153488"/>
          </a:xfrm>
          <a:custGeom>
            <a:avLst/>
            <a:gdLst/>
            <a:ahLst/>
            <a:cxnLst/>
            <a:rect l="l" t="t" r="r" b="b"/>
            <a:pathLst>
              <a:path w="5465116" h="4153488">
                <a:moveTo>
                  <a:pt x="0" y="0"/>
                </a:moveTo>
                <a:lnTo>
                  <a:pt x="5465116" y="0"/>
                </a:lnTo>
                <a:lnTo>
                  <a:pt x="5465116" y="4153489"/>
                </a:lnTo>
                <a:lnTo>
                  <a:pt x="0" y="4153489"/>
                </a:lnTo>
                <a:lnTo>
                  <a:pt x="0" y="0"/>
                </a:lnTo>
                <a:close/>
              </a:path>
            </a:pathLst>
          </a:custGeom>
          <a:blipFill>
            <a:blip r:embed="rId3"/>
            <a:stretch>
              <a:fillRect/>
            </a:stretch>
          </a:blipFill>
        </p:spPr>
        <p:txBody>
          <a:bodyPr/>
          <a:lstStyle/>
          <a:p>
            <a:endParaRPr lang="en-AU"/>
          </a:p>
        </p:txBody>
      </p:sp>
      <p:grpSp>
        <p:nvGrpSpPr>
          <p:cNvPr id="4" name="Group 4"/>
          <p:cNvGrpSpPr/>
          <p:nvPr/>
        </p:nvGrpSpPr>
        <p:grpSpPr>
          <a:xfrm>
            <a:off x="241830" y="9258300"/>
            <a:ext cx="2017835" cy="1028700"/>
            <a:chOff x="0" y="0"/>
            <a:chExt cx="647700" cy="330200"/>
          </a:xfrm>
        </p:grpSpPr>
        <p:sp>
          <p:nvSpPr>
            <p:cNvPr id="5" name="Freeform 5"/>
            <p:cNvSpPr/>
            <p:nvPr/>
          </p:nvSpPr>
          <p:spPr>
            <a:xfrm>
              <a:off x="0" y="0"/>
              <a:ext cx="647700" cy="330200"/>
            </a:xfrm>
            <a:custGeom>
              <a:avLst/>
              <a:gdLst/>
              <a:ahLst/>
              <a:cxnLst/>
              <a:rect l="l" t="t" r="r" b="b"/>
              <a:pathLst>
                <a:path w="647700" h="330200">
                  <a:moveTo>
                    <a:pt x="647700" y="330200"/>
                  </a:moveTo>
                  <a:cubicBezTo>
                    <a:pt x="647700" y="150345"/>
                    <a:pt x="500247" y="0"/>
                    <a:pt x="323850" y="0"/>
                  </a:cubicBezTo>
                  <a:cubicBezTo>
                    <a:pt x="147453" y="0"/>
                    <a:pt x="0" y="150345"/>
                    <a:pt x="0" y="330200"/>
                  </a:cubicBezTo>
                  <a:lnTo>
                    <a:pt x="647700" y="330200"/>
                  </a:lnTo>
                  <a:close/>
                </a:path>
              </a:pathLst>
            </a:custGeom>
            <a:solidFill>
              <a:srgbClr val="F18805"/>
            </a:solidFill>
          </p:spPr>
          <p:txBody>
            <a:bodyPr/>
            <a:lstStyle/>
            <a:p>
              <a:endParaRPr lang="en-AU"/>
            </a:p>
          </p:txBody>
        </p:sp>
        <p:sp>
          <p:nvSpPr>
            <p:cNvPr id="6" name="TextBox 6"/>
            <p:cNvSpPr txBox="1"/>
            <p:nvPr/>
          </p:nvSpPr>
          <p:spPr>
            <a:xfrm>
              <a:off x="152400" y="3175"/>
              <a:ext cx="342900" cy="327025"/>
            </a:xfrm>
            <a:prstGeom prst="rect">
              <a:avLst/>
            </a:prstGeom>
          </p:spPr>
          <p:txBody>
            <a:bodyPr lIns="50800" tIns="50800" rIns="50800" bIns="50800" rtlCol="0" anchor="ctr"/>
            <a:lstStyle/>
            <a:p>
              <a:pPr marL="0" lvl="0" indent="0" algn="ctr">
                <a:lnSpc>
                  <a:spcPts val="2800"/>
                </a:lnSpc>
              </a:pPr>
              <a:endParaRPr/>
            </a:p>
          </p:txBody>
        </p:sp>
      </p:grpSp>
      <p:sp>
        <p:nvSpPr>
          <p:cNvPr id="7" name="Freeform 7"/>
          <p:cNvSpPr/>
          <p:nvPr/>
        </p:nvSpPr>
        <p:spPr>
          <a:xfrm>
            <a:off x="436977" y="587111"/>
            <a:ext cx="11388989" cy="7573678"/>
          </a:xfrm>
          <a:custGeom>
            <a:avLst/>
            <a:gdLst/>
            <a:ahLst/>
            <a:cxnLst/>
            <a:rect l="l" t="t" r="r" b="b"/>
            <a:pathLst>
              <a:path w="11388989" h="7573678">
                <a:moveTo>
                  <a:pt x="0" y="0"/>
                </a:moveTo>
                <a:lnTo>
                  <a:pt x="11388989" y="0"/>
                </a:lnTo>
                <a:lnTo>
                  <a:pt x="11388989" y="7573678"/>
                </a:lnTo>
                <a:lnTo>
                  <a:pt x="0" y="7573678"/>
                </a:lnTo>
                <a:lnTo>
                  <a:pt x="0" y="0"/>
                </a:lnTo>
                <a:close/>
              </a:path>
            </a:pathLst>
          </a:custGeom>
          <a:blipFill>
            <a:blip r:embed="rId4"/>
            <a:stretch>
              <a:fillRect/>
            </a:stretch>
          </a:blipFill>
        </p:spPr>
        <p:txBody>
          <a:bodyPr/>
          <a:lstStyle/>
          <a:p>
            <a:endParaRPr lang="en-AU"/>
          </a:p>
        </p:txBody>
      </p:sp>
      <p:sp>
        <p:nvSpPr>
          <p:cNvPr id="8" name="TextBox 8"/>
          <p:cNvSpPr txBox="1"/>
          <p:nvPr/>
        </p:nvSpPr>
        <p:spPr>
          <a:xfrm>
            <a:off x="12034932" y="1579779"/>
            <a:ext cx="6993244" cy="1711357"/>
          </a:xfrm>
          <a:prstGeom prst="rect">
            <a:avLst/>
          </a:prstGeom>
        </p:spPr>
        <p:txBody>
          <a:bodyPr lIns="0" tIns="0" rIns="0" bIns="0" rtlCol="0" anchor="t">
            <a:spAutoFit/>
          </a:bodyPr>
          <a:lstStyle/>
          <a:p>
            <a:pPr marL="0" lvl="0" indent="0" algn="l">
              <a:lnSpc>
                <a:spcPts val="6584"/>
              </a:lnSpc>
            </a:pPr>
            <a:r>
              <a:rPr lang="en-US" sz="6584" spc="-362">
                <a:solidFill>
                  <a:srgbClr val="000000"/>
                </a:solidFill>
                <a:latin typeface="Gotham"/>
                <a:ea typeface="Gotham"/>
                <a:cs typeface="Gotham"/>
                <a:sym typeface="Gotham"/>
              </a:rPr>
              <a:t>Speaker Roles</a:t>
            </a:r>
          </a:p>
          <a:p>
            <a:pPr marL="0" lvl="0" indent="0" algn="l">
              <a:lnSpc>
                <a:spcPts val="6584"/>
              </a:lnSpc>
            </a:pPr>
            <a:r>
              <a:rPr lang="en-US" sz="6584" spc="-362">
                <a:solidFill>
                  <a:srgbClr val="000000"/>
                </a:solidFill>
                <a:latin typeface="Gotham"/>
                <a:ea typeface="Gotham"/>
                <a:cs typeface="Gotham"/>
                <a:sym typeface="Gotham"/>
              </a:rPr>
              <a:t>(page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BD01-0765-49CD-2B41-27032E90CE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EBC5F67-09C6-247A-4670-E48CEFFF417E}"/>
              </a:ext>
            </a:extLst>
          </p:cNvPr>
          <p:cNvGrpSpPr/>
          <p:nvPr/>
        </p:nvGrpSpPr>
        <p:grpSpPr>
          <a:xfrm>
            <a:off x="1887078" y="1401604"/>
            <a:ext cx="6733392" cy="7483792"/>
            <a:chOff x="0" y="0"/>
            <a:chExt cx="2917656" cy="3242814"/>
          </a:xfrm>
        </p:grpSpPr>
        <p:sp>
          <p:nvSpPr>
            <p:cNvPr id="3" name="Freeform 3">
              <a:extLst>
                <a:ext uri="{FF2B5EF4-FFF2-40B4-BE49-F238E27FC236}">
                  <a16:creationId xmlns:a16="http://schemas.microsoft.com/office/drawing/2014/main" id="{AFF7E075-E420-E8FE-BDD0-F13DFFF08EDB}"/>
                </a:ext>
              </a:extLst>
            </p:cNvPr>
            <p:cNvSpPr/>
            <p:nvPr/>
          </p:nvSpPr>
          <p:spPr>
            <a:xfrm>
              <a:off x="0" y="0"/>
              <a:ext cx="2917656" cy="3242814"/>
            </a:xfrm>
            <a:custGeom>
              <a:avLst/>
              <a:gdLst/>
              <a:ahLst/>
              <a:cxnLst/>
              <a:rect l="l" t="t" r="r" b="b"/>
              <a:pathLst>
                <a:path w="2917656" h="3242814">
                  <a:moveTo>
                    <a:pt x="2503394" y="38122"/>
                  </a:moveTo>
                  <a:cubicBezTo>
                    <a:pt x="2481694" y="13865"/>
                    <a:pt x="2450689" y="0"/>
                    <a:pt x="2090453" y="0"/>
                  </a:cubicBezTo>
                  <a:lnTo>
                    <a:pt x="528968" y="0"/>
                  </a:lnTo>
                  <a:cubicBezTo>
                    <a:pt x="465795" y="0"/>
                    <a:pt x="414584" y="51211"/>
                    <a:pt x="414584" y="114384"/>
                  </a:cubicBezTo>
                  <a:lnTo>
                    <a:pt x="414584" y="386829"/>
                  </a:lnTo>
                  <a:cubicBezTo>
                    <a:pt x="414584" y="417166"/>
                    <a:pt x="402533" y="446260"/>
                    <a:pt x="381081" y="467712"/>
                  </a:cubicBezTo>
                  <a:cubicBezTo>
                    <a:pt x="359630" y="489163"/>
                    <a:pt x="330536" y="501214"/>
                    <a:pt x="300199" y="501214"/>
                  </a:cubicBezTo>
                  <a:lnTo>
                    <a:pt x="114384" y="501214"/>
                  </a:lnTo>
                  <a:cubicBezTo>
                    <a:pt x="84047" y="501214"/>
                    <a:pt x="54953" y="513266"/>
                    <a:pt x="33502" y="534717"/>
                  </a:cubicBezTo>
                  <a:cubicBezTo>
                    <a:pt x="12051" y="556168"/>
                    <a:pt x="0" y="585262"/>
                    <a:pt x="0" y="615598"/>
                  </a:cubicBezTo>
                  <a:lnTo>
                    <a:pt x="0" y="2632040"/>
                  </a:lnTo>
                  <a:cubicBezTo>
                    <a:pt x="0" y="2660179"/>
                    <a:pt x="10372" y="2687331"/>
                    <a:pt x="29133" y="2708303"/>
                  </a:cubicBezTo>
                  <a:lnTo>
                    <a:pt x="248999" y="2954086"/>
                  </a:lnTo>
                  <a:cubicBezTo>
                    <a:pt x="270698" y="2978343"/>
                    <a:pt x="301704" y="2992207"/>
                    <a:pt x="334250" y="2992207"/>
                  </a:cubicBezTo>
                  <a:lnTo>
                    <a:pt x="587615" y="2992207"/>
                  </a:lnTo>
                  <a:cubicBezTo>
                    <a:pt x="620162" y="2992207"/>
                    <a:pt x="651168" y="3006073"/>
                    <a:pt x="672868" y="3030330"/>
                  </a:cubicBezTo>
                  <a:lnTo>
                    <a:pt x="828844" y="3204692"/>
                  </a:lnTo>
                  <a:cubicBezTo>
                    <a:pt x="850543" y="3228949"/>
                    <a:pt x="881549" y="3242814"/>
                    <a:pt x="914095" y="3242814"/>
                  </a:cubicBezTo>
                  <a:lnTo>
                    <a:pt x="2803271" y="3242814"/>
                  </a:lnTo>
                  <a:cubicBezTo>
                    <a:pt x="2833608" y="3242814"/>
                    <a:pt x="2862702" y="3230763"/>
                    <a:pt x="2884154" y="3209312"/>
                  </a:cubicBezTo>
                  <a:cubicBezTo>
                    <a:pt x="2905605" y="3187861"/>
                    <a:pt x="2917656" y="3158767"/>
                    <a:pt x="2917656" y="3128430"/>
                  </a:cubicBezTo>
                  <a:lnTo>
                    <a:pt x="2917656" y="2992207"/>
                  </a:lnTo>
                  <a:lnTo>
                    <a:pt x="2917656" y="567445"/>
                  </a:lnTo>
                  <a:cubicBezTo>
                    <a:pt x="2917656" y="524794"/>
                    <a:pt x="2901935" y="483639"/>
                    <a:pt x="2873499" y="451851"/>
                  </a:cubicBezTo>
                  <a:close/>
                </a:path>
              </a:pathLst>
            </a:custGeom>
            <a:solidFill>
              <a:srgbClr val="F0A202"/>
            </a:solidFill>
          </p:spPr>
          <p:txBody>
            <a:bodyPr/>
            <a:lstStyle/>
            <a:p>
              <a:endParaRPr lang="en-AU"/>
            </a:p>
          </p:txBody>
        </p:sp>
      </p:grpSp>
      <p:grpSp>
        <p:nvGrpSpPr>
          <p:cNvPr id="4" name="Group 4">
            <a:extLst>
              <a:ext uri="{FF2B5EF4-FFF2-40B4-BE49-F238E27FC236}">
                <a16:creationId xmlns:a16="http://schemas.microsoft.com/office/drawing/2014/main" id="{9FA0DF9A-3C9C-2E1B-0C33-AB04CF72A28B}"/>
              </a:ext>
            </a:extLst>
          </p:cNvPr>
          <p:cNvGrpSpPr/>
          <p:nvPr/>
        </p:nvGrpSpPr>
        <p:grpSpPr>
          <a:xfrm>
            <a:off x="9530171" y="3626457"/>
            <a:ext cx="8224489" cy="4196030"/>
            <a:chOff x="0" y="0"/>
            <a:chExt cx="2166120" cy="1105127"/>
          </a:xfrm>
        </p:grpSpPr>
        <p:sp>
          <p:nvSpPr>
            <p:cNvPr id="5" name="Freeform 5">
              <a:extLst>
                <a:ext uri="{FF2B5EF4-FFF2-40B4-BE49-F238E27FC236}">
                  <a16:creationId xmlns:a16="http://schemas.microsoft.com/office/drawing/2014/main" id="{5F81FF03-6F3C-BE1C-0806-391DC469D5AE}"/>
                </a:ext>
              </a:extLst>
            </p:cNvPr>
            <p:cNvSpPr/>
            <p:nvPr/>
          </p:nvSpPr>
          <p:spPr>
            <a:xfrm>
              <a:off x="0" y="0"/>
              <a:ext cx="2166120" cy="1105127"/>
            </a:xfrm>
            <a:custGeom>
              <a:avLst/>
              <a:gdLst/>
              <a:ahLst/>
              <a:cxnLst/>
              <a:rect l="l" t="t" r="r" b="b"/>
              <a:pathLst>
                <a:path w="2166120" h="1105127">
                  <a:moveTo>
                    <a:pt x="28240" y="0"/>
                  </a:moveTo>
                  <a:lnTo>
                    <a:pt x="2137881" y="0"/>
                  </a:lnTo>
                  <a:cubicBezTo>
                    <a:pt x="2145370" y="0"/>
                    <a:pt x="2152553" y="2975"/>
                    <a:pt x="2157849" y="8271"/>
                  </a:cubicBezTo>
                  <a:cubicBezTo>
                    <a:pt x="2163145" y="13567"/>
                    <a:pt x="2166120" y="20750"/>
                    <a:pt x="2166120" y="28240"/>
                  </a:cubicBezTo>
                  <a:lnTo>
                    <a:pt x="2166120" y="1076888"/>
                  </a:lnTo>
                  <a:cubicBezTo>
                    <a:pt x="2166120" y="1092484"/>
                    <a:pt x="2153477" y="1105127"/>
                    <a:pt x="2137881" y="1105127"/>
                  </a:cubicBezTo>
                  <a:lnTo>
                    <a:pt x="28240" y="1105127"/>
                  </a:lnTo>
                  <a:cubicBezTo>
                    <a:pt x="12643" y="1105127"/>
                    <a:pt x="0" y="1092484"/>
                    <a:pt x="0" y="1076888"/>
                  </a:cubicBezTo>
                  <a:lnTo>
                    <a:pt x="0" y="28240"/>
                  </a:lnTo>
                  <a:cubicBezTo>
                    <a:pt x="0" y="12643"/>
                    <a:pt x="12643" y="0"/>
                    <a:pt x="28240" y="0"/>
                  </a:cubicBezTo>
                  <a:close/>
                </a:path>
              </a:pathLst>
            </a:custGeom>
            <a:solidFill>
              <a:srgbClr val="F18805"/>
            </a:solidFill>
          </p:spPr>
          <p:txBody>
            <a:bodyPr/>
            <a:lstStyle/>
            <a:p>
              <a:endParaRPr lang="en-AU"/>
            </a:p>
          </p:txBody>
        </p:sp>
        <p:sp>
          <p:nvSpPr>
            <p:cNvPr id="6" name="TextBox 6">
              <a:extLst>
                <a:ext uri="{FF2B5EF4-FFF2-40B4-BE49-F238E27FC236}">
                  <a16:creationId xmlns:a16="http://schemas.microsoft.com/office/drawing/2014/main" id="{CE3EF671-A915-E95C-6836-AB126789B218}"/>
                </a:ext>
              </a:extLst>
            </p:cNvPr>
            <p:cNvSpPr txBox="1"/>
            <p:nvPr/>
          </p:nvSpPr>
          <p:spPr>
            <a:xfrm>
              <a:off x="0" y="-47625"/>
              <a:ext cx="2166120" cy="1152752"/>
            </a:xfrm>
            <a:prstGeom prst="rect">
              <a:avLst/>
            </a:prstGeom>
          </p:spPr>
          <p:txBody>
            <a:bodyPr lIns="50800" tIns="50800" rIns="50800" bIns="50800" rtlCol="0" anchor="ctr"/>
            <a:lstStyle/>
            <a:p>
              <a:pPr marL="0" lvl="0" indent="0" algn="ctr">
                <a:lnSpc>
                  <a:spcPts val="2800"/>
                </a:lnSpc>
              </a:pPr>
              <a:endParaRPr/>
            </a:p>
          </p:txBody>
        </p:sp>
      </p:grpSp>
      <p:sp>
        <p:nvSpPr>
          <p:cNvPr id="10" name="Freeform 10">
            <a:extLst>
              <a:ext uri="{FF2B5EF4-FFF2-40B4-BE49-F238E27FC236}">
                <a16:creationId xmlns:a16="http://schemas.microsoft.com/office/drawing/2014/main" id="{FF17D79D-EE0E-F2F5-9779-E0899314CAEC}"/>
              </a:ext>
            </a:extLst>
          </p:cNvPr>
          <p:cNvSpPr/>
          <p:nvPr/>
        </p:nvSpPr>
        <p:spPr>
          <a:xfrm rot="-2558449">
            <a:off x="12946002" y="-1394793"/>
            <a:ext cx="6744087" cy="6777977"/>
          </a:xfrm>
          <a:custGeom>
            <a:avLst/>
            <a:gdLst/>
            <a:ahLst/>
            <a:cxnLst/>
            <a:rect l="l" t="t" r="r" b="b"/>
            <a:pathLst>
              <a:path w="6744087" h="6777977">
                <a:moveTo>
                  <a:pt x="0" y="0"/>
                </a:moveTo>
                <a:lnTo>
                  <a:pt x="6744087" y="0"/>
                </a:lnTo>
                <a:lnTo>
                  <a:pt x="6744087" y="6777976"/>
                </a:lnTo>
                <a:lnTo>
                  <a:pt x="0" y="6777976"/>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sp>
        <p:nvSpPr>
          <p:cNvPr id="11" name="TextBox 11">
            <a:extLst>
              <a:ext uri="{FF2B5EF4-FFF2-40B4-BE49-F238E27FC236}">
                <a16:creationId xmlns:a16="http://schemas.microsoft.com/office/drawing/2014/main" id="{8A63CC44-7BB0-D8A6-5DDF-333A9AA0AB80}"/>
              </a:ext>
            </a:extLst>
          </p:cNvPr>
          <p:cNvSpPr txBox="1"/>
          <p:nvPr/>
        </p:nvSpPr>
        <p:spPr>
          <a:xfrm>
            <a:off x="2241619" y="3663622"/>
            <a:ext cx="4244373" cy="1690732"/>
          </a:xfrm>
          <a:prstGeom prst="rect">
            <a:avLst/>
          </a:prstGeom>
        </p:spPr>
        <p:txBody>
          <a:bodyPr lIns="0" tIns="0" rIns="0" bIns="0" rtlCol="0" anchor="t">
            <a:spAutoFit/>
          </a:bodyPr>
          <a:lstStyle/>
          <a:p>
            <a:pPr marL="0" lvl="0" indent="0" algn="l">
              <a:lnSpc>
                <a:spcPts val="6496"/>
              </a:lnSpc>
            </a:pPr>
            <a:r>
              <a:rPr lang="en-US" sz="6496" spc="-357">
                <a:solidFill>
                  <a:srgbClr val="000000"/>
                </a:solidFill>
                <a:latin typeface="Gotham"/>
                <a:ea typeface="Gotham"/>
                <a:cs typeface="Gotham"/>
                <a:sym typeface="Gotham"/>
              </a:rPr>
              <a:t>What Is Debating?</a:t>
            </a:r>
          </a:p>
        </p:txBody>
      </p:sp>
      <p:sp>
        <p:nvSpPr>
          <p:cNvPr id="12" name="TextBox 12">
            <a:extLst>
              <a:ext uri="{FF2B5EF4-FFF2-40B4-BE49-F238E27FC236}">
                <a16:creationId xmlns:a16="http://schemas.microsoft.com/office/drawing/2014/main" id="{0D6A24E1-4C99-94B3-B23C-1087315BB25D}"/>
              </a:ext>
            </a:extLst>
          </p:cNvPr>
          <p:cNvSpPr txBox="1"/>
          <p:nvPr/>
        </p:nvSpPr>
        <p:spPr>
          <a:xfrm>
            <a:off x="9731374" y="4559471"/>
            <a:ext cx="8023285" cy="2794000"/>
          </a:xfrm>
          <a:prstGeom prst="rect">
            <a:avLst/>
          </a:prstGeom>
        </p:spPr>
        <p:txBody>
          <a:bodyPr lIns="0" tIns="0" rIns="0" bIns="0" rtlCol="0" anchor="t">
            <a:spAutoFit/>
          </a:bodyPr>
          <a:lstStyle/>
          <a:p>
            <a:pPr marL="0" lvl="0" indent="0" algn="l">
              <a:lnSpc>
                <a:spcPts val="5599"/>
              </a:lnSpc>
            </a:pPr>
            <a:r>
              <a:rPr lang="en-US" sz="3999">
                <a:solidFill>
                  <a:srgbClr val="000000"/>
                </a:solidFill>
                <a:latin typeface="Inter"/>
                <a:ea typeface="Inter"/>
                <a:cs typeface="Inter"/>
                <a:sym typeface="Inter"/>
              </a:rPr>
              <a:t>A structured, formal discussion between two opposing sides working to build the most persuasive case.</a:t>
            </a:r>
          </a:p>
        </p:txBody>
      </p:sp>
      <p:sp>
        <p:nvSpPr>
          <p:cNvPr id="13" name="TextBox 13">
            <a:extLst>
              <a:ext uri="{FF2B5EF4-FFF2-40B4-BE49-F238E27FC236}">
                <a16:creationId xmlns:a16="http://schemas.microsoft.com/office/drawing/2014/main" id="{8D8A193E-CF70-4A07-E7CB-7D847A969AD5}"/>
              </a:ext>
            </a:extLst>
          </p:cNvPr>
          <p:cNvSpPr txBox="1"/>
          <p:nvPr/>
        </p:nvSpPr>
        <p:spPr>
          <a:xfrm>
            <a:off x="9772633" y="3795522"/>
            <a:ext cx="3451611" cy="651554"/>
          </a:xfrm>
          <a:prstGeom prst="rect">
            <a:avLst/>
          </a:prstGeom>
        </p:spPr>
        <p:txBody>
          <a:bodyPr lIns="0" tIns="0" rIns="0" bIns="0" rtlCol="0" anchor="t">
            <a:spAutoFit/>
          </a:bodyPr>
          <a:lstStyle/>
          <a:p>
            <a:pPr marL="0" lvl="0" indent="0" algn="l">
              <a:lnSpc>
                <a:spcPts val="5037"/>
              </a:lnSpc>
            </a:pPr>
            <a:r>
              <a:rPr lang="en-US" sz="3598" b="1">
                <a:solidFill>
                  <a:srgbClr val="000000"/>
                </a:solidFill>
                <a:latin typeface="Poppins Bold"/>
                <a:ea typeface="Poppins Bold"/>
                <a:cs typeface="Poppins Bold"/>
                <a:sym typeface="Poppins Bold"/>
              </a:rPr>
              <a:t>The Basics</a:t>
            </a:r>
          </a:p>
        </p:txBody>
      </p:sp>
      <p:grpSp>
        <p:nvGrpSpPr>
          <p:cNvPr id="15" name="Group 15">
            <a:extLst>
              <a:ext uri="{FF2B5EF4-FFF2-40B4-BE49-F238E27FC236}">
                <a16:creationId xmlns:a16="http://schemas.microsoft.com/office/drawing/2014/main" id="{3E3AA7E3-3F76-7E0D-D9B9-7720D0EF6DAD}"/>
              </a:ext>
            </a:extLst>
          </p:cNvPr>
          <p:cNvGrpSpPr/>
          <p:nvPr/>
        </p:nvGrpSpPr>
        <p:grpSpPr>
          <a:xfrm>
            <a:off x="16517092" y="7953275"/>
            <a:ext cx="1484415" cy="1484415"/>
            <a:chOff x="0" y="0"/>
            <a:chExt cx="673100" cy="673100"/>
          </a:xfrm>
        </p:grpSpPr>
        <p:sp>
          <p:nvSpPr>
            <p:cNvPr id="16" name="Freeform 16">
              <a:extLst>
                <a:ext uri="{FF2B5EF4-FFF2-40B4-BE49-F238E27FC236}">
                  <a16:creationId xmlns:a16="http://schemas.microsoft.com/office/drawing/2014/main" id="{CB3D351D-3FCE-5CA1-41EE-2651C9B92EA5}"/>
                </a:ext>
              </a:extLst>
            </p:cNvPr>
            <p:cNvSpPr/>
            <p:nvPr/>
          </p:nvSpPr>
          <p:spPr>
            <a:xfrm>
              <a:off x="0" y="0"/>
              <a:ext cx="673100" cy="673100"/>
            </a:xfrm>
            <a:custGeom>
              <a:avLst/>
              <a:gdLst/>
              <a:ahLst/>
              <a:cxnLst/>
              <a:rect l="l" t="t" r="r" b="b"/>
              <a:pathLst>
                <a:path w="673100" h="673100">
                  <a:moveTo>
                    <a:pt x="530860" y="55880"/>
                  </a:moveTo>
                  <a:lnTo>
                    <a:pt x="471170" y="201930"/>
                  </a:lnTo>
                  <a:lnTo>
                    <a:pt x="617220" y="140970"/>
                  </a:lnTo>
                  <a:lnTo>
                    <a:pt x="673100" y="275590"/>
                  </a:lnTo>
                  <a:lnTo>
                    <a:pt x="527050" y="336550"/>
                  </a:lnTo>
                  <a:lnTo>
                    <a:pt x="673100" y="397510"/>
                  </a:lnTo>
                  <a:lnTo>
                    <a:pt x="617220" y="532130"/>
                  </a:lnTo>
                  <a:lnTo>
                    <a:pt x="471170" y="471170"/>
                  </a:lnTo>
                  <a:lnTo>
                    <a:pt x="530860" y="617220"/>
                  </a:lnTo>
                  <a:lnTo>
                    <a:pt x="396240" y="673100"/>
                  </a:lnTo>
                  <a:lnTo>
                    <a:pt x="336550" y="527050"/>
                  </a:lnTo>
                  <a:lnTo>
                    <a:pt x="275590" y="673100"/>
                  </a:lnTo>
                  <a:lnTo>
                    <a:pt x="140970" y="617220"/>
                  </a:lnTo>
                  <a:lnTo>
                    <a:pt x="201930" y="471170"/>
                  </a:lnTo>
                  <a:lnTo>
                    <a:pt x="55880" y="532130"/>
                  </a:lnTo>
                  <a:lnTo>
                    <a:pt x="0" y="397510"/>
                  </a:lnTo>
                  <a:lnTo>
                    <a:pt x="146050" y="336550"/>
                  </a:lnTo>
                  <a:lnTo>
                    <a:pt x="0" y="275590"/>
                  </a:lnTo>
                  <a:lnTo>
                    <a:pt x="55880" y="140970"/>
                  </a:lnTo>
                  <a:lnTo>
                    <a:pt x="201930" y="201930"/>
                  </a:lnTo>
                  <a:lnTo>
                    <a:pt x="140970" y="55880"/>
                  </a:lnTo>
                  <a:lnTo>
                    <a:pt x="275590" y="0"/>
                  </a:lnTo>
                  <a:lnTo>
                    <a:pt x="336550" y="146050"/>
                  </a:lnTo>
                  <a:lnTo>
                    <a:pt x="396240" y="0"/>
                  </a:lnTo>
                  <a:lnTo>
                    <a:pt x="530860" y="55880"/>
                  </a:lnTo>
                  <a:close/>
                </a:path>
              </a:pathLst>
            </a:custGeom>
            <a:solidFill>
              <a:srgbClr val="F18805"/>
            </a:solidFill>
          </p:spPr>
          <p:txBody>
            <a:bodyPr/>
            <a:lstStyle/>
            <a:p>
              <a:endParaRPr lang="en-AU"/>
            </a:p>
          </p:txBody>
        </p:sp>
        <p:sp>
          <p:nvSpPr>
            <p:cNvPr id="17" name="TextBox 17">
              <a:extLst>
                <a:ext uri="{FF2B5EF4-FFF2-40B4-BE49-F238E27FC236}">
                  <a16:creationId xmlns:a16="http://schemas.microsoft.com/office/drawing/2014/main" id="{D4326D68-4237-B21C-B636-DFEE0F1EB007}"/>
                </a:ext>
              </a:extLst>
            </p:cNvPr>
            <p:cNvSpPr txBox="1"/>
            <p:nvPr/>
          </p:nvSpPr>
          <p:spPr>
            <a:xfrm>
              <a:off x="165100" y="1174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8" name="Group 18">
            <a:extLst>
              <a:ext uri="{FF2B5EF4-FFF2-40B4-BE49-F238E27FC236}">
                <a16:creationId xmlns:a16="http://schemas.microsoft.com/office/drawing/2014/main" id="{36C47E38-5ACE-8C02-F645-6D5A090EA1B5}"/>
              </a:ext>
            </a:extLst>
          </p:cNvPr>
          <p:cNvGrpSpPr/>
          <p:nvPr/>
        </p:nvGrpSpPr>
        <p:grpSpPr>
          <a:xfrm rot="-10800000">
            <a:off x="0" y="0"/>
            <a:ext cx="1853744" cy="1853744"/>
            <a:chOff x="0" y="0"/>
            <a:chExt cx="558800" cy="558800"/>
          </a:xfrm>
        </p:grpSpPr>
        <p:sp>
          <p:nvSpPr>
            <p:cNvPr id="19" name="Freeform 19">
              <a:extLst>
                <a:ext uri="{FF2B5EF4-FFF2-40B4-BE49-F238E27FC236}">
                  <a16:creationId xmlns:a16="http://schemas.microsoft.com/office/drawing/2014/main" id="{D4A53760-6B3B-CC1F-6DC7-4D875277F813}"/>
                </a:ext>
              </a:extLst>
            </p:cNvPr>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20" name="TextBox 20">
              <a:extLst>
                <a:ext uri="{FF2B5EF4-FFF2-40B4-BE49-F238E27FC236}">
                  <a16:creationId xmlns:a16="http://schemas.microsoft.com/office/drawing/2014/main" id="{8031BF0E-0519-7A59-B6EA-A9CAED9EE79B}"/>
                </a:ext>
              </a:extLst>
            </p:cNvPr>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spTree>
    <p:extLst>
      <p:ext uri="{BB962C8B-B14F-4D97-AF65-F5344CB8AC3E}">
        <p14:creationId xmlns:p14="http://schemas.microsoft.com/office/powerpoint/2010/main" val="330114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10800000">
            <a:off x="-1130166" y="-1436943"/>
            <a:ext cx="7673986" cy="6580443"/>
          </a:xfrm>
          <a:custGeom>
            <a:avLst/>
            <a:gdLst/>
            <a:ahLst/>
            <a:cxnLst/>
            <a:rect l="l" t="t" r="r" b="b"/>
            <a:pathLst>
              <a:path w="7673986" h="6580443">
                <a:moveTo>
                  <a:pt x="0" y="0"/>
                </a:moveTo>
                <a:lnTo>
                  <a:pt x="7673986" y="0"/>
                </a:lnTo>
                <a:lnTo>
                  <a:pt x="7673986" y="6580444"/>
                </a:lnTo>
                <a:lnTo>
                  <a:pt x="0" y="6580444"/>
                </a:lnTo>
                <a:lnTo>
                  <a:pt x="0" y="0"/>
                </a:lnTo>
                <a:close/>
              </a:path>
            </a:pathLst>
          </a:custGeom>
          <a:blipFill>
            <a:blip>
              <a:alphaModFix amt="19999"/>
              <a:extLst>
                <a:ext uri="{96DAC541-7B7A-43D3-8B79-37D633B846F1}">
                  <asvg:svgBlip xmlns:asvg="http://schemas.microsoft.com/office/drawing/2016/SVG/main" r:embed="rId2"/>
                </a:ext>
              </a:extLst>
            </a:blip>
            <a:stretch>
              <a:fillRect/>
            </a:stretch>
          </a:blipFill>
        </p:spPr>
        <p:txBody>
          <a:bodyPr/>
          <a:lstStyle/>
          <a:p>
            <a:endParaRPr lang="en-AU"/>
          </a:p>
        </p:txBody>
      </p:sp>
      <p:grpSp>
        <p:nvGrpSpPr>
          <p:cNvPr id="5" name="Group 5"/>
          <p:cNvGrpSpPr/>
          <p:nvPr/>
        </p:nvGrpSpPr>
        <p:grpSpPr>
          <a:xfrm>
            <a:off x="313421" y="5305703"/>
            <a:ext cx="5858779" cy="4485997"/>
            <a:chOff x="0" y="0"/>
            <a:chExt cx="2139087" cy="1043783"/>
          </a:xfrm>
        </p:grpSpPr>
        <p:sp>
          <p:nvSpPr>
            <p:cNvPr id="6" name="Freeform 6"/>
            <p:cNvSpPr/>
            <p:nvPr/>
          </p:nvSpPr>
          <p:spPr>
            <a:xfrm>
              <a:off x="0" y="0"/>
              <a:ext cx="2139086" cy="1043783"/>
            </a:xfrm>
            <a:custGeom>
              <a:avLst/>
              <a:gdLst/>
              <a:ahLst/>
              <a:cxnLst/>
              <a:rect l="l" t="t" r="r" b="b"/>
              <a:pathLst>
                <a:path w="2139086" h="1043783">
                  <a:moveTo>
                    <a:pt x="473267" y="77131"/>
                  </a:moveTo>
                  <a:lnTo>
                    <a:pt x="404467" y="249131"/>
                  </a:lnTo>
                  <a:cubicBezTo>
                    <a:pt x="385834" y="295713"/>
                    <a:pt x="340719" y="326259"/>
                    <a:pt x="290548" y="326262"/>
                  </a:cubicBezTo>
                  <a:lnTo>
                    <a:pt x="122702" y="326262"/>
                  </a:lnTo>
                  <a:cubicBezTo>
                    <a:pt x="54936" y="326262"/>
                    <a:pt x="1" y="381197"/>
                    <a:pt x="0" y="448963"/>
                  </a:cubicBezTo>
                  <a:lnTo>
                    <a:pt x="0" y="921081"/>
                  </a:lnTo>
                  <a:cubicBezTo>
                    <a:pt x="1" y="988848"/>
                    <a:pt x="54936" y="1043783"/>
                    <a:pt x="122702" y="1043783"/>
                  </a:cubicBezTo>
                  <a:lnTo>
                    <a:pt x="2016383" y="1043783"/>
                  </a:lnTo>
                  <a:cubicBezTo>
                    <a:pt x="2084149" y="1043783"/>
                    <a:pt x="2139085" y="988848"/>
                    <a:pt x="2139086" y="921081"/>
                  </a:cubicBezTo>
                  <a:lnTo>
                    <a:pt x="2139086" y="122701"/>
                  </a:lnTo>
                  <a:cubicBezTo>
                    <a:pt x="2139085" y="54935"/>
                    <a:pt x="2084150" y="1"/>
                    <a:pt x="2016384" y="0"/>
                  </a:cubicBezTo>
                  <a:lnTo>
                    <a:pt x="587191" y="0"/>
                  </a:lnTo>
                  <a:cubicBezTo>
                    <a:pt x="537018" y="0"/>
                    <a:pt x="491900" y="30547"/>
                    <a:pt x="473267" y="77131"/>
                  </a:cubicBezTo>
                  <a:lnTo>
                    <a:pt x="0" y="0"/>
                  </a:lnTo>
                  <a:cubicBezTo>
                    <a:pt x="0" y="0"/>
                    <a:pt x="473267" y="77131"/>
                    <a:pt x="473267" y="77131"/>
                  </a:cubicBezTo>
                  <a:close/>
                </a:path>
              </a:pathLst>
            </a:custGeom>
            <a:solidFill>
              <a:srgbClr val="F18805"/>
            </a:solidFill>
          </p:spPr>
          <p:txBody>
            <a:bodyPr/>
            <a:lstStyle/>
            <a:p>
              <a:endParaRPr lang="en-AU"/>
            </a:p>
          </p:txBody>
        </p:sp>
      </p:grpSp>
      <p:grpSp>
        <p:nvGrpSpPr>
          <p:cNvPr id="13" name="Group 13"/>
          <p:cNvGrpSpPr/>
          <p:nvPr/>
        </p:nvGrpSpPr>
        <p:grpSpPr>
          <a:xfrm>
            <a:off x="7408826" y="841435"/>
            <a:ext cx="1484415" cy="1484415"/>
            <a:chOff x="0" y="0"/>
            <a:chExt cx="673100" cy="673100"/>
          </a:xfrm>
        </p:grpSpPr>
        <p:sp>
          <p:nvSpPr>
            <p:cNvPr id="14" name="Freeform 14"/>
            <p:cNvSpPr/>
            <p:nvPr/>
          </p:nvSpPr>
          <p:spPr>
            <a:xfrm>
              <a:off x="0" y="0"/>
              <a:ext cx="673100" cy="673100"/>
            </a:xfrm>
            <a:custGeom>
              <a:avLst/>
              <a:gdLst/>
              <a:ahLst/>
              <a:cxnLst/>
              <a:rect l="l" t="t" r="r" b="b"/>
              <a:pathLst>
                <a:path w="673100" h="673100">
                  <a:moveTo>
                    <a:pt x="530860" y="55880"/>
                  </a:moveTo>
                  <a:lnTo>
                    <a:pt x="471170" y="201930"/>
                  </a:lnTo>
                  <a:lnTo>
                    <a:pt x="617220" y="140970"/>
                  </a:lnTo>
                  <a:lnTo>
                    <a:pt x="673100" y="275590"/>
                  </a:lnTo>
                  <a:lnTo>
                    <a:pt x="527050" y="336550"/>
                  </a:lnTo>
                  <a:lnTo>
                    <a:pt x="673100" y="397510"/>
                  </a:lnTo>
                  <a:lnTo>
                    <a:pt x="617220" y="532130"/>
                  </a:lnTo>
                  <a:lnTo>
                    <a:pt x="471170" y="471170"/>
                  </a:lnTo>
                  <a:lnTo>
                    <a:pt x="530860" y="617220"/>
                  </a:lnTo>
                  <a:lnTo>
                    <a:pt x="396240" y="673100"/>
                  </a:lnTo>
                  <a:lnTo>
                    <a:pt x="336550" y="527050"/>
                  </a:lnTo>
                  <a:lnTo>
                    <a:pt x="275590" y="673100"/>
                  </a:lnTo>
                  <a:lnTo>
                    <a:pt x="140970" y="617220"/>
                  </a:lnTo>
                  <a:lnTo>
                    <a:pt x="201930" y="471170"/>
                  </a:lnTo>
                  <a:lnTo>
                    <a:pt x="55880" y="532130"/>
                  </a:lnTo>
                  <a:lnTo>
                    <a:pt x="0" y="397510"/>
                  </a:lnTo>
                  <a:lnTo>
                    <a:pt x="146050" y="336550"/>
                  </a:lnTo>
                  <a:lnTo>
                    <a:pt x="0" y="275590"/>
                  </a:lnTo>
                  <a:lnTo>
                    <a:pt x="55880" y="140970"/>
                  </a:lnTo>
                  <a:lnTo>
                    <a:pt x="201930" y="201930"/>
                  </a:lnTo>
                  <a:lnTo>
                    <a:pt x="140970" y="55880"/>
                  </a:lnTo>
                  <a:lnTo>
                    <a:pt x="275590" y="0"/>
                  </a:lnTo>
                  <a:lnTo>
                    <a:pt x="336550" y="146050"/>
                  </a:lnTo>
                  <a:lnTo>
                    <a:pt x="396240" y="0"/>
                  </a:lnTo>
                  <a:lnTo>
                    <a:pt x="530860" y="55880"/>
                  </a:lnTo>
                  <a:close/>
                </a:path>
              </a:pathLst>
            </a:custGeom>
            <a:solidFill>
              <a:srgbClr val="F18805"/>
            </a:solidFill>
          </p:spPr>
          <p:txBody>
            <a:bodyPr/>
            <a:lstStyle/>
            <a:p>
              <a:endParaRPr lang="en-AU"/>
            </a:p>
          </p:txBody>
        </p:sp>
        <p:sp>
          <p:nvSpPr>
            <p:cNvPr id="15" name="TextBox 15"/>
            <p:cNvSpPr txBox="1"/>
            <p:nvPr/>
          </p:nvSpPr>
          <p:spPr>
            <a:xfrm>
              <a:off x="165100" y="117475"/>
              <a:ext cx="342900" cy="390525"/>
            </a:xfrm>
            <a:prstGeom prst="rect">
              <a:avLst/>
            </a:prstGeom>
          </p:spPr>
          <p:txBody>
            <a:bodyPr lIns="50800" tIns="50800" rIns="50800" bIns="50800" rtlCol="0" anchor="ctr"/>
            <a:lstStyle/>
            <a:p>
              <a:pPr marL="0" lvl="0" indent="0" algn="ctr">
                <a:lnSpc>
                  <a:spcPts val="2800"/>
                </a:lnSpc>
              </a:pPr>
              <a:endParaRPr/>
            </a:p>
          </p:txBody>
        </p:sp>
      </p:grpSp>
      <p:grpSp>
        <p:nvGrpSpPr>
          <p:cNvPr id="16" name="Group 16"/>
          <p:cNvGrpSpPr/>
          <p:nvPr/>
        </p:nvGrpSpPr>
        <p:grpSpPr>
          <a:xfrm rot="5400000">
            <a:off x="0" y="8435043"/>
            <a:ext cx="1853744" cy="1853744"/>
            <a:chOff x="0" y="0"/>
            <a:chExt cx="558800" cy="558800"/>
          </a:xfrm>
        </p:grpSpPr>
        <p:sp>
          <p:nvSpPr>
            <p:cNvPr id="17" name="Freeform 17"/>
            <p:cNvSpPr/>
            <p:nvPr/>
          </p:nvSpPr>
          <p:spPr>
            <a:xfrm>
              <a:off x="0" y="0"/>
              <a:ext cx="558800" cy="558800"/>
            </a:xfrm>
            <a:custGeom>
              <a:avLst/>
              <a:gdLst/>
              <a:ahLst/>
              <a:cxnLst/>
              <a:rect l="l" t="t" r="r" b="b"/>
              <a:pathLst>
                <a:path w="558800" h="558800">
                  <a:moveTo>
                    <a:pt x="0" y="558800"/>
                  </a:moveTo>
                  <a:cubicBezTo>
                    <a:pt x="0" y="411634"/>
                    <a:pt x="59606" y="267731"/>
                    <a:pt x="163669" y="163669"/>
                  </a:cubicBezTo>
                  <a:cubicBezTo>
                    <a:pt x="267731" y="59606"/>
                    <a:pt x="411634" y="0"/>
                    <a:pt x="558800" y="0"/>
                  </a:cubicBezTo>
                  <a:lnTo>
                    <a:pt x="558800" y="558800"/>
                  </a:lnTo>
                  <a:lnTo>
                    <a:pt x="0" y="558800"/>
                  </a:lnTo>
                  <a:close/>
                </a:path>
              </a:pathLst>
            </a:custGeom>
            <a:solidFill>
              <a:srgbClr val="F0A202"/>
            </a:solidFill>
          </p:spPr>
          <p:txBody>
            <a:bodyPr/>
            <a:lstStyle/>
            <a:p>
              <a:endParaRPr lang="en-AU"/>
            </a:p>
          </p:txBody>
        </p:sp>
        <p:sp>
          <p:nvSpPr>
            <p:cNvPr id="18" name="TextBox 18"/>
            <p:cNvSpPr txBox="1"/>
            <p:nvPr/>
          </p:nvSpPr>
          <p:spPr>
            <a:xfrm>
              <a:off x="165100" y="117475"/>
              <a:ext cx="393700" cy="441325"/>
            </a:xfrm>
            <a:prstGeom prst="rect">
              <a:avLst/>
            </a:prstGeom>
          </p:spPr>
          <p:txBody>
            <a:bodyPr lIns="50800" tIns="50800" rIns="50800" bIns="50800" rtlCol="0" anchor="ctr"/>
            <a:lstStyle/>
            <a:p>
              <a:pPr marL="0" lvl="0" indent="0" algn="ctr">
                <a:lnSpc>
                  <a:spcPts val="2800"/>
                </a:lnSpc>
              </a:pPr>
              <a:endParaRPr/>
            </a:p>
          </p:txBody>
        </p:sp>
      </p:grpSp>
      <p:sp>
        <p:nvSpPr>
          <p:cNvPr id="19" name="TextBox 19"/>
          <p:cNvSpPr txBox="1"/>
          <p:nvPr/>
        </p:nvSpPr>
        <p:spPr>
          <a:xfrm>
            <a:off x="1853744" y="5881578"/>
            <a:ext cx="4479563" cy="3334246"/>
          </a:xfrm>
          <a:prstGeom prst="rect">
            <a:avLst/>
          </a:prstGeom>
        </p:spPr>
        <p:txBody>
          <a:bodyPr wrap="square" lIns="0" tIns="0" rIns="0" bIns="0" rtlCol="0" anchor="t">
            <a:spAutoFit/>
          </a:bodyPr>
          <a:lstStyle/>
          <a:p>
            <a:pPr marL="0" lvl="0" indent="0" algn="l">
              <a:lnSpc>
                <a:spcPts val="6488"/>
              </a:lnSpc>
            </a:pPr>
            <a:r>
              <a:rPr lang="en-US" sz="6488" spc="-356" dirty="0">
                <a:solidFill>
                  <a:srgbClr val="000000"/>
                </a:solidFill>
                <a:latin typeface="Gotham"/>
                <a:ea typeface="Gotham"/>
                <a:cs typeface="Gotham"/>
                <a:sym typeface="Gotham"/>
              </a:rPr>
              <a:t>STAGE 1</a:t>
            </a:r>
          </a:p>
          <a:p>
            <a:pPr marL="0" lvl="0" indent="0" algn="l">
              <a:lnSpc>
                <a:spcPts val="6488"/>
              </a:lnSpc>
            </a:pPr>
            <a:r>
              <a:rPr lang="en-US" sz="6488" spc="-356" dirty="0">
                <a:solidFill>
                  <a:srgbClr val="000000"/>
                </a:solidFill>
                <a:latin typeface="Gotham"/>
                <a:ea typeface="Gotham"/>
                <a:cs typeface="Gotham"/>
                <a:sym typeface="Gotham"/>
              </a:rPr>
              <a:t>METHOD</a:t>
            </a:r>
          </a:p>
          <a:p>
            <a:pPr marL="0" lvl="0" indent="0" algn="l">
              <a:lnSpc>
                <a:spcPts val="6488"/>
              </a:lnSpc>
            </a:pPr>
            <a:r>
              <a:rPr lang="en-US" sz="6488" spc="-356" dirty="0">
                <a:solidFill>
                  <a:srgbClr val="000000"/>
                </a:solidFill>
                <a:latin typeface="Gotham"/>
                <a:ea typeface="Gotham"/>
                <a:cs typeface="Gotham"/>
                <a:sym typeface="Gotham"/>
              </a:rPr>
              <a:t>(or setup)</a:t>
            </a:r>
          </a:p>
          <a:p>
            <a:pPr marL="0" lvl="0" indent="0" algn="l">
              <a:lnSpc>
                <a:spcPts val="6488"/>
              </a:lnSpc>
            </a:pPr>
            <a:r>
              <a:rPr lang="en-US" sz="6488" spc="-356" dirty="0">
                <a:solidFill>
                  <a:srgbClr val="000000"/>
                </a:solidFill>
                <a:latin typeface="Gotham"/>
                <a:ea typeface="Gotham"/>
                <a:cs typeface="Gotham"/>
                <a:sym typeface="Gotham"/>
              </a:rPr>
              <a:t>Page 4</a:t>
            </a:r>
          </a:p>
        </p:txBody>
      </p:sp>
      <p:sp>
        <p:nvSpPr>
          <p:cNvPr id="21" name="TextBox 20">
            <a:extLst>
              <a:ext uri="{FF2B5EF4-FFF2-40B4-BE49-F238E27FC236}">
                <a16:creationId xmlns:a16="http://schemas.microsoft.com/office/drawing/2014/main" id="{D336F144-F71A-CE19-BE05-D887B328C6D3}"/>
              </a:ext>
            </a:extLst>
          </p:cNvPr>
          <p:cNvSpPr txBox="1"/>
          <p:nvPr/>
        </p:nvSpPr>
        <p:spPr>
          <a:xfrm>
            <a:off x="9394761" y="1051155"/>
            <a:ext cx="8490025" cy="3605987"/>
          </a:xfrm>
          <a:prstGeom prst="rect">
            <a:avLst/>
          </a:prstGeom>
          <a:solidFill>
            <a:srgbClr val="FFCC66"/>
          </a:solidFill>
        </p:spPr>
        <p:txBody>
          <a:bodyPr wrap="square">
            <a:spAutoFit/>
          </a:bodyPr>
          <a:lstStyle/>
          <a:p>
            <a:pPr>
              <a:lnSpc>
                <a:spcPct val="107000"/>
              </a:lnSpc>
              <a:spcAft>
                <a:spcPts val="600"/>
              </a:spcAft>
              <a:buNone/>
            </a:pPr>
            <a:r>
              <a:rPr lang="en-US" sz="3600" dirty="0">
                <a:effectLst/>
                <a:latin typeface="Arial" panose="020B0604020202020204" pitchFamily="34" charset="0"/>
                <a:ea typeface="MS Mincho" panose="02020609040205080304" pitchFamily="49" charset="-128"/>
                <a:cs typeface="Times New Roman" panose="02020603050405020304" pitchFamily="18" charset="0"/>
              </a:rPr>
              <a:t>Method is the </a:t>
            </a:r>
            <a:r>
              <a:rPr lang="en-US" sz="3600" dirty="0" err="1">
                <a:effectLst/>
                <a:latin typeface="Arial" panose="020B0604020202020204" pitchFamily="34" charset="0"/>
                <a:ea typeface="MS Mincho" panose="02020609040205080304" pitchFamily="49" charset="-128"/>
                <a:cs typeface="Times New Roman" panose="02020603050405020304" pitchFamily="18" charset="0"/>
              </a:rPr>
              <a:t>organisation</a:t>
            </a:r>
            <a:r>
              <a:rPr lang="en-US" sz="3600" dirty="0">
                <a:effectLst/>
                <a:latin typeface="Arial" panose="020B0604020202020204" pitchFamily="34" charset="0"/>
                <a:ea typeface="MS Mincho" panose="02020609040205080304" pitchFamily="49" charset="-128"/>
                <a:cs typeface="Times New Roman" panose="02020603050405020304" pitchFamily="18" charset="0"/>
              </a:rPr>
              <a:t> of the debate. It is the first thing your team should sort out in the prep room because it determines what the debate is really about, what your team has to prove and how each speaker will contribute.</a:t>
            </a:r>
            <a:endParaRPr lang="en-AU" sz="36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2" name="TextBox 21">
            <a:extLst>
              <a:ext uri="{FF2B5EF4-FFF2-40B4-BE49-F238E27FC236}">
                <a16:creationId xmlns:a16="http://schemas.microsoft.com/office/drawing/2014/main" id="{BF160EB0-3FCB-009F-4C1B-692891E9B533}"/>
              </a:ext>
            </a:extLst>
          </p:cNvPr>
          <p:cNvSpPr txBox="1"/>
          <p:nvPr/>
        </p:nvSpPr>
        <p:spPr>
          <a:xfrm>
            <a:off x="6501947" y="5158816"/>
            <a:ext cx="11374575" cy="4521238"/>
          </a:xfrm>
          <a:prstGeom prst="rect">
            <a:avLst/>
          </a:prstGeom>
          <a:solidFill>
            <a:srgbClr val="FFCC66"/>
          </a:solidFill>
        </p:spPr>
        <p:txBody>
          <a:bodyPr wrap="square">
            <a:spAutoFit/>
          </a:bodyPr>
          <a:lstStyle/>
          <a:p>
            <a:pPr>
              <a:lnSpc>
                <a:spcPct val="107000"/>
              </a:lnSpc>
              <a:spcAft>
                <a:spcPts val="600"/>
              </a:spcAft>
              <a:buNone/>
            </a:pPr>
            <a:r>
              <a:rPr lang="en-US" sz="4000" b="1" dirty="0"/>
              <a:t>Before writing speeches, you should agree on:</a:t>
            </a:r>
          </a:p>
          <a:p>
            <a:pPr marL="742950" lvl="0" indent="-742950">
              <a:buFont typeface="+mj-lt"/>
              <a:buAutoNum type="arabicPeriod"/>
            </a:pPr>
            <a:r>
              <a:rPr lang="en-US" sz="4000" dirty="0"/>
              <a:t>What type of debate is this?</a:t>
            </a:r>
            <a:endParaRPr lang="en-AU" sz="4000" dirty="0"/>
          </a:p>
          <a:p>
            <a:pPr marL="742950" lvl="0" indent="-742950">
              <a:buFont typeface="+mj-lt"/>
              <a:buAutoNum type="arabicPeriod"/>
            </a:pPr>
            <a:r>
              <a:rPr lang="en-US" sz="4000" dirty="0"/>
              <a:t>What do the key words in the topic mean?</a:t>
            </a:r>
            <a:endParaRPr lang="en-AU" sz="4000" dirty="0"/>
          </a:p>
          <a:p>
            <a:pPr marL="742950" lvl="0" indent="-742950">
              <a:buFont typeface="+mj-lt"/>
              <a:buAutoNum type="arabicPeriod"/>
            </a:pPr>
            <a:r>
              <a:rPr lang="en-US" sz="4000" dirty="0"/>
              <a:t>What does our side need to prove to win?</a:t>
            </a:r>
            <a:endParaRPr lang="en-AU" sz="4000" dirty="0"/>
          </a:p>
          <a:p>
            <a:pPr marL="742950" lvl="0" indent="-742950">
              <a:buFont typeface="+mj-lt"/>
              <a:buAutoNum type="arabicPeriod"/>
            </a:pPr>
            <a:r>
              <a:rPr lang="en-US" sz="4000" dirty="0"/>
              <a:t>Who is affected, and what is the real problem?</a:t>
            </a:r>
            <a:endParaRPr lang="en-AU" sz="4000" dirty="0"/>
          </a:p>
          <a:p>
            <a:pPr marL="742950" lvl="0" indent="-742950">
              <a:buFont typeface="+mj-lt"/>
              <a:buAutoNum type="arabicPeriod"/>
            </a:pPr>
            <a:r>
              <a:rPr lang="en-US" sz="4000" dirty="0"/>
              <a:t>What are the two or three main issues the debate will come down to?</a:t>
            </a:r>
            <a:endParaRPr lang="en-AU"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TM04033917[[fn=Berlin]]</Template>
  <TotalTime>86</TotalTime>
  <Words>1653</Words>
  <Application>Microsoft Office PowerPoint</Application>
  <PresentationFormat>Custom</PresentationFormat>
  <Paragraphs>142</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 Display</vt:lpstr>
      <vt:lpstr>Calibri</vt:lpstr>
      <vt:lpstr>Aptos</vt:lpstr>
      <vt:lpstr>Inter Bold</vt:lpstr>
      <vt:lpstr>Symbol</vt:lpstr>
      <vt:lpstr>Gotham</vt:lpstr>
      <vt:lpstr>Arial</vt:lpstr>
      <vt:lpstr>Inter</vt:lpstr>
      <vt:lpstr>Poppins Medium</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Debating Basics for Beginners</dc:title>
  <cp:lastModifiedBy>DUNSTAN Meg</cp:lastModifiedBy>
  <cp:revision>8</cp:revision>
  <dcterms:created xsi:type="dcterms:W3CDTF">2006-08-16T00:00:00Z</dcterms:created>
  <dcterms:modified xsi:type="dcterms:W3CDTF">2026-05-26T05:49:56Z</dcterms:modified>
  <dc:identifier>DAHKu_CoPFU</dc:identifier>
</cp:coreProperties>
</file>