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8" r:id="rId2"/>
    <p:sldId id="259" r:id="rId3"/>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320"/>
    <a:srgbClr val="31888E"/>
    <a:srgbClr val="E1EE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CA2C0-7B77-0B7E-9A71-DB7587685E7F}" v="11" dt="2024-01-05T19:25:40.948"/>
    <p1510:client id="{58E83198-F3BE-4B8A-83F1-67B29AD4C1F3}" v="7" dt="2023-11-07T18:40:23.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1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31" tIns="45716" rIns="91431" bIns="45716" rtlCol="0"/>
          <a:lstStyle>
            <a:lvl1pPr algn="r">
              <a:defRPr sz="1200"/>
            </a:lvl1pPr>
          </a:lstStyle>
          <a:p>
            <a:fld id="{C1213579-4D24-47BD-87A0-45A53E5F0E8E}" type="datetimeFigureOut">
              <a:rPr lang="en-US" smtClean="0"/>
              <a:t>5/10/2024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31" tIns="45716" rIns="91431" bIns="45716" rtlCol="0" anchor="ctr"/>
          <a:lstStyle/>
          <a:p>
            <a:endParaRPr lang="en-US"/>
          </a:p>
        </p:txBody>
      </p:sp>
      <p:sp>
        <p:nvSpPr>
          <p:cNvPr id="5" name="Notes Placeholder 4"/>
          <p:cNvSpPr>
            <a:spLocks noGrp="1"/>
          </p:cNvSpPr>
          <p:nvPr>
            <p:ph type="body" sz="quarter" idx="3"/>
          </p:nvPr>
        </p:nvSpPr>
        <p:spPr>
          <a:xfrm>
            <a:off x="701676" y="4473576"/>
            <a:ext cx="5607050" cy="3660775"/>
          </a:xfrm>
          <a:prstGeom prst="rect">
            <a:avLst/>
          </a:prstGeom>
        </p:spPr>
        <p:txBody>
          <a:bodyPr vert="horz" lIns="91431" tIns="45716" rIns="91431"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31" tIns="45716" rIns="91431"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31" tIns="45716" rIns="91431" bIns="45716" rtlCol="0" anchor="b"/>
          <a:lstStyle>
            <a:lvl1pPr algn="r">
              <a:defRPr sz="1200"/>
            </a:lvl1pPr>
          </a:lstStyle>
          <a:p>
            <a:fld id="{877259D0-B7E2-4D36-847D-1449E52ABF12}" type="slidenum">
              <a:rPr lang="en-US" smtClean="0"/>
              <a:t>‹#›</a:t>
            </a:fld>
            <a:endParaRPr lang="en-US"/>
          </a:p>
        </p:txBody>
      </p:sp>
    </p:spTree>
    <p:extLst>
      <p:ext uri="{BB962C8B-B14F-4D97-AF65-F5344CB8AC3E}">
        <p14:creationId xmlns:p14="http://schemas.microsoft.com/office/powerpoint/2010/main" val="428997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259D0-B7E2-4D36-847D-1449E52ABF12}" type="slidenum">
              <a:rPr lang="en-US" smtClean="0"/>
              <a:t>2</a:t>
            </a:fld>
            <a:endParaRPr lang="en-US"/>
          </a:p>
        </p:txBody>
      </p:sp>
    </p:spTree>
    <p:extLst>
      <p:ext uri="{BB962C8B-B14F-4D97-AF65-F5344CB8AC3E}">
        <p14:creationId xmlns:p14="http://schemas.microsoft.com/office/powerpoint/2010/main" val="24728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897DC5-4957-4478-A39B-2F9445FFF75A}"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74636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897DC5-4957-4478-A39B-2F9445FFF75A}"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50963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897DC5-4957-4478-A39B-2F9445FFF75A}"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99720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897DC5-4957-4478-A39B-2F9445FFF75A}"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359903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897DC5-4957-4478-A39B-2F9445FFF75A}"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16310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897DC5-4957-4478-A39B-2F9445FFF75A}"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80950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897DC5-4957-4478-A39B-2F9445FFF75A}" type="datetimeFigureOut">
              <a:rPr lang="en-US" smtClean="0"/>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42518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897DC5-4957-4478-A39B-2F9445FFF75A}" type="datetimeFigureOut">
              <a:rPr lang="en-US" smtClean="0"/>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73896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97DC5-4957-4478-A39B-2F9445FFF75A}" type="datetimeFigureOut">
              <a:rPr lang="en-US" smtClean="0"/>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263675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897DC5-4957-4478-A39B-2F9445FFF75A}"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31645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897DC5-4957-4478-A39B-2F9445FFF75A}"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238CA-7C80-4AF8-B167-C5BC56039537}" type="slidenum">
              <a:rPr lang="en-US" smtClean="0"/>
              <a:t>‹#›</a:t>
            </a:fld>
            <a:endParaRPr lang="en-US"/>
          </a:p>
        </p:txBody>
      </p:sp>
    </p:spTree>
    <p:extLst>
      <p:ext uri="{BB962C8B-B14F-4D97-AF65-F5344CB8AC3E}">
        <p14:creationId xmlns:p14="http://schemas.microsoft.com/office/powerpoint/2010/main" val="398894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97DC5-4957-4478-A39B-2F9445FFF75A}" type="datetimeFigureOut">
              <a:rPr lang="en-US" smtClean="0"/>
              <a:t>5/10/2024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238CA-7C80-4AF8-B167-C5BC56039537}" type="slidenum">
              <a:rPr lang="en-US" smtClean="0"/>
              <a:t>‹#›</a:t>
            </a:fld>
            <a:endParaRPr lang="en-US"/>
          </a:p>
        </p:txBody>
      </p:sp>
    </p:spTree>
    <p:extLst>
      <p:ext uri="{BB962C8B-B14F-4D97-AF65-F5344CB8AC3E}">
        <p14:creationId xmlns:p14="http://schemas.microsoft.com/office/powerpoint/2010/main" val="26460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FFDD28B-1D1C-BA49-46CA-79B945DC5E66}"/>
              </a:ext>
            </a:extLst>
          </p:cNvPr>
          <p:cNvGrpSpPr/>
          <p:nvPr/>
        </p:nvGrpSpPr>
        <p:grpSpPr>
          <a:xfrm>
            <a:off x="-1" y="247031"/>
            <a:ext cx="9144001" cy="6528494"/>
            <a:chOff x="-1" y="247031"/>
            <a:chExt cx="9144001" cy="6528494"/>
          </a:xfrm>
        </p:grpSpPr>
        <p:grpSp>
          <p:nvGrpSpPr>
            <p:cNvPr id="9" name="Group 8">
              <a:extLst>
                <a:ext uri="{FF2B5EF4-FFF2-40B4-BE49-F238E27FC236}">
                  <a16:creationId xmlns:a16="http://schemas.microsoft.com/office/drawing/2014/main" id="{DF8F8DC3-CE6F-B880-DEE0-56028E77FA8B}"/>
                </a:ext>
              </a:extLst>
            </p:cNvPr>
            <p:cNvGrpSpPr/>
            <p:nvPr/>
          </p:nvGrpSpPr>
          <p:grpSpPr>
            <a:xfrm>
              <a:off x="-1" y="247031"/>
              <a:ext cx="9144001" cy="1026093"/>
              <a:chOff x="-1" y="247031"/>
              <a:chExt cx="9144001" cy="1026093"/>
            </a:xfrm>
          </p:grpSpPr>
          <p:sp>
            <p:nvSpPr>
              <p:cNvPr id="3" name="Rectangle 2">
                <a:extLst>
                  <a:ext uri="{FF2B5EF4-FFF2-40B4-BE49-F238E27FC236}">
                    <a16:creationId xmlns:a16="http://schemas.microsoft.com/office/drawing/2014/main" id="{6FC5483A-A99C-1E30-CF44-B3446232436C}"/>
                  </a:ext>
                </a:extLst>
              </p:cNvPr>
              <p:cNvSpPr/>
              <p:nvPr/>
            </p:nvSpPr>
            <p:spPr>
              <a:xfrm>
                <a:off x="4737463" y="247031"/>
                <a:ext cx="4406537" cy="1026093"/>
              </a:xfrm>
              <a:prstGeom prst="rect">
                <a:avLst/>
              </a:prstGeom>
              <a:solidFill>
                <a:srgbClr val="F58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11FCDCE-C7C7-15B7-5215-CDAF13FEEBB2}"/>
                  </a:ext>
                </a:extLst>
              </p:cNvPr>
              <p:cNvSpPr/>
              <p:nvPr/>
            </p:nvSpPr>
            <p:spPr>
              <a:xfrm>
                <a:off x="-1" y="247031"/>
                <a:ext cx="4474457" cy="1026093"/>
              </a:xfrm>
              <a:prstGeom prst="rect">
                <a:avLst/>
              </a:prstGeom>
              <a:solidFill>
                <a:srgbClr val="F58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4228B3C6-2EEF-C901-55A4-A83570E2622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212" y="259243"/>
                <a:ext cx="2561029" cy="931283"/>
              </a:xfrm>
              <a:prstGeom prst="rect">
                <a:avLst/>
              </a:prstGeom>
            </p:spPr>
          </p:pic>
          <p:pic>
            <p:nvPicPr>
              <p:cNvPr id="6" name="Picture 5" descr="Logo, company name&#10;&#10;Description automatically generated">
                <a:extLst>
                  <a:ext uri="{FF2B5EF4-FFF2-40B4-BE49-F238E27FC236}">
                    <a16:creationId xmlns:a16="http://schemas.microsoft.com/office/drawing/2014/main" id="{2D296F48-530B-A01F-84FD-C8380DC707A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22222" y1="30362" x2="22222" y2="30362"/>
                            <a14:foregroundMark x1="22987" y1="32752" x2="22987" y2="32752"/>
                            <a14:foregroundMark x1="38147" y1="46447" x2="38147" y2="46447"/>
                            <a14:foregroundMark x1="52137" y1="54457" x2="52137" y2="54457"/>
                            <a14:foregroundMark x1="72290" y1="55297" x2="72290" y2="55297"/>
                            <a14:foregroundMark x1="87404" y1="31137" x2="87404" y2="31137"/>
                            <a14:foregroundMark x1="72290" y1="30362" x2="72290" y2="30362"/>
                            <a14:foregroundMark x1="63338" y1="31137" x2="63338" y2="31137"/>
                            <a14:foregroundMark x1="51552" y1="72997" x2="51552" y2="72997"/>
                            <a14:foregroundMark x1="35897" y1="77778" x2="35897" y2="77778"/>
                            <a14:foregroundMark x1="43185" y1="77778" x2="43185" y2="77778"/>
                            <a14:foregroundMark x1="48223" y1="77003" x2="48223" y2="77003"/>
                            <a14:foregroundMark x1="47638" y1="74612" x2="47638" y2="74612"/>
                            <a14:foregroundMark x1="56050" y1="74612" x2="56050" y2="74612"/>
                            <a14:foregroundMark x1="56050" y1="75388" x2="56050" y2="75388"/>
                            <a14:foregroundMark x1="58300" y1="77003" x2="58300" y2="77003"/>
                            <a14:foregroundMark x1="65632" y1="76163" x2="65632" y2="76163"/>
                            <a14:foregroundMark x1="69366" y1="74677" x2="69366" y2="74677"/>
                            <a14:foregroundMark x1="74854" y1="75646" x2="74854" y2="75646"/>
                            <a14:foregroundMark x1="78947" y1="75194" x2="78947" y2="75194"/>
                            <a14:foregroundMark x1="86100" y1="75194" x2="86100" y2="75194"/>
                            <a14:foregroundMark x1="88799" y1="77132" x2="88799" y2="77132"/>
                            <a14:foregroundMark x1="75529" y1="87920" x2="75529" y2="87920"/>
                            <a14:foregroundMark x1="69051" y1="87920" x2="69051" y2="87920"/>
                            <a14:foregroundMark x1="65272" y1="88437" x2="65272" y2="88437"/>
                            <a14:foregroundMark x1="61853" y1="88437" x2="61853" y2="88437"/>
                            <a14:foregroundMark x1="51957" y1="89858" x2="51957" y2="89858"/>
                            <a14:foregroundMark x1="48223" y1="87920" x2="48223" y2="87920"/>
                            <a14:foregroundMark x1="42420" y1="88437" x2="42420" y2="88437"/>
                            <a14:foregroundMark x1="19253" y1="17377" x2="19253" y2="17377"/>
                            <a14:foregroundMark x1="37652" y1="84496" x2="37652" y2="84496"/>
                          </a14:backgroundRemoval>
                        </a14:imgEffect>
                      </a14:imgLayer>
                    </a14:imgProps>
                  </a:ext>
                  <a:ext uri="{28A0092B-C50C-407E-A947-70E740481C1C}">
                    <a14:useLocalDpi xmlns:a14="http://schemas.microsoft.com/office/drawing/2010/main" val="0"/>
                  </a:ext>
                </a:extLst>
              </a:blip>
              <a:stretch>
                <a:fillRect/>
              </a:stretch>
            </p:blipFill>
            <p:spPr>
              <a:xfrm>
                <a:off x="4791653" y="300628"/>
                <a:ext cx="1218502" cy="848511"/>
              </a:xfrm>
              <a:prstGeom prst="rect">
                <a:avLst/>
              </a:prstGeom>
            </p:spPr>
          </p:pic>
          <p:cxnSp>
            <p:nvCxnSpPr>
              <p:cNvPr id="11" name="Straight Connector 10">
                <a:extLst>
                  <a:ext uri="{FF2B5EF4-FFF2-40B4-BE49-F238E27FC236}">
                    <a16:creationId xmlns:a16="http://schemas.microsoft.com/office/drawing/2014/main" id="{E252490D-7845-9801-6A9F-8C970A613685}"/>
                  </a:ext>
                </a:extLst>
              </p:cNvPr>
              <p:cNvCxnSpPr>
                <a:cxnSpLocks/>
              </p:cNvCxnSpPr>
              <p:nvPr/>
            </p:nvCxnSpPr>
            <p:spPr>
              <a:xfrm>
                <a:off x="6238747" y="328752"/>
                <a:ext cx="0" cy="8203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07AD007-1495-0791-8A96-2B0B1F878060}"/>
                </a:ext>
              </a:extLst>
            </p:cNvPr>
            <p:cNvSpPr/>
            <p:nvPr/>
          </p:nvSpPr>
          <p:spPr>
            <a:xfrm>
              <a:off x="255179" y="1733107"/>
              <a:ext cx="3896835" cy="15989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iriam" panose="020B0502050101010101" pitchFamily="34" charset="-79"/>
              </a:endParaRPr>
            </a:p>
          </p:txBody>
        </p:sp>
        <p:sp>
          <p:nvSpPr>
            <p:cNvPr id="15" name="TextBox 14">
              <a:extLst>
                <a:ext uri="{FF2B5EF4-FFF2-40B4-BE49-F238E27FC236}">
                  <a16:creationId xmlns:a16="http://schemas.microsoft.com/office/drawing/2014/main" id="{22F8B089-39A1-6E14-96B6-26A1E6B52588}"/>
                </a:ext>
              </a:extLst>
            </p:cNvPr>
            <p:cNvSpPr txBox="1"/>
            <p:nvPr/>
          </p:nvSpPr>
          <p:spPr>
            <a:xfrm>
              <a:off x="1661348" y="5883176"/>
              <a:ext cx="1510350" cy="715581"/>
            </a:xfrm>
            <a:prstGeom prst="rect">
              <a:avLst/>
            </a:prstGeom>
            <a:noFill/>
          </p:spPr>
          <p:txBody>
            <a:bodyPr wrap="none" rtlCol="0">
              <a:spAutoFit/>
            </a:bodyPr>
            <a:lstStyle/>
            <a:p>
              <a:r>
                <a:rPr lang="en-US" sz="1050" b="1" dirty="0" err="1">
                  <a:cs typeface="Miriam" panose="020B0502050101010101" pitchFamily="34" charset="-79"/>
                </a:rPr>
                <a:t>MeezBox</a:t>
              </a:r>
              <a:r>
                <a:rPr lang="en-US" sz="1050" b="1" dirty="0">
                  <a:cs typeface="Miriam" panose="020B0502050101010101" pitchFamily="34" charset="-79"/>
                </a:rPr>
                <a:t> Foods</a:t>
              </a:r>
            </a:p>
            <a:p>
              <a:r>
                <a:rPr lang="en-US" sz="1000" dirty="0">
                  <a:cs typeface="Miriam" panose="020B0502050101010101" pitchFamily="34" charset="-79"/>
                </a:rPr>
                <a:t>1946 Campus Drive</a:t>
              </a:r>
            </a:p>
            <a:p>
              <a:r>
                <a:rPr lang="en-US" sz="1000" dirty="0">
                  <a:cs typeface="Miriam" panose="020B0502050101010101" pitchFamily="34" charset="-79"/>
                </a:rPr>
                <a:t>Hyde Park, NY 12538</a:t>
              </a:r>
            </a:p>
            <a:p>
              <a:r>
                <a:rPr lang="en-US" sz="1000" dirty="0">
                  <a:cs typeface="Miriam" panose="020B0502050101010101" pitchFamily="34" charset="-79"/>
                </a:rPr>
                <a:t>www.meezboxfoods.com</a:t>
              </a:r>
              <a:endParaRPr lang="en-US" sz="1100" dirty="0">
                <a:cs typeface="Miriam" panose="020B0502050101010101" pitchFamily="34" charset="-79"/>
              </a:endParaRPr>
            </a:p>
          </p:txBody>
        </p:sp>
        <p:sp>
          <p:nvSpPr>
            <p:cNvPr id="19" name="TextBox 18">
              <a:extLst>
                <a:ext uri="{FF2B5EF4-FFF2-40B4-BE49-F238E27FC236}">
                  <a16:creationId xmlns:a16="http://schemas.microsoft.com/office/drawing/2014/main" id="{CC9ABAA9-A8BD-8A87-CCA0-2BCA60CD4A0C}"/>
                </a:ext>
              </a:extLst>
            </p:cNvPr>
            <p:cNvSpPr txBox="1"/>
            <p:nvPr/>
          </p:nvSpPr>
          <p:spPr>
            <a:xfrm>
              <a:off x="4808257" y="4902115"/>
              <a:ext cx="1954142" cy="261610"/>
            </a:xfrm>
            <a:prstGeom prst="rect">
              <a:avLst/>
            </a:prstGeom>
            <a:noFill/>
          </p:spPr>
          <p:txBody>
            <a:bodyPr wrap="square" rtlCol="0">
              <a:spAutoFit/>
            </a:bodyPr>
            <a:lstStyle/>
            <a:p>
              <a:r>
                <a:rPr lang="en-US" sz="1100" b="1" dirty="0">
                  <a:solidFill>
                    <a:schemeClr val="accent6">
                      <a:lumMod val="75000"/>
                    </a:schemeClr>
                  </a:solidFill>
                  <a:cs typeface="Miriam" panose="020B0502050101010101" pitchFamily="34" charset="-79"/>
                </a:rPr>
                <a:t>WHAT’S INCLUDED</a:t>
              </a:r>
            </a:p>
          </p:txBody>
        </p:sp>
        <p:sp>
          <p:nvSpPr>
            <p:cNvPr id="20" name="TextBox 19">
              <a:extLst>
                <a:ext uri="{FF2B5EF4-FFF2-40B4-BE49-F238E27FC236}">
                  <a16:creationId xmlns:a16="http://schemas.microsoft.com/office/drawing/2014/main" id="{25B24E71-A96A-3C0C-335B-70334C8CFCB2}"/>
                </a:ext>
              </a:extLst>
            </p:cNvPr>
            <p:cNvSpPr txBox="1"/>
            <p:nvPr/>
          </p:nvSpPr>
          <p:spPr>
            <a:xfrm>
              <a:off x="6636190" y="4918685"/>
              <a:ext cx="2053890" cy="261610"/>
            </a:xfrm>
            <a:prstGeom prst="rect">
              <a:avLst/>
            </a:prstGeom>
            <a:noFill/>
          </p:spPr>
          <p:txBody>
            <a:bodyPr wrap="square" rtlCol="0">
              <a:spAutoFit/>
            </a:bodyPr>
            <a:lstStyle/>
            <a:p>
              <a:r>
                <a:rPr lang="en-US" sz="1100" b="1" dirty="0">
                  <a:solidFill>
                    <a:schemeClr val="accent6">
                      <a:lumMod val="75000"/>
                    </a:schemeClr>
                  </a:solidFill>
                  <a:cs typeface="Miriam" panose="020B0502050101010101" pitchFamily="34" charset="-79"/>
                </a:rPr>
                <a:t>WHAT ELSE YOU NEED</a:t>
              </a:r>
            </a:p>
          </p:txBody>
        </p:sp>
        <p:sp>
          <p:nvSpPr>
            <p:cNvPr id="23" name="TextBox 22">
              <a:extLst>
                <a:ext uri="{FF2B5EF4-FFF2-40B4-BE49-F238E27FC236}">
                  <a16:creationId xmlns:a16="http://schemas.microsoft.com/office/drawing/2014/main" id="{79EE43FB-9561-A621-AB75-911D60F2C0F9}"/>
                </a:ext>
              </a:extLst>
            </p:cNvPr>
            <p:cNvSpPr txBox="1"/>
            <p:nvPr/>
          </p:nvSpPr>
          <p:spPr>
            <a:xfrm>
              <a:off x="649243" y="1785078"/>
              <a:ext cx="3108703" cy="276999"/>
            </a:xfrm>
            <a:prstGeom prst="rect">
              <a:avLst/>
            </a:prstGeom>
            <a:noFill/>
          </p:spPr>
          <p:txBody>
            <a:bodyPr wrap="square" rtlCol="0">
              <a:spAutoFit/>
            </a:bodyPr>
            <a:lstStyle/>
            <a:p>
              <a:pPr algn="ctr"/>
              <a:r>
                <a:rPr lang="en-US" sz="1200" b="1" u="sng" dirty="0">
                  <a:cs typeface="Miriam" panose="020B0502050101010101" pitchFamily="34" charset="-79"/>
                </a:rPr>
                <a:t>OUR BEVERAGE RECOMMENDATION</a:t>
              </a:r>
            </a:p>
          </p:txBody>
        </p:sp>
        <p:sp>
          <p:nvSpPr>
            <p:cNvPr id="5" name="Rectangle 4">
              <a:extLst>
                <a:ext uri="{FF2B5EF4-FFF2-40B4-BE49-F238E27FC236}">
                  <a16:creationId xmlns:a16="http://schemas.microsoft.com/office/drawing/2014/main" id="{ACDE5594-C0C9-8548-36DC-71B56A658C27}"/>
                </a:ext>
              </a:extLst>
            </p:cNvPr>
            <p:cNvSpPr/>
            <p:nvPr/>
          </p:nvSpPr>
          <p:spPr>
            <a:xfrm>
              <a:off x="4824472" y="4891099"/>
              <a:ext cx="4232440" cy="1884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123FBBA-1759-4703-8BF0-0357D711D646}"/>
              </a:ext>
            </a:extLst>
          </p:cNvPr>
          <p:cNvSpPr txBox="1"/>
          <p:nvPr/>
        </p:nvSpPr>
        <p:spPr>
          <a:xfrm>
            <a:off x="4808257" y="3382119"/>
            <a:ext cx="4232440" cy="1384995"/>
          </a:xfrm>
          <a:prstGeom prst="rect">
            <a:avLst/>
          </a:prstGeom>
          <a:noFill/>
        </p:spPr>
        <p:txBody>
          <a:bodyPr wrap="square">
            <a:spAutoFit/>
          </a:bodyPr>
          <a:lstStyle/>
          <a:p>
            <a:pPr algn="l"/>
            <a:r>
              <a:rPr lang="en-US" sz="1200" b="1" i="0" dirty="0">
                <a:solidFill>
                  <a:srgbClr val="000000"/>
                </a:solidFill>
                <a:effectLst/>
                <a:cs typeface="Miriam" panose="020B0502050101010101" pitchFamily="34" charset="-79"/>
              </a:rPr>
              <a:t>Chef’s Lesson: Moroccan Tajine</a:t>
            </a:r>
          </a:p>
          <a:p>
            <a:pPr algn="l"/>
            <a:r>
              <a:rPr lang="en-US" sz="1200" b="0" i="0" dirty="0">
                <a:solidFill>
                  <a:srgbClr val="202122"/>
                </a:solidFill>
                <a:effectLst/>
                <a:latin typeface="Calibri" panose="020F0502020204030204" pitchFamily="34" charset="0"/>
                <a:cs typeface="Calibri" panose="020F0502020204030204" pitchFamily="34" charset="0"/>
              </a:rPr>
              <a:t>Moroccan tajine dishes are slow-cooked savory stews, typically made with sliced meat, poultry or fish together with vegetables, fruit, spices and nuts. </a:t>
            </a:r>
            <a:r>
              <a:rPr lang="en-US" sz="1200" dirty="0">
                <a:solidFill>
                  <a:srgbClr val="202122"/>
                </a:solidFill>
                <a:latin typeface="Calibri" panose="020F0502020204030204" pitchFamily="34" charset="0"/>
                <a:cs typeface="Calibri" panose="020F0502020204030204" pitchFamily="34" charset="0"/>
              </a:rPr>
              <a:t>T</a:t>
            </a:r>
            <a:r>
              <a:rPr lang="en-US" sz="1200" b="0" i="0" dirty="0">
                <a:solidFill>
                  <a:srgbClr val="202122"/>
                </a:solidFill>
                <a:effectLst/>
                <a:latin typeface="Calibri" panose="020F0502020204030204" pitchFamily="34" charset="0"/>
                <a:cs typeface="Calibri" panose="020F0502020204030204" pitchFamily="34" charset="0"/>
              </a:rPr>
              <a:t>he domed or cone-shaped lid of the tajine pot traps steam and returns the condensed liquid to the pot resulting in a minimal amount of water being needed to cook the meats and vegetables. </a:t>
            </a:r>
            <a:endParaRPr lang="en-US" sz="1200" b="0" i="0" dirty="0">
              <a:solidFill>
                <a:srgbClr val="00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4777C0F-5DDA-AE79-A86E-A056E408369F}"/>
              </a:ext>
            </a:extLst>
          </p:cNvPr>
          <p:cNvSpPr txBox="1"/>
          <p:nvPr/>
        </p:nvSpPr>
        <p:spPr>
          <a:xfrm>
            <a:off x="6141658" y="328752"/>
            <a:ext cx="2897838" cy="861774"/>
          </a:xfrm>
          <a:prstGeom prst="rect">
            <a:avLst/>
          </a:prstGeom>
          <a:noFill/>
        </p:spPr>
        <p:txBody>
          <a:bodyPr wrap="square" rtlCol="0">
            <a:spAutoFit/>
          </a:bodyPr>
          <a:lstStyle/>
          <a:p>
            <a:pPr algn="ctr"/>
            <a:r>
              <a:rPr lang="en-US" b="1" dirty="0">
                <a:cs typeface="Miriam" panose="020B0604020202020204" pitchFamily="34" charset="-79"/>
              </a:rPr>
              <a:t>Moroccan Lamb Meatballs</a:t>
            </a:r>
          </a:p>
          <a:p>
            <a:pPr algn="ctr"/>
            <a:r>
              <a:rPr lang="en-US" sz="1600" i="1" dirty="0">
                <a:cs typeface="Miriam" panose="020B0604020202020204" pitchFamily="34" charset="-79"/>
              </a:rPr>
              <a:t>In a Spicy Tomato Sauce with Herbed Couscous &amp; Vegetables</a:t>
            </a:r>
          </a:p>
        </p:txBody>
      </p:sp>
      <p:sp>
        <p:nvSpPr>
          <p:cNvPr id="27" name="TextBox 26">
            <a:extLst>
              <a:ext uri="{FF2B5EF4-FFF2-40B4-BE49-F238E27FC236}">
                <a16:creationId xmlns:a16="http://schemas.microsoft.com/office/drawing/2014/main" id="{1ED1099D-6818-D4C9-90E3-E0303EC4977A}"/>
              </a:ext>
            </a:extLst>
          </p:cNvPr>
          <p:cNvSpPr txBox="1"/>
          <p:nvPr/>
        </p:nvSpPr>
        <p:spPr>
          <a:xfrm>
            <a:off x="330961" y="2176247"/>
            <a:ext cx="3901137" cy="1015663"/>
          </a:xfrm>
          <a:prstGeom prst="rect">
            <a:avLst/>
          </a:prstGeom>
          <a:noFill/>
        </p:spPr>
        <p:txBody>
          <a:bodyPr wrap="square">
            <a:spAutoFit/>
          </a:bodyPr>
          <a:lstStyle/>
          <a:p>
            <a:pPr algn="l"/>
            <a:r>
              <a:rPr lang="en-US" sz="1200" dirty="0">
                <a:latin typeface="Söhne"/>
              </a:rPr>
              <a:t>We</a:t>
            </a:r>
            <a:r>
              <a:rPr lang="en-US" sz="1200" b="0" i="0" dirty="0">
                <a:effectLst/>
                <a:latin typeface="Söhne"/>
              </a:rPr>
              <a:t> recommend </a:t>
            </a:r>
            <a:r>
              <a:rPr lang="en-US" sz="1200" b="0" i="0" dirty="0">
                <a:solidFill>
                  <a:srgbClr val="222222"/>
                </a:solidFill>
                <a:effectLst/>
                <a:latin typeface="Calibri" panose="020F0502020204030204" pitchFamily="34" charset="0"/>
                <a:cs typeface="Calibri" panose="020F0502020204030204" pitchFamily="34" charset="0"/>
              </a:rPr>
              <a:t>mellow aged reds like Rioja reservas or similar oak-aged Spanish reds, inexpensive southern Italian reds such as Nero d’Avola, Negroamaro and Aglianico, Lebanese reds or of course reds from Morocco itself.  Also pairs well with our very own Cleaver IPA.  </a:t>
            </a:r>
          </a:p>
        </p:txBody>
      </p:sp>
      <p:sp>
        <p:nvSpPr>
          <p:cNvPr id="34" name="TextBox 33">
            <a:extLst>
              <a:ext uri="{FF2B5EF4-FFF2-40B4-BE49-F238E27FC236}">
                <a16:creationId xmlns:a16="http://schemas.microsoft.com/office/drawing/2014/main" id="{896024B0-FFFB-535C-0C40-A52BA9E45C64}"/>
              </a:ext>
            </a:extLst>
          </p:cNvPr>
          <p:cNvSpPr txBox="1"/>
          <p:nvPr/>
        </p:nvSpPr>
        <p:spPr>
          <a:xfrm>
            <a:off x="4885047" y="5193019"/>
            <a:ext cx="2053890" cy="1631216"/>
          </a:xfrm>
          <a:prstGeom prst="rect">
            <a:avLst/>
          </a:prstGeom>
          <a:noFill/>
        </p:spPr>
        <p:txBody>
          <a:bodyPr wrap="square" rtlCol="0">
            <a:spAutoFit/>
          </a:bodyPr>
          <a:lstStyle/>
          <a:p>
            <a:r>
              <a:rPr lang="en-US" sz="1000" dirty="0">
                <a:cs typeface="Miriam" panose="020B0502050101010101" pitchFamily="34" charset="-79"/>
              </a:rPr>
              <a:t>Spicy Chickpea-Tomato Sauce</a:t>
            </a:r>
          </a:p>
          <a:p>
            <a:r>
              <a:rPr lang="en-US" sz="1000" dirty="0">
                <a:cs typeface="Miriam" panose="020B0502050101010101" pitchFamily="34" charset="-79"/>
              </a:rPr>
              <a:t>Lamb Meatballs</a:t>
            </a:r>
          </a:p>
          <a:p>
            <a:r>
              <a:rPr lang="en-US" sz="1000" dirty="0">
                <a:cs typeface="Miriam" panose="020B0502050101010101" pitchFamily="34" charset="-79"/>
              </a:rPr>
              <a:t>Couscous</a:t>
            </a:r>
          </a:p>
          <a:p>
            <a:r>
              <a:rPr lang="en-US" sz="1000" dirty="0">
                <a:cs typeface="Miriam" panose="020B0502050101010101" pitchFamily="34" charset="-79"/>
              </a:rPr>
              <a:t>Dried Apricots</a:t>
            </a:r>
          </a:p>
          <a:p>
            <a:r>
              <a:rPr lang="en-US" sz="1000" dirty="0">
                <a:cs typeface="Miriam" panose="020B0502050101010101" pitchFamily="34" charset="-79"/>
              </a:rPr>
              <a:t>Butter</a:t>
            </a:r>
          </a:p>
          <a:p>
            <a:r>
              <a:rPr lang="en-US" sz="1000" dirty="0">
                <a:cs typeface="Miriam" panose="020B0502050101010101" pitchFamily="34" charset="-79"/>
              </a:rPr>
              <a:t>Olive Oil</a:t>
            </a:r>
          </a:p>
          <a:p>
            <a:r>
              <a:rPr lang="en-US" sz="1000" dirty="0">
                <a:cs typeface="Miriam" panose="020B0502050101010101" pitchFamily="34" charset="-79"/>
              </a:rPr>
              <a:t>Zucchini</a:t>
            </a:r>
          </a:p>
          <a:p>
            <a:r>
              <a:rPr lang="en-US" sz="1000" dirty="0">
                <a:cs typeface="Miriam" panose="020B0502050101010101" pitchFamily="34" charset="-79"/>
              </a:rPr>
              <a:t>Yogurt Sauce </a:t>
            </a:r>
          </a:p>
          <a:p>
            <a:r>
              <a:rPr lang="en-US" sz="1000" dirty="0">
                <a:cs typeface="Miriam" panose="020B0502050101010101" pitchFamily="34" charset="-79"/>
              </a:rPr>
              <a:t>Parsley</a:t>
            </a:r>
          </a:p>
          <a:p>
            <a:endParaRPr lang="en-US" sz="1000" dirty="0">
              <a:cs typeface="Miriam" panose="020B0502050101010101" pitchFamily="34" charset="-79"/>
            </a:endParaRPr>
          </a:p>
        </p:txBody>
      </p:sp>
      <p:sp>
        <p:nvSpPr>
          <p:cNvPr id="36" name="TextBox 35">
            <a:extLst>
              <a:ext uri="{FF2B5EF4-FFF2-40B4-BE49-F238E27FC236}">
                <a16:creationId xmlns:a16="http://schemas.microsoft.com/office/drawing/2014/main" id="{C35E0507-4A33-CAAC-E139-E5EFBECD9D68}"/>
              </a:ext>
            </a:extLst>
          </p:cNvPr>
          <p:cNvSpPr txBox="1"/>
          <p:nvPr/>
        </p:nvSpPr>
        <p:spPr>
          <a:xfrm>
            <a:off x="6636190" y="5159811"/>
            <a:ext cx="2375330" cy="707886"/>
          </a:xfrm>
          <a:prstGeom prst="rect">
            <a:avLst/>
          </a:prstGeom>
          <a:noFill/>
        </p:spPr>
        <p:txBody>
          <a:bodyPr wrap="square" rtlCol="0">
            <a:spAutoFit/>
          </a:bodyPr>
          <a:lstStyle/>
          <a:p>
            <a:r>
              <a:rPr lang="en-US" sz="1000" dirty="0">
                <a:cs typeface="Miriam" panose="020B0502050101010101" pitchFamily="34" charset="-79"/>
              </a:rPr>
              <a:t>1 Small saucepan</a:t>
            </a:r>
          </a:p>
          <a:p>
            <a:r>
              <a:rPr lang="en-US" sz="1000" dirty="0">
                <a:cs typeface="Miriam" panose="020B0502050101010101" pitchFamily="34" charset="-79"/>
              </a:rPr>
              <a:t>1 Medium saucepan with tight fitting lid</a:t>
            </a:r>
          </a:p>
          <a:p>
            <a:r>
              <a:rPr lang="en-US" sz="1000" dirty="0">
                <a:cs typeface="Miriam" panose="020B0502050101010101" pitchFamily="34" charset="-79"/>
              </a:rPr>
              <a:t>1 Small Sauté Pan </a:t>
            </a:r>
          </a:p>
          <a:p>
            <a:r>
              <a:rPr lang="en-US" sz="1000" dirty="0">
                <a:cs typeface="Miriam" panose="020B0502050101010101" pitchFamily="34" charset="-79"/>
              </a:rPr>
              <a:t>1 Cup Water plus 2 tablespoons </a:t>
            </a:r>
          </a:p>
        </p:txBody>
      </p:sp>
      <p:sp>
        <p:nvSpPr>
          <p:cNvPr id="4" name="TextBox 3">
            <a:extLst>
              <a:ext uri="{FF2B5EF4-FFF2-40B4-BE49-F238E27FC236}">
                <a16:creationId xmlns:a16="http://schemas.microsoft.com/office/drawing/2014/main" id="{99389FB7-FCC5-FF2A-7EBA-478E3F1CD022}"/>
              </a:ext>
            </a:extLst>
          </p:cNvPr>
          <p:cNvSpPr txBox="1"/>
          <p:nvPr/>
        </p:nvSpPr>
        <p:spPr>
          <a:xfrm>
            <a:off x="250877" y="3664146"/>
            <a:ext cx="3901137" cy="430887"/>
          </a:xfrm>
          <a:prstGeom prst="rect">
            <a:avLst/>
          </a:prstGeom>
          <a:noFill/>
        </p:spPr>
        <p:txBody>
          <a:bodyPr wrap="square" lIns="91440" tIns="45720" rIns="91440" bIns="45720" rtlCol="0" anchor="t">
            <a:spAutoFit/>
          </a:bodyPr>
          <a:lstStyle/>
          <a:p>
            <a:pPr algn="ctr"/>
            <a:r>
              <a:rPr lang="en-US" sz="1100" b="1" dirty="0">
                <a:cs typeface="Miriam"/>
              </a:rPr>
              <a:t>Moroccan Lamb Meatballs, Spicy Chickpea-Tomato Sauce, </a:t>
            </a:r>
          </a:p>
          <a:p>
            <a:pPr algn="ctr"/>
            <a:r>
              <a:rPr lang="en-US" sz="1100" b="1" dirty="0">
                <a:cs typeface="Miriam"/>
              </a:rPr>
              <a:t>Herbed Couscous &amp; Vegetables </a:t>
            </a:r>
          </a:p>
        </p:txBody>
      </p:sp>
      <p:pic>
        <p:nvPicPr>
          <p:cNvPr id="8" name="Picture 7" descr="A plate of food with a fork and knife&#10;&#10;Description automatically generated">
            <a:extLst>
              <a:ext uri="{FF2B5EF4-FFF2-40B4-BE49-F238E27FC236}">
                <a16:creationId xmlns:a16="http://schemas.microsoft.com/office/drawing/2014/main" id="{47CB3143-D0C3-9702-B696-7BEDFC42E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904" y="1393843"/>
            <a:ext cx="2797521" cy="1865014"/>
          </a:xfrm>
          <a:prstGeom prst="rect">
            <a:avLst/>
          </a:prstGeom>
        </p:spPr>
      </p:pic>
      <p:pic>
        <p:nvPicPr>
          <p:cNvPr id="12" name="Picture 11" descr="A close-up of a nutrition label&#10;&#10;Description automatically generated">
            <a:extLst>
              <a:ext uri="{FF2B5EF4-FFF2-40B4-BE49-F238E27FC236}">
                <a16:creationId xmlns:a16="http://schemas.microsoft.com/office/drawing/2014/main" id="{109F30CE-8521-0F3C-1AAF-E7CC07487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80" y="4044881"/>
            <a:ext cx="4116612" cy="1668928"/>
          </a:xfrm>
          <a:prstGeom prst="rect">
            <a:avLst/>
          </a:prstGeom>
        </p:spPr>
      </p:pic>
    </p:spTree>
    <p:extLst>
      <p:ext uri="{BB962C8B-B14F-4D97-AF65-F5344CB8AC3E}">
        <p14:creationId xmlns:p14="http://schemas.microsoft.com/office/powerpoint/2010/main" val="266481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68D3E1C-0C76-350B-070E-C539858617CA}"/>
              </a:ext>
            </a:extLst>
          </p:cNvPr>
          <p:cNvGrpSpPr/>
          <p:nvPr/>
        </p:nvGrpSpPr>
        <p:grpSpPr>
          <a:xfrm>
            <a:off x="0" y="184595"/>
            <a:ext cx="9144000" cy="6693080"/>
            <a:chOff x="0" y="184595"/>
            <a:chExt cx="9144000" cy="6693080"/>
          </a:xfrm>
        </p:grpSpPr>
        <p:sp>
          <p:nvSpPr>
            <p:cNvPr id="6" name="TextBox 5">
              <a:extLst>
                <a:ext uri="{FF2B5EF4-FFF2-40B4-BE49-F238E27FC236}">
                  <a16:creationId xmlns:a16="http://schemas.microsoft.com/office/drawing/2014/main" id="{40A0C07C-57A0-F7E8-FD85-942DB42046D5}"/>
                </a:ext>
              </a:extLst>
            </p:cNvPr>
            <p:cNvSpPr txBox="1"/>
            <p:nvPr/>
          </p:nvSpPr>
          <p:spPr>
            <a:xfrm>
              <a:off x="193244" y="184595"/>
              <a:ext cx="1954142" cy="369332"/>
            </a:xfrm>
            <a:prstGeom prst="rect">
              <a:avLst/>
            </a:prstGeom>
            <a:noFill/>
          </p:spPr>
          <p:txBody>
            <a:bodyPr wrap="square" rtlCol="0">
              <a:spAutoFit/>
            </a:bodyPr>
            <a:lstStyle/>
            <a:p>
              <a:r>
                <a:rPr lang="en-US" b="1" dirty="0">
                  <a:solidFill>
                    <a:schemeClr val="accent6">
                      <a:lumMod val="75000"/>
                    </a:schemeClr>
                  </a:solidFill>
                  <a:cs typeface="Miriam" panose="020B0502050101010101" pitchFamily="34" charset="-79"/>
                </a:rPr>
                <a:t>INSTRUCTIONS</a:t>
              </a:r>
            </a:p>
          </p:txBody>
        </p:sp>
        <p:grpSp>
          <p:nvGrpSpPr>
            <p:cNvPr id="9" name="Group 8">
              <a:extLst>
                <a:ext uri="{FF2B5EF4-FFF2-40B4-BE49-F238E27FC236}">
                  <a16:creationId xmlns:a16="http://schemas.microsoft.com/office/drawing/2014/main" id="{DFB371EE-0C93-09F3-DF0A-AFB1B9F81A16}"/>
                </a:ext>
              </a:extLst>
            </p:cNvPr>
            <p:cNvGrpSpPr/>
            <p:nvPr/>
          </p:nvGrpSpPr>
          <p:grpSpPr>
            <a:xfrm>
              <a:off x="0" y="6090612"/>
              <a:ext cx="9144000" cy="787063"/>
              <a:chOff x="0" y="6090612"/>
              <a:chExt cx="9144000" cy="787063"/>
            </a:xfrm>
          </p:grpSpPr>
          <p:sp>
            <p:nvSpPr>
              <p:cNvPr id="46" name="Rectangle 45">
                <a:extLst>
                  <a:ext uri="{FF2B5EF4-FFF2-40B4-BE49-F238E27FC236}">
                    <a16:creationId xmlns:a16="http://schemas.microsoft.com/office/drawing/2014/main" id="{545FAD18-6076-C7E5-A4B8-B1CD8DAA8749}"/>
                  </a:ext>
                </a:extLst>
              </p:cNvPr>
              <p:cNvSpPr/>
              <p:nvPr/>
            </p:nvSpPr>
            <p:spPr>
              <a:xfrm>
                <a:off x="0" y="6090612"/>
                <a:ext cx="9144000" cy="787063"/>
              </a:xfrm>
              <a:prstGeom prst="rect">
                <a:avLst/>
              </a:prstGeom>
              <a:solidFill>
                <a:srgbClr val="F58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9678D8A8-7CCC-5B3F-E0A9-08CCCB9AA8A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3034"/>
              <a:stretch/>
            </p:blipFill>
            <p:spPr>
              <a:xfrm>
                <a:off x="1018786" y="6146403"/>
                <a:ext cx="2029216" cy="567927"/>
              </a:xfrm>
              <a:prstGeom prst="rect">
                <a:avLst/>
              </a:prstGeom>
            </p:spPr>
          </p:pic>
          <p:sp>
            <p:nvSpPr>
              <p:cNvPr id="4" name="TextBox 3">
                <a:extLst>
                  <a:ext uri="{FF2B5EF4-FFF2-40B4-BE49-F238E27FC236}">
                    <a16:creationId xmlns:a16="http://schemas.microsoft.com/office/drawing/2014/main" id="{AA1D3AFF-5D03-E5D4-CD68-573B7F970253}"/>
                  </a:ext>
                </a:extLst>
              </p:cNvPr>
              <p:cNvSpPr txBox="1"/>
              <p:nvPr/>
            </p:nvSpPr>
            <p:spPr>
              <a:xfrm>
                <a:off x="5355432" y="6224952"/>
                <a:ext cx="2911040" cy="523220"/>
              </a:xfrm>
              <a:prstGeom prst="rect">
                <a:avLst/>
              </a:prstGeom>
              <a:noFill/>
            </p:spPr>
            <p:txBody>
              <a:bodyPr wrap="square" lIns="91440" tIns="45720" rIns="91440" bIns="45720" rtlCol="0" anchor="t">
                <a:spAutoFit/>
              </a:bodyPr>
              <a:lstStyle/>
              <a:p>
                <a:pPr algn="ctr"/>
                <a:r>
                  <a:rPr lang="en-US" sz="1400" b="1" dirty="0">
                    <a:cs typeface="Miriam"/>
                  </a:rPr>
                  <a:t>Scan this QR code to learn more about </a:t>
                </a:r>
                <a:r>
                  <a:rPr lang="en-US" sz="1400" b="1" dirty="0" err="1">
                    <a:cs typeface="Miriam"/>
                  </a:rPr>
                  <a:t>meezbox</a:t>
                </a:r>
                <a:r>
                  <a:rPr lang="en-US" sz="1400" b="1" dirty="0">
                    <a:cs typeface="Miriam"/>
                  </a:rPr>
                  <a:t> </a:t>
                </a:r>
                <a:r>
                  <a:rPr lang="en-US" sz="1400" b="1" dirty="0" err="1">
                    <a:cs typeface="Miriam"/>
                  </a:rPr>
                  <a:t>mealkits</a:t>
                </a:r>
                <a:endParaRPr lang="en-US" sz="1400" b="1" dirty="0" err="1">
                  <a:cs typeface="Miriam" panose="020B0502050101010101" pitchFamily="34" charset="-79"/>
                </a:endParaRPr>
              </a:p>
            </p:txBody>
          </p:sp>
          <p:pic>
            <p:nvPicPr>
              <p:cNvPr id="7" name="Picture 6" descr="A qr code with a black background&#10;&#10;Description automatically generated">
                <a:extLst>
                  <a:ext uri="{FF2B5EF4-FFF2-40B4-BE49-F238E27FC236}">
                    <a16:creationId xmlns:a16="http://schemas.microsoft.com/office/drawing/2014/main" id="{80E46732-1F2F-9ED8-543B-2E7CAE536374}"/>
                  </a:ext>
                </a:extLst>
              </p:cNvPr>
              <p:cNvPicPr>
                <a:picLocks noChangeAspect="1"/>
              </p:cNvPicPr>
              <p:nvPr/>
            </p:nvPicPr>
            <p:blipFill rotWithShape="1">
              <a:blip r:embed="rId4"/>
              <a:srcRect l="4494" t="5213" r="2247" b="6738"/>
              <a:stretch/>
            </p:blipFill>
            <p:spPr>
              <a:xfrm>
                <a:off x="8174804" y="6146403"/>
                <a:ext cx="705841" cy="666417"/>
              </a:xfrm>
              <a:prstGeom prst="rect">
                <a:avLst/>
              </a:prstGeom>
            </p:spPr>
          </p:pic>
        </p:grpSp>
      </p:grpSp>
      <p:sp>
        <p:nvSpPr>
          <p:cNvPr id="17" name="TextBox 16">
            <a:extLst>
              <a:ext uri="{FF2B5EF4-FFF2-40B4-BE49-F238E27FC236}">
                <a16:creationId xmlns:a16="http://schemas.microsoft.com/office/drawing/2014/main" id="{EF329A29-7CDE-5439-EE5E-1915E78E4D7A}"/>
              </a:ext>
            </a:extLst>
          </p:cNvPr>
          <p:cNvSpPr txBox="1"/>
          <p:nvPr/>
        </p:nvSpPr>
        <p:spPr>
          <a:xfrm>
            <a:off x="2033394" y="602128"/>
            <a:ext cx="671851" cy="307777"/>
          </a:xfrm>
          <a:prstGeom prst="rect">
            <a:avLst/>
          </a:prstGeom>
          <a:noFill/>
        </p:spPr>
        <p:txBody>
          <a:bodyPr wrap="none" rtlCol="0">
            <a:spAutoFit/>
          </a:bodyPr>
          <a:lstStyle/>
          <a:p>
            <a:r>
              <a:rPr lang="en-US" sz="1400" b="1" dirty="0">
                <a:solidFill>
                  <a:schemeClr val="accent6">
                    <a:lumMod val="75000"/>
                  </a:schemeClr>
                </a:solidFill>
                <a:cs typeface="Miriam" panose="020B0502050101010101" pitchFamily="34" charset="-79"/>
              </a:rPr>
              <a:t>STEP 1</a:t>
            </a:r>
          </a:p>
        </p:txBody>
      </p:sp>
      <p:sp>
        <p:nvSpPr>
          <p:cNvPr id="18" name="TextBox 17">
            <a:extLst>
              <a:ext uri="{FF2B5EF4-FFF2-40B4-BE49-F238E27FC236}">
                <a16:creationId xmlns:a16="http://schemas.microsoft.com/office/drawing/2014/main" id="{995B653C-D060-71B6-EDAC-ED5898AF245B}"/>
              </a:ext>
            </a:extLst>
          </p:cNvPr>
          <p:cNvSpPr txBox="1"/>
          <p:nvPr/>
        </p:nvSpPr>
        <p:spPr>
          <a:xfrm>
            <a:off x="1989442" y="886304"/>
            <a:ext cx="2464496" cy="1600438"/>
          </a:xfrm>
          <a:prstGeom prst="rect">
            <a:avLst/>
          </a:prstGeom>
          <a:noFill/>
        </p:spPr>
        <p:txBody>
          <a:bodyPr wrap="square" lIns="91440" tIns="45720" rIns="91440" bIns="45720" rtlCol="0" anchor="t">
            <a:spAutoFit/>
          </a:bodyPr>
          <a:lstStyle/>
          <a:p>
            <a:r>
              <a:rPr lang="en-US" sz="1400" dirty="0">
                <a:cs typeface="Miriam"/>
              </a:rPr>
              <a:t>Heat the spicy chickpea-tomato sauce and lamb meatballs in a small sauce pot over medium-high heat for approximately 5 minutes.  Turn heat to low and hold until ready to plate. </a:t>
            </a:r>
            <a:endParaRPr lang="en-US" sz="1400" dirty="0">
              <a:cs typeface="Miriam" panose="020B0502050101010101" pitchFamily="34" charset="-79"/>
            </a:endParaRPr>
          </a:p>
        </p:txBody>
      </p:sp>
      <p:sp>
        <p:nvSpPr>
          <p:cNvPr id="19" name="TextBox 18">
            <a:extLst>
              <a:ext uri="{FF2B5EF4-FFF2-40B4-BE49-F238E27FC236}">
                <a16:creationId xmlns:a16="http://schemas.microsoft.com/office/drawing/2014/main" id="{1F294039-A523-15F4-1339-4A1E71ABA42D}"/>
              </a:ext>
            </a:extLst>
          </p:cNvPr>
          <p:cNvSpPr txBox="1"/>
          <p:nvPr/>
        </p:nvSpPr>
        <p:spPr>
          <a:xfrm>
            <a:off x="1989876" y="2946453"/>
            <a:ext cx="671851" cy="307777"/>
          </a:xfrm>
          <a:prstGeom prst="rect">
            <a:avLst/>
          </a:prstGeom>
          <a:noFill/>
        </p:spPr>
        <p:txBody>
          <a:bodyPr wrap="none" rtlCol="0">
            <a:spAutoFit/>
          </a:bodyPr>
          <a:lstStyle/>
          <a:p>
            <a:r>
              <a:rPr lang="en-US" sz="1400" b="1" dirty="0">
                <a:solidFill>
                  <a:schemeClr val="accent6">
                    <a:lumMod val="75000"/>
                  </a:schemeClr>
                </a:solidFill>
                <a:cs typeface="Miriam" panose="020B0502050101010101" pitchFamily="34" charset="-79"/>
              </a:rPr>
              <a:t>STEP 2</a:t>
            </a:r>
          </a:p>
        </p:txBody>
      </p:sp>
      <p:sp>
        <p:nvSpPr>
          <p:cNvPr id="20" name="TextBox 19">
            <a:extLst>
              <a:ext uri="{FF2B5EF4-FFF2-40B4-BE49-F238E27FC236}">
                <a16:creationId xmlns:a16="http://schemas.microsoft.com/office/drawing/2014/main" id="{EF222868-A36E-D40D-6594-93B858676F1A}"/>
              </a:ext>
            </a:extLst>
          </p:cNvPr>
          <p:cNvSpPr txBox="1"/>
          <p:nvPr/>
        </p:nvSpPr>
        <p:spPr>
          <a:xfrm>
            <a:off x="1989442" y="3217931"/>
            <a:ext cx="2638010" cy="2031325"/>
          </a:xfrm>
          <a:prstGeom prst="rect">
            <a:avLst/>
          </a:prstGeom>
          <a:noFill/>
        </p:spPr>
        <p:txBody>
          <a:bodyPr wrap="square" rtlCol="0">
            <a:spAutoFit/>
          </a:bodyPr>
          <a:lstStyle/>
          <a:p>
            <a:pPr algn="l"/>
            <a:r>
              <a:rPr lang="en-US" sz="1400" dirty="0">
                <a:cs typeface="Miriam"/>
              </a:rPr>
              <a:t>In a medium saucepan, bring water, butter and oil to a boil.  Stir in the couscous, dried apricots &amp; parsley, cover tightly with a lid, and remove from heat. Let couscous steam for 5 minutes. Use fork to fluff and break up </a:t>
            </a:r>
          </a:p>
          <a:p>
            <a:pPr algn="l"/>
            <a:r>
              <a:rPr lang="en-US" sz="1400" dirty="0">
                <a:cs typeface="Miriam"/>
              </a:rPr>
              <a:t>any clumps. Season to taste </a:t>
            </a:r>
          </a:p>
          <a:p>
            <a:pPr algn="l"/>
            <a:r>
              <a:rPr lang="en-US" sz="1400" dirty="0">
                <a:cs typeface="Miriam"/>
              </a:rPr>
              <a:t>with salt and pepper.</a:t>
            </a:r>
            <a:endParaRPr lang="en-US" sz="1400" dirty="0">
              <a:cs typeface="Miriam" panose="020B0502050101010101" pitchFamily="34" charset="-79"/>
            </a:endParaRPr>
          </a:p>
        </p:txBody>
      </p:sp>
      <p:sp>
        <p:nvSpPr>
          <p:cNvPr id="21" name="TextBox 20">
            <a:extLst>
              <a:ext uri="{FF2B5EF4-FFF2-40B4-BE49-F238E27FC236}">
                <a16:creationId xmlns:a16="http://schemas.microsoft.com/office/drawing/2014/main" id="{79A860A1-6AFD-BEE0-CE16-9B380717BB33}"/>
              </a:ext>
            </a:extLst>
          </p:cNvPr>
          <p:cNvSpPr txBox="1"/>
          <p:nvPr/>
        </p:nvSpPr>
        <p:spPr>
          <a:xfrm>
            <a:off x="6386024" y="688698"/>
            <a:ext cx="671851" cy="307777"/>
          </a:xfrm>
          <a:prstGeom prst="rect">
            <a:avLst/>
          </a:prstGeom>
          <a:noFill/>
        </p:spPr>
        <p:txBody>
          <a:bodyPr wrap="none" rtlCol="0">
            <a:spAutoFit/>
          </a:bodyPr>
          <a:lstStyle/>
          <a:p>
            <a:r>
              <a:rPr lang="en-US" sz="1400" b="1" dirty="0">
                <a:solidFill>
                  <a:schemeClr val="accent6">
                    <a:lumMod val="75000"/>
                  </a:schemeClr>
                </a:solidFill>
                <a:cs typeface="Miriam" panose="020B0502050101010101" pitchFamily="34" charset="-79"/>
              </a:rPr>
              <a:t>STEP 3</a:t>
            </a:r>
          </a:p>
        </p:txBody>
      </p:sp>
      <p:sp>
        <p:nvSpPr>
          <p:cNvPr id="22" name="TextBox 21">
            <a:extLst>
              <a:ext uri="{FF2B5EF4-FFF2-40B4-BE49-F238E27FC236}">
                <a16:creationId xmlns:a16="http://schemas.microsoft.com/office/drawing/2014/main" id="{09CECF1C-69CB-058F-C963-5FED9188389B}"/>
              </a:ext>
            </a:extLst>
          </p:cNvPr>
          <p:cNvSpPr txBox="1"/>
          <p:nvPr/>
        </p:nvSpPr>
        <p:spPr>
          <a:xfrm>
            <a:off x="6386024" y="972090"/>
            <a:ext cx="2714922" cy="954107"/>
          </a:xfrm>
          <a:prstGeom prst="rect">
            <a:avLst/>
          </a:prstGeom>
          <a:noFill/>
        </p:spPr>
        <p:txBody>
          <a:bodyPr wrap="square" lIns="91440" tIns="45720" rIns="91440" bIns="45720" rtlCol="0" anchor="t">
            <a:spAutoFit/>
          </a:bodyPr>
          <a:lstStyle/>
          <a:p>
            <a:r>
              <a:rPr lang="en-US" sz="1400" dirty="0">
                <a:solidFill>
                  <a:srgbClr val="000000"/>
                </a:solidFill>
                <a:cs typeface="Miriam"/>
              </a:rPr>
              <a:t>Preheat sauté pan over medium-high heat. Add olive oil and zucchini.  Sauté until golden brown. Season to taste.</a:t>
            </a:r>
            <a:endParaRPr lang="en-US" sz="1400" dirty="0">
              <a:cs typeface="Calibri"/>
            </a:endParaRPr>
          </a:p>
        </p:txBody>
      </p:sp>
      <p:sp>
        <p:nvSpPr>
          <p:cNvPr id="30" name="TextBox 29">
            <a:extLst>
              <a:ext uri="{FF2B5EF4-FFF2-40B4-BE49-F238E27FC236}">
                <a16:creationId xmlns:a16="http://schemas.microsoft.com/office/drawing/2014/main" id="{A5975B2F-59F1-1C2E-0785-B45722CC1829}"/>
              </a:ext>
            </a:extLst>
          </p:cNvPr>
          <p:cNvSpPr txBox="1"/>
          <p:nvPr/>
        </p:nvSpPr>
        <p:spPr>
          <a:xfrm>
            <a:off x="6396959" y="3029167"/>
            <a:ext cx="671851" cy="307777"/>
          </a:xfrm>
          <a:prstGeom prst="rect">
            <a:avLst/>
          </a:prstGeom>
          <a:noFill/>
        </p:spPr>
        <p:txBody>
          <a:bodyPr wrap="none" rtlCol="0">
            <a:spAutoFit/>
          </a:bodyPr>
          <a:lstStyle/>
          <a:p>
            <a:r>
              <a:rPr lang="en-US" sz="1400" b="1" dirty="0">
                <a:solidFill>
                  <a:schemeClr val="accent6">
                    <a:lumMod val="75000"/>
                  </a:schemeClr>
                </a:solidFill>
                <a:cs typeface="Miriam" panose="020B0502050101010101" pitchFamily="34" charset="-79"/>
              </a:rPr>
              <a:t>STEP 4</a:t>
            </a:r>
          </a:p>
        </p:txBody>
      </p:sp>
      <p:sp>
        <p:nvSpPr>
          <p:cNvPr id="31" name="TextBox 30">
            <a:extLst>
              <a:ext uri="{FF2B5EF4-FFF2-40B4-BE49-F238E27FC236}">
                <a16:creationId xmlns:a16="http://schemas.microsoft.com/office/drawing/2014/main" id="{2AD241AF-C21B-D781-7BA2-D42EDCA9B3A3}"/>
              </a:ext>
            </a:extLst>
          </p:cNvPr>
          <p:cNvSpPr txBox="1"/>
          <p:nvPr/>
        </p:nvSpPr>
        <p:spPr>
          <a:xfrm>
            <a:off x="6387970" y="3336944"/>
            <a:ext cx="2464496" cy="1384995"/>
          </a:xfrm>
          <a:prstGeom prst="rect">
            <a:avLst/>
          </a:prstGeom>
          <a:noFill/>
        </p:spPr>
        <p:txBody>
          <a:bodyPr wrap="square" rtlCol="0">
            <a:spAutoFit/>
          </a:bodyPr>
          <a:lstStyle/>
          <a:p>
            <a:r>
              <a:rPr lang="en-US" sz="1400" dirty="0">
                <a:solidFill>
                  <a:srgbClr val="000000"/>
                </a:solidFill>
                <a:cs typeface="Miriam" panose="020B0502050101010101" pitchFamily="34" charset="-79"/>
              </a:rPr>
              <a:t>Place couscous mixture in the center of the plate.  Spoon the lamb meatballs &amp; chickpea-tomato sauce on top.  Garnish with sauteed zucchini &amp; yogurt sauce. Enjoy!</a:t>
            </a:r>
            <a:endParaRPr lang="en-US" sz="1400" dirty="0">
              <a:cs typeface="Miriam" panose="020B0502050101010101" pitchFamily="34" charset="-79"/>
            </a:endParaRPr>
          </a:p>
        </p:txBody>
      </p:sp>
      <p:sp>
        <p:nvSpPr>
          <p:cNvPr id="5" name="Rectangle 4">
            <a:extLst>
              <a:ext uri="{FF2B5EF4-FFF2-40B4-BE49-F238E27FC236}">
                <a16:creationId xmlns:a16="http://schemas.microsoft.com/office/drawing/2014/main" id="{518204DC-BB0F-E3F9-44D3-716A8F5BEA7A}"/>
              </a:ext>
            </a:extLst>
          </p:cNvPr>
          <p:cNvSpPr/>
          <p:nvPr/>
        </p:nvSpPr>
        <p:spPr>
          <a:xfrm>
            <a:off x="419201" y="3304991"/>
            <a:ext cx="1502229" cy="106182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472A931-0DD8-0040-01E4-554DDE92C0FB}"/>
              </a:ext>
            </a:extLst>
          </p:cNvPr>
          <p:cNvSpPr/>
          <p:nvPr/>
        </p:nvSpPr>
        <p:spPr>
          <a:xfrm>
            <a:off x="4883795" y="979071"/>
            <a:ext cx="1502229" cy="106182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18221BC-3572-3B6D-E7B0-E9CD90385434}"/>
              </a:ext>
            </a:extLst>
          </p:cNvPr>
          <p:cNvSpPr/>
          <p:nvPr/>
        </p:nvSpPr>
        <p:spPr>
          <a:xfrm>
            <a:off x="4777065" y="3390804"/>
            <a:ext cx="1502229" cy="106182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A pot of food on a stove&#10;&#10;Description automatically generated">
            <a:extLst>
              <a:ext uri="{FF2B5EF4-FFF2-40B4-BE49-F238E27FC236}">
                <a16:creationId xmlns:a16="http://schemas.microsoft.com/office/drawing/2014/main" id="{C1449260-EE28-0B57-F360-6B9A5A193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81" y="918664"/>
            <a:ext cx="1672085" cy="1276402"/>
          </a:xfrm>
          <a:prstGeom prst="rect">
            <a:avLst/>
          </a:prstGeom>
        </p:spPr>
      </p:pic>
      <p:pic>
        <p:nvPicPr>
          <p:cNvPr id="13" name="Picture 12" descr="A person cooking food in a pot&#10;&#10;Description automatically generated">
            <a:extLst>
              <a:ext uri="{FF2B5EF4-FFF2-40B4-BE49-F238E27FC236}">
                <a16:creationId xmlns:a16="http://schemas.microsoft.com/office/drawing/2014/main" id="{7EF3C8D9-CD87-344A-55AF-4C277F5416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087" y="3292554"/>
            <a:ext cx="1735379" cy="1429385"/>
          </a:xfrm>
          <a:prstGeom prst="rect">
            <a:avLst/>
          </a:prstGeom>
        </p:spPr>
      </p:pic>
      <p:pic>
        <p:nvPicPr>
          <p:cNvPr id="16" name="Picture 15" descr="A hand holding a pan of zucchini&#10;&#10;Description automatically generated">
            <a:extLst>
              <a:ext uri="{FF2B5EF4-FFF2-40B4-BE49-F238E27FC236}">
                <a16:creationId xmlns:a16="http://schemas.microsoft.com/office/drawing/2014/main" id="{1A72B76D-06D7-7846-6F3F-F3B80EFF2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878" y="979071"/>
            <a:ext cx="1844417" cy="1296910"/>
          </a:xfrm>
          <a:prstGeom prst="rect">
            <a:avLst/>
          </a:prstGeom>
        </p:spPr>
      </p:pic>
      <p:pic>
        <p:nvPicPr>
          <p:cNvPr id="24" name="Picture 23" descr="A plate of food with a spoon&#10;&#10;Description automatically generated">
            <a:extLst>
              <a:ext uri="{FF2B5EF4-FFF2-40B4-BE49-F238E27FC236}">
                <a16:creationId xmlns:a16="http://schemas.microsoft.com/office/drawing/2014/main" id="{48DA9C2D-B35B-AC6A-307E-A4AB8982B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5501" y="3370887"/>
            <a:ext cx="1780523" cy="1296910"/>
          </a:xfrm>
          <a:prstGeom prst="rect">
            <a:avLst/>
          </a:prstGeom>
        </p:spPr>
      </p:pic>
    </p:spTree>
    <p:extLst>
      <p:ext uri="{BB962C8B-B14F-4D97-AF65-F5344CB8AC3E}">
        <p14:creationId xmlns:p14="http://schemas.microsoft.com/office/powerpoint/2010/main" val="14072229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1644</TotalTime>
  <Words>363</Words>
  <Application>Microsoft Office PowerPoint</Application>
  <PresentationFormat>Letter Paper (8.5x11 in)</PresentationFormat>
  <Paragraphs>40</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Miriam</vt:lpstr>
      <vt:lpstr>Söhne</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Erickson</dc:creator>
  <cp:lastModifiedBy>Chas Cerulli</cp:lastModifiedBy>
  <cp:revision>86</cp:revision>
  <cp:lastPrinted>2024-04-02T16:44:51Z</cp:lastPrinted>
  <dcterms:created xsi:type="dcterms:W3CDTF">2023-03-14T16:33:06Z</dcterms:created>
  <dcterms:modified xsi:type="dcterms:W3CDTF">2024-05-10T19:23:48Z</dcterms:modified>
</cp:coreProperties>
</file>