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8" r:id="rId2"/>
    <p:sldId id="259" r:id="rId3"/>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ED4"/>
    <a:srgbClr val="F58320"/>
    <a:srgbClr val="318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2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22" tIns="45712" rIns="91422" bIns="45712" rtlCol="0"/>
          <a:lstStyle>
            <a:lvl1pPr algn="l">
              <a:defRPr sz="1200"/>
            </a:lvl1pPr>
          </a:lstStyle>
          <a:p>
            <a:endParaRPr lang="en-US"/>
          </a:p>
        </p:txBody>
      </p:sp>
      <p:sp>
        <p:nvSpPr>
          <p:cNvPr id="3" name="Date Placeholder 2"/>
          <p:cNvSpPr>
            <a:spLocks noGrp="1"/>
          </p:cNvSpPr>
          <p:nvPr>
            <p:ph type="dt" idx="1"/>
          </p:nvPr>
        </p:nvSpPr>
        <p:spPr>
          <a:xfrm>
            <a:off x="3970340" y="2"/>
            <a:ext cx="3038475" cy="466725"/>
          </a:xfrm>
          <a:prstGeom prst="rect">
            <a:avLst/>
          </a:prstGeom>
        </p:spPr>
        <p:txBody>
          <a:bodyPr vert="horz" lIns="91422" tIns="45712" rIns="91422" bIns="45712" rtlCol="0"/>
          <a:lstStyle>
            <a:lvl1pPr algn="r">
              <a:defRPr sz="1200"/>
            </a:lvl1pPr>
          </a:lstStyle>
          <a:p>
            <a:fld id="{C1213579-4D24-47BD-87A0-45A53E5F0E8E}" type="datetimeFigureOut">
              <a:rPr lang="en-US" smtClean="0"/>
              <a:t>4/29/2024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2" tIns="45712" rIns="91422" bIns="45712" rtlCol="0" anchor="ctr"/>
          <a:lstStyle/>
          <a:p>
            <a:endParaRPr lang="en-US"/>
          </a:p>
        </p:txBody>
      </p:sp>
      <p:sp>
        <p:nvSpPr>
          <p:cNvPr id="5" name="Notes Placeholder 4"/>
          <p:cNvSpPr>
            <a:spLocks noGrp="1"/>
          </p:cNvSpPr>
          <p:nvPr>
            <p:ph type="body" sz="quarter" idx="3"/>
          </p:nvPr>
        </p:nvSpPr>
        <p:spPr>
          <a:xfrm>
            <a:off x="701677" y="4473577"/>
            <a:ext cx="5607050" cy="3660775"/>
          </a:xfrm>
          <a:prstGeom prst="rect">
            <a:avLst/>
          </a:prstGeom>
        </p:spPr>
        <p:txBody>
          <a:bodyPr vert="horz" lIns="91422" tIns="45712" rIns="91422"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7"/>
            <a:ext cx="3038475" cy="466725"/>
          </a:xfrm>
          <a:prstGeom prst="rect">
            <a:avLst/>
          </a:prstGeom>
        </p:spPr>
        <p:txBody>
          <a:bodyPr vert="horz" lIns="91422" tIns="45712" rIns="91422"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7"/>
            <a:ext cx="3038475" cy="466725"/>
          </a:xfrm>
          <a:prstGeom prst="rect">
            <a:avLst/>
          </a:prstGeom>
        </p:spPr>
        <p:txBody>
          <a:bodyPr vert="horz" lIns="91422" tIns="45712" rIns="91422" bIns="45712" rtlCol="0" anchor="b"/>
          <a:lstStyle>
            <a:lvl1pPr algn="r">
              <a:defRPr sz="1200"/>
            </a:lvl1pPr>
          </a:lstStyle>
          <a:p>
            <a:fld id="{877259D0-B7E2-4D36-847D-1449E52ABF12}" type="slidenum">
              <a:rPr lang="en-US" smtClean="0"/>
              <a:t>‹#›</a:t>
            </a:fld>
            <a:endParaRPr lang="en-US"/>
          </a:p>
        </p:txBody>
      </p:sp>
    </p:spTree>
    <p:extLst>
      <p:ext uri="{BB962C8B-B14F-4D97-AF65-F5344CB8AC3E}">
        <p14:creationId xmlns:p14="http://schemas.microsoft.com/office/powerpoint/2010/main" val="428997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259D0-B7E2-4D36-847D-1449E52ABF12}" type="slidenum">
              <a:rPr lang="en-US" smtClean="0"/>
              <a:t>2</a:t>
            </a:fld>
            <a:endParaRPr lang="en-US"/>
          </a:p>
        </p:txBody>
      </p:sp>
    </p:spTree>
    <p:extLst>
      <p:ext uri="{BB962C8B-B14F-4D97-AF65-F5344CB8AC3E}">
        <p14:creationId xmlns:p14="http://schemas.microsoft.com/office/powerpoint/2010/main" val="24728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897DC5-4957-4478-A39B-2F9445FFF75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74636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897DC5-4957-4478-A39B-2F9445FFF75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50963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897DC5-4957-4478-A39B-2F9445FFF75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99720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897DC5-4957-4478-A39B-2F9445FFF75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359903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897DC5-4957-4478-A39B-2F9445FFF75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16310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897DC5-4957-4478-A39B-2F9445FFF75A}"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80950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897DC5-4957-4478-A39B-2F9445FFF75A}"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42518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897DC5-4957-4478-A39B-2F9445FFF75A}"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73896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97DC5-4957-4478-A39B-2F9445FFF75A}"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63675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897DC5-4957-4478-A39B-2F9445FFF75A}"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31645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897DC5-4957-4478-A39B-2F9445FFF75A}"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398894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97DC5-4957-4478-A39B-2F9445FFF75A}" type="datetimeFigureOut">
              <a:rPr lang="en-US" smtClean="0"/>
              <a:t>4/29/2024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238CA-7C80-4AF8-B167-C5BC56039537}" type="slidenum">
              <a:rPr lang="en-US" smtClean="0"/>
              <a:t>‹#›</a:t>
            </a:fld>
            <a:endParaRPr lang="en-US"/>
          </a:p>
        </p:txBody>
      </p:sp>
    </p:spTree>
    <p:extLst>
      <p:ext uri="{BB962C8B-B14F-4D97-AF65-F5344CB8AC3E}">
        <p14:creationId xmlns:p14="http://schemas.microsoft.com/office/powerpoint/2010/main" val="26460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FFDD28B-1D1C-BA49-46CA-79B945DC5E66}"/>
              </a:ext>
            </a:extLst>
          </p:cNvPr>
          <p:cNvGrpSpPr/>
          <p:nvPr/>
        </p:nvGrpSpPr>
        <p:grpSpPr>
          <a:xfrm>
            <a:off x="-1" y="247031"/>
            <a:ext cx="9144001" cy="6528494"/>
            <a:chOff x="-1" y="247031"/>
            <a:chExt cx="9144001" cy="6528494"/>
          </a:xfrm>
        </p:grpSpPr>
        <p:grpSp>
          <p:nvGrpSpPr>
            <p:cNvPr id="9" name="Group 8">
              <a:extLst>
                <a:ext uri="{FF2B5EF4-FFF2-40B4-BE49-F238E27FC236}">
                  <a16:creationId xmlns:a16="http://schemas.microsoft.com/office/drawing/2014/main" id="{DF8F8DC3-CE6F-B880-DEE0-56028E77FA8B}"/>
                </a:ext>
              </a:extLst>
            </p:cNvPr>
            <p:cNvGrpSpPr/>
            <p:nvPr/>
          </p:nvGrpSpPr>
          <p:grpSpPr>
            <a:xfrm>
              <a:off x="-1" y="247031"/>
              <a:ext cx="9144001" cy="1026093"/>
              <a:chOff x="-1" y="247031"/>
              <a:chExt cx="9144001" cy="1026093"/>
            </a:xfrm>
          </p:grpSpPr>
          <p:sp>
            <p:nvSpPr>
              <p:cNvPr id="3" name="Rectangle 2">
                <a:extLst>
                  <a:ext uri="{FF2B5EF4-FFF2-40B4-BE49-F238E27FC236}">
                    <a16:creationId xmlns:a16="http://schemas.microsoft.com/office/drawing/2014/main" id="{6FC5483A-A99C-1E30-CF44-B3446232436C}"/>
                  </a:ext>
                </a:extLst>
              </p:cNvPr>
              <p:cNvSpPr/>
              <p:nvPr/>
            </p:nvSpPr>
            <p:spPr>
              <a:xfrm>
                <a:off x="4737463" y="247031"/>
                <a:ext cx="4406537" cy="1026093"/>
              </a:xfrm>
              <a:prstGeom prst="rect">
                <a:avLst/>
              </a:prstGeom>
              <a:solidFill>
                <a:srgbClr val="F58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11FCDCE-C7C7-15B7-5215-CDAF13FEEBB2}"/>
                  </a:ext>
                </a:extLst>
              </p:cNvPr>
              <p:cNvSpPr/>
              <p:nvPr/>
            </p:nvSpPr>
            <p:spPr>
              <a:xfrm>
                <a:off x="-1" y="247031"/>
                <a:ext cx="4474457" cy="1026093"/>
              </a:xfrm>
              <a:prstGeom prst="rect">
                <a:avLst/>
              </a:prstGeom>
              <a:solidFill>
                <a:srgbClr val="F58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4228B3C6-2EEF-C901-55A4-A83570E2622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212" y="259243"/>
                <a:ext cx="2561029" cy="931283"/>
              </a:xfrm>
              <a:prstGeom prst="rect">
                <a:avLst/>
              </a:prstGeom>
            </p:spPr>
          </p:pic>
          <p:pic>
            <p:nvPicPr>
              <p:cNvPr id="6" name="Picture 5" descr="Logo, company name&#10;&#10;Description automatically generated">
                <a:extLst>
                  <a:ext uri="{FF2B5EF4-FFF2-40B4-BE49-F238E27FC236}">
                    <a16:creationId xmlns:a16="http://schemas.microsoft.com/office/drawing/2014/main" id="{2D296F48-530B-A01F-84FD-C8380DC707A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22222" y1="30362" x2="22222" y2="30362"/>
                            <a14:foregroundMark x1="22987" y1="32752" x2="22987" y2="32752"/>
                            <a14:foregroundMark x1="38147" y1="46447" x2="38147" y2="46447"/>
                            <a14:foregroundMark x1="52137" y1="54457" x2="52137" y2="54457"/>
                            <a14:foregroundMark x1="72290" y1="55297" x2="72290" y2="55297"/>
                            <a14:foregroundMark x1="87404" y1="31137" x2="87404" y2="31137"/>
                            <a14:foregroundMark x1="72290" y1="30362" x2="72290" y2="30362"/>
                            <a14:foregroundMark x1="63338" y1="31137" x2="63338" y2="31137"/>
                            <a14:foregroundMark x1="51552" y1="72997" x2="51552" y2="72997"/>
                            <a14:foregroundMark x1="35897" y1="77778" x2="35897" y2="77778"/>
                            <a14:foregroundMark x1="43185" y1="77778" x2="43185" y2="77778"/>
                            <a14:foregroundMark x1="48223" y1="77003" x2="48223" y2="77003"/>
                            <a14:foregroundMark x1="47638" y1="74612" x2="47638" y2="74612"/>
                            <a14:foregroundMark x1="56050" y1="74612" x2="56050" y2="74612"/>
                            <a14:foregroundMark x1="56050" y1="75388" x2="56050" y2="75388"/>
                            <a14:foregroundMark x1="58300" y1="77003" x2="58300" y2="77003"/>
                            <a14:foregroundMark x1="65632" y1="76163" x2="65632" y2="76163"/>
                            <a14:foregroundMark x1="69366" y1="74677" x2="69366" y2="74677"/>
                            <a14:foregroundMark x1="74854" y1="75646" x2="74854" y2="75646"/>
                            <a14:foregroundMark x1="78947" y1="75194" x2="78947" y2="75194"/>
                            <a14:foregroundMark x1="86100" y1="75194" x2="86100" y2="75194"/>
                            <a14:foregroundMark x1="88799" y1="77132" x2="88799" y2="77132"/>
                            <a14:foregroundMark x1="75529" y1="87920" x2="75529" y2="87920"/>
                            <a14:foregroundMark x1="69051" y1="87920" x2="69051" y2="87920"/>
                            <a14:foregroundMark x1="65272" y1="88437" x2="65272" y2="88437"/>
                            <a14:foregroundMark x1="61853" y1="88437" x2="61853" y2="88437"/>
                            <a14:foregroundMark x1="51957" y1="89858" x2="51957" y2="89858"/>
                            <a14:foregroundMark x1="48223" y1="87920" x2="48223" y2="87920"/>
                            <a14:foregroundMark x1="42420" y1="88437" x2="42420" y2="88437"/>
                            <a14:foregroundMark x1="19253" y1="17377" x2="19253" y2="17377"/>
                            <a14:foregroundMark x1="37652" y1="84496" x2="37652" y2="84496"/>
                          </a14:backgroundRemoval>
                        </a14:imgEffect>
                      </a14:imgLayer>
                    </a14:imgProps>
                  </a:ext>
                  <a:ext uri="{28A0092B-C50C-407E-A947-70E740481C1C}">
                    <a14:useLocalDpi xmlns:a14="http://schemas.microsoft.com/office/drawing/2010/main" val="0"/>
                  </a:ext>
                </a:extLst>
              </a:blip>
              <a:stretch>
                <a:fillRect/>
              </a:stretch>
            </p:blipFill>
            <p:spPr>
              <a:xfrm>
                <a:off x="4791653" y="300628"/>
                <a:ext cx="1218502" cy="848511"/>
              </a:xfrm>
              <a:prstGeom prst="rect">
                <a:avLst/>
              </a:prstGeom>
            </p:spPr>
          </p:pic>
          <p:cxnSp>
            <p:nvCxnSpPr>
              <p:cNvPr id="11" name="Straight Connector 10">
                <a:extLst>
                  <a:ext uri="{FF2B5EF4-FFF2-40B4-BE49-F238E27FC236}">
                    <a16:creationId xmlns:a16="http://schemas.microsoft.com/office/drawing/2014/main" id="{E252490D-7845-9801-6A9F-8C970A613685}"/>
                  </a:ext>
                </a:extLst>
              </p:cNvPr>
              <p:cNvCxnSpPr>
                <a:cxnSpLocks/>
              </p:cNvCxnSpPr>
              <p:nvPr/>
            </p:nvCxnSpPr>
            <p:spPr>
              <a:xfrm>
                <a:off x="6029171" y="349883"/>
                <a:ext cx="0" cy="8203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07AD007-1495-0791-8A96-2B0B1F878060}"/>
                </a:ext>
              </a:extLst>
            </p:cNvPr>
            <p:cNvSpPr/>
            <p:nvPr/>
          </p:nvSpPr>
          <p:spPr>
            <a:xfrm>
              <a:off x="255179" y="1733107"/>
              <a:ext cx="3896835" cy="15989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1EED4"/>
                </a:highlight>
                <a:cs typeface="Miriam" panose="020B0502050101010101" pitchFamily="34" charset="-79"/>
              </a:endParaRPr>
            </a:p>
          </p:txBody>
        </p:sp>
        <p:sp>
          <p:nvSpPr>
            <p:cNvPr id="15" name="TextBox 14">
              <a:extLst>
                <a:ext uri="{FF2B5EF4-FFF2-40B4-BE49-F238E27FC236}">
                  <a16:creationId xmlns:a16="http://schemas.microsoft.com/office/drawing/2014/main" id="{22F8B089-39A1-6E14-96B6-26A1E6B52588}"/>
                </a:ext>
              </a:extLst>
            </p:cNvPr>
            <p:cNvSpPr txBox="1"/>
            <p:nvPr/>
          </p:nvSpPr>
          <p:spPr>
            <a:xfrm>
              <a:off x="1691940" y="5650836"/>
              <a:ext cx="1510350" cy="715581"/>
            </a:xfrm>
            <a:prstGeom prst="rect">
              <a:avLst/>
            </a:prstGeom>
            <a:noFill/>
          </p:spPr>
          <p:txBody>
            <a:bodyPr wrap="none" rtlCol="0">
              <a:spAutoFit/>
            </a:bodyPr>
            <a:lstStyle/>
            <a:p>
              <a:r>
                <a:rPr lang="en-US" sz="1050" b="1" dirty="0" err="1">
                  <a:cs typeface="Miriam" panose="020B0502050101010101" pitchFamily="34" charset="-79"/>
                </a:rPr>
                <a:t>MeezBox</a:t>
              </a:r>
              <a:r>
                <a:rPr lang="en-US" sz="1050" b="1" dirty="0">
                  <a:cs typeface="Miriam" panose="020B0502050101010101" pitchFamily="34" charset="-79"/>
                </a:rPr>
                <a:t> Foods</a:t>
              </a:r>
            </a:p>
            <a:p>
              <a:r>
                <a:rPr lang="en-US" sz="1000" dirty="0">
                  <a:cs typeface="Miriam" panose="020B0502050101010101" pitchFamily="34" charset="-79"/>
                </a:rPr>
                <a:t>1946 Campus Drive</a:t>
              </a:r>
            </a:p>
            <a:p>
              <a:r>
                <a:rPr lang="en-US" sz="1000" dirty="0">
                  <a:cs typeface="Miriam" panose="020B0502050101010101" pitchFamily="34" charset="-79"/>
                </a:rPr>
                <a:t>Hyde Park, NY 12538</a:t>
              </a:r>
            </a:p>
            <a:p>
              <a:r>
                <a:rPr lang="en-US" sz="1000" dirty="0">
                  <a:cs typeface="Miriam" panose="020B0502050101010101" pitchFamily="34" charset="-79"/>
                </a:rPr>
                <a:t>www.meezboxfoods.com</a:t>
              </a:r>
              <a:endParaRPr lang="en-US" sz="1100" dirty="0">
                <a:cs typeface="Miriam" panose="020B0502050101010101" pitchFamily="34" charset="-79"/>
              </a:endParaRPr>
            </a:p>
          </p:txBody>
        </p:sp>
        <p:sp>
          <p:nvSpPr>
            <p:cNvPr id="19" name="TextBox 18">
              <a:extLst>
                <a:ext uri="{FF2B5EF4-FFF2-40B4-BE49-F238E27FC236}">
                  <a16:creationId xmlns:a16="http://schemas.microsoft.com/office/drawing/2014/main" id="{CC9ABAA9-A8BD-8A87-CCA0-2BCA60CD4A0C}"/>
                </a:ext>
              </a:extLst>
            </p:cNvPr>
            <p:cNvSpPr txBox="1"/>
            <p:nvPr/>
          </p:nvSpPr>
          <p:spPr>
            <a:xfrm>
              <a:off x="4849482" y="4874601"/>
              <a:ext cx="1954142" cy="261610"/>
            </a:xfrm>
            <a:prstGeom prst="rect">
              <a:avLst/>
            </a:prstGeom>
            <a:noFill/>
          </p:spPr>
          <p:txBody>
            <a:bodyPr wrap="square" rtlCol="0">
              <a:spAutoFit/>
            </a:bodyPr>
            <a:lstStyle/>
            <a:p>
              <a:r>
                <a:rPr lang="en-US" sz="1100" b="1" dirty="0">
                  <a:solidFill>
                    <a:schemeClr val="accent6">
                      <a:lumMod val="75000"/>
                    </a:schemeClr>
                  </a:solidFill>
                  <a:cs typeface="Miriam" panose="020B0502050101010101" pitchFamily="34" charset="-79"/>
                </a:rPr>
                <a:t>WHAT’S INCLUDED</a:t>
              </a:r>
            </a:p>
          </p:txBody>
        </p:sp>
        <p:sp>
          <p:nvSpPr>
            <p:cNvPr id="20" name="TextBox 19">
              <a:extLst>
                <a:ext uri="{FF2B5EF4-FFF2-40B4-BE49-F238E27FC236}">
                  <a16:creationId xmlns:a16="http://schemas.microsoft.com/office/drawing/2014/main" id="{25B24E71-A96A-3C0C-335B-70334C8CFCB2}"/>
                </a:ext>
              </a:extLst>
            </p:cNvPr>
            <p:cNvSpPr txBox="1"/>
            <p:nvPr/>
          </p:nvSpPr>
          <p:spPr>
            <a:xfrm>
              <a:off x="6233187" y="4882282"/>
              <a:ext cx="2053890" cy="261610"/>
            </a:xfrm>
            <a:prstGeom prst="rect">
              <a:avLst/>
            </a:prstGeom>
            <a:noFill/>
          </p:spPr>
          <p:txBody>
            <a:bodyPr wrap="square" rtlCol="0">
              <a:spAutoFit/>
            </a:bodyPr>
            <a:lstStyle/>
            <a:p>
              <a:r>
                <a:rPr lang="en-US" sz="1100" b="1" dirty="0">
                  <a:solidFill>
                    <a:schemeClr val="accent6">
                      <a:lumMod val="75000"/>
                    </a:schemeClr>
                  </a:solidFill>
                  <a:cs typeface="Miriam" panose="020B0502050101010101" pitchFamily="34" charset="-79"/>
                </a:rPr>
                <a:t>WHAT ELSE YOU NEED</a:t>
              </a:r>
            </a:p>
          </p:txBody>
        </p:sp>
        <p:sp>
          <p:nvSpPr>
            <p:cNvPr id="23" name="TextBox 22">
              <a:extLst>
                <a:ext uri="{FF2B5EF4-FFF2-40B4-BE49-F238E27FC236}">
                  <a16:creationId xmlns:a16="http://schemas.microsoft.com/office/drawing/2014/main" id="{79EE43FB-9561-A621-AB75-911D60F2C0F9}"/>
                </a:ext>
              </a:extLst>
            </p:cNvPr>
            <p:cNvSpPr txBox="1"/>
            <p:nvPr/>
          </p:nvSpPr>
          <p:spPr>
            <a:xfrm>
              <a:off x="649243" y="1785078"/>
              <a:ext cx="3108703" cy="276999"/>
            </a:xfrm>
            <a:prstGeom prst="rect">
              <a:avLst/>
            </a:prstGeom>
            <a:noFill/>
          </p:spPr>
          <p:txBody>
            <a:bodyPr wrap="square" rtlCol="0">
              <a:spAutoFit/>
            </a:bodyPr>
            <a:lstStyle/>
            <a:p>
              <a:pPr algn="ctr"/>
              <a:r>
                <a:rPr lang="en-US" sz="1200" b="1" u="sng" dirty="0">
                  <a:cs typeface="Miriam" panose="020B0502050101010101" pitchFamily="34" charset="-79"/>
                </a:rPr>
                <a:t>OUR BEVERAGE RECOMMENDATION</a:t>
              </a:r>
            </a:p>
          </p:txBody>
        </p:sp>
        <p:sp>
          <p:nvSpPr>
            <p:cNvPr id="5" name="Rectangle 4">
              <a:extLst>
                <a:ext uri="{FF2B5EF4-FFF2-40B4-BE49-F238E27FC236}">
                  <a16:creationId xmlns:a16="http://schemas.microsoft.com/office/drawing/2014/main" id="{ACDE5594-C0C9-8548-36DC-71B56A658C27}"/>
                </a:ext>
              </a:extLst>
            </p:cNvPr>
            <p:cNvSpPr/>
            <p:nvPr/>
          </p:nvSpPr>
          <p:spPr>
            <a:xfrm>
              <a:off x="4824472" y="4891099"/>
              <a:ext cx="4232440" cy="1884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123FBBA-1759-4703-8BF0-0357D711D646}"/>
              </a:ext>
            </a:extLst>
          </p:cNvPr>
          <p:cNvSpPr txBox="1"/>
          <p:nvPr/>
        </p:nvSpPr>
        <p:spPr>
          <a:xfrm>
            <a:off x="4849482" y="3412550"/>
            <a:ext cx="4232440" cy="1384995"/>
          </a:xfrm>
          <a:prstGeom prst="rect">
            <a:avLst/>
          </a:prstGeom>
          <a:noFill/>
        </p:spPr>
        <p:txBody>
          <a:bodyPr wrap="square">
            <a:spAutoFit/>
          </a:bodyPr>
          <a:lstStyle/>
          <a:p>
            <a:pPr algn="l"/>
            <a:r>
              <a:rPr lang="en-US" sz="1200" b="1" i="0" dirty="0">
                <a:solidFill>
                  <a:srgbClr val="000000"/>
                </a:solidFill>
                <a:effectLst/>
                <a:cs typeface="Miriam" panose="020B0502050101010101" pitchFamily="34" charset="-79"/>
              </a:rPr>
              <a:t>Chef’s Lesson: Pad Thai </a:t>
            </a:r>
          </a:p>
          <a:p>
            <a:pPr algn="l"/>
            <a:r>
              <a:rPr lang="en-US" sz="1200" b="0" i="0" dirty="0">
                <a:effectLst/>
              </a:rPr>
              <a:t>Pad Thai, a dish that has become synonymous with Thailand’s culinary identity, is a stir-fried noodle dish often served as street food and at casual local eateries. It was born out of necessity during World War II when Thailand faced rice shortages. To reduce domestic rice consumption, the government promoted eating noodles instead. </a:t>
            </a:r>
            <a:endParaRPr lang="en-US" sz="1200" b="0" i="0" dirty="0">
              <a:effectLst/>
              <a:cs typeface="Calibri" panose="020F0502020204030204" pitchFamily="34" charset="0"/>
            </a:endParaRPr>
          </a:p>
        </p:txBody>
      </p:sp>
      <p:sp>
        <p:nvSpPr>
          <p:cNvPr id="26" name="TextBox 25">
            <a:extLst>
              <a:ext uri="{FF2B5EF4-FFF2-40B4-BE49-F238E27FC236}">
                <a16:creationId xmlns:a16="http://schemas.microsoft.com/office/drawing/2014/main" id="{54777C0F-5DDA-AE79-A86E-A056E408369F}"/>
              </a:ext>
            </a:extLst>
          </p:cNvPr>
          <p:cNvSpPr txBox="1"/>
          <p:nvPr/>
        </p:nvSpPr>
        <p:spPr>
          <a:xfrm>
            <a:off x="5723347" y="340987"/>
            <a:ext cx="3683660" cy="800219"/>
          </a:xfrm>
          <a:prstGeom prst="rect">
            <a:avLst/>
          </a:prstGeom>
          <a:noFill/>
        </p:spPr>
        <p:txBody>
          <a:bodyPr wrap="square" rtlCol="0">
            <a:spAutoFit/>
          </a:bodyPr>
          <a:lstStyle/>
          <a:p>
            <a:pPr algn="ctr"/>
            <a:r>
              <a:rPr lang="en-US" b="1" dirty="0">
                <a:cs typeface="Miriam" panose="020B0604020202020204" pitchFamily="34" charset="-79"/>
              </a:rPr>
              <a:t>Shrimp Pad Thai</a:t>
            </a:r>
          </a:p>
          <a:p>
            <a:pPr algn="ctr"/>
            <a:r>
              <a:rPr lang="en-US" sz="1400" i="1" dirty="0">
                <a:cs typeface="Miriam" panose="020B0604020202020204" pitchFamily="34" charset="-79"/>
              </a:rPr>
              <a:t>Rice Noodles, Tofu, Pea Shoots, Scallions,</a:t>
            </a:r>
          </a:p>
          <a:p>
            <a:pPr algn="ctr"/>
            <a:r>
              <a:rPr lang="en-US" sz="1400" i="1" dirty="0">
                <a:cs typeface="Miriam" panose="020B0604020202020204" pitchFamily="34" charset="-79"/>
              </a:rPr>
              <a:t>Eggs, Cilantro, Peanuts, Lime </a:t>
            </a:r>
          </a:p>
        </p:txBody>
      </p:sp>
      <p:sp>
        <p:nvSpPr>
          <p:cNvPr id="27" name="TextBox 26">
            <a:extLst>
              <a:ext uri="{FF2B5EF4-FFF2-40B4-BE49-F238E27FC236}">
                <a16:creationId xmlns:a16="http://schemas.microsoft.com/office/drawing/2014/main" id="{1ED1099D-6818-D4C9-90E3-E0303EC4977A}"/>
              </a:ext>
            </a:extLst>
          </p:cNvPr>
          <p:cNvSpPr txBox="1"/>
          <p:nvPr/>
        </p:nvSpPr>
        <p:spPr>
          <a:xfrm>
            <a:off x="255179" y="2131770"/>
            <a:ext cx="3901137" cy="1200329"/>
          </a:xfrm>
          <a:prstGeom prst="rect">
            <a:avLst/>
          </a:prstGeom>
          <a:solidFill>
            <a:schemeClr val="accent1">
              <a:lumMod val="40000"/>
              <a:lumOff val="60000"/>
            </a:schemeClr>
          </a:solidFill>
        </p:spPr>
        <p:txBody>
          <a:bodyPr wrap="square">
            <a:spAutoFit/>
          </a:bodyPr>
          <a:lstStyle/>
          <a:p>
            <a:pPr algn="l"/>
            <a:r>
              <a:rPr lang="en-US" sz="1200" b="0" i="0" dirty="0">
                <a:solidFill>
                  <a:srgbClr val="040C28"/>
                </a:solidFill>
                <a:effectLst/>
                <a:latin typeface="Google Sans"/>
              </a:rPr>
              <a:t>Light, crisp white wines with a bit of sweetness, like an off-dry Riesling or a dry German Riesling with high acidity and citrus notes can cut through the dish’s richness. Another good option would be a Napa Valley Sauvignon Blanc, a dry Rose from Provence or a Vouvray.  Our very own CIA PRB Pilsner would also pair well with this dish.  </a:t>
            </a:r>
            <a:endParaRPr lang="en-US" sz="1200" b="0" i="0" dirty="0">
              <a:solidFill>
                <a:srgbClr val="222222"/>
              </a:solidFill>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96024B0-FFFB-535C-0C40-A52BA9E45C64}"/>
              </a:ext>
            </a:extLst>
          </p:cNvPr>
          <p:cNvSpPr txBox="1"/>
          <p:nvPr/>
        </p:nvSpPr>
        <p:spPr>
          <a:xfrm>
            <a:off x="4898824" y="5039685"/>
            <a:ext cx="2053890" cy="1292662"/>
          </a:xfrm>
          <a:prstGeom prst="rect">
            <a:avLst/>
          </a:prstGeom>
          <a:noFill/>
        </p:spPr>
        <p:txBody>
          <a:bodyPr wrap="square" rtlCol="0">
            <a:spAutoFit/>
          </a:bodyPr>
          <a:lstStyle/>
          <a:p>
            <a:r>
              <a:rPr lang="en-US" sz="800" dirty="0">
                <a:cs typeface="Miriam" panose="020B0502050101010101" pitchFamily="34" charset="-79"/>
              </a:rPr>
              <a:t>Shrimp			</a:t>
            </a:r>
          </a:p>
          <a:p>
            <a:r>
              <a:rPr lang="en-US" sz="800" dirty="0">
                <a:cs typeface="Miriam" panose="020B0502050101010101" pitchFamily="34" charset="-79"/>
              </a:rPr>
              <a:t>Canola Oil</a:t>
            </a:r>
          </a:p>
          <a:p>
            <a:r>
              <a:rPr lang="en-US" sz="800" dirty="0">
                <a:cs typeface="Miriam" panose="020B0502050101010101" pitchFamily="34" charset="-79"/>
              </a:rPr>
              <a:t>Garlic</a:t>
            </a:r>
          </a:p>
          <a:p>
            <a:r>
              <a:rPr lang="en-US" sz="800" dirty="0">
                <a:cs typeface="Miriam" panose="020B0502050101010101" pitchFamily="34" charset="-79"/>
              </a:rPr>
              <a:t>Scallion Whites</a:t>
            </a:r>
          </a:p>
          <a:p>
            <a:r>
              <a:rPr lang="en-US" sz="800" dirty="0">
                <a:cs typeface="Miriam" panose="020B0502050101010101" pitchFamily="34" charset="-79"/>
              </a:rPr>
              <a:t>Whole Eggs</a:t>
            </a:r>
          </a:p>
          <a:p>
            <a:r>
              <a:rPr lang="en-US" sz="800" dirty="0">
                <a:cs typeface="Miriam" panose="020B0502050101010101" pitchFamily="34" charset="-79"/>
              </a:rPr>
              <a:t>Scallion Greens</a:t>
            </a:r>
          </a:p>
          <a:p>
            <a:r>
              <a:rPr lang="en-US" sz="1000" dirty="0">
                <a:cs typeface="Miriam" panose="020B0502050101010101" pitchFamily="34" charset="-79"/>
              </a:rPr>
              <a:t>		</a:t>
            </a:r>
          </a:p>
          <a:p>
            <a:endParaRPr lang="en-US" sz="1000" dirty="0">
              <a:cs typeface="Miriam" panose="020B0502050101010101" pitchFamily="34" charset="-79"/>
            </a:endParaRPr>
          </a:p>
          <a:p>
            <a:endParaRPr lang="en-US" sz="1000" dirty="0">
              <a:cs typeface="Miriam" panose="020B0502050101010101" pitchFamily="34" charset="-79"/>
            </a:endParaRPr>
          </a:p>
        </p:txBody>
      </p:sp>
      <p:sp>
        <p:nvSpPr>
          <p:cNvPr id="36" name="TextBox 35">
            <a:extLst>
              <a:ext uri="{FF2B5EF4-FFF2-40B4-BE49-F238E27FC236}">
                <a16:creationId xmlns:a16="http://schemas.microsoft.com/office/drawing/2014/main" id="{C35E0507-4A33-CAAC-E139-E5EFBECD9D68}"/>
              </a:ext>
            </a:extLst>
          </p:cNvPr>
          <p:cNvSpPr txBox="1"/>
          <p:nvPr/>
        </p:nvSpPr>
        <p:spPr>
          <a:xfrm>
            <a:off x="6321999" y="5092423"/>
            <a:ext cx="2375330" cy="338554"/>
          </a:xfrm>
          <a:prstGeom prst="rect">
            <a:avLst/>
          </a:prstGeom>
          <a:noFill/>
        </p:spPr>
        <p:txBody>
          <a:bodyPr wrap="square" rtlCol="0">
            <a:spAutoFit/>
          </a:bodyPr>
          <a:lstStyle/>
          <a:p>
            <a:r>
              <a:rPr lang="en-US" sz="800" dirty="0">
                <a:cs typeface="Miriam" panose="020B0502050101010101" pitchFamily="34" charset="-79"/>
              </a:rPr>
              <a:t>1 Large Bowl </a:t>
            </a:r>
          </a:p>
          <a:p>
            <a:r>
              <a:rPr lang="en-US" sz="800" dirty="0">
                <a:cs typeface="Miriam" panose="020B0502050101010101" pitchFamily="34" charset="-79"/>
              </a:rPr>
              <a:t>1 Large Skillet or Wok</a:t>
            </a:r>
          </a:p>
        </p:txBody>
      </p:sp>
      <p:sp>
        <p:nvSpPr>
          <p:cNvPr id="4" name="TextBox 3">
            <a:extLst>
              <a:ext uri="{FF2B5EF4-FFF2-40B4-BE49-F238E27FC236}">
                <a16:creationId xmlns:a16="http://schemas.microsoft.com/office/drawing/2014/main" id="{99389FB7-FCC5-FF2A-7EBA-478E3F1CD022}"/>
              </a:ext>
            </a:extLst>
          </p:cNvPr>
          <p:cNvSpPr txBox="1"/>
          <p:nvPr/>
        </p:nvSpPr>
        <p:spPr>
          <a:xfrm>
            <a:off x="286658" y="3675550"/>
            <a:ext cx="3901137" cy="261610"/>
          </a:xfrm>
          <a:prstGeom prst="rect">
            <a:avLst/>
          </a:prstGeom>
          <a:noFill/>
        </p:spPr>
        <p:txBody>
          <a:bodyPr wrap="square" lIns="91440" tIns="45720" rIns="91440" bIns="45720" rtlCol="0" anchor="t">
            <a:spAutoFit/>
          </a:bodyPr>
          <a:lstStyle/>
          <a:p>
            <a:pPr algn="ctr"/>
            <a:r>
              <a:rPr lang="en-US" sz="1100" b="1" dirty="0">
                <a:cs typeface="Miriam"/>
              </a:rPr>
              <a:t>Shrimp Pad Thai </a:t>
            </a:r>
          </a:p>
        </p:txBody>
      </p:sp>
      <p:sp>
        <p:nvSpPr>
          <p:cNvPr id="12" name="TextBox 11">
            <a:extLst>
              <a:ext uri="{FF2B5EF4-FFF2-40B4-BE49-F238E27FC236}">
                <a16:creationId xmlns:a16="http://schemas.microsoft.com/office/drawing/2014/main" id="{BD53C54A-F70B-7674-DC13-AF05DC9646F6}"/>
              </a:ext>
            </a:extLst>
          </p:cNvPr>
          <p:cNvSpPr txBox="1"/>
          <p:nvPr/>
        </p:nvSpPr>
        <p:spPr>
          <a:xfrm>
            <a:off x="4910084" y="5788435"/>
            <a:ext cx="2053890" cy="1384995"/>
          </a:xfrm>
          <a:prstGeom prst="rect">
            <a:avLst/>
          </a:prstGeom>
          <a:noFill/>
        </p:spPr>
        <p:txBody>
          <a:bodyPr wrap="square" rtlCol="0">
            <a:spAutoFit/>
          </a:bodyPr>
          <a:lstStyle/>
          <a:p>
            <a:r>
              <a:rPr lang="en-US" sz="800" dirty="0">
                <a:cs typeface="Miriam" panose="020B0502050101010101" pitchFamily="34" charset="-79"/>
              </a:rPr>
              <a:t>Snow Pea Shoots</a:t>
            </a:r>
          </a:p>
          <a:p>
            <a:r>
              <a:rPr lang="en-US" sz="800" dirty="0">
                <a:cs typeface="Miriam" panose="020B0502050101010101" pitchFamily="34" charset="-79"/>
              </a:rPr>
              <a:t>Tofu</a:t>
            </a:r>
          </a:p>
          <a:p>
            <a:r>
              <a:rPr lang="en-US" sz="800" dirty="0">
                <a:cs typeface="Miriam" panose="020B0502050101010101" pitchFamily="34" charset="-79"/>
              </a:rPr>
              <a:t>Pad Thai Sauce </a:t>
            </a:r>
            <a:r>
              <a:rPr lang="en-US" sz="800" i="1" dirty="0">
                <a:cs typeface="Miriam" panose="020B0502050101010101" pitchFamily="34" charset="-79"/>
              </a:rPr>
              <a:t>*contains fish</a:t>
            </a:r>
          </a:p>
          <a:p>
            <a:r>
              <a:rPr lang="en-US" sz="800" dirty="0">
                <a:cs typeface="Miriam" panose="020B0502050101010101" pitchFamily="34" charset="-79"/>
              </a:rPr>
              <a:t>Rice Noodles</a:t>
            </a:r>
          </a:p>
          <a:p>
            <a:r>
              <a:rPr lang="en-US" sz="800" dirty="0">
                <a:cs typeface="Miriam" panose="020B0502050101010101" pitchFamily="34" charset="-79"/>
              </a:rPr>
              <a:t>Cilantro </a:t>
            </a:r>
          </a:p>
          <a:p>
            <a:r>
              <a:rPr lang="en-US" sz="800" dirty="0">
                <a:cs typeface="Miriam" panose="020B0502050101010101" pitchFamily="34" charset="-79"/>
              </a:rPr>
              <a:t>Peanuts</a:t>
            </a:r>
          </a:p>
          <a:p>
            <a:r>
              <a:rPr lang="en-US" sz="800" dirty="0">
                <a:cs typeface="Miriam" panose="020B0502050101010101" pitchFamily="34" charset="-79"/>
              </a:rPr>
              <a:t>Lime Wedges </a:t>
            </a:r>
          </a:p>
          <a:p>
            <a:r>
              <a:rPr lang="en-US" sz="800" dirty="0">
                <a:cs typeface="Miriam" panose="020B0502050101010101" pitchFamily="34" charset="-79"/>
              </a:rPr>
              <a:t>		</a:t>
            </a:r>
          </a:p>
          <a:p>
            <a:endParaRPr lang="en-US" sz="1000" dirty="0">
              <a:cs typeface="Miriam" panose="020B0502050101010101" pitchFamily="34" charset="-79"/>
            </a:endParaRPr>
          </a:p>
          <a:p>
            <a:endParaRPr lang="en-US" sz="1000" dirty="0">
              <a:cs typeface="Miriam" panose="020B0502050101010101" pitchFamily="34" charset="-79"/>
            </a:endParaRPr>
          </a:p>
        </p:txBody>
      </p:sp>
      <p:cxnSp>
        <p:nvCxnSpPr>
          <p:cNvPr id="14" name="Straight Connector 13">
            <a:extLst>
              <a:ext uri="{FF2B5EF4-FFF2-40B4-BE49-F238E27FC236}">
                <a16:creationId xmlns:a16="http://schemas.microsoft.com/office/drawing/2014/main" id="{3857FC88-2A0E-C607-125E-8E3941A97D5A}"/>
              </a:ext>
            </a:extLst>
          </p:cNvPr>
          <p:cNvCxnSpPr>
            <a:cxnSpLocks/>
          </p:cNvCxnSpPr>
          <p:nvPr/>
        </p:nvCxnSpPr>
        <p:spPr>
          <a:xfrm>
            <a:off x="6281159" y="5177429"/>
            <a:ext cx="0" cy="13117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A close-up of a nutrition label&#10;&#10;Description automatically generated">
            <a:extLst>
              <a:ext uri="{FF2B5EF4-FFF2-40B4-BE49-F238E27FC236}">
                <a16:creationId xmlns:a16="http://schemas.microsoft.com/office/drawing/2014/main" id="{227EE73B-9055-89D8-AAF7-DF2A36D7F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81" y="3941620"/>
            <a:ext cx="4139883" cy="1477261"/>
          </a:xfrm>
          <a:prstGeom prst="rect">
            <a:avLst/>
          </a:prstGeom>
        </p:spPr>
      </p:pic>
      <p:pic>
        <p:nvPicPr>
          <p:cNvPr id="8" name="Picture 7" descr="A table with bowls of food&#10;&#10;Description automatically generated">
            <a:extLst>
              <a:ext uri="{FF2B5EF4-FFF2-40B4-BE49-F238E27FC236}">
                <a16:creationId xmlns:a16="http://schemas.microsoft.com/office/drawing/2014/main" id="{22C06DC9-D1FE-FF3C-BA5B-A165CC872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0344" y="5447475"/>
            <a:ext cx="1773556" cy="1182370"/>
          </a:xfrm>
          <a:prstGeom prst="rect">
            <a:avLst/>
          </a:prstGeom>
        </p:spPr>
      </p:pic>
      <p:pic>
        <p:nvPicPr>
          <p:cNvPr id="17" name="Picture 16" descr="A plate of food with a fork and knife&#10;&#10;Description automatically generated">
            <a:extLst>
              <a:ext uri="{FF2B5EF4-FFF2-40B4-BE49-F238E27FC236}">
                <a16:creationId xmlns:a16="http://schemas.microsoft.com/office/drawing/2014/main" id="{9DAF15AF-8358-48B6-35B8-51CDBD1B1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2995" y="1446906"/>
            <a:ext cx="2741958" cy="1827861"/>
          </a:xfrm>
          <a:prstGeom prst="rect">
            <a:avLst/>
          </a:prstGeom>
        </p:spPr>
      </p:pic>
    </p:spTree>
    <p:extLst>
      <p:ext uri="{BB962C8B-B14F-4D97-AF65-F5344CB8AC3E}">
        <p14:creationId xmlns:p14="http://schemas.microsoft.com/office/powerpoint/2010/main" val="266481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68D3E1C-0C76-350B-070E-C539858617CA}"/>
              </a:ext>
            </a:extLst>
          </p:cNvPr>
          <p:cNvGrpSpPr/>
          <p:nvPr/>
        </p:nvGrpSpPr>
        <p:grpSpPr>
          <a:xfrm>
            <a:off x="0" y="184595"/>
            <a:ext cx="9144000" cy="6693080"/>
            <a:chOff x="0" y="184595"/>
            <a:chExt cx="9144000" cy="6693080"/>
          </a:xfrm>
        </p:grpSpPr>
        <p:sp>
          <p:nvSpPr>
            <p:cNvPr id="6" name="TextBox 5">
              <a:extLst>
                <a:ext uri="{FF2B5EF4-FFF2-40B4-BE49-F238E27FC236}">
                  <a16:creationId xmlns:a16="http://schemas.microsoft.com/office/drawing/2014/main" id="{40A0C07C-57A0-F7E8-FD85-942DB42046D5}"/>
                </a:ext>
              </a:extLst>
            </p:cNvPr>
            <p:cNvSpPr txBox="1"/>
            <p:nvPr/>
          </p:nvSpPr>
          <p:spPr>
            <a:xfrm>
              <a:off x="193244" y="184595"/>
              <a:ext cx="1954142" cy="369332"/>
            </a:xfrm>
            <a:prstGeom prst="rect">
              <a:avLst/>
            </a:prstGeom>
            <a:noFill/>
          </p:spPr>
          <p:txBody>
            <a:bodyPr wrap="square" rtlCol="0">
              <a:spAutoFit/>
            </a:bodyPr>
            <a:lstStyle/>
            <a:p>
              <a:r>
                <a:rPr lang="en-US" b="1" dirty="0">
                  <a:solidFill>
                    <a:schemeClr val="accent6">
                      <a:lumMod val="75000"/>
                    </a:schemeClr>
                  </a:solidFill>
                  <a:cs typeface="Miriam" panose="020B0502050101010101" pitchFamily="34" charset="-79"/>
                </a:rPr>
                <a:t>INSTRUCTIONS</a:t>
              </a:r>
            </a:p>
          </p:txBody>
        </p:sp>
        <p:grpSp>
          <p:nvGrpSpPr>
            <p:cNvPr id="9" name="Group 8">
              <a:extLst>
                <a:ext uri="{FF2B5EF4-FFF2-40B4-BE49-F238E27FC236}">
                  <a16:creationId xmlns:a16="http://schemas.microsoft.com/office/drawing/2014/main" id="{DFB371EE-0C93-09F3-DF0A-AFB1B9F81A16}"/>
                </a:ext>
              </a:extLst>
            </p:cNvPr>
            <p:cNvGrpSpPr/>
            <p:nvPr/>
          </p:nvGrpSpPr>
          <p:grpSpPr>
            <a:xfrm>
              <a:off x="0" y="6090612"/>
              <a:ext cx="9144000" cy="787063"/>
              <a:chOff x="0" y="6090612"/>
              <a:chExt cx="9144000" cy="787063"/>
            </a:xfrm>
          </p:grpSpPr>
          <p:sp>
            <p:nvSpPr>
              <p:cNvPr id="46" name="Rectangle 45">
                <a:extLst>
                  <a:ext uri="{FF2B5EF4-FFF2-40B4-BE49-F238E27FC236}">
                    <a16:creationId xmlns:a16="http://schemas.microsoft.com/office/drawing/2014/main" id="{545FAD18-6076-C7E5-A4B8-B1CD8DAA8749}"/>
                  </a:ext>
                </a:extLst>
              </p:cNvPr>
              <p:cNvSpPr/>
              <p:nvPr/>
            </p:nvSpPr>
            <p:spPr>
              <a:xfrm>
                <a:off x="0" y="6090612"/>
                <a:ext cx="9144000" cy="787063"/>
              </a:xfrm>
              <a:prstGeom prst="rect">
                <a:avLst/>
              </a:prstGeom>
              <a:solidFill>
                <a:srgbClr val="F58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9678D8A8-7CCC-5B3F-E0A9-08CCCB9AA8A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3034"/>
              <a:stretch/>
            </p:blipFill>
            <p:spPr>
              <a:xfrm>
                <a:off x="1018786" y="6146403"/>
                <a:ext cx="2029216" cy="567927"/>
              </a:xfrm>
              <a:prstGeom prst="rect">
                <a:avLst/>
              </a:prstGeom>
            </p:spPr>
          </p:pic>
          <p:sp>
            <p:nvSpPr>
              <p:cNvPr id="4" name="TextBox 3">
                <a:extLst>
                  <a:ext uri="{FF2B5EF4-FFF2-40B4-BE49-F238E27FC236}">
                    <a16:creationId xmlns:a16="http://schemas.microsoft.com/office/drawing/2014/main" id="{AA1D3AFF-5D03-E5D4-CD68-573B7F970253}"/>
                  </a:ext>
                </a:extLst>
              </p:cNvPr>
              <p:cNvSpPr txBox="1"/>
              <p:nvPr/>
            </p:nvSpPr>
            <p:spPr>
              <a:xfrm>
                <a:off x="5355432" y="6224952"/>
                <a:ext cx="2911040" cy="523220"/>
              </a:xfrm>
              <a:prstGeom prst="rect">
                <a:avLst/>
              </a:prstGeom>
              <a:noFill/>
            </p:spPr>
            <p:txBody>
              <a:bodyPr wrap="square" lIns="91440" tIns="45720" rIns="91440" bIns="45720" rtlCol="0" anchor="t">
                <a:spAutoFit/>
              </a:bodyPr>
              <a:lstStyle/>
              <a:p>
                <a:pPr algn="ctr"/>
                <a:r>
                  <a:rPr lang="en-US" sz="1400" b="1" dirty="0">
                    <a:cs typeface="Miriam"/>
                  </a:rPr>
                  <a:t>Scan this QR code to learn more about </a:t>
                </a:r>
                <a:r>
                  <a:rPr lang="en-US" sz="1400" b="1" dirty="0" err="1">
                    <a:cs typeface="Miriam"/>
                  </a:rPr>
                  <a:t>meezbox</a:t>
                </a:r>
                <a:r>
                  <a:rPr lang="en-US" sz="1400" b="1" dirty="0">
                    <a:cs typeface="Miriam"/>
                  </a:rPr>
                  <a:t> </a:t>
                </a:r>
                <a:r>
                  <a:rPr lang="en-US" sz="1400" b="1" dirty="0" err="1">
                    <a:cs typeface="Miriam"/>
                  </a:rPr>
                  <a:t>mealkits</a:t>
                </a:r>
                <a:endParaRPr lang="en-US" sz="1400" b="1" dirty="0" err="1">
                  <a:cs typeface="Miriam" panose="020B0502050101010101" pitchFamily="34" charset="-79"/>
                </a:endParaRPr>
              </a:p>
            </p:txBody>
          </p:sp>
          <p:pic>
            <p:nvPicPr>
              <p:cNvPr id="7" name="Picture 6" descr="A qr code with a black background&#10;&#10;Description automatically generated">
                <a:extLst>
                  <a:ext uri="{FF2B5EF4-FFF2-40B4-BE49-F238E27FC236}">
                    <a16:creationId xmlns:a16="http://schemas.microsoft.com/office/drawing/2014/main" id="{80E46732-1F2F-9ED8-543B-2E7CAE536374}"/>
                  </a:ext>
                </a:extLst>
              </p:cNvPr>
              <p:cNvPicPr>
                <a:picLocks noChangeAspect="1"/>
              </p:cNvPicPr>
              <p:nvPr/>
            </p:nvPicPr>
            <p:blipFill rotWithShape="1">
              <a:blip r:embed="rId4"/>
              <a:srcRect l="4494" t="5213" r="2247" b="6738"/>
              <a:stretch/>
            </p:blipFill>
            <p:spPr>
              <a:xfrm>
                <a:off x="8174804" y="6146403"/>
                <a:ext cx="705841" cy="666417"/>
              </a:xfrm>
              <a:prstGeom prst="rect">
                <a:avLst/>
              </a:prstGeom>
            </p:spPr>
          </p:pic>
        </p:grpSp>
      </p:grpSp>
      <p:sp>
        <p:nvSpPr>
          <p:cNvPr id="17" name="TextBox 16">
            <a:extLst>
              <a:ext uri="{FF2B5EF4-FFF2-40B4-BE49-F238E27FC236}">
                <a16:creationId xmlns:a16="http://schemas.microsoft.com/office/drawing/2014/main" id="{EF329A29-7CDE-5439-EE5E-1915E78E4D7A}"/>
              </a:ext>
            </a:extLst>
          </p:cNvPr>
          <p:cNvSpPr txBox="1"/>
          <p:nvPr/>
        </p:nvSpPr>
        <p:spPr>
          <a:xfrm>
            <a:off x="2033394" y="602128"/>
            <a:ext cx="535724" cy="246221"/>
          </a:xfrm>
          <a:prstGeom prst="rect">
            <a:avLst/>
          </a:prstGeom>
          <a:noFill/>
        </p:spPr>
        <p:txBody>
          <a:bodyPr wrap="none" rtlCol="0">
            <a:spAutoFit/>
          </a:bodyPr>
          <a:lstStyle/>
          <a:p>
            <a:r>
              <a:rPr lang="en-US" sz="1000" b="1" dirty="0">
                <a:solidFill>
                  <a:schemeClr val="accent6">
                    <a:lumMod val="75000"/>
                  </a:schemeClr>
                </a:solidFill>
                <a:cs typeface="Miriam" panose="020B0502050101010101" pitchFamily="34" charset="-79"/>
              </a:rPr>
              <a:t>STEP 1</a:t>
            </a:r>
          </a:p>
        </p:txBody>
      </p:sp>
      <p:sp>
        <p:nvSpPr>
          <p:cNvPr id="18" name="TextBox 17">
            <a:extLst>
              <a:ext uri="{FF2B5EF4-FFF2-40B4-BE49-F238E27FC236}">
                <a16:creationId xmlns:a16="http://schemas.microsoft.com/office/drawing/2014/main" id="{995B653C-D060-71B6-EDAC-ED5898AF245B}"/>
              </a:ext>
            </a:extLst>
          </p:cNvPr>
          <p:cNvSpPr txBox="1"/>
          <p:nvPr/>
        </p:nvSpPr>
        <p:spPr>
          <a:xfrm>
            <a:off x="2043530" y="2452621"/>
            <a:ext cx="2464496" cy="1015663"/>
          </a:xfrm>
          <a:prstGeom prst="rect">
            <a:avLst/>
          </a:prstGeom>
          <a:noFill/>
        </p:spPr>
        <p:txBody>
          <a:bodyPr wrap="square" lIns="91440" tIns="45720" rIns="91440" bIns="45720" rtlCol="0" anchor="t">
            <a:spAutoFit/>
          </a:bodyPr>
          <a:lstStyle/>
          <a:p>
            <a:r>
              <a:rPr lang="en-US" sz="1200" dirty="0">
                <a:latin typeface="Miriam" panose="020B0502050101010101" pitchFamily="34" charset="-79"/>
                <a:cs typeface="Miriam" panose="020B0502050101010101" pitchFamily="34" charset="-79"/>
              </a:rPr>
              <a:t>Heat canola oil in large skillet or wok. Add scallion whites, garlic &amp; shrimp. Stir fry for 3-4 minutes or until shrimp are light pink. Add tofu to warm through.</a:t>
            </a:r>
          </a:p>
        </p:txBody>
      </p:sp>
      <p:sp>
        <p:nvSpPr>
          <p:cNvPr id="19" name="TextBox 18">
            <a:extLst>
              <a:ext uri="{FF2B5EF4-FFF2-40B4-BE49-F238E27FC236}">
                <a16:creationId xmlns:a16="http://schemas.microsoft.com/office/drawing/2014/main" id="{1F294039-A523-15F4-1339-4A1E71ABA42D}"/>
              </a:ext>
            </a:extLst>
          </p:cNvPr>
          <p:cNvSpPr txBox="1"/>
          <p:nvPr/>
        </p:nvSpPr>
        <p:spPr>
          <a:xfrm>
            <a:off x="2043530" y="2206400"/>
            <a:ext cx="535724" cy="246221"/>
          </a:xfrm>
          <a:prstGeom prst="rect">
            <a:avLst/>
          </a:prstGeom>
          <a:noFill/>
        </p:spPr>
        <p:txBody>
          <a:bodyPr wrap="none" rtlCol="0">
            <a:spAutoFit/>
          </a:bodyPr>
          <a:lstStyle/>
          <a:p>
            <a:r>
              <a:rPr lang="en-US" sz="1000" b="1" dirty="0">
                <a:solidFill>
                  <a:schemeClr val="accent6">
                    <a:lumMod val="75000"/>
                  </a:schemeClr>
                </a:solidFill>
                <a:cs typeface="Miriam" panose="020B0502050101010101" pitchFamily="34" charset="-79"/>
              </a:rPr>
              <a:t>STEP 2</a:t>
            </a:r>
          </a:p>
        </p:txBody>
      </p:sp>
      <p:sp>
        <p:nvSpPr>
          <p:cNvPr id="23" name="TextBox 22">
            <a:extLst>
              <a:ext uri="{FF2B5EF4-FFF2-40B4-BE49-F238E27FC236}">
                <a16:creationId xmlns:a16="http://schemas.microsoft.com/office/drawing/2014/main" id="{BE5E2E1D-9BB0-4C9B-0B74-B98339F94063}"/>
              </a:ext>
            </a:extLst>
          </p:cNvPr>
          <p:cNvSpPr txBox="1"/>
          <p:nvPr/>
        </p:nvSpPr>
        <p:spPr>
          <a:xfrm>
            <a:off x="2043530" y="4062760"/>
            <a:ext cx="535724" cy="246221"/>
          </a:xfrm>
          <a:prstGeom prst="rect">
            <a:avLst/>
          </a:prstGeom>
          <a:noFill/>
        </p:spPr>
        <p:txBody>
          <a:bodyPr wrap="none" rtlCol="0">
            <a:spAutoFit/>
          </a:bodyPr>
          <a:lstStyle/>
          <a:p>
            <a:r>
              <a:rPr lang="en-US" sz="1000" b="1" dirty="0">
                <a:solidFill>
                  <a:schemeClr val="accent6">
                    <a:lumMod val="75000"/>
                  </a:schemeClr>
                </a:solidFill>
                <a:cs typeface="Miriam" panose="020B0502050101010101" pitchFamily="34" charset="-79"/>
              </a:rPr>
              <a:t>STEP 3</a:t>
            </a:r>
          </a:p>
        </p:txBody>
      </p:sp>
      <p:sp>
        <p:nvSpPr>
          <p:cNvPr id="11" name="TextBox 10">
            <a:extLst>
              <a:ext uri="{FF2B5EF4-FFF2-40B4-BE49-F238E27FC236}">
                <a16:creationId xmlns:a16="http://schemas.microsoft.com/office/drawing/2014/main" id="{FE821815-78F6-2D38-C596-F9FC89136E6F}"/>
              </a:ext>
            </a:extLst>
          </p:cNvPr>
          <p:cNvSpPr txBox="1"/>
          <p:nvPr/>
        </p:nvSpPr>
        <p:spPr>
          <a:xfrm>
            <a:off x="2002882" y="4429256"/>
            <a:ext cx="4572000" cy="830997"/>
          </a:xfrm>
          <a:prstGeom prst="rect">
            <a:avLst/>
          </a:prstGeom>
          <a:noFill/>
        </p:spPr>
        <p:txBody>
          <a:bodyPr wrap="square">
            <a:spAutoFit/>
          </a:bodyPr>
          <a:lstStyle/>
          <a:p>
            <a:pPr algn="l"/>
            <a:r>
              <a:rPr lang="en-US" sz="1200" b="0" i="0" u="none" strike="noStrike" baseline="0" dirty="0">
                <a:solidFill>
                  <a:srgbClr val="000000"/>
                </a:solidFill>
                <a:latin typeface="Miriam" panose="020B0502050101010101" pitchFamily="34" charset="-79"/>
                <a:cs typeface="Miriam" panose="020B0502050101010101" pitchFamily="34" charset="-79"/>
              </a:rPr>
              <a:t>Push the contents of the pan to one </a:t>
            </a:r>
          </a:p>
          <a:p>
            <a:pPr algn="l"/>
            <a:r>
              <a:rPr lang="en-US" sz="1200" b="0" i="0" u="none" strike="noStrike" baseline="0" dirty="0">
                <a:solidFill>
                  <a:srgbClr val="000000"/>
                </a:solidFill>
                <a:latin typeface="Miriam" panose="020B0502050101010101" pitchFamily="34" charset="-79"/>
                <a:cs typeface="Miriam" panose="020B0502050101010101" pitchFamily="34" charset="-79"/>
              </a:rPr>
              <a:t>side and add the eggs (whisk with fork</a:t>
            </a:r>
          </a:p>
          <a:p>
            <a:pPr algn="l"/>
            <a:r>
              <a:rPr lang="en-US" sz="1200" b="0" i="0" u="none" strike="noStrike" baseline="0" dirty="0">
                <a:solidFill>
                  <a:srgbClr val="000000"/>
                </a:solidFill>
                <a:latin typeface="Miriam" panose="020B0502050101010101" pitchFamily="34" charset="-79"/>
                <a:cs typeface="Miriam" panose="020B0502050101010101" pitchFamily="34" charset="-79"/>
              </a:rPr>
              <a:t>before adding). </a:t>
            </a:r>
            <a:r>
              <a:rPr lang="en-US" sz="1200" dirty="0">
                <a:solidFill>
                  <a:srgbClr val="000000"/>
                </a:solidFill>
                <a:latin typeface="Miriam" panose="020B0502050101010101" pitchFamily="34" charset="-79"/>
                <a:cs typeface="Miriam" panose="020B0502050101010101" pitchFamily="34" charset="-79"/>
              </a:rPr>
              <a:t>S</a:t>
            </a:r>
            <a:r>
              <a:rPr lang="en-US" sz="1200" b="0" i="0" u="none" strike="noStrike" baseline="0" dirty="0">
                <a:solidFill>
                  <a:srgbClr val="000000"/>
                </a:solidFill>
                <a:latin typeface="Miriam" panose="020B0502050101010101" pitchFamily="34" charset="-79"/>
                <a:cs typeface="Miriam" panose="020B0502050101010101" pitchFamily="34" charset="-79"/>
              </a:rPr>
              <a:t>cramble the eggs </a:t>
            </a:r>
          </a:p>
          <a:p>
            <a:pPr algn="l"/>
            <a:r>
              <a:rPr lang="en-US" sz="1200" b="0" i="0" u="none" strike="noStrike" baseline="0" dirty="0">
                <a:solidFill>
                  <a:srgbClr val="000000"/>
                </a:solidFill>
                <a:latin typeface="Miriam" panose="020B0502050101010101" pitchFamily="34" charset="-79"/>
                <a:cs typeface="Miriam" panose="020B0502050101010101" pitchFamily="34" charset="-79"/>
              </a:rPr>
              <a:t>unti</a:t>
            </a:r>
            <a:r>
              <a:rPr lang="en-US" sz="1200" dirty="0">
                <a:solidFill>
                  <a:srgbClr val="000000"/>
                </a:solidFill>
                <a:latin typeface="Miriam" panose="020B0502050101010101" pitchFamily="34" charset="-79"/>
                <a:cs typeface="Miriam" panose="020B0502050101010101" pitchFamily="34" charset="-79"/>
              </a:rPr>
              <a:t>l firm. </a:t>
            </a:r>
            <a:endParaRPr lang="en-US" sz="1200" dirty="0">
              <a:latin typeface="Miriam" panose="020B0502050101010101" pitchFamily="34" charset="-79"/>
              <a:cs typeface="Miriam" panose="020B0502050101010101" pitchFamily="34" charset="-79"/>
            </a:endParaRPr>
          </a:p>
        </p:txBody>
      </p:sp>
      <p:sp>
        <p:nvSpPr>
          <p:cNvPr id="26" name="TextBox 25">
            <a:extLst>
              <a:ext uri="{FF2B5EF4-FFF2-40B4-BE49-F238E27FC236}">
                <a16:creationId xmlns:a16="http://schemas.microsoft.com/office/drawing/2014/main" id="{F076D1EF-C7DB-BF18-EDBC-AF4282D101D1}"/>
              </a:ext>
            </a:extLst>
          </p:cNvPr>
          <p:cNvSpPr txBox="1"/>
          <p:nvPr/>
        </p:nvSpPr>
        <p:spPr>
          <a:xfrm>
            <a:off x="2043530" y="909886"/>
            <a:ext cx="4572000" cy="1015663"/>
          </a:xfrm>
          <a:prstGeom prst="rect">
            <a:avLst/>
          </a:prstGeom>
          <a:noFill/>
        </p:spPr>
        <p:txBody>
          <a:bodyPr wrap="square">
            <a:spAutoFit/>
          </a:bodyPr>
          <a:lstStyle/>
          <a:p>
            <a:pPr algn="l"/>
            <a:r>
              <a:rPr lang="en-US" sz="1200" dirty="0">
                <a:solidFill>
                  <a:srgbClr val="000000"/>
                </a:solidFill>
                <a:latin typeface="Miriam" panose="020B0502050101010101" pitchFamily="34" charset="-79"/>
                <a:cs typeface="Miriam" panose="020B0502050101010101" pitchFamily="34" charset="-79"/>
              </a:rPr>
              <a:t>Prepare the noodles: Place dry </a:t>
            </a:r>
          </a:p>
          <a:p>
            <a:pPr algn="l"/>
            <a:r>
              <a:rPr lang="en-US" sz="1200" dirty="0">
                <a:solidFill>
                  <a:srgbClr val="000000"/>
                </a:solidFill>
                <a:latin typeface="Miriam" panose="020B0502050101010101" pitchFamily="34" charset="-79"/>
                <a:cs typeface="Miriam" panose="020B0502050101010101" pitchFamily="34" charset="-79"/>
              </a:rPr>
              <a:t>noodles in a large bowl and cover with</a:t>
            </a:r>
          </a:p>
          <a:p>
            <a:pPr algn="l"/>
            <a:r>
              <a:rPr lang="en-US" sz="1200" dirty="0">
                <a:solidFill>
                  <a:srgbClr val="000000"/>
                </a:solidFill>
                <a:latin typeface="Miriam" panose="020B0502050101010101" pitchFamily="34" charset="-79"/>
                <a:cs typeface="Miriam" panose="020B0502050101010101" pitchFamily="34" charset="-79"/>
              </a:rPr>
              <a:t>hot tap water or water that comes to a</a:t>
            </a:r>
          </a:p>
          <a:p>
            <a:pPr algn="l"/>
            <a:r>
              <a:rPr lang="en-US" sz="1200" dirty="0">
                <a:solidFill>
                  <a:srgbClr val="000000"/>
                </a:solidFill>
                <a:latin typeface="Miriam" panose="020B0502050101010101" pitchFamily="34" charset="-79"/>
                <a:cs typeface="Miriam" panose="020B0502050101010101" pitchFamily="34" charset="-79"/>
              </a:rPr>
              <a:t>simmer. Let soak while preparing </a:t>
            </a:r>
          </a:p>
          <a:p>
            <a:pPr algn="l"/>
            <a:r>
              <a:rPr lang="en-US" sz="1200" dirty="0">
                <a:solidFill>
                  <a:srgbClr val="000000"/>
                </a:solidFill>
                <a:latin typeface="Miriam" panose="020B0502050101010101" pitchFamily="34" charset="-79"/>
                <a:cs typeface="Miriam" panose="020B0502050101010101" pitchFamily="34" charset="-79"/>
              </a:rPr>
              <a:t>the rest of the dish.  </a:t>
            </a:r>
            <a:endParaRPr lang="en-US" sz="1200" dirty="0">
              <a:latin typeface="Miriam" panose="020B0502050101010101" pitchFamily="34" charset="-79"/>
              <a:cs typeface="Miriam" panose="020B0502050101010101" pitchFamily="34" charset="-79"/>
            </a:endParaRPr>
          </a:p>
        </p:txBody>
      </p:sp>
      <p:sp>
        <p:nvSpPr>
          <p:cNvPr id="29" name="TextBox 28">
            <a:extLst>
              <a:ext uri="{FF2B5EF4-FFF2-40B4-BE49-F238E27FC236}">
                <a16:creationId xmlns:a16="http://schemas.microsoft.com/office/drawing/2014/main" id="{D216FACA-6C85-8CE1-2B00-FD0215DFA53C}"/>
              </a:ext>
            </a:extLst>
          </p:cNvPr>
          <p:cNvSpPr txBox="1"/>
          <p:nvPr/>
        </p:nvSpPr>
        <p:spPr>
          <a:xfrm>
            <a:off x="6574882" y="553927"/>
            <a:ext cx="535724" cy="246221"/>
          </a:xfrm>
          <a:prstGeom prst="rect">
            <a:avLst/>
          </a:prstGeom>
          <a:noFill/>
        </p:spPr>
        <p:txBody>
          <a:bodyPr wrap="none" rtlCol="0">
            <a:spAutoFit/>
          </a:bodyPr>
          <a:lstStyle/>
          <a:p>
            <a:r>
              <a:rPr lang="en-US" sz="1000" b="1" dirty="0">
                <a:solidFill>
                  <a:schemeClr val="accent6">
                    <a:lumMod val="75000"/>
                  </a:schemeClr>
                </a:solidFill>
                <a:cs typeface="Miriam" panose="020B0502050101010101" pitchFamily="34" charset="-79"/>
              </a:rPr>
              <a:t>STEP 4</a:t>
            </a:r>
          </a:p>
        </p:txBody>
      </p:sp>
      <p:sp>
        <p:nvSpPr>
          <p:cNvPr id="34" name="TextBox 33">
            <a:extLst>
              <a:ext uri="{FF2B5EF4-FFF2-40B4-BE49-F238E27FC236}">
                <a16:creationId xmlns:a16="http://schemas.microsoft.com/office/drawing/2014/main" id="{546E72E1-3AE6-153A-57E1-C0E1940E9436}"/>
              </a:ext>
            </a:extLst>
          </p:cNvPr>
          <p:cNvSpPr txBox="1"/>
          <p:nvPr/>
        </p:nvSpPr>
        <p:spPr>
          <a:xfrm>
            <a:off x="6615530" y="837776"/>
            <a:ext cx="4572000" cy="461665"/>
          </a:xfrm>
          <a:prstGeom prst="rect">
            <a:avLst/>
          </a:prstGeom>
          <a:noFill/>
        </p:spPr>
        <p:txBody>
          <a:bodyPr wrap="square">
            <a:spAutoFit/>
          </a:bodyPr>
          <a:lstStyle/>
          <a:p>
            <a:pPr algn="l"/>
            <a:r>
              <a:rPr lang="en-US" sz="1200" dirty="0">
                <a:solidFill>
                  <a:srgbClr val="000000"/>
                </a:solidFill>
                <a:latin typeface="Miriam" panose="020B0502050101010101" pitchFamily="34" charset="-79"/>
                <a:cs typeface="Miriam" panose="020B0502050101010101" pitchFamily="34" charset="-79"/>
              </a:rPr>
              <a:t>Add pad thai sauce and noodles. </a:t>
            </a:r>
          </a:p>
          <a:p>
            <a:pPr algn="l"/>
            <a:r>
              <a:rPr lang="en-US" sz="1200" dirty="0">
                <a:solidFill>
                  <a:srgbClr val="000000"/>
                </a:solidFill>
                <a:latin typeface="Miriam" panose="020B0502050101010101" pitchFamily="34" charset="-79"/>
                <a:cs typeface="Miriam" panose="020B0502050101010101" pitchFamily="34" charset="-79"/>
              </a:rPr>
              <a:t>Lightly toss to combine.</a:t>
            </a:r>
          </a:p>
        </p:txBody>
      </p:sp>
      <p:sp>
        <p:nvSpPr>
          <p:cNvPr id="35" name="TextBox 34">
            <a:extLst>
              <a:ext uri="{FF2B5EF4-FFF2-40B4-BE49-F238E27FC236}">
                <a16:creationId xmlns:a16="http://schemas.microsoft.com/office/drawing/2014/main" id="{1024FDD3-6AE4-84B4-395B-55945C1057F5}"/>
              </a:ext>
            </a:extLst>
          </p:cNvPr>
          <p:cNvSpPr txBox="1"/>
          <p:nvPr/>
        </p:nvSpPr>
        <p:spPr>
          <a:xfrm>
            <a:off x="6579343" y="2496953"/>
            <a:ext cx="4572000" cy="461665"/>
          </a:xfrm>
          <a:prstGeom prst="rect">
            <a:avLst/>
          </a:prstGeom>
          <a:noFill/>
        </p:spPr>
        <p:txBody>
          <a:bodyPr wrap="square">
            <a:spAutoFit/>
          </a:bodyPr>
          <a:lstStyle/>
          <a:p>
            <a:pPr algn="l"/>
            <a:r>
              <a:rPr lang="en-US" sz="1200" dirty="0">
                <a:solidFill>
                  <a:srgbClr val="000000"/>
                </a:solidFill>
                <a:latin typeface="Miriam" panose="020B0502050101010101" pitchFamily="34" charset="-79"/>
                <a:cs typeface="Miriam" panose="020B0502050101010101" pitchFamily="34" charset="-79"/>
              </a:rPr>
              <a:t>Fold in scallion greens, pea shoots </a:t>
            </a:r>
          </a:p>
          <a:p>
            <a:pPr algn="l"/>
            <a:r>
              <a:rPr lang="en-US" sz="1200" dirty="0">
                <a:solidFill>
                  <a:srgbClr val="000000"/>
                </a:solidFill>
                <a:latin typeface="Miriam" panose="020B0502050101010101" pitchFamily="34" charset="-79"/>
                <a:cs typeface="Miriam" panose="020B0502050101010101" pitchFamily="34" charset="-79"/>
              </a:rPr>
              <a:t>and cilantro.</a:t>
            </a:r>
          </a:p>
        </p:txBody>
      </p:sp>
      <p:sp>
        <p:nvSpPr>
          <p:cNvPr id="36" name="TextBox 35">
            <a:extLst>
              <a:ext uri="{FF2B5EF4-FFF2-40B4-BE49-F238E27FC236}">
                <a16:creationId xmlns:a16="http://schemas.microsoft.com/office/drawing/2014/main" id="{81716A5E-2390-21DB-87D9-9F7A2F87A6BE}"/>
              </a:ext>
            </a:extLst>
          </p:cNvPr>
          <p:cNvSpPr txBox="1"/>
          <p:nvPr/>
        </p:nvSpPr>
        <p:spPr>
          <a:xfrm>
            <a:off x="6579345" y="4402947"/>
            <a:ext cx="4572000" cy="646331"/>
          </a:xfrm>
          <a:prstGeom prst="rect">
            <a:avLst/>
          </a:prstGeom>
          <a:noFill/>
        </p:spPr>
        <p:txBody>
          <a:bodyPr wrap="square">
            <a:spAutoFit/>
          </a:bodyPr>
          <a:lstStyle/>
          <a:p>
            <a:pPr algn="l"/>
            <a:r>
              <a:rPr lang="en-US" sz="1200" dirty="0">
                <a:solidFill>
                  <a:srgbClr val="000000"/>
                </a:solidFill>
                <a:latin typeface="Miriam" panose="020B0502050101010101" pitchFamily="34" charset="-79"/>
                <a:cs typeface="Miriam" panose="020B0502050101010101" pitchFamily="34" charset="-79"/>
              </a:rPr>
              <a:t>To plate, pile noodles on 2 plates or </a:t>
            </a:r>
          </a:p>
          <a:p>
            <a:pPr algn="l"/>
            <a:r>
              <a:rPr lang="en-US" sz="1200" dirty="0">
                <a:solidFill>
                  <a:srgbClr val="000000"/>
                </a:solidFill>
                <a:latin typeface="Miriam" panose="020B0502050101010101" pitchFamily="34" charset="-79"/>
                <a:cs typeface="Miriam" panose="020B0502050101010101" pitchFamily="34" charset="-79"/>
              </a:rPr>
              <a:t>in two bowls. Garnish with chopped </a:t>
            </a:r>
          </a:p>
          <a:p>
            <a:pPr algn="l"/>
            <a:r>
              <a:rPr lang="en-US" sz="1200" dirty="0">
                <a:solidFill>
                  <a:srgbClr val="000000"/>
                </a:solidFill>
                <a:latin typeface="Miriam" panose="020B0502050101010101" pitchFamily="34" charset="-79"/>
                <a:cs typeface="Miriam" panose="020B0502050101010101" pitchFamily="34" charset="-79"/>
              </a:rPr>
              <a:t>peanuts, serve with lime wedge.</a:t>
            </a:r>
            <a:endParaRPr lang="en-US" sz="1200" dirty="0">
              <a:latin typeface="Miriam" panose="020B0502050101010101" pitchFamily="34" charset="-79"/>
              <a:cs typeface="Miriam" panose="020B0502050101010101" pitchFamily="34" charset="-79"/>
            </a:endParaRPr>
          </a:p>
        </p:txBody>
      </p:sp>
      <p:sp>
        <p:nvSpPr>
          <p:cNvPr id="39" name="TextBox 38">
            <a:extLst>
              <a:ext uri="{FF2B5EF4-FFF2-40B4-BE49-F238E27FC236}">
                <a16:creationId xmlns:a16="http://schemas.microsoft.com/office/drawing/2014/main" id="{0ACA03A1-C942-FFDC-3B14-C062610D9EF0}"/>
              </a:ext>
            </a:extLst>
          </p:cNvPr>
          <p:cNvSpPr txBox="1"/>
          <p:nvPr/>
        </p:nvSpPr>
        <p:spPr>
          <a:xfrm>
            <a:off x="6615530" y="2268560"/>
            <a:ext cx="535724" cy="246221"/>
          </a:xfrm>
          <a:prstGeom prst="rect">
            <a:avLst/>
          </a:prstGeom>
          <a:noFill/>
        </p:spPr>
        <p:txBody>
          <a:bodyPr wrap="none" rtlCol="0">
            <a:spAutoFit/>
          </a:bodyPr>
          <a:lstStyle/>
          <a:p>
            <a:r>
              <a:rPr lang="en-US" sz="1000" b="1" dirty="0">
                <a:solidFill>
                  <a:schemeClr val="accent6">
                    <a:lumMod val="75000"/>
                  </a:schemeClr>
                </a:solidFill>
                <a:cs typeface="Miriam" panose="020B0502050101010101" pitchFamily="34" charset="-79"/>
              </a:rPr>
              <a:t>STEP 5</a:t>
            </a:r>
          </a:p>
        </p:txBody>
      </p:sp>
      <p:sp>
        <p:nvSpPr>
          <p:cNvPr id="40" name="TextBox 39">
            <a:extLst>
              <a:ext uri="{FF2B5EF4-FFF2-40B4-BE49-F238E27FC236}">
                <a16:creationId xmlns:a16="http://schemas.microsoft.com/office/drawing/2014/main" id="{18E3F401-D2F4-CF2A-C5E0-5B94F0F5519C}"/>
              </a:ext>
            </a:extLst>
          </p:cNvPr>
          <p:cNvSpPr txBox="1"/>
          <p:nvPr/>
        </p:nvSpPr>
        <p:spPr>
          <a:xfrm>
            <a:off x="6615530" y="4096776"/>
            <a:ext cx="535724" cy="246221"/>
          </a:xfrm>
          <a:prstGeom prst="rect">
            <a:avLst/>
          </a:prstGeom>
          <a:noFill/>
        </p:spPr>
        <p:txBody>
          <a:bodyPr wrap="none" rtlCol="0">
            <a:spAutoFit/>
          </a:bodyPr>
          <a:lstStyle/>
          <a:p>
            <a:r>
              <a:rPr lang="en-US" sz="1000" b="1" dirty="0">
                <a:solidFill>
                  <a:schemeClr val="accent6">
                    <a:lumMod val="75000"/>
                  </a:schemeClr>
                </a:solidFill>
                <a:cs typeface="Miriam" panose="020B0502050101010101" pitchFamily="34" charset="-79"/>
              </a:rPr>
              <a:t>STEP 6</a:t>
            </a:r>
          </a:p>
        </p:txBody>
      </p:sp>
      <p:pic>
        <p:nvPicPr>
          <p:cNvPr id="10" name="Picture 9" descr="A bowl of noodles&#10;&#10;Description automatically generated">
            <a:extLst>
              <a:ext uri="{FF2B5EF4-FFF2-40B4-BE49-F238E27FC236}">
                <a16:creationId xmlns:a16="http://schemas.microsoft.com/office/drawing/2014/main" id="{FCB4C7C6-4930-AFE9-3330-24906CF29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98" y="750623"/>
            <a:ext cx="1502229" cy="1189770"/>
          </a:xfrm>
          <a:prstGeom prst="rect">
            <a:avLst/>
          </a:prstGeom>
        </p:spPr>
      </p:pic>
      <p:pic>
        <p:nvPicPr>
          <p:cNvPr id="16" name="Picture 15" descr="A pan of food cooking on a stove&#10;&#10;Description automatically generated">
            <a:extLst>
              <a:ext uri="{FF2B5EF4-FFF2-40B4-BE49-F238E27FC236}">
                <a16:creationId xmlns:a16="http://schemas.microsoft.com/office/drawing/2014/main" id="{2A157533-0064-D4CB-3676-52B7C940A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279" y="2329182"/>
            <a:ext cx="1544348" cy="1189770"/>
          </a:xfrm>
          <a:prstGeom prst="rect">
            <a:avLst/>
          </a:prstGeom>
        </p:spPr>
      </p:pic>
      <p:pic>
        <p:nvPicPr>
          <p:cNvPr id="21" name="Picture 20" descr="A bowl of liquid being poured into a pan of food&#10;&#10;Description automatically generated">
            <a:extLst>
              <a:ext uri="{FF2B5EF4-FFF2-40B4-BE49-F238E27FC236}">
                <a16:creationId xmlns:a16="http://schemas.microsoft.com/office/drawing/2014/main" id="{6407DE07-508C-0A5C-7887-2CAA69A7C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829" y="4050361"/>
            <a:ext cx="1544349" cy="1214261"/>
          </a:xfrm>
          <a:prstGeom prst="rect">
            <a:avLst/>
          </a:prstGeom>
        </p:spPr>
      </p:pic>
      <p:pic>
        <p:nvPicPr>
          <p:cNvPr id="24" name="Picture 23" descr="A person cooking food in a wok&#10;&#10;Description automatically generated">
            <a:extLst>
              <a:ext uri="{FF2B5EF4-FFF2-40B4-BE49-F238E27FC236}">
                <a16:creationId xmlns:a16="http://schemas.microsoft.com/office/drawing/2014/main" id="{E2DC4714-DEA2-2E55-C0AD-0B8CA635E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0253" y="715083"/>
            <a:ext cx="1471863" cy="1189770"/>
          </a:xfrm>
          <a:prstGeom prst="rect">
            <a:avLst/>
          </a:prstGeom>
        </p:spPr>
      </p:pic>
      <p:pic>
        <p:nvPicPr>
          <p:cNvPr id="30" name="Picture 29" descr="A pan of food with a spoon&#10;&#10;Description automatically generated">
            <a:extLst>
              <a:ext uri="{FF2B5EF4-FFF2-40B4-BE49-F238E27FC236}">
                <a16:creationId xmlns:a16="http://schemas.microsoft.com/office/drawing/2014/main" id="{4F3C8BEF-56BA-77C2-6B13-50DCACEDA8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9888" y="2329182"/>
            <a:ext cx="1544348" cy="1189770"/>
          </a:xfrm>
          <a:prstGeom prst="rect">
            <a:avLst/>
          </a:prstGeom>
        </p:spPr>
      </p:pic>
      <p:pic>
        <p:nvPicPr>
          <p:cNvPr id="5" name="Picture 4" descr="A plate of food with a fork and knife&#10;&#10;Description automatically generated">
            <a:extLst>
              <a:ext uri="{FF2B5EF4-FFF2-40B4-BE49-F238E27FC236}">
                <a16:creationId xmlns:a16="http://schemas.microsoft.com/office/drawing/2014/main" id="{A602BF90-434B-831A-AA83-5A0C1F42F0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6761" y="4118194"/>
            <a:ext cx="1617987" cy="1189769"/>
          </a:xfrm>
          <a:prstGeom prst="rect">
            <a:avLst/>
          </a:prstGeom>
        </p:spPr>
      </p:pic>
    </p:spTree>
    <p:extLst>
      <p:ext uri="{BB962C8B-B14F-4D97-AF65-F5344CB8AC3E}">
        <p14:creationId xmlns:p14="http://schemas.microsoft.com/office/powerpoint/2010/main" val="14072229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574</TotalTime>
  <Words>384</Words>
  <Application>Microsoft Office PowerPoint</Application>
  <PresentationFormat>Letter Paper (8.5x11 in)</PresentationFormat>
  <Paragraphs>57</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Google Sans</vt:lpstr>
      <vt:lpstr>Miriam</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Erickson</dc:creator>
  <cp:lastModifiedBy>Chas Cerulli</cp:lastModifiedBy>
  <cp:revision>99</cp:revision>
  <cp:lastPrinted>2024-04-29T14:59:47Z</cp:lastPrinted>
  <dcterms:created xsi:type="dcterms:W3CDTF">2023-03-14T16:33:06Z</dcterms:created>
  <dcterms:modified xsi:type="dcterms:W3CDTF">2024-04-29T15:37:35Z</dcterms:modified>
</cp:coreProperties>
</file>