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7556500"/>
  <p:notesSz cx="12192000" cy="75565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7" d="100"/>
          <a:sy n="127" d="100"/>
        </p:scale>
        <p:origin x="1564" y="30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700" b="1" i="0">
                <a:solidFill>
                  <a:srgbClr val="F5F5F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50" b="0" i="1">
                <a:solidFill>
                  <a:srgbClr val="999999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/>
              <a:t>Source:</a:t>
            </a:r>
            <a:r>
              <a:rPr spc="-30" dirty="0"/>
              <a:t> </a:t>
            </a:r>
            <a:r>
              <a:rPr dirty="0"/>
              <a:t>Internet</a:t>
            </a:r>
            <a:r>
              <a:rPr spc="-25" dirty="0"/>
              <a:t> </a:t>
            </a:r>
            <a:r>
              <a:rPr dirty="0"/>
              <a:t>Matters</a:t>
            </a:r>
            <a:r>
              <a:rPr spc="-25" dirty="0"/>
              <a:t> </a:t>
            </a:r>
            <a:r>
              <a:rPr dirty="0"/>
              <a:t>(2025).</a:t>
            </a:r>
            <a:r>
              <a:rPr spc="-25" dirty="0"/>
              <a:t> </a:t>
            </a:r>
            <a:r>
              <a:rPr dirty="0"/>
              <a:t>Me,</a:t>
            </a:r>
            <a:r>
              <a:rPr spc="-25" dirty="0"/>
              <a:t> </a:t>
            </a:r>
            <a:r>
              <a:rPr dirty="0"/>
              <a:t>myself</a:t>
            </a:r>
            <a:r>
              <a:rPr spc="-25" dirty="0"/>
              <a:t> </a:t>
            </a:r>
            <a:r>
              <a:rPr dirty="0"/>
              <a:t>and</a:t>
            </a:r>
            <a:r>
              <a:rPr spc="-65" dirty="0"/>
              <a:t> </a:t>
            </a:r>
            <a:r>
              <a:rPr dirty="0"/>
              <a:t>AI:</a:t>
            </a:r>
            <a:r>
              <a:rPr spc="-25" dirty="0"/>
              <a:t> </a:t>
            </a:r>
            <a:r>
              <a:rPr dirty="0"/>
              <a:t>Understanding</a:t>
            </a:r>
            <a:r>
              <a:rPr spc="-25" dirty="0"/>
              <a:t> </a:t>
            </a:r>
            <a:r>
              <a:rPr dirty="0"/>
              <a:t>and</a:t>
            </a:r>
            <a:r>
              <a:rPr spc="-25" dirty="0"/>
              <a:t> </a:t>
            </a:r>
            <a:r>
              <a:rPr dirty="0"/>
              <a:t>safeguarding</a:t>
            </a:r>
            <a:r>
              <a:rPr spc="-25" dirty="0"/>
              <a:t> </a:t>
            </a:r>
            <a:r>
              <a:rPr dirty="0"/>
              <a:t>children's</a:t>
            </a:r>
            <a:r>
              <a:rPr spc="-30" dirty="0"/>
              <a:t> </a:t>
            </a:r>
            <a:r>
              <a:rPr dirty="0"/>
              <a:t>use</a:t>
            </a:r>
            <a:r>
              <a:rPr spc="-25" dirty="0"/>
              <a:t> </a:t>
            </a:r>
            <a:r>
              <a:rPr dirty="0"/>
              <a:t>of</a:t>
            </a:r>
            <a:r>
              <a:rPr spc="-60" dirty="0"/>
              <a:t> </a:t>
            </a:r>
            <a:r>
              <a:rPr dirty="0"/>
              <a:t>AI</a:t>
            </a:r>
            <a:r>
              <a:rPr spc="-25" dirty="0"/>
              <a:t> </a:t>
            </a:r>
            <a:r>
              <a:rPr dirty="0"/>
              <a:t>chatbots.</a:t>
            </a:r>
            <a:r>
              <a:rPr spc="-25" dirty="0"/>
              <a:t> UK.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7/16/2025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700" b="1" i="0">
                <a:solidFill>
                  <a:srgbClr val="F5F5F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50" b="0" i="1">
                <a:solidFill>
                  <a:srgbClr val="999999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/>
              <a:t>Source:</a:t>
            </a:r>
            <a:r>
              <a:rPr spc="-30" dirty="0"/>
              <a:t> </a:t>
            </a:r>
            <a:r>
              <a:rPr dirty="0"/>
              <a:t>Internet</a:t>
            </a:r>
            <a:r>
              <a:rPr spc="-25" dirty="0"/>
              <a:t> </a:t>
            </a:r>
            <a:r>
              <a:rPr dirty="0"/>
              <a:t>Matters</a:t>
            </a:r>
            <a:r>
              <a:rPr spc="-25" dirty="0"/>
              <a:t> </a:t>
            </a:r>
            <a:r>
              <a:rPr dirty="0"/>
              <a:t>(2025).</a:t>
            </a:r>
            <a:r>
              <a:rPr spc="-25" dirty="0"/>
              <a:t> </a:t>
            </a:r>
            <a:r>
              <a:rPr dirty="0"/>
              <a:t>Me,</a:t>
            </a:r>
            <a:r>
              <a:rPr spc="-25" dirty="0"/>
              <a:t> </a:t>
            </a:r>
            <a:r>
              <a:rPr dirty="0"/>
              <a:t>myself</a:t>
            </a:r>
            <a:r>
              <a:rPr spc="-25" dirty="0"/>
              <a:t> </a:t>
            </a:r>
            <a:r>
              <a:rPr dirty="0"/>
              <a:t>and</a:t>
            </a:r>
            <a:r>
              <a:rPr spc="-65" dirty="0"/>
              <a:t> </a:t>
            </a:r>
            <a:r>
              <a:rPr dirty="0"/>
              <a:t>AI:</a:t>
            </a:r>
            <a:r>
              <a:rPr spc="-25" dirty="0"/>
              <a:t> </a:t>
            </a:r>
            <a:r>
              <a:rPr dirty="0"/>
              <a:t>Understanding</a:t>
            </a:r>
            <a:r>
              <a:rPr spc="-25" dirty="0"/>
              <a:t> </a:t>
            </a:r>
            <a:r>
              <a:rPr dirty="0"/>
              <a:t>and</a:t>
            </a:r>
            <a:r>
              <a:rPr spc="-25" dirty="0"/>
              <a:t> </a:t>
            </a:r>
            <a:r>
              <a:rPr dirty="0"/>
              <a:t>safeguarding</a:t>
            </a:r>
            <a:r>
              <a:rPr spc="-25" dirty="0"/>
              <a:t> </a:t>
            </a:r>
            <a:r>
              <a:rPr dirty="0"/>
              <a:t>children's</a:t>
            </a:r>
            <a:r>
              <a:rPr spc="-30" dirty="0"/>
              <a:t> </a:t>
            </a:r>
            <a:r>
              <a:rPr dirty="0"/>
              <a:t>use</a:t>
            </a:r>
            <a:r>
              <a:rPr spc="-25" dirty="0"/>
              <a:t> </a:t>
            </a:r>
            <a:r>
              <a:rPr dirty="0"/>
              <a:t>of</a:t>
            </a:r>
            <a:r>
              <a:rPr spc="-60" dirty="0"/>
              <a:t> </a:t>
            </a:r>
            <a:r>
              <a:rPr dirty="0"/>
              <a:t>AI</a:t>
            </a:r>
            <a:r>
              <a:rPr spc="-25" dirty="0"/>
              <a:t> </a:t>
            </a:r>
            <a:r>
              <a:rPr dirty="0"/>
              <a:t>chatbots.</a:t>
            </a:r>
            <a:r>
              <a:rPr spc="-25" dirty="0"/>
              <a:t> UK.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7/16/2025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700" b="1" i="0">
                <a:solidFill>
                  <a:srgbClr val="F5F5F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50" b="0" i="1">
                <a:solidFill>
                  <a:srgbClr val="999999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/>
              <a:t>Source:</a:t>
            </a:r>
            <a:r>
              <a:rPr spc="-30" dirty="0"/>
              <a:t> </a:t>
            </a:r>
            <a:r>
              <a:rPr dirty="0"/>
              <a:t>Internet</a:t>
            </a:r>
            <a:r>
              <a:rPr spc="-25" dirty="0"/>
              <a:t> </a:t>
            </a:r>
            <a:r>
              <a:rPr dirty="0"/>
              <a:t>Matters</a:t>
            </a:r>
            <a:r>
              <a:rPr spc="-25" dirty="0"/>
              <a:t> </a:t>
            </a:r>
            <a:r>
              <a:rPr dirty="0"/>
              <a:t>(2025).</a:t>
            </a:r>
            <a:r>
              <a:rPr spc="-25" dirty="0"/>
              <a:t> </a:t>
            </a:r>
            <a:r>
              <a:rPr dirty="0"/>
              <a:t>Me,</a:t>
            </a:r>
            <a:r>
              <a:rPr spc="-25" dirty="0"/>
              <a:t> </a:t>
            </a:r>
            <a:r>
              <a:rPr dirty="0"/>
              <a:t>myself</a:t>
            </a:r>
            <a:r>
              <a:rPr spc="-25" dirty="0"/>
              <a:t> </a:t>
            </a:r>
            <a:r>
              <a:rPr dirty="0"/>
              <a:t>and</a:t>
            </a:r>
            <a:r>
              <a:rPr spc="-65" dirty="0"/>
              <a:t> </a:t>
            </a:r>
            <a:r>
              <a:rPr dirty="0"/>
              <a:t>AI:</a:t>
            </a:r>
            <a:r>
              <a:rPr spc="-25" dirty="0"/>
              <a:t> </a:t>
            </a:r>
            <a:r>
              <a:rPr dirty="0"/>
              <a:t>Understanding</a:t>
            </a:r>
            <a:r>
              <a:rPr spc="-25" dirty="0"/>
              <a:t> </a:t>
            </a:r>
            <a:r>
              <a:rPr dirty="0"/>
              <a:t>and</a:t>
            </a:r>
            <a:r>
              <a:rPr spc="-25" dirty="0"/>
              <a:t> </a:t>
            </a:r>
            <a:r>
              <a:rPr dirty="0"/>
              <a:t>safeguarding</a:t>
            </a:r>
            <a:r>
              <a:rPr spc="-25" dirty="0"/>
              <a:t> </a:t>
            </a:r>
            <a:r>
              <a:rPr dirty="0"/>
              <a:t>children's</a:t>
            </a:r>
            <a:r>
              <a:rPr spc="-30" dirty="0"/>
              <a:t> </a:t>
            </a:r>
            <a:r>
              <a:rPr dirty="0"/>
              <a:t>use</a:t>
            </a:r>
            <a:r>
              <a:rPr spc="-25" dirty="0"/>
              <a:t> </a:t>
            </a:r>
            <a:r>
              <a:rPr dirty="0"/>
              <a:t>of</a:t>
            </a:r>
            <a:r>
              <a:rPr spc="-60" dirty="0"/>
              <a:t> </a:t>
            </a:r>
            <a:r>
              <a:rPr dirty="0"/>
              <a:t>AI</a:t>
            </a:r>
            <a:r>
              <a:rPr spc="-25" dirty="0"/>
              <a:t> </a:t>
            </a:r>
            <a:r>
              <a:rPr dirty="0"/>
              <a:t>chatbots.</a:t>
            </a:r>
            <a:r>
              <a:rPr spc="-25" dirty="0"/>
              <a:t> UK.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7/16/2025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700" b="1" i="0">
                <a:solidFill>
                  <a:srgbClr val="F5F5F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50" b="0" i="1">
                <a:solidFill>
                  <a:srgbClr val="999999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/>
              <a:t>Source:</a:t>
            </a:r>
            <a:r>
              <a:rPr spc="-30" dirty="0"/>
              <a:t> </a:t>
            </a:r>
            <a:r>
              <a:rPr dirty="0"/>
              <a:t>Internet</a:t>
            </a:r>
            <a:r>
              <a:rPr spc="-25" dirty="0"/>
              <a:t> </a:t>
            </a:r>
            <a:r>
              <a:rPr dirty="0"/>
              <a:t>Matters</a:t>
            </a:r>
            <a:r>
              <a:rPr spc="-25" dirty="0"/>
              <a:t> </a:t>
            </a:r>
            <a:r>
              <a:rPr dirty="0"/>
              <a:t>(2025).</a:t>
            </a:r>
            <a:r>
              <a:rPr spc="-25" dirty="0"/>
              <a:t> </a:t>
            </a:r>
            <a:r>
              <a:rPr dirty="0"/>
              <a:t>Me,</a:t>
            </a:r>
            <a:r>
              <a:rPr spc="-25" dirty="0"/>
              <a:t> </a:t>
            </a:r>
            <a:r>
              <a:rPr dirty="0"/>
              <a:t>myself</a:t>
            </a:r>
            <a:r>
              <a:rPr spc="-25" dirty="0"/>
              <a:t> </a:t>
            </a:r>
            <a:r>
              <a:rPr dirty="0"/>
              <a:t>and</a:t>
            </a:r>
            <a:r>
              <a:rPr spc="-65" dirty="0"/>
              <a:t> </a:t>
            </a:r>
            <a:r>
              <a:rPr dirty="0"/>
              <a:t>AI:</a:t>
            </a:r>
            <a:r>
              <a:rPr spc="-25" dirty="0"/>
              <a:t> </a:t>
            </a:r>
            <a:r>
              <a:rPr dirty="0"/>
              <a:t>Understanding</a:t>
            </a:r>
            <a:r>
              <a:rPr spc="-25" dirty="0"/>
              <a:t> </a:t>
            </a:r>
            <a:r>
              <a:rPr dirty="0"/>
              <a:t>and</a:t>
            </a:r>
            <a:r>
              <a:rPr spc="-25" dirty="0"/>
              <a:t> </a:t>
            </a:r>
            <a:r>
              <a:rPr dirty="0"/>
              <a:t>safeguarding</a:t>
            </a:r>
            <a:r>
              <a:rPr spc="-25" dirty="0"/>
              <a:t> </a:t>
            </a:r>
            <a:r>
              <a:rPr dirty="0"/>
              <a:t>children's</a:t>
            </a:r>
            <a:r>
              <a:rPr spc="-30" dirty="0"/>
              <a:t> </a:t>
            </a:r>
            <a:r>
              <a:rPr dirty="0"/>
              <a:t>use</a:t>
            </a:r>
            <a:r>
              <a:rPr spc="-25" dirty="0"/>
              <a:t> </a:t>
            </a:r>
            <a:r>
              <a:rPr dirty="0"/>
              <a:t>of</a:t>
            </a:r>
            <a:r>
              <a:rPr spc="-60" dirty="0"/>
              <a:t> </a:t>
            </a:r>
            <a:r>
              <a:rPr dirty="0"/>
              <a:t>AI</a:t>
            </a:r>
            <a:r>
              <a:rPr spc="-25" dirty="0"/>
              <a:t> </a:t>
            </a:r>
            <a:r>
              <a:rPr dirty="0"/>
              <a:t>chatbots.</a:t>
            </a:r>
            <a:r>
              <a:rPr spc="-25" dirty="0"/>
              <a:t> UK.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7/16/2025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50" b="0" i="1">
                <a:solidFill>
                  <a:srgbClr val="999999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/>
              <a:t>Source:</a:t>
            </a:r>
            <a:r>
              <a:rPr spc="-30" dirty="0"/>
              <a:t> </a:t>
            </a:r>
            <a:r>
              <a:rPr dirty="0"/>
              <a:t>Internet</a:t>
            </a:r>
            <a:r>
              <a:rPr spc="-25" dirty="0"/>
              <a:t> </a:t>
            </a:r>
            <a:r>
              <a:rPr dirty="0"/>
              <a:t>Matters</a:t>
            </a:r>
            <a:r>
              <a:rPr spc="-25" dirty="0"/>
              <a:t> </a:t>
            </a:r>
            <a:r>
              <a:rPr dirty="0"/>
              <a:t>(2025).</a:t>
            </a:r>
            <a:r>
              <a:rPr spc="-25" dirty="0"/>
              <a:t> </a:t>
            </a:r>
            <a:r>
              <a:rPr dirty="0"/>
              <a:t>Me,</a:t>
            </a:r>
            <a:r>
              <a:rPr spc="-25" dirty="0"/>
              <a:t> </a:t>
            </a:r>
            <a:r>
              <a:rPr dirty="0"/>
              <a:t>myself</a:t>
            </a:r>
            <a:r>
              <a:rPr spc="-25" dirty="0"/>
              <a:t> </a:t>
            </a:r>
            <a:r>
              <a:rPr dirty="0"/>
              <a:t>and</a:t>
            </a:r>
            <a:r>
              <a:rPr spc="-65" dirty="0"/>
              <a:t> </a:t>
            </a:r>
            <a:r>
              <a:rPr dirty="0"/>
              <a:t>AI:</a:t>
            </a:r>
            <a:r>
              <a:rPr spc="-25" dirty="0"/>
              <a:t> </a:t>
            </a:r>
            <a:r>
              <a:rPr dirty="0"/>
              <a:t>Understanding</a:t>
            </a:r>
            <a:r>
              <a:rPr spc="-25" dirty="0"/>
              <a:t> </a:t>
            </a:r>
            <a:r>
              <a:rPr dirty="0"/>
              <a:t>and</a:t>
            </a:r>
            <a:r>
              <a:rPr spc="-25" dirty="0"/>
              <a:t> </a:t>
            </a:r>
            <a:r>
              <a:rPr dirty="0"/>
              <a:t>safeguarding</a:t>
            </a:r>
            <a:r>
              <a:rPr spc="-25" dirty="0"/>
              <a:t> </a:t>
            </a:r>
            <a:r>
              <a:rPr dirty="0"/>
              <a:t>children's</a:t>
            </a:r>
            <a:r>
              <a:rPr spc="-30" dirty="0"/>
              <a:t> </a:t>
            </a:r>
            <a:r>
              <a:rPr dirty="0"/>
              <a:t>use</a:t>
            </a:r>
            <a:r>
              <a:rPr spc="-25" dirty="0"/>
              <a:t> </a:t>
            </a:r>
            <a:r>
              <a:rPr dirty="0"/>
              <a:t>of</a:t>
            </a:r>
            <a:r>
              <a:rPr spc="-60" dirty="0"/>
              <a:t> </a:t>
            </a:r>
            <a:r>
              <a:rPr dirty="0"/>
              <a:t>AI</a:t>
            </a:r>
            <a:r>
              <a:rPr spc="-25" dirty="0"/>
              <a:t> </a:t>
            </a:r>
            <a:r>
              <a:rPr dirty="0"/>
              <a:t>chatbots.</a:t>
            </a:r>
            <a:r>
              <a:rPr spc="-25" dirty="0"/>
              <a:t> UK.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7/16/2025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68299" y="587375"/>
            <a:ext cx="6440805" cy="4368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700" b="1" i="0">
                <a:solidFill>
                  <a:srgbClr val="F5F5F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90600" y="1532799"/>
            <a:ext cx="9946640" cy="43726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8299" y="6524556"/>
            <a:ext cx="7016115" cy="269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50" b="0" i="1">
                <a:solidFill>
                  <a:srgbClr val="999999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/>
              <a:t>Source:</a:t>
            </a:r>
            <a:r>
              <a:rPr spc="-30" dirty="0"/>
              <a:t> </a:t>
            </a:r>
            <a:r>
              <a:rPr dirty="0"/>
              <a:t>Internet</a:t>
            </a:r>
            <a:r>
              <a:rPr spc="-25" dirty="0"/>
              <a:t> </a:t>
            </a:r>
            <a:r>
              <a:rPr dirty="0"/>
              <a:t>Matters</a:t>
            </a:r>
            <a:r>
              <a:rPr spc="-25" dirty="0"/>
              <a:t> </a:t>
            </a:r>
            <a:r>
              <a:rPr dirty="0"/>
              <a:t>(2025).</a:t>
            </a:r>
            <a:r>
              <a:rPr spc="-25" dirty="0"/>
              <a:t> </a:t>
            </a:r>
            <a:r>
              <a:rPr dirty="0"/>
              <a:t>Me,</a:t>
            </a:r>
            <a:r>
              <a:rPr spc="-25" dirty="0"/>
              <a:t> </a:t>
            </a:r>
            <a:r>
              <a:rPr dirty="0"/>
              <a:t>myself</a:t>
            </a:r>
            <a:r>
              <a:rPr spc="-25" dirty="0"/>
              <a:t> </a:t>
            </a:r>
            <a:r>
              <a:rPr dirty="0"/>
              <a:t>and</a:t>
            </a:r>
            <a:r>
              <a:rPr spc="-65" dirty="0"/>
              <a:t> </a:t>
            </a:r>
            <a:r>
              <a:rPr dirty="0"/>
              <a:t>AI:</a:t>
            </a:r>
            <a:r>
              <a:rPr spc="-25" dirty="0"/>
              <a:t> </a:t>
            </a:r>
            <a:r>
              <a:rPr dirty="0"/>
              <a:t>Understanding</a:t>
            </a:r>
            <a:r>
              <a:rPr spc="-25" dirty="0"/>
              <a:t> </a:t>
            </a:r>
            <a:r>
              <a:rPr dirty="0"/>
              <a:t>and</a:t>
            </a:r>
            <a:r>
              <a:rPr spc="-25" dirty="0"/>
              <a:t> </a:t>
            </a:r>
            <a:r>
              <a:rPr dirty="0"/>
              <a:t>safeguarding</a:t>
            </a:r>
            <a:r>
              <a:rPr spc="-25" dirty="0"/>
              <a:t> </a:t>
            </a:r>
            <a:r>
              <a:rPr dirty="0"/>
              <a:t>children's</a:t>
            </a:r>
            <a:r>
              <a:rPr spc="-30" dirty="0"/>
              <a:t> </a:t>
            </a:r>
            <a:r>
              <a:rPr dirty="0"/>
              <a:t>use</a:t>
            </a:r>
            <a:r>
              <a:rPr spc="-25" dirty="0"/>
              <a:t> </a:t>
            </a:r>
            <a:r>
              <a:rPr dirty="0"/>
              <a:t>of</a:t>
            </a:r>
            <a:r>
              <a:rPr spc="-60" dirty="0"/>
              <a:t> </a:t>
            </a:r>
            <a:r>
              <a:rPr dirty="0"/>
              <a:t>AI</a:t>
            </a:r>
            <a:r>
              <a:rPr spc="-25" dirty="0"/>
              <a:t> </a:t>
            </a:r>
            <a:r>
              <a:rPr dirty="0"/>
              <a:t>chatbots.</a:t>
            </a:r>
            <a:r>
              <a:rPr spc="-25" dirty="0"/>
              <a:t> UK.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7/16/2025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-7466"/>
            <a:ext cx="12192000" cy="7563966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1999" y="6857999"/>
                </a:moveTo>
                <a:lnTo>
                  <a:pt x="0" y="6857999"/>
                </a:lnTo>
                <a:lnTo>
                  <a:pt x="0" y="0"/>
                </a:lnTo>
                <a:lnTo>
                  <a:pt x="12191999" y="0"/>
                </a:lnTo>
                <a:lnTo>
                  <a:pt x="12191999" y="6857999"/>
                </a:lnTo>
                <a:close/>
              </a:path>
            </a:pathLst>
          </a:custGeom>
          <a:solidFill>
            <a:srgbClr val="1A1A1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70644" y="1387475"/>
            <a:ext cx="965073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528695" algn="l"/>
                <a:tab pos="4977130" algn="l"/>
                <a:tab pos="6666230" algn="l"/>
              </a:tabLst>
            </a:pPr>
            <a:r>
              <a:rPr sz="5400" spc="-10" dirty="0"/>
              <a:t>Children's</a:t>
            </a:r>
            <a:r>
              <a:rPr sz="5400" dirty="0"/>
              <a:t>	</a:t>
            </a:r>
            <a:r>
              <a:rPr sz="5400" spc="-25" dirty="0"/>
              <a:t>Use</a:t>
            </a:r>
            <a:r>
              <a:rPr sz="5400" dirty="0"/>
              <a:t>	of</a:t>
            </a:r>
            <a:r>
              <a:rPr sz="5400" spc="-260" dirty="0"/>
              <a:t> </a:t>
            </a:r>
            <a:r>
              <a:rPr sz="5400" spc="-25" dirty="0"/>
              <a:t>AI</a:t>
            </a:r>
            <a:r>
              <a:rPr sz="5400" dirty="0"/>
              <a:t>	</a:t>
            </a:r>
            <a:r>
              <a:rPr sz="5400" spc="-10" dirty="0"/>
              <a:t>Chatbots</a:t>
            </a:r>
            <a:endParaRPr sz="5400"/>
          </a:p>
        </p:txBody>
      </p:sp>
      <p:sp>
        <p:nvSpPr>
          <p:cNvPr id="4" name="object 4"/>
          <p:cNvSpPr txBox="1"/>
          <p:nvPr/>
        </p:nvSpPr>
        <p:spPr>
          <a:xfrm>
            <a:off x="3541910" y="2578100"/>
            <a:ext cx="5108575" cy="9855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700" dirty="0">
                <a:solidFill>
                  <a:srgbClr val="3398DA"/>
                </a:solidFill>
                <a:latin typeface="Arial"/>
                <a:cs typeface="Arial"/>
              </a:rPr>
              <a:t>Key Statistics and </a:t>
            </a:r>
            <a:r>
              <a:rPr sz="2700" spc="-10" dirty="0">
                <a:solidFill>
                  <a:srgbClr val="3398DA"/>
                </a:solidFill>
                <a:latin typeface="Arial"/>
                <a:cs typeface="Arial"/>
              </a:rPr>
              <a:t>Insights</a:t>
            </a:r>
            <a:endParaRPr sz="27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2160"/>
              </a:spcBef>
            </a:pPr>
            <a:r>
              <a:rPr sz="1800" dirty="0">
                <a:solidFill>
                  <a:srgbClr val="F5F5F5"/>
                </a:solidFill>
                <a:latin typeface="Arial"/>
                <a:cs typeface="Arial"/>
              </a:rPr>
              <a:t>Based on UK Research by Internet Matters </a:t>
            </a:r>
            <a:r>
              <a:rPr sz="1800" spc="-10" dirty="0">
                <a:solidFill>
                  <a:srgbClr val="F5F5F5"/>
                </a:solidFill>
                <a:latin typeface="Arial"/>
                <a:cs typeface="Arial"/>
              </a:rPr>
              <a:t>(2025)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14750" y="4371975"/>
            <a:ext cx="4762500" cy="114299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7419975"/>
          </a:xfrm>
          <a:custGeom>
            <a:avLst/>
            <a:gdLst/>
            <a:ahLst/>
            <a:cxnLst/>
            <a:rect l="l" t="t" r="r" b="b"/>
            <a:pathLst>
              <a:path w="12192000" h="7419975">
                <a:moveTo>
                  <a:pt x="12191999" y="7419974"/>
                </a:moveTo>
                <a:lnTo>
                  <a:pt x="0" y="7419974"/>
                </a:lnTo>
                <a:lnTo>
                  <a:pt x="0" y="0"/>
                </a:lnTo>
                <a:lnTo>
                  <a:pt x="12191999" y="0"/>
                </a:lnTo>
                <a:lnTo>
                  <a:pt x="12191999" y="7419974"/>
                </a:lnTo>
                <a:close/>
              </a:path>
            </a:pathLst>
          </a:custGeom>
          <a:solidFill>
            <a:srgbClr val="1A1A1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68299" y="587375"/>
            <a:ext cx="2535555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Key </a:t>
            </a:r>
            <a:r>
              <a:rPr spc="-15" dirty="0"/>
              <a:t>Takeaways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38735" rIns="0" bIns="0" rtlCol="0">
            <a:spAutoFit/>
          </a:bodyPr>
          <a:lstStyle/>
          <a:p>
            <a:pPr marL="561340">
              <a:lnSpc>
                <a:spcPct val="100000"/>
              </a:lnSpc>
              <a:spcBef>
                <a:spcPts val="305"/>
              </a:spcBef>
            </a:pPr>
            <a:r>
              <a:rPr b="1" dirty="0">
                <a:solidFill>
                  <a:srgbClr val="3398DA"/>
                </a:solidFill>
                <a:latin typeface="Arial"/>
                <a:cs typeface="Arial"/>
              </a:rPr>
              <a:t>64% </a:t>
            </a:r>
            <a:r>
              <a:rPr dirty="0"/>
              <a:t>of UK children aged 9-17 use</a:t>
            </a:r>
            <a:r>
              <a:rPr spc="-100" dirty="0"/>
              <a:t> </a:t>
            </a:r>
            <a:r>
              <a:rPr dirty="0"/>
              <a:t>AI chatbots, with usage growing rapidly and </a:t>
            </a:r>
            <a:r>
              <a:rPr spc="-10" dirty="0"/>
              <a:t>increasing</a:t>
            </a:r>
          </a:p>
          <a:p>
            <a:pPr marL="152400">
              <a:lnSpc>
                <a:spcPct val="100000"/>
              </a:lnSpc>
              <a:spcBef>
                <a:spcPts val="240"/>
              </a:spcBef>
              <a:tabLst>
                <a:tab pos="561340" algn="l"/>
              </a:tabLst>
            </a:pPr>
            <a:r>
              <a:rPr sz="3150" spc="-75" baseline="29100" dirty="0">
                <a:solidFill>
                  <a:srgbClr val="3398DA"/>
                </a:solidFill>
                <a:latin typeface="Inter"/>
                <a:cs typeface="Inter"/>
              </a:rPr>
              <a:t></a:t>
            </a:r>
            <a:r>
              <a:rPr sz="3150" baseline="29100" dirty="0">
                <a:solidFill>
                  <a:srgbClr val="3398DA"/>
                </a:solidFill>
                <a:latin typeface="Inter"/>
                <a:cs typeface="Inter"/>
              </a:rPr>
              <a:t>	</a:t>
            </a:r>
            <a:r>
              <a:rPr sz="1800" dirty="0"/>
              <a:t>with </a:t>
            </a:r>
            <a:r>
              <a:rPr sz="1800" spc="-25" dirty="0"/>
              <a:t>age</a:t>
            </a:r>
            <a:endParaRPr sz="1800">
              <a:latin typeface="Inter"/>
              <a:cs typeface="Inter"/>
            </a:endParaRPr>
          </a:p>
          <a:p>
            <a:pPr>
              <a:lnSpc>
                <a:spcPct val="100000"/>
              </a:lnSpc>
              <a:spcBef>
                <a:spcPts val="285"/>
              </a:spcBef>
            </a:pPr>
            <a:endParaRPr sz="1800">
              <a:latin typeface="Inter"/>
              <a:cs typeface="Inter"/>
            </a:endParaRPr>
          </a:p>
          <a:p>
            <a:pPr marL="628015">
              <a:lnSpc>
                <a:spcPct val="100000"/>
              </a:lnSpc>
            </a:pPr>
            <a:r>
              <a:rPr b="1" dirty="0">
                <a:solidFill>
                  <a:srgbClr val="3398DA"/>
                </a:solidFill>
                <a:latin typeface="Arial"/>
                <a:cs typeface="Arial"/>
              </a:rPr>
              <a:t>Vulnerable</a:t>
            </a:r>
            <a:r>
              <a:rPr b="1" spc="-5" dirty="0">
                <a:solidFill>
                  <a:srgbClr val="3398DA"/>
                </a:solidFill>
                <a:latin typeface="Arial"/>
                <a:cs typeface="Arial"/>
              </a:rPr>
              <a:t> </a:t>
            </a:r>
            <a:r>
              <a:rPr b="1" dirty="0">
                <a:solidFill>
                  <a:srgbClr val="3398DA"/>
                </a:solidFill>
                <a:latin typeface="Arial"/>
                <a:cs typeface="Arial"/>
              </a:rPr>
              <a:t>children</a:t>
            </a:r>
            <a:r>
              <a:rPr b="1" spc="-5" dirty="0">
                <a:solidFill>
                  <a:srgbClr val="3398DA"/>
                </a:solidFill>
                <a:latin typeface="Arial"/>
                <a:cs typeface="Arial"/>
              </a:rPr>
              <a:t> </a:t>
            </a:r>
            <a:r>
              <a:rPr dirty="0"/>
              <a:t>in</a:t>
            </a:r>
            <a:r>
              <a:rPr spc="-5" dirty="0"/>
              <a:t> </a:t>
            </a:r>
            <a:r>
              <a:rPr dirty="0"/>
              <a:t>the</a:t>
            </a:r>
            <a:r>
              <a:rPr spc="-5" dirty="0"/>
              <a:t> </a:t>
            </a:r>
            <a:r>
              <a:rPr dirty="0"/>
              <a:t>UK</a:t>
            </a:r>
            <a:r>
              <a:rPr spc="-5" dirty="0"/>
              <a:t> </a:t>
            </a:r>
            <a:r>
              <a:rPr dirty="0"/>
              <a:t>are</a:t>
            </a:r>
            <a:r>
              <a:rPr spc="-5" dirty="0"/>
              <a:t> </a:t>
            </a:r>
            <a:r>
              <a:rPr dirty="0"/>
              <a:t>more</a:t>
            </a:r>
            <a:r>
              <a:rPr spc="-5" dirty="0"/>
              <a:t> </a:t>
            </a:r>
            <a:r>
              <a:rPr dirty="0"/>
              <a:t>likely</a:t>
            </a:r>
            <a:r>
              <a:rPr spc="-5" dirty="0"/>
              <a:t> </a:t>
            </a:r>
            <a:r>
              <a:rPr dirty="0"/>
              <a:t>to</a:t>
            </a:r>
            <a:r>
              <a:rPr spc="-5" dirty="0"/>
              <a:t> </a:t>
            </a:r>
            <a:r>
              <a:rPr dirty="0"/>
              <a:t>use</a:t>
            </a:r>
            <a:r>
              <a:rPr spc="-105" dirty="0"/>
              <a:t> </a:t>
            </a:r>
            <a:r>
              <a:rPr dirty="0"/>
              <a:t>AI</a:t>
            </a:r>
            <a:r>
              <a:rPr spc="-5" dirty="0"/>
              <a:t> </a:t>
            </a:r>
            <a:r>
              <a:rPr dirty="0"/>
              <a:t>chatbots</a:t>
            </a:r>
            <a:r>
              <a:rPr spc="-5" dirty="0"/>
              <a:t> </a:t>
            </a:r>
            <a:r>
              <a:rPr dirty="0"/>
              <a:t>for</a:t>
            </a:r>
            <a:r>
              <a:rPr spc="-5" dirty="0"/>
              <a:t> </a:t>
            </a:r>
            <a:r>
              <a:rPr dirty="0"/>
              <a:t>emotional</a:t>
            </a:r>
            <a:r>
              <a:rPr spc="-5" dirty="0"/>
              <a:t> </a:t>
            </a:r>
            <a:r>
              <a:rPr dirty="0"/>
              <a:t>support </a:t>
            </a:r>
            <a:r>
              <a:rPr spc="-25" dirty="0"/>
              <a:t>and</a:t>
            </a:r>
          </a:p>
          <a:p>
            <a:pPr marL="152400">
              <a:lnSpc>
                <a:spcPct val="100000"/>
              </a:lnSpc>
              <a:spcBef>
                <a:spcPts val="240"/>
              </a:spcBef>
              <a:tabLst>
                <a:tab pos="628015" algn="l"/>
              </a:tabLst>
            </a:pPr>
            <a:r>
              <a:rPr sz="3150" spc="712" baseline="29100" dirty="0">
                <a:solidFill>
                  <a:srgbClr val="3398DA"/>
                </a:solidFill>
                <a:latin typeface="Inter"/>
                <a:cs typeface="Inter"/>
              </a:rPr>
              <a:t></a:t>
            </a:r>
            <a:r>
              <a:rPr sz="3150" baseline="29100" dirty="0">
                <a:solidFill>
                  <a:srgbClr val="3398DA"/>
                </a:solidFill>
                <a:latin typeface="Inter"/>
                <a:cs typeface="Inter"/>
              </a:rPr>
              <a:t>	</a:t>
            </a:r>
            <a:r>
              <a:rPr sz="1800" dirty="0"/>
              <a:t>companionship, with higher trust in</a:t>
            </a:r>
            <a:r>
              <a:rPr sz="1800" spc="-100" dirty="0"/>
              <a:t> </a:t>
            </a:r>
            <a:r>
              <a:rPr sz="1800" dirty="0"/>
              <a:t>AI </a:t>
            </a:r>
            <a:r>
              <a:rPr sz="1800" spc="-10" dirty="0"/>
              <a:t>advice</a:t>
            </a:r>
            <a:endParaRPr sz="1800">
              <a:latin typeface="Inter"/>
              <a:cs typeface="Inter"/>
            </a:endParaRPr>
          </a:p>
          <a:p>
            <a:pPr>
              <a:lnSpc>
                <a:spcPct val="100000"/>
              </a:lnSpc>
              <a:spcBef>
                <a:spcPts val="285"/>
              </a:spcBef>
            </a:pPr>
            <a:endParaRPr sz="1800">
              <a:latin typeface="Inter"/>
              <a:cs typeface="Inter"/>
            </a:endParaRPr>
          </a:p>
          <a:p>
            <a:pPr marL="561340">
              <a:lnSpc>
                <a:spcPct val="100000"/>
              </a:lnSpc>
            </a:pPr>
            <a:r>
              <a:rPr dirty="0"/>
              <a:t>Many</a:t>
            </a:r>
            <a:r>
              <a:rPr spc="-5" dirty="0"/>
              <a:t> </a:t>
            </a:r>
            <a:r>
              <a:rPr dirty="0"/>
              <a:t>UK</a:t>
            </a:r>
            <a:r>
              <a:rPr spc="-5" dirty="0"/>
              <a:t> </a:t>
            </a:r>
            <a:r>
              <a:rPr dirty="0"/>
              <a:t>children have</a:t>
            </a:r>
            <a:r>
              <a:rPr spc="-5" dirty="0"/>
              <a:t> </a:t>
            </a:r>
            <a:r>
              <a:rPr b="1" dirty="0">
                <a:solidFill>
                  <a:srgbClr val="3398DA"/>
                </a:solidFill>
                <a:latin typeface="Arial"/>
                <a:cs typeface="Arial"/>
              </a:rPr>
              <a:t>high trust</a:t>
            </a:r>
            <a:r>
              <a:rPr b="1" spc="-5" dirty="0">
                <a:solidFill>
                  <a:srgbClr val="3398DA"/>
                </a:solidFill>
                <a:latin typeface="Arial"/>
                <a:cs typeface="Arial"/>
              </a:rPr>
              <a:t> </a:t>
            </a:r>
            <a:r>
              <a:rPr dirty="0"/>
              <a:t>in</a:t>
            </a:r>
            <a:r>
              <a:rPr spc="-100" dirty="0"/>
              <a:t> </a:t>
            </a:r>
            <a:r>
              <a:rPr dirty="0"/>
              <a:t>AI</a:t>
            </a:r>
            <a:r>
              <a:rPr spc="-5" dirty="0"/>
              <a:t> </a:t>
            </a:r>
            <a:r>
              <a:rPr dirty="0"/>
              <a:t>chatbots, with</a:t>
            </a:r>
            <a:r>
              <a:rPr spc="-5" dirty="0"/>
              <a:t> </a:t>
            </a:r>
            <a:r>
              <a:rPr dirty="0"/>
              <a:t>40% having</a:t>
            </a:r>
            <a:r>
              <a:rPr spc="-5" dirty="0"/>
              <a:t> </a:t>
            </a:r>
            <a:r>
              <a:rPr dirty="0"/>
              <a:t>no</a:t>
            </a:r>
            <a:r>
              <a:rPr spc="-5" dirty="0"/>
              <a:t> </a:t>
            </a:r>
            <a:r>
              <a:rPr dirty="0"/>
              <a:t>concerns </a:t>
            </a:r>
            <a:r>
              <a:rPr spc="-10" dirty="0"/>
              <a:t>about</a:t>
            </a:r>
          </a:p>
          <a:p>
            <a:pPr marL="152400">
              <a:lnSpc>
                <a:spcPct val="100000"/>
              </a:lnSpc>
              <a:spcBef>
                <a:spcPts val="240"/>
              </a:spcBef>
              <a:tabLst>
                <a:tab pos="561340" algn="l"/>
              </a:tabLst>
            </a:pPr>
            <a:r>
              <a:rPr sz="3150" spc="-75" baseline="29100" dirty="0">
                <a:solidFill>
                  <a:srgbClr val="3398DA"/>
                </a:solidFill>
                <a:latin typeface="Inter"/>
                <a:cs typeface="Inter"/>
              </a:rPr>
              <a:t>⚠</a:t>
            </a:r>
            <a:r>
              <a:rPr sz="3150" baseline="29100" dirty="0">
                <a:solidFill>
                  <a:srgbClr val="3398DA"/>
                </a:solidFill>
                <a:latin typeface="Inter"/>
                <a:cs typeface="Inter"/>
              </a:rPr>
              <a:t>	</a:t>
            </a:r>
            <a:r>
              <a:rPr sz="1800" dirty="0"/>
              <a:t>following</a:t>
            </a:r>
            <a:r>
              <a:rPr sz="1800" spc="-110" dirty="0"/>
              <a:t> </a:t>
            </a:r>
            <a:r>
              <a:rPr sz="1800" dirty="0"/>
              <a:t>AI </a:t>
            </a:r>
            <a:r>
              <a:rPr sz="1800" spc="-10" dirty="0"/>
              <a:t>advice</a:t>
            </a:r>
            <a:endParaRPr sz="1800">
              <a:latin typeface="Inter"/>
              <a:cs typeface="Inter"/>
            </a:endParaRPr>
          </a:p>
          <a:p>
            <a:pPr>
              <a:lnSpc>
                <a:spcPct val="100000"/>
              </a:lnSpc>
              <a:spcBef>
                <a:spcPts val="285"/>
              </a:spcBef>
            </a:pPr>
            <a:endParaRPr sz="1800">
              <a:latin typeface="Inter"/>
              <a:cs typeface="Inter"/>
            </a:endParaRPr>
          </a:p>
          <a:p>
            <a:pPr marL="628015">
              <a:lnSpc>
                <a:spcPct val="100000"/>
              </a:lnSpc>
            </a:pPr>
            <a:r>
              <a:rPr dirty="0"/>
              <a:t>Despite</a:t>
            </a:r>
            <a:r>
              <a:rPr spc="-5" dirty="0"/>
              <a:t> </a:t>
            </a:r>
            <a:r>
              <a:rPr dirty="0"/>
              <a:t>high parent awareness (78%),</a:t>
            </a:r>
            <a:r>
              <a:rPr spc="-5" dirty="0"/>
              <a:t> </a:t>
            </a:r>
            <a:r>
              <a:rPr dirty="0"/>
              <a:t>there's a </a:t>
            </a:r>
            <a:r>
              <a:rPr b="1" dirty="0">
                <a:solidFill>
                  <a:srgbClr val="3398DA"/>
                </a:solidFill>
                <a:latin typeface="Arial"/>
                <a:cs typeface="Arial"/>
              </a:rPr>
              <a:t>gap in</a:t>
            </a:r>
            <a:r>
              <a:rPr b="1" spc="-5" dirty="0">
                <a:solidFill>
                  <a:srgbClr val="3398DA"/>
                </a:solidFill>
                <a:latin typeface="Arial"/>
                <a:cs typeface="Arial"/>
              </a:rPr>
              <a:t> </a:t>
            </a:r>
            <a:r>
              <a:rPr b="1" dirty="0">
                <a:solidFill>
                  <a:srgbClr val="3398DA"/>
                </a:solidFill>
                <a:latin typeface="Arial"/>
                <a:cs typeface="Arial"/>
              </a:rPr>
              <a:t>specific guidance </a:t>
            </a:r>
            <a:r>
              <a:rPr dirty="0"/>
              <a:t>about</a:t>
            </a:r>
            <a:r>
              <a:rPr spc="-100" dirty="0"/>
              <a:t> </a:t>
            </a:r>
            <a:r>
              <a:rPr dirty="0"/>
              <a:t>AI</a:t>
            </a:r>
            <a:r>
              <a:rPr spc="-5" dirty="0"/>
              <a:t> </a:t>
            </a:r>
            <a:r>
              <a:rPr spc="-10" dirty="0"/>
              <a:t>safety</a:t>
            </a:r>
          </a:p>
          <a:p>
            <a:pPr marL="152400">
              <a:lnSpc>
                <a:spcPct val="100000"/>
              </a:lnSpc>
              <a:spcBef>
                <a:spcPts val="240"/>
              </a:spcBef>
              <a:tabLst>
                <a:tab pos="628015" algn="l"/>
              </a:tabLst>
            </a:pPr>
            <a:r>
              <a:rPr sz="3150" spc="712" baseline="29100" dirty="0">
                <a:solidFill>
                  <a:srgbClr val="3398DA"/>
                </a:solidFill>
                <a:latin typeface="Inter"/>
                <a:cs typeface="Inter"/>
              </a:rPr>
              <a:t></a:t>
            </a:r>
            <a:r>
              <a:rPr sz="3150" baseline="29100" dirty="0">
                <a:solidFill>
                  <a:srgbClr val="3398DA"/>
                </a:solidFill>
                <a:latin typeface="Inter"/>
                <a:cs typeface="Inter"/>
              </a:rPr>
              <a:t>	</a:t>
            </a:r>
            <a:r>
              <a:rPr sz="1800" dirty="0"/>
              <a:t>and critical </a:t>
            </a:r>
            <a:r>
              <a:rPr sz="1800" spc="-10" dirty="0"/>
              <a:t>evaluation</a:t>
            </a:r>
            <a:endParaRPr sz="1800">
              <a:latin typeface="Inter"/>
              <a:cs typeface="Inter"/>
            </a:endParaRPr>
          </a:p>
          <a:p>
            <a:pPr>
              <a:lnSpc>
                <a:spcPct val="100000"/>
              </a:lnSpc>
              <a:spcBef>
                <a:spcPts val="285"/>
              </a:spcBef>
            </a:pPr>
            <a:endParaRPr sz="1800">
              <a:latin typeface="Inter"/>
              <a:cs typeface="Inter"/>
            </a:endParaRPr>
          </a:p>
          <a:p>
            <a:pPr marL="628015">
              <a:lnSpc>
                <a:spcPct val="100000"/>
              </a:lnSpc>
            </a:pPr>
            <a:r>
              <a:rPr dirty="0"/>
              <a:t>There's an urgent need for </a:t>
            </a:r>
            <a:r>
              <a:rPr b="1" dirty="0">
                <a:solidFill>
                  <a:srgbClr val="3398DA"/>
                </a:solidFill>
                <a:latin typeface="Arial"/>
                <a:cs typeface="Arial"/>
              </a:rPr>
              <a:t>AI literacy education </a:t>
            </a:r>
            <a:r>
              <a:rPr dirty="0"/>
              <a:t>in the UK to help children navigate </a:t>
            </a:r>
            <a:r>
              <a:rPr spc="-10" dirty="0"/>
              <a:t>these</a:t>
            </a:r>
          </a:p>
          <a:p>
            <a:pPr marL="152400">
              <a:lnSpc>
                <a:spcPct val="100000"/>
              </a:lnSpc>
              <a:spcBef>
                <a:spcPts val="240"/>
              </a:spcBef>
              <a:tabLst>
                <a:tab pos="628015" algn="l"/>
              </a:tabLst>
            </a:pPr>
            <a:r>
              <a:rPr sz="3150" spc="712" baseline="30423" dirty="0">
                <a:solidFill>
                  <a:srgbClr val="3398DA"/>
                </a:solidFill>
                <a:latin typeface="Inter"/>
                <a:cs typeface="Inter"/>
              </a:rPr>
              <a:t></a:t>
            </a:r>
            <a:r>
              <a:rPr sz="3150" baseline="30423" dirty="0">
                <a:solidFill>
                  <a:srgbClr val="3398DA"/>
                </a:solidFill>
                <a:latin typeface="Inter"/>
                <a:cs typeface="Inter"/>
              </a:rPr>
              <a:t>	</a:t>
            </a:r>
            <a:r>
              <a:rPr sz="1800" dirty="0"/>
              <a:t>tools safely and </a:t>
            </a:r>
            <a:r>
              <a:rPr sz="1800" spc="-10" dirty="0"/>
              <a:t>effectively</a:t>
            </a:r>
            <a:endParaRPr sz="1800">
              <a:latin typeface="Inter"/>
              <a:cs typeface="Inter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185318" y="6750050"/>
            <a:ext cx="582168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F5F5F5"/>
                </a:solidFill>
                <a:latin typeface="Arial"/>
                <a:cs typeface="Arial"/>
              </a:rPr>
              <a:t>Presented</a:t>
            </a:r>
            <a:r>
              <a:rPr sz="1500" spc="-50" dirty="0">
                <a:solidFill>
                  <a:srgbClr val="F5F5F5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5F5F5"/>
                </a:solidFill>
                <a:latin typeface="Arial"/>
                <a:cs typeface="Arial"/>
              </a:rPr>
              <a:t>by</a:t>
            </a:r>
            <a:r>
              <a:rPr sz="1500" spc="-105" dirty="0">
                <a:solidFill>
                  <a:srgbClr val="F5F5F5"/>
                </a:solidFill>
                <a:latin typeface="Arial"/>
                <a:cs typeface="Arial"/>
              </a:rPr>
              <a:t> </a:t>
            </a:r>
            <a:r>
              <a:rPr sz="1500" spc="-10" dirty="0">
                <a:solidFill>
                  <a:srgbClr val="F5F5F5"/>
                </a:solidFill>
                <a:latin typeface="Arial"/>
                <a:cs typeface="Arial"/>
              </a:rPr>
              <a:t>AILiteracy.biz</a:t>
            </a:r>
            <a:r>
              <a:rPr sz="1500" spc="-25" dirty="0">
                <a:solidFill>
                  <a:srgbClr val="F5F5F5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5F5F5"/>
                </a:solidFill>
                <a:latin typeface="Arial"/>
                <a:cs typeface="Arial"/>
              </a:rPr>
              <a:t>-</a:t>
            </a:r>
            <a:r>
              <a:rPr sz="1500" spc="-60" dirty="0">
                <a:solidFill>
                  <a:srgbClr val="F5F5F5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5F5F5"/>
                </a:solidFill>
                <a:latin typeface="Arial"/>
                <a:cs typeface="Arial"/>
              </a:rPr>
              <a:t>The</a:t>
            </a:r>
            <a:r>
              <a:rPr sz="1500" spc="-25" dirty="0">
                <a:solidFill>
                  <a:srgbClr val="F5F5F5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5F5F5"/>
                </a:solidFill>
                <a:latin typeface="Arial"/>
                <a:cs typeface="Arial"/>
              </a:rPr>
              <a:t>Place</a:t>
            </a:r>
            <a:r>
              <a:rPr sz="1500" spc="-30" dirty="0">
                <a:solidFill>
                  <a:srgbClr val="F5F5F5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5F5F5"/>
                </a:solidFill>
                <a:latin typeface="Arial"/>
                <a:cs typeface="Arial"/>
              </a:rPr>
              <a:t>to</a:t>
            </a:r>
            <a:r>
              <a:rPr sz="1500" spc="-30" dirty="0">
                <a:solidFill>
                  <a:srgbClr val="F5F5F5"/>
                </a:solidFill>
                <a:latin typeface="Arial"/>
                <a:cs typeface="Arial"/>
              </a:rPr>
              <a:t> </a:t>
            </a:r>
            <a:r>
              <a:rPr sz="1500" spc="-10" dirty="0">
                <a:solidFill>
                  <a:srgbClr val="F5F5F5"/>
                </a:solidFill>
                <a:latin typeface="Arial"/>
                <a:cs typeface="Arial"/>
              </a:rPr>
              <a:t>Learn</a:t>
            </a:r>
            <a:r>
              <a:rPr sz="1500" spc="-90" dirty="0">
                <a:solidFill>
                  <a:srgbClr val="F5F5F5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5F5F5"/>
                </a:solidFill>
                <a:latin typeface="Arial"/>
                <a:cs typeface="Arial"/>
              </a:rPr>
              <a:t>Artificial</a:t>
            </a:r>
            <a:r>
              <a:rPr sz="1500" spc="-30" dirty="0">
                <a:solidFill>
                  <a:srgbClr val="F5F5F5"/>
                </a:solidFill>
                <a:latin typeface="Arial"/>
                <a:cs typeface="Arial"/>
              </a:rPr>
              <a:t> </a:t>
            </a:r>
            <a:r>
              <a:rPr sz="1500" spc="-10" dirty="0">
                <a:solidFill>
                  <a:srgbClr val="F5F5F5"/>
                </a:solidFill>
                <a:latin typeface="Arial"/>
                <a:cs typeface="Arial"/>
              </a:rPr>
              <a:t>Intelligence</a:t>
            </a:r>
            <a:endParaRPr sz="1500">
              <a:latin typeface="Arial"/>
              <a:cs typeface="Arial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096499" y="190499"/>
            <a:ext cx="1905000" cy="457199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368299" y="7086531"/>
            <a:ext cx="7016115" cy="1746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50" i="1" dirty="0">
                <a:solidFill>
                  <a:srgbClr val="999999"/>
                </a:solidFill>
                <a:latin typeface="Arial"/>
                <a:cs typeface="Arial"/>
              </a:rPr>
              <a:t>Source:</a:t>
            </a:r>
            <a:r>
              <a:rPr sz="1050" i="1" spc="-30" dirty="0">
                <a:solidFill>
                  <a:srgbClr val="999999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999999"/>
                </a:solidFill>
                <a:latin typeface="Arial"/>
                <a:cs typeface="Arial"/>
              </a:rPr>
              <a:t>Internet</a:t>
            </a:r>
            <a:r>
              <a:rPr sz="1050" i="1" spc="-25" dirty="0">
                <a:solidFill>
                  <a:srgbClr val="999999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999999"/>
                </a:solidFill>
                <a:latin typeface="Arial"/>
                <a:cs typeface="Arial"/>
              </a:rPr>
              <a:t>Matters</a:t>
            </a:r>
            <a:r>
              <a:rPr sz="1050" i="1" spc="-25" dirty="0">
                <a:solidFill>
                  <a:srgbClr val="999999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999999"/>
                </a:solidFill>
                <a:latin typeface="Arial"/>
                <a:cs typeface="Arial"/>
              </a:rPr>
              <a:t>(2025).</a:t>
            </a:r>
            <a:r>
              <a:rPr sz="1050" i="1" spc="-25" dirty="0">
                <a:solidFill>
                  <a:srgbClr val="999999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999999"/>
                </a:solidFill>
                <a:latin typeface="Arial"/>
                <a:cs typeface="Arial"/>
              </a:rPr>
              <a:t>Me,</a:t>
            </a:r>
            <a:r>
              <a:rPr sz="1050" i="1" spc="-25" dirty="0">
                <a:solidFill>
                  <a:srgbClr val="999999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999999"/>
                </a:solidFill>
                <a:latin typeface="Arial"/>
                <a:cs typeface="Arial"/>
              </a:rPr>
              <a:t>myself</a:t>
            </a:r>
            <a:r>
              <a:rPr sz="1050" i="1" spc="-25" dirty="0">
                <a:solidFill>
                  <a:srgbClr val="999999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999999"/>
                </a:solidFill>
                <a:latin typeface="Arial"/>
                <a:cs typeface="Arial"/>
              </a:rPr>
              <a:t>and</a:t>
            </a:r>
            <a:r>
              <a:rPr sz="1050" i="1" spc="-65" dirty="0">
                <a:solidFill>
                  <a:srgbClr val="999999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999999"/>
                </a:solidFill>
                <a:latin typeface="Arial"/>
                <a:cs typeface="Arial"/>
              </a:rPr>
              <a:t>AI:</a:t>
            </a:r>
            <a:r>
              <a:rPr sz="1050" i="1" spc="-25" dirty="0">
                <a:solidFill>
                  <a:srgbClr val="999999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999999"/>
                </a:solidFill>
                <a:latin typeface="Arial"/>
                <a:cs typeface="Arial"/>
              </a:rPr>
              <a:t>Understanding</a:t>
            </a:r>
            <a:r>
              <a:rPr sz="1050" i="1" spc="-25" dirty="0">
                <a:solidFill>
                  <a:srgbClr val="999999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999999"/>
                </a:solidFill>
                <a:latin typeface="Arial"/>
                <a:cs typeface="Arial"/>
              </a:rPr>
              <a:t>and</a:t>
            </a:r>
            <a:r>
              <a:rPr sz="1050" i="1" spc="-25" dirty="0">
                <a:solidFill>
                  <a:srgbClr val="999999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999999"/>
                </a:solidFill>
                <a:latin typeface="Arial"/>
                <a:cs typeface="Arial"/>
              </a:rPr>
              <a:t>safeguarding</a:t>
            </a:r>
            <a:r>
              <a:rPr sz="1050" i="1" spc="-25" dirty="0">
                <a:solidFill>
                  <a:srgbClr val="999999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999999"/>
                </a:solidFill>
                <a:latin typeface="Arial"/>
                <a:cs typeface="Arial"/>
              </a:rPr>
              <a:t>children's</a:t>
            </a:r>
            <a:r>
              <a:rPr sz="1050" i="1" spc="-30" dirty="0">
                <a:solidFill>
                  <a:srgbClr val="999999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999999"/>
                </a:solidFill>
                <a:latin typeface="Arial"/>
                <a:cs typeface="Arial"/>
              </a:rPr>
              <a:t>use</a:t>
            </a:r>
            <a:r>
              <a:rPr sz="1050" i="1" spc="-25" dirty="0">
                <a:solidFill>
                  <a:srgbClr val="999999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999999"/>
                </a:solidFill>
                <a:latin typeface="Arial"/>
                <a:cs typeface="Arial"/>
              </a:rPr>
              <a:t>of</a:t>
            </a:r>
            <a:r>
              <a:rPr sz="1050" i="1" spc="-60" dirty="0">
                <a:solidFill>
                  <a:srgbClr val="999999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999999"/>
                </a:solidFill>
                <a:latin typeface="Arial"/>
                <a:cs typeface="Arial"/>
              </a:rPr>
              <a:t>AI</a:t>
            </a:r>
            <a:r>
              <a:rPr sz="1050" i="1" spc="-25" dirty="0">
                <a:solidFill>
                  <a:srgbClr val="999999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999999"/>
                </a:solidFill>
                <a:latin typeface="Arial"/>
                <a:cs typeface="Arial"/>
              </a:rPr>
              <a:t>chatbots.</a:t>
            </a:r>
            <a:r>
              <a:rPr sz="1050" i="1" spc="-25" dirty="0">
                <a:solidFill>
                  <a:srgbClr val="999999"/>
                </a:solidFill>
                <a:latin typeface="Arial"/>
                <a:cs typeface="Arial"/>
              </a:rPr>
              <a:t> UK.</a:t>
            </a:r>
            <a:endParaRPr sz="10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7553325"/>
          </a:xfrm>
          <a:custGeom>
            <a:avLst/>
            <a:gdLst/>
            <a:ahLst/>
            <a:cxnLst/>
            <a:rect l="l" t="t" r="r" b="b"/>
            <a:pathLst>
              <a:path w="12192000" h="7553325">
                <a:moveTo>
                  <a:pt x="12191999" y="7553324"/>
                </a:moveTo>
                <a:lnTo>
                  <a:pt x="0" y="7553324"/>
                </a:lnTo>
                <a:lnTo>
                  <a:pt x="0" y="0"/>
                </a:lnTo>
                <a:lnTo>
                  <a:pt x="12191999" y="0"/>
                </a:lnTo>
                <a:lnTo>
                  <a:pt x="12191999" y="7553324"/>
                </a:lnTo>
                <a:close/>
              </a:path>
            </a:pathLst>
          </a:custGeom>
          <a:solidFill>
            <a:srgbClr val="1A1A1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About</a:t>
            </a:r>
            <a:r>
              <a:rPr spc="-40" dirty="0"/>
              <a:t> </a:t>
            </a:r>
            <a:r>
              <a:rPr dirty="0"/>
              <a:t>This</a:t>
            </a:r>
            <a:r>
              <a:rPr spc="-40" dirty="0"/>
              <a:t> </a:t>
            </a:r>
            <a:r>
              <a:rPr spc="-10" dirty="0"/>
              <a:t>Study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571499" y="6343649"/>
            <a:ext cx="11049000" cy="638175"/>
            <a:chOff x="571499" y="6343649"/>
            <a:chExt cx="11049000" cy="638175"/>
          </a:xfrm>
        </p:grpSpPr>
        <p:sp>
          <p:nvSpPr>
            <p:cNvPr id="5" name="object 5"/>
            <p:cNvSpPr/>
            <p:nvPr/>
          </p:nvSpPr>
          <p:spPr>
            <a:xfrm>
              <a:off x="609599" y="6343649"/>
              <a:ext cx="11010900" cy="638175"/>
            </a:xfrm>
            <a:custGeom>
              <a:avLst/>
              <a:gdLst/>
              <a:ahLst/>
              <a:cxnLst/>
              <a:rect l="l" t="t" r="r" b="b"/>
              <a:pathLst>
                <a:path w="11010900" h="638175">
                  <a:moveTo>
                    <a:pt x="0" y="638174"/>
                  </a:moveTo>
                  <a:lnTo>
                    <a:pt x="11010899" y="638174"/>
                  </a:lnTo>
                  <a:lnTo>
                    <a:pt x="11010899" y="0"/>
                  </a:lnTo>
                  <a:lnTo>
                    <a:pt x="0" y="0"/>
                  </a:lnTo>
                  <a:lnTo>
                    <a:pt x="0" y="638174"/>
                  </a:lnTo>
                  <a:close/>
                </a:path>
              </a:pathLst>
            </a:custGeom>
            <a:solidFill>
              <a:srgbClr val="3398DA">
                <a:alpha val="101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71499" y="6343649"/>
              <a:ext cx="38100" cy="638175"/>
            </a:xfrm>
            <a:custGeom>
              <a:avLst/>
              <a:gdLst/>
              <a:ahLst/>
              <a:cxnLst/>
              <a:rect l="l" t="t" r="r" b="b"/>
              <a:pathLst>
                <a:path w="38100" h="638175">
                  <a:moveTo>
                    <a:pt x="38099" y="638174"/>
                  </a:moveTo>
                  <a:lnTo>
                    <a:pt x="0" y="638174"/>
                  </a:lnTo>
                  <a:lnTo>
                    <a:pt x="0" y="0"/>
                  </a:lnTo>
                  <a:lnTo>
                    <a:pt x="38099" y="0"/>
                  </a:lnTo>
                  <a:lnTo>
                    <a:pt x="38099" y="638174"/>
                  </a:lnTo>
                  <a:close/>
                </a:path>
              </a:pathLst>
            </a:custGeom>
            <a:solidFill>
              <a:srgbClr val="3398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558800" y="1558925"/>
            <a:ext cx="7754620" cy="4368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3398DA"/>
                </a:solidFill>
                <a:latin typeface="Arial"/>
                <a:cs typeface="Arial"/>
              </a:rPr>
              <a:t>Study </a:t>
            </a:r>
            <a:r>
              <a:rPr sz="1800" b="1" spc="-10" dirty="0">
                <a:solidFill>
                  <a:srgbClr val="3398DA"/>
                </a:solidFill>
                <a:latin typeface="Arial"/>
                <a:cs typeface="Arial"/>
              </a:rPr>
              <a:t>Details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665"/>
              </a:spcBef>
              <a:tabLst>
                <a:tab pos="297815" algn="l"/>
              </a:tabLst>
            </a:pPr>
            <a:r>
              <a:rPr sz="1500" spc="-425" dirty="0">
                <a:solidFill>
                  <a:srgbClr val="3398DA"/>
                </a:solidFill>
                <a:latin typeface="Inter"/>
                <a:cs typeface="Inter"/>
              </a:rPr>
              <a:t></a:t>
            </a:r>
            <a:r>
              <a:rPr sz="1500" dirty="0">
                <a:solidFill>
                  <a:srgbClr val="3398DA"/>
                </a:solidFill>
                <a:latin typeface="Inter"/>
                <a:cs typeface="Inter"/>
              </a:rPr>
              <a:t>	</a:t>
            </a: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Title:</a:t>
            </a:r>
            <a:r>
              <a:rPr sz="1500" b="1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"Me,</a:t>
            </a:r>
            <a:r>
              <a:rPr sz="15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myself</a:t>
            </a:r>
            <a:r>
              <a:rPr sz="15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spc="-1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1500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AI:</a:t>
            </a:r>
            <a:r>
              <a:rPr sz="15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Understanding</a:t>
            </a:r>
            <a:r>
              <a:rPr sz="15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15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safeguarding</a:t>
            </a:r>
            <a:r>
              <a:rPr sz="15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children's</a:t>
            </a:r>
            <a:r>
              <a:rPr sz="15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use</a:t>
            </a:r>
            <a:r>
              <a:rPr sz="15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1500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AI</a:t>
            </a:r>
            <a:r>
              <a:rPr sz="15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spc="-10" dirty="0">
                <a:solidFill>
                  <a:srgbClr val="FFFFFF"/>
                </a:solidFill>
                <a:latin typeface="Arial"/>
                <a:cs typeface="Arial"/>
              </a:rPr>
              <a:t>chatbots"</a:t>
            </a:r>
            <a:endParaRPr sz="1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575"/>
              </a:spcBef>
              <a:tabLst>
                <a:tab pos="297815" algn="l"/>
              </a:tabLst>
            </a:pPr>
            <a:r>
              <a:rPr sz="1500" spc="-425" dirty="0">
                <a:solidFill>
                  <a:srgbClr val="3398DA"/>
                </a:solidFill>
                <a:latin typeface="Inter"/>
                <a:cs typeface="Inter"/>
              </a:rPr>
              <a:t></a:t>
            </a:r>
            <a:r>
              <a:rPr sz="1500" dirty="0">
                <a:solidFill>
                  <a:srgbClr val="3398DA"/>
                </a:solidFill>
                <a:latin typeface="Inter"/>
                <a:cs typeface="Inter"/>
              </a:rPr>
              <a:t>	</a:t>
            </a: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Publisher:</a:t>
            </a:r>
            <a:r>
              <a:rPr sz="15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Internet</a:t>
            </a:r>
            <a:r>
              <a:rPr sz="15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Matters</a:t>
            </a:r>
            <a:r>
              <a:rPr sz="15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(UK</a:t>
            </a:r>
            <a:r>
              <a:rPr sz="15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organization</a:t>
            </a:r>
            <a:r>
              <a:rPr sz="15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focused</a:t>
            </a:r>
            <a:r>
              <a:rPr sz="15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on</a:t>
            </a:r>
            <a:r>
              <a:rPr sz="15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children's</a:t>
            </a:r>
            <a:r>
              <a:rPr sz="15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online</a:t>
            </a:r>
            <a:r>
              <a:rPr sz="15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spc="-10" dirty="0">
                <a:solidFill>
                  <a:srgbClr val="FFFFFF"/>
                </a:solidFill>
                <a:latin typeface="Arial"/>
                <a:cs typeface="Arial"/>
              </a:rPr>
              <a:t>safety)</a:t>
            </a:r>
            <a:endParaRPr sz="1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575"/>
              </a:spcBef>
              <a:tabLst>
                <a:tab pos="326390" algn="l"/>
              </a:tabLst>
            </a:pPr>
            <a:r>
              <a:rPr sz="1500" spc="-50" dirty="0">
                <a:solidFill>
                  <a:srgbClr val="3398DA"/>
                </a:solidFill>
                <a:latin typeface="Inter"/>
                <a:cs typeface="Inter"/>
              </a:rPr>
              <a:t></a:t>
            </a:r>
            <a:r>
              <a:rPr sz="1500" dirty="0">
                <a:solidFill>
                  <a:srgbClr val="3398DA"/>
                </a:solidFill>
                <a:latin typeface="Inter"/>
                <a:cs typeface="Inter"/>
              </a:rPr>
              <a:t>	</a:t>
            </a: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Publication</a:t>
            </a:r>
            <a:r>
              <a:rPr sz="15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Date:</a:t>
            </a:r>
            <a:r>
              <a:rPr sz="15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July</a:t>
            </a:r>
            <a:r>
              <a:rPr sz="1500" spc="-20" dirty="0">
                <a:solidFill>
                  <a:srgbClr val="FFFFFF"/>
                </a:solidFill>
                <a:latin typeface="Arial"/>
                <a:cs typeface="Arial"/>
              </a:rPr>
              <a:t> 2025</a:t>
            </a:r>
            <a:endParaRPr sz="1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575"/>
              </a:spcBef>
              <a:tabLst>
                <a:tab pos="297815" algn="l"/>
              </a:tabLst>
            </a:pPr>
            <a:r>
              <a:rPr sz="1500" spc="-425" dirty="0">
                <a:solidFill>
                  <a:srgbClr val="3398DA"/>
                </a:solidFill>
                <a:latin typeface="Inter"/>
                <a:cs typeface="Inter"/>
              </a:rPr>
              <a:t></a:t>
            </a:r>
            <a:r>
              <a:rPr sz="1500" dirty="0">
                <a:solidFill>
                  <a:srgbClr val="3398DA"/>
                </a:solidFill>
                <a:latin typeface="Inter"/>
                <a:cs typeface="Inter"/>
              </a:rPr>
              <a:t>	</a:t>
            </a: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Geographic</a:t>
            </a:r>
            <a:r>
              <a:rPr sz="15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Scope:</a:t>
            </a:r>
            <a:r>
              <a:rPr sz="15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United</a:t>
            </a:r>
            <a:r>
              <a:rPr sz="15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spc="-10" dirty="0">
                <a:solidFill>
                  <a:srgbClr val="FFFFFF"/>
                </a:solidFill>
                <a:latin typeface="Arial"/>
                <a:cs typeface="Arial"/>
              </a:rPr>
              <a:t>Kingdom</a:t>
            </a:r>
            <a:endParaRPr sz="15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75"/>
              </a:spcBef>
            </a:pPr>
            <a:endParaRPr sz="1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b="1" spc="-10" dirty="0">
                <a:solidFill>
                  <a:srgbClr val="3398DA"/>
                </a:solidFill>
                <a:latin typeface="Arial"/>
                <a:cs typeface="Arial"/>
              </a:rPr>
              <a:t>Methodology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664"/>
              </a:spcBef>
              <a:tabLst>
                <a:tab pos="326390" algn="l"/>
              </a:tabLst>
            </a:pPr>
            <a:r>
              <a:rPr sz="1500" spc="-50" dirty="0">
                <a:solidFill>
                  <a:srgbClr val="3398DA"/>
                </a:solidFill>
                <a:latin typeface="Inter"/>
                <a:cs typeface="Inter"/>
              </a:rPr>
              <a:t></a:t>
            </a:r>
            <a:r>
              <a:rPr sz="1500" dirty="0">
                <a:solidFill>
                  <a:srgbClr val="3398DA"/>
                </a:solidFill>
                <a:latin typeface="Inter"/>
                <a:cs typeface="Inter"/>
              </a:rPr>
              <a:t>	</a:t>
            </a: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Survey</a:t>
            </a:r>
            <a:r>
              <a:rPr sz="15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Sample:</a:t>
            </a:r>
            <a:r>
              <a:rPr sz="15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1,000</a:t>
            </a:r>
            <a:r>
              <a:rPr sz="15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UK</a:t>
            </a:r>
            <a:r>
              <a:rPr sz="15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children</a:t>
            </a:r>
            <a:r>
              <a:rPr sz="15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aged</a:t>
            </a:r>
            <a:r>
              <a:rPr sz="15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spc="-10" dirty="0">
                <a:solidFill>
                  <a:srgbClr val="FFFFFF"/>
                </a:solidFill>
                <a:latin typeface="Arial"/>
                <a:cs typeface="Arial"/>
              </a:rPr>
              <a:t>9-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17</a:t>
            </a:r>
            <a:r>
              <a:rPr sz="15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15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2,000</a:t>
            </a:r>
            <a:r>
              <a:rPr sz="15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parents</a:t>
            </a:r>
            <a:r>
              <a:rPr sz="15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15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children</a:t>
            </a:r>
            <a:r>
              <a:rPr sz="15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aged</a:t>
            </a:r>
            <a:r>
              <a:rPr sz="15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spc="-10" dirty="0">
                <a:solidFill>
                  <a:srgbClr val="FFFFFF"/>
                </a:solidFill>
                <a:latin typeface="Arial"/>
                <a:cs typeface="Arial"/>
              </a:rPr>
              <a:t>3-</a:t>
            </a:r>
            <a:r>
              <a:rPr sz="1500" spc="-25" dirty="0">
                <a:solidFill>
                  <a:srgbClr val="FFFFFF"/>
                </a:solidFill>
                <a:latin typeface="Arial"/>
                <a:cs typeface="Arial"/>
              </a:rPr>
              <a:t>17</a:t>
            </a:r>
            <a:endParaRPr sz="1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575"/>
              </a:spcBef>
              <a:tabLst>
                <a:tab pos="393065" algn="l"/>
              </a:tabLst>
            </a:pPr>
            <a:r>
              <a:rPr sz="1500" spc="340" dirty="0">
                <a:solidFill>
                  <a:srgbClr val="3398DA"/>
                </a:solidFill>
                <a:latin typeface="Inter"/>
                <a:cs typeface="Inter"/>
              </a:rPr>
              <a:t></a:t>
            </a:r>
            <a:r>
              <a:rPr sz="1500" dirty="0">
                <a:solidFill>
                  <a:srgbClr val="3398DA"/>
                </a:solidFill>
                <a:latin typeface="Inter"/>
                <a:cs typeface="Inter"/>
              </a:rPr>
              <a:t>	</a:t>
            </a: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Focus</a:t>
            </a:r>
            <a:r>
              <a:rPr sz="15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Groups:</a:t>
            </a:r>
            <a:r>
              <a:rPr sz="15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r>
              <a:rPr sz="15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focus</a:t>
            </a:r>
            <a:r>
              <a:rPr sz="15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groups</a:t>
            </a:r>
            <a:r>
              <a:rPr sz="15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with</a:t>
            </a:r>
            <a:r>
              <a:rPr sz="15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27</a:t>
            </a:r>
            <a:r>
              <a:rPr sz="15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children</a:t>
            </a:r>
            <a:r>
              <a:rPr sz="15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aged</a:t>
            </a:r>
            <a:r>
              <a:rPr sz="15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spc="-10" dirty="0">
                <a:solidFill>
                  <a:srgbClr val="FFFFFF"/>
                </a:solidFill>
                <a:latin typeface="Arial"/>
                <a:cs typeface="Arial"/>
              </a:rPr>
              <a:t>13-</a:t>
            </a:r>
            <a:r>
              <a:rPr sz="1500" spc="-25" dirty="0">
                <a:solidFill>
                  <a:srgbClr val="FFFFFF"/>
                </a:solidFill>
                <a:latin typeface="Arial"/>
                <a:cs typeface="Arial"/>
              </a:rPr>
              <a:t>17</a:t>
            </a:r>
            <a:endParaRPr sz="1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575"/>
              </a:spcBef>
              <a:tabLst>
                <a:tab pos="393065" algn="l"/>
              </a:tabLst>
            </a:pPr>
            <a:r>
              <a:rPr sz="1500" spc="340" dirty="0">
                <a:solidFill>
                  <a:srgbClr val="3398DA"/>
                </a:solidFill>
                <a:latin typeface="Inter"/>
                <a:cs typeface="Inter"/>
              </a:rPr>
              <a:t></a:t>
            </a:r>
            <a:r>
              <a:rPr sz="1500" dirty="0">
                <a:solidFill>
                  <a:srgbClr val="3398DA"/>
                </a:solidFill>
                <a:latin typeface="Inter"/>
                <a:cs typeface="Inter"/>
              </a:rPr>
              <a:t>	</a:t>
            </a: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User</a:t>
            </a:r>
            <a:r>
              <a:rPr sz="1500" b="1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b="1" spc="-10" dirty="0">
                <a:solidFill>
                  <a:srgbClr val="FFFFFF"/>
                </a:solidFill>
                <a:latin typeface="Arial"/>
                <a:cs typeface="Arial"/>
              </a:rPr>
              <a:t>Testing:</a:t>
            </a:r>
            <a:r>
              <a:rPr sz="15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Conducted</a:t>
            </a:r>
            <a:r>
              <a:rPr sz="15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across</a:t>
            </a:r>
            <a:r>
              <a:rPr sz="15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spc="-20" dirty="0">
                <a:solidFill>
                  <a:srgbClr val="FFFFFF"/>
                </a:solidFill>
                <a:latin typeface="Arial"/>
                <a:cs typeface="Arial"/>
              </a:rPr>
              <a:t>ChatGPT,</a:t>
            </a:r>
            <a:r>
              <a:rPr sz="15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Snapchat's</a:t>
            </a:r>
            <a:r>
              <a:rPr sz="15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spc="-10" dirty="0">
                <a:solidFill>
                  <a:srgbClr val="FFFFFF"/>
                </a:solidFill>
                <a:latin typeface="Arial"/>
                <a:cs typeface="Arial"/>
              </a:rPr>
              <a:t>My</a:t>
            </a:r>
            <a:r>
              <a:rPr sz="1500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AI,</a:t>
            </a:r>
            <a:r>
              <a:rPr sz="15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15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spc="-10" dirty="0">
                <a:solidFill>
                  <a:srgbClr val="FFFFFF"/>
                </a:solidFill>
                <a:latin typeface="Arial"/>
                <a:cs typeface="Arial"/>
              </a:rPr>
              <a:t>Character.ai</a:t>
            </a:r>
            <a:endParaRPr sz="1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575"/>
              </a:spcBef>
              <a:tabLst>
                <a:tab pos="393065" algn="l"/>
              </a:tabLst>
            </a:pPr>
            <a:r>
              <a:rPr sz="1500" spc="340" dirty="0">
                <a:solidFill>
                  <a:srgbClr val="3398DA"/>
                </a:solidFill>
                <a:latin typeface="Inter"/>
                <a:cs typeface="Inter"/>
              </a:rPr>
              <a:t></a:t>
            </a:r>
            <a:r>
              <a:rPr sz="1500" dirty="0">
                <a:solidFill>
                  <a:srgbClr val="3398DA"/>
                </a:solidFill>
                <a:latin typeface="Inter"/>
                <a:cs typeface="Inter"/>
              </a:rPr>
              <a:t>	</a:t>
            </a: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Expert</a:t>
            </a:r>
            <a:r>
              <a:rPr sz="1500" b="1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Interviews:</a:t>
            </a:r>
            <a:r>
              <a:rPr sz="15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r>
              <a:rPr sz="15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interviews</a:t>
            </a:r>
            <a:r>
              <a:rPr sz="15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spc="-10" dirty="0">
                <a:solidFill>
                  <a:srgbClr val="FFFFFF"/>
                </a:solidFill>
                <a:latin typeface="Arial"/>
                <a:cs typeface="Arial"/>
              </a:rPr>
              <a:t>with</a:t>
            </a:r>
            <a:r>
              <a:rPr sz="1500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AI</a:t>
            </a:r>
            <a:r>
              <a:rPr sz="15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sector</a:t>
            </a:r>
            <a:r>
              <a:rPr sz="15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spc="-10" dirty="0">
                <a:solidFill>
                  <a:srgbClr val="FFFFFF"/>
                </a:solidFill>
                <a:latin typeface="Arial"/>
                <a:cs typeface="Arial"/>
              </a:rPr>
              <a:t>experts</a:t>
            </a:r>
            <a:endParaRPr sz="15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09599" y="6530975"/>
            <a:ext cx="11010900" cy="231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0500">
              <a:lnSpc>
                <a:spcPct val="100000"/>
              </a:lnSpc>
              <a:spcBef>
                <a:spcPts val="100"/>
              </a:spcBef>
            </a:pPr>
            <a:r>
              <a:rPr sz="1350" i="1" dirty="0">
                <a:solidFill>
                  <a:srgbClr val="FFFFFF"/>
                </a:solidFill>
                <a:latin typeface="Arial"/>
                <a:cs typeface="Arial"/>
              </a:rPr>
              <a:t>Citation:</a:t>
            </a:r>
            <a:r>
              <a:rPr sz="1350" i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50" i="1" dirty="0">
                <a:solidFill>
                  <a:srgbClr val="FFFFFF"/>
                </a:solidFill>
                <a:latin typeface="Arial"/>
                <a:cs typeface="Arial"/>
              </a:rPr>
              <a:t>Internet</a:t>
            </a:r>
            <a:r>
              <a:rPr sz="1350" i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50" i="1" dirty="0">
                <a:solidFill>
                  <a:srgbClr val="FFFFFF"/>
                </a:solidFill>
                <a:latin typeface="Arial"/>
                <a:cs typeface="Arial"/>
              </a:rPr>
              <a:t>Matters.</a:t>
            </a:r>
            <a:r>
              <a:rPr sz="1350" i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50" i="1" dirty="0">
                <a:solidFill>
                  <a:srgbClr val="FFFFFF"/>
                </a:solidFill>
                <a:latin typeface="Arial"/>
                <a:cs typeface="Arial"/>
              </a:rPr>
              <a:t>(2025). Me,</a:t>
            </a:r>
            <a:r>
              <a:rPr sz="1350" i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50" i="1" dirty="0">
                <a:solidFill>
                  <a:srgbClr val="FFFFFF"/>
                </a:solidFill>
                <a:latin typeface="Arial"/>
                <a:cs typeface="Arial"/>
              </a:rPr>
              <a:t>myself</a:t>
            </a:r>
            <a:r>
              <a:rPr sz="1350" i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50" i="1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1350" i="1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50" i="1" dirty="0">
                <a:solidFill>
                  <a:srgbClr val="FFFFFF"/>
                </a:solidFill>
                <a:latin typeface="Arial"/>
                <a:cs typeface="Arial"/>
              </a:rPr>
              <a:t>AI:</a:t>
            </a:r>
            <a:r>
              <a:rPr sz="1350" i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50" i="1" dirty="0">
                <a:solidFill>
                  <a:srgbClr val="FFFFFF"/>
                </a:solidFill>
                <a:latin typeface="Arial"/>
                <a:cs typeface="Arial"/>
              </a:rPr>
              <a:t>Understanding and</a:t>
            </a:r>
            <a:r>
              <a:rPr sz="1350" i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50" i="1" dirty="0">
                <a:solidFill>
                  <a:srgbClr val="FFFFFF"/>
                </a:solidFill>
                <a:latin typeface="Arial"/>
                <a:cs typeface="Arial"/>
              </a:rPr>
              <a:t>safeguarding</a:t>
            </a:r>
            <a:r>
              <a:rPr sz="1350" i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50" i="1" dirty="0">
                <a:solidFill>
                  <a:srgbClr val="FFFFFF"/>
                </a:solidFill>
                <a:latin typeface="Arial"/>
                <a:cs typeface="Arial"/>
              </a:rPr>
              <a:t>children's</a:t>
            </a:r>
            <a:r>
              <a:rPr sz="1350" i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50" i="1" dirty="0">
                <a:solidFill>
                  <a:srgbClr val="FFFFFF"/>
                </a:solidFill>
                <a:latin typeface="Arial"/>
                <a:cs typeface="Arial"/>
              </a:rPr>
              <a:t>use of</a:t>
            </a:r>
            <a:r>
              <a:rPr sz="1350" i="1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50" i="1" dirty="0">
                <a:solidFill>
                  <a:srgbClr val="FFFFFF"/>
                </a:solidFill>
                <a:latin typeface="Arial"/>
                <a:cs typeface="Arial"/>
              </a:rPr>
              <a:t>AI chatbots.</a:t>
            </a:r>
            <a:r>
              <a:rPr sz="1350" i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50" i="1" dirty="0">
                <a:solidFill>
                  <a:srgbClr val="FFFFFF"/>
                </a:solidFill>
                <a:latin typeface="Arial"/>
                <a:cs typeface="Arial"/>
              </a:rPr>
              <a:t>United</a:t>
            </a:r>
            <a:r>
              <a:rPr sz="1350" i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50" i="1" spc="-10" dirty="0">
                <a:solidFill>
                  <a:srgbClr val="FFFFFF"/>
                </a:solidFill>
                <a:latin typeface="Arial"/>
                <a:cs typeface="Arial"/>
              </a:rPr>
              <a:t>Kingdom.</a:t>
            </a:r>
            <a:endParaRPr sz="1350">
              <a:latin typeface="Arial"/>
              <a:cs typeface="Arial"/>
            </a:endParaRPr>
          </a:p>
        </p:txBody>
      </p: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096499" y="190499"/>
            <a:ext cx="1905000" cy="45719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75565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1999" y="6857999"/>
                </a:moveTo>
                <a:lnTo>
                  <a:pt x="0" y="6857999"/>
                </a:lnTo>
                <a:lnTo>
                  <a:pt x="0" y="0"/>
                </a:lnTo>
                <a:lnTo>
                  <a:pt x="12191999" y="0"/>
                </a:lnTo>
                <a:lnTo>
                  <a:pt x="12191999" y="6857999"/>
                </a:lnTo>
                <a:close/>
              </a:path>
            </a:pathLst>
          </a:custGeom>
          <a:solidFill>
            <a:srgbClr val="1A1A1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AI</a:t>
            </a:r>
            <a:r>
              <a:rPr spc="-35" dirty="0"/>
              <a:t> </a:t>
            </a:r>
            <a:r>
              <a:rPr dirty="0"/>
              <a:t>Chatbot</a:t>
            </a:r>
            <a:r>
              <a:rPr spc="-35" dirty="0"/>
              <a:t> </a:t>
            </a:r>
            <a:r>
              <a:rPr dirty="0"/>
              <a:t>Usage</a:t>
            </a:r>
            <a:r>
              <a:rPr spc="-35" dirty="0"/>
              <a:t> </a:t>
            </a:r>
            <a:r>
              <a:rPr spc="-10" dirty="0"/>
              <a:t>Overview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58800" y="1462150"/>
            <a:ext cx="2954655" cy="4323080"/>
          </a:xfrm>
          <a:prstGeom prst="rect">
            <a:avLst/>
          </a:prstGeom>
        </p:spPr>
        <p:txBody>
          <a:bodyPr vert="horz" wrap="square" lIns="0" tIns="55880" rIns="0" bIns="0" rtlCol="0">
            <a:spAutoFit/>
          </a:bodyPr>
          <a:lstStyle/>
          <a:p>
            <a:pPr marL="12700" marR="68580">
              <a:lnSpc>
                <a:spcPct val="119800"/>
              </a:lnSpc>
              <a:spcBef>
                <a:spcPts val="440"/>
              </a:spcBef>
              <a:tabLst>
                <a:tab pos="770255" algn="l"/>
              </a:tabLst>
            </a:pPr>
            <a:r>
              <a:rPr sz="2400" b="1" spc="-25" dirty="0">
                <a:solidFill>
                  <a:srgbClr val="3398DA"/>
                </a:solidFill>
                <a:latin typeface="Arial"/>
                <a:cs typeface="Arial"/>
              </a:rPr>
              <a:t>64%</a:t>
            </a:r>
            <a:r>
              <a:rPr sz="2400" b="1" dirty="0">
                <a:solidFill>
                  <a:srgbClr val="3398DA"/>
                </a:solidFill>
                <a:latin typeface="Arial"/>
                <a:cs typeface="Arial"/>
              </a:rPr>
              <a:t>	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15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UK</a:t>
            </a:r>
            <a:r>
              <a:rPr sz="15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children</a:t>
            </a:r>
            <a:r>
              <a:rPr sz="15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aged</a:t>
            </a:r>
            <a:r>
              <a:rPr sz="15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spc="-10" dirty="0">
                <a:solidFill>
                  <a:srgbClr val="FFFFFF"/>
                </a:solidFill>
                <a:latin typeface="Arial"/>
                <a:cs typeface="Arial"/>
              </a:rPr>
              <a:t>9-</a:t>
            </a:r>
            <a:r>
              <a:rPr sz="1500" spc="-25" dirty="0">
                <a:solidFill>
                  <a:srgbClr val="FFFFFF"/>
                </a:solidFill>
                <a:latin typeface="Arial"/>
                <a:cs typeface="Arial"/>
              </a:rPr>
              <a:t>17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have</a:t>
            </a:r>
            <a:r>
              <a:rPr sz="15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used</a:t>
            </a:r>
            <a:r>
              <a:rPr sz="15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an</a:t>
            </a:r>
            <a:r>
              <a:rPr sz="1500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AI</a:t>
            </a:r>
            <a:r>
              <a:rPr sz="15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spc="-10" dirty="0">
                <a:solidFill>
                  <a:srgbClr val="FFFFFF"/>
                </a:solidFill>
                <a:latin typeface="Arial"/>
                <a:cs typeface="Arial"/>
              </a:rPr>
              <a:t>chatbot</a:t>
            </a:r>
            <a:endParaRPr sz="15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80"/>
              </a:spcBef>
            </a:pPr>
            <a:endParaRPr sz="1500">
              <a:latin typeface="Arial"/>
              <a:cs typeface="Arial"/>
            </a:endParaRPr>
          </a:p>
          <a:p>
            <a:pPr marL="12700" marR="138430">
              <a:lnSpc>
                <a:spcPct val="119800"/>
              </a:lnSpc>
              <a:tabLst>
                <a:tab pos="770255" algn="l"/>
              </a:tabLst>
            </a:pPr>
            <a:r>
              <a:rPr sz="2400" b="1" spc="-25" dirty="0">
                <a:solidFill>
                  <a:srgbClr val="3398DA"/>
                </a:solidFill>
                <a:latin typeface="Arial"/>
                <a:cs typeface="Arial"/>
              </a:rPr>
              <a:t>80%</a:t>
            </a:r>
            <a:r>
              <a:rPr sz="2400" b="1" dirty="0">
                <a:solidFill>
                  <a:srgbClr val="3398DA"/>
                </a:solidFill>
                <a:latin typeface="Arial"/>
                <a:cs typeface="Arial"/>
              </a:rPr>
              <a:t>	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15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children</a:t>
            </a:r>
            <a:r>
              <a:rPr sz="15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who</a:t>
            </a:r>
            <a:r>
              <a:rPr sz="15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spc="-10" dirty="0">
                <a:solidFill>
                  <a:srgbClr val="FFFFFF"/>
                </a:solidFill>
                <a:latin typeface="Arial"/>
                <a:cs typeface="Arial"/>
              </a:rPr>
              <a:t>use</a:t>
            </a:r>
            <a:r>
              <a:rPr sz="1500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spc="-25" dirty="0">
                <a:solidFill>
                  <a:srgbClr val="FFFFFF"/>
                </a:solidFill>
                <a:latin typeface="Arial"/>
                <a:cs typeface="Arial"/>
              </a:rPr>
              <a:t>AI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chatbots</a:t>
            </a:r>
            <a:r>
              <a:rPr sz="15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do</a:t>
            </a:r>
            <a:r>
              <a:rPr sz="15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so</a:t>
            </a:r>
            <a:r>
              <a:rPr sz="15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on</a:t>
            </a:r>
            <a:r>
              <a:rPr sz="15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5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weekly</a:t>
            </a:r>
            <a:r>
              <a:rPr sz="15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spc="-10" dirty="0">
                <a:solidFill>
                  <a:srgbClr val="FFFFFF"/>
                </a:solidFill>
                <a:latin typeface="Arial"/>
                <a:cs typeface="Arial"/>
              </a:rPr>
              <a:t>basis</a:t>
            </a:r>
            <a:endParaRPr sz="15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5"/>
              </a:spcBef>
            </a:pPr>
            <a:endParaRPr sz="1500">
              <a:latin typeface="Arial"/>
              <a:cs typeface="Arial"/>
            </a:endParaRPr>
          </a:p>
          <a:p>
            <a:pPr marL="12700" marR="109855">
              <a:lnSpc>
                <a:spcPct val="122400"/>
              </a:lnSpc>
              <a:tabLst>
                <a:tab pos="499745" algn="l"/>
              </a:tabLst>
            </a:pPr>
            <a:r>
              <a:rPr sz="2400" b="1" spc="-25" dirty="0">
                <a:solidFill>
                  <a:srgbClr val="3398DA"/>
                </a:solidFill>
                <a:latin typeface="Arial"/>
                <a:cs typeface="Arial"/>
              </a:rPr>
              <a:t>2x</a:t>
            </a:r>
            <a:r>
              <a:rPr sz="2400" b="1" dirty="0">
                <a:solidFill>
                  <a:srgbClr val="3398DA"/>
                </a:solidFill>
                <a:latin typeface="Arial"/>
                <a:cs typeface="Arial"/>
              </a:rPr>
              <a:t>	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increase</a:t>
            </a:r>
            <a:r>
              <a:rPr sz="15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15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ChatGPT</a:t>
            </a:r>
            <a:r>
              <a:rPr sz="15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spc="-10" dirty="0">
                <a:solidFill>
                  <a:srgbClr val="FFFFFF"/>
                </a:solidFill>
                <a:latin typeface="Arial"/>
                <a:cs typeface="Arial"/>
              </a:rPr>
              <a:t>usage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among</a:t>
            </a:r>
            <a:r>
              <a:rPr sz="15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UK</a:t>
            </a:r>
            <a:r>
              <a:rPr sz="15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children</a:t>
            </a:r>
            <a:r>
              <a:rPr sz="15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15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just</a:t>
            </a:r>
            <a:r>
              <a:rPr sz="15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spc="-25" dirty="0">
                <a:solidFill>
                  <a:srgbClr val="FFFFFF"/>
                </a:solidFill>
                <a:latin typeface="Arial"/>
                <a:cs typeface="Arial"/>
              </a:rPr>
              <a:t>18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months</a:t>
            </a:r>
            <a:r>
              <a:rPr sz="15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(23%</a:t>
            </a:r>
            <a:r>
              <a:rPr sz="15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→</a:t>
            </a:r>
            <a:r>
              <a:rPr sz="15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spc="-20" dirty="0">
                <a:solidFill>
                  <a:srgbClr val="FFFFFF"/>
                </a:solidFill>
                <a:latin typeface="Arial"/>
                <a:cs typeface="Arial"/>
              </a:rPr>
              <a:t>43%)</a:t>
            </a:r>
            <a:endParaRPr sz="15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5"/>
              </a:spcBef>
            </a:pPr>
            <a:endParaRPr sz="1500">
              <a:latin typeface="Arial"/>
              <a:cs typeface="Arial"/>
            </a:endParaRPr>
          </a:p>
          <a:p>
            <a:pPr marL="12700" marR="5080">
              <a:lnSpc>
                <a:spcPct val="122400"/>
              </a:lnSpc>
              <a:tabLst>
                <a:tab pos="770255" algn="l"/>
              </a:tabLst>
            </a:pPr>
            <a:r>
              <a:rPr sz="2400" b="1" spc="-25" dirty="0">
                <a:solidFill>
                  <a:srgbClr val="3398DA"/>
                </a:solidFill>
                <a:latin typeface="Arial"/>
                <a:cs typeface="Arial"/>
              </a:rPr>
              <a:t>71%</a:t>
            </a:r>
            <a:r>
              <a:rPr sz="2400" b="1" dirty="0">
                <a:solidFill>
                  <a:srgbClr val="3398DA"/>
                </a:solidFill>
                <a:latin typeface="Arial"/>
                <a:cs typeface="Arial"/>
              </a:rPr>
              <a:t>	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15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vulnerable</a:t>
            </a:r>
            <a:r>
              <a:rPr sz="15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children</a:t>
            </a:r>
            <a:r>
              <a:rPr sz="15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spc="-25" dirty="0">
                <a:solidFill>
                  <a:srgbClr val="FFFFFF"/>
                </a:solidFill>
                <a:latin typeface="Arial"/>
                <a:cs typeface="Arial"/>
              </a:rPr>
              <a:t>use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AI</a:t>
            </a:r>
            <a:r>
              <a:rPr sz="15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chatbots</a:t>
            </a:r>
            <a:r>
              <a:rPr sz="15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compared</a:t>
            </a:r>
            <a:r>
              <a:rPr sz="15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5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62%</a:t>
            </a:r>
            <a:r>
              <a:rPr sz="15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spc="-25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1500" spc="-10" dirty="0">
                <a:solidFill>
                  <a:srgbClr val="FFFFFF"/>
                </a:solidFill>
                <a:latin typeface="Arial"/>
                <a:cs typeface="Arial"/>
              </a:rPr>
              <a:t>non-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vulnerable</a:t>
            </a:r>
            <a:r>
              <a:rPr sz="15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spc="-10" dirty="0">
                <a:solidFill>
                  <a:srgbClr val="FFFFFF"/>
                </a:solidFill>
                <a:latin typeface="Arial"/>
                <a:cs typeface="Arial"/>
              </a:rPr>
              <a:t>children</a:t>
            </a:r>
            <a:endParaRPr sz="150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76750" y="1466850"/>
            <a:ext cx="6667499" cy="3990974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096499" y="190499"/>
            <a:ext cx="1905000" cy="457199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Source:</a:t>
            </a:r>
            <a:r>
              <a:rPr spc="-30" dirty="0"/>
              <a:t> </a:t>
            </a:r>
            <a:r>
              <a:rPr dirty="0"/>
              <a:t>Internet</a:t>
            </a:r>
            <a:r>
              <a:rPr spc="-25" dirty="0"/>
              <a:t> </a:t>
            </a:r>
            <a:r>
              <a:rPr dirty="0"/>
              <a:t>Matters</a:t>
            </a:r>
            <a:r>
              <a:rPr spc="-25" dirty="0"/>
              <a:t> </a:t>
            </a:r>
            <a:r>
              <a:rPr dirty="0"/>
              <a:t>(2025).</a:t>
            </a:r>
            <a:r>
              <a:rPr spc="-25" dirty="0"/>
              <a:t> </a:t>
            </a:r>
            <a:r>
              <a:rPr dirty="0"/>
              <a:t>Me,</a:t>
            </a:r>
            <a:r>
              <a:rPr spc="-25" dirty="0"/>
              <a:t> </a:t>
            </a:r>
            <a:r>
              <a:rPr dirty="0"/>
              <a:t>myself</a:t>
            </a:r>
            <a:r>
              <a:rPr spc="-25" dirty="0"/>
              <a:t> </a:t>
            </a:r>
            <a:r>
              <a:rPr dirty="0"/>
              <a:t>and</a:t>
            </a:r>
            <a:r>
              <a:rPr spc="-65" dirty="0"/>
              <a:t> </a:t>
            </a:r>
            <a:r>
              <a:rPr dirty="0"/>
              <a:t>AI:</a:t>
            </a:r>
            <a:r>
              <a:rPr spc="-25" dirty="0"/>
              <a:t> </a:t>
            </a:r>
            <a:r>
              <a:rPr dirty="0"/>
              <a:t>Understanding</a:t>
            </a:r>
            <a:r>
              <a:rPr spc="-25" dirty="0"/>
              <a:t> </a:t>
            </a:r>
            <a:r>
              <a:rPr dirty="0"/>
              <a:t>and</a:t>
            </a:r>
            <a:r>
              <a:rPr spc="-25" dirty="0"/>
              <a:t> </a:t>
            </a:r>
            <a:r>
              <a:rPr dirty="0"/>
              <a:t>safeguarding</a:t>
            </a:r>
            <a:r>
              <a:rPr spc="-25" dirty="0"/>
              <a:t> </a:t>
            </a:r>
            <a:r>
              <a:rPr dirty="0"/>
              <a:t>children's</a:t>
            </a:r>
            <a:r>
              <a:rPr spc="-30" dirty="0"/>
              <a:t> </a:t>
            </a:r>
            <a:r>
              <a:rPr dirty="0"/>
              <a:t>use</a:t>
            </a:r>
            <a:r>
              <a:rPr spc="-25" dirty="0"/>
              <a:t> </a:t>
            </a:r>
            <a:r>
              <a:rPr dirty="0"/>
              <a:t>of</a:t>
            </a:r>
            <a:r>
              <a:rPr spc="-60" dirty="0"/>
              <a:t> </a:t>
            </a:r>
            <a:r>
              <a:rPr dirty="0"/>
              <a:t>AI</a:t>
            </a:r>
            <a:r>
              <a:rPr spc="-25" dirty="0"/>
              <a:t> </a:t>
            </a:r>
            <a:r>
              <a:rPr dirty="0"/>
              <a:t>chatbots.</a:t>
            </a:r>
            <a:r>
              <a:rPr spc="-25" dirty="0"/>
              <a:t> UK.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7524750"/>
          </a:xfrm>
          <a:custGeom>
            <a:avLst/>
            <a:gdLst/>
            <a:ahLst/>
            <a:cxnLst/>
            <a:rect l="l" t="t" r="r" b="b"/>
            <a:pathLst>
              <a:path w="12192000" h="7524750">
                <a:moveTo>
                  <a:pt x="12191999" y="7524749"/>
                </a:moveTo>
                <a:lnTo>
                  <a:pt x="0" y="7524749"/>
                </a:lnTo>
                <a:lnTo>
                  <a:pt x="0" y="0"/>
                </a:lnTo>
                <a:lnTo>
                  <a:pt x="12191999" y="0"/>
                </a:lnTo>
                <a:lnTo>
                  <a:pt x="12191999" y="7524749"/>
                </a:lnTo>
                <a:close/>
              </a:path>
            </a:pathLst>
          </a:custGeom>
          <a:solidFill>
            <a:srgbClr val="1A1A1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Most</a:t>
            </a:r>
            <a:r>
              <a:rPr spc="-25" dirty="0"/>
              <a:t> </a:t>
            </a:r>
            <a:r>
              <a:rPr dirty="0"/>
              <a:t>Popular</a:t>
            </a:r>
            <a:r>
              <a:rPr spc="-125" dirty="0"/>
              <a:t> </a:t>
            </a:r>
            <a:r>
              <a:rPr dirty="0"/>
              <a:t>AI</a:t>
            </a:r>
            <a:r>
              <a:rPr spc="-20" dirty="0"/>
              <a:t> </a:t>
            </a:r>
            <a:r>
              <a:rPr spc="-10" dirty="0"/>
              <a:t>Platforms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58800" y="1558925"/>
            <a:ext cx="3011805" cy="5121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3398DA"/>
                </a:solidFill>
                <a:latin typeface="Arial"/>
                <a:cs typeface="Arial"/>
              </a:rPr>
              <a:t>Key </a:t>
            </a:r>
            <a:r>
              <a:rPr sz="1800" b="1" spc="-10" dirty="0">
                <a:solidFill>
                  <a:srgbClr val="3398DA"/>
                </a:solidFill>
                <a:latin typeface="Arial"/>
                <a:cs typeface="Arial"/>
              </a:rPr>
              <a:t>Insights</a:t>
            </a:r>
            <a:endParaRPr sz="1800">
              <a:latin typeface="Arial"/>
              <a:cs typeface="Arial"/>
            </a:endParaRPr>
          </a:p>
          <a:p>
            <a:pPr marL="12700" marR="294005">
              <a:lnSpc>
                <a:spcPct val="125000"/>
              </a:lnSpc>
              <a:spcBef>
                <a:spcPts val="840"/>
              </a:spcBef>
            </a:pP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ChatGPT</a:t>
            </a:r>
            <a:r>
              <a:rPr sz="15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leads</a:t>
            </a:r>
            <a:r>
              <a:rPr sz="15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with</a:t>
            </a:r>
            <a:r>
              <a:rPr sz="15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43%</a:t>
            </a:r>
            <a:r>
              <a:rPr sz="15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spc="-10" dirty="0">
                <a:solidFill>
                  <a:srgbClr val="FFFFFF"/>
                </a:solidFill>
                <a:latin typeface="Arial"/>
                <a:cs typeface="Arial"/>
              </a:rPr>
              <a:t>usage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among</a:t>
            </a:r>
            <a:r>
              <a:rPr sz="15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UK</a:t>
            </a:r>
            <a:r>
              <a:rPr sz="15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children,</a:t>
            </a:r>
            <a:r>
              <a:rPr sz="15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followed</a:t>
            </a:r>
            <a:r>
              <a:rPr sz="15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spc="-25" dirty="0">
                <a:solidFill>
                  <a:srgbClr val="FFFFFF"/>
                </a:solidFill>
                <a:latin typeface="Arial"/>
                <a:cs typeface="Arial"/>
              </a:rPr>
              <a:t>by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Google</a:t>
            </a:r>
            <a:r>
              <a:rPr sz="15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Gemini</a:t>
            </a:r>
            <a:r>
              <a:rPr sz="15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(32%)</a:t>
            </a:r>
            <a:r>
              <a:rPr sz="15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spc="-25" dirty="0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Snapchat's</a:t>
            </a:r>
            <a:r>
              <a:rPr sz="15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spc="-10" dirty="0">
                <a:solidFill>
                  <a:srgbClr val="FFFFFF"/>
                </a:solidFill>
                <a:latin typeface="Arial"/>
                <a:cs typeface="Arial"/>
              </a:rPr>
              <a:t>My</a:t>
            </a:r>
            <a:r>
              <a:rPr sz="1500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AI</a:t>
            </a:r>
            <a:r>
              <a:rPr sz="15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spc="-10" dirty="0">
                <a:solidFill>
                  <a:srgbClr val="FFFFFF"/>
                </a:solidFill>
                <a:latin typeface="Arial"/>
                <a:cs typeface="Arial"/>
              </a:rPr>
              <a:t>(31%)</a:t>
            </a:r>
            <a:endParaRPr sz="15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0"/>
              </a:spcBef>
            </a:pPr>
            <a:endParaRPr sz="1500">
              <a:latin typeface="Arial"/>
              <a:cs typeface="Arial"/>
            </a:endParaRPr>
          </a:p>
          <a:p>
            <a:pPr marL="12700" marR="46990">
              <a:lnSpc>
                <a:spcPct val="125000"/>
              </a:lnSpc>
            </a:pP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Platforms</a:t>
            </a:r>
            <a:r>
              <a:rPr sz="15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integrated</a:t>
            </a:r>
            <a:r>
              <a:rPr sz="15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into</a:t>
            </a:r>
            <a:r>
              <a:rPr sz="15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spc="-10" dirty="0">
                <a:solidFill>
                  <a:srgbClr val="FFFFFF"/>
                </a:solidFill>
                <a:latin typeface="Arial"/>
                <a:cs typeface="Arial"/>
              </a:rPr>
              <a:t>existing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apps</a:t>
            </a:r>
            <a:r>
              <a:rPr sz="15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(like</a:t>
            </a:r>
            <a:r>
              <a:rPr sz="15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Snapchat)</a:t>
            </a:r>
            <a:r>
              <a:rPr sz="15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show</a:t>
            </a:r>
            <a:r>
              <a:rPr sz="15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spc="-20" dirty="0">
                <a:solidFill>
                  <a:srgbClr val="FFFFFF"/>
                </a:solidFill>
                <a:latin typeface="Arial"/>
                <a:cs typeface="Arial"/>
              </a:rPr>
              <a:t>high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adoption</a:t>
            </a:r>
            <a:r>
              <a:rPr sz="15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rates</a:t>
            </a:r>
            <a:r>
              <a:rPr sz="15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among</a:t>
            </a:r>
            <a:r>
              <a:rPr sz="15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British</a:t>
            </a:r>
            <a:r>
              <a:rPr sz="15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spc="-10" dirty="0">
                <a:solidFill>
                  <a:srgbClr val="FFFFFF"/>
                </a:solidFill>
                <a:latin typeface="Arial"/>
                <a:cs typeface="Arial"/>
              </a:rPr>
              <a:t>youth</a:t>
            </a:r>
            <a:endParaRPr sz="15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0"/>
              </a:spcBef>
            </a:pPr>
            <a:endParaRPr sz="1500">
              <a:latin typeface="Arial"/>
              <a:cs typeface="Arial"/>
            </a:endParaRPr>
          </a:p>
          <a:p>
            <a:pPr marL="12700" marR="46990">
              <a:lnSpc>
                <a:spcPct val="125000"/>
              </a:lnSpc>
            </a:pPr>
            <a:r>
              <a:rPr sz="1500" spc="-10" dirty="0">
                <a:solidFill>
                  <a:srgbClr val="FFFFFF"/>
                </a:solidFill>
                <a:latin typeface="Arial"/>
                <a:cs typeface="Arial"/>
              </a:rPr>
              <a:t>Companion-style</a:t>
            </a:r>
            <a:r>
              <a:rPr sz="15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AI</a:t>
            </a:r>
            <a:r>
              <a:rPr sz="150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spc="-10" dirty="0">
                <a:solidFill>
                  <a:srgbClr val="FFFFFF"/>
                </a:solidFill>
                <a:latin typeface="Arial"/>
                <a:cs typeface="Arial"/>
              </a:rPr>
              <a:t>chatbots (Character.ai,</a:t>
            </a:r>
            <a:r>
              <a:rPr sz="15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Replika)</a:t>
            </a:r>
            <a:r>
              <a:rPr sz="15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are</a:t>
            </a:r>
            <a:r>
              <a:rPr sz="15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used</a:t>
            </a:r>
            <a:r>
              <a:rPr sz="15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spc="-25" dirty="0">
                <a:solidFill>
                  <a:srgbClr val="FFFFFF"/>
                </a:solidFill>
                <a:latin typeface="Arial"/>
                <a:cs typeface="Arial"/>
              </a:rPr>
              <a:t>by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smaller</a:t>
            </a:r>
            <a:r>
              <a:rPr sz="15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but</a:t>
            </a:r>
            <a:r>
              <a:rPr sz="15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significant</a:t>
            </a:r>
            <a:r>
              <a:rPr sz="15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spc="-10" dirty="0">
                <a:solidFill>
                  <a:srgbClr val="FFFFFF"/>
                </a:solidFill>
                <a:latin typeface="Arial"/>
                <a:cs typeface="Arial"/>
              </a:rPr>
              <a:t>percentages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15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UK</a:t>
            </a:r>
            <a:r>
              <a:rPr sz="1500" spc="-10" dirty="0">
                <a:solidFill>
                  <a:srgbClr val="FFFFFF"/>
                </a:solidFill>
                <a:latin typeface="Arial"/>
                <a:cs typeface="Arial"/>
              </a:rPr>
              <a:t> children</a:t>
            </a:r>
            <a:endParaRPr sz="15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0"/>
              </a:spcBef>
            </a:pPr>
            <a:endParaRPr sz="1500">
              <a:latin typeface="Arial"/>
              <a:cs typeface="Arial"/>
            </a:endParaRPr>
          </a:p>
          <a:p>
            <a:pPr marL="12700" marR="5080">
              <a:lnSpc>
                <a:spcPct val="125000"/>
              </a:lnSpc>
            </a:pP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Every</a:t>
            </a:r>
            <a:r>
              <a:rPr sz="15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UK</a:t>
            </a:r>
            <a:r>
              <a:rPr sz="15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child</a:t>
            </a:r>
            <a:r>
              <a:rPr sz="15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surveyed</a:t>
            </a:r>
            <a:r>
              <a:rPr sz="15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had</a:t>
            </a:r>
            <a:r>
              <a:rPr sz="15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spc="-10" dirty="0">
                <a:solidFill>
                  <a:srgbClr val="FFFFFF"/>
                </a:solidFill>
                <a:latin typeface="Arial"/>
                <a:cs typeface="Arial"/>
              </a:rPr>
              <a:t>heard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15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or</a:t>
            </a:r>
            <a:r>
              <a:rPr sz="15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used</a:t>
            </a:r>
            <a:r>
              <a:rPr sz="15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at</a:t>
            </a:r>
            <a:r>
              <a:rPr sz="15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least</a:t>
            </a:r>
            <a:r>
              <a:rPr sz="15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one</a:t>
            </a:r>
            <a:r>
              <a:rPr sz="15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spc="-10" dirty="0">
                <a:solidFill>
                  <a:srgbClr val="FFFFFF"/>
                </a:solidFill>
                <a:latin typeface="Arial"/>
                <a:cs typeface="Arial"/>
              </a:rPr>
              <a:t>major</a:t>
            </a:r>
            <a:r>
              <a:rPr sz="1500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spc="-25" dirty="0">
                <a:solidFill>
                  <a:srgbClr val="FFFFFF"/>
                </a:solidFill>
                <a:latin typeface="Arial"/>
                <a:cs typeface="Arial"/>
              </a:rPr>
              <a:t>AI </a:t>
            </a:r>
            <a:r>
              <a:rPr sz="1500" spc="-10" dirty="0">
                <a:solidFill>
                  <a:srgbClr val="FFFFFF"/>
                </a:solidFill>
                <a:latin typeface="Arial"/>
                <a:cs typeface="Arial"/>
              </a:rPr>
              <a:t>chatbot</a:t>
            </a:r>
            <a:endParaRPr sz="150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76750" y="1466850"/>
            <a:ext cx="7143749" cy="4743449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096499" y="190499"/>
            <a:ext cx="1905000" cy="457199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368299" y="7191306"/>
            <a:ext cx="7016115" cy="1746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50" i="1" dirty="0">
                <a:solidFill>
                  <a:srgbClr val="999999"/>
                </a:solidFill>
                <a:latin typeface="Arial"/>
                <a:cs typeface="Arial"/>
              </a:rPr>
              <a:t>Source:</a:t>
            </a:r>
            <a:r>
              <a:rPr sz="1050" i="1" spc="-30" dirty="0">
                <a:solidFill>
                  <a:srgbClr val="999999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999999"/>
                </a:solidFill>
                <a:latin typeface="Arial"/>
                <a:cs typeface="Arial"/>
              </a:rPr>
              <a:t>Internet</a:t>
            </a:r>
            <a:r>
              <a:rPr sz="1050" i="1" spc="-25" dirty="0">
                <a:solidFill>
                  <a:srgbClr val="999999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999999"/>
                </a:solidFill>
                <a:latin typeface="Arial"/>
                <a:cs typeface="Arial"/>
              </a:rPr>
              <a:t>Matters</a:t>
            </a:r>
            <a:r>
              <a:rPr sz="1050" i="1" spc="-25" dirty="0">
                <a:solidFill>
                  <a:srgbClr val="999999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999999"/>
                </a:solidFill>
                <a:latin typeface="Arial"/>
                <a:cs typeface="Arial"/>
              </a:rPr>
              <a:t>(2025).</a:t>
            </a:r>
            <a:r>
              <a:rPr sz="1050" i="1" spc="-25" dirty="0">
                <a:solidFill>
                  <a:srgbClr val="999999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999999"/>
                </a:solidFill>
                <a:latin typeface="Arial"/>
                <a:cs typeface="Arial"/>
              </a:rPr>
              <a:t>Me,</a:t>
            </a:r>
            <a:r>
              <a:rPr sz="1050" i="1" spc="-25" dirty="0">
                <a:solidFill>
                  <a:srgbClr val="999999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999999"/>
                </a:solidFill>
                <a:latin typeface="Arial"/>
                <a:cs typeface="Arial"/>
              </a:rPr>
              <a:t>myself</a:t>
            </a:r>
            <a:r>
              <a:rPr sz="1050" i="1" spc="-25" dirty="0">
                <a:solidFill>
                  <a:srgbClr val="999999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999999"/>
                </a:solidFill>
                <a:latin typeface="Arial"/>
                <a:cs typeface="Arial"/>
              </a:rPr>
              <a:t>and</a:t>
            </a:r>
            <a:r>
              <a:rPr sz="1050" i="1" spc="-65" dirty="0">
                <a:solidFill>
                  <a:srgbClr val="999999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999999"/>
                </a:solidFill>
                <a:latin typeface="Arial"/>
                <a:cs typeface="Arial"/>
              </a:rPr>
              <a:t>AI:</a:t>
            </a:r>
            <a:r>
              <a:rPr sz="1050" i="1" spc="-25" dirty="0">
                <a:solidFill>
                  <a:srgbClr val="999999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999999"/>
                </a:solidFill>
                <a:latin typeface="Arial"/>
                <a:cs typeface="Arial"/>
              </a:rPr>
              <a:t>Understanding</a:t>
            </a:r>
            <a:r>
              <a:rPr sz="1050" i="1" spc="-25" dirty="0">
                <a:solidFill>
                  <a:srgbClr val="999999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999999"/>
                </a:solidFill>
                <a:latin typeface="Arial"/>
                <a:cs typeface="Arial"/>
              </a:rPr>
              <a:t>and</a:t>
            </a:r>
            <a:r>
              <a:rPr sz="1050" i="1" spc="-25" dirty="0">
                <a:solidFill>
                  <a:srgbClr val="999999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999999"/>
                </a:solidFill>
                <a:latin typeface="Arial"/>
                <a:cs typeface="Arial"/>
              </a:rPr>
              <a:t>safeguarding</a:t>
            </a:r>
            <a:r>
              <a:rPr sz="1050" i="1" spc="-25" dirty="0">
                <a:solidFill>
                  <a:srgbClr val="999999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999999"/>
                </a:solidFill>
                <a:latin typeface="Arial"/>
                <a:cs typeface="Arial"/>
              </a:rPr>
              <a:t>children's</a:t>
            </a:r>
            <a:r>
              <a:rPr sz="1050" i="1" spc="-30" dirty="0">
                <a:solidFill>
                  <a:srgbClr val="999999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999999"/>
                </a:solidFill>
                <a:latin typeface="Arial"/>
                <a:cs typeface="Arial"/>
              </a:rPr>
              <a:t>use</a:t>
            </a:r>
            <a:r>
              <a:rPr sz="1050" i="1" spc="-25" dirty="0">
                <a:solidFill>
                  <a:srgbClr val="999999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999999"/>
                </a:solidFill>
                <a:latin typeface="Arial"/>
                <a:cs typeface="Arial"/>
              </a:rPr>
              <a:t>of</a:t>
            </a:r>
            <a:r>
              <a:rPr sz="1050" i="1" spc="-60" dirty="0">
                <a:solidFill>
                  <a:srgbClr val="999999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999999"/>
                </a:solidFill>
                <a:latin typeface="Arial"/>
                <a:cs typeface="Arial"/>
              </a:rPr>
              <a:t>AI</a:t>
            </a:r>
            <a:r>
              <a:rPr sz="1050" i="1" spc="-25" dirty="0">
                <a:solidFill>
                  <a:srgbClr val="999999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999999"/>
                </a:solidFill>
                <a:latin typeface="Arial"/>
                <a:cs typeface="Arial"/>
              </a:rPr>
              <a:t>chatbots.</a:t>
            </a:r>
            <a:r>
              <a:rPr sz="1050" i="1" spc="-25" dirty="0">
                <a:solidFill>
                  <a:srgbClr val="999999"/>
                </a:solidFill>
                <a:latin typeface="Arial"/>
                <a:cs typeface="Arial"/>
              </a:rPr>
              <a:t> UK.</a:t>
            </a:r>
            <a:endParaRPr sz="10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1999" y="6857999"/>
                </a:moveTo>
                <a:lnTo>
                  <a:pt x="0" y="6857999"/>
                </a:lnTo>
                <a:lnTo>
                  <a:pt x="0" y="0"/>
                </a:lnTo>
                <a:lnTo>
                  <a:pt x="12191999" y="0"/>
                </a:lnTo>
                <a:lnTo>
                  <a:pt x="12191999" y="6857999"/>
                </a:lnTo>
                <a:close/>
              </a:path>
            </a:pathLst>
          </a:custGeom>
          <a:solidFill>
            <a:srgbClr val="1A1A1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Usage by</a:t>
            </a:r>
            <a:r>
              <a:rPr spc="-105" dirty="0"/>
              <a:t> </a:t>
            </a:r>
            <a:r>
              <a:rPr dirty="0"/>
              <a:t>Age </a:t>
            </a:r>
            <a:r>
              <a:rPr spc="-10" dirty="0"/>
              <a:t>Group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58800" y="1558925"/>
            <a:ext cx="3037205" cy="39211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3398DA"/>
                </a:solidFill>
                <a:latin typeface="Arial"/>
                <a:cs typeface="Arial"/>
              </a:rPr>
              <a:t>Age </a:t>
            </a:r>
            <a:r>
              <a:rPr sz="1800" b="1" spc="-10" dirty="0">
                <a:solidFill>
                  <a:srgbClr val="3398DA"/>
                </a:solidFill>
                <a:latin typeface="Arial"/>
                <a:cs typeface="Arial"/>
              </a:rPr>
              <a:t>Differences</a:t>
            </a:r>
            <a:endParaRPr sz="1800">
              <a:latin typeface="Arial"/>
              <a:cs typeface="Arial"/>
            </a:endParaRPr>
          </a:p>
          <a:p>
            <a:pPr marL="12700" marR="5080">
              <a:lnSpc>
                <a:spcPct val="125000"/>
              </a:lnSpc>
              <a:spcBef>
                <a:spcPts val="750"/>
              </a:spcBef>
            </a:pPr>
            <a:r>
              <a:rPr sz="1800" b="1" dirty="0">
                <a:solidFill>
                  <a:srgbClr val="3398DA"/>
                </a:solidFill>
                <a:latin typeface="Arial"/>
                <a:cs typeface="Arial"/>
              </a:rPr>
              <a:t>53%</a:t>
            </a:r>
            <a:r>
              <a:rPr sz="1800" b="1" spc="240" dirty="0">
                <a:solidFill>
                  <a:srgbClr val="3398DA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15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UK</a:t>
            </a:r>
            <a:r>
              <a:rPr sz="15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children</a:t>
            </a:r>
            <a:r>
              <a:rPr sz="15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aged</a:t>
            </a:r>
            <a:r>
              <a:rPr sz="15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spc="-10" dirty="0">
                <a:solidFill>
                  <a:srgbClr val="FFFFFF"/>
                </a:solidFill>
                <a:latin typeface="Arial"/>
                <a:cs typeface="Arial"/>
              </a:rPr>
              <a:t>9-</a:t>
            </a:r>
            <a:r>
              <a:rPr sz="1500" spc="-30" dirty="0">
                <a:solidFill>
                  <a:srgbClr val="FFFFFF"/>
                </a:solidFill>
                <a:latin typeface="Arial"/>
                <a:cs typeface="Arial"/>
              </a:rPr>
              <a:t>11</a:t>
            </a:r>
            <a:r>
              <a:rPr sz="1500" spc="-25" dirty="0">
                <a:solidFill>
                  <a:srgbClr val="FFFFFF"/>
                </a:solidFill>
                <a:latin typeface="Arial"/>
                <a:cs typeface="Arial"/>
              </a:rPr>
              <a:t> use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AI </a:t>
            </a:r>
            <a:r>
              <a:rPr sz="1500" spc="-10" dirty="0">
                <a:solidFill>
                  <a:srgbClr val="FFFFFF"/>
                </a:solidFill>
                <a:latin typeface="Arial"/>
                <a:cs typeface="Arial"/>
              </a:rPr>
              <a:t>chatbots</a:t>
            </a:r>
            <a:endParaRPr sz="15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60"/>
              </a:spcBef>
            </a:pPr>
            <a:endParaRPr sz="1500">
              <a:latin typeface="Arial"/>
              <a:cs typeface="Arial"/>
            </a:endParaRPr>
          </a:p>
          <a:p>
            <a:pPr marL="12700" marR="64769">
              <a:lnSpc>
                <a:spcPct val="125000"/>
              </a:lnSpc>
            </a:pPr>
            <a:r>
              <a:rPr sz="1800" b="1" dirty="0">
                <a:solidFill>
                  <a:srgbClr val="3398DA"/>
                </a:solidFill>
                <a:latin typeface="Arial"/>
                <a:cs typeface="Arial"/>
              </a:rPr>
              <a:t>67%</a:t>
            </a:r>
            <a:r>
              <a:rPr sz="1800" b="1" spc="250" dirty="0">
                <a:solidFill>
                  <a:srgbClr val="3398DA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15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UK</a:t>
            </a:r>
            <a:r>
              <a:rPr sz="15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teenagers</a:t>
            </a:r>
            <a:r>
              <a:rPr sz="15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aged</a:t>
            </a:r>
            <a:r>
              <a:rPr sz="15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spc="-10" dirty="0">
                <a:solidFill>
                  <a:srgbClr val="FFFFFF"/>
                </a:solidFill>
                <a:latin typeface="Arial"/>
                <a:cs typeface="Arial"/>
              </a:rPr>
              <a:t>15-</a:t>
            </a:r>
            <a:r>
              <a:rPr sz="1500" spc="-25" dirty="0">
                <a:solidFill>
                  <a:srgbClr val="FFFFFF"/>
                </a:solidFill>
                <a:latin typeface="Arial"/>
                <a:cs typeface="Arial"/>
              </a:rPr>
              <a:t>17 </a:t>
            </a:r>
            <a:r>
              <a:rPr sz="1500" spc="-10" dirty="0">
                <a:solidFill>
                  <a:srgbClr val="FFFFFF"/>
                </a:solidFill>
                <a:latin typeface="Arial"/>
                <a:cs typeface="Arial"/>
              </a:rPr>
              <a:t>use</a:t>
            </a:r>
            <a:r>
              <a:rPr sz="1500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AI</a:t>
            </a:r>
            <a:r>
              <a:rPr sz="15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spc="-10" dirty="0">
                <a:solidFill>
                  <a:srgbClr val="FFFFFF"/>
                </a:solidFill>
                <a:latin typeface="Arial"/>
                <a:cs typeface="Arial"/>
              </a:rPr>
              <a:t>chatbots</a:t>
            </a:r>
            <a:endParaRPr sz="15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60"/>
              </a:spcBef>
            </a:pPr>
            <a:endParaRPr sz="1500">
              <a:latin typeface="Arial"/>
              <a:cs typeface="Arial"/>
            </a:endParaRPr>
          </a:p>
          <a:p>
            <a:pPr marL="12700" marR="41275">
              <a:lnSpc>
                <a:spcPct val="125000"/>
              </a:lnSpc>
            </a:pPr>
            <a:r>
              <a:rPr sz="1800" b="1" dirty="0">
                <a:solidFill>
                  <a:srgbClr val="3398DA"/>
                </a:solidFill>
                <a:latin typeface="Arial"/>
                <a:cs typeface="Arial"/>
              </a:rPr>
              <a:t>47%</a:t>
            </a:r>
            <a:r>
              <a:rPr sz="1800" b="1" spc="270" dirty="0">
                <a:solidFill>
                  <a:srgbClr val="3398DA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15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UK</a:t>
            </a:r>
            <a:r>
              <a:rPr sz="15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teens</a:t>
            </a:r>
            <a:r>
              <a:rPr sz="15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spc="-10" dirty="0">
                <a:solidFill>
                  <a:srgbClr val="FFFFFF"/>
                </a:solidFill>
                <a:latin typeface="Arial"/>
                <a:cs typeface="Arial"/>
              </a:rPr>
              <a:t>(15-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17)</a:t>
            </a:r>
            <a:r>
              <a:rPr sz="1500" spc="-10" dirty="0">
                <a:solidFill>
                  <a:srgbClr val="FFFFFF"/>
                </a:solidFill>
                <a:latin typeface="Arial"/>
                <a:cs typeface="Arial"/>
              </a:rPr>
              <a:t> use</a:t>
            </a:r>
            <a:r>
              <a:rPr sz="1500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spc="-25" dirty="0">
                <a:solidFill>
                  <a:srgbClr val="FFFFFF"/>
                </a:solidFill>
                <a:latin typeface="Arial"/>
                <a:cs typeface="Arial"/>
              </a:rPr>
              <a:t>AI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chatbots</a:t>
            </a:r>
            <a:r>
              <a:rPr sz="15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specifically</a:t>
            </a:r>
            <a:r>
              <a:rPr sz="15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sz="15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spc="-10" dirty="0">
                <a:solidFill>
                  <a:srgbClr val="FFFFFF"/>
                </a:solidFill>
                <a:latin typeface="Arial"/>
                <a:cs typeface="Arial"/>
              </a:rPr>
              <a:t>schoolwork</a:t>
            </a:r>
            <a:endParaRPr sz="15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60"/>
              </a:spcBef>
            </a:pPr>
            <a:endParaRPr sz="1500">
              <a:latin typeface="Arial"/>
              <a:cs typeface="Arial"/>
            </a:endParaRPr>
          </a:p>
          <a:p>
            <a:pPr marL="12700" marR="245110">
              <a:lnSpc>
                <a:spcPct val="125000"/>
              </a:lnSpc>
            </a:pPr>
            <a:r>
              <a:rPr sz="1800" b="1" dirty="0">
                <a:solidFill>
                  <a:srgbClr val="3398DA"/>
                </a:solidFill>
                <a:latin typeface="Arial"/>
                <a:cs typeface="Arial"/>
              </a:rPr>
              <a:t>69%</a:t>
            </a:r>
            <a:r>
              <a:rPr sz="1800" b="1" spc="265" dirty="0">
                <a:solidFill>
                  <a:srgbClr val="3398DA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15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UK</a:t>
            </a:r>
            <a:r>
              <a:rPr sz="15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teens</a:t>
            </a:r>
            <a:r>
              <a:rPr sz="1500" spc="-10" dirty="0">
                <a:solidFill>
                  <a:srgbClr val="FFFFFF"/>
                </a:solidFill>
                <a:latin typeface="Arial"/>
                <a:cs typeface="Arial"/>
              </a:rPr>
              <a:t> (13-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17)</a:t>
            </a:r>
            <a:r>
              <a:rPr sz="15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spc="-10" dirty="0">
                <a:solidFill>
                  <a:srgbClr val="FFFFFF"/>
                </a:solidFill>
                <a:latin typeface="Arial"/>
                <a:cs typeface="Arial"/>
              </a:rPr>
              <a:t>report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learning</a:t>
            </a:r>
            <a:r>
              <a:rPr sz="15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something</a:t>
            </a:r>
            <a:r>
              <a:rPr sz="15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new</a:t>
            </a:r>
            <a:r>
              <a:rPr sz="15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from</a:t>
            </a:r>
            <a:r>
              <a:rPr sz="1500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spc="-25" dirty="0">
                <a:solidFill>
                  <a:srgbClr val="FFFFFF"/>
                </a:solidFill>
                <a:latin typeface="Arial"/>
                <a:cs typeface="Arial"/>
              </a:rPr>
              <a:t>AI </a:t>
            </a:r>
            <a:r>
              <a:rPr sz="1500" spc="-10" dirty="0">
                <a:solidFill>
                  <a:srgbClr val="FFFFFF"/>
                </a:solidFill>
                <a:latin typeface="Arial"/>
                <a:cs typeface="Arial"/>
              </a:rPr>
              <a:t>chatbots</a:t>
            </a:r>
            <a:endParaRPr sz="150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76750" y="1466850"/>
            <a:ext cx="7238999" cy="4762499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096499" y="190499"/>
            <a:ext cx="1905000" cy="457199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Source:</a:t>
            </a:r>
            <a:r>
              <a:rPr spc="-30" dirty="0"/>
              <a:t> </a:t>
            </a:r>
            <a:r>
              <a:rPr dirty="0"/>
              <a:t>Internet</a:t>
            </a:r>
            <a:r>
              <a:rPr spc="-25" dirty="0"/>
              <a:t> </a:t>
            </a:r>
            <a:r>
              <a:rPr dirty="0"/>
              <a:t>Matters</a:t>
            </a:r>
            <a:r>
              <a:rPr spc="-25" dirty="0"/>
              <a:t> </a:t>
            </a:r>
            <a:r>
              <a:rPr dirty="0"/>
              <a:t>(2025).</a:t>
            </a:r>
            <a:r>
              <a:rPr spc="-25" dirty="0"/>
              <a:t> </a:t>
            </a:r>
            <a:r>
              <a:rPr dirty="0"/>
              <a:t>Me,</a:t>
            </a:r>
            <a:r>
              <a:rPr spc="-25" dirty="0"/>
              <a:t> </a:t>
            </a:r>
            <a:r>
              <a:rPr dirty="0"/>
              <a:t>myself</a:t>
            </a:r>
            <a:r>
              <a:rPr spc="-25" dirty="0"/>
              <a:t> </a:t>
            </a:r>
            <a:r>
              <a:rPr dirty="0"/>
              <a:t>and</a:t>
            </a:r>
            <a:r>
              <a:rPr spc="-65" dirty="0"/>
              <a:t> </a:t>
            </a:r>
            <a:r>
              <a:rPr dirty="0"/>
              <a:t>AI:</a:t>
            </a:r>
            <a:r>
              <a:rPr spc="-25" dirty="0"/>
              <a:t> </a:t>
            </a:r>
            <a:r>
              <a:rPr dirty="0"/>
              <a:t>Understanding</a:t>
            </a:r>
            <a:r>
              <a:rPr spc="-25" dirty="0"/>
              <a:t> </a:t>
            </a:r>
            <a:r>
              <a:rPr dirty="0"/>
              <a:t>and</a:t>
            </a:r>
            <a:r>
              <a:rPr spc="-25" dirty="0"/>
              <a:t> </a:t>
            </a:r>
            <a:r>
              <a:rPr dirty="0"/>
              <a:t>safeguarding</a:t>
            </a:r>
            <a:r>
              <a:rPr spc="-25" dirty="0"/>
              <a:t> </a:t>
            </a:r>
            <a:r>
              <a:rPr dirty="0"/>
              <a:t>children's</a:t>
            </a:r>
            <a:r>
              <a:rPr spc="-30" dirty="0"/>
              <a:t> </a:t>
            </a:r>
            <a:r>
              <a:rPr dirty="0"/>
              <a:t>use</a:t>
            </a:r>
            <a:r>
              <a:rPr spc="-25" dirty="0"/>
              <a:t> </a:t>
            </a:r>
            <a:r>
              <a:rPr dirty="0"/>
              <a:t>of</a:t>
            </a:r>
            <a:r>
              <a:rPr spc="-60" dirty="0"/>
              <a:t> </a:t>
            </a:r>
            <a:r>
              <a:rPr dirty="0"/>
              <a:t>AI</a:t>
            </a:r>
            <a:r>
              <a:rPr spc="-25" dirty="0"/>
              <a:t> </a:t>
            </a:r>
            <a:r>
              <a:rPr dirty="0"/>
              <a:t>chatbots.</a:t>
            </a:r>
            <a:r>
              <a:rPr spc="-25" dirty="0"/>
              <a:t> UK.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7524750"/>
          </a:xfrm>
          <a:custGeom>
            <a:avLst/>
            <a:gdLst/>
            <a:ahLst/>
            <a:cxnLst/>
            <a:rect l="l" t="t" r="r" b="b"/>
            <a:pathLst>
              <a:path w="12192000" h="7524750">
                <a:moveTo>
                  <a:pt x="12191999" y="7524749"/>
                </a:moveTo>
                <a:lnTo>
                  <a:pt x="0" y="7524749"/>
                </a:lnTo>
                <a:lnTo>
                  <a:pt x="0" y="0"/>
                </a:lnTo>
                <a:lnTo>
                  <a:pt x="12191999" y="0"/>
                </a:lnTo>
                <a:lnTo>
                  <a:pt x="12191999" y="7524749"/>
                </a:lnTo>
                <a:close/>
              </a:path>
            </a:pathLst>
          </a:custGeom>
          <a:solidFill>
            <a:srgbClr val="1A1A1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Vulnerable</a:t>
            </a:r>
            <a:r>
              <a:rPr spc="-70" dirty="0"/>
              <a:t> </a:t>
            </a:r>
            <a:r>
              <a:rPr dirty="0"/>
              <a:t>vs.</a:t>
            </a:r>
            <a:r>
              <a:rPr spc="-70" dirty="0"/>
              <a:t> </a:t>
            </a:r>
            <a:r>
              <a:rPr spc="-25" dirty="0"/>
              <a:t>Non-</a:t>
            </a:r>
            <a:r>
              <a:rPr dirty="0"/>
              <a:t>Vulnerable</a:t>
            </a:r>
            <a:r>
              <a:rPr spc="-65" dirty="0"/>
              <a:t> </a:t>
            </a:r>
            <a:r>
              <a:rPr spc="-10" dirty="0"/>
              <a:t>Children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58800" y="1558925"/>
            <a:ext cx="3033395" cy="5121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3398DA"/>
                </a:solidFill>
                <a:latin typeface="Arial"/>
                <a:cs typeface="Arial"/>
              </a:rPr>
              <a:t>Key </a:t>
            </a:r>
            <a:r>
              <a:rPr sz="1800" b="1" spc="-10" dirty="0">
                <a:solidFill>
                  <a:srgbClr val="3398DA"/>
                </a:solidFill>
                <a:latin typeface="Arial"/>
                <a:cs typeface="Arial"/>
              </a:rPr>
              <a:t>Findings</a:t>
            </a:r>
            <a:endParaRPr sz="1800">
              <a:latin typeface="Arial"/>
              <a:cs typeface="Arial"/>
            </a:endParaRPr>
          </a:p>
          <a:p>
            <a:pPr marL="12700" marR="90170">
              <a:lnSpc>
                <a:spcPct val="125000"/>
              </a:lnSpc>
              <a:spcBef>
                <a:spcPts val="840"/>
              </a:spcBef>
            </a:pP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71%</a:t>
            </a:r>
            <a:r>
              <a:rPr sz="15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15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vulnerable</a:t>
            </a:r>
            <a:r>
              <a:rPr sz="15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UK</a:t>
            </a:r>
            <a:r>
              <a:rPr sz="15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children</a:t>
            </a:r>
            <a:r>
              <a:rPr sz="15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spc="-25" dirty="0">
                <a:solidFill>
                  <a:srgbClr val="FFFFFF"/>
                </a:solidFill>
                <a:latin typeface="Arial"/>
                <a:cs typeface="Arial"/>
              </a:rPr>
              <a:t>use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AI</a:t>
            </a:r>
            <a:r>
              <a:rPr sz="15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chatbots</a:t>
            </a:r>
            <a:r>
              <a:rPr sz="15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compared</a:t>
            </a:r>
            <a:r>
              <a:rPr sz="15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5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62%</a:t>
            </a:r>
            <a:r>
              <a:rPr sz="15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spc="-25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1500" spc="-10" dirty="0">
                <a:solidFill>
                  <a:srgbClr val="FFFFFF"/>
                </a:solidFill>
                <a:latin typeface="Arial"/>
                <a:cs typeface="Arial"/>
              </a:rPr>
              <a:t>non-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vulnerable</a:t>
            </a:r>
            <a:r>
              <a:rPr sz="15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spc="-10" dirty="0">
                <a:solidFill>
                  <a:srgbClr val="FFFFFF"/>
                </a:solidFill>
                <a:latin typeface="Arial"/>
                <a:cs typeface="Arial"/>
              </a:rPr>
              <a:t>peers</a:t>
            </a:r>
            <a:endParaRPr sz="15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0"/>
              </a:spcBef>
            </a:pPr>
            <a:endParaRPr sz="1500">
              <a:latin typeface="Arial"/>
              <a:cs typeface="Arial"/>
            </a:endParaRPr>
          </a:p>
          <a:p>
            <a:pPr marL="12700" marR="276860">
              <a:lnSpc>
                <a:spcPct val="125000"/>
              </a:lnSpc>
            </a:pPr>
            <a:r>
              <a:rPr sz="1500" spc="-10" dirty="0">
                <a:solidFill>
                  <a:srgbClr val="FFFFFF"/>
                </a:solidFill>
                <a:latin typeface="Arial"/>
                <a:cs typeface="Arial"/>
              </a:rPr>
              <a:t>Vulnerable</a:t>
            </a:r>
            <a:r>
              <a:rPr sz="15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children</a:t>
            </a:r>
            <a:r>
              <a:rPr sz="15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are</a:t>
            </a:r>
            <a:r>
              <a:rPr sz="15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3x</a:t>
            </a:r>
            <a:r>
              <a:rPr sz="15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b="1" spc="-20" dirty="0">
                <a:solidFill>
                  <a:srgbClr val="FFFFFF"/>
                </a:solidFill>
                <a:latin typeface="Arial"/>
                <a:cs typeface="Arial"/>
              </a:rPr>
              <a:t>more </a:t>
            </a: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likely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5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use</a:t>
            </a:r>
            <a:r>
              <a:rPr sz="15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spc="-10" dirty="0">
                <a:solidFill>
                  <a:srgbClr val="FFFFFF"/>
                </a:solidFill>
                <a:latin typeface="Arial"/>
                <a:cs typeface="Arial"/>
              </a:rPr>
              <a:t>companion-style</a:t>
            </a:r>
            <a:r>
              <a:rPr sz="150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spc="-25" dirty="0">
                <a:solidFill>
                  <a:srgbClr val="FFFFFF"/>
                </a:solidFill>
                <a:latin typeface="Arial"/>
                <a:cs typeface="Arial"/>
              </a:rPr>
              <a:t>AI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chatbots</a:t>
            </a:r>
            <a:r>
              <a:rPr sz="15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like</a:t>
            </a:r>
            <a:r>
              <a:rPr sz="15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spc="-10" dirty="0">
                <a:solidFill>
                  <a:srgbClr val="FFFFFF"/>
                </a:solidFill>
                <a:latin typeface="Arial"/>
                <a:cs typeface="Arial"/>
              </a:rPr>
              <a:t>Character.ai</a:t>
            </a:r>
            <a:r>
              <a:rPr sz="15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spc="-25" dirty="0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sz="1500" spc="-10" dirty="0">
                <a:solidFill>
                  <a:srgbClr val="FFFFFF"/>
                </a:solidFill>
                <a:latin typeface="Arial"/>
                <a:cs typeface="Arial"/>
              </a:rPr>
              <a:t>Replika</a:t>
            </a:r>
            <a:endParaRPr sz="15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0"/>
              </a:spcBef>
            </a:pPr>
            <a:endParaRPr sz="1500">
              <a:latin typeface="Arial"/>
              <a:cs typeface="Arial"/>
            </a:endParaRPr>
          </a:p>
          <a:p>
            <a:pPr marL="12700" marR="121920">
              <a:lnSpc>
                <a:spcPct val="125000"/>
              </a:lnSpc>
            </a:pP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50%</a:t>
            </a:r>
            <a:r>
              <a:rPr sz="15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15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vulnerable</a:t>
            </a:r>
            <a:r>
              <a:rPr sz="15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children</a:t>
            </a:r>
            <a:r>
              <a:rPr sz="15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spc="-10" dirty="0">
                <a:solidFill>
                  <a:srgbClr val="FFFFFF"/>
                </a:solidFill>
                <a:latin typeface="Arial"/>
                <a:cs typeface="Arial"/>
              </a:rPr>
              <a:t>feel</a:t>
            </a:r>
            <a:r>
              <a:rPr sz="1500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spc="-25" dirty="0">
                <a:solidFill>
                  <a:srgbClr val="FFFFFF"/>
                </a:solidFill>
                <a:latin typeface="Arial"/>
                <a:cs typeface="Arial"/>
              </a:rPr>
              <a:t>AI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chatbots</a:t>
            </a:r>
            <a:r>
              <a:rPr sz="15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are</a:t>
            </a:r>
            <a:r>
              <a:rPr sz="15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like</a:t>
            </a:r>
            <a:r>
              <a:rPr sz="15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talking</a:t>
            </a:r>
            <a:r>
              <a:rPr sz="15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5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5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spc="-10" dirty="0">
                <a:solidFill>
                  <a:srgbClr val="FFFFFF"/>
                </a:solidFill>
                <a:latin typeface="Arial"/>
                <a:cs typeface="Arial"/>
              </a:rPr>
              <a:t>friend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(vs.</a:t>
            </a:r>
            <a:r>
              <a:rPr sz="15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33%</a:t>
            </a:r>
            <a:r>
              <a:rPr sz="15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1500" spc="-10" dirty="0">
                <a:solidFill>
                  <a:srgbClr val="FFFFFF"/>
                </a:solidFill>
                <a:latin typeface="Arial"/>
                <a:cs typeface="Arial"/>
              </a:rPr>
              <a:t> non-vulnerable)</a:t>
            </a:r>
            <a:endParaRPr sz="15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0"/>
              </a:spcBef>
            </a:pPr>
            <a:endParaRPr sz="1500">
              <a:latin typeface="Arial"/>
              <a:cs typeface="Arial"/>
            </a:endParaRPr>
          </a:p>
          <a:p>
            <a:pPr marL="12700" marR="5080">
              <a:lnSpc>
                <a:spcPct val="125000"/>
              </a:lnSpc>
            </a:pP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23%</a:t>
            </a:r>
            <a:r>
              <a:rPr sz="1500" b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15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vulnerable</a:t>
            </a:r>
            <a:r>
              <a:rPr sz="15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children</a:t>
            </a:r>
            <a:r>
              <a:rPr sz="15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spc="-10" dirty="0">
                <a:solidFill>
                  <a:srgbClr val="FFFFFF"/>
                </a:solidFill>
                <a:latin typeface="Arial"/>
                <a:cs typeface="Arial"/>
              </a:rPr>
              <a:t>use</a:t>
            </a:r>
            <a:r>
              <a:rPr sz="1500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spc="-25" dirty="0">
                <a:solidFill>
                  <a:srgbClr val="FFFFFF"/>
                </a:solidFill>
                <a:latin typeface="Arial"/>
                <a:cs typeface="Arial"/>
              </a:rPr>
              <a:t>AI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chatbots</a:t>
            </a:r>
            <a:r>
              <a:rPr sz="15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because</a:t>
            </a:r>
            <a:r>
              <a:rPr sz="15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they</a:t>
            </a:r>
            <a:r>
              <a:rPr sz="15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have</a:t>
            </a:r>
            <a:r>
              <a:rPr sz="15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no</a:t>
            </a:r>
            <a:r>
              <a:rPr sz="15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spc="-25" dirty="0">
                <a:solidFill>
                  <a:srgbClr val="FFFFFF"/>
                </a:solidFill>
                <a:latin typeface="Arial"/>
                <a:cs typeface="Arial"/>
              </a:rPr>
              <a:t>one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else</a:t>
            </a:r>
            <a:r>
              <a:rPr sz="15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5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talk</a:t>
            </a:r>
            <a:r>
              <a:rPr sz="15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5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(vs.</a:t>
            </a:r>
            <a:r>
              <a:rPr sz="15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9%</a:t>
            </a:r>
            <a:r>
              <a:rPr sz="15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15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spc="-20" dirty="0">
                <a:solidFill>
                  <a:srgbClr val="FFFFFF"/>
                </a:solidFill>
                <a:latin typeface="Arial"/>
                <a:cs typeface="Arial"/>
              </a:rPr>
              <a:t>non- </a:t>
            </a:r>
            <a:r>
              <a:rPr sz="1500" spc="-10" dirty="0">
                <a:solidFill>
                  <a:srgbClr val="FFFFFF"/>
                </a:solidFill>
                <a:latin typeface="Arial"/>
                <a:cs typeface="Arial"/>
              </a:rPr>
              <a:t>vulnerable)</a:t>
            </a:r>
            <a:endParaRPr sz="150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76750" y="1466849"/>
            <a:ext cx="7143749" cy="4057649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096499" y="190499"/>
            <a:ext cx="1905000" cy="457199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368299" y="7191306"/>
            <a:ext cx="7016115" cy="1746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50" i="1" dirty="0">
                <a:solidFill>
                  <a:srgbClr val="999999"/>
                </a:solidFill>
                <a:latin typeface="Arial"/>
                <a:cs typeface="Arial"/>
              </a:rPr>
              <a:t>Source:</a:t>
            </a:r>
            <a:r>
              <a:rPr sz="1050" i="1" spc="-30" dirty="0">
                <a:solidFill>
                  <a:srgbClr val="999999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999999"/>
                </a:solidFill>
                <a:latin typeface="Arial"/>
                <a:cs typeface="Arial"/>
              </a:rPr>
              <a:t>Internet</a:t>
            </a:r>
            <a:r>
              <a:rPr sz="1050" i="1" spc="-25" dirty="0">
                <a:solidFill>
                  <a:srgbClr val="999999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999999"/>
                </a:solidFill>
                <a:latin typeface="Arial"/>
                <a:cs typeface="Arial"/>
              </a:rPr>
              <a:t>Matters</a:t>
            </a:r>
            <a:r>
              <a:rPr sz="1050" i="1" spc="-25" dirty="0">
                <a:solidFill>
                  <a:srgbClr val="999999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999999"/>
                </a:solidFill>
                <a:latin typeface="Arial"/>
                <a:cs typeface="Arial"/>
              </a:rPr>
              <a:t>(2025).</a:t>
            </a:r>
            <a:r>
              <a:rPr sz="1050" i="1" spc="-25" dirty="0">
                <a:solidFill>
                  <a:srgbClr val="999999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999999"/>
                </a:solidFill>
                <a:latin typeface="Arial"/>
                <a:cs typeface="Arial"/>
              </a:rPr>
              <a:t>Me,</a:t>
            </a:r>
            <a:r>
              <a:rPr sz="1050" i="1" spc="-25" dirty="0">
                <a:solidFill>
                  <a:srgbClr val="999999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999999"/>
                </a:solidFill>
                <a:latin typeface="Arial"/>
                <a:cs typeface="Arial"/>
              </a:rPr>
              <a:t>myself</a:t>
            </a:r>
            <a:r>
              <a:rPr sz="1050" i="1" spc="-25" dirty="0">
                <a:solidFill>
                  <a:srgbClr val="999999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999999"/>
                </a:solidFill>
                <a:latin typeface="Arial"/>
                <a:cs typeface="Arial"/>
              </a:rPr>
              <a:t>and</a:t>
            </a:r>
            <a:r>
              <a:rPr sz="1050" i="1" spc="-65" dirty="0">
                <a:solidFill>
                  <a:srgbClr val="999999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999999"/>
                </a:solidFill>
                <a:latin typeface="Arial"/>
                <a:cs typeface="Arial"/>
              </a:rPr>
              <a:t>AI:</a:t>
            </a:r>
            <a:r>
              <a:rPr sz="1050" i="1" spc="-25" dirty="0">
                <a:solidFill>
                  <a:srgbClr val="999999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999999"/>
                </a:solidFill>
                <a:latin typeface="Arial"/>
                <a:cs typeface="Arial"/>
              </a:rPr>
              <a:t>Understanding</a:t>
            </a:r>
            <a:r>
              <a:rPr sz="1050" i="1" spc="-25" dirty="0">
                <a:solidFill>
                  <a:srgbClr val="999999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999999"/>
                </a:solidFill>
                <a:latin typeface="Arial"/>
                <a:cs typeface="Arial"/>
              </a:rPr>
              <a:t>and</a:t>
            </a:r>
            <a:r>
              <a:rPr sz="1050" i="1" spc="-25" dirty="0">
                <a:solidFill>
                  <a:srgbClr val="999999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999999"/>
                </a:solidFill>
                <a:latin typeface="Arial"/>
                <a:cs typeface="Arial"/>
              </a:rPr>
              <a:t>safeguarding</a:t>
            </a:r>
            <a:r>
              <a:rPr sz="1050" i="1" spc="-25" dirty="0">
                <a:solidFill>
                  <a:srgbClr val="999999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999999"/>
                </a:solidFill>
                <a:latin typeface="Arial"/>
                <a:cs typeface="Arial"/>
              </a:rPr>
              <a:t>children's</a:t>
            </a:r>
            <a:r>
              <a:rPr sz="1050" i="1" spc="-30" dirty="0">
                <a:solidFill>
                  <a:srgbClr val="999999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999999"/>
                </a:solidFill>
                <a:latin typeface="Arial"/>
                <a:cs typeface="Arial"/>
              </a:rPr>
              <a:t>use</a:t>
            </a:r>
            <a:r>
              <a:rPr sz="1050" i="1" spc="-25" dirty="0">
                <a:solidFill>
                  <a:srgbClr val="999999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999999"/>
                </a:solidFill>
                <a:latin typeface="Arial"/>
                <a:cs typeface="Arial"/>
              </a:rPr>
              <a:t>of</a:t>
            </a:r>
            <a:r>
              <a:rPr sz="1050" i="1" spc="-60" dirty="0">
                <a:solidFill>
                  <a:srgbClr val="999999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999999"/>
                </a:solidFill>
                <a:latin typeface="Arial"/>
                <a:cs typeface="Arial"/>
              </a:rPr>
              <a:t>AI</a:t>
            </a:r>
            <a:r>
              <a:rPr sz="1050" i="1" spc="-25" dirty="0">
                <a:solidFill>
                  <a:srgbClr val="999999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999999"/>
                </a:solidFill>
                <a:latin typeface="Arial"/>
                <a:cs typeface="Arial"/>
              </a:rPr>
              <a:t>chatbots.</a:t>
            </a:r>
            <a:r>
              <a:rPr sz="1050" i="1" spc="-25" dirty="0">
                <a:solidFill>
                  <a:srgbClr val="999999"/>
                </a:solidFill>
                <a:latin typeface="Arial"/>
                <a:cs typeface="Arial"/>
              </a:rPr>
              <a:t> UK.</a:t>
            </a:r>
            <a:endParaRPr sz="10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7556500"/>
          </a:xfrm>
          <a:custGeom>
            <a:avLst/>
            <a:gdLst/>
            <a:ahLst/>
            <a:cxnLst/>
            <a:rect l="l" t="t" r="r" b="b"/>
            <a:pathLst>
              <a:path w="12192000" h="6953250">
                <a:moveTo>
                  <a:pt x="12191999" y="6953249"/>
                </a:moveTo>
                <a:lnTo>
                  <a:pt x="0" y="6953249"/>
                </a:lnTo>
                <a:lnTo>
                  <a:pt x="0" y="0"/>
                </a:lnTo>
                <a:lnTo>
                  <a:pt x="12191999" y="0"/>
                </a:lnTo>
                <a:lnTo>
                  <a:pt x="12191999" y="6953249"/>
                </a:lnTo>
                <a:close/>
              </a:path>
            </a:pathLst>
          </a:custGeom>
          <a:solidFill>
            <a:srgbClr val="1A1A1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Primary Use </a:t>
            </a:r>
            <a:r>
              <a:rPr spc="-10" dirty="0"/>
              <a:t>Cases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58800" y="1558925"/>
            <a:ext cx="3065145" cy="45497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3398DA"/>
                </a:solidFill>
                <a:latin typeface="Arial"/>
                <a:cs typeface="Arial"/>
              </a:rPr>
              <a:t>How</a:t>
            </a:r>
            <a:r>
              <a:rPr sz="1800" b="1" spc="-10" dirty="0">
                <a:solidFill>
                  <a:srgbClr val="3398DA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3398DA"/>
                </a:solidFill>
                <a:latin typeface="Arial"/>
                <a:cs typeface="Arial"/>
              </a:rPr>
              <a:t>UK</a:t>
            </a:r>
            <a:r>
              <a:rPr sz="1800" b="1" spc="-10" dirty="0">
                <a:solidFill>
                  <a:srgbClr val="3398DA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3398DA"/>
                </a:solidFill>
                <a:latin typeface="Arial"/>
                <a:cs typeface="Arial"/>
              </a:rPr>
              <a:t>Children</a:t>
            </a:r>
            <a:r>
              <a:rPr sz="1800" b="1" spc="-10" dirty="0">
                <a:solidFill>
                  <a:srgbClr val="3398DA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3398DA"/>
                </a:solidFill>
                <a:latin typeface="Arial"/>
                <a:cs typeface="Arial"/>
              </a:rPr>
              <a:t>Use</a:t>
            </a:r>
            <a:r>
              <a:rPr sz="1800" b="1" spc="-80" dirty="0">
                <a:solidFill>
                  <a:srgbClr val="3398DA"/>
                </a:solidFill>
                <a:latin typeface="Arial"/>
                <a:cs typeface="Arial"/>
              </a:rPr>
              <a:t> </a:t>
            </a:r>
            <a:r>
              <a:rPr sz="1800" b="1" spc="-25" dirty="0">
                <a:solidFill>
                  <a:srgbClr val="3398DA"/>
                </a:solidFill>
                <a:latin typeface="Arial"/>
                <a:cs typeface="Arial"/>
              </a:rPr>
              <a:t>AI</a:t>
            </a:r>
            <a:endParaRPr sz="1800">
              <a:latin typeface="Arial"/>
              <a:cs typeface="Arial"/>
            </a:endParaRPr>
          </a:p>
          <a:p>
            <a:pPr marL="12700" marR="365125">
              <a:lnSpc>
                <a:spcPct val="125000"/>
              </a:lnSpc>
              <a:spcBef>
                <a:spcPts val="840"/>
              </a:spcBef>
            </a:pP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47%</a:t>
            </a:r>
            <a:r>
              <a:rPr sz="15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15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UK</a:t>
            </a:r>
            <a:r>
              <a:rPr sz="15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teens</a:t>
            </a:r>
            <a:r>
              <a:rPr sz="15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spc="-10" dirty="0">
                <a:solidFill>
                  <a:srgbClr val="FFFFFF"/>
                </a:solidFill>
                <a:latin typeface="Arial"/>
                <a:cs typeface="Arial"/>
              </a:rPr>
              <a:t>(15-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17)</a:t>
            </a:r>
            <a:r>
              <a:rPr sz="15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spc="-10" dirty="0">
                <a:solidFill>
                  <a:srgbClr val="FFFFFF"/>
                </a:solidFill>
                <a:latin typeface="Arial"/>
                <a:cs typeface="Arial"/>
              </a:rPr>
              <a:t>use</a:t>
            </a:r>
            <a:r>
              <a:rPr sz="1500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spc="-25" dirty="0">
                <a:solidFill>
                  <a:srgbClr val="FFFFFF"/>
                </a:solidFill>
                <a:latin typeface="Arial"/>
                <a:cs typeface="Arial"/>
              </a:rPr>
              <a:t>AI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chatbots</a:t>
            </a:r>
            <a:r>
              <a:rPr sz="15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sz="15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schoolwork</a:t>
            </a:r>
            <a:r>
              <a:rPr sz="15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spc="-25" dirty="0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homework</a:t>
            </a:r>
            <a:r>
              <a:rPr sz="15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spc="-10" dirty="0">
                <a:solidFill>
                  <a:srgbClr val="FFFFFF"/>
                </a:solidFill>
                <a:latin typeface="Arial"/>
                <a:cs typeface="Arial"/>
              </a:rPr>
              <a:t>assistance</a:t>
            </a:r>
            <a:endParaRPr sz="15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0"/>
              </a:spcBef>
            </a:pPr>
            <a:endParaRPr sz="1500">
              <a:latin typeface="Arial"/>
              <a:cs typeface="Arial"/>
            </a:endParaRPr>
          </a:p>
          <a:p>
            <a:pPr marL="12700" marR="375920" algn="just">
              <a:lnSpc>
                <a:spcPct val="125000"/>
              </a:lnSpc>
            </a:pP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69%</a:t>
            </a:r>
            <a:r>
              <a:rPr sz="15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15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UK</a:t>
            </a:r>
            <a:r>
              <a:rPr sz="15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teens</a:t>
            </a:r>
            <a:r>
              <a:rPr sz="15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spc="-10" dirty="0">
                <a:solidFill>
                  <a:srgbClr val="FFFFFF"/>
                </a:solidFill>
                <a:latin typeface="Arial"/>
                <a:cs typeface="Arial"/>
              </a:rPr>
              <a:t>(13-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17)</a:t>
            </a:r>
            <a:r>
              <a:rPr sz="15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spc="-10" dirty="0">
                <a:solidFill>
                  <a:srgbClr val="FFFFFF"/>
                </a:solidFill>
                <a:latin typeface="Arial"/>
                <a:cs typeface="Arial"/>
              </a:rPr>
              <a:t>report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learning</a:t>
            </a:r>
            <a:r>
              <a:rPr sz="15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something</a:t>
            </a:r>
            <a:r>
              <a:rPr sz="15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new</a:t>
            </a:r>
            <a:r>
              <a:rPr sz="15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from</a:t>
            </a:r>
            <a:r>
              <a:rPr sz="1500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spc="-25" dirty="0">
                <a:solidFill>
                  <a:srgbClr val="FFFFFF"/>
                </a:solidFill>
                <a:latin typeface="Arial"/>
                <a:cs typeface="Arial"/>
              </a:rPr>
              <a:t>AI </a:t>
            </a:r>
            <a:r>
              <a:rPr sz="1500" spc="-10" dirty="0">
                <a:solidFill>
                  <a:srgbClr val="FFFFFF"/>
                </a:solidFill>
                <a:latin typeface="Arial"/>
                <a:cs typeface="Arial"/>
              </a:rPr>
              <a:t>chatbots</a:t>
            </a:r>
            <a:endParaRPr sz="15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0"/>
              </a:spcBef>
            </a:pPr>
            <a:endParaRPr sz="1500">
              <a:latin typeface="Arial"/>
              <a:cs typeface="Arial"/>
            </a:endParaRPr>
          </a:p>
          <a:p>
            <a:pPr marL="12700" marR="5080">
              <a:lnSpc>
                <a:spcPct val="125000"/>
              </a:lnSpc>
            </a:pP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23%</a:t>
            </a:r>
            <a:r>
              <a:rPr sz="15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15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UK</a:t>
            </a:r>
            <a:r>
              <a:rPr sz="15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children</a:t>
            </a:r>
            <a:r>
              <a:rPr sz="15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have</a:t>
            </a:r>
            <a:r>
              <a:rPr sz="15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spc="-10" dirty="0">
                <a:solidFill>
                  <a:srgbClr val="FFFFFF"/>
                </a:solidFill>
                <a:latin typeface="Arial"/>
                <a:cs typeface="Arial"/>
              </a:rPr>
              <a:t>used</a:t>
            </a:r>
            <a:r>
              <a:rPr sz="1500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spc="-25" dirty="0">
                <a:solidFill>
                  <a:srgbClr val="FFFFFF"/>
                </a:solidFill>
                <a:latin typeface="Arial"/>
                <a:cs typeface="Arial"/>
              </a:rPr>
              <a:t>AI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chatbots</a:t>
            </a:r>
            <a:r>
              <a:rPr sz="15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5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seek</a:t>
            </a:r>
            <a:r>
              <a:rPr sz="15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advice</a:t>
            </a:r>
            <a:r>
              <a:rPr sz="15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on</a:t>
            </a:r>
            <a:r>
              <a:rPr sz="15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spc="-10" dirty="0">
                <a:solidFill>
                  <a:srgbClr val="FFFFFF"/>
                </a:solidFill>
                <a:latin typeface="Arial"/>
                <a:cs typeface="Arial"/>
              </a:rPr>
              <a:t>personal matters</a:t>
            </a:r>
            <a:endParaRPr sz="15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0"/>
              </a:spcBef>
            </a:pPr>
            <a:endParaRPr sz="1500">
              <a:latin typeface="Arial"/>
              <a:cs typeface="Arial"/>
            </a:endParaRPr>
          </a:p>
          <a:p>
            <a:pPr marL="12700" marR="46990">
              <a:lnSpc>
                <a:spcPct val="125000"/>
              </a:lnSpc>
            </a:pP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12%</a:t>
            </a:r>
            <a:r>
              <a:rPr sz="15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spc="-10" dirty="0">
                <a:solidFill>
                  <a:srgbClr val="FFFFFF"/>
                </a:solidFill>
                <a:latin typeface="Arial"/>
                <a:cs typeface="Arial"/>
              </a:rPr>
              <a:t>use</a:t>
            </a:r>
            <a:r>
              <a:rPr sz="1500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AI</a:t>
            </a:r>
            <a:r>
              <a:rPr sz="15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chatbots</a:t>
            </a:r>
            <a:r>
              <a:rPr sz="15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because</a:t>
            </a:r>
            <a:r>
              <a:rPr sz="15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spc="-20" dirty="0">
                <a:solidFill>
                  <a:srgbClr val="FFFFFF"/>
                </a:solidFill>
                <a:latin typeface="Arial"/>
                <a:cs typeface="Arial"/>
              </a:rPr>
              <a:t>they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have</a:t>
            </a:r>
            <a:r>
              <a:rPr sz="15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no</a:t>
            </a:r>
            <a:r>
              <a:rPr sz="15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one</a:t>
            </a:r>
            <a:r>
              <a:rPr sz="15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else</a:t>
            </a:r>
            <a:r>
              <a:rPr sz="15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5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talk</a:t>
            </a:r>
            <a:r>
              <a:rPr sz="15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to,</a:t>
            </a:r>
            <a:r>
              <a:rPr sz="15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rising</a:t>
            </a:r>
            <a:r>
              <a:rPr sz="15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spc="-25" dirty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23%</a:t>
            </a:r>
            <a:r>
              <a:rPr sz="1500" b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among</a:t>
            </a:r>
            <a:r>
              <a:rPr sz="15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vulnerable</a:t>
            </a:r>
            <a:r>
              <a:rPr sz="15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spc="-10" dirty="0">
                <a:solidFill>
                  <a:srgbClr val="FFFFFF"/>
                </a:solidFill>
                <a:latin typeface="Arial"/>
                <a:cs typeface="Arial"/>
              </a:rPr>
              <a:t>children</a:t>
            </a:r>
            <a:endParaRPr sz="150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76750" y="1466850"/>
            <a:ext cx="7143749" cy="4762499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096499" y="190500"/>
            <a:ext cx="1905000" cy="457199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9525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Source:</a:t>
            </a:r>
            <a:r>
              <a:rPr spc="-30" dirty="0"/>
              <a:t> </a:t>
            </a:r>
            <a:r>
              <a:rPr dirty="0"/>
              <a:t>Internet</a:t>
            </a:r>
            <a:r>
              <a:rPr spc="-25" dirty="0"/>
              <a:t> </a:t>
            </a:r>
            <a:r>
              <a:rPr dirty="0"/>
              <a:t>Matters</a:t>
            </a:r>
            <a:r>
              <a:rPr spc="-25" dirty="0"/>
              <a:t> </a:t>
            </a:r>
            <a:r>
              <a:rPr dirty="0"/>
              <a:t>(2025).</a:t>
            </a:r>
            <a:r>
              <a:rPr spc="-25" dirty="0"/>
              <a:t> </a:t>
            </a:r>
            <a:r>
              <a:rPr dirty="0"/>
              <a:t>Me,</a:t>
            </a:r>
            <a:r>
              <a:rPr spc="-25" dirty="0"/>
              <a:t> </a:t>
            </a:r>
            <a:r>
              <a:rPr dirty="0"/>
              <a:t>myself</a:t>
            </a:r>
            <a:r>
              <a:rPr spc="-25" dirty="0"/>
              <a:t> </a:t>
            </a:r>
            <a:r>
              <a:rPr dirty="0"/>
              <a:t>and</a:t>
            </a:r>
            <a:r>
              <a:rPr spc="-65" dirty="0"/>
              <a:t> </a:t>
            </a:r>
            <a:r>
              <a:rPr dirty="0"/>
              <a:t>AI:</a:t>
            </a:r>
            <a:r>
              <a:rPr spc="-25" dirty="0"/>
              <a:t> </a:t>
            </a:r>
            <a:r>
              <a:rPr dirty="0"/>
              <a:t>Understanding</a:t>
            </a:r>
            <a:r>
              <a:rPr spc="-25" dirty="0"/>
              <a:t> </a:t>
            </a:r>
            <a:r>
              <a:rPr dirty="0"/>
              <a:t>and</a:t>
            </a:r>
            <a:r>
              <a:rPr spc="-25" dirty="0"/>
              <a:t> </a:t>
            </a:r>
            <a:r>
              <a:rPr dirty="0"/>
              <a:t>safeguarding</a:t>
            </a:r>
            <a:r>
              <a:rPr spc="-25" dirty="0"/>
              <a:t> </a:t>
            </a:r>
            <a:r>
              <a:rPr dirty="0"/>
              <a:t>children's</a:t>
            </a:r>
            <a:r>
              <a:rPr spc="-30" dirty="0"/>
              <a:t> </a:t>
            </a:r>
            <a:r>
              <a:rPr dirty="0"/>
              <a:t>use</a:t>
            </a:r>
            <a:r>
              <a:rPr spc="-25" dirty="0"/>
              <a:t> </a:t>
            </a:r>
            <a:r>
              <a:rPr dirty="0"/>
              <a:t>of</a:t>
            </a:r>
            <a:r>
              <a:rPr spc="-60" dirty="0"/>
              <a:t> </a:t>
            </a:r>
            <a:r>
              <a:rPr dirty="0"/>
              <a:t>AI</a:t>
            </a:r>
            <a:r>
              <a:rPr spc="-25" dirty="0"/>
              <a:t> </a:t>
            </a:r>
            <a:r>
              <a:rPr dirty="0"/>
              <a:t>chatbots.</a:t>
            </a:r>
            <a:r>
              <a:rPr spc="-25" dirty="0"/>
              <a:t> UK.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7556500"/>
          </a:xfrm>
          <a:custGeom>
            <a:avLst/>
            <a:gdLst/>
            <a:ahLst/>
            <a:cxnLst/>
            <a:rect l="l" t="t" r="r" b="b"/>
            <a:pathLst>
              <a:path w="12192000" h="6953250">
                <a:moveTo>
                  <a:pt x="12191999" y="6953249"/>
                </a:moveTo>
                <a:lnTo>
                  <a:pt x="0" y="6953249"/>
                </a:lnTo>
                <a:lnTo>
                  <a:pt x="0" y="0"/>
                </a:lnTo>
                <a:lnTo>
                  <a:pt x="12191999" y="0"/>
                </a:lnTo>
                <a:lnTo>
                  <a:pt x="12191999" y="6953249"/>
                </a:lnTo>
                <a:close/>
              </a:path>
            </a:pathLst>
          </a:custGeom>
          <a:solidFill>
            <a:srgbClr val="1A1A1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Trust</a:t>
            </a:r>
            <a:r>
              <a:rPr spc="-60" dirty="0"/>
              <a:t> </a:t>
            </a:r>
            <a:r>
              <a:rPr dirty="0"/>
              <a:t>and</a:t>
            </a:r>
            <a:r>
              <a:rPr spc="-55" dirty="0"/>
              <a:t> </a:t>
            </a:r>
            <a:r>
              <a:rPr dirty="0"/>
              <a:t>Safety</a:t>
            </a:r>
            <a:r>
              <a:rPr spc="-55" dirty="0"/>
              <a:t> </a:t>
            </a:r>
            <a:r>
              <a:rPr spc="-10" dirty="0"/>
              <a:t>Concerns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58800" y="1558925"/>
            <a:ext cx="3054350" cy="45497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3398DA"/>
                </a:solidFill>
                <a:latin typeface="Arial"/>
                <a:cs typeface="Arial"/>
              </a:rPr>
              <a:t>Key </a:t>
            </a:r>
            <a:r>
              <a:rPr sz="1800" b="1" spc="-10" dirty="0">
                <a:solidFill>
                  <a:srgbClr val="3398DA"/>
                </a:solidFill>
                <a:latin typeface="Arial"/>
                <a:cs typeface="Arial"/>
              </a:rPr>
              <a:t>Concerns</a:t>
            </a:r>
            <a:endParaRPr sz="1800">
              <a:latin typeface="Arial"/>
              <a:cs typeface="Arial"/>
            </a:endParaRPr>
          </a:p>
          <a:p>
            <a:pPr marL="12700" marR="142240">
              <a:lnSpc>
                <a:spcPct val="125000"/>
              </a:lnSpc>
              <a:spcBef>
                <a:spcPts val="840"/>
              </a:spcBef>
            </a:pPr>
            <a:r>
              <a:rPr sz="1500" b="1" dirty="0">
                <a:solidFill>
                  <a:srgbClr val="E74B3C"/>
                </a:solidFill>
                <a:latin typeface="Arial"/>
                <a:cs typeface="Arial"/>
              </a:rPr>
              <a:t>58%</a:t>
            </a:r>
            <a:r>
              <a:rPr sz="1500" b="1" spc="-25" dirty="0">
                <a:solidFill>
                  <a:srgbClr val="E74B3C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15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UK</a:t>
            </a:r>
            <a:r>
              <a:rPr sz="15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children</a:t>
            </a:r>
            <a:r>
              <a:rPr sz="15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spc="-10" dirty="0">
                <a:solidFill>
                  <a:srgbClr val="FFFFFF"/>
                </a:solidFill>
                <a:latin typeface="Arial"/>
                <a:cs typeface="Arial"/>
              </a:rPr>
              <a:t>think</a:t>
            </a:r>
            <a:r>
              <a:rPr sz="1500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spc="-25" dirty="0">
                <a:solidFill>
                  <a:srgbClr val="FFFFFF"/>
                </a:solidFill>
                <a:latin typeface="Arial"/>
                <a:cs typeface="Arial"/>
              </a:rPr>
              <a:t>AI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chatbots</a:t>
            </a:r>
            <a:r>
              <a:rPr sz="15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are</a:t>
            </a:r>
            <a:r>
              <a:rPr sz="15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better</a:t>
            </a:r>
            <a:r>
              <a:rPr sz="15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than</a:t>
            </a:r>
            <a:r>
              <a:rPr sz="15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spc="-10" dirty="0">
                <a:solidFill>
                  <a:srgbClr val="FFFFFF"/>
                </a:solidFill>
                <a:latin typeface="Arial"/>
                <a:cs typeface="Arial"/>
              </a:rPr>
              <a:t>searching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sz="15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information</a:t>
            </a:r>
            <a:r>
              <a:rPr sz="15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spc="-10" dirty="0">
                <a:solidFill>
                  <a:srgbClr val="FFFFFF"/>
                </a:solidFill>
                <a:latin typeface="Arial"/>
                <a:cs typeface="Arial"/>
              </a:rPr>
              <a:t>themselves</a:t>
            </a:r>
            <a:endParaRPr sz="15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0"/>
              </a:spcBef>
            </a:pPr>
            <a:endParaRPr sz="1500">
              <a:latin typeface="Arial"/>
              <a:cs typeface="Arial"/>
            </a:endParaRPr>
          </a:p>
          <a:p>
            <a:pPr marL="12700" marR="332740">
              <a:lnSpc>
                <a:spcPct val="125000"/>
              </a:lnSpc>
            </a:pPr>
            <a:r>
              <a:rPr sz="1500" b="1" dirty="0">
                <a:solidFill>
                  <a:srgbClr val="E74B3C"/>
                </a:solidFill>
                <a:latin typeface="Arial"/>
                <a:cs typeface="Arial"/>
              </a:rPr>
              <a:t>40%</a:t>
            </a:r>
            <a:r>
              <a:rPr sz="1500" b="1" spc="-30" dirty="0">
                <a:solidFill>
                  <a:srgbClr val="E74B3C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15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UK</a:t>
            </a:r>
            <a:r>
              <a:rPr sz="15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children</a:t>
            </a:r>
            <a:r>
              <a:rPr sz="15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have</a:t>
            </a:r>
            <a:r>
              <a:rPr sz="15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spc="-25" dirty="0">
                <a:solidFill>
                  <a:srgbClr val="FFFFFF"/>
                </a:solidFill>
                <a:latin typeface="Arial"/>
                <a:cs typeface="Arial"/>
              </a:rPr>
              <a:t>no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concerns</a:t>
            </a:r>
            <a:r>
              <a:rPr sz="15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about</a:t>
            </a:r>
            <a:r>
              <a:rPr sz="15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following</a:t>
            </a:r>
            <a:r>
              <a:rPr sz="15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spc="-10" dirty="0">
                <a:solidFill>
                  <a:srgbClr val="FFFFFF"/>
                </a:solidFill>
                <a:latin typeface="Arial"/>
                <a:cs typeface="Arial"/>
              </a:rPr>
              <a:t>advice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from</a:t>
            </a:r>
            <a:r>
              <a:rPr sz="1500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AI </a:t>
            </a:r>
            <a:r>
              <a:rPr sz="1500" spc="-10" dirty="0">
                <a:solidFill>
                  <a:srgbClr val="FFFFFF"/>
                </a:solidFill>
                <a:latin typeface="Arial"/>
                <a:cs typeface="Arial"/>
              </a:rPr>
              <a:t>chatbots</a:t>
            </a:r>
            <a:endParaRPr sz="15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0"/>
              </a:spcBef>
            </a:pPr>
            <a:endParaRPr sz="1500">
              <a:latin typeface="Arial"/>
              <a:cs typeface="Arial"/>
            </a:endParaRPr>
          </a:p>
          <a:p>
            <a:pPr marL="12700" marR="5080">
              <a:lnSpc>
                <a:spcPct val="125000"/>
              </a:lnSpc>
            </a:pPr>
            <a:r>
              <a:rPr sz="1500" b="1" dirty="0">
                <a:solidFill>
                  <a:srgbClr val="E74B3C"/>
                </a:solidFill>
                <a:latin typeface="Arial"/>
                <a:cs typeface="Arial"/>
              </a:rPr>
              <a:t>50%</a:t>
            </a:r>
            <a:r>
              <a:rPr sz="1500" b="1" spc="-35" dirty="0">
                <a:solidFill>
                  <a:srgbClr val="E74B3C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15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vulnerable</a:t>
            </a:r>
            <a:r>
              <a:rPr sz="15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UK</a:t>
            </a:r>
            <a:r>
              <a:rPr sz="15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children</a:t>
            </a:r>
            <a:r>
              <a:rPr sz="15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spc="-20" dirty="0">
                <a:solidFill>
                  <a:srgbClr val="FFFFFF"/>
                </a:solidFill>
                <a:latin typeface="Arial"/>
                <a:cs typeface="Arial"/>
              </a:rPr>
              <a:t>have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no</a:t>
            </a:r>
            <a:r>
              <a:rPr sz="15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concerns</a:t>
            </a:r>
            <a:r>
              <a:rPr sz="15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about</a:t>
            </a:r>
            <a:r>
              <a:rPr sz="15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spc="-10" dirty="0">
                <a:solidFill>
                  <a:srgbClr val="FFFFFF"/>
                </a:solidFill>
                <a:latin typeface="Arial"/>
                <a:cs typeface="Arial"/>
              </a:rPr>
              <a:t>following</a:t>
            </a:r>
            <a:r>
              <a:rPr sz="1500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spc="-25" dirty="0">
                <a:solidFill>
                  <a:srgbClr val="FFFFFF"/>
                </a:solidFill>
                <a:latin typeface="Arial"/>
                <a:cs typeface="Arial"/>
              </a:rPr>
              <a:t>AI </a:t>
            </a:r>
            <a:r>
              <a:rPr sz="1500" spc="-10" dirty="0">
                <a:solidFill>
                  <a:srgbClr val="FFFFFF"/>
                </a:solidFill>
                <a:latin typeface="Arial"/>
                <a:cs typeface="Arial"/>
              </a:rPr>
              <a:t>advice</a:t>
            </a:r>
            <a:endParaRPr sz="15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0"/>
              </a:spcBef>
            </a:pPr>
            <a:endParaRPr sz="1500">
              <a:latin typeface="Arial"/>
              <a:cs typeface="Arial"/>
            </a:endParaRPr>
          </a:p>
          <a:p>
            <a:pPr marL="12700" marR="46990">
              <a:lnSpc>
                <a:spcPct val="125000"/>
              </a:lnSpc>
            </a:pPr>
            <a:r>
              <a:rPr sz="1500" b="1" dirty="0">
                <a:solidFill>
                  <a:srgbClr val="E74B3C"/>
                </a:solidFill>
                <a:latin typeface="Arial"/>
                <a:cs typeface="Arial"/>
              </a:rPr>
              <a:t>15%</a:t>
            </a:r>
            <a:r>
              <a:rPr sz="1500" b="1" spc="-30" dirty="0">
                <a:solidFill>
                  <a:srgbClr val="E74B3C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would</a:t>
            </a:r>
            <a:r>
              <a:rPr sz="15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rather</a:t>
            </a:r>
            <a:r>
              <a:rPr sz="15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talk</a:t>
            </a:r>
            <a:r>
              <a:rPr sz="15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5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an</a:t>
            </a:r>
            <a:r>
              <a:rPr sz="15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spc="-25" dirty="0">
                <a:solidFill>
                  <a:srgbClr val="FFFFFF"/>
                </a:solidFill>
                <a:latin typeface="Arial"/>
                <a:cs typeface="Arial"/>
              </a:rPr>
              <a:t>AI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chatbot</a:t>
            </a:r>
            <a:r>
              <a:rPr sz="15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than</a:t>
            </a:r>
            <a:r>
              <a:rPr sz="15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5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real</a:t>
            </a:r>
            <a:r>
              <a:rPr sz="15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person,</a:t>
            </a:r>
            <a:r>
              <a:rPr sz="15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rising</a:t>
            </a:r>
            <a:r>
              <a:rPr sz="15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spc="-25" dirty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26%</a:t>
            </a:r>
            <a:r>
              <a:rPr sz="15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among</a:t>
            </a:r>
            <a:r>
              <a:rPr sz="15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vulnerable</a:t>
            </a:r>
            <a:r>
              <a:rPr sz="15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spc="-10" dirty="0">
                <a:solidFill>
                  <a:srgbClr val="FFFFFF"/>
                </a:solidFill>
                <a:latin typeface="Arial"/>
                <a:cs typeface="Arial"/>
              </a:rPr>
              <a:t>children</a:t>
            </a:r>
            <a:endParaRPr sz="150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76750" y="1466850"/>
            <a:ext cx="7143749" cy="4762499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096499" y="190500"/>
            <a:ext cx="1905000" cy="457199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9525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Source:</a:t>
            </a:r>
            <a:r>
              <a:rPr spc="-30" dirty="0"/>
              <a:t> </a:t>
            </a:r>
            <a:r>
              <a:rPr dirty="0"/>
              <a:t>Internet</a:t>
            </a:r>
            <a:r>
              <a:rPr spc="-25" dirty="0"/>
              <a:t> </a:t>
            </a:r>
            <a:r>
              <a:rPr dirty="0"/>
              <a:t>Matters</a:t>
            </a:r>
            <a:r>
              <a:rPr spc="-25" dirty="0"/>
              <a:t> </a:t>
            </a:r>
            <a:r>
              <a:rPr dirty="0"/>
              <a:t>(2025).</a:t>
            </a:r>
            <a:r>
              <a:rPr spc="-25" dirty="0"/>
              <a:t> </a:t>
            </a:r>
            <a:r>
              <a:rPr dirty="0"/>
              <a:t>Me,</a:t>
            </a:r>
            <a:r>
              <a:rPr spc="-25" dirty="0"/>
              <a:t> </a:t>
            </a:r>
            <a:r>
              <a:rPr dirty="0"/>
              <a:t>myself</a:t>
            </a:r>
            <a:r>
              <a:rPr spc="-25" dirty="0"/>
              <a:t> </a:t>
            </a:r>
            <a:r>
              <a:rPr dirty="0"/>
              <a:t>and</a:t>
            </a:r>
            <a:r>
              <a:rPr spc="-65" dirty="0"/>
              <a:t> </a:t>
            </a:r>
            <a:r>
              <a:rPr dirty="0"/>
              <a:t>AI:</a:t>
            </a:r>
            <a:r>
              <a:rPr spc="-25" dirty="0"/>
              <a:t> </a:t>
            </a:r>
            <a:r>
              <a:rPr dirty="0"/>
              <a:t>Understanding</a:t>
            </a:r>
            <a:r>
              <a:rPr spc="-25" dirty="0"/>
              <a:t> </a:t>
            </a:r>
            <a:r>
              <a:rPr dirty="0"/>
              <a:t>and</a:t>
            </a:r>
            <a:r>
              <a:rPr spc="-25" dirty="0"/>
              <a:t> </a:t>
            </a:r>
            <a:r>
              <a:rPr dirty="0"/>
              <a:t>safeguarding</a:t>
            </a:r>
            <a:r>
              <a:rPr spc="-25" dirty="0"/>
              <a:t> </a:t>
            </a:r>
            <a:r>
              <a:rPr dirty="0"/>
              <a:t>children's</a:t>
            </a:r>
            <a:r>
              <a:rPr spc="-30" dirty="0"/>
              <a:t> </a:t>
            </a:r>
            <a:r>
              <a:rPr dirty="0"/>
              <a:t>use</a:t>
            </a:r>
            <a:r>
              <a:rPr spc="-25" dirty="0"/>
              <a:t> </a:t>
            </a:r>
            <a:r>
              <a:rPr dirty="0"/>
              <a:t>of</a:t>
            </a:r>
            <a:r>
              <a:rPr spc="-60" dirty="0"/>
              <a:t> </a:t>
            </a:r>
            <a:r>
              <a:rPr dirty="0"/>
              <a:t>AI</a:t>
            </a:r>
            <a:r>
              <a:rPr spc="-25" dirty="0"/>
              <a:t> </a:t>
            </a:r>
            <a:r>
              <a:rPr dirty="0"/>
              <a:t>chatbots.</a:t>
            </a:r>
            <a:r>
              <a:rPr spc="-25" dirty="0"/>
              <a:t> UK.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7524750"/>
          </a:xfrm>
          <a:custGeom>
            <a:avLst/>
            <a:gdLst/>
            <a:ahLst/>
            <a:cxnLst/>
            <a:rect l="l" t="t" r="r" b="b"/>
            <a:pathLst>
              <a:path w="12192000" h="7524750">
                <a:moveTo>
                  <a:pt x="12191999" y="7524749"/>
                </a:moveTo>
                <a:lnTo>
                  <a:pt x="0" y="7524749"/>
                </a:lnTo>
                <a:lnTo>
                  <a:pt x="0" y="0"/>
                </a:lnTo>
                <a:lnTo>
                  <a:pt x="12191999" y="0"/>
                </a:lnTo>
                <a:lnTo>
                  <a:pt x="12191999" y="7524749"/>
                </a:lnTo>
                <a:close/>
              </a:path>
            </a:pathLst>
          </a:custGeom>
          <a:solidFill>
            <a:srgbClr val="1A1A1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Parent</a:t>
            </a:r>
            <a:r>
              <a:rPr spc="-130" dirty="0"/>
              <a:t> </a:t>
            </a:r>
            <a:r>
              <a:rPr dirty="0"/>
              <a:t>Awareness</a:t>
            </a:r>
            <a:r>
              <a:rPr spc="-20" dirty="0"/>
              <a:t> </a:t>
            </a:r>
            <a:r>
              <a:rPr dirty="0"/>
              <a:t>and</a:t>
            </a:r>
            <a:r>
              <a:rPr spc="-15" dirty="0"/>
              <a:t> </a:t>
            </a:r>
            <a:r>
              <a:rPr spc="-10" dirty="0"/>
              <a:t>Concerns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58800" y="1558925"/>
            <a:ext cx="3043555" cy="5121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3398DA"/>
                </a:solidFill>
                <a:latin typeface="Arial"/>
                <a:cs typeface="Arial"/>
              </a:rPr>
              <a:t>Key </a:t>
            </a:r>
            <a:r>
              <a:rPr sz="1800" b="1" spc="-10" dirty="0">
                <a:solidFill>
                  <a:srgbClr val="3398DA"/>
                </a:solidFill>
                <a:latin typeface="Arial"/>
                <a:cs typeface="Arial"/>
              </a:rPr>
              <a:t>Insights</a:t>
            </a:r>
            <a:endParaRPr sz="1800">
              <a:latin typeface="Arial"/>
              <a:cs typeface="Arial"/>
            </a:endParaRPr>
          </a:p>
          <a:p>
            <a:pPr marL="12700" marR="26034">
              <a:lnSpc>
                <a:spcPct val="125000"/>
              </a:lnSpc>
              <a:spcBef>
                <a:spcPts val="840"/>
              </a:spcBef>
            </a:pP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78%</a:t>
            </a:r>
            <a:r>
              <a:rPr sz="15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15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UK</a:t>
            </a:r>
            <a:r>
              <a:rPr sz="15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children</a:t>
            </a:r>
            <a:r>
              <a:rPr sz="15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have</a:t>
            </a:r>
            <a:r>
              <a:rPr sz="15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spc="-10" dirty="0">
                <a:solidFill>
                  <a:srgbClr val="FFFFFF"/>
                </a:solidFill>
                <a:latin typeface="Arial"/>
                <a:cs typeface="Arial"/>
              </a:rPr>
              <a:t>discussed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AI</a:t>
            </a:r>
            <a:r>
              <a:rPr sz="15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with</a:t>
            </a:r>
            <a:r>
              <a:rPr sz="15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their</a:t>
            </a:r>
            <a:r>
              <a:rPr sz="15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parents,</a:t>
            </a:r>
            <a:r>
              <a:rPr sz="15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showing</a:t>
            </a:r>
            <a:r>
              <a:rPr sz="15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spc="-20" dirty="0">
                <a:solidFill>
                  <a:srgbClr val="FFFFFF"/>
                </a:solidFill>
                <a:latin typeface="Arial"/>
                <a:cs typeface="Arial"/>
              </a:rPr>
              <a:t>high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general</a:t>
            </a:r>
            <a:r>
              <a:rPr sz="15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spc="-10" dirty="0">
                <a:solidFill>
                  <a:srgbClr val="FFFFFF"/>
                </a:solidFill>
                <a:latin typeface="Arial"/>
                <a:cs typeface="Arial"/>
              </a:rPr>
              <a:t>awareness</a:t>
            </a:r>
            <a:endParaRPr sz="15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0"/>
              </a:spcBef>
            </a:pPr>
            <a:endParaRPr sz="1500">
              <a:latin typeface="Arial"/>
              <a:cs typeface="Arial"/>
            </a:endParaRPr>
          </a:p>
          <a:p>
            <a:pPr marL="12700" marR="124460">
              <a:lnSpc>
                <a:spcPct val="125000"/>
              </a:lnSpc>
            </a:pP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Despite</a:t>
            </a:r>
            <a:r>
              <a:rPr sz="15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62%</a:t>
            </a:r>
            <a:r>
              <a:rPr sz="15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15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UK</a:t>
            </a:r>
            <a:r>
              <a:rPr sz="15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parents</a:t>
            </a:r>
            <a:r>
              <a:rPr sz="15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spc="-10" dirty="0">
                <a:solidFill>
                  <a:srgbClr val="FFFFFF"/>
                </a:solidFill>
                <a:latin typeface="Arial"/>
                <a:cs typeface="Arial"/>
              </a:rPr>
              <a:t>being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concerned</a:t>
            </a:r>
            <a:r>
              <a:rPr sz="15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spc="-10" dirty="0">
                <a:solidFill>
                  <a:srgbClr val="FFFFFF"/>
                </a:solidFill>
                <a:latin typeface="Arial"/>
                <a:cs typeface="Arial"/>
              </a:rPr>
              <a:t>about</a:t>
            </a:r>
            <a:r>
              <a:rPr sz="1500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AI</a:t>
            </a:r>
            <a:r>
              <a:rPr sz="15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spc="-10" dirty="0">
                <a:solidFill>
                  <a:srgbClr val="FFFFFF"/>
                </a:solidFill>
                <a:latin typeface="Arial"/>
                <a:cs typeface="Arial"/>
              </a:rPr>
              <a:t>accuracy,</a:t>
            </a:r>
            <a:r>
              <a:rPr sz="15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spc="-20" dirty="0">
                <a:solidFill>
                  <a:srgbClr val="FFFFFF"/>
                </a:solidFill>
                <a:latin typeface="Arial"/>
                <a:cs typeface="Arial"/>
              </a:rPr>
              <a:t>only </a:t>
            </a: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34%</a:t>
            </a:r>
            <a:r>
              <a:rPr sz="15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discuss</a:t>
            </a:r>
            <a:r>
              <a:rPr sz="15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how</a:t>
            </a:r>
            <a:r>
              <a:rPr sz="15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5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spc="-10" dirty="0">
                <a:solidFill>
                  <a:srgbClr val="FFFFFF"/>
                </a:solidFill>
                <a:latin typeface="Arial"/>
                <a:cs typeface="Arial"/>
              </a:rPr>
              <a:t>judge</a:t>
            </a:r>
            <a:r>
              <a:rPr sz="1500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spc="-25" dirty="0">
                <a:solidFill>
                  <a:srgbClr val="FFFFFF"/>
                </a:solidFill>
                <a:latin typeface="Arial"/>
                <a:cs typeface="Arial"/>
              </a:rPr>
              <a:t>AI </a:t>
            </a:r>
            <a:r>
              <a:rPr sz="1500" spc="-10" dirty="0">
                <a:solidFill>
                  <a:srgbClr val="FFFFFF"/>
                </a:solidFill>
                <a:latin typeface="Arial"/>
                <a:cs typeface="Arial"/>
              </a:rPr>
              <a:t>truthfulness</a:t>
            </a:r>
            <a:endParaRPr sz="15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0"/>
              </a:spcBef>
            </a:pPr>
            <a:endParaRPr sz="1500">
              <a:latin typeface="Arial"/>
              <a:cs typeface="Arial"/>
            </a:endParaRPr>
          </a:p>
          <a:p>
            <a:pPr marL="12700" marR="5080">
              <a:lnSpc>
                <a:spcPct val="125000"/>
              </a:lnSpc>
            </a:pP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Many</a:t>
            </a:r>
            <a:r>
              <a:rPr sz="15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UK</a:t>
            </a:r>
            <a:r>
              <a:rPr sz="15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children</a:t>
            </a:r>
            <a:r>
              <a:rPr sz="15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report</a:t>
            </a:r>
            <a:r>
              <a:rPr sz="15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spc="-10" dirty="0">
                <a:solidFill>
                  <a:srgbClr val="FFFFFF"/>
                </a:solidFill>
                <a:latin typeface="Arial"/>
                <a:cs typeface="Arial"/>
              </a:rPr>
              <a:t>having greater</a:t>
            </a:r>
            <a:r>
              <a:rPr sz="1500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AI</a:t>
            </a:r>
            <a:r>
              <a:rPr sz="15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awareness</a:t>
            </a:r>
            <a:r>
              <a:rPr sz="15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than</a:t>
            </a:r>
            <a:r>
              <a:rPr sz="15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spc="-10" dirty="0">
                <a:solidFill>
                  <a:srgbClr val="FFFFFF"/>
                </a:solidFill>
                <a:latin typeface="Arial"/>
                <a:cs typeface="Arial"/>
              </a:rPr>
              <a:t>their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parents,</a:t>
            </a:r>
            <a:r>
              <a:rPr sz="15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sometimes</a:t>
            </a:r>
            <a:r>
              <a:rPr sz="15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helping</a:t>
            </a:r>
            <a:r>
              <a:rPr sz="15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spc="-10" dirty="0">
                <a:solidFill>
                  <a:srgbClr val="FFFFFF"/>
                </a:solidFill>
                <a:latin typeface="Arial"/>
                <a:cs typeface="Arial"/>
              </a:rPr>
              <a:t>parents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use</a:t>
            </a:r>
            <a:r>
              <a:rPr sz="15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5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spc="-10" dirty="0">
                <a:solidFill>
                  <a:srgbClr val="FFFFFF"/>
                </a:solidFill>
                <a:latin typeface="Arial"/>
                <a:cs typeface="Arial"/>
              </a:rPr>
              <a:t>technology</a:t>
            </a:r>
            <a:endParaRPr sz="15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0"/>
              </a:spcBef>
            </a:pPr>
            <a:endParaRPr sz="1500">
              <a:latin typeface="Arial"/>
              <a:cs typeface="Arial"/>
            </a:endParaRPr>
          </a:p>
          <a:p>
            <a:pPr marL="12700" marR="15240">
              <a:lnSpc>
                <a:spcPct val="125000"/>
              </a:lnSpc>
            </a:pP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UK</a:t>
            </a:r>
            <a:r>
              <a:rPr sz="15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parents</a:t>
            </a:r>
            <a:r>
              <a:rPr sz="15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need</a:t>
            </a:r>
            <a:r>
              <a:rPr sz="15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more</a:t>
            </a:r>
            <a:r>
              <a:rPr sz="15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guidance</a:t>
            </a:r>
            <a:r>
              <a:rPr sz="15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spc="-25" dirty="0">
                <a:solidFill>
                  <a:srgbClr val="FFFFFF"/>
                </a:solidFill>
                <a:latin typeface="Arial"/>
                <a:cs typeface="Arial"/>
              </a:rPr>
              <a:t>on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how</a:t>
            </a:r>
            <a:r>
              <a:rPr sz="15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5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have</a:t>
            </a:r>
            <a:r>
              <a:rPr sz="15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specific,</a:t>
            </a:r>
            <a:r>
              <a:rPr sz="15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spc="-10" dirty="0">
                <a:solidFill>
                  <a:srgbClr val="FFFFFF"/>
                </a:solidFill>
                <a:latin typeface="Arial"/>
                <a:cs typeface="Arial"/>
              </a:rPr>
              <a:t>targeted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conversations</a:t>
            </a:r>
            <a:r>
              <a:rPr sz="15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spc="-10" dirty="0">
                <a:solidFill>
                  <a:srgbClr val="FFFFFF"/>
                </a:solidFill>
                <a:latin typeface="Arial"/>
                <a:cs typeface="Arial"/>
              </a:rPr>
              <a:t>about</a:t>
            </a:r>
            <a:r>
              <a:rPr sz="1500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AI</a:t>
            </a:r>
            <a:r>
              <a:rPr sz="15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spc="-10" dirty="0">
                <a:solidFill>
                  <a:srgbClr val="FFFFFF"/>
                </a:solidFill>
                <a:latin typeface="Arial"/>
                <a:cs typeface="Arial"/>
              </a:rPr>
              <a:t>safety</a:t>
            </a:r>
            <a:endParaRPr sz="150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76750" y="1466850"/>
            <a:ext cx="7143749" cy="4743449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096499" y="190499"/>
            <a:ext cx="1905000" cy="457199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368299" y="7191306"/>
            <a:ext cx="7016115" cy="1746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50" i="1" dirty="0">
                <a:solidFill>
                  <a:srgbClr val="999999"/>
                </a:solidFill>
                <a:latin typeface="Arial"/>
                <a:cs typeface="Arial"/>
              </a:rPr>
              <a:t>Source:</a:t>
            </a:r>
            <a:r>
              <a:rPr sz="1050" i="1" spc="-30" dirty="0">
                <a:solidFill>
                  <a:srgbClr val="999999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999999"/>
                </a:solidFill>
                <a:latin typeface="Arial"/>
                <a:cs typeface="Arial"/>
              </a:rPr>
              <a:t>Internet</a:t>
            </a:r>
            <a:r>
              <a:rPr sz="1050" i="1" spc="-25" dirty="0">
                <a:solidFill>
                  <a:srgbClr val="999999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999999"/>
                </a:solidFill>
                <a:latin typeface="Arial"/>
                <a:cs typeface="Arial"/>
              </a:rPr>
              <a:t>Matters</a:t>
            </a:r>
            <a:r>
              <a:rPr sz="1050" i="1" spc="-25" dirty="0">
                <a:solidFill>
                  <a:srgbClr val="999999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999999"/>
                </a:solidFill>
                <a:latin typeface="Arial"/>
                <a:cs typeface="Arial"/>
              </a:rPr>
              <a:t>(2025).</a:t>
            </a:r>
            <a:r>
              <a:rPr sz="1050" i="1" spc="-25" dirty="0">
                <a:solidFill>
                  <a:srgbClr val="999999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999999"/>
                </a:solidFill>
                <a:latin typeface="Arial"/>
                <a:cs typeface="Arial"/>
              </a:rPr>
              <a:t>Me,</a:t>
            </a:r>
            <a:r>
              <a:rPr sz="1050" i="1" spc="-25" dirty="0">
                <a:solidFill>
                  <a:srgbClr val="999999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999999"/>
                </a:solidFill>
                <a:latin typeface="Arial"/>
                <a:cs typeface="Arial"/>
              </a:rPr>
              <a:t>myself</a:t>
            </a:r>
            <a:r>
              <a:rPr sz="1050" i="1" spc="-25" dirty="0">
                <a:solidFill>
                  <a:srgbClr val="999999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999999"/>
                </a:solidFill>
                <a:latin typeface="Arial"/>
                <a:cs typeface="Arial"/>
              </a:rPr>
              <a:t>and</a:t>
            </a:r>
            <a:r>
              <a:rPr sz="1050" i="1" spc="-65" dirty="0">
                <a:solidFill>
                  <a:srgbClr val="999999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999999"/>
                </a:solidFill>
                <a:latin typeface="Arial"/>
                <a:cs typeface="Arial"/>
              </a:rPr>
              <a:t>AI:</a:t>
            </a:r>
            <a:r>
              <a:rPr sz="1050" i="1" spc="-25" dirty="0">
                <a:solidFill>
                  <a:srgbClr val="999999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999999"/>
                </a:solidFill>
                <a:latin typeface="Arial"/>
                <a:cs typeface="Arial"/>
              </a:rPr>
              <a:t>Understanding</a:t>
            </a:r>
            <a:r>
              <a:rPr sz="1050" i="1" spc="-25" dirty="0">
                <a:solidFill>
                  <a:srgbClr val="999999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999999"/>
                </a:solidFill>
                <a:latin typeface="Arial"/>
                <a:cs typeface="Arial"/>
              </a:rPr>
              <a:t>and</a:t>
            </a:r>
            <a:r>
              <a:rPr sz="1050" i="1" spc="-25" dirty="0">
                <a:solidFill>
                  <a:srgbClr val="999999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999999"/>
                </a:solidFill>
                <a:latin typeface="Arial"/>
                <a:cs typeface="Arial"/>
              </a:rPr>
              <a:t>safeguarding</a:t>
            </a:r>
            <a:r>
              <a:rPr sz="1050" i="1" spc="-25" dirty="0">
                <a:solidFill>
                  <a:srgbClr val="999999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999999"/>
                </a:solidFill>
                <a:latin typeface="Arial"/>
                <a:cs typeface="Arial"/>
              </a:rPr>
              <a:t>children's</a:t>
            </a:r>
            <a:r>
              <a:rPr sz="1050" i="1" spc="-30" dirty="0">
                <a:solidFill>
                  <a:srgbClr val="999999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999999"/>
                </a:solidFill>
                <a:latin typeface="Arial"/>
                <a:cs typeface="Arial"/>
              </a:rPr>
              <a:t>use</a:t>
            </a:r>
            <a:r>
              <a:rPr sz="1050" i="1" spc="-25" dirty="0">
                <a:solidFill>
                  <a:srgbClr val="999999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999999"/>
                </a:solidFill>
                <a:latin typeface="Arial"/>
                <a:cs typeface="Arial"/>
              </a:rPr>
              <a:t>of</a:t>
            </a:r>
            <a:r>
              <a:rPr sz="1050" i="1" spc="-60" dirty="0">
                <a:solidFill>
                  <a:srgbClr val="999999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999999"/>
                </a:solidFill>
                <a:latin typeface="Arial"/>
                <a:cs typeface="Arial"/>
              </a:rPr>
              <a:t>AI</a:t>
            </a:r>
            <a:r>
              <a:rPr sz="1050" i="1" spc="-25" dirty="0">
                <a:solidFill>
                  <a:srgbClr val="999999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999999"/>
                </a:solidFill>
                <a:latin typeface="Arial"/>
                <a:cs typeface="Arial"/>
              </a:rPr>
              <a:t>chatbots.</a:t>
            </a:r>
            <a:r>
              <a:rPr sz="1050" i="1" spc="-25" dirty="0">
                <a:solidFill>
                  <a:srgbClr val="999999"/>
                </a:solidFill>
                <a:latin typeface="Arial"/>
                <a:cs typeface="Arial"/>
              </a:rPr>
              <a:t> UK.</a:t>
            </a:r>
            <a:endParaRPr sz="10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</TotalTime>
  <Words>992</Words>
  <Application>Microsoft Office PowerPoint</Application>
  <PresentationFormat>Custom</PresentationFormat>
  <Paragraphs>102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Inter</vt:lpstr>
      <vt:lpstr>Office Theme</vt:lpstr>
      <vt:lpstr>Children's Use of AI Chatbots</vt:lpstr>
      <vt:lpstr>About This Study</vt:lpstr>
      <vt:lpstr>AI Chatbot Usage Overview</vt:lpstr>
      <vt:lpstr>Most Popular AI Platforms</vt:lpstr>
      <vt:lpstr>Usage by Age Group</vt:lpstr>
      <vt:lpstr>Vulnerable vs. Non-Vulnerable Children</vt:lpstr>
      <vt:lpstr>Primary Use Cases</vt:lpstr>
      <vt:lpstr>Trust and Safety Concerns</vt:lpstr>
      <vt:lpstr>Parent Awareness and Concerns</vt:lpstr>
      <vt:lpstr>Key Takeaways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Erik Conn</cp:lastModifiedBy>
  <cp:revision>1</cp:revision>
  <dcterms:created xsi:type="dcterms:W3CDTF">2025-07-16T02:30:13Z</dcterms:created>
  <dcterms:modified xsi:type="dcterms:W3CDTF">2025-07-16T21:24:26Z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2025-07-16T00:00:00Z</vt:filetime>
  </property>
  <property fmtid="{D5CDD505-2E9C-101B-9397-08002B2CF9AE}" pid="3" name="Creator">
    <vt:lpwstr>pdf-lib (https://github.com/Hopding/pdf-lib)</vt:lpwstr>
  </property>
  <property fmtid="{D5CDD505-2E9C-101B-9397-08002B2CF9AE}" pid="4" name="LastSaved">
    <vt:filetime>2025-07-16T00:00:00Z</vt:filetime>
  </property>
  <property fmtid="{D5CDD505-2E9C-101B-9397-08002B2CF9AE}" pid="5" name="Producer">
    <vt:lpwstr>pdf-lib (https://github.com/Hopding/pdf-lib)</vt:lpwstr>
  </property>
</Properties>
</file>