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82" r:id="rId2"/>
    <p:sldMasterId id="2147483886" r:id="rId3"/>
    <p:sldMasterId id="2147483887" r:id="rId4"/>
    <p:sldMasterId id="2147483661" r:id="rId5"/>
  </p:sldMasterIdLst>
  <p:notesMasterIdLst>
    <p:notesMasterId r:id="rId38"/>
  </p:notesMasterIdLst>
  <p:sldIdLst>
    <p:sldId id="259" r:id="rId6"/>
    <p:sldId id="266" r:id="rId7"/>
    <p:sldId id="280" r:id="rId8"/>
    <p:sldId id="277" r:id="rId9"/>
    <p:sldId id="268" r:id="rId10"/>
    <p:sldId id="278" r:id="rId11"/>
    <p:sldId id="383" r:id="rId12"/>
    <p:sldId id="270" r:id="rId13"/>
    <p:sldId id="269" r:id="rId14"/>
    <p:sldId id="352" r:id="rId15"/>
    <p:sldId id="368" r:id="rId16"/>
    <p:sldId id="367" r:id="rId17"/>
    <p:sldId id="371" r:id="rId18"/>
    <p:sldId id="273" r:id="rId19"/>
    <p:sldId id="372" r:id="rId20"/>
    <p:sldId id="348" r:id="rId21"/>
    <p:sldId id="263" r:id="rId22"/>
    <p:sldId id="349" r:id="rId23"/>
    <p:sldId id="359" r:id="rId24"/>
    <p:sldId id="333" r:id="rId25"/>
    <p:sldId id="331" r:id="rId26"/>
    <p:sldId id="373" r:id="rId27"/>
    <p:sldId id="365" r:id="rId28"/>
    <p:sldId id="342" r:id="rId29"/>
    <p:sldId id="374" r:id="rId30"/>
    <p:sldId id="375" r:id="rId31"/>
    <p:sldId id="370" r:id="rId32"/>
    <p:sldId id="369" r:id="rId33"/>
    <p:sldId id="376" r:id="rId34"/>
    <p:sldId id="381" r:id="rId35"/>
    <p:sldId id="377" r:id="rId36"/>
    <p:sldId id="38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92E"/>
    <a:srgbClr val="3444D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71641-AFB3-48DE-82E8-D3FE9E7A6B27}"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B445C-2D16-47EA-8618-DF114323AB5D}" type="slidenum">
              <a:rPr lang="en-US" smtClean="0"/>
              <a:t>‹#›</a:t>
            </a:fld>
            <a:endParaRPr lang="en-US"/>
          </a:p>
        </p:txBody>
      </p:sp>
    </p:spTree>
    <p:extLst>
      <p:ext uri="{BB962C8B-B14F-4D97-AF65-F5344CB8AC3E}">
        <p14:creationId xmlns:p14="http://schemas.microsoft.com/office/powerpoint/2010/main" val="2532411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EB445C-2D16-47EA-8618-DF114323AB5D}" type="slidenum">
              <a:rPr lang="en-US" smtClean="0"/>
              <a:t>3</a:t>
            </a:fld>
            <a:endParaRPr lang="en-US"/>
          </a:p>
        </p:txBody>
      </p:sp>
    </p:spTree>
    <p:extLst>
      <p:ext uri="{BB962C8B-B14F-4D97-AF65-F5344CB8AC3E}">
        <p14:creationId xmlns:p14="http://schemas.microsoft.com/office/powerpoint/2010/main" val="362394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EB445C-2D16-47EA-8618-DF114323AB5D}" type="slidenum">
              <a:rPr lang="en-US" smtClean="0"/>
              <a:t>4</a:t>
            </a:fld>
            <a:endParaRPr lang="en-US"/>
          </a:p>
        </p:txBody>
      </p:sp>
    </p:spTree>
    <p:extLst>
      <p:ext uri="{BB962C8B-B14F-4D97-AF65-F5344CB8AC3E}">
        <p14:creationId xmlns:p14="http://schemas.microsoft.com/office/powerpoint/2010/main" val="104157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EB445C-2D16-47EA-8618-DF114323AB5D}" type="slidenum">
              <a:rPr lang="en-US" smtClean="0"/>
              <a:t>5</a:t>
            </a:fld>
            <a:endParaRPr lang="en-US"/>
          </a:p>
        </p:txBody>
      </p:sp>
    </p:spTree>
    <p:extLst>
      <p:ext uri="{BB962C8B-B14F-4D97-AF65-F5344CB8AC3E}">
        <p14:creationId xmlns:p14="http://schemas.microsoft.com/office/powerpoint/2010/main" val="4139088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EB445C-2D16-47EA-8618-DF114323AB5D}" type="slidenum">
              <a:rPr lang="en-US" smtClean="0"/>
              <a:t>6</a:t>
            </a:fld>
            <a:endParaRPr lang="en-US"/>
          </a:p>
        </p:txBody>
      </p:sp>
    </p:spTree>
    <p:extLst>
      <p:ext uri="{BB962C8B-B14F-4D97-AF65-F5344CB8AC3E}">
        <p14:creationId xmlns:p14="http://schemas.microsoft.com/office/powerpoint/2010/main" val="2554515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EB445C-2D16-47EA-8618-DF114323AB5D}" type="slidenum">
              <a:rPr lang="en-US" smtClean="0"/>
              <a:t>7</a:t>
            </a:fld>
            <a:endParaRPr lang="en-US"/>
          </a:p>
        </p:txBody>
      </p:sp>
    </p:spTree>
    <p:extLst>
      <p:ext uri="{BB962C8B-B14F-4D97-AF65-F5344CB8AC3E}">
        <p14:creationId xmlns:p14="http://schemas.microsoft.com/office/powerpoint/2010/main" val="3923865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Wednesday, December 11, 2024</a:t>
            </a:fld>
            <a:endParaRPr lang="en-US"/>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885626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Wednesday, December 11, 2024</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559079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Wednesday, December 11, 2024</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953829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969A-F9DD-1F29-37B1-8368CFF75C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DCBCA6-A57B-7B54-303B-884D6BF254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4805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SRM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053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6AA3C-4D71-F76D-F4F2-5ADBEC50B3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CAA12F-1996-021C-2890-CF8C88AEF5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9D87C3-4C43-A48C-A7A8-101831254177}"/>
              </a:ext>
            </a:extLst>
          </p:cNvPr>
          <p:cNvSpPr>
            <a:spLocks noGrp="1"/>
          </p:cNvSpPr>
          <p:nvPr>
            <p:ph type="dt" sz="half" idx="10"/>
          </p:nvPr>
        </p:nvSpPr>
        <p:spPr/>
        <p:txBody>
          <a:bodyPr/>
          <a:lstStyle/>
          <a:p>
            <a:fld id="{84AFA8AE-6769-4A64-BB66-A1164571A6FC}" type="datetimeFigureOut">
              <a:rPr lang="en-US" smtClean="0"/>
              <a:t>12/11/2024</a:t>
            </a:fld>
            <a:endParaRPr lang="en-US"/>
          </a:p>
        </p:txBody>
      </p:sp>
      <p:sp>
        <p:nvSpPr>
          <p:cNvPr id="5" name="Footer Placeholder 4">
            <a:extLst>
              <a:ext uri="{FF2B5EF4-FFF2-40B4-BE49-F238E27FC236}">
                <a16:creationId xmlns:a16="http://schemas.microsoft.com/office/drawing/2014/main" id="{134CA1A1-70D6-E2CC-BD15-60BFE4BBD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A39B0-FD8E-9481-0243-9E1E4BB39F96}"/>
              </a:ext>
            </a:extLst>
          </p:cNvPr>
          <p:cNvSpPr>
            <a:spLocks noGrp="1"/>
          </p:cNvSpPr>
          <p:nvPr>
            <p:ph type="sldNum" sz="quarter" idx="12"/>
          </p:nvPr>
        </p:nvSpPr>
        <p:spPr/>
        <p:txBody>
          <a:bodyPr/>
          <a:lstStyle/>
          <a:p>
            <a:fld id="{5445D153-F68F-42CB-A4C3-88CE3DE68946}" type="slidenum">
              <a:rPr lang="en-US" smtClean="0"/>
              <a:t>‹#›</a:t>
            </a:fld>
            <a:endParaRPr lang="en-US"/>
          </a:p>
        </p:txBody>
      </p:sp>
    </p:spTree>
    <p:extLst>
      <p:ext uri="{BB962C8B-B14F-4D97-AF65-F5344CB8AC3E}">
        <p14:creationId xmlns:p14="http://schemas.microsoft.com/office/powerpoint/2010/main" val="268848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DD60-5E0A-57F5-885D-D08C0AF84A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EA34E-E9F5-A2BA-2423-CC573BE8D2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474D1-2FE9-E46E-B64B-8A6DFA361C7B}"/>
              </a:ext>
            </a:extLst>
          </p:cNvPr>
          <p:cNvSpPr>
            <a:spLocks noGrp="1"/>
          </p:cNvSpPr>
          <p:nvPr>
            <p:ph type="dt" sz="half" idx="10"/>
          </p:nvPr>
        </p:nvSpPr>
        <p:spPr/>
        <p:txBody>
          <a:bodyPr/>
          <a:lstStyle/>
          <a:p>
            <a:fld id="{84AFA8AE-6769-4A64-BB66-A1164571A6FC}" type="datetimeFigureOut">
              <a:rPr lang="en-US" smtClean="0"/>
              <a:t>12/11/2024</a:t>
            </a:fld>
            <a:endParaRPr lang="en-US"/>
          </a:p>
        </p:txBody>
      </p:sp>
      <p:sp>
        <p:nvSpPr>
          <p:cNvPr id="5" name="Footer Placeholder 4">
            <a:extLst>
              <a:ext uri="{FF2B5EF4-FFF2-40B4-BE49-F238E27FC236}">
                <a16:creationId xmlns:a16="http://schemas.microsoft.com/office/drawing/2014/main" id="{E4ECA579-0CA4-6B8B-F314-3066ABDB6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F2A9F-CA2D-CF13-C2F8-69621B8D3408}"/>
              </a:ext>
            </a:extLst>
          </p:cNvPr>
          <p:cNvSpPr>
            <a:spLocks noGrp="1"/>
          </p:cNvSpPr>
          <p:nvPr>
            <p:ph type="sldNum" sz="quarter" idx="12"/>
          </p:nvPr>
        </p:nvSpPr>
        <p:spPr/>
        <p:txBody>
          <a:bodyPr/>
          <a:lstStyle/>
          <a:p>
            <a:fld id="{5445D153-F68F-42CB-A4C3-88CE3DE68946}" type="slidenum">
              <a:rPr lang="en-US" smtClean="0"/>
              <a:t>‹#›</a:t>
            </a:fld>
            <a:endParaRPr lang="en-US"/>
          </a:p>
        </p:txBody>
      </p:sp>
    </p:spTree>
    <p:extLst>
      <p:ext uri="{BB962C8B-B14F-4D97-AF65-F5344CB8AC3E}">
        <p14:creationId xmlns:p14="http://schemas.microsoft.com/office/powerpoint/2010/main" val="456461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BF31-623E-A06B-995C-01FF58E43F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146268-C5BA-0753-498B-522C3FA889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0594AF-F1D7-213C-2AC4-F500CECEC109}"/>
              </a:ext>
            </a:extLst>
          </p:cNvPr>
          <p:cNvSpPr>
            <a:spLocks noGrp="1"/>
          </p:cNvSpPr>
          <p:nvPr>
            <p:ph type="dt" sz="half" idx="10"/>
          </p:nvPr>
        </p:nvSpPr>
        <p:spPr/>
        <p:txBody>
          <a:bodyPr/>
          <a:lstStyle/>
          <a:p>
            <a:fld id="{84AFA8AE-6769-4A64-BB66-A1164571A6FC}" type="datetimeFigureOut">
              <a:rPr lang="en-US" smtClean="0"/>
              <a:t>12/11/2024</a:t>
            </a:fld>
            <a:endParaRPr lang="en-US"/>
          </a:p>
        </p:txBody>
      </p:sp>
      <p:sp>
        <p:nvSpPr>
          <p:cNvPr id="5" name="Footer Placeholder 4">
            <a:extLst>
              <a:ext uri="{FF2B5EF4-FFF2-40B4-BE49-F238E27FC236}">
                <a16:creationId xmlns:a16="http://schemas.microsoft.com/office/drawing/2014/main" id="{C3630187-9130-CD74-46B6-11A62ADD8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392BB-F0BC-B229-BE56-343D2374E86C}"/>
              </a:ext>
            </a:extLst>
          </p:cNvPr>
          <p:cNvSpPr>
            <a:spLocks noGrp="1"/>
          </p:cNvSpPr>
          <p:nvPr>
            <p:ph type="sldNum" sz="quarter" idx="12"/>
          </p:nvPr>
        </p:nvSpPr>
        <p:spPr/>
        <p:txBody>
          <a:bodyPr/>
          <a:lstStyle/>
          <a:p>
            <a:fld id="{5445D153-F68F-42CB-A4C3-88CE3DE68946}" type="slidenum">
              <a:rPr lang="en-US" smtClean="0"/>
              <a:t>‹#›</a:t>
            </a:fld>
            <a:endParaRPr lang="en-US"/>
          </a:p>
        </p:txBody>
      </p:sp>
    </p:spTree>
    <p:extLst>
      <p:ext uri="{BB962C8B-B14F-4D97-AF65-F5344CB8AC3E}">
        <p14:creationId xmlns:p14="http://schemas.microsoft.com/office/powerpoint/2010/main" val="1144962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10AC2-91B4-E801-D1F0-6DEF8C9A47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26BC3E-606B-FB49-DEF3-E09714CF9C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E7B68E-9B12-10BF-77EB-2EF807F75A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1327D-24F9-F9B3-8532-4376C1655452}"/>
              </a:ext>
            </a:extLst>
          </p:cNvPr>
          <p:cNvSpPr>
            <a:spLocks noGrp="1"/>
          </p:cNvSpPr>
          <p:nvPr>
            <p:ph type="dt" sz="half" idx="10"/>
          </p:nvPr>
        </p:nvSpPr>
        <p:spPr/>
        <p:txBody>
          <a:bodyPr/>
          <a:lstStyle/>
          <a:p>
            <a:fld id="{84AFA8AE-6769-4A64-BB66-A1164571A6FC}" type="datetimeFigureOut">
              <a:rPr lang="en-US" smtClean="0"/>
              <a:t>12/11/2024</a:t>
            </a:fld>
            <a:endParaRPr lang="en-US"/>
          </a:p>
        </p:txBody>
      </p:sp>
      <p:sp>
        <p:nvSpPr>
          <p:cNvPr id="6" name="Footer Placeholder 5">
            <a:extLst>
              <a:ext uri="{FF2B5EF4-FFF2-40B4-BE49-F238E27FC236}">
                <a16:creationId xmlns:a16="http://schemas.microsoft.com/office/drawing/2014/main" id="{4346BAA0-F722-F7F2-3873-AFAF69780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60316-9A71-6DCC-E1DD-9A428B6B680E}"/>
              </a:ext>
            </a:extLst>
          </p:cNvPr>
          <p:cNvSpPr>
            <a:spLocks noGrp="1"/>
          </p:cNvSpPr>
          <p:nvPr>
            <p:ph type="sldNum" sz="quarter" idx="12"/>
          </p:nvPr>
        </p:nvSpPr>
        <p:spPr/>
        <p:txBody>
          <a:bodyPr/>
          <a:lstStyle/>
          <a:p>
            <a:fld id="{5445D153-F68F-42CB-A4C3-88CE3DE68946}" type="slidenum">
              <a:rPr lang="en-US" smtClean="0"/>
              <a:t>‹#›</a:t>
            </a:fld>
            <a:endParaRPr lang="en-US"/>
          </a:p>
        </p:txBody>
      </p:sp>
    </p:spTree>
    <p:extLst>
      <p:ext uri="{BB962C8B-B14F-4D97-AF65-F5344CB8AC3E}">
        <p14:creationId xmlns:p14="http://schemas.microsoft.com/office/powerpoint/2010/main" val="4034869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4DFB-F2E2-64F8-6742-1F2786D0E1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0D9C55-1A2A-BA8F-A801-3468A8012D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10080-FA72-EF6E-0BF0-4DA4534B16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4D1BD8-5330-232E-9ADD-2006BB87C0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261174-B34E-3141-B0A4-8FE38729CA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C93B30-783C-A5CE-5C70-A3D169EBAD8A}"/>
              </a:ext>
            </a:extLst>
          </p:cNvPr>
          <p:cNvSpPr>
            <a:spLocks noGrp="1"/>
          </p:cNvSpPr>
          <p:nvPr>
            <p:ph type="dt" sz="half" idx="10"/>
          </p:nvPr>
        </p:nvSpPr>
        <p:spPr/>
        <p:txBody>
          <a:bodyPr/>
          <a:lstStyle/>
          <a:p>
            <a:fld id="{84AFA8AE-6769-4A64-BB66-A1164571A6FC}" type="datetimeFigureOut">
              <a:rPr lang="en-US" smtClean="0"/>
              <a:t>12/11/2024</a:t>
            </a:fld>
            <a:endParaRPr lang="en-US"/>
          </a:p>
        </p:txBody>
      </p:sp>
      <p:sp>
        <p:nvSpPr>
          <p:cNvPr id="8" name="Footer Placeholder 7">
            <a:extLst>
              <a:ext uri="{FF2B5EF4-FFF2-40B4-BE49-F238E27FC236}">
                <a16:creationId xmlns:a16="http://schemas.microsoft.com/office/drawing/2014/main" id="{DB8860C6-1245-FE3B-501A-7E95E8D1CF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2E7ADB-38FA-106C-3030-A5A556B24D23}"/>
              </a:ext>
            </a:extLst>
          </p:cNvPr>
          <p:cNvSpPr>
            <a:spLocks noGrp="1"/>
          </p:cNvSpPr>
          <p:nvPr>
            <p:ph type="sldNum" sz="quarter" idx="12"/>
          </p:nvPr>
        </p:nvSpPr>
        <p:spPr/>
        <p:txBody>
          <a:bodyPr/>
          <a:lstStyle/>
          <a:p>
            <a:fld id="{5445D153-F68F-42CB-A4C3-88CE3DE68946}" type="slidenum">
              <a:rPr lang="en-US" smtClean="0"/>
              <a:t>‹#›</a:t>
            </a:fld>
            <a:endParaRPr lang="en-US"/>
          </a:p>
        </p:txBody>
      </p:sp>
    </p:spTree>
    <p:extLst>
      <p:ext uri="{BB962C8B-B14F-4D97-AF65-F5344CB8AC3E}">
        <p14:creationId xmlns:p14="http://schemas.microsoft.com/office/powerpoint/2010/main" val="4001939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CA908-DFA6-3682-A408-CE4B1BDEDA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7090B4-FD5B-1BDB-A464-F3B43BB7D6BD}"/>
              </a:ext>
            </a:extLst>
          </p:cNvPr>
          <p:cNvSpPr>
            <a:spLocks noGrp="1"/>
          </p:cNvSpPr>
          <p:nvPr>
            <p:ph type="dt" sz="half" idx="10"/>
          </p:nvPr>
        </p:nvSpPr>
        <p:spPr/>
        <p:txBody>
          <a:bodyPr/>
          <a:lstStyle/>
          <a:p>
            <a:fld id="{84AFA8AE-6769-4A64-BB66-A1164571A6FC}" type="datetimeFigureOut">
              <a:rPr lang="en-US" smtClean="0"/>
              <a:t>12/11/2024</a:t>
            </a:fld>
            <a:endParaRPr lang="en-US"/>
          </a:p>
        </p:txBody>
      </p:sp>
      <p:sp>
        <p:nvSpPr>
          <p:cNvPr id="4" name="Footer Placeholder 3">
            <a:extLst>
              <a:ext uri="{FF2B5EF4-FFF2-40B4-BE49-F238E27FC236}">
                <a16:creationId xmlns:a16="http://schemas.microsoft.com/office/drawing/2014/main" id="{0108FBA1-7850-CF7D-A370-9AB6D4FD64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6D7EA2-EEA5-ED73-7977-E8CEBB6B91F1}"/>
              </a:ext>
            </a:extLst>
          </p:cNvPr>
          <p:cNvSpPr>
            <a:spLocks noGrp="1"/>
          </p:cNvSpPr>
          <p:nvPr>
            <p:ph type="sldNum" sz="quarter" idx="12"/>
          </p:nvPr>
        </p:nvSpPr>
        <p:spPr/>
        <p:txBody>
          <a:bodyPr/>
          <a:lstStyle/>
          <a:p>
            <a:fld id="{5445D153-F68F-42CB-A4C3-88CE3DE68946}" type="slidenum">
              <a:rPr lang="en-US" smtClean="0"/>
              <a:t>‹#›</a:t>
            </a:fld>
            <a:endParaRPr lang="en-US"/>
          </a:p>
        </p:txBody>
      </p:sp>
    </p:spTree>
    <p:extLst>
      <p:ext uri="{BB962C8B-B14F-4D97-AF65-F5344CB8AC3E}">
        <p14:creationId xmlns:p14="http://schemas.microsoft.com/office/powerpoint/2010/main" val="104557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Wednesday, December 11, 2024</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91093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F9349-3FEA-DBD3-C5AB-EB3F76CBC67F}"/>
              </a:ext>
            </a:extLst>
          </p:cNvPr>
          <p:cNvSpPr>
            <a:spLocks noGrp="1"/>
          </p:cNvSpPr>
          <p:nvPr>
            <p:ph type="dt" sz="half" idx="10"/>
          </p:nvPr>
        </p:nvSpPr>
        <p:spPr/>
        <p:txBody>
          <a:bodyPr/>
          <a:lstStyle/>
          <a:p>
            <a:fld id="{84AFA8AE-6769-4A64-BB66-A1164571A6FC}" type="datetimeFigureOut">
              <a:rPr lang="en-US" smtClean="0"/>
              <a:t>12/11/2024</a:t>
            </a:fld>
            <a:endParaRPr lang="en-US"/>
          </a:p>
        </p:txBody>
      </p:sp>
      <p:sp>
        <p:nvSpPr>
          <p:cNvPr id="3" name="Footer Placeholder 2">
            <a:extLst>
              <a:ext uri="{FF2B5EF4-FFF2-40B4-BE49-F238E27FC236}">
                <a16:creationId xmlns:a16="http://schemas.microsoft.com/office/drawing/2014/main" id="{4E023967-AD00-22FB-6C8F-6CC3A2C6E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C714D1-FC7D-3020-15DE-974F7FD97B26}"/>
              </a:ext>
            </a:extLst>
          </p:cNvPr>
          <p:cNvSpPr>
            <a:spLocks noGrp="1"/>
          </p:cNvSpPr>
          <p:nvPr>
            <p:ph type="sldNum" sz="quarter" idx="12"/>
          </p:nvPr>
        </p:nvSpPr>
        <p:spPr/>
        <p:txBody>
          <a:bodyPr/>
          <a:lstStyle/>
          <a:p>
            <a:fld id="{5445D153-F68F-42CB-A4C3-88CE3DE68946}" type="slidenum">
              <a:rPr lang="en-US" smtClean="0"/>
              <a:t>‹#›</a:t>
            </a:fld>
            <a:endParaRPr lang="en-US"/>
          </a:p>
        </p:txBody>
      </p:sp>
    </p:spTree>
    <p:extLst>
      <p:ext uri="{BB962C8B-B14F-4D97-AF65-F5344CB8AC3E}">
        <p14:creationId xmlns:p14="http://schemas.microsoft.com/office/powerpoint/2010/main" val="1701053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1340D-FE55-95B2-2D09-63DDE18F6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DD74AF-2484-3B14-0B8C-5471A12C97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013361-392D-129E-8464-0AFD635DC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7EF3B7-6AEB-6241-CCF4-C386549F4B56}"/>
              </a:ext>
            </a:extLst>
          </p:cNvPr>
          <p:cNvSpPr>
            <a:spLocks noGrp="1"/>
          </p:cNvSpPr>
          <p:nvPr>
            <p:ph type="dt" sz="half" idx="10"/>
          </p:nvPr>
        </p:nvSpPr>
        <p:spPr/>
        <p:txBody>
          <a:bodyPr/>
          <a:lstStyle/>
          <a:p>
            <a:fld id="{84AFA8AE-6769-4A64-BB66-A1164571A6FC}" type="datetimeFigureOut">
              <a:rPr lang="en-US" smtClean="0"/>
              <a:t>12/11/2024</a:t>
            </a:fld>
            <a:endParaRPr lang="en-US"/>
          </a:p>
        </p:txBody>
      </p:sp>
      <p:sp>
        <p:nvSpPr>
          <p:cNvPr id="6" name="Footer Placeholder 5">
            <a:extLst>
              <a:ext uri="{FF2B5EF4-FFF2-40B4-BE49-F238E27FC236}">
                <a16:creationId xmlns:a16="http://schemas.microsoft.com/office/drawing/2014/main" id="{790BDA09-0A09-838F-B60F-1221FB343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E85FA0-FC42-0948-F097-C9C141CC9FA1}"/>
              </a:ext>
            </a:extLst>
          </p:cNvPr>
          <p:cNvSpPr>
            <a:spLocks noGrp="1"/>
          </p:cNvSpPr>
          <p:nvPr>
            <p:ph type="sldNum" sz="quarter" idx="12"/>
          </p:nvPr>
        </p:nvSpPr>
        <p:spPr/>
        <p:txBody>
          <a:bodyPr/>
          <a:lstStyle/>
          <a:p>
            <a:fld id="{5445D153-F68F-42CB-A4C3-88CE3DE68946}" type="slidenum">
              <a:rPr lang="en-US" smtClean="0"/>
              <a:t>‹#›</a:t>
            </a:fld>
            <a:endParaRPr lang="en-US"/>
          </a:p>
        </p:txBody>
      </p:sp>
    </p:spTree>
    <p:extLst>
      <p:ext uri="{BB962C8B-B14F-4D97-AF65-F5344CB8AC3E}">
        <p14:creationId xmlns:p14="http://schemas.microsoft.com/office/powerpoint/2010/main" val="1401343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E5E4-3A99-65B5-72F1-815B66D63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1C8C7E-7D47-FEC8-C6F9-1B6DFDFA2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C57F07-75B9-A7A5-E1D7-44286C4C43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D4A5F2-AC85-46A4-FD40-DFD31388A085}"/>
              </a:ext>
            </a:extLst>
          </p:cNvPr>
          <p:cNvSpPr>
            <a:spLocks noGrp="1"/>
          </p:cNvSpPr>
          <p:nvPr>
            <p:ph type="dt" sz="half" idx="10"/>
          </p:nvPr>
        </p:nvSpPr>
        <p:spPr/>
        <p:txBody>
          <a:bodyPr/>
          <a:lstStyle/>
          <a:p>
            <a:fld id="{84AFA8AE-6769-4A64-BB66-A1164571A6FC}" type="datetimeFigureOut">
              <a:rPr lang="en-US" smtClean="0"/>
              <a:t>12/11/2024</a:t>
            </a:fld>
            <a:endParaRPr lang="en-US"/>
          </a:p>
        </p:txBody>
      </p:sp>
      <p:sp>
        <p:nvSpPr>
          <p:cNvPr id="6" name="Footer Placeholder 5">
            <a:extLst>
              <a:ext uri="{FF2B5EF4-FFF2-40B4-BE49-F238E27FC236}">
                <a16:creationId xmlns:a16="http://schemas.microsoft.com/office/drawing/2014/main" id="{AF985974-8BE8-23EA-1311-EAD239D68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44D1EA-B40D-02CB-087B-6DEDCBCAEE74}"/>
              </a:ext>
            </a:extLst>
          </p:cNvPr>
          <p:cNvSpPr>
            <a:spLocks noGrp="1"/>
          </p:cNvSpPr>
          <p:nvPr>
            <p:ph type="sldNum" sz="quarter" idx="12"/>
          </p:nvPr>
        </p:nvSpPr>
        <p:spPr/>
        <p:txBody>
          <a:bodyPr/>
          <a:lstStyle/>
          <a:p>
            <a:fld id="{5445D153-F68F-42CB-A4C3-88CE3DE68946}" type="slidenum">
              <a:rPr lang="en-US" smtClean="0"/>
              <a:t>‹#›</a:t>
            </a:fld>
            <a:endParaRPr lang="en-US"/>
          </a:p>
        </p:txBody>
      </p:sp>
    </p:spTree>
    <p:extLst>
      <p:ext uri="{BB962C8B-B14F-4D97-AF65-F5344CB8AC3E}">
        <p14:creationId xmlns:p14="http://schemas.microsoft.com/office/powerpoint/2010/main" val="461347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49CB8-8428-7145-0230-442154BADA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EA8584-3012-A0B8-D0F0-AE564538A9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6CF83-591B-C9E7-0ABC-B9D1D41514FF}"/>
              </a:ext>
            </a:extLst>
          </p:cNvPr>
          <p:cNvSpPr>
            <a:spLocks noGrp="1"/>
          </p:cNvSpPr>
          <p:nvPr>
            <p:ph type="dt" sz="half" idx="10"/>
          </p:nvPr>
        </p:nvSpPr>
        <p:spPr/>
        <p:txBody>
          <a:bodyPr/>
          <a:lstStyle/>
          <a:p>
            <a:fld id="{84AFA8AE-6769-4A64-BB66-A1164571A6FC}" type="datetimeFigureOut">
              <a:rPr lang="en-US" smtClean="0"/>
              <a:t>12/11/2024</a:t>
            </a:fld>
            <a:endParaRPr lang="en-US"/>
          </a:p>
        </p:txBody>
      </p:sp>
      <p:sp>
        <p:nvSpPr>
          <p:cNvPr id="5" name="Footer Placeholder 4">
            <a:extLst>
              <a:ext uri="{FF2B5EF4-FFF2-40B4-BE49-F238E27FC236}">
                <a16:creationId xmlns:a16="http://schemas.microsoft.com/office/drawing/2014/main" id="{05E0A55C-C9BA-5D39-B650-F72B69A93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14423-471A-2CED-114C-69997A0200EE}"/>
              </a:ext>
            </a:extLst>
          </p:cNvPr>
          <p:cNvSpPr>
            <a:spLocks noGrp="1"/>
          </p:cNvSpPr>
          <p:nvPr>
            <p:ph type="sldNum" sz="quarter" idx="12"/>
          </p:nvPr>
        </p:nvSpPr>
        <p:spPr/>
        <p:txBody>
          <a:bodyPr/>
          <a:lstStyle/>
          <a:p>
            <a:fld id="{5445D153-F68F-42CB-A4C3-88CE3DE68946}" type="slidenum">
              <a:rPr lang="en-US" smtClean="0"/>
              <a:t>‹#›</a:t>
            </a:fld>
            <a:endParaRPr lang="en-US"/>
          </a:p>
        </p:txBody>
      </p:sp>
    </p:spTree>
    <p:extLst>
      <p:ext uri="{BB962C8B-B14F-4D97-AF65-F5344CB8AC3E}">
        <p14:creationId xmlns:p14="http://schemas.microsoft.com/office/powerpoint/2010/main" val="3200580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2B726D-BE30-12C2-3BBD-90C78562E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7C423C-6A90-CDDA-F437-001BAA10DD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D44CF9-81D2-7A10-19B4-5E31DC2586BC}"/>
              </a:ext>
            </a:extLst>
          </p:cNvPr>
          <p:cNvSpPr>
            <a:spLocks noGrp="1"/>
          </p:cNvSpPr>
          <p:nvPr>
            <p:ph type="dt" sz="half" idx="10"/>
          </p:nvPr>
        </p:nvSpPr>
        <p:spPr/>
        <p:txBody>
          <a:bodyPr/>
          <a:lstStyle/>
          <a:p>
            <a:fld id="{84AFA8AE-6769-4A64-BB66-A1164571A6FC}" type="datetimeFigureOut">
              <a:rPr lang="en-US" smtClean="0"/>
              <a:t>12/11/2024</a:t>
            </a:fld>
            <a:endParaRPr lang="en-US"/>
          </a:p>
        </p:txBody>
      </p:sp>
      <p:sp>
        <p:nvSpPr>
          <p:cNvPr id="5" name="Footer Placeholder 4">
            <a:extLst>
              <a:ext uri="{FF2B5EF4-FFF2-40B4-BE49-F238E27FC236}">
                <a16:creationId xmlns:a16="http://schemas.microsoft.com/office/drawing/2014/main" id="{85ABD0F4-BADB-CDAC-2ABD-FB3810DC0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F9014-7A6A-43FF-97BE-F8EA2AF2C169}"/>
              </a:ext>
            </a:extLst>
          </p:cNvPr>
          <p:cNvSpPr>
            <a:spLocks noGrp="1"/>
          </p:cNvSpPr>
          <p:nvPr>
            <p:ph type="sldNum" sz="quarter" idx="12"/>
          </p:nvPr>
        </p:nvSpPr>
        <p:spPr/>
        <p:txBody>
          <a:bodyPr/>
          <a:lstStyle/>
          <a:p>
            <a:fld id="{5445D153-F68F-42CB-A4C3-88CE3DE68946}" type="slidenum">
              <a:rPr lang="en-US" smtClean="0"/>
              <a:t>‹#›</a:t>
            </a:fld>
            <a:endParaRPr lang="en-US"/>
          </a:p>
        </p:txBody>
      </p:sp>
    </p:spTree>
    <p:extLst>
      <p:ext uri="{BB962C8B-B14F-4D97-AF65-F5344CB8AC3E}">
        <p14:creationId xmlns:p14="http://schemas.microsoft.com/office/powerpoint/2010/main" val="542966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9FFA-EFC6-6BCF-F5F2-E1A320D5538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5A6FC31-2BDE-53EC-6612-AB9BEBBDC49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CBD48-2129-431F-B627-2524F21F7A5E}"/>
              </a:ext>
            </a:extLst>
          </p:cNvPr>
          <p:cNvSpPr>
            <a:spLocks noGrp="1"/>
          </p:cNvSpPr>
          <p:nvPr>
            <p:ph type="dt" sz="half" idx="10"/>
          </p:nvPr>
        </p:nvSpPr>
        <p:spPr/>
        <p:txBody>
          <a:bodyPr/>
          <a:lstStyle/>
          <a:p>
            <a:fld id="{AECA9600-D855-4FA1-A7AD-940D5A70DC4B}" type="datetimeFigureOut">
              <a:rPr lang="en-US" smtClean="0"/>
              <a:t>12/11/2024</a:t>
            </a:fld>
            <a:endParaRPr lang="en-US"/>
          </a:p>
        </p:txBody>
      </p:sp>
      <p:sp>
        <p:nvSpPr>
          <p:cNvPr id="5" name="Footer Placeholder 4">
            <a:extLst>
              <a:ext uri="{FF2B5EF4-FFF2-40B4-BE49-F238E27FC236}">
                <a16:creationId xmlns:a16="http://schemas.microsoft.com/office/drawing/2014/main" id="{DC3A58DD-FC96-D5BE-BC27-54916F698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BA53E-32C7-C2E2-FD40-E5483970572D}"/>
              </a:ext>
            </a:extLst>
          </p:cNvPr>
          <p:cNvSpPr>
            <a:spLocks noGrp="1"/>
          </p:cNvSpPr>
          <p:nvPr>
            <p:ph type="sldNum" sz="quarter" idx="12"/>
          </p:nvPr>
        </p:nvSpPr>
        <p:spPr/>
        <p:txBody>
          <a:bodyPr/>
          <a:lstStyle/>
          <a:p>
            <a:fld id="{5B86FB29-FDCE-46C5-A5B5-2419EFEC998D}" type="slidenum">
              <a:rPr lang="en-US" smtClean="0"/>
              <a:t>‹#›</a:t>
            </a:fld>
            <a:endParaRPr lang="en-US"/>
          </a:p>
        </p:txBody>
      </p:sp>
    </p:spTree>
    <p:extLst>
      <p:ext uri="{BB962C8B-B14F-4D97-AF65-F5344CB8AC3E}">
        <p14:creationId xmlns:p14="http://schemas.microsoft.com/office/powerpoint/2010/main" val="381010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603709-8995-846E-D398-6D3D36B4911D}"/>
              </a:ext>
            </a:extLst>
          </p:cNvPr>
          <p:cNvSpPr>
            <a:spLocks noGrp="1"/>
          </p:cNvSpPr>
          <p:nvPr>
            <p:ph type="dt" sz="half" idx="10"/>
          </p:nvPr>
        </p:nvSpPr>
        <p:spPr/>
        <p:txBody>
          <a:bodyPr/>
          <a:lstStyle/>
          <a:p>
            <a:fld id="{34938617-4F4F-6741-B033-42F0E815A94B}" type="datetimeFigureOut">
              <a:rPr lang="en-US" smtClean="0"/>
              <a:t>12/11/2024</a:t>
            </a:fld>
            <a:endParaRPr lang="en-US" dirty="0"/>
          </a:p>
        </p:txBody>
      </p:sp>
      <p:sp>
        <p:nvSpPr>
          <p:cNvPr id="3" name="Footer Placeholder 2">
            <a:extLst>
              <a:ext uri="{FF2B5EF4-FFF2-40B4-BE49-F238E27FC236}">
                <a16:creationId xmlns:a16="http://schemas.microsoft.com/office/drawing/2014/main" id="{178CF902-37BC-3DCC-0388-F92AA897EE2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8413AE9-F5D2-1CC3-F659-3745EE5924C5}"/>
              </a:ext>
            </a:extLst>
          </p:cNvPr>
          <p:cNvSpPr>
            <a:spLocks noGrp="1"/>
          </p:cNvSpPr>
          <p:nvPr>
            <p:ph type="sldNum" sz="quarter" idx="12"/>
          </p:nvPr>
        </p:nvSpPr>
        <p:spPr/>
        <p:txBody>
          <a:bodyPr/>
          <a:lstStyle/>
          <a:p>
            <a:fld id="{BD862DAE-2256-084C-8833-A596DD077FAD}" type="slidenum">
              <a:rPr lang="en-US" smtClean="0"/>
              <a:t>‹#›</a:t>
            </a:fld>
            <a:endParaRPr lang="en-US" dirty="0"/>
          </a:p>
        </p:txBody>
      </p:sp>
    </p:spTree>
    <p:extLst>
      <p:ext uri="{BB962C8B-B14F-4D97-AF65-F5344CB8AC3E}">
        <p14:creationId xmlns:p14="http://schemas.microsoft.com/office/powerpoint/2010/main" val="3426093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Wednesday, December 11, 2024</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94293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Wednesday, December 11, 2024</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81728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Wednesday, December 11, 2024</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55299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Wednesday, December 11, 2024</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788905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Wednesday, December 11, 2024</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2287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Wednesday, December 11, 2024</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263962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Wednesday, December 11, 2024</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0929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Wednesday, December 11, 2024</a:t>
            </a:fld>
            <a:endParaRPr lang="en-US"/>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337869046"/>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110635"/>
      </p:ext>
    </p:extLst>
  </p:cSld>
  <p:clrMap bg1="lt1" tx1="dk1" bg2="lt2" tx2="dk2" accent1="accent1" accent2="accent2" accent3="accent3" accent4="accent4" accent5="accent5" accent6="accent6" hlink="hlink" folHlink="folHlink"/>
  <p:sldLayoutIdLst>
    <p:sldLayoutId id="2147483900"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2DB94-2901-9362-B5E7-9E8CC4023A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AEB140-8A63-3E94-6F57-D25FC0E148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7E0C9-0420-F2C7-7141-955551EDD2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FA8AE-6769-4A64-BB66-A1164571A6FC}" type="datetimeFigureOut">
              <a:rPr lang="en-US" smtClean="0"/>
              <a:t>12/11/2024</a:t>
            </a:fld>
            <a:endParaRPr lang="en-US"/>
          </a:p>
        </p:txBody>
      </p:sp>
      <p:sp>
        <p:nvSpPr>
          <p:cNvPr id="5" name="Footer Placeholder 4">
            <a:extLst>
              <a:ext uri="{FF2B5EF4-FFF2-40B4-BE49-F238E27FC236}">
                <a16:creationId xmlns:a16="http://schemas.microsoft.com/office/drawing/2014/main" id="{F78AFF48-E8B3-364D-6402-19D973673D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F51FED-B928-558A-E135-07DF2FEFE4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5D153-F68F-42CB-A4C3-88CE3DE68946}" type="slidenum">
              <a:rPr lang="en-US" smtClean="0"/>
              <a:t>‹#›</a:t>
            </a:fld>
            <a:endParaRPr lang="en-US"/>
          </a:p>
        </p:txBody>
      </p:sp>
    </p:spTree>
    <p:extLst>
      <p:ext uri="{BB962C8B-B14F-4D97-AF65-F5344CB8AC3E}">
        <p14:creationId xmlns:p14="http://schemas.microsoft.com/office/powerpoint/2010/main" val="235306403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D13AA3-4993-F8B6-F100-EAB66F4D0D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D4F91C-4D44-D274-F91A-5D7250448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75387-5E52-ACD5-6D08-C07FD19540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38617-4F4F-6741-B033-42F0E815A94B}" type="datetimeFigureOut">
              <a:rPr lang="en-US" smtClean="0"/>
              <a:t>12/11/2024</a:t>
            </a:fld>
            <a:endParaRPr lang="en-US" dirty="0"/>
          </a:p>
        </p:txBody>
      </p:sp>
      <p:sp>
        <p:nvSpPr>
          <p:cNvPr id="5" name="Footer Placeholder 4">
            <a:extLst>
              <a:ext uri="{FF2B5EF4-FFF2-40B4-BE49-F238E27FC236}">
                <a16:creationId xmlns:a16="http://schemas.microsoft.com/office/drawing/2014/main" id="{FACB9638-840F-F9D0-8D4A-B3F6649C2C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60D603-73A7-A204-7366-7B2DD91155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862DAE-2256-084C-8833-A596DD077FAD}" type="slidenum">
              <a:rPr lang="en-US" smtClean="0"/>
              <a:t>‹#›</a:t>
            </a:fld>
            <a:endParaRPr lang="en-US" dirty="0"/>
          </a:p>
        </p:txBody>
      </p:sp>
    </p:spTree>
    <p:extLst>
      <p:ext uri="{BB962C8B-B14F-4D97-AF65-F5344CB8AC3E}">
        <p14:creationId xmlns:p14="http://schemas.microsoft.com/office/powerpoint/2010/main" val="4185115885"/>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ducation.ohio.gov/Topics/Learning-in-Ohio/Computer-Science/Resources-for-Computer-Science/Cyber-Club-Toolkit" TargetMode="External"/><Relationship Id="rId1" Type="http://schemas.openxmlformats.org/officeDocument/2006/relationships/slideLayout" Target="../slideLayouts/slideLayout25.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image" Target="../media/image20.jpe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hyperlink" Target="http://www.mrscienceshow.com/2010/06/bring-us-your-burning-science-questions.html" TargetMode="External"/><Relationship Id="rId2" Type="http://schemas.openxmlformats.org/officeDocument/2006/relationships/image" Target="../media/image23.jpeg"/><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6.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hyperlink" Target="https://nam10.safelinks.protection.outlook.com/?url=https%3A%2F%2Fcriticalops.com%2Fcim-2025-registration%2F&amp;data=05%7C02%7Cjwalpole%40fortresssrm.com%7Ccee38dd687184a6740a308dd158c4415%7Cb16ea9846943440e9b89b105948ec29d%7C0%7C0%7C638690414399951788%7CUnknown%7CTWFpbGZsb3d8eyJFbXB0eU1hcGkiOnRydWUsIlYiOiIwLjAuMDAwMCIsIlAiOiJXaW4zMiIsIkFOIjoiTWFpbCIsIldUIjoyfQ%3D%3D%7C0%7C%7C%7C&amp;sdata=teawAVklS6fSBbzRdXgoSa7EHpi%2BoJVp6JVQQMw5Wso%3D&amp;reserved=0"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nam10.safelinks.protection.outlook.com/?url=https%3A%2F%2Fcriticalops.com%2Fcim-2025-registration%2F&amp;data=05%7C02%7Cjwalpole%40fortresssrm.com%7Ccee38dd687184a6740a308dd158c4415%7Cb16ea9846943440e9b89b105948ec29d%7C0%7C0%7C638690414399951788%7CUnknown%7CTWFpbGZsb3d8eyJFbXB0eU1hcGkiOnRydWUsIlYiOiIwLjAuMDAwMCIsIlAiOiJXaW4zMiIsIkFOIjoiTWFpbCIsIldUIjoyfQ%3D%3D%7C0%7C%7C%7C&amp;sdata=teawAVklS6fSBbzRdXgoSa7EHpi%2BoJVp6JVQQMw5Wso%3D&amp;reserved=0"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91" name="Freeform: Shape 2090">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3" name="Oval 2092">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5" name="Oval 209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97" name="Group 2096">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098" name="Freeform: Shape 2097">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9" name="Freeform: Shape 2098">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0" name="Oval 2099">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1" name="Oval 2100">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103" name="Rectangle 2102">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741710-7678-B51B-2265-7D840DD36257}"/>
              </a:ext>
            </a:extLst>
          </p:cNvPr>
          <p:cNvSpPr txBox="1"/>
          <p:nvPr/>
        </p:nvSpPr>
        <p:spPr>
          <a:xfrm>
            <a:off x="2382968" y="361314"/>
            <a:ext cx="7069700" cy="954288"/>
          </a:xfrm>
          <a:prstGeom prst="rect">
            <a:avLst/>
          </a:prstGeom>
        </p:spPr>
        <p:txBody>
          <a:bodyPr vert="horz" wrap="square" lIns="0" tIns="0" rIns="0" bIns="0" rtlCol="0" anchor="ctr" anchorCtr="0">
            <a:normAutofit/>
          </a:bodyPr>
          <a:lstStyle/>
          <a:p>
            <a:pPr algn="ctr">
              <a:spcBef>
                <a:spcPct val="0"/>
              </a:spcBef>
              <a:spcAft>
                <a:spcPts val="600"/>
              </a:spcAft>
            </a:pPr>
            <a:r>
              <a:rPr lang="en-US" sz="5400" dirty="0">
                <a:latin typeface="Arial" panose="020B0604020202020204" pitchFamily="34" charset="0"/>
                <a:ea typeface="+mj-ea"/>
                <a:cs typeface="Arial" panose="020B0604020202020204" pitchFamily="34" charset="0"/>
              </a:rPr>
              <a:t>Q4 Meeting</a:t>
            </a:r>
            <a:endParaRPr lang="en-US" sz="5400">
              <a:latin typeface="Arial" panose="020B0604020202020204" pitchFamily="34" charset="0"/>
              <a:ea typeface="+mj-ea"/>
              <a:cs typeface="Arial" panose="020B0604020202020204" pitchFamily="34" charset="0"/>
            </a:endParaRPr>
          </a:p>
        </p:txBody>
      </p:sp>
      <p:pic>
        <p:nvPicPr>
          <p:cNvPr id="6" name="Picture 5">
            <a:extLst>
              <a:ext uri="{FF2B5EF4-FFF2-40B4-BE49-F238E27FC236}">
                <a16:creationId xmlns:a16="http://schemas.microsoft.com/office/drawing/2014/main" id="{247D0AD9-EB2D-5BBB-BEFE-E2ABFA1C8478}"/>
              </a:ext>
            </a:extLst>
          </p:cNvPr>
          <p:cNvPicPr>
            <a:picLocks noChangeAspect="1"/>
          </p:cNvPicPr>
          <p:nvPr/>
        </p:nvPicPr>
        <p:blipFill>
          <a:blip r:embed="rId2"/>
          <a:stretch>
            <a:fillRect/>
          </a:stretch>
        </p:blipFill>
        <p:spPr>
          <a:xfrm>
            <a:off x="3961604" y="1537629"/>
            <a:ext cx="4024930" cy="3592250"/>
          </a:xfrm>
          <a:custGeom>
            <a:avLst/>
            <a:gdLst/>
            <a:ahLst/>
            <a:cxnLst/>
            <a:rect l="l" t="t" r="r" b="b"/>
            <a:pathLst>
              <a:path w="5102225" h="5761037">
                <a:moveTo>
                  <a:pt x="0" y="0"/>
                </a:moveTo>
                <a:lnTo>
                  <a:pt x="5102225" y="0"/>
                </a:lnTo>
                <a:lnTo>
                  <a:pt x="5102225" y="5761037"/>
                </a:lnTo>
                <a:lnTo>
                  <a:pt x="0" y="5761037"/>
                </a:lnTo>
                <a:close/>
              </a:path>
            </a:pathLst>
          </a:custGeom>
        </p:spPr>
      </p:pic>
      <p:sp>
        <p:nvSpPr>
          <p:cNvPr id="2" name="TextBox 1">
            <a:extLst>
              <a:ext uri="{FF2B5EF4-FFF2-40B4-BE49-F238E27FC236}">
                <a16:creationId xmlns:a16="http://schemas.microsoft.com/office/drawing/2014/main" id="{78A480E3-CF84-C271-4C1A-C815BDEC3CDF}"/>
              </a:ext>
            </a:extLst>
          </p:cNvPr>
          <p:cNvSpPr txBox="1"/>
          <p:nvPr/>
        </p:nvSpPr>
        <p:spPr>
          <a:xfrm>
            <a:off x="2304890" y="5293421"/>
            <a:ext cx="7327140" cy="954288"/>
          </a:xfrm>
          <a:prstGeom prst="rect">
            <a:avLst/>
          </a:prstGeom>
        </p:spPr>
        <p:txBody>
          <a:bodyPr vert="horz" wrap="square" lIns="0" tIns="0" rIns="0" bIns="0" rtlCol="0" anchor="ctr" anchorCtr="0">
            <a:normAutofit/>
          </a:bodyPr>
          <a:lstStyle/>
          <a:p>
            <a:pPr algn="ctr">
              <a:spcBef>
                <a:spcPct val="0"/>
              </a:spcBef>
              <a:spcAft>
                <a:spcPts val="600"/>
              </a:spcAft>
            </a:pPr>
            <a:r>
              <a:rPr lang="en-US" sz="4000">
                <a:latin typeface="Arial" panose="020B0604020202020204" pitchFamily="34" charset="0"/>
                <a:ea typeface="+mj-ea"/>
                <a:cs typeface="Arial" panose="020B0604020202020204" pitchFamily="34" charset="0"/>
              </a:rPr>
              <a:t>December 6, 2024</a:t>
            </a:r>
          </a:p>
        </p:txBody>
      </p:sp>
    </p:spTree>
    <p:extLst>
      <p:ext uri="{BB962C8B-B14F-4D97-AF65-F5344CB8AC3E}">
        <p14:creationId xmlns:p14="http://schemas.microsoft.com/office/powerpoint/2010/main" val="187290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BDB-CA1F-4AFA-8CEA-FB375C75ABE3}"/>
              </a:ext>
            </a:extLst>
          </p:cNvPr>
          <p:cNvSpPr>
            <a:spLocks noGrp="1"/>
          </p:cNvSpPr>
          <p:nvPr>
            <p:ph type="ctrTitle"/>
          </p:nvPr>
        </p:nvSpPr>
        <p:spPr>
          <a:xfrm>
            <a:off x="3067050" y="913446"/>
            <a:ext cx="7924800" cy="3967871"/>
          </a:xfrm>
        </p:spPr>
        <p:txBody>
          <a:bodyPr>
            <a:normAutofit/>
          </a:bodyPr>
          <a:lstStyle/>
          <a:p>
            <a:pPr algn="l"/>
            <a:r>
              <a:rPr lang="en-US" sz="4800" b="1" dirty="0">
                <a:latin typeface="Arial" panose="020B0604020202020204" pitchFamily="34" charset="0"/>
                <a:cs typeface="Arial" panose="020B0604020202020204" pitchFamily="34" charset="0"/>
              </a:rPr>
              <a:t>The Ohio Cyber Reserve</a:t>
            </a:r>
            <a:br>
              <a:rPr lang="en-US" sz="6200" dirty="0"/>
            </a:br>
            <a:r>
              <a:rPr lang="en-US" sz="2400" i="1" dirty="0">
                <a:latin typeface="Arial" panose="020B0604020202020204" pitchFamily="34" charset="0"/>
                <a:ea typeface="Times New Roman" panose="02020603050405020304" pitchFamily="18" charset="0"/>
                <a:cs typeface="Arial" panose="020B0604020202020204" pitchFamily="34" charset="0"/>
              </a:rPr>
              <a:t>‘Building a More Cyber Secure Ohio’</a:t>
            </a:r>
            <a:br>
              <a:rPr lang="en-US" sz="2000" i="1" dirty="0">
                <a:latin typeface="Arial" panose="020B0604020202020204" pitchFamily="34" charset="0"/>
                <a:ea typeface="Times New Roman" panose="02020603050405020304" pitchFamily="18" charset="0"/>
                <a:cs typeface="Arial" panose="020B0604020202020204" pitchFamily="34" charset="0"/>
              </a:rPr>
            </a:br>
            <a:br>
              <a:rPr lang="en-US" sz="6200" dirty="0"/>
            </a:br>
            <a:endParaRPr lang="en-US" sz="6200" dirty="0"/>
          </a:p>
        </p:txBody>
      </p:sp>
      <p:sp>
        <p:nvSpPr>
          <p:cNvPr id="3" name="Subtitle 2">
            <a:extLst>
              <a:ext uri="{FF2B5EF4-FFF2-40B4-BE49-F238E27FC236}">
                <a16:creationId xmlns:a16="http://schemas.microsoft.com/office/drawing/2014/main" id="{BED4311B-EC27-417D-89A0-BD3EC0FA7B20}"/>
              </a:ext>
            </a:extLst>
          </p:cNvPr>
          <p:cNvSpPr>
            <a:spLocks noGrp="1"/>
          </p:cNvSpPr>
          <p:nvPr>
            <p:ph type="subTitle" idx="1"/>
          </p:nvPr>
        </p:nvSpPr>
        <p:spPr>
          <a:xfrm>
            <a:off x="2371725" y="3626167"/>
            <a:ext cx="9144000" cy="1688782"/>
          </a:xfrm>
        </p:spPr>
        <p:txBody>
          <a:bodyPr>
            <a:normAutofit/>
          </a:bodyPr>
          <a:lstStyle/>
          <a:p>
            <a:pPr marL="0" marR="0" algn="l">
              <a:spcBef>
                <a:spcPts val="0"/>
              </a:spcBef>
              <a:spcAft>
                <a:spcPts val="0"/>
              </a:spcAft>
            </a:pPr>
            <a:r>
              <a:rPr lang="en-US" sz="3600" dirty="0" err="1">
                <a:solidFill>
                  <a:srgbClr val="CC2027"/>
                </a:solidFill>
                <a:latin typeface="Arial" panose="020B0604020202020204" pitchFamily="34" charset="0"/>
                <a:ea typeface="Calibri" panose="020F0502020204030204" pitchFamily="34" charset="0"/>
                <a:cs typeface="Arial" panose="020B0604020202020204" pitchFamily="34" charset="0"/>
              </a:rPr>
              <a:t>OhCR</a:t>
            </a:r>
            <a:r>
              <a:rPr lang="en-US" sz="3600" dirty="0">
                <a:solidFill>
                  <a:srgbClr val="CC2027"/>
                </a:solidFill>
                <a:latin typeface="Arial" panose="020B0604020202020204" pitchFamily="34" charset="0"/>
                <a:ea typeface="Calibri" panose="020F0502020204030204" pitchFamily="34" charset="0"/>
                <a:cs typeface="Arial" panose="020B0604020202020204" pitchFamily="34" charset="0"/>
              </a:rPr>
              <a:t> – Assist, Educate and Respond</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l" fontAlgn="base">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December 6, 2024</a:t>
            </a:r>
          </a:p>
        </p:txBody>
      </p:sp>
      <p:pic>
        <p:nvPicPr>
          <p:cNvPr id="5" name="Picture 4" descr="Logo&#10;&#10;Description automatically generated">
            <a:extLst>
              <a:ext uri="{FF2B5EF4-FFF2-40B4-BE49-F238E27FC236}">
                <a16:creationId xmlns:a16="http://schemas.microsoft.com/office/drawing/2014/main" id="{0086A670-73E6-4852-9977-276CEAD09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45" y="1543051"/>
            <a:ext cx="2110725" cy="2057400"/>
          </a:xfrm>
          <a:prstGeom prst="rect">
            <a:avLst/>
          </a:prstGeom>
        </p:spPr>
      </p:pic>
    </p:spTree>
    <p:extLst>
      <p:ext uri="{BB962C8B-B14F-4D97-AF65-F5344CB8AC3E}">
        <p14:creationId xmlns:p14="http://schemas.microsoft.com/office/powerpoint/2010/main" val="1316826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97D6E-7C0B-0F08-3611-6547DC5BC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691DD-7F80-AF81-3C65-FAEB999562A9}"/>
              </a:ext>
            </a:extLst>
          </p:cNvPr>
          <p:cNvSpPr>
            <a:spLocks noGrp="1"/>
          </p:cNvSpPr>
          <p:nvPr>
            <p:ph type="title"/>
          </p:nvPr>
        </p:nvSpPr>
        <p:spPr>
          <a:xfrm>
            <a:off x="142875" y="-94627"/>
            <a:ext cx="10515600" cy="1325563"/>
          </a:xfrm>
        </p:spPr>
        <p:txBody>
          <a:bodyPr>
            <a:normAutofit/>
          </a:bodyPr>
          <a:lstStyle/>
          <a:p>
            <a:pPr marR="0" rtl="0"/>
            <a:r>
              <a:rPr lang="en-US" sz="4800" b="1" dirty="0">
                <a:latin typeface="Arial" panose="020B0604020202020204" pitchFamily="34" charset="0"/>
                <a:cs typeface="Arial" panose="020B0604020202020204" pitchFamily="34" charset="0"/>
              </a:rPr>
              <a:t>The Ohio Cyber Reserve (</a:t>
            </a:r>
            <a:r>
              <a:rPr lang="en-US" sz="4800" b="1" dirty="0" err="1">
                <a:latin typeface="Arial" panose="020B0604020202020204" pitchFamily="34" charset="0"/>
                <a:cs typeface="Arial" panose="020B0604020202020204" pitchFamily="34" charset="0"/>
              </a:rPr>
              <a:t>OhCR</a:t>
            </a:r>
            <a:r>
              <a:rPr lang="en-US" sz="4800" b="1" dirty="0">
                <a:latin typeface="Arial" panose="020B0604020202020204" pitchFamily="34" charset="0"/>
                <a:cs typeface="Arial" panose="020B0604020202020204" pitchFamily="34" charset="0"/>
              </a:rPr>
              <a:t>)</a:t>
            </a:r>
          </a:p>
        </p:txBody>
      </p:sp>
      <p:pic>
        <p:nvPicPr>
          <p:cNvPr id="5" name="Picture 4" descr="A person signing a document&#10;&#10;Description automatically generated with medium confidence">
            <a:extLst>
              <a:ext uri="{FF2B5EF4-FFF2-40B4-BE49-F238E27FC236}">
                <a16:creationId xmlns:a16="http://schemas.microsoft.com/office/drawing/2014/main" id="{331B3384-DE19-A1AE-ECB4-734BC1FD4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30936"/>
            <a:ext cx="5159012" cy="3388633"/>
          </a:xfrm>
          <a:prstGeom prst="rect">
            <a:avLst/>
          </a:prstGeom>
        </p:spPr>
      </p:pic>
      <p:pic>
        <p:nvPicPr>
          <p:cNvPr id="6" name="Picture 5" descr="Logo&#10;&#10;Description automatically generated">
            <a:extLst>
              <a:ext uri="{FF2B5EF4-FFF2-40B4-BE49-F238E27FC236}">
                <a16:creationId xmlns:a16="http://schemas.microsoft.com/office/drawing/2014/main" id="{44811286-2FAF-6988-4A28-9169F29C8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7" name="TextBox 6">
            <a:extLst>
              <a:ext uri="{FF2B5EF4-FFF2-40B4-BE49-F238E27FC236}">
                <a16:creationId xmlns:a16="http://schemas.microsoft.com/office/drawing/2014/main" id="{A38BB643-12F5-4926-C61B-7D94FD8D7A5D}"/>
              </a:ext>
            </a:extLst>
          </p:cNvPr>
          <p:cNvSpPr txBox="1"/>
          <p:nvPr/>
        </p:nvSpPr>
        <p:spPr>
          <a:xfrm>
            <a:off x="1057101" y="6031210"/>
            <a:ext cx="31897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Ohio Cyber Reserve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OhCR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‘Building a More Cyber Secure Ohio’</a:t>
            </a:r>
          </a:p>
        </p:txBody>
      </p:sp>
      <p:sp>
        <p:nvSpPr>
          <p:cNvPr id="4" name="TextBox 3">
            <a:extLst>
              <a:ext uri="{FF2B5EF4-FFF2-40B4-BE49-F238E27FC236}">
                <a16:creationId xmlns:a16="http://schemas.microsoft.com/office/drawing/2014/main" id="{060E0C55-5ECE-CDB1-A17D-88D1435A03CF}"/>
              </a:ext>
            </a:extLst>
          </p:cNvPr>
          <p:cNvSpPr txBox="1"/>
          <p:nvPr/>
        </p:nvSpPr>
        <p:spPr>
          <a:xfrm>
            <a:off x="356063" y="1230936"/>
            <a:ext cx="5449475"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The Ohio Cyber Reserve is a volunteer force under the command of the adjutant general. </a:t>
            </a:r>
            <a:r>
              <a:rPr kumimoji="0" lang="en-US" sz="2200" b="0" i="0"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OhCR</a:t>
            </a:r>
            <a:r>
              <a:rPr kumimoji="0" lang="en-US" sz="22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teams of trained civilians will be available for the governor to assist eligible municipalities with cybersecurity vulnerabilities and provide recommendations to reduce cyber threats. </a:t>
            </a:r>
            <a:r>
              <a:rPr kumimoji="0" lang="en-US" sz="2200" b="0" i="0"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OhCR</a:t>
            </a:r>
            <a:r>
              <a:rPr kumimoji="0" lang="en-US" sz="22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volunteers will also provide workforce development to train the cyber talent of the future and assist STEM teachers by providing mentors for high school cyber clubs.</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6A2AC5F-E47D-405C-529F-7F9F26F8E176}"/>
              </a:ext>
            </a:extLst>
          </p:cNvPr>
          <p:cNvSpPr txBox="1"/>
          <p:nvPr/>
        </p:nvSpPr>
        <p:spPr>
          <a:xfrm>
            <a:off x="6096000" y="4767897"/>
            <a:ext cx="515901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Ohio Gov. Mike DeWine signed legislation Oct. 25, 2019</a:t>
            </a:r>
            <a:r>
              <a:rPr lang="en-US" sz="2000" dirty="0">
                <a:solidFill>
                  <a:srgbClr val="333333"/>
                </a:solidFill>
                <a:latin typeface="Arial" panose="020B0604020202020204" pitchFamily="34" charset="0"/>
              </a:rPr>
              <a:t>,</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forming the Ohio Cyber Reserve.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554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3D3917-FC0E-F31A-4A44-47750C155AD7}"/>
              </a:ext>
            </a:extLst>
          </p:cNvPr>
          <p:cNvPicPr>
            <a:picLocks noChangeAspect="1"/>
          </p:cNvPicPr>
          <p:nvPr/>
        </p:nvPicPr>
        <p:blipFill>
          <a:blip r:embed="rId2">
            <a:alphaModFix amt="20000"/>
          </a:blip>
          <a:srcRect t="-1" b="2004"/>
          <a:stretch/>
        </p:blipFill>
        <p:spPr>
          <a:xfrm>
            <a:off x="0" y="0"/>
            <a:ext cx="12192530" cy="6858000"/>
          </a:xfrm>
          <a:prstGeom prst="rect">
            <a:avLst/>
          </a:prstGeom>
        </p:spPr>
      </p:pic>
      <p:sp>
        <p:nvSpPr>
          <p:cNvPr id="13" name="TextBox 12">
            <a:extLst>
              <a:ext uri="{FF2B5EF4-FFF2-40B4-BE49-F238E27FC236}">
                <a16:creationId xmlns:a16="http://schemas.microsoft.com/office/drawing/2014/main" id="{176A1677-6140-D58B-7F5F-DD76FA5A4814}"/>
              </a:ext>
            </a:extLst>
          </p:cNvPr>
          <p:cNvSpPr txBox="1"/>
          <p:nvPr/>
        </p:nvSpPr>
        <p:spPr>
          <a:xfrm>
            <a:off x="400050" y="1557338"/>
            <a:ext cx="1113129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ASSIST:</a:t>
            </a: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The </a:t>
            </a:r>
            <a:r>
              <a:rPr kumimoji="0" lang="en-US"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OhCR</a:t>
            </a: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Assist Mission works with Ohio municipalities to familiarize and meet the guidelines found in NIST 800-53, Security and Privacy Controls for Information Systems and Organizations. We do this by bringing in a group of our members to audit your processes and procedures to help walk through the controls and identify areas for improvement while getting your organization on the path to data security compliance.</a:t>
            </a:r>
          </a:p>
        </p:txBody>
      </p:sp>
      <p:sp>
        <p:nvSpPr>
          <p:cNvPr id="14" name="TextBox 13">
            <a:extLst>
              <a:ext uri="{FF2B5EF4-FFF2-40B4-BE49-F238E27FC236}">
                <a16:creationId xmlns:a16="http://schemas.microsoft.com/office/drawing/2014/main" id="{A1696A43-7805-0E52-1E28-7F3630679FB3}"/>
              </a:ext>
            </a:extLst>
          </p:cNvPr>
          <p:cNvSpPr txBox="1"/>
          <p:nvPr/>
        </p:nvSpPr>
        <p:spPr>
          <a:xfrm>
            <a:off x="400050" y="3128065"/>
            <a:ext cx="1113129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EDUCATE:</a:t>
            </a: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The Education Working Group mission is to build public interest in cybersecurity, encourage Ohio citizens with the technical interest to pursue educational pathways growing Ohio’s cyber and technical workforce. To that end, we will focus on mentorship and educational efforts for K-12 students in alignment with Regional Programming Centers (RPCs) in the areas in which they operate.</a:t>
            </a:r>
          </a:p>
        </p:txBody>
      </p:sp>
      <p:sp>
        <p:nvSpPr>
          <p:cNvPr id="15" name="TextBox 14">
            <a:extLst>
              <a:ext uri="{FF2B5EF4-FFF2-40B4-BE49-F238E27FC236}">
                <a16:creationId xmlns:a16="http://schemas.microsoft.com/office/drawing/2014/main" id="{6490CDA0-B51A-E53E-AF34-F51DED888524}"/>
              </a:ext>
            </a:extLst>
          </p:cNvPr>
          <p:cNvSpPr txBox="1"/>
          <p:nvPr/>
        </p:nvSpPr>
        <p:spPr>
          <a:xfrm>
            <a:off x="400050" y="4698792"/>
            <a:ext cx="111312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RESPOND:</a:t>
            </a: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Organizations that find they need assistance with their response to a cyber incident or even to just report a cyber incident has occurred should call the Statewide Terrorism Analysis and Crime Center (STACC) in accordance with the Cyber Incident Plan.</a:t>
            </a:r>
          </a:p>
        </p:txBody>
      </p:sp>
      <p:sp>
        <p:nvSpPr>
          <p:cNvPr id="6" name="Title 1">
            <a:extLst>
              <a:ext uri="{FF2B5EF4-FFF2-40B4-BE49-F238E27FC236}">
                <a16:creationId xmlns:a16="http://schemas.microsoft.com/office/drawing/2014/main" id="{48A25770-6EE2-1820-BA18-CD75C55E4E2C}"/>
              </a:ext>
            </a:extLst>
          </p:cNvPr>
          <p:cNvSpPr>
            <a:spLocks noGrp="1"/>
          </p:cNvSpPr>
          <p:nvPr>
            <p:ph type="title"/>
          </p:nvPr>
        </p:nvSpPr>
        <p:spPr>
          <a:xfrm>
            <a:off x="142875" y="-94627"/>
            <a:ext cx="10515600" cy="1325563"/>
          </a:xfrm>
        </p:spPr>
        <p:txBody>
          <a:bodyPr>
            <a:normAutofit/>
          </a:bodyPr>
          <a:lstStyle/>
          <a:p>
            <a:pPr marR="0" rtl="0"/>
            <a:r>
              <a:rPr lang="en-US" sz="4800" b="1" dirty="0">
                <a:latin typeface="Arial" panose="020B0604020202020204" pitchFamily="34" charset="0"/>
                <a:cs typeface="Arial" panose="020B0604020202020204" pitchFamily="34" charset="0"/>
              </a:rPr>
              <a:t>The </a:t>
            </a:r>
            <a:r>
              <a:rPr lang="en-US" sz="4800" b="1" dirty="0" err="1">
                <a:latin typeface="Arial" panose="020B0604020202020204" pitchFamily="34" charset="0"/>
                <a:cs typeface="Arial" panose="020B0604020202020204" pitchFamily="34" charset="0"/>
              </a:rPr>
              <a:t>OhCR</a:t>
            </a:r>
            <a:r>
              <a:rPr lang="en-US" sz="4800" b="1" dirty="0">
                <a:latin typeface="Arial" panose="020B0604020202020204" pitchFamily="34" charset="0"/>
                <a:cs typeface="Arial" panose="020B0604020202020204" pitchFamily="34" charset="0"/>
              </a:rPr>
              <a:t> Mission</a:t>
            </a:r>
          </a:p>
        </p:txBody>
      </p:sp>
    </p:spTree>
    <p:extLst>
      <p:ext uri="{BB962C8B-B14F-4D97-AF65-F5344CB8AC3E}">
        <p14:creationId xmlns:p14="http://schemas.microsoft.com/office/powerpoint/2010/main" val="3655676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B5E98-44D3-A79D-BD6F-C6FEB990F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BD458-A99C-0872-31B1-A7B636384426}"/>
              </a:ext>
            </a:extLst>
          </p:cNvPr>
          <p:cNvSpPr>
            <a:spLocks noGrp="1"/>
          </p:cNvSpPr>
          <p:nvPr>
            <p:ph type="title"/>
          </p:nvPr>
        </p:nvSpPr>
        <p:spPr>
          <a:xfrm>
            <a:off x="161925" y="-82550"/>
            <a:ext cx="10515600" cy="1325563"/>
          </a:xfrm>
        </p:spPr>
        <p:txBody>
          <a:bodyPr>
            <a:normAutofit/>
          </a:bodyPr>
          <a:lstStyle/>
          <a:p>
            <a:r>
              <a:rPr lang="en-US" sz="4800" b="1" dirty="0">
                <a:latin typeface="Arial" panose="020B0604020202020204" pitchFamily="34" charset="0"/>
                <a:cs typeface="Arial" panose="020B0604020202020204" pitchFamily="34" charset="0"/>
              </a:rPr>
              <a:t>What Do We Do</a:t>
            </a:r>
          </a:p>
        </p:txBody>
      </p:sp>
      <p:sp>
        <p:nvSpPr>
          <p:cNvPr id="3" name="Text Placeholder 2">
            <a:extLst>
              <a:ext uri="{FF2B5EF4-FFF2-40B4-BE49-F238E27FC236}">
                <a16:creationId xmlns:a16="http://schemas.microsoft.com/office/drawing/2014/main" id="{0979CBF8-4A24-33B3-D9C5-6156FD6CC002}"/>
              </a:ext>
            </a:extLst>
          </p:cNvPr>
          <p:cNvSpPr>
            <a:spLocks noGrp="1"/>
          </p:cNvSpPr>
          <p:nvPr>
            <p:ph type="body" idx="1"/>
          </p:nvPr>
        </p:nvSpPr>
        <p:spPr>
          <a:xfrm>
            <a:off x="567722" y="1243013"/>
            <a:ext cx="5066731" cy="4166961"/>
          </a:xfrm>
        </p:spPr>
        <p:txBody>
          <a:bodyPr>
            <a:normAutofit lnSpcReduction="10000"/>
          </a:bodyPr>
          <a:lstStyle/>
          <a:p>
            <a:pPr>
              <a:spcAft>
                <a:spcPts val="600"/>
              </a:spcAft>
            </a:pPr>
            <a:r>
              <a:rPr lang="en-US" sz="2400" dirty="0" err="1">
                <a:latin typeface="Arial" panose="020B0604020202020204" pitchFamily="34" charset="0"/>
                <a:cs typeface="Arial" panose="020B0604020202020204" pitchFamily="34" charset="0"/>
              </a:rPr>
              <a:t>OhCR</a:t>
            </a:r>
            <a:r>
              <a:rPr lang="en-US" sz="2400" dirty="0">
                <a:latin typeface="Arial" panose="020B0604020202020204" pitchFamily="34" charset="0"/>
                <a:cs typeface="Arial" panose="020B0604020202020204" pitchFamily="34" charset="0"/>
              </a:rPr>
              <a:t> Personnel  </a:t>
            </a:r>
          </a:p>
          <a:p>
            <a:pPr>
              <a:spcAft>
                <a:spcPts val="600"/>
              </a:spcAft>
            </a:pPr>
            <a:r>
              <a:rPr lang="en-US" sz="2400" b="0" i="0" u="none" strike="noStrike" baseline="0" dirty="0">
                <a:latin typeface="Arial" panose="020B0604020202020204" pitchFamily="34" charset="0"/>
                <a:cs typeface="Arial" panose="020B0604020202020204" pitchFamily="34" charset="0"/>
              </a:rPr>
              <a:t>Cleveland, Columbus, Cincinnati Regions</a:t>
            </a:r>
          </a:p>
          <a:p>
            <a:pPr>
              <a:spcAft>
                <a:spcPts val="600"/>
              </a:spcAft>
            </a:pPr>
            <a:r>
              <a:rPr lang="en-US" sz="2400" dirty="0">
                <a:latin typeface="Arial" panose="020B0604020202020204" pitchFamily="34" charset="0"/>
                <a:cs typeface="Arial" panose="020B0604020202020204" pitchFamily="34" charset="0"/>
              </a:rPr>
              <a:t>Missions</a:t>
            </a:r>
          </a:p>
          <a:p>
            <a:pPr lvl="1">
              <a:spcAft>
                <a:spcPts val="600"/>
              </a:spcAft>
            </a:pPr>
            <a:r>
              <a:rPr lang="en-US" b="0" i="0" u="none" strike="noStrike" baseline="0" dirty="0">
                <a:latin typeface="Arial" panose="020B0604020202020204" pitchFamily="34" charset="0"/>
                <a:cs typeface="Arial" panose="020B0604020202020204" pitchFamily="34" charset="0"/>
              </a:rPr>
              <a:t>Assist</a:t>
            </a:r>
          </a:p>
          <a:p>
            <a:pPr lvl="2">
              <a:spcAft>
                <a:spcPts val="600"/>
              </a:spcAft>
            </a:pPr>
            <a:r>
              <a:rPr lang="en-US" b="0" i="0" u="none" strike="noStrike" baseline="0" dirty="0">
                <a:latin typeface="Arial" panose="020B0604020202020204" pitchFamily="34" charset="0"/>
                <a:cs typeface="Arial" panose="020B0604020202020204" pitchFamily="34" charset="0"/>
              </a:rPr>
              <a:t>Assessment</a:t>
            </a:r>
          </a:p>
          <a:p>
            <a:pPr lvl="2">
              <a:spcAft>
                <a:spcPts val="600"/>
              </a:spcAft>
            </a:pPr>
            <a:r>
              <a:rPr lang="en-US" dirty="0">
                <a:latin typeface="Arial" panose="020B0604020202020204" pitchFamily="34" charset="0"/>
                <a:cs typeface="Arial" panose="020B0604020202020204" pitchFamily="34" charset="0"/>
              </a:rPr>
              <a:t>POAAM Support</a:t>
            </a:r>
          </a:p>
          <a:p>
            <a:pPr lvl="2">
              <a:spcAft>
                <a:spcPts val="600"/>
              </a:spcAft>
            </a:pPr>
            <a:r>
              <a:rPr lang="en-US" dirty="0">
                <a:latin typeface="Arial" panose="020B0604020202020204" pitchFamily="34" charset="0"/>
                <a:cs typeface="Arial" panose="020B0604020202020204" pitchFamily="34" charset="0"/>
              </a:rPr>
              <a:t>Vulnerability Assessment</a:t>
            </a:r>
          </a:p>
          <a:p>
            <a:pPr lvl="1">
              <a:spcAft>
                <a:spcPts val="600"/>
              </a:spcAft>
            </a:pPr>
            <a:r>
              <a:rPr lang="en-US" sz="2000" b="0" i="0" u="none" strike="noStrike" baseline="0" dirty="0">
                <a:latin typeface="Arial" panose="020B0604020202020204" pitchFamily="34" charset="0"/>
                <a:cs typeface="Arial" panose="020B0604020202020204" pitchFamily="34" charset="0"/>
              </a:rPr>
              <a:t>Educate</a:t>
            </a:r>
          </a:p>
          <a:p>
            <a:pPr lvl="1">
              <a:spcAft>
                <a:spcPts val="600"/>
              </a:spcAft>
            </a:pPr>
            <a:r>
              <a:rPr lang="en-US" sz="2000" dirty="0">
                <a:latin typeface="Arial" panose="020B0604020202020204" pitchFamily="34" charset="0"/>
                <a:cs typeface="Arial" panose="020B0604020202020204" pitchFamily="34" charset="0"/>
              </a:rPr>
              <a:t>Incident Response</a:t>
            </a:r>
            <a:endParaRPr lang="en-US" sz="2000" b="0" i="0" u="none" strike="noStrike" baseline="0" dirty="0">
              <a:latin typeface="Arial" panose="020B0604020202020204" pitchFamily="34" charset="0"/>
              <a:cs typeface="Arial" panose="020B0604020202020204" pitchFamily="34" charset="0"/>
            </a:endParaRPr>
          </a:p>
          <a:p>
            <a:pPr lvl="1"/>
            <a:endParaRPr lang="en-US" b="0" i="0" u="none" strike="noStrike" baseline="0" dirty="0">
              <a:latin typeface="Calibri" panose="020F0502020204030204" pitchFamily="34" charset="0"/>
            </a:endParaRPr>
          </a:p>
        </p:txBody>
      </p:sp>
      <p:pic>
        <p:nvPicPr>
          <p:cNvPr id="4" name="Picture 3" descr="Logo&#10;&#10;Description automatically generated">
            <a:extLst>
              <a:ext uri="{FF2B5EF4-FFF2-40B4-BE49-F238E27FC236}">
                <a16:creationId xmlns:a16="http://schemas.microsoft.com/office/drawing/2014/main" id="{CB1D0EDC-27DB-8CFE-98CE-7820FE567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8" name="TextBox 7">
            <a:extLst>
              <a:ext uri="{FF2B5EF4-FFF2-40B4-BE49-F238E27FC236}">
                <a16:creationId xmlns:a16="http://schemas.microsoft.com/office/drawing/2014/main" id="{DCDB4144-CAF6-D20E-93A5-4ECE0D55D80C}"/>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pic>
        <p:nvPicPr>
          <p:cNvPr id="9" name="Picture 8">
            <a:extLst>
              <a:ext uri="{FF2B5EF4-FFF2-40B4-BE49-F238E27FC236}">
                <a16:creationId xmlns:a16="http://schemas.microsoft.com/office/drawing/2014/main" id="{5582459A-E3EB-6A12-D428-602E858189AD}"/>
              </a:ext>
            </a:extLst>
          </p:cNvPr>
          <p:cNvPicPr>
            <a:picLocks noChangeAspect="1"/>
          </p:cNvPicPr>
          <p:nvPr/>
        </p:nvPicPr>
        <p:blipFill>
          <a:blip r:embed="rId3"/>
          <a:stretch>
            <a:fillRect/>
          </a:stretch>
        </p:blipFill>
        <p:spPr>
          <a:xfrm>
            <a:off x="6040249" y="991019"/>
            <a:ext cx="3985591" cy="4981989"/>
          </a:xfrm>
          <a:prstGeom prst="rect">
            <a:avLst/>
          </a:prstGeom>
        </p:spPr>
      </p:pic>
    </p:spTree>
    <p:extLst>
      <p:ext uri="{BB962C8B-B14F-4D97-AF65-F5344CB8AC3E}">
        <p14:creationId xmlns:p14="http://schemas.microsoft.com/office/powerpoint/2010/main" val="546037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using laptops&#10;&#10;Description automatically generated with medium confidence">
            <a:extLst>
              <a:ext uri="{FF2B5EF4-FFF2-40B4-BE49-F238E27FC236}">
                <a16:creationId xmlns:a16="http://schemas.microsoft.com/office/drawing/2014/main" id="{0388CEB6-08BB-DDB3-7D17-337D2B4217CB}"/>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r="249" b="23250"/>
          <a:stretch/>
        </p:blipFill>
        <p:spPr>
          <a:xfrm>
            <a:off x="0" y="0"/>
            <a:ext cx="12264571" cy="7011537"/>
          </a:xfrm>
          <a:prstGeom prst="rect">
            <a:avLst/>
          </a:prstGeom>
        </p:spPr>
      </p:pic>
      <p:sp>
        <p:nvSpPr>
          <p:cNvPr id="2" name="Title 1">
            <a:extLst>
              <a:ext uri="{FF2B5EF4-FFF2-40B4-BE49-F238E27FC236}">
                <a16:creationId xmlns:a16="http://schemas.microsoft.com/office/drawing/2014/main" id="{CDFBB00C-B610-54CA-D075-206EB7FE106D}"/>
              </a:ext>
            </a:extLst>
          </p:cNvPr>
          <p:cNvSpPr>
            <a:spLocks noGrp="1"/>
          </p:cNvSpPr>
          <p:nvPr>
            <p:ph type="title"/>
          </p:nvPr>
        </p:nvSpPr>
        <p:spPr>
          <a:xfrm>
            <a:off x="171450" y="-44622"/>
            <a:ext cx="10515600" cy="1325563"/>
          </a:xfrm>
        </p:spPr>
        <p:txBody>
          <a:bodyPr/>
          <a:lstStyle/>
          <a:p>
            <a:pPr marR="0"/>
            <a:r>
              <a:rPr lang="en-US" sz="4800" b="1" dirty="0" err="1">
                <a:latin typeface="Arial" panose="020B0604020202020204" pitchFamily="34" charset="0"/>
                <a:cs typeface="Arial" panose="020B0604020202020204" pitchFamily="34" charset="0"/>
              </a:rPr>
              <a:t>OhCR</a:t>
            </a:r>
            <a:r>
              <a:rPr lang="en-US" sz="4800" b="1" dirty="0">
                <a:latin typeface="Arial" panose="020B0604020202020204" pitchFamily="34" charset="0"/>
                <a:cs typeface="Arial" panose="020B0604020202020204" pitchFamily="34" charset="0"/>
              </a:rPr>
              <a:t> Personnel Requirements</a:t>
            </a:r>
          </a:p>
        </p:txBody>
      </p:sp>
      <p:sp>
        <p:nvSpPr>
          <p:cNvPr id="3" name="Text Placeholder 2">
            <a:extLst>
              <a:ext uri="{FF2B5EF4-FFF2-40B4-BE49-F238E27FC236}">
                <a16:creationId xmlns:a16="http://schemas.microsoft.com/office/drawing/2014/main" id="{E860BAF1-644E-0A5C-0CA2-2DD148F40A85}"/>
              </a:ext>
            </a:extLst>
          </p:cNvPr>
          <p:cNvSpPr>
            <a:spLocks noGrp="1"/>
          </p:cNvSpPr>
          <p:nvPr>
            <p:ph type="body" idx="1"/>
          </p:nvPr>
        </p:nvSpPr>
        <p:spPr>
          <a:xfrm>
            <a:off x="333375" y="1236318"/>
            <a:ext cx="10515600" cy="4899468"/>
          </a:xfrm>
        </p:spPr>
        <p:txBody>
          <a:bodyPr>
            <a:normAutofit/>
          </a:bodyPr>
          <a:lstStyle/>
          <a:p>
            <a:pPr marL="0" marR="0" lvl="0" indent="0" rtl="0">
              <a:buNone/>
            </a:pPr>
            <a:r>
              <a:rPr lang="en-US" sz="2000" b="1" i="0" u="none" strike="noStrike" baseline="0" dirty="0">
                <a:latin typeface="Arial" panose="020B0604020202020204" pitchFamily="34" charset="0"/>
                <a:cs typeface="Arial" panose="020B0604020202020204" pitchFamily="34" charset="0"/>
              </a:rPr>
              <a:t>The requirements to join the Ohio Cyber Reserve are the following:</a:t>
            </a:r>
          </a:p>
          <a:p>
            <a:pPr marL="514350" marR="0" lvl="0" indent="-171450" rtl="0"/>
            <a:r>
              <a:rPr lang="en-US" sz="2000" dirty="0">
                <a:latin typeface="Arial" panose="020B0604020202020204" pitchFamily="34" charset="0"/>
                <a:cs typeface="Arial" panose="020B0604020202020204" pitchFamily="34" charset="0"/>
              </a:rPr>
              <a:t>4 years</a:t>
            </a:r>
            <a:r>
              <a:rPr lang="en-US" sz="2000" b="0" i="0" u="none" strike="noStrike" baseline="0" dirty="0">
                <a:latin typeface="Arial" panose="020B0604020202020204" pitchFamily="34" charset="0"/>
                <a:cs typeface="Arial" panose="020B0604020202020204" pitchFamily="34" charset="0"/>
              </a:rPr>
              <a:t> employed in a cyber security position that requires work role certification</a:t>
            </a:r>
          </a:p>
          <a:p>
            <a:pPr marL="514350" marR="0" lvl="0" indent="-171450" rtl="0"/>
            <a:r>
              <a:rPr lang="en-US" sz="2000" b="0" i="0" u="none" strike="noStrike" baseline="0" dirty="0">
                <a:latin typeface="Arial" panose="020B0604020202020204" pitchFamily="34" charset="0"/>
                <a:cs typeface="Arial" panose="020B0604020202020204" pitchFamily="34" charset="0"/>
              </a:rPr>
              <a:t>Takes both an </a:t>
            </a:r>
            <a:r>
              <a:rPr lang="en-US" sz="2000" b="0" i="0" u="none" strike="noStrike" baseline="0" dirty="0" err="1">
                <a:latin typeface="Arial" panose="020B0604020202020204" pitchFamily="34" charset="0"/>
                <a:cs typeface="Arial" panose="020B0604020202020204" pitchFamily="34" charset="0"/>
              </a:rPr>
              <a:t>OhCR</a:t>
            </a:r>
            <a:r>
              <a:rPr lang="en-US" sz="2000" b="0" i="0" u="none" strike="noStrike" baseline="0" dirty="0">
                <a:latin typeface="Arial" panose="020B0604020202020204" pitchFamily="34" charset="0"/>
                <a:cs typeface="Arial" panose="020B0604020202020204" pitchFamily="34" charset="0"/>
              </a:rPr>
              <a:t> and SANS cybersecurity examination</a:t>
            </a:r>
          </a:p>
          <a:p>
            <a:pPr marL="514350" marR="0" lvl="0" indent="-171450" rtl="0"/>
            <a:r>
              <a:rPr lang="en-US" sz="2000" b="0" i="0" u="none" strike="noStrike" baseline="0" dirty="0">
                <a:latin typeface="Arial" panose="020B0604020202020204" pitchFamily="34" charset="0"/>
                <a:cs typeface="Arial" panose="020B0604020202020204" pitchFamily="34" charset="0"/>
              </a:rPr>
              <a:t>Reviewed by a 5 person </a:t>
            </a:r>
            <a:r>
              <a:rPr lang="en-US" sz="2000" b="0" i="0" u="none" strike="noStrike" baseline="0" dirty="0" err="1">
                <a:latin typeface="Arial" panose="020B0604020202020204" pitchFamily="34" charset="0"/>
                <a:cs typeface="Arial" panose="020B0604020202020204" pitchFamily="34" charset="0"/>
              </a:rPr>
              <a:t>OhCR</a:t>
            </a:r>
            <a:r>
              <a:rPr lang="en-US" sz="2000" b="0" i="0" u="none" strike="noStrike" baseline="0" dirty="0">
                <a:latin typeface="Arial" panose="020B0604020202020204" pitchFamily="34" charset="0"/>
                <a:cs typeface="Arial" panose="020B0604020202020204" pitchFamily="34" charset="0"/>
              </a:rPr>
              <a:t> member panel</a:t>
            </a:r>
          </a:p>
          <a:p>
            <a:pPr marL="514350" marR="0" lvl="0" indent="-171450" rtl="0"/>
            <a:r>
              <a:rPr lang="en-US" sz="2000" b="0" i="0" u="none" strike="noStrike" baseline="0" dirty="0">
                <a:latin typeface="Arial" panose="020B0604020202020204" pitchFamily="34" charset="0"/>
                <a:cs typeface="Arial" panose="020B0604020202020204" pitchFamily="34" charset="0"/>
              </a:rPr>
              <a:t>Members are citizens of the State of Ohio and the United States of America</a:t>
            </a:r>
          </a:p>
          <a:p>
            <a:pPr marL="514350" marR="0" lvl="0" indent="-171450" rtl="0"/>
            <a:r>
              <a:rPr lang="en-US" sz="2000" b="0" i="0" u="none" strike="noStrike" baseline="0" dirty="0">
                <a:latin typeface="Arial" panose="020B0604020202020204" pitchFamily="34" charset="0"/>
                <a:cs typeface="Arial" panose="020B0604020202020204" pitchFamily="34" charset="0"/>
              </a:rPr>
              <a:t>Receive an initial FBI / BCI background check which is updated every 24 months</a:t>
            </a:r>
          </a:p>
          <a:p>
            <a:pPr marL="514350" marR="0" lvl="0" indent="-171450" rtl="0">
              <a:spcAft>
                <a:spcPts val="1200"/>
              </a:spcAft>
            </a:pPr>
            <a:r>
              <a:rPr lang="en-US" sz="2000" b="0" i="0" u="none" strike="noStrike" baseline="0" dirty="0">
                <a:latin typeface="Arial" panose="020B0604020202020204" pitchFamily="34" charset="0"/>
                <a:cs typeface="Arial" panose="020B0604020202020204" pitchFamily="34" charset="0"/>
              </a:rPr>
              <a:t>Sworn into service by Field Grade United States military officers</a:t>
            </a:r>
          </a:p>
          <a:p>
            <a:pPr marL="0" marR="0" lvl="0" indent="0" rtl="0">
              <a:buNone/>
            </a:pPr>
            <a:r>
              <a:rPr lang="en-US" sz="2000" b="1" i="0" u="none" strike="noStrike" baseline="0" dirty="0" err="1">
                <a:latin typeface="Arial" panose="020B0604020202020204" pitchFamily="34" charset="0"/>
                <a:cs typeface="Arial" panose="020B0604020202020204" pitchFamily="34" charset="0"/>
              </a:rPr>
              <a:t>OhCR</a:t>
            </a:r>
            <a:r>
              <a:rPr lang="en-US" sz="2000" b="1" i="0" u="none" strike="noStrike" baseline="0" dirty="0">
                <a:latin typeface="Arial" panose="020B0604020202020204" pitchFamily="34" charset="0"/>
                <a:cs typeface="Arial" panose="020B0604020202020204" pitchFamily="34" charset="0"/>
              </a:rPr>
              <a:t> members education is typically:</a:t>
            </a:r>
          </a:p>
          <a:p>
            <a:pPr marL="514350" indent="-171450"/>
            <a:r>
              <a:rPr lang="en-US" sz="2000" dirty="0">
                <a:latin typeface="Arial" panose="020B0604020202020204" pitchFamily="34" charset="0"/>
                <a:cs typeface="Arial" panose="020B0604020202020204" pitchFamily="34" charset="0"/>
              </a:rPr>
              <a:t>Bachelor of Science in Cybersecurity or Related Field of Study</a:t>
            </a:r>
          </a:p>
          <a:p>
            <a:pPr marL="514350" indent="-171450">
              <a:spcAft>
                <a:spcPts val="1200"/>
              </a:spcAft>
            </a:pPr>
            <a:r>
              <a:rPr lang="en-US" sz="2000" dirty="0">
                <a:latin typeface="Arial" panose="020B0604020202020204" pitchFamily="34" charset="0"/>
                <a:cs typeface="Arial" panose="020B0604020202020204" pitchFamily="34" charset="0"/>
              </a:rPr>
              <a:t>Higher Education above Bachelor of Science and multiple Cybersecurity certifications</a:t>
            </a:r>
          </a:p>
          <a:p>
            <a:pPr marL="0" marR="0" lvl="0" indent="0" rtl="0">
              <a:buNone/>
            </a:pPr>
            <a:r>
              <a:rPr lang="en-US" sz="2000" b="1" i="0" u="none" strike="noStrike" baseline="0" dirty="0" err="1">
                <a:latin typeface="Arial" panose="020B0604020202020204" pitchFamily="34" charset="0"/>
                <a:cs typeface="Arial" panose="020B0604020202020204" pitchFamily="34" charset="0"/>
              </a:rPr>
              <a:t>OhCR</a:t>
            </a:r>
            <a:r>
              <a:rPr lang="en-US" sz="2000" b="1" i="0" u="none" strike="noStrike" baseline="0" dirty="0">
                <a:latin typeface="Arial" panose="020B0604020202020204" pitchFamily="34" charset="0"/>
                <a:cs typeface="Arial" panose="020B0604020202020204" pitchFamily="34" charset="0"/>
              </a:rPr>
              <a:t> reservists will sign NDA on every mission they are participating in.</a:t>
            </a:r>
          </a:p>
        </p:txBody>
      </p:sp>
    </p:spTree>
    <p:extLst>
      <p:ext uri="{BB962C8B-B14F-4D97-AF65-F5344CB8AC3E}">
        <p14:creationId xmlns:p14="http://schemas.microsoft.com/office/powerpoint/2010/main" val="3849774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77B72-F6F8-9D84-DD00-06C2BD136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2EFC9-E1D1-A432-3C6F-C13E2E601F67}"/>
              </a:ext>
            </a:extLst>
          </p:cNvPr>
          <p:cNvSpPr>
            <a:spLocks noGrp="1"/>
          </p:cNvSpPr>
          <p:nvPr>
            <p:ph type="title"/>
          </p:nvPr>
        </p:nvSpPr>
        <p:spPr>
          <a:xfrm>
            <a:off x="3942001" y="2305050"/>
            <a:ext cx="5068649" cy="1325563"/>
          </a:xfrm>
        </p:spPr>
        <p:txBody>
          <a:bodyPr>
            <a:normAutofit/>
          </a:bodyPr>
          <a:lstStyle/>
          <a:p>
            <a:r>
              <a:rPr lang="en-US" sz="4800" b="1" dirty="0">
                <a:latin typeface="Arial" panose="020B0604020202020204" pitchFamily="34" charset="0"/>
                <a:cs typeface="Arial" panose="020B0604020202020204" pitchFamily="34" charset="0"/>
              </a:rPr>
              <a:t>Assist Mission</a:t>
            </a:r>
          </a:p>
        </p:txBody>
      </p:sp>
      <p:pic>
        <p:nvPicPr>
          <p:cNvPr id="8" name="Picture 7" descr="Logo&#10;&#10;Description automatically generated">
            <a:extLst>
              <a:ext uri="{FF2B5EF4-FFF2-40B4-BE49-F238E27FC236}">
                <a16:creationId xmlns:a16="http://schemas.microsoft.com/office/drawing/2014/main" id="{D284DD5C-8C35-6523-8B3F-9C00D9E1C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9" name="TextBox 8">
            <a:extLst>
              <a:ext uri="{FF2B5EF4-FFF2-40B4-BE49-F238E27FC236}">
                <a16:creationId xmlns:a16="http://schemas.microsoft.com/office/drawing/2014/main" id="{38794324-F29F-F9F5-D4B2-A47CD5F40DF1}"/>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spTree>
    <p:extLst>
      <p:ext uri="{BB962C8B-B14F-4D97-AF65-F5344CB8AC3E}">
        <p14:creationId xmlns:p14="http://schemas.microsoft.com/office/powerpoint/2010/main" val="4133277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D9D8-498C-481F-8182-560319EB83CF}"/>
              </a:ext>
            </a:extLst>
          </p:cNvPr>
          <p:cNvSpPr>
            <a:spLocks noGrp="1"/>
          </p:cNvSpPr>
          <p:nvPr>
            <p:ph type="title"/>
          </p:nvPr>
        </p:nvSpPr>
        <p:spPr>
          <a:xfrm>
            <a:off x="142875" y="-92075"/>
            <a:ext cx="10839734" cy="1325563"/>
          </a:xfrm>
        </p:spPr>
        <p:txBody>
          <a:bodyPr>
            <a:normAutofit/>
          </a:bodyPr>
          <a:lstStyle/>
          <a:p>
            <a:pPr marL="0" marR="0" lvl="0" indent="0"/>
            <a:r>
              <a:rPr lang="en-US" sz="4800" b="1" dirty="0">
                <a:latin typeface="Arial" panose="020B0604020202020204" pitchFamily="34" charset="0"/>
                <a:cs typeface="Arial" panose="020B0604020202020204" pitchFamily="34" charset="0"/>
              </a:rPr>
              <a:t>Cybersecurity Assessment Planning</a:t>
            </a:r>
          </a:p>
        </p:txBody>
      </p:sp>
      <p:sp>
        <p:nvSpPr>
          <p:cNvPr id="3" name="Text Placeholder 2">
            <a:extLst>
              <a:ext uri="{FF2B5EF4-FFF2-40B4-BE49-F238E27FC236}">
                <a16:creationId xmlns:a16="http://schemas.microsoft.com/office/drawing/2014/main" id="{ED34A235-C578-3F11-C74E-F05A44E9AABE}"/>
              </a:ext>
            </a:extLst>
          </p:cNvPr>
          <p:cNvSpPr>
            <a:spLocks noGrp="1"/>
          </p:cNvSpPr>
          <p:nvPr>
            <p:ph type="body" idx="1"/>
          </p:nvPr>
        </p:nvSpPr>
        <p:spPr>
          <a:xfrm>
            <a:off x="545782" y="1120321"/>
            <a:ext cx="5894613" cy="4351338"/>
          </a:xfrm>
        </p:spPr>
        <p:txBody>
          <a:bodyPr>
            <a:noAutofit/>
          </a:bodyPr>
          <a:lstStyle/>
          <a:p>
            <a:pPr rtl="0" eaLnBrk="1" latinLnBrk="0" hangingPunct="1"/>
            <a:r>
              <a:rPr lang="en-US" sz="2400" b="0" i="0" kern="1200" baseline="0" dirty="0">
                <a:solidFill>
                  <a:schemeClr val="tx1"/>
                </a:solidFill>
                <a:effectLst/>
                <a:latin typeface="Arial" panose="020B0604020202020204" pitchFamily="34" charset="0"/>
                <a:cs typeface="Arial" panose="020B0604020202020204" pitchFamily="34" charset="0"/>
              </a:rPr>
              <a:t>Non-Disclosure Agreement (NDA) </a:t>
            </a:r>
          </a:p>
          <a:p>
            <a:pPr rtl="0" eaLnBrk="1" latinLnBrk="0" hangingPunct="1"/>
            <a:r>
              <a:rPr lang="en-US" sz="2400" b="0" i="0" kern="1200" baseline="0" dirty="0">
                <a:solidFill>
                  <a:schemeClr val="tx1"/>
                </a:solidFill>
                <a:effectLst/>
                <a:latin typeface="Arial" panose="020B0604020202020204" pitchFamily="34" charset="0"/>
                <a:cs typeface="Arial" panose="020B0604020202020204" pitchFamily="34" charset="0"/>
              </a:rPr>
              <a:t>Memorandum of Agreement (MOA)</a:t>
            </a:r>
            <a:endParaRPr lang="en-US" sz="2400" dirty="0">
              <a:effectLst/>
              <a:latin typeface="Arial" panose="020B0604020202020204" pitchFamily="34" charset="0"/>
              <a:cs typeface="Arial" panose="020B0604020202020204" pitchFamily="34" charset="0"/>
            </a:endParaRPr>
          </a:p>
          <a:p>
            <a:pPr rtl="0" eaLnBrk="1" latinLnBrk="0" hangingPunct="1"/>
            <a:r>
              <a:rPr lang="en-US" sz="2400" b="0" i="0" kern="1200" baseline="0" dirty="0" err="1">
                <a:solidFill>
                  <a:schemeClr val="tx1"/>
                </a:solidFill>
                <a:effectLst/>
                <a:latin typeface="Arial" panose="020B0604020202020204" pitchFamily="34" charset="0"/>
                <a:cs typeface="Arial" panose="020B0604020202020204" pitchFamily="34" charset="0"/>
              </a:rPr>
              <a:t>OhCR</a:t>
            </a:r>
            <a:r>
              <a:rPr lang="en-US" sz="2400" b="0" i="0" kern="1200" baseline="0" dirty="0">
                <a:solidFill>
                  <a:schemeClr val="tx1"/>
                </a:solidFill>
                <a:effectLst/>
                <a:latin typeface="Arial" panose="020B0604020202020204" pitchFamily="34" charset="0"/>
                <a:cs typeface="Arial" panose="020B0604020202020204" pitchFamily="34" charset="0"/>
              </a:rPr>
              <a:t> NIST Cybersecurity Assessment Menu</a:t>
            </a:r>
            <a:endParaRPr lang="en-US" sz="2400" dirty="0">
              <a:effectLst/>
              <a:latin typeface="Arial" panose="020B0604020202020204" pitchFamily="34" charset="0"/>
              <a:cs typeface="Arial" panose="020B0604020202020204" pitchFamily="34" charset="0"/>
            </a:endParaRPr>
          </a:p>
          <a:p>
            <a:pPr rtl="0" eaLnBrk="1" latinLnBrk="0" hangingPunct="1"/>
            <a:r>
              <a:rPr lang="en-US" sz="2400" b="0" i="0" kern="1200" baseline="0" dirty="0">
                <a:solidFill>
                  <a:schemeClr val="tx1"/>
                </a:solidFill>
                <a:effectLst/>
                <a:latin typeface="Arial" panose="020B0604020202020204" pitchFamily="34" charset="0"/>
                <a:cs typeface="Arial" panose="020B0604020202020204" pitchFamily="34" charset="0"/>
              </a:rPr>
              <a:t>Blank NIST Cybersecurity Assessment &amp; Gap Analysis</a:t>
            </a:r>
            <a:endParaRPr lang="en-US" sz="2400" dirty="0">
              <a:effectLst/>
              <a:latin typeface="Arial" panose="020B0604020202020204" pitchFamily="34" charset="0"/>
              <a:cs typeface="Arial" panose="020B0604020202020204" pitchFamily="34" charset="0"/>
            </a:endParaRPr>
          </a:p>
          <a:p>
            <a:pPr rtl="0" eaLnBrk="1" latinLnBrk="0" hangingPunct="1"/>
            <a:r>
              <a:rPr lang="en-US" sz="2400" b="0" i="0" kern="1200" baseline="0" dirty="0">
                <a:solidFill>
                  <a:schemeClr val="tx1"/>
                </a:solidFill>
                <a:effectLst/>
                <a:latin typeface="Arial" panose="020B0604020202020204" pitchFamily="34" charset="0"/>
                <a:cs typeface="Arial" panose="020B0604020202020204" pitchFamily="34" charset="0"/>
              </a:rPr>
              <a:t>List of Documents to Support the Assessment</a:t>
            </a:r>
            <a:endParaRPr lang="en-US" sz="2400" dirty="0">
              <a:effectLst/>
              <a:latin typeface="Arial" panose="020B0604020202020204" pitchFamily="34" charset="0"/>
              <a:cs typeface="Arial" panose="020B0604020202020204" pitchFamily="34" charset="0"/>
            </a:endParaRPr>
          </a:p>
          <a:p>
            <a:pPr marR="0" lvl="0" rtl="0"/>
            <a:r>
              <a:rPr lang="en-US" sz="2400" b="0" i="0" u="none" strike="noStrike" baseline="0" dirty="0">
                <a:latin typeface="Arial" panose="020B0604020202020204" pitchFamily="34" charset="0"/>
                <a:cs typeface="Arial" panose="020B0604020202020204" pitchFamily="34" charset="0"/>
              </a:rPr>
              <a:t>Select Dates</a:t>
            </a:r>
          </a:p>
          <a:p>
            <a:pPr marR="0" lvl="0" rtl="0"/>
            <a:r>
              <a:rPr lang="en-US" sz="2400" b="0" i="0" u="none" strike="noStrike" baseline="0" dirty="0">
                <a:latin typeface="Arial" panose="020B0604020202020204" pitchFamily="34" charset="0"/>
                <a:cs typeface="Arial" panose="020B0604020202020204" pitchFamily="34" charset="0"/>
              </a:rPr>
              <a:t>Setup Shared Folder for </a:t>
            </a:r>
            <a:r>
              <a:rPr lang="en-US" sz="2400" dirty="0">
                <a:latin typeface="Arial" panose="020B0604020202020204" pitchFamily="34" charset="0"/>
                <a:cs typeface="Arial" panose="020B0604020202020204" pitchFamily="34" charset="0"/>
              </a:rPr>
              <a:t>Supporting Documentation</a:t>
            </a:r>
            <a:endParaRPr lang="en-US" sz="2400" b="0" i="0" u="none" strike="noStrike" baseline="0" dirty="0">
              <a:latin typeface="Arial" panose="020B0604020202020204" pitchFamily="34" charset="0"/>
              <a:cs typeface="Arial" panose="020B0604020202020204" pitchFamily="34" charset="0"/>
            </a:endParaRPr>
          </a:p>
        </p:txBody>
      </p:sp>
      <p:pic>
        <p:nvPicPr>
          <p:cNvPr id="5" name="Picture 4" descr="A group of people sitting around a table&#10;&#10;Description automatically generated with medium confidence">
            <a:extLst>
              <a:ext uri="{FF2B5EF4-FFF2-40B4-BE49-F238E27FC236}">
                <a16:creationId xmlns:a16="http://schemas.microsoft.com/office/drawing/2014/main" id="{8A33EFC5-2637-29B0-02CB-78529A2AD823}"/>
              </a:ext>
            </a:extLst>
          </p:cNvPr>
          <p:cNvPicPr>
            <a:picLocks noChangeAspect="1"/>
          </p:cNvPicPr>
          <p:nvPr/>
        </p:nvPicPr>
        <p:blipFill rotWithShape="1">
          <a:blip r:embed="rId2">
            <a:extLst>
              <a:ext uri="{28A0092B-C50C-407E-A947-70E740481C1C}">
                <a14:useLocalDpi xmlns:a14="http://schemas.microsoft.com/office/drawing/2010/main" val="0"/>
              </a:ext>
            </a:extLst>
          </a:blip>
          <a:srcRect l="5041" r="10263"/>
          <a:stretch/>
        </p:blipFill>
        <p:spPr>
          <a:xfrm>
            <a:off x="6579016" y="1253331"/>
            <a:ext cx="4631518" cy="4085318"/>
          </a:xfrm>
          <a:prstGeom prst="rect">
            <a:avLst/>
          </a:prstGeom>
        </p:spPr>
      </p:pic>
      <p:pic>
        <p:nvPicPr>
          <p:cNvPr id="4" name="Picture 3" descr="Logo&#10;&#10;Description automatically generated">
            <a:extLst>
              <a:ext uri="{FF2B5EF4-FFF2-40B4-BE49-F238E27FC236}">
                <a16:creationId xmlns:a16="http://schemas.microsoft.com/office/drawing/2014/main" id="{A3781169-3BA7-83D3-2828-E249328D5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8" name="TextBox 7">
            <a:extLst>
              <a:ext uri="{FF2B5EF4-FFF2-40B4-BE49-F238E27FC236}">
                <a16:creationId xmlns:a16="http://schemas.microsoft.com/office/drawing/2014/main" id="{D356A10A-617E-8BBE-78A9-8FD946231793}"/>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spTree>
    <p:extLst>
      <p:ext uri="{BB962C8B-B14F-4D97-AF65-F5344CB8AC3E}">
        <p14:creationId xmlns:p14="http://schemas.microsoft.com/office/powerpoint/2010/main" val="2122653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2D30-9E9A-9639-CA56-EBAF811FA9CC}"/>
              </a:ext>
            </a:extLst>
          </p:cNvPr>
          <p:cNvSpPr>
            <a:spLocks noGrp="1"/>
          </p:cNvSpPr>
          <p:nvPr>
            <p:ph type="title"/>
          </p:nvPr>
        </p:nvSpPr>
        <p:spPr>
          <a:xfrm>
            <a:off x="114300" y="-111125"/>
            <a:ext cx="11334750" cy="1325563"/>
          </a:xfrm>
        </p:spPr>
        <p:txBody>
          <a:bodyPr>
            <a:noAutofit/>
          </a:bodyPr>
          <a:lstStyle/>
          <a:p>
            <a:r>
              <a:rPr lang="en-US" b="1" dirty="0">
                <a:latin typeface="Arial" panose="020B0604020202020204" pitchFamily="34" charset="0"/>
                <a:cs typeface="Arial" panose="020B0604020202020204" pitchFamily="34" charset="0"/>
              </a:rPr>
              <a:t>What Type of Cybersecurity Assessment</a:t>
            </a:r>
          </a:p>
        </p:txBody>
      </p:sp>
      <p:sp>
        <p:nvSpPr>
          <p:cNvPr id="3" name="Text Placeholder 2">
            <a:extLst>
              <a:ext uri="{FF2B5EF4-FFF2-40B4-BE49-F238E27FC236}">
                <a16:creationId xmlns:a16="http://schemas.microsoft.com/office/drawing/2014/main" id="{9B9FE4B0-7521-6A31-763E-A4EE45A994BC}"/>
              </a:ext>
            </a:extLst>
          </p:cNvPr>
          <p:cNvSpPr>
            <a:spLocks noGrp="1"/>
          </p:cNvSpPr>
          <p:nvPr>
            <p:ph type="body" idx="1"/>
          </p:nvPr>
        </p:nvSpPr>
        <p:spPr>
          <a:xfrm>
            <a:off x="352424" y="1111250"/>
            <a:ext cx="6634655" cy="4132263"/>
          </a:xfrm>
        </p:spPr>
        <p:txBody>
          <a:bodyPr>
            <a:normAutofit fontScale="92500" lnSpcReduction="20000"/>
          </a:bodyPr>
          <a:lstStyle/>
          <a:p>
            <a:pPr marL="0" marR="0" lvl="0" indent="0" rtl="0">
              <a:lnSpc>
                <a:spcPct val="120000"/>
              </a:lnSpc>
              <a:spcBef>
                <a:spcPts val="0"/>
              </a:spcBef>
              <a:buNone/>
            </a:pPr>
            <a:r>
              <a:rPr lang="en-US" b="0" i="0" u="none" strike="noStrike" baseline="0" dirty="0">
                <a:latin typeface="Arial" panose="020B0604020202020204" pitchFamily="34" charset="0"/>
                <a:cs typeface="Arial" panose="020B0604020202020204" pitchFamily="34" charset="0"/>
              </a:rPr>
              <a:t>NIST Based</a:t>
            </a:r>
          </a:p>
          <a:p>
            <a:pPr lvl="1">
              <a:lnSpc>
                <a:spcPct val="120000"/>
              </a:lnSpc>
              <a:spcBef>
                <a:spcPts val="0"/>
              </a:spcBef>
            </a:pPr>
            <a:r>
              <a:rPr lang="en-US" b="0" i="0" u="none" strike="noStrike" baseline="0" dirty="0">
                <a:latin typeface="Arial" panose="020B0604020202020204" pitchFamily="34" charset="0"/>
                <a:cs typeface="Arial" panose="020B0604020202020204" pitchFamily="34" charset="0"/>
              </a:rPr>
              <a:t>NIST Core V2 with 107 data security controls</a:t>
            </a:r>
          </a:p>
          <a:p>
            <a:pPr lvl="1">
              <a:lnSpc>
                <a:spcPct val="120000"/>
              </a:lnSpc>
              <a:spcBef>
                <a:spcPts val="0"/>
              </a:spcBef>
            </a:pPr>
            <a:r>
              <a:rPr lang="en-US" b="0" i="0" u="none" strike="noStrike" baseline="0" dirty="0">
                <a:latin typeface="Arial" panose="020B0604020202020204" pitchFamily="34" charset="0"/>
                <a:cs typeface="Arial" panose="020B0604020202020204" pitchFamily="34" charset="0"/>
              </a:rPr>
              <a:t>NIST 800-53 with 20 control families</a:t>
            </a:r>
          </a:p>
          <a:p>
            <a:pPr lvl="1">
              <a:lnSpc>
                <a:spcPct val="120000"/>
              </a:lnSpc>
              <a:spcBef>
                <a:spcPts val="0"/>
              </a:spcBef>
            </a:pPr>
            <a:r>
              <a:rPr lang="en-US" b="0" i="0" u="none" strike="noStrike" baseline="0" dirty="0">
                <a:latin typeface="Arial" panose="020B0604020202020204" pitchFamily="34" charset="0"/>
                <a:cs typeface="Arial" panose="020B0604020202020204" pitchFamily="34" charset="0"/>
              </a:rPr>
              <a:t>NIST 800-171 with 112 data security controls</a:t>
            </a:r>
          </a:p>
          <a:p>
            <a:pPr lvl="1">
              <a:lnSpc>
                <a:spcPct val="110000"/>
              </a:lnSpc>
              <a:spcBef>
                <a:spcPts val="0"/>
              </a:spcBef>
              <a:spcAft>
                <a:spcPts val="1800"/>
              </a:spcAft>
            </a:pPr>
            <a:r>
              <a:rPr lang="en-US" b="0" i="0" u="none" strike="noStrike" baseline="0" dirty="0">
                <a:latin typeface="Arial" panose="020B0604020202020204" pitchFamily="34" charset="0"/>
                <a:cs typeface="Arial" panose="020B0604020202020204" pitchFamily="34" charset="0"/>
              </a:rPr>
              <a:t>CPG Assessments for Water Plants</a:t>
            </a:r>
          </a:p>
          <a:p>
            <a:pPr marL="0" marR="0" lvl="0" indent="0" rtl="0">
              <a:lnSpc>
                <a:spcPct val="120000"/>
              </a:lnSpc>
              <a:spcBef>
                <a:spcPts val="0"/>
              </a:spcBef>
              <a:spcAft>
                <a:spcPts val="1800"/>
              </a:spcAft>
              <a:buNone/>
            </a:pPr>
            <a:r>
              <a:rPr lang="en-US" b="0" i="0" u="none" strike="noStrike" baseline="0" dirty="0">
                <a:latin typeface="Arial" panose="020B0604020202020204" pitchFamily="34" charset="0"/>
                <a:cs typeface="Arial" panose="020B0604020202020204" pitchFamily="34" charset="0"/>
              </a:rPr>
              <a:t>Hybrid</a:t>
            </a:r>
          </a:p>
          <a:p>
            <a:pPr marL="0" marR="0" lvl="0" indent="0" rtl="0">
              <a:lnSpc>
                <a:spcPct val="120000"/>
              </a:lnSpc>
              <a:spcBef>
                <a:spcPts val="0"/>
              </a:spcBef>
              <a:buNone/>
            </a:pPr>
            <a:r>
              <a:rPr lang="en-US" dirty="0">
                <a:latin typeface="Arial" panose="020B0604020202020204" pitchFamily="34" charset="0"/>
                <a:cs typeface="Arial" panose="020B0604020202020204" pitchFamily="34" charset="0"/>
              </a:rPr>
              <a:t>Additional Service Offerings</a:t>
            </a:r>
            <a:endParaRPr lang="en-US" b="0" i="0" u="none" strike="noStrike" baseline="0" dirty="0">
              <a:latin typeface="Arial" panose="020B0604020202020204" pitchFamily="34" charset="0"/>
              <a:cs typeface="Arial" panose="020B0604020202020204" pitchFamily="34" charset="0"/>
            </a:endParaRPr>
          </a:p>
          <a:p>
            <a:pPr marR="0" lvl="1" rtl="0">
              <a:lnSpc>
                <a:spcPct val="120000"/>
              </a:lnSpc>
              <a:spcBef>
                <a:spcPts val="0"/>
              </a:spcBef>
            </a:pPr>
            <a:r>
              <a:rPr lang="en-US" b="0" i="0" u="none" strike="noStrike" baseline="0" dirty="0">
                <a:latin typeface="Arial" panose="020B0604020202020204" pitchFamily="34" charset="0"/>
                <a:cs typeface="Arial" panose="020B0604020202020204" pitchFamily="34" charset="0"/>
              </a:rPr>
              <a:t>Vulnerability Assessment</a:t>
            </a:r>
          </a:p>
          <a:p>
            <a:pPr marR="0" lvl="1" rtl="0">
              <a:lnSpc>
                <a:spcPct val="120000"/>
              </a:lnSpc>
              <a:spcBef>
                <a:spcPts val="0"/>
              </a:spcBef>
            </a:pPr>
            <a:r>
              <a:rPr lang="en-US" b="0" i="0" u="none" strike="noStrike" baseline="0" dirty="0">
                <a:latin typeface="Arial" panose="020B0604020202020204" pitchFamily="34" charset="0"/>
                <a:cs typeface="Arial" panose="020B0604020202020204" pitchFamily="34" charset="0"/>
              </a:rPr>
              <a:t>POAAM Assistance / Template Offering</a:t>
            </a:r>
          </a:p>
          <a:p>
            <a:pPr marR="0" lvl="1" rtl="0">
              <a:lnSpc>
                <a:spcPct val="120000"/>
              </a:lnSpc>
              <a:spcBef>
                <a:spcPts val="0"/>
              </a:spcBef>
            </a:pPr>
            <a:r>
              <a:rPr lang="en-US" b="0" i="0" u="none" strike="noStrike" baseline="0" dirty="0">
                <a:latin typeface="Arial" panose="020B0604020202020204" pitchFamily="34" charset="0"/>
                <a:cs typeface="Arial" panose="020B0604020202020204" pitchFamily="34" charset="0"/>
              </a:rPr>
              <a:t>Penetration Testing</a:t>
            </a:r>
            <a:endParaRPr lang="en-US" dirty="0">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573E3C95-03AA-AC45-043E-A36556810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5" name="TextBox 4">
            <a:extLst>
              <a:ext uri="{FF2B5EF4-FFF2-40B4-BE49-F238E27FC236}">
                <a16:creationId xmlns:a16="http://schemas.microsoft.com/office/drawing/2014/main" id="{1584992B-6D06-D7EE-0092-9D0C9FAC7351}"/>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spTree>
    <p:extLst>
      <p:ext uri="{BB962C8B-B14F-4D97-AF65-F5344CB8AC3E}">
        <p14:creationId xmlns:p14="http://schemas.microsoft.com/office/powerpoint/2010/main" val="1913299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5A152-35DC-0482-80D8-422A055F18D4}"/>
              </a:ext>
            </a:extLst>
          </p:cNvPr>
          <p:cNvSpPr>
            <a:spLocks noGrp="1"/>
          </p:cNvSpPr>
          <p:nvPr>
            <p:ph type="title"/>
          </p:nvPr>
        </p:nvSpPr>
        <p:spPr>
          <a:xfrm>
            <a:off x="323850" y="-72232"/>
            <a:ext cx="10515600" cy="1325563"/>
          </a:xfrm>
        </p:spPr>
        <p:txBody>
          <a:bodyPr/>
          <a:lstStyle/>
          <a:p>
            <a:pPr marR="0" lvl="0"/>
            <a:r>
              <a:rPr lang="en-US" sz="4800" b="1" dirty="0">
                <a:latin typeface="Arial" panose="020B0604020202020204" pitchFamily="34" charset="0"/>
                <a:cs typeface="Arial" panose="020B0604020202020204" pitchFamily="34" charset="0"/>
              </a:rPr>
              <a:t>Preparation for the </a:t>
            </a:r>
            <a:r>
              <a:rPr lang="en-US" sz="4800" b="1" dirty="0" err="1">
                <a:latin typeface="Arial" panose="020B0604020202020204" pitchFamily="34" charset="0"/>
                <a:cs typeface="Arial" panose="020B0604020202020204" pitchFamily="34" charset="0"/>
              </a:rPr>
              <a:t>OhCR</a:t>
            </a:r>
            <a:r>
              <a:rPr lang="en-US" sz="4800" b="1" dirty="0">
                <a:latin typeface="Arial" panose="020B0604020202020204" pitchFamily="34" charset="0"/>
                <a:cs typeface="Arial" panose="020B0604020202020204" pitchFamily="34" charset="0"/>
              </a:rPr>
              <a:t> Team</a:t>
            </a:r>
          </a:p>
        </p:txBody>
      </p:sp>
      <p:sp>
        <p:nvSpPr>
          <p:cNvPr id="3" name="Text Placeholder 2">
            <a:extLst>
              <a:ext uri="{FF2B5EF4-FFF2-40B4-BE49-F238E27FC236}">
                <a16:creationId xmlns:a16="http://schemas.microsoft.com/office/drawing/2014/main" id="{FB518CB8-B635-2B5B-9CAB-0A8AB40ED96B}"/>
              </a:ext>
            </a:extLst>
          </p:cNvPr>
          <p:cNvSpPr>
            <a:spLocks noGrp="1"/>
          </p:cNvSpPr>
          <p:nvPr>
            <p:ph type="body" idx="1"/>
          </p:nvPr>
        </p:nvSpPr>
        <p:spPr>
          <a:xfrm>
            <a:off x="476250" y="1253331"/>
            <a:ext cx="10515600" cy="4351338"/>
          </a:xfrm>
        </p:spPr>
        <p:txBody>
          <a:bodyPr>
            <a:normAutofit/>
          </a:bodyPr>
          <a:lstStyle/>
          <a:p>
            <a:pPr marR="0" lvl="0" rtl="0"/>
            <a:r>
              <a:rPr lang="en-US" b="0" i="0" u="none" strike="noStrike" baseline="0" dirty="0" err="1">
                <a:latin typeface="Arial" panose="020B0604020202020204" pitchFamily="34" charset="0"/>
                <a:cs typeface="Arial" panose="020B0604020202020204" pitchFamily="34" charset="0"/>
              </a:rPr>
              <a:t>OhCR</a:t>
            </a:r>
            <a:r>
              <a:rPr lang="en-US" b="0" i="0" u="none" strike="noStrike" baseline="0" dirty="0">
                <a:latin typeface="Arial" panose="020B0604020202020204" pitchFamily="34" charset="0"/>
                <a:cs typeface="Arial" panose="020B0604020202020204" pitchFamily="34" charset="0"/>
              </a:rPr>
              <a:t> Team Rehearsal of the 3-to-4-person team</a:t>
            </a:r>
          </a:p>
          <a:p>
            <a:pPr marR="0" lvl="0" rtl="0"/>
            <a:r>
              <a:rPr lang="en-US" b="0" i="0" u="none" strike="noStrike" baseline="0" dirty="0">
                <a:latin typeface="Arial" panose="020B0604020202020204" pitchFamily="34" charset="0"/>
                <a:cs typeface="Arial" panose="020B0604020202020204" pitchFamily="34" charset="0"/>
              </a:rPr>
              <a:t>Pre-assessment of website, social media </a:t>
            </a:r>
            <a:r>
              <a:rPr lang="en-US" dirty="0">
                <a:latin typeface="Arial" panose="020B0604020202020204" pitchFamily="34" charset="0"/>
                <a:cs typeface="Arial" panose="020B0604020202020204" pitchFamily="34" charset="0"/>
              </a:rPr>
              <a:t>&amp;</a:t>
            </a:r>
            <a:r>
              <a:rPr lang="en-US" b="0" i="0" u="none" strike="noStrike" baseline="0" dirty="0">
                <a:latin typeface="Arial" panose="020B0604020202020204" pitchFamily="34" charset="0"/>
                <a:cs typeface="Arial" panose="020B0604020202020204" pitchFamily="34" charset="0"/>
              </a:rPr>
              <a:t> more</a:t>
            </a:r>
          </a:p>
        </p:txBody>
      </p:sp>
      <p:pic>
        <p:nvPicPr>
          <p:cNvPr id="5" name="Picture 4" descr="A picture containing text, indoor, person, working&#10;&#10;Description automatically generated">
            <a:extLst>
              <a:ext uri="{FF2B5EF4-FFF2-40B4-BE49-F238E27FC236}">
                <a16:creationId xmlns:a16="http://schemas.microsoft.com/office/drawing/2014/main" id="{A85AD3DB-42F2-7D9C-ADD9-8FF697BB4D76}"/>
              </a:ext>
            </a:extLst>
          </p:cNvPr>
          <p:cNvPicPr>
            <a:picLocks noChangeAspect="1"/>
          </p:cNvPicPr>
          <p:nvPr/>
        </p:nvPicPr>
        <p:blipFill rotWithShape="1">
          <a:blip r:embed="rId2">
            <a:extLst>
              <a:ext uri="{28A0092B-C50C-407E-A947-70E740481C1C}">
                <a14:useLocalDpi xmlns:a14="http://schemas.microsoft.com/office/drawing/2010/main" val="0"/>
              </a:ext>
            </a:extLst>
          </a:blip>
          <a:srcRect b="12793"/>
          <a:stretch/>
        </p:blipFill>
        <p:spPr>
          <a:xfrm>
            <a:off x="628650" y="2471282"/>
            <a:ext cx="10515600" cy="3556373"/>
          </a:xfrm>
          <a:prstGeom prst="rect">
            <a:avLst/>
          </a:prstGeom>
        </p:spPr>
      </p:pic>
    </p:spTree>
    <p:extLst>
      <p:ext uri="{BB962C8B-B14F-4D97-AF65-F5344CB8AC3E}">
        <p14:creationId xmlns:p14="http://schemas.microsoft.com/office/powerpoint/2010/main" val="3685595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AA69-9822-C773-2146-22DA5A0B22DA}"/>
              </a:ext>
            </a:extLst>
          </p:cNvPr>
          <p:cNvSpPr>
            <a:spLocks noGrp="1"/>
          </p:cNvSpPr>
          <p:nvPr>
            <p:ph type="title"/>
          </p:nvPr>
        </p:nvSpPr>
        <p:spPr>
          <a:xfrm>
            <a:off x="255826" y="-90608"/>
            <a:ext cx="10744200" cy="1325563"/>
          </a:xfrm>
        </p:spPr>
        <p:txBody>
          <a:bodyPr/>
          <a:lstStyle/>
          <a:p>
            <a:r>
              <a:rPr lang="en-US" b="1" dirty="0">
                <a:latin typeface="Arial" panose="020B0604020202020204" pitchFamily="34" charset="0"/>
                <a:cs typeface="Arial" panose="020B0604020202020204" pitchFamily="34" charset="0"/>
              </a:rPr>
              <a:t>Education - Make &amp; Take to Compliance</a:t>
            </a:r>
          </a:p>
        </p:txBody>
      </p:sp>
      <p:sp>
        <p:nvSpPr>
          <p:cNvPr id="3" name="Content Placeholder 2">
            <a:extLst>
              <a:ext uri="{FF2B5EF4-FFF2-40B4-BE49-F238E27FC236}">
                <a16:creationId xmlns:a16="http://schemas.microsoft.com/office/drawing/2014/main" id="{2A15CA28-C4AE-855B-99B6-83986A3984DE}"/>
              </a:ext>
            </a:extLst>
          </p:cNvPr>
          <p:cNvSpPr>
            <a:spLocks noGrp="1"/>
          </p:cNvSpPr>
          <p:nvPr>
            <p:ph idx="1"/>
          </p:nvPr>
        </p:nvSpPr>
        <p:spPr>
          <a:xfrm>
            <a:off x="255826" y="1126023"/>
            <a:ext cx="10668000" cy="4351338"/>
          </a:xfrm>
        </p:spPr>
        <p:txBody>
          <a:bodyPr>
            <a:normAutofit fontScale="85000" lnSpcReduction="10000"/>
          </a:bodyPr>
          <a:lstStyle/>
          <a:p>
            <a:pPr marL="0" marR="0" lvl="0" indent="0">
              <a:lnSpc>
                <a:spcPct val="107000"/>
              </a:lnSpc>
              <a:spcBef>
                <a:spcPts val="0"/>
              </a:spcBef>
              <a:spcAft>
                <a:spcPts val="0"/>
              </a:spcAft>
              <a:buNone/>
            </a:pPr>
            <a:r>
              <a:rPr lang="en-US" sz="2800" dirty="0">
                <a:latin typeface="Arial" panose="020B0604020202020204" pitchFamily="34" charset="0"/>
                <a:cs typeface="Arial" panose="020B0604020202020204" pitchFamily="34" charset="0"/>
              </a:rPr>
              <a:t>These 5 exercise</a:t>
            </a:r>
            <a:r>
              <a:rPr lang="en-US" sz="2800" b="1" dirty="0">
                <a:latin typeface="Arial" panose="020B0604020202020204" pitchFamily="34" charset="0"/>
                <a:cs typeface="Arial" panose="020B0604020202020204" pitchFamily="34" charset="0"/>
              </a:rPr>
              <a:t>s </a:t>
            </a:r>
            <a:r>
              <a:rPr lang="en-US" sz="2800" dirty="0">
                <a:latin typeface="Arial" panose="020B0604020202020204" pitchFamily="34" charset="0"/>
                <a:cs typeface="Arial" panose="020B0604020202020204" pitchFamily="34" charset="0"/>
              </a:rPr>
              <a:t>that will enable your organization to have a very good working knowledge of the NIST Core V1.1 Cybersecurity Framework. </a:t>
            </a:r>
          </a:p>
          <a:p>
            <a:pPr marL="0" marR="0" lvl="0" indent="0">
              <a:lnSpc>
                <a:spcPct val="107000"/>
              </a:lnSpc>
              <a:spcBef>
                <a:spcPts val="0"/>
              </a:spcBef>
              <a:spcAft>
                <a:spcPts val="0"/>
              </a:spcAft>
              <a:buNone/>
            </a:pPr>
            <a:endParaRPr lang="en-US" sz="2800" dirty="0">
              <a:latin typeface="Arial" panose="020B0604020202020204" pitchFamily="34" charset="0"/>
              <a:cs typeface="Arial" panose="020B0604020202020204" pitchFamily="34" charset="0"/>
            </a:endParaRPr>
          </a:p>
          <a:p>
            <a:pPr marL="0" marR="0" lvl="0" indent="0">
              <a:lnSpc>
                <a:spcPct val="107000"/>
              </a:lnSpc>
              <a:spcBef>
                <a:spcPts val="0"/>
              </a:spcBef>
              <a:spcAft>
                <a:spcPts val="600"/>
              </a:spcAft>
              <a:buNone/>
            </a:pPr>
            <a:r>
              <a:rPr lang="en-US" sz="2800" dirty="0">
                <a:latin typeface="Arial" panose="020B0604020202020204" pitchFamily="34" charset="0"/>
                <a:cs typeface="Arial" panose="020B0604020202020204" pitchFamily="34" charset="0"/>
              </a:rPr>
              <a:t>The 5 NIST Training Exercises are:</a:t>
            </a:r>
          </a:p>
          <a:p>
            <a:pPr marL="628650" marR="0" indent="-400050">
              <a:lnSpc>
                <a:spcPct val="107000"/>
              </a:lnSpc>
              <a:spcBef>
                <a:spcPts val="0"/>
              </a:spcBef>
              <a:spcAft>
                <a:spcPts val="0"/>
              </a:spcAft>
              <a:buFont typeface="+mj-lt"/>
              <a:buAutoNum type="arabicPeriod"/>
            </a:pPr>
            <a:r>
              <a:rPr lang="en-US" dirty="0">
                <a:latin typeface="Arial" panose="020B0604020202020204" pitchFamily="34" charset="0"/>
                <a:cs typeface="Arial" panose="020B0604020202020204" pitchFamily="34" charset="0"/>
              </a:rPr>
              <a:t>Incident Response Guide and Tabletop Exercise</a:t>
            </a:r>
          </a:p>
          <a:p>
            <a:pPr marL="628650" marR="0" indent="-400050">
              <a:lnSpc>
                <a:spcPct val="107000"/>
              </a:lnSpc>
              <a:spcBef>
                <a:spcPts val="0"/>
              </a:spcBef>
              <a:spcAft>
                <a:spcPts val="0"/>
              </a:spcAft>
              <a:buFont typeface="+mj-lt"/>
              <a:buAutoNum type="arabicPeriod"/>
            </a:pPr>
            <a:r>
              <a:rPr lang="en-US" dirty="0">
                <a:latin typeface="Arial" panose="020B0604020202020204" pitchFamily="34" charset="0"/>
                <a:cs typeface="Arial" panose="020B0604020202020204" pitchFamily="34" charset="0"/>
              </a:rPr>
              <a:t>Risk Management Guide, Tools &amp; Assessment Exercise</a:t>
            </a:r>
          </a:p>
          <a:p>
            <a:pPr marL="628650" indent="-400050">
              <a:lnSpc>
                <a:spcPct val="107000"/>
              </a:lnSpc>
              <a:spcBef>
                <a:spcPts val="0"/>
              </a:spcBef>
              <a:buFont typeface="+mj-lt"/>
              <a:buAutoNum type="arabicPeriod"/>
            </a:pPr>
            <a:r>
              <a:rPr lang="en-US" dirty="0">
                <a:latin typeface="Arial" panose="020B0604020202020204" pitchFamily="34" charset="0"/>
                <a:cs typeface="Arial" panose="020B0604020202020204" pitchFamily="34" charset="0"/>
              </a:rPr>
              <a:t>Vulnerability Management Detection &amp; Analysis Exercise</a:t>
            </a:r>
          </a:p>
          <a:p>
            <a:pPr marL="628650" indent="-400050">
              <a:lnSpc>
                <a:spcPct val="107000"/>
              </a:lnSpc>
              <a:spcBef>
                <a:spcPts val="0"/>
              </a:spcBef>
              <a:buFont typeface="+mj-lt"/>
              <a:buAutoNum type="arabicPeriod"/>
            </a:pPr>
            <a:r>
              <a:rPr lang="en-US" dirty="0">
                <a:latin typeface="Arial" panose="020B0604020202020204" pitchFamily="34" charset="0"/>
                <a:cs typeface="Arial" panose="020B0604020202020204" pitchFamily="34" charset="0"/>
              </a:rPr>
              <a:t>Organization, Third Party Access Control, and Training Exercise</a:t>
            </a:r>
          </a:p>
          <a:p>
            <a:pPr marL="628650" marR="0" indent="-400050">
              <a:lnSpc>
                <a:spcPct val="107000"/>
              </a:lnSpc>
              <a:spcBef>
                <a:spcPts val="0"/>
              </a:spcBef>
              <a:spcAft>
                <a:spcPts val="0"/>
              </a:spcAft>
              <a:buFont typeface="+mj-lt"/>
              <a:buAutoNum type="arabicPeriod"/>
            </a:pPr>
            <a:r>
              <a:rPr lang="en-US" dirty="0">
                <a:latin typeface="Arial" panose="020B0604020202020204" pitchFamily="34" charset="0"/>
                <a:cs typeface="Arial" panose="020B0604020202020204" pitchFamily="34" charset="0"/>
              </a:rPr>
              <a:t>Network Systems Control Exercise</a:t>
            </a:r>
          </a:p>
          <a:p>
            <a:pPr marL="0" marR="0" indent="0">
              <a:lnSpc>
                <a:spcPct val="107000"/>
              </a:lnSpc>
              <a:spcBef>
                <a:spcPts val="0"/>
              </a:spcBef>
              <a:spcAft>
                <a:spcPts val="0"/>
              </a:spcAft>
              <a:buNone/>
            </a:pPr>
            <a:endParaRPr lang="en-US" sz="2800" dirty="0">
              <a:latin typeface="Arial" panose="020B0604020202020204" pitchFamily="34" charset="0"/>
              <a:cs typeface="Arial" panose="020B0604020202020204" pitchFamily="34" charset="0"/>
            </a:endParaRPr>
          </a:p>
          <a:p>
            <a:pPr marL="0" marR="0" indent="0">
              <a:lnSpc>
                <a:spcPct val="107000"/>
              </a:lnSpc>
              <a:spcBef>
                <a:spcPts val="0"/>
              </a:spcBef>
              <a:spcAft>
                <a:spcPts val="0"/>
              </a:spcAft>
              <a:buNone/>
            </a:pPr>
            <a:r>
              <a:rPr lang="en-US" sz="2800" dirty="0">
                <a:latin typeface="Arial" panose="020B0604020202020204" pitchFamily="34" charset="0"/>
                <a:cs typeface="Arial" panose="020B0604020202020204" pitchFamily="34" charset="0"/>
              </a:rPr>
              <a:t>At the end of each 3-hour exercise, you will be building a very capable team.</a:t>
            </a:r>
          </a:p>
          <a:p>
            <a:pPr marL="0" indent="0">
              <a:buNone/>
            </a:pPr>
            <a:endParaRPr lang="en-US" dirty="0"/>
          </a:p>
        </p:txBody>
      </p:sp>
      <p:pic>
        <p:nvPicPr>
          <p:cNvPr id="6" name="Picture 5" descr="Logo&#10;&#10;Description automatically generated">
            <a:extLst>
              <a:ext uri="{FF2B5EF4-FFF2-40B4-BE49-F238E27FC236}">
                <a16:creationId xmlns:a16="http://schemas.microsoft.com/office/drawing/2014/main" id="{07D84ADB-F1AA-B637-F895-533EC4E24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7" name="TextBox 6">
            <a:extLst>
              <a:ext uri="{FF2B5EF4-FFF2-40B4-BE49-F238E27FC236}">
                <a16:creationId xmlns:a16="http://schemas.microsoft.com/office/drawing/2014/main" id="{170578AB-7811-DF9B-9F80-DA2C231EB33E}"/>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spTree>
    <p:extLst>
      <p:ext uri="{BB962C8B-B14F-4D97-AF65-F5344CB8AC3E}">
        <p14:creationId xmlns:p14="http://schemas.microsoft.com/office/powerpoint/2010/main" val="2599616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66323-B80D-3170-7B74-00F14526F2B3}"/>
              </a:ext>
            </a:extLst>
          </p:cNvPr>
          <p:cNvPicPr>
            <a:picLocks noChangeAspect="1"/>
          </p:cNvPicPr>
          <p:nvPr/>
        </p:nvPicPr>
        <p:blipFill>
          <a:blip r:embed="rId2"/>
          <a:stretch>
            <a:fillRect/>
          </a:stretch>
        </p:blipFill>
        <p:spPr>
          <a:xfrm>
            <a:off x="7054127" y="1215922"/>
            <a:ext cx="4400875" cy="3495731"/>
          </a:xfrm>
          <a:prstGeom prst="rect">
            <a:avLst/>
          </a:prstGeom>
        </p:spPr>
      </p:pic>
      <p:sp>
        <p:nvSpPr>
          <p:cNvPr id="5" name="TextBox 4">
            <a:extLst>
              <a:ext uri="{FF2B5EF4-FFF2-40B4-BE49-F238E27FC236}">
                <a16:creationId xmlns:a16="http://schemas.microsoft.com/office/drawing/2014/main" id="{DCF1B629-0D82-706F-384A-26A9DADF5976}"/>
              </a:ext>
            </a:extLst>
          </p:cNvPr>
          <p:cNvSpPr txBox="1"/>
          <p:nvPr/>
        </p:nvSpPr>
        <p:spPr>
          <a:xfrm>
            <a:off x="400050" y="1622425"/>
            <a:ext cx="5076825" cy="1562959"/>
          </a:xfrm>
          <a:prstGeom prst="rect">
            <a:avLst/>
          </a:prstGeom>
        </p:spPr>
        <p:txBody>
          <a:bodyPr vert="horz" wrap="square" lIns="0" tIns="0" rIns="0" bIns="0" rtlCol="0" anchor="t">
            <a:noAutofit/>
          </a:bodyPr>
          <a:lstStyle/>
          <a:p>
            <a:pPr marL="228600" lvl="1" indent="-228600">
              <a:spcAft>
                <a:spcPts val="2400"/>
              </a:spcAft>
              <a:buClr>
                <a:srgbClr val="3444D8"/>
              </a:buClr>
              <a:buSzPct val="125000"/>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8:30: </a:t>
            </a:r>
            <a:r>
              <a:rPr lang="en-US" sz="2100" b="1" dirty="0">
                <a:solidFill>
                  <a:srgbClr val="FFFFFF"/>
                </a:solidFill>
                <a:latin typeface="Arial" panose="020B0604020202020204" pitchFamily="34" charset="0"/>
                <a:cs typeface="Arial" panose="020B0604020202020204" pitchFamily="34" charset="0"/>
              </a:rPr>
              <a:t>Doors Open / Networking </a:t>
            </a:r>
          </a:p>
          <a:p>
            <a:pPr marL="228600" lvl="1" indent="-228600">
              <a:spcAft>
                <a:spcPts val="2400"/>
              </a:spcAft>
              <a:buClr>
                <a:srgbClr val="3444D8"/>
              </a:buClr>
              <a:buSzPct val="125000"/>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8:45: </a:t>
            </a:r>
            <a:r>
              <a:rPr lang="en-US" sz="2100" b="1" dirty="0">
                <a:solidFill>
                  <a:srgbClr val="FFFFFF"/>
                </a:solidFill>
                <a:latin typeface="Arial" panose="020B0604020202020204" pitchFamily="34" charset="0"/>
                <a:cs typeface="Arial" panose="020B0604020202020204" pitchFamily="34" charset="0"/>
              </a:rPr>
              <a:t>President’s Comments Announcements &amp; Election </a:t>
            </a:r>
            <a:r>
              <a:rPr lang="en-US" sz="2100" dirty="0">
                <a:solidFill>
                  <a:srgbClr val="FFFFFF"/>
                </a:solidFill>
                <a:latin typeface="Arial" panose="020B0604020202020204" pitchFamily="34" charset="0"/>
                <a:cs typeface="Arial" panose="020B0604020202020204" pitchFamily="34" charset="0"/>
              </a:rPr>
              <a:t>Results - Jess Walpole</a:t>
            </a:r>
          </a:p>
          <a:p>
            <a:pPr marL="228600" lvl="1" indent="-228600">
              <a:spcAft>
                <a:spcPts val="2400"/>
              </a:spcAft>
              <a:buClr>
                <a:srgbClr val="3444D8"/>
              </a:buClr>
              <a:buSzPct val="125000"/>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9-10: </a:t>
            </a:r>
            <a:r>
              <a:rPr lang="en-US" sz="2100" b="1" dirty="0">
                <a:solidFill>
                  <a:srgbClr val="FFFFFF"/>
                </a:solidFill>
                <a:latin typeface="Arial" panose="020B0604020202020204" pitchFamily="34" charset="0"/>
                <a:cs typeface="Arial" panose="020B0604020202020204" pitchFamily="34" charset="0"/>
              </a:rPr>
              <a:t>Cyber Reserve </a:t>
            </a:r>
            <a:r>
              <a:rPr lang="en-US" sz="2100" dirty="0">
                <a:solidFill>
                  <a:srgbClr val="FFFFFF"/>
                </a:solidFill>
                <a:latin typeface="Arial" panose="020B0604020202020204" pitchFamily="34" charset="0"/>
                <a:cs typeface="Arial" panose="020B0604020202020204" pitchFamily="34" charset="0"/>
              </a:rPr>
              <a:t>– Ryan Patrick &amp; Phillip </a:t>
            </a:r>
            <a:r>
              <a:rPr lang="en-US" sz="2100" dirty="0" err="1">
                <a:solidFill>
                  <a:srgbClr val="FFFFFF"/>
                </a:solidFill>
                <a:latin typeface="Arial" panose="020B0604020202020204" pitchFamily="34" charset="0"/>
                <a:cs typeface="Arial" panose="020B0604020202020204" pitchFamily="34" charset="0"/>
              </a:rPr>
              <a:t>Ruzicho</a:t>
            </a:r>
            <a:endParaRPr lang="en-US" sz="2100" dirty="0">
              <a:solidFill>
                <a:srgbClr val="FFFFFF"/>
              </a:solidFill>
              <a:latin typeface="Arial" panose="020B0604020202020204" pitchFamily="34" charset="0"/>
              <a:cs typeface="Arial" panose="020B0604020202020204" pitchFamily="34" charset="0"/>
            </a:endParaRPr>
          </a:p>
          <a:p>
            <a:pPr marL="228600" lvl="1" indent="-228600">
              <a:spcAft>
                <a:spcPts val="2400"/>
              </a:spcAft>
              <a:buClr>
                <a:srgbClr val="3444D8"/>
              </a:buClr>
              <a:buSzPct val="125000"/>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10-10:45: </a:t>
            </a:r>
            <a:r>
              <a:rPr lang="en-US" sz="2100" b="1" dirty="0">
                <a:solidFill>
                  <a:srgbClr val="FFFFFF"/>
                </a:solidFill>
                <a:latin typeface="Arial" panose="020B0604020202020204" pitchFamily="34" charset="0"/>
                <a:cs typeface="Arial" panose="020B0604020202020204" pitchFamily="34" charset="0"/>
              </a:rPr>
              <a:t>FBI Update </a:t>
            </a:r>
            <a:r>
              <a:rPr lang="en-US" sz="2100" dirty="0">
                <a:solidFill>
                  <a:srgbClr val="FFFFFF"/>
                </a:solidFill>
                <a:latin typeface="Arial" panose="020B0604020202020204" pitchFamily="34" charset="0"/>
                <a:cs typeface="Arial" panose="020B0604020202020204" pitchFamily="34" charset="0"/>
              </a:rPr>
              <a:t>- Special Agent Sean Thomas Moore</a:t>
            </a:r>
          </a:p>
          <a:p>
            <a:pPr marL="228600" lvl="1" indent="-228600">
              <a:spcAft>
                <a:spcPts val="2400"/>
              </a:spcAft>
              <a:buClr>
                <a:srgbClr val="3444D8"/>
              </a:buClr>
              <a:buSzPct val="125000"/>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11-12 </a:t>
            </a:r>
            <a:r>
              <a:rPr lang="en-US" sz="2100" b="1" dirty="0">
                <a:solidFill>
                  <a:srgbClr val="FFFFFF"/>
                </a:solidFill>
                <a:latin typeface="Arial" panose="020B0604020202020204" pitchFamily="34" charset="0"/>
                <a:cs typeface="Arial" panose="020B0604020202020204" pitchFamily="34" charset="0"/>
              </a:rPr>
              <a:t>CMMC Panel Discussion </a:t>
            </a:r>
            <a:r>
              <a:rPr lang="en-US" sz="2100" dirty="0">
                <a:solidFill>
                  <a:srgbClr val="FFFFFF"/>
                </a:solidFill>
                <a:latin typeface="Arial" panose="020B0604020202020204" pitchFamily="34" charset="0"/>
                <a:cs typeface="Arial" panose="020B0604020202020204" pitchFamily="34" charset="0"/>
              </a:rPr>
              <a:t>- Kevin Baker, Jack Nichelson, Shawn Newman, Clarke Cummings</a:t>
            </a:r>
          </a:p>
        </p:txBody>
      </p:sp>
      <p:sp>
        <p:nvSpPr>
          <p:cNvPr id="6" name="Title Placeholder 1">
            <a:extLst>
              <a:ext uri="{FF2B5EF4-FFF2-40B4-BE49-F238E27FC236}">
                <a16:creationId xmlns:a16="http://schemas.microsoft.com/office/drawing/2014/main" id="{8A9CAD05-6409-C9F8-3D44-2CDE29EF0918}"/>
              </a:ext>
            </a:extLst>
          </p:cNvPr>
          <p:cNvSpPr txBox="1">
            <a:spLocks/>
          </p:cNvSpPr>
          <p:nvPr/>
        </p:nvSpPr>
        <p:spPr>
          <a:xfrm>
            <a:off x="573785" y="274318"/>
            <a:ext cx="5071221" cy="861462"/>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4800" kern="1200">
                <a:latin typeface="Arial" panose="020B0604020202020204" pitchFamily="34" charset="0"/>
                <a:cs typeface="Arial" panose="020B0604020202020204" pitchFamily="34" charset="0"/>
              </a:rPr>
              <a:t>Agenda</a:t>
            </a:r>
          </a:p>
        </p:txBody>
      </p:sp>
      <p:cxnSp>
        <p:nvCxnSpPr>
          <p:cNvPr id="7" name="Straight Connector 6">
            <a:extLst>
              <a:ext uri="{FF2B5EF4-FFF2-40B4-BE49-F238E27FC236}">
                <a16:creationId xmlns:a16="http://schemas.microsoft.com/office/drawing/2014/main" id="{CD902ABF-0EA6-AA72-267D-FEE484562FE5}"/>
              </a:ext>
            </a:extLst>
          </p:cNvPr>
          <p:cNvCxnSpPr>
            <a:cxnSpLocks/>
          </p:cNvCxnSpPr>
          <p:nvPr/>
        </p:nvCxnSpPr>
        <p:spPr>
          <a:xfrm>
            <a:off x="501506" y="1215922"/>
            <a:ext cx="5143500" cy="0"/>
          </a:xfrm>
          <a:prstGeom prst="line">
            <a:avLst/>
          </a:prstGeom>
          <a:noFill/>
          <a:ln w="25400" cap="flat" cmpd="sng" algn="ctr">
            <a:solidFill>
              <a:srgbClr val="3444D8"/>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721622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F2AD5A-918F-420E-5031-7CEEC04BA941}"/>
              </a:ext>
            </a:extLst>
          </p:cNvPr>
          <p:cNvSpPr>
            <a:spLocks noGrp="1"/>
          </p:cNvSpPr>
          <p:nvPr>
            <p:ph type="body" idx="1"/>
          </p:nvPr>
        </p:nvSpPr>
        <p:spPr>
          <a:xfrm>
            <a:off x="576944" y="1343035"/>
            <a:ext cx="9492343" cy="4351338"/>
          </a:xfrm>
        </p:spPr>
        <p:txBody>
          <a:bodyPr>
            <a:normAutofit/>
          </a:bodyPr>
          <a:lstStyle/>
          <a:p>
            <a:pPr marR="0" lvl="0" rtl="0"/>
            <a:r>
              <a:rPr lang="en-US" sz="2400" b="0" i="0" u="none" strike="noStrike" baseline="0" dirty="0">
                <a:latin typeface="Arial" panose="020B0604020202020204" pitchFamily="34" charset="0"/>
                <a:cs typeface="Arial" panose="020B0604020202020204" pitchFamily="34" charset="0"/>
              </a:rPr>
              <a:t>The newest and popular </a:t>
            </a:r>
            <a:r>
              <a:rPr lang="en-US" sz="2400" b="0" i="0" u="none" strike="noStrike" baseline="0" dirty="0" err="1">
                <a:latin typeface="Arial" panose="020B0604020202020204" pitchFamily="34" charset="0"/>
                <a:cs typeface="Arial" panose="020B0604020202020204" pitchFamily="34" charset="0"/>
              </a:rPr>
              <a:t>OhCR</a:t>
            </a:r>
            <a:r>
              <a:rPr lang="en-US" sz="2400" b="0" i="0" u="none" strike="noStrike" baseline="0" dirty="0">
                <a:latin typeface="Arial" panose="020B0604020202020204" pitchFamily="34" charset="0"/>
                <a:cs typeface="Arial" panose="020B0604020202020204" pitchFamily="34" charset="0"/>
              </a:rPr>
              <a:t> Assist - Educate Mission is POAAM support</a:t>
            </a:r>
          </a:p>
          <a:p>
            <a:pPr marR="0" lvl="0" rtl="0"/>
            <a:r>
              <a:rPr lang="en-US" sz="2400" b="0" i="0" u="none" strike="noStrike" baseline="0" dirty="0">
                <a:latin typeface="Arial" panose="020B0604020202020204" pitchFamily="34" charset="0"/>
                <a:cs typeface="Arial" panose="020B0604020202020204" pitchFamily="34" charset="0"/>
              </a:rPr>
              <a:t>Spend time to reduce the vulnerabilities of danger  high-risk data security controls</a:t>
            </a:r>
          </a:p>
          <a:p>
            <a:pPr marR="0" lvl="0" rtl="0"/>
            <a:r>
              <a:rPr lang="en-US" sz="2400" b="0" i="0" u="none" strike="noStrike" baseline="0" dirty="0">
                <a:latin typeface="Arial" panose="020B0604020202020204" pitchFamily="34" charset="0"/>
                <a:cs typeface="Arial" panose="020B0604020202020204" pitchFamily="34" charset="0"/>
              </a:rPr>
              <a:t>Knowledge Management is shared throughout Ohio</a:t>
            </a:r>
          </a:p>
          <a:p>
            <a:pPr marR="0" lvl="1" rtl="0"/>
            <a:r>
              <a:rPr lang="en-US" b="0" i="0" u="none" strike="noStrike" baseline="0" dirty="0">
                <a:latin typeface="Arial" panose="020B0604020202020204" pitchFamily="34" charset="0"/>
                <a:cs typeface="Arial" panose="020B0604020202020204" pitchFamily="34" charset="0"/>
              </a:rPr>
              <a:t>Risk Assessment</a:t>
            </a:r>
          </a:p>
          <a:p>
            <a:pPr marR="0" lvl="1" rtl="0"/>
            <a:r>
              <a:rPr lang="en-US" b="0" i="0" u="none" strike="noStrike" baseline="0" dirty="0">
                <a:latin typeface="Arial" panose="020B0604020202020204" pitchFamily="34" charset="0"/>
                <a:cs typeface="Arial" panose="020B0604020202020204" pitchFamily="34" charset="0"/>
              </a:rPr>
              <a:t>Data Flows</a:t>
            </a:r>
          </a:p>
          <a:p>
            <a:pPr marR="0" lvl="1" rtl="0"/>
            <a:r>
              <a:rPr lang="en-US" b="0" i="0" u="none" strike="noStrike" baseline="0" dirty="0">
                <a:latin typeface="Arial" panose="020B0604020202020204" pitchFamily="34" charset="0"/>
                <a:cs typeface="Arial" panose="020B0604020202020204" pitchFamily="34" charset="0"/>
              </a:rPr>
              <a:t>IR Response Guide</a:t>
            </a:r>
          </a:p>
          <a:p>
            <a:pPr marR="0" lvl="1" rtl="0"/>
            <a:r>
              <a:rPr lang="en-US" b="0" i="0" u="none" strike="noStrike" baseline="0" dirty="0">
                <a:latin typeface="Arial" panose="020B0604020202020204" pitchFamily="34" charset="0"/>
                <a:cs typeface="Arial" panose="020B0604020202020204" pitchFamily="34" charset="0"/>
              </a:rPr>
              <a:t>NIST Cybersecurity Framework (NIST CSF) Controls v1.1 Playlist</a:t>
            </a:r>
          </a:p>
          <a:p>
            <a:pPr marR="0" lvl="1" rtl="0"/>
            <a:r>
              <a:rPr lang="en-US" b="0" i="0" u="none" strike="noStrike" baseline="0" dirty="0">
                <a:latin typeface="Arial" panose="020B0604020202020204" pitchFamily="34" charset="0"/>
                <a:cs typeface="Arial" panose="020B0604020202020204" pitchFamily="34" charset="0"/>
              </a:rPr>
              <a:t>Cybersecurity Procedures</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2791962-4F1C-8C11-C8AA-44FDDF649FC1}"/>
              </a:ext>
            </a:extLst>
          </p:cNvPr>
          <p:cNvPicPr>
            <a:picLocks noChangeAspect="1"/>
          </p:cNvPicPr>
          <p:nvPr/>
        </p:nvPicPr>
        <p:blipFill>
          <a:blip r:embed="rId2"/>
          <a:stretch>
            <a:fillRect/>
          </a:stretch>
        </p:blipFill>
        <p:spPr>
          <a:xfrm>
            <a:off x="9764487" y="1253331"/>
            <a:ext cx="1284513" cy="4351337"/>
          </a:xfrm>
          <a:prstGeom prst="rect">
            <a:avLst/>
          </a:prstGeom>
        </p:spPr>
      </p:pic>
      <p:pic>
        <p:nvPicPr>
          <p:cNvPr id="4" name="Picture 3" descr="Logo&#10;&#10;Description automatically generated">
            <a:extLst>
              <a:ext uri="{FF2B5EF4-FFF2-40B4-BE49-F238E27FC236}">
                <a16:creationId xmlns:a16="http://schemas.microsoft.com/office/drawing/2014/main" id="{44BEEAB0-9F36-422C-59B4-8C94EA09C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8" name="TextBox 7">
            <a:extLst>
              <a:ext uri="{FF2B5EF4-FFF2-40B4-BE49-F238E27FC236}">
                <a16:creationId xmlns:a16="http://schemas.microsoft.com/office/drawing/2014/main" id="{41CF5597-38CE-5B66-4E72-7F573E65AB1B}"/>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sp>
        <p:nvSpPr>
          <p:cNvPr id="6" name="Title 1">
            <a:extLst>
              <a:ext uri="{FF2B5EF4-FFF2-40B4-BE49-F238E27FC236}">
                <a16:creationId xmlns:a16="http://schemas.microsoft.com/office/drawing/2014/main" id="{17DCA6D4-EA58-5DB3-8DBE-409A198B951E}"/>
              </a:ext>
            </a:extLst>
          </p:cNvPr>
          <p:cNvSpPr txBox="1">
            <a:spLocks/>
          </p:cNvSpPr>
          <p:nvPr/>
        </p:nvSpPr>
        <p:spPr>
          <a:xfrm>
            <a:off x="255825" y="-90608"/>
            <a:ext cx="115646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b="1" dirty="0">
                <a:latin typeface="Arial" panose="020B0604020202020204" pitchFamily="34" charset="0"/>
                <a:cs typeface="Arial" panose="020B0604020202020204" pitchFamily="34" charset="0"/>
              </a:rPr>
              <a:t>Education to Support the POAAM Education</a:t>
            </a:r>
          </a:p>
        </p:txBody>
      </p:sp>
    </p:spTree>
    <p:extLst>
      <p:ext uri="{BB962C8B-B14F-4D97-AF65-F5344CB8AC3E}">
        <p14:creationId xmlns:p14="http://schemas.microsoft.com/office/powerpoint/2010/main" val="355485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30AF-DDB3-4D80-0135-1CD6DC450B20}"/>
              </a:ext>
            </a:extLst>
          </p:cNvPr>
          <p:cNvSpPr>
            <a:spLocks noGrp="1"/>
          </p:cNvSpPr>
          <p:nvPr>
            <p:ph type="title"/>
          </p:nvPr>
        </p:nvSpPr>
        <p:spPr>
          <a:xfrm>
            <a:off x="255826" y="-110736"/>
            <a:ext cx="10515600" cy="1325563"/>
          </a:xfrm>
        </p:spPr>
        <p:txBody>
          <a:bodyPr/>
          <a:lstStyle/>
          <a:p>
            <a:r>
              <a:rPr lang="en-US" b="1" dirty="0">
                <a:latin typeface="Arial" panose="020B0604020202020204" pitchFamily="34" charset="0"/>
                <a:cs typeface="Arial" panose="020B0604020202020204" pitchFamily="34" charset="0"/>
              </a:rPr>
              <a:t>Incident Response Training</a:t>
            </a:r>
          </a:p>
        </p:txBody>
      </p:sp>
      <p:sp>
        <p:nvSpPr>
          <p:cNvPr id="3" name="Text Placeholder 2">
            <a:extLst>
              <a:ext uri="{FF2B5EF4-FFF2-40B4-BE49-F238E27FC236}">
                <a16:creationId xmlns:a16="http://schemas.microsoft.com/office/drawing/2014/main" id="{B363BB3C-973B-77B6-1E66-22DF2FDF788B}"/>
              </a:ext>
            </a:extLst>
          </p:cNvPr>
          <p:cNvSpPr>
            <a:spLocks noGrp="1"/>
          </p:cNvSpPr>
          <p:nvPr>
            <p:ph type="body" idx="1"/>
          </p:nvPr>
        </p:nvSpPr>
        <p:spPr>
          <a:xfrm>
            <a:off x="431347" y="1421357"/>
            <a:ext cx="4578804" cy="4351338"/>
          </a:xfrm>
        </p:spPr>
        <p:txBody>
          <a:bodyPr/>
          <a:lstStyle/>
          <a:p>
            <a:pPr marR="0" lvl="0" rtl="0">
              <a:lnSpc>
                <a:spcPct val="100000"/>
              </a:lnSpc>
              <a:spcAft>
                <a:spcPts val="600"/>
              </a:spcAft>
            </a:pPr>
            <a:r>
              <a:rPr lang="en-US" sz="2400" dirty="0">
                <a:latin typeface="Arial" panose="020B0604020202020204" pitchFamily="34" charset="0"/>
                <a:cs typeface="Arial" panose="020B0604020202020204" pitchFamily="34" charset="0"/>
              </a:rPr>
              <a:t>School District Team </a:t>
            </a:r>
            <a:r>
              <a:rPr lang="en-US" sz="2400" b="0" i="0" u="none" strike="noStrike" baseline="0" dirty="0">
                <a:latin typeface="Arial" panose="020B0604020202020204" pitchFamily="34" charset="0"/>
                <a:cs typeface="Arial" panose="020B0604020202020204" pitchFamily="34" charset="0"/>
              </a:rPr>
              <a:t>Roles </a:t>
            </a:r>
            <a:r>
              <a:rPr lang="en-US" sz="2400" dirty="0">
                <a:latin typeface="Arial" panose="020B0604020202020204" pitchFamily="34" charset="0"/>
                <a:cs typeface="Arial" panose="020B0604020202020204" pitchFamily="34" charset="0"/>
              </a:rPr>
              <a:t>&amp; </a:t>
            </a:r>
            <a:r>
              <a:rPr lang="en-US" sz="2400" b="0" i="0" u="none" strike="noStrike" baseline="0" dirty="0">
                <a:latin typeface="Arial" panose="020B0604020202020204" pitchFamily="34" charset="0"/>
                <a:cs typeface="Arial" panose="020B0604020202020204" pitchFamily="34" charset="0"/>
              </a:rPr>
              <a:t>Responsibilities</a:t>
            </a:r>
          </a:p>
          <a:p>
            <a:pPr marR="0" lvl="0" rtl="0">
              <a:lnSpc>
                <a:spcPct val="100000"/>
              </a:lnSpc>
              <a:spcAft>
                <a:spcPts val="600"/>
              </a:spcAft>
            </a:pPr>
            <a:r>
              <a:rPr lang="en-US" sz="2400" dirty="0">
                <a:latin typeface="Arial" panose="020B0604020202020204" pitchFamily="34" charset="0"/>
                <a:cs typeface="Arial" panose="020B0604020202020204" pitchFamily="34" charset="0"/>
              </a:rPr>
              <a:t>Vendor Roles &amp; Responsibilities</a:t>
            </a:r>
          </a:p>
          <a:p>
            <a:pPr marR="0" lvl="0" rtl="0">
              <a:lnSpc>
                <a:spcPct val="100000"/>
              </a:lnSpc>
              <a:spcAft>
                <a:spcPts val="600"/>
              </a:spcAft>
            </a:pPr>
            <a:r>
              <a:rPr lang="en-US" sz="2400" b="0" i="0" u="none" strike="noStrike" baseline="0" dirty="0">
                <a:latin typeface="Arial" panose="020B0604020202020204" pitchFamily="34" charset="0"/>
                <a:cs typeface="Arial" panose="020B0604020202020204" pitchFamily="34" charset="0"/>
              </a:rPr>
              <a:t>Contact Numbers</a:t>
            </a:r>
          </a:p>
          <a:p>
            <a:pPr marR="0" lvl="0" rtl="0">
              <a:lnSpc>
                <a:spcPct val="100000"/>
              </a:lnSpc>
              <a:spcAft>
                <a:spcPts val="600"/>
              </a:spcAft>
            </a:pPr>
            <a:r>
              <a:rPr lang="en-US" sz="2400" dirty="0">
                <a:latin typeface="Arial" panose="020B0604020202020204" pitchFamily="34" charset="0"/>
                <a:cs typeface="Arial" panose="020B0604020202020204" pitchFamily="34" charset="0"/>
              </a:rPr>
              <a:t>Request Assistance from the State of Ohio (</a:t>
            </a:r>
            <a:r>
              <a:rPr lang="en-US" sz="2400" dirty="0" err="1">
                <a:latin typeface="Arial" panose="020B0604020202020204" pitchFamily="34" charset="0"/>
                <a:cs typeface="Arial" panose="020B0604020202020204" pitchFamily="34" charset="0"/>
              </a:rPr>
              <a:t>OhCR</a:t>
            </a:r>
            <a:r>
              <a:rPr lang="en-US" sz="2400" dirty="0">
                <a:latin typeface="Arial" panose="020B0604020202020204" pitchFamily="34" charset="0"/>
                <a:cs typeface="Arial" panose="020B0604020202020204" pitchFamily="34" charset="0"/>
              </a:rPr>
              <a:t>)</a:t>
            </a:r>
            <a:endParaRPr lang="en-US" sz="2400" b="0" i="0" u="none" strike="noStrike" baseline="0" dirty="0">
              <a:latin typeface="Arial" panose="020B0604020202020204" pitchFamily="34" charset="0"/>
              <a:cs typeface="Arial" panose="020B0604020202020204" pitchFamily="34" charset="0"/>
            </a:endParaRPr>
          </a:p>
          <a:p>
            <a:pPr marR="0" lvl="0" rtl="0"/>
            <a:endParaRPr lang="en-US" dirty="0"/>
          </a:p>
        </p:txBody>
      </p:sp>
      <p:pic>
        <p:nvPicPr>
          <p:cNvPr id="1026" name="Picture 2" descr="DVIDS - Images - Ohio Cyber Reserve members train on real-world scenarios  during UC exercise [Image 4 of 4]">
            <a:extLst>
              <a:ext uri="{FF2B5EF4-FFF2-40B4-BE49-F238E27FC236}">
                <a16:creationId xmlns:a16="http://schemas.microsoft.com/office/drawing/2014/main" id="{2DBCE30E-EC4F-139C-7D97-D2313A1AD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3217" y="1272522"/>
            <a:ext cx="6132008" cy="45990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7531F78A-AC63-CFB6-F5D0-5DA081122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5" name="TextBox 4">
            <a:extLst>
              <a:ext uri="{FF2B5EF4-FFF2-40B4-BE49-F238E27FC236}">
                <a16:creationId xmlns:a16="http://schemas.microsoft.com/office/drawing/2014/main" id="{DB7C84FA-AF7F-52A9-7227-B2A7E37C2AB8}"/>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spTree>
    <p:extLst>
      <p:ext uri="{BB962C8B-B14F-4D97-AF65-F5344CB8AC3E}">
        <p14:creationId xmlns:p14="http://schemas.microsoft.com/office/powerpoint/2010/main" val="2709699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7F7EA-E69A-DCA2-0862-1083D3F46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50842C-5914-62CF-112A-BF3FE23031AD}"/>
              </a:ext>
            </a:extLst>
          </p:cNvPr>
          <p:cNvSpPr>
            <a:spLocks noGrp="1"/>
          </p:cNvSpPr>
          <p:nvPr>
            <p:ph type="title"/>
          </p:nvPr>
        </p:nvSpPr>
        <p:spPr>
          <a:xfrm>
            <a:off x="3351451" y="2571750"/>
            <a:ext cx="4630499" cy="1325563"/>
          </a:xfrm>
        </p:spPr>
        <p:txBody>
          <a:bodyPr>
            <a:normAutofit/>
          </a:bodyPr>
          <a:lstStyle/>
          <a:p>
            <a:r>
              <a:rPr lang="en-US" b="1" dirty="0">
                <a:latin typeface="Arial" panose="020B0604020202020204" pitchFamily="34" charset="0"/>
                <a:cs typeface="Arial" panose="020B0604020202020204" pitchFamily="34" charset="0"/>
              </a:rPr>
              <a:t>Educate Mission</a:t>
            </a:r>
          </a:p>
        </p:txBody>
      </p:sp>
      <p:pic>
        <p:nvPicPr>
          <p:cNvPr id="3" name="Picture 2" descr="Logo&#10;&#10;Description automatically generated">
            <a:extLst>
              <a:ext uri="{FF2B5EF4-FFF2-40B4-BE49-F238E27FC236}">
                <a16:creationId xmlns:a16="http://schemas.microsoft.com/office/drawing/2014/main" id="{9D136F06-90D8-CB68-2606-379FC8210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6" name="TextBox 5">
            <a:extLst>
              <a:ext uri="{FF2B5EF4-FFF2-40B4-BE49-F238E27FC236}">
                <a16:creationId xmlns:a16="http://schemas.microsoft.com/office/drawing/2014/main" id="{5D0C2A6E-77DB-3AAA-7750-2EEB27E76CD7}"/>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spTree>
    <p:extLst>
      <p:ext uri="{BB962C8B-B14F-4D97-AF65-F5344CB8AC3E}">
        <p14:creationId xmlns:p14="http://schemas.microsoft.com/office/powerpoint/2010/main" val="2474465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4BA6C5-AD91-8AD5-2A21-475267CA5F97}"/>
              </a:ext>
            </a:extLst>
          </p:cNvPr>
          <p:cNvSpPr>
            <a:spLocks noGrp="1"/>
          </p:cNvSpPr>
          <p:nvPr>
            <p:ph type="title"/>
          </p:nvPr>
        </p:nvSpPr>
        <p:spPr>
          <a:xfrm>
            <a:off x="255826" y="-145905"/>
            <a:ext cx="11488499" cy="1325563"/>
          </a:xfrm>
        </p:spPr>
        <p:txBody>
          <a:bodyPr>
            <a:normAutofit/>
          </a:bodyPr>
          <a:lstStyle/>
          <a:p>
            <a:r>
              <a:rPr lang="en-US" b="1" dirty="0">
                <a:latin typeface="Arial" panose="020B0604020202020204" pitchFamily="34" charset="0"/>
                <a:cs typeface="Arial" panose="020B0604020202020204" pitchFamily="34" charset="0"/>
              </a:rPr>
              <a:t>OCRI &amp; 19 Regional Programming Centers</a:t>
            </a:r>
          </a:p>
        </p:txBody>
      </p:sp>
      <p:sp>
        <p:nvSpPr>
          <p:cNvPr id="5" name="Content Placeholder 4">
            <a:extLst>
              <a:ext uri="{FF2B5EF4-FFF2-40B4-BE49-F238E27FC236}">
                <a16:creationId xmlns:a16="http://schemas.microsoft.com/office/drawing/2014/main" id="{382CD7BC-2623-1B22-A8DA-FC2D702F91F7}"/>
              </a:ext>
            </a:extLst>
          </p:cNvPr>
          <p:cNvSpPr>
            <a:spLocks noGrp="1"/>
          </p:cNvSpPr>
          <p:nvPr>
            <p:ph idx="1"/>
          </p:nvPr>
        </p:nvSpPr>
        <p:spPr>
          <a:xfrm>
            <a:off x="608163" y="1072510"/>
            <a:ext cx="5223956" cy="4351338"/>
          </a:xfrm>
        </p:spPr>
        <p:txBody>
          <a:bodyPr>
            <a:noAutofit/>
          </a:bodyPr>
          <a:lstStyle/>
          <a:p>
            <a:pPr marL="0" indent="0">
              <a:lnSpc>
                <a:spcPct val="120000"/>
              </a:lnSpc>
              <a:spcBef>
                <a:spcPts val="0"/>
              </a:spcBef>
              <a:spcAft>
                <a:spcPts val="600"/>
              </a:spcAft>
              <a:buNone/>
            </a:pPr>
            <a:r>
              <a:rPr lang="en-US" sz="1200" b="1" dirty="0">
                <a:latin typeface="Arial" panose="020B0604020202020204" pitchFamily="34" charset="0"/>
                <a:cs typeface="Arial" panose="020B0604020202020204" pitchFamily="34" charset="0"/>
              </a:rPr>
              <a:t>The Ohio Cyber Range Institute has 19 RPCs: </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University of Cincinnati</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Bowling Green State University</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Cedarville University</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Cin-Day Cyber at SOCHE</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Cleveland State/Case Western</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Cuyahoga Community College</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Kent State University</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Lorain County Community College</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Miami University</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Ohio State University</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Ohio University</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Owens Community College</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PAST Foundation</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Rio Grande Community College</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Shawnee State University</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Stark State College</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Tiffin University &amp; Findlay Partners</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University of Akron</a:t>
            </a:r>
          </a:p>
          <a:p>
            <a:pPr marL="285750" indent="-171450">
              <a:lnSpc>
                <a:spcPct val="120000"/>
              </a:lnSpc>
              <a:spcBef>
                <a:spcPts val="0"/>
              </a:spcBef>
            </a:pPr>
            <a:r>
              <a:rPr lang="en-US" sz="1200" dirty="0">
                <a:latin typeface="Arial" panose="020B0604020202020204" pitchFamily="34" charset="0"/>
                <a:cs typeface="Arial" panose="020B0604020202020204" pitchFamily="34" charset="0"/>
              </a:rPr>
              <a:t>University of Dayton</a:t>
            </a:r>
          </a:p>
        </p:txBody>
      </p:sp>
      <p:pic>
        <p:nvPicPr>
          <p:cNvPr id="6" name="Picture 5">
            <a:extLst>
              <a:ext uri="{FF2B5EF4-FFF2-40B4-BE49-F238E27FC236}">
                <a16:creationId xmlns:a16="http://schemas.microsoft.com/office/drawing/2014/main" id="{8636DD4F-0A32-A91D-9AD3-7B7E4D484BC6}"/>
              </a:ext>
            </a:extLst>
          </p:cNvPr>
          <p:cNvPicPr>
            <a:picLocks noChangeAspect="1"/>
          </p:cNvPicPr>
          <p:nvPr/>
        </p:nvPicPr>
        <p:blipFill>
          <a:blip r:embed="rId2"/>
          <a:stretch>
            <a:fillRect/>
          </a:stretch>
        </p:blipFill>
        <p:spPr>
          <a:xfrm>
            <a:off x="5839587" y="1483339"/>
            <a:ext cx="4426294" cy="4085542"/>
          </a:xfrm>
          <a:prstGeom prst="rect">
            <a:avLst/>
          </a:prstGeom>
        </p:spPr>
      </p:pic>
      <p:pic>
        <p:nvPicPr>
          <p:cNvPr id="7" name="Picture 6" descr="Logo&#10;&#10;Description automatically generated">
            <a:extLst>
              <a:ext uri="{FF2B5EF4-FFF2-40B4-BE49-F238E27FC236}">
                <a16:creationId xmlns:a16="http://schemas.microsoft.com/office/drawing/2014/main" id="{BA18D099-1840-E2EA-F511-B51F57203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8" name="TextBox 7">
            <a:extLst>
              <a:ext uri="{FF2B5EF4-FFF2-40B4-BE49-F238E27FC236}">
                <a16:creationId xmlns:a16="http://schemas.microsoft.com/office/drawing/2014/main" id="{4B691A0A-5498-A1C6-639F-089D4E31BF81}"/>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spTree>
    <p:extLst>
      <p:ext uri="{BB962C8B-B14F-4D97-AF65-F5344CB8AC3E}">
        <p14:creationId xmlns:p14="http://schemas.microsoft.com/office/powerpoint/2010/main" val="2668860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641FBF-F75C-68BF-803A-2F8803EB6F0B}"/>
              </a:ext>
            </a:extLst>
          </p:cNvPr>
          <p:cNvSpPr>
            <a:spLocks noGrp="1"/>
          </p:cNvSpPr>
          <p:nvPr>
            <p:ph type="body" idx="1"/>
          </p:nvPr>
        </p:nvSpPr>
        <p:spPr>
          <a:xfrm>
            <a:off x="425125" y="1370226"/>
            <a:ext cx="4457363" cy="3922032"/>
          </a:xfrm>
        </p:spPr>
        <p:txBody>
          <a:bodyPr>
            <a:normAutofit/>
          </a:bodyPr>
          <a:lstStyle/>
          <a:p>
            <a:pPr marR="0" lvl="0" rtl="0">
              <a:lnSpc>
                <a:spcPct val="100000"/>
              </a:lnSpc>
              <a:spcAft>
                <a:spcPts val="1200"/>
              </a:spcAft>
            </a:pPr>
            <a:r>
              <a:rPr lang="en-US" b="0" i="0" u="none" strike="noStrike" baseline="0" dirty="0">
                <a:latin typeface="Arial" panose="020B0604020202020204" pitchFamily="34" charset="0"/>
                <a:cs typeface="Arial" panose="020B0604020202020204" pitchFamily="34" charset="0"/>
              </a:rPr>
              <a:t>Security Awareness at the User Level</a:t>
            </a:r>
          </a:p>
          <a:p>
            <a:pPr marR="0" lvl="0" rtl="0">
              <a:lnSpc>
                <a:spcPct val="100000"/>
              </a:lnSpc>
              <a:spcAft>
                <a:spcPts val="1200"/>
              </a:spcAft>
            </a:pPr>
            <a:r>
              <a:rPr lang="en-US" b="0" i="0" u="none" strike="noStrike" baseline="0" dirty="0">
                <a:latin typeface="Arial" panose="020B0604020202020204" pitchFamily="34" charset="0"/>
                <a:cs typeface="Arial" panose="020B0604020202020204" pitchFamily="34" charset="0"/>
              </a:rPr>
              <a:t>Workforce Development</a:t>
            </a:r>
          </a:p>
          <a:p>
            <a:pPr marR="0" lvl="0" rtl="0">
              <a:lnSpc>
                <a:spcPct val="100000"/>
              </a:lnSpc>
              <a:spcAft>
                <a:spcPts val="1200"/>
              </a:spcAft>
            </a:pPr>
            <a:r>
              <a:rPr lang="en-US" b="0" i="0" u="none" strike="noStrike" baseline="0" dirty="0">
                <a:latin typeface="Arial" panose="020B0604020202020204" pitchFamily="34" charset="0"/>
                <a:cs typeface="Arial" panose="020B0604020202020204" pitchFamily="34" charset="0"/>
              </a:rPr>
              <a:t>Ohio Cyber Range</a:t>
            </a:r>
            <a:endParaRPr lang="en-US" dirty="0">
              <a:latin typeface="Arial" panose="020B0604020202020204" pitchFamily="34" charset="0"/>
              <a:cs typeface="Arial" panose="020B0604020202020204" pitchFamily="34" charset="0"/>
            </a:endParaRPr>
          </a:p>
        </p:txBody>
      </p:sp>
      <p:pic>
        <p:nvPicPr>
          <p:cNvPr id="5" name="Picture 4">
            <a:hlinkClick r:id="rId2"/>
            <a:extLst>
              <a:ext uri="{FF2B5EF4-FFF2-40B4-BE49-F238E27FC236}">
                <a16:creationId xmlns:a16="http://schemas.microsoft.com/office/drawing/2014/main" id="{801CC296-4849-3F7B-ABEB-6BCEB714CFFC}"/>
              </a:ext>
            </a:extLst>
          </p:cNvPr>
          <p:cNvPicPr>
            <a:picLocks noChangeAspect="1"/>
          </p:cNvPicPr>
          <p:nvPr/>
        </p:nvPicPr>
        <p:blipFill>
          <a:blip r:embed="rId3"/>
          <a:stretch>
            <a:fillRect/>
          </a:stretch>
        </p:blipFill>
        <p:spPr>
          <a:xfrm>
            <a:off x="5051786" y="1004243"/>
            <a:ext cx="5963417" cy="4403035"/>
          </a:xfrm>
          <a:prstGeom prst="rect">
            <a:avLst/>
          </a:prstGeom>
          <a:ln>
            <a:solidFill>
              <a:schemeClr val="accent1"/>
            </a:solidFill>
          </a:ln>
        </p:spPr>
      </p:pic>
      <p:sp>
        <p:nvSpPr>
          <p:cNvPr id="7" name="TextBox 6">
            <a:extLst>
              <a:ext uri="{FF2B5EF4-FFF2-40B4-BE49-F238E27FC236}">
                <a16:creationId xmlns:a16="http://schemas.microsoft.com/office/drawing/2014/main" id="{77AC8DCB-1926-2DE4-ABCE-3C8D6F89873B}"/>
              </a:ext>
            </a:extLst>
          </p:cNvPr>
          <p:cNvSpPr txBox="1"/>
          <p:nvPr/>
        </p:nvSpPr>
        <p:spPr>
          <a:xfrm>
            <a:off x="5384213" y="5539402"/>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Cyber Club Toolkit | Ohio Department of Education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14738B24-B4B8-1BBD-4A69-AD5B376EE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6" name="TextBox 5">
            <a:extLst>
              <a:ext uri="{FF2B5EF4-FFF2-40B4-BE49-F238E27FC236}">
                <a16:creationId xmlns:a16="http://schemas.microsoft.com/office/drawing/2014/main" id="{29EBE306-A30E-0BDD-E44B-B3F1E1A27A3C}"/>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sp>
        <p:nvSpPr>
          <p:cNvPr id="10" name="Title 1">
            <a:extLst>
              <a:ext uri="{FF2B5EF4-FFF2-40B4-BE49-F238E27FC236}">
                <a16:creationId xmlns:a16="http://schemas.microsoft.com/office/drawing/2014/main" id="{010D2D02-2919-DEF8-1DBC-D1357A875F38}"/>
              </a:ext>
            </a:extLst>
          </p:cNvPr>
          <p:cNvSpPr>
            <a:spLocks noGrp="1"/>
          </p:cNvSpPr>
          <p:nvPr>
            <p:ph type="title"/>
          </p:nvPr>
        </p:nvSpPr>
        <p:spPr>
          <a:xfrm>
            <a:off x="255826" y="-78296"/>
            <a:ext cx="10515600" cy="1325563"/>
          </a:xfrm>
        </p:spPr>
        <p:txBody>
          <a:bodyPr>
            <a:normAutofit/>
          </a:bodyPr>
          <a:lstStyle/>
          <a:p>
            <a:r>
              <a:rPr lang="en-US" b="1" dirty="0">
                <a:latin typeface="Arial" panose="020B0604020202020204" pitchFamily="34" charset="0"/>
                <a:cs typeface="Arial" panose="020B0604020202020204" pitchFamily="34" charset="0"/>
              </a:rPr>
              <a:t>Cyber Clubs</a:t>
            </a:r>
          </a:p>
        </p:txBody>
      </p:sp>
    </p:spTree>
    <p:extLst>
      <p:ext uri="{BB962C8B-B14F-4D97-AF65-F5344CB8AC3E}">
        <p14:creationId xmlns:p14="http://schemas.microsoft.com/office/powerpoint/2010/main" val="3187890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1C117-A3A3-4FCE-58F7-D5E8CF9535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7C0F9-6BEC-A572-AC92-2C3270AA3C06}"/>
              </a:ext>
            </a:extLst>
          </p:cNvPr>
          <p:cNvSpPr>
            <a:spLocks noGrp="1"/>
          </p:cNvSpPr>
          <p:nvPr>
            <p:ph type="title"/>
          </p:nvPr>
        </p:nvSpPr>
        <p:spPr>
          <a:xfrm>
            <a:off x="2285325" y="2600325"/>
            <a:ext cx="7621349" cy="1325563"/>
          </a:xfrm>
        </p:spPr>
        <p:txBody>
          <a:bodyPr>
            <a:normAutofit/>
          </a:bodyPr>
          <a:lstStyle/>
          <a:p>
            <a:r>
              <a:rPr lang="en-US" b="1" dirty="0">
                <a:latin typeface="Arial" panose="020B0604020202020204" pitchFamily="34" charset="0"/>
                <a:cs typeface="Arial" panose="020B0604020202020204" pitchFamily="34" charset="0"/>
              </a:rPr>
              <a:t>Incident Response Mission</a:t>
            </a:r>
          </a:p>
        </p:txBody>
      </p:sp>
      <p:pic>
        <p:nvPicPr>
          <p:cNvPr id="7" name="Picture 6" descr="Logo&#10;&#10;Description automatically generated">
            <a:extLst>
              <a:ext uri="{FF2B5EF4-FFF2-40B4-BE49-F238E27FC236}">
                <a16:creationId xmlns:a16="http://schemas.microsoft.com/office/drawing/2014/main" id="{4BF4F8D7-5735-E36A-B529-F426445A2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8" name="TextBox 7">
            <a:extLst>
              <a:ext uri="{FF2B5EF4-FFF2-40B4-BE49-F238E27FC236}">
                <a16:creationId xmlns:a16="http://schemas.microsoft.com/office/drawing/2014/main" id="{5B76D6B1-5304-5FE6-CE52-7AEA7406F29D}"/>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spTree>
    <p:extLst>
      <p:ext uri="{BB962C8B-B14F-4D97-AF65-F5344CB8AC3E}">
        <p14:creationId xmlns:p14="http://schemas.microsoft.com/office/powerpoint/2010/main" val="1130066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66E53-F5B8-202C-FA5B-AAF7EB4E1A07}"/>
            </a:ext>
          </a:extLst>
        </p:cNvPr>
        <p:cNvGrpSpPr/>
        <p:nvPr/>
      </p:nvGrpSpPr>
      <p:grpSpPr>
        <a:xfrm>
          <a:off x="0" y="0"/>
          <a:ext cx="0" cy="0"/>
          <a:chOff x="0" y="0"/>
          <a:chExt cx="0" cy="0"/>
        </a:xfrm>
      </p:grpSpPr>
      <p:pic>
        <p:nvPicPr>
          <p:cNvPr id="1026" name="Picture 2" descr="Volunteers with Ohio's Cyber Reserve fend off simulated cyber attacks at  University of Cincinnati">
            <a:extLst>
              <a:ext uri="{FF2B5EF4-FFF2-40B4-BE49-F238E27FC236}">
                <a16:creationId xmlns:a16="http://schemas.microsoft.com/office/drawing/2014/main" id="{D4B69053-AA9A-3E10-4676-29EB76B47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709" y="1312824"/>
            <a:ext cx="6076943" cy="34210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6CD781-8829-6EC0-913D-8B500D747E70}"/>
              </a:ext>
            </a:extLst>
          </p:cNvPr>
          <p:cNvSpPr>
            <a:spLocks noGrp="1"/>
          </p:cNvSpPr>
          <p:nvPr>
            <p:ph type="title"/>
          </p:nvPr>
        </p:nvSpPr>
        <p:spPr>
          <a:xfrm>
            <a:off x="255826" y="-24629"/>
            <a:ext cx="10515600" cy="1132823"/>
          </a:xfrm>
        </p:spPr>
        <p:txBody>
          <a:bodyPr>
            <a:normAutofit/>
          </a:bodyPr>
          <a:lstStyle/>
          <a:p>
            <a:r>
              <a:rPr lang="en-US" b="1" dirty="0">
                <a:latin typeface="Arial" panose="020B0604020202020204" pitchFamily="34" charset="0"/>
                <a:cs typeface="Arial" panose="020B0604020202020204" pitchFamily="34" charset="0"/>
              </a:rPr>
              <a:t>In the News…</a:t>
            </a:r>
          </a:p>
        </p:txBody>
      </p:sp>
      <p:pic>
        <p:nvPicPr>
          <p:cNvPr id="6" name="Picture 5">
            <a:extLst>
              <a:ext uri="{FF2B5EF4-FFF2-40B4-BE49-F238E27FC236}">
                <a16:creationId xmlns:a16="http://schemas.microsoft.com/office/drawing/2014/main" id="{C8CC7228-5DC3-0445-C820-3193DC96303E}"/>
              </a:ext>
            </a:extLst>
          </p:cNvPr>
          <p:cNvPicPr>
            <a:picLocks noChangeAspect="1"/>
          </p:cNvPicPr>
          <p:nvPr/>
        </p:nvPicPr>
        <p:blipFill>
          <a:blip r:embed="rId3"/>
          <a:stretch>
            <a:fillRect/>
          </a:stretch>
        </p:blipFill>
        <p:spPr>
          <a:xfrm>
            <a:off x="314044" y="1554481"/>
            <a:ext cx="6160582" cy="1874519"/>
          </a:xfrm>
          <a:prstGeom prst="rect">
            <a:avLst/>
          </a:prstGeom>
          <a:noFill/>
          <a:ln>
            <a:solidFill>
              <a:schemeClr val="tx1"/>
            </a:solidFill>
          </a:ln>
        </p:spPr>
      </p:pic>
      <p:pic>
        <p:nvPicPr>
          <p:cNvPr id="3" name="Picture 2">
            <a:extLst>
              <a:ext uri="{FF2B5EF4-FFF2-40B4-BE49-F238E27FC236}">
                <a16:creationId xmlns:a16="http://schemas.microsoft.com/office/drawing/2014/main" id="{23D01553-B455-AD9E-B29A-78745CF2DD17}"/>
              </a:ext>
            </a:extLst>
          </p:cNvPr>
          <p:cNvPicPr>
            <a:picLocks noChangeAspect="1"/>
          </p:cNvPicPr>
          <p:nvPr/>
        </p:nvPicPr>
        <p:blipFill>
          <a:blip r:embed="rId4"/>
          <a:stretch>
            <a:fillRect/>
          </a:stretch>
        </p:blipFill>
        <p:spPr>
          <a:xfrm>
            <a:off x="2889649" y="3023371"/>
            <a:ext cx="4775200" cy="3048000"/>
          </a:xfrm>
          <a:prstGeom prst="rect">
            <a:avLst/>
          </a:prstGeom>
          <a:noFill/>
          <a:ln>
            <a:solidFill>
              <a:schemeClr val="tx1"/>
            </a:solidFill>
          </a:ln>
        </p:spPr>
      </p:pic>
      <p:pic>
        <p:nvPicPr>
          <p:cNvPr id="1028" name="Picture 4" descr="Ohio Cyber Reserve OCP Patch">
            <a:extLst>
              <a:ext uri="{FF2B5EF4-FFF2-40B4-BE49-F238E27FC236}">
                <a16:creationId xmlns:a16="http://schemas.microsoft.com/office/drawing/2014/main" id="{60005359-3256-3F32-98A4-5148A88AC9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7958" y="4851019"/>
            <a:ext cx="1641856" cy="16418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897B4072-B4F6-9EF8-CC65-5B78B980EE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8" name="TextBox 7">
            <a:extLst>
              <a:ext uri="{FF2B5EF4-FFF2-40B4-BE49-F238E27FC236}">
                <a16:creationId xmlns:a16="http://schemas.microsoft.com/office/drawing/2014/main" id="{0D612A14-2E62-87C0-2CCD-3B5705EE6BEB}"/>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spTree>
    <p:extLst>
      <p:ext uri="{BB962C8B-B14F-4D97-AF65-F5344CB8AC3E}">
        <p14:creationId xmlns:p14="http://schemas.microsoft.com/office/powerpoint/2010/main" val="2346874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C7B51-311C-CAE4-80B5-184657D34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7D1E2-ADCF-841C-C7D1-C5772752738B}"/>
              </a:ext>
            </a:extLst>
          </p:cNvPr>
          <p:cNvSpPr>
            <a:spLocks noGrp="1"/>
          </p:cNvSpPr>
          <p:nvPr>
            <p:ph type="title"/>
          </p:nvPr>
        </p:nvSpPr>
        <p:spPr>
          <a:xfrm>
            <a:off x="255826" y="-27284"/>
            <a:ext cx="10515600" cy="1325563"/>
          </a:xfrm>
        </p:spPr>
        <p:txBody>
          <a:bodyPr/>
          <a:lstStyle/>
          <a:p>
            <a:r>
              <a:rPr lang="en-US" b="1" dirty="0">
                <a:latin typeface="Arial" panose="020B0604020202020204" pitchFamily="34" charset="0"/>
                <a:cs typeface="Arial" panose="020B0604020202020204" pitchFamily="34" charset="0"/>
              </a:rPr>
              <a:t>The </a:t>
            </a:r>
            <a:r>
              <a:rPr lang="en-US" b="1" dirty="0" err="1">
                <a:latin typeface="Arial" panose="020B0604020202020204" pitchFamily="34" charset="0"/>
                <a:cs typeface="Arial" panose="020B0604020202020204" pitchFamily="34" charset="0"/>
              </a:rPr>
              <a:t>OhCR</a:t>
            </a:r>
            <a:r>
              <a:rPr lang="en-US" b="1" dirty="0">
                <a:latin typeface="Arial" panose="020B0604020202020204" pitchFamily="34" charset="0"/>
                <a:cs typeface="Arial" panose="020B0604020202020204" pitchFamily="34" charset="0"/>
              </a:rPr>
              <a:t> Experience</a:t>
            </a:r>
          </a:p>
        </p:txBody>
      </p:sp>
      <p:pic>
        <p:nvPicPr>
          <p:cNvPr id="7" name="Picture 6">
            <a:extLst>
              <a:ext uri="{FF2B5EF4-FFF2-40B4-BE49-F238E27FC236}">
                <a16:creationId xmlns:a16="http://schemas.microsoft.com/office/drawing/2014/main" id="{197F444A-0B4A-31A9-1396-7CA3A09C3461}"/>
              </a:ext>
            </a:extLst>
          </p:cNvPr>
          <p:cNvPicPr>
            <a:picLocks noChangeAspect="1"/>
          </p:cNvPicPr>
          <p:nvPr/>
        </p:nvPicPr>
        <p:blipFill>
          <a:blip r:embed="rId2"/>
          <a:stretch>
            <a:fillRect/>
          </a:stretch>
        </p:blipFill>
        <p:spPr>
          <a:xfrm>
            <a:off x="4337594" y="1402282"/>
            <a:ext cx="7479216" cy="3695089"/>
          </a:xfrm>
          <a:prstGeom prst="rect">
            <a:avLst/>
          </a:prstGeom>
        </p:spPr>
      </p:pic>
      <p:sp>
        <p:nvSpPr>
          <p:cNvPr id="10" name="TextBox 9">
            <a:extLst>
              <a:ext uri="{FF2B5EF4-FFF2-40B4-BE49-F238E27FC236}">
                <a16:creationId xmlns:a16="http://schemas.microsoft.com/office/drawing/2014/main" id="{C0EFE348-8689-B0F5-427D-6C2E878A9217}"/>
              </a:ext>
            </a:extLst>
          </p:cNvPr>
          <p:cNvSpPr txBox="1"/>
          <p:nvPr/>
        </p:nvSpPr>
        <p:spPr>
          <a:xfrm>
            <a:off x="255826" y="1357001"/>
            <a:ext cx="3858974" cy="3785652"/>
          </a:xfrm>
          <a:prstGeom prst="rect">
            <a:avLst/>
          </a:prstGeom>
          <a:noFill/>
        </p:spPr>
        <p:txBody>
          <a:bodyPr wrap="square" rtlCol="0">
            <a:spAutoFit/>
          </a:bodyPr>
          <a:lstStyle/>
          <a:p>
            <a:pPr marL="3429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Opportunity to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give back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 the local communities that we live and work in</a:t>
            </a:r>
          </a:p>
          <a:p>
            <a:pPr marL="3429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Opportunity to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grow and learn</a:t>
            </a:r>
          </a:p>
          <a:p>
            <a:pPr marL="3429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Opportunity to become a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leader</a:t>
            </a:r>
          </a:p>
        </p:txBody>
      </p:sp>
      <p:pic>
        <p:nvPicPr>
          <p:cNvPr id="11" name="Picture 10" descr="Logo&#10;&#10;Description automatically generated">
            <a:extLst>
              <a:ext uri="{FF2B5EF4-FFF2-40B4-BE49-F238E27FC236}">
                <a16:creationId xmlns:a16="http://schemas.microsoft.com/office/drawing/2014/main" id="{7E833AB7-CF82-B4C4-9E3E-AB2D30020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12" name="TextBox 11">
            <a:extLst>
              <a:ext uri="{FF2B5EF4-FFF2-40B4-BE49-F238E27FC236}">
                <a16:creationId xmlns:a16="http://schemas.microsoft.com/office/drawing/2014/main" id="{5240ED90-7E6D-2BE2-9D08-60CCFA35CC71}"/>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spTree>
    <p:extLst>
      <p:ext uri="{BB962C8B-B14F-4D97-AF65-F5344CB8AC3E}">
        <p14:creationId xmlns:p14="http://schemas.microsoft.com/office/powerpoint/2010/main" val="2786469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3E9A6-D6A2-AEDC-4226-FA96E7A66C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FB877-A945-7AD3-3853-CA47CF92A2F2}"/>
              </a:ext>
            </a:extLst>
          </p:cNvPr>
          <p:cNvSpPr>
            <a:spLocks noGrp="1"/>
          </p:cNvSpPr>
          <p:nvPr>
            <p:ph type="title"/>
          </p:nvPr>
        </p:nvSpPr>
        <p:spPr>
          <a:xfrm>
            <a:off x="342900" y="-48545"/>
            <a:ext cx="10515600" cy="1325563"/>
          </a:xfrm>
        </p:spPr>
        <p:txBody>
          <a:bodyPr/>
          <a:lstStyle/>
          <a:p>
            <a:pPr marR="0"/>
            <a:r>
              <a:rPr lang="en-US" b="1" dirty="0">
                <a:latin typeface="Arial" panose="020B0604020202020204" pitchFamily="34" charset="0"/>
                <a:cs typeface="Arial" panose="020B0604020202020204" pitchFamily="34" charset="0"/>
              </a:rPr>
              <a:t>How to Join?!</a:t>
            </a:r>
          </a:p>
        </p:txBody>
      </p:sp>
      <p:sp>
        <p:nvSpPr>
          <p:cNvPr id="3" name="Text Placeholder 2">
            <a:extLst>
              <a:ext uri="{FF2B5EF4-FFF2-40B4-BE49-F238E27FC236}">
                <a16:creationId xmlns:a16="http://schemas.microsoft.com/office/drawing/2014/main" id="{CFC2A578-A897-D0A5-013E-320961A82B41}"/>
              </a:ext>
            </a:extLst>
          </p:cNvPr>
          <p:cNvSpPr>
            <a:spLocks noGrp="1"/>
          </p:cNvSpPr>
          <p:nvPr>
            <p:ph type="body" idx="1"/>
          </p:nvPr>
        </p:nvSpPr>
        <p:spPr>
          <a:xfrm>
            <a:off x="400050" y="1436701"/>
            <a:ext cx="4457700" cy="4351338"/>
          </a:xfrm>
        </p:spPr>
        <p:txBody>
          <a:bodyPr>
            <a:normAutofit/>
          </a:bodyPr>
          <a:lstStyle/>
          <a:p>
            <a:pPr marL="0" marR="0" lvl="0" indent="0" rtl="0">
              <a:buNone/>
            </a:pPr>
            <a:r>
              <a:rPr lang="en-US" dirty="0">
                <a:latin typeface="Arial" panose="020B0604020202020204" pitchFamily="34" charset="0"/>
                <a:cs typeface="Arial" panose="020B0604020202020204" pitchFamily="34" charset="0"/>
              </a:rPr>
              <a:t>Visit our website:</a:t>
            </a:r>
          </a:p>
          <a:p>
            <a:pPr marL="0" marR="0" lvl="0" indent="0" rtl="0">
              <a:buNone/>
            </a:pPr>
            <a:r>
              <a:rPr lang="en-US" dirty="0">
                <a:solidFill>
                  <a:srgbClr val="FF0000"/>
                </a:solidFill>
                <a:latin typeface="Arial" panose="020B0604020202020204" pitchFamily="34" charset="0"/>
                <a:cs typeface="Arial" panose="020B0604020202020204" pitchFamily="34" charset="0"/>
              </a:rPr>
              <a:t>https://ohcr.ohio.gov/join/</a:t>
            </a:r>
          </a:p>
        </p:txBody>
      </p:sp>
      <p:pic>
        <p:nvPicPr>
          <p:cNvPr id="4" name="Picture 3">
            <a:extLst>
              <a:ext uri="{FF2B5EF4-FFF2-40B4-BE49-F238E27FC236}">
                <a16:creationId xmlns:a16="http://schemas.microsoft.com/office/drawing/2014/main" id="{82DE0791-4B1D-4AC8-17EF-4559EA2AB6FA}"/>
              </a:ext>
            </a:extLst>
          </p:cNvPr>
          <p:cNvPicPr>
            <a:picLocks noChangeAspect="1"/>
          </p:cNvPicPr>
          <p:nvPr/>
        </p:nvPicPr>
        <p:blipFill>
          <a:blip r:embed="rId2"/>
          <a:stretch>
            <a:fillRect/>
          </a:stretch>
        </p:blipFill>
        <p:spPr>
          <a:xfrm>
            <a:off x="4857750" y="1436701"/>
            <a:ext cx="6477000" cy="3594100"/>
          </a:xfrm>
          <a:prstGeom prst="rect">
            <a:avLst/>
          </a:prstGeom>
        </p:spPr>
      </p:pic>
      <p:pic>
        <p:nvPicPr>
          <p:cNvPr id="6" name="Picture 5" descr="Logo&#10;&#10;Description automatically generated">
            <a:extLst>
              <a:ext uri="{FF2B5EF4-FFF2-40B4-BE49-F238E27FC236}">
                <a16:creationId xmlns:a16="http://schemas.microsoft.com/office/drawing/2014/main" id="{2C4F1D10-D7C5-B372-87D2-2FBAFE01F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7" name="TextBox 6">
            <a:extLst>
              <a:ext uri="{FF2B5EF4-FFF2-40B4-BE49-F238E27FC236}">
                <a16:creationId xmlns:a16="http://schemas.microsoft.com/office/drawing/2014/main" id="{5FD9D19D-FDB9-8542-68B3-AD81A91CD361}"/>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Ohio Cyber Reserve (OhCR)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‘Building a More Cyber Secure Ohio’</a:t>
            </a:r>
          </a:p>
        </p:txBody>
      </p:sp>
    </p:spTree>
    <p:extLst>
      <p:ext uri="{BB962C8B-B14F-4D97-AF65-F5344CB8AC3E}">
        <p14:creationId xmlns:p14="http://schemas.microsoft.com/office/powerpoint/2010/main" val="793250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2DFCBDB-CA1F-4AFA-8CEA-FB375C75ABE3}"/>
              </a:ext>
            </a:extLst>
          </p:cNvPr>
          <p:cNvSpPr>
            <a:spLocks noGrp="1"/>
          </p:cNvSpPr>
          <p:nvPr>
            <p:ph type="title"/>
          </p:nvPr>
        </p:nvSpPr>
        <p:spPr>
          <a:xfrm>
            <a:off x="255826" y="36787"/>
            <a:ext cx="10515600" cy="1198537"/>
          </a:xfrm>
        </p:spPr>
        <p:txBody>
          <a:bodyPr>
            <a:normAutofit/>
          </a:bodyPr>
          <a:lstStyle/>
          <a:p>
            <a:r>
              <a:rPr lang="en-US" b="1" dirty="0">
                <a:latin typeface="Arial" panose="020B0604020202020204" pitchFamily="34" charset="0"/>
                <a:cs typeface="Arial" panose="020B0604020202020204" pitchFamily="34" charset="0"/>
              </a:rPr>
              <a:t>Questions</a:t>
            </a:r>
          </a:p>
        </p:txBody>
      </p:sp>
      <p:pic>
        <p:nvPicPr>
          <p:cNvPr id="7" name="Content Placeholder 4">
            <a:extLst>
              <a:ext uri="{FF2B5EF4-FFF2-40B4-BE49-F238E27FC236}">
                <a16:creationId xmlns:a16="http://schemas.microsoft.com/office/drawing/2014/main" id="{3ED19960-165A-4897-A58E-7C82DFBDEC2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9906" y="2046039"/>
            <a:ext cx="3825488" cy="3825488"/>
          </a:xfrm>
        </p:spPr>
      </p:pic>
      <p:sp>
        <p:nvSpPr>
          <p:cNvPr id="2" name="Text Placeholder 1">
            <a:extLst>
              <a:ext uri="{FF2B5EF4-FFF2-40B4-BE49-F238E27FC236}">
                <a16:creationId xmlns:a16="http://schemas.microsoft.com/office/drawing/2014/main" id="{93CA3041-7632-163E-3EC2-7FAFCBE55B4B}"/>
              </a:ext>
            </a:extLst>
          </p:cNvPr>
          <p:cNvSpPr>
            <a:spLocks noGrp="1"/>
          </p:cNvSpPr>
          <p:nvPr>
            <p:ph type="body" idx="4294967295"/>
          </p:nvPr>
        </p:nvSpPr>
        <p:spPr>
          <a:xfrm>
            <a:off x="381000" y="1267661"/>
            <a:ext cx="10515600" cy="465691"/>
          </a:xfrm>
        </p:spPr>
        <p:txBody>
          <a:bodyPr>
            <a:noAutofit/>
          </a:bodyPr>
          <a:lstStyle/>
          <a:p>
            <a:pPr marL="0" marR="0" lvl="0" indent="0" algn="l" defTabSz="914400" rtl="0" eaLnBrk="1" fontAlgn="auto" latinLnBrk="0" hangingPunct="1">
              <a:lnSpc>
                <a:spcPct val="90000"/>
              </a:lnSpc>
              <a:spcBef>
                <a:spcPts val="1000"/>
              </a:spcBef>
              <a:spcAft>
                <a:spcPts val="0"/>
              </a:spcAft>
              <a:buClrTx/>
              <a:buSzTx/>
              <a:buNone/>
              <a:tabLst/>
              <a:defRPr/>
            </a:pPr>
            <a:r>
              <a:rPr lang="en-US" sz="3200" b="0" i="0" kern="1200" baseline="0" dirty="0">
                <a:solidFill>
                  <a:schemeClr val="tx1"/>
                </a:solidFill>
                <a:effectLst/>
                <a:latin typeface="Arial" panose="020B0604020202020204" pitchFamily="34" charset="0"/>
                <a:cs typeface="Arial" panose="020B0604020202020204" pitchFamily="34" charset="0"/>
              </a:rPr>
              <a:t>‘Building a More Cyber Secure Ohio’</a:t>
            </a:r>
            <a:endParaRPr lang="en-US" sz="3200" dirty="0">
              <a:effectLst/>
              <a:latin typeface="Arial" panose="020B0604020202020204" pitchFamily="34" charset="0"/>
              <a:cs typeface="Arial" panose="020B0604020202020204" pitchFamily="34" charset="0"/>
            </a:endParaRPr>
          </a:p>
        </p:txBody>
      </p:sp>
      <p:pic>
        <p:nvPicPr>
          <p:cNvPr id="6" name="Picture 5" descr="Logo&#10;&#10;Description automatically generated">
            <a:extLst>
              <a:ext uri="{FF2B5EF4-FFF2-40B4-BE49-F238E27FC236}">
                <a16:creationId xmlns:a16="http://schemas.microsoft.com/office/drawing/2014/main" id="{AB6DA2CB-8716-D0DA-FB2C-E16852D91A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26" y="5871527"/>
            <a:ext cx="801275" cy="781033"/>
          </a:xfrm>
          <a:prstGeom prst="rect">
            <a:avLst/>
          </a:prstGeom>
        </p:spPr>
      </p:pic>
      <p:sp>
        <p:nvSpPr>
          <p:cNvPr id="8" name="TextBox 7">
            <a:extLst>
              <a:ext uri="{FF2B5EF4-FFF2-40B4-BE49-F238E27FC236}">
                <a16:creationId xmlns:a16="http://schemas.microsoft.com/office/drawing/2014/main" id="{C6EE5057-D4DD-291A-CFB1-272A6C36769E}"/>
              </a:ext>
            </a:extLst>
          </p:cNvPr>
          <p:cNvSpPr txBox="1"/>
          <p:nvPr/>
        </p:nvSpPr>
        <p:spPr>
          <a:xfrm>
            <a:off x="1057101" y="6031210"/>
            <a:ext cx="24359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Ohio Cyber Reserve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OhCR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‘Building a More Cyber Secure Ohio’</a:t>
            </a:r>
          </a:p>
        </p:txBody>
      </p:sp>
    </p:spTree>
    <p:extLst>
      <p:ext uri="{BB962C8B-B14F-4D97-AF65-F5344CB8AC3E}">
        <p14:creationId xmlns:p14="http://schemas.microsoft.com/office/powerpoint/2010/main" val="409111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1DCDAF-E418-4860-2272-B51B2EADB785}"/>
              </a:ext>
            </a:extLst>
          </p:cNvPr>
          <p:cNvSpPr txBox="1"/>
          <p:nvPr/>
        </p:nvSpPr>
        <p:spPr>
          <a:xfrm>
            <a:off x="311497" y="261258"/>
            <a:ext cx="8350182" cy="646331"/>
          </a:xfrm>
          <a:prstGeom prst="rect">
            <a:avLst/>
          </a:prstGeom>
          <a:noFill/>
        </p:spPr>
        <p:txBody>
          <a:bodyPr wrap="square" rtlCol="0">
            <a:spAutoFit/>
          </a:bodyPr>
          <a:lstStyle/>
          <a:p>
            <a:r>
              <a:rPr lang="en-US" sz="3600" b="1" dirty="0">
                <a:solidFill>
                  <a:schemeClr val="tx2">
                    <a:lumMod val="50000"/>
                  </a:schemeClr>
                </a:solidFill>
                <a:latin typeface="Arial" panose="020B0604020202020204" pitchFamily="34" charset="0"/>
                <a:cs typeface="Arial" panose="020B0604020202020204" pitchFamily="34" charset="0"/>
              </a:rPr>
              <a:t>Survey Results from Registration</a:t>
            </a:r>
          </a:p>
        </p:txBody>
      </p:sp>
      <p:cxnSp>
        <p:nvCxnSpPr>
          <p:cNvPr id="6" name="Straight Connector 5">
            <a:extLst>
              <a:ext uri="{FF2B5EF4-FFF2-40B4-BE49-F238E27FC236}">
                <a16:creationId xmlns:a16="http://schemas.microsoft.com/office/drawing/2014/main" id="{D4F847A6-9BED-4575-E9E4-DD36AF47DABA}"/>
              </a:ext>
            </a:extLst>
          </p:cNvPr>
          <p:cNvCxnSpPr>
            <a:cxnSpLocks/>
          </p:cNvCxnSpPr>
          <p:nvPr/>
        </p:nvCxnSpPr>
        <p:spPr>
          <a:xfrm>
            <a:off x="311497" y="997789"/>
            <a:ext cx="7747281" cy="0"/>
          </a:xfrm>
          <a:prstGeom prst="line">
            <a:avLst/>
          </a:prstGeom>
          <a:noFill/>
          <a:ln w="25400" cap="flat" cmpd="sng" algn="ctr">
            <a:solidFill>
              <a:srgbClr val="3444D8"/>
            </a:solidFill>
            <a:prstDash val="solid"/>
          </a:ln>
          <a:effectLst>
            <a:outerShdw blurRad="40000" dist="20000" dir="5400000" rotWithShape="0">
              <a:srgbClr val="000000">
                <a:alpha val="38000"/>
              </a:srgbClr>
            </a:outerShdw>
          </a:effectLst>
        </p:spPr>
      </p:cxnSp>
      <p:sp>
        <p:nvSpPr>
          <p:cNvPr id="4" name="TextBox 3">
            <a:extLst>
              <a:ext uri="{FF2B5EF4-FFF2-40B4-BE49-F238E27FC236}">
                <a16:creationId xmlns:a16="http://schemas.microsoft.com/office/drawing/2014/main" id="{F72F9A4D-B9B7-8989-8CBE-0579F9D803BF}"/>
              </a:ext>
            </a:extLst>
          </p:cNvPr>
          <p:cNvSpPr txBox="1"/>
          <p:nvPr/>
        </p:nvSpPr>
        <p:spPr>
          <a:xfrm>
            <a:off x="311498" y="1164771"/>
            <a:ext cx="11880502" cy="954107"/>
          </a:xfrm>
          <a:prstGeom prst="rect">
            <a:avLst/>
          </a:prstGeom>
          <a:noFill/>
        </p:spPr>
        <p:txBody>
          <a:bodyPr wrap="square" rtlCol="0">
            <a:spAutoFit/>
          </a:bodyPr>
          <a:lstStyle/>
          <a:p>
            <a:r>
              <a:rPr lang="en-US" sz="2800" b="1">
                <a:solidFill>
                  <a:srgbClr val="242424"/>
                </a:solidFill>
                <a:latin typeface="Aptos" panose="020B0004020202020204" pitchFamily="34" charset="0"/>
              </a:rPr>
              <a:t>What topics you would like to see at future InfraGard Meetings:</a:t>
            </a:r>
          </a:p>
          <a:p>
            <a:endParaRPr lang="en-US" sz="2800" dirty="0">
              <a:solidFill>
                <a:srgbClr val="242424"/>
              </a:solidFill>
              <a:latin typeface="Aptos" panose="020B0004020202020204" pitchFamily="34" charset="0"/>
            </a:endParaRPr>
          </a:p>
        </p:txBody>
      </p:sp>
      <p:sp>
        <p:nvSpPr>
          <p:cNvPr id="9" name="TextBox 8">
            <a:extLst>
              <a:ext uri="{FF2B5EF4-FFF2-40B4-BE49-F238E27FC236}">
                <a16:creationId xmlns:a16="http://schemas.microsoft.com/office/drawing/2014/main" id="{375E7AC0-F6DF-36BB-DB31-5C25F551DD05}"/>
              </a:ext>
            </a:extLst>
          </p:cNvPr>
          <p:cNvSpPr txBox="1"/>
          <p:nvPr/>
        </p:nvSpPr>
        <p:spPr>
          <a:xfrm>
            <a:off x="311497" y="1859885"/>
            <a:ext cx="9093760" cy="4308872"/>
          </a:xfrm>
          <a:prstGeom prst="rect">
            <a:avLst/>
          </a:prstGeom>
          <a:noFill/>
        </p:spPr>
        <p:txBody>
          <a:bodyPr wrap="square" rtlCol="0">
            <a:spAutoFit/>
          </a:bodyPr>
          <a:lstStyle/>
          <a:p>
            <a:pPr>
              <a:spcAft>
                <a:spcPts val="600"/>
              </a:spcAft>
            </a:pPr>
            <a:r>
              <a:rPr lang="en-US" sz="2600" b="1">
                <a:solidFill>
                  <a:srgbClr val="242424"/>
                </a:solidFill>
                <a:latin typeface="Aptos" panose="020B0004020202020204" pitchFamily="34" charset="0"/>
              </a:rPr>
              <a:t>Results Summary: Top Topics</a:t>
            </a:r>
          </a:p>
          <a:p>
            <a:pPr marL="742950" indent="-400050">
              <a:spcAft>
                <a:spcPts val="600"/>
              </a:spcAft>
              <a:buFont typeface="+mj-lt"/>
              <a:buAutoNum type="arabicPeriod"/>
            </a:pPr>
            <a:r>
              <a:rPr lang="en-US" sz="2600" b="1" dirty="0">
                <a:solidFill>
                  <a:srgbClr val="242424"/>
                </a:solidFill>
                <a:latin typeface="Aptos" panose="020B0004020202020204" pitchFamily="34" charset="0"/>
              </a:rPr>
              <a:t>Cybersecurity</a:t>
            </a:r>
          </a:p>
          <a:p>
            <a:pPr marL="1257300" lvl="1" indent="-457200">
              <a:spcAft>
                <a:spcPts val="600"/>
              </a:spcAft>
              <a:buFont typeface="Arial" panose="020B0604020202020204" pitchFamily="34" charset="0"/>
              <a:buChar char="•"/>
            </a:pPr>
            <a:r>
              <a:rPr lang="en-US" sz="2600" dirty="0">
                <a:solidFill>
                  <a:srgbClr val="242424"/>
                </a:solidFill>
                <a:latin typeface="Aptos" panose="020B0004020202020204" pitchFamily="34" charset="0"/>
              </a:rPr>
              <a:t>Artificial Intelligence in Cybersecurity</a:t>
            </a:r>
          </a:p>
          <a:p>
            <a:pPr marL="1257300" lvl="1" indent="-457200">
              <a:spcAft>
                <a:spcPts val="600"/>
              </a:spcAft>
              <a:buFont typeface="Arial" panose="020B0604020202020204" pitchFamily="34" charset="0"/>
              <a:buChar char="•"/>
            </a:pPr>
            <a:r>
              <a:rPr lang="en-US" sz="2600" dirty="0">
                <a:solidFill>
                  <a:srgbClr val="242424"/>
                </a:solidFill>
                <a:latin typeface="Aptos" panose="020B0004020202020204" pitchFamily="34" charset="0"/>
              </a:rPr>
              <a:t>Incident Response &amp; Threat Intelligence</a:t>
            </a:r>
          </a:p>
          <a:p>
            <a:pPr marL="1257300" lvl="1" indent="-457200">
              <a:spcAft>
                <a:spcPts val="600"/>
              </a:spcAft>
              <a:buFont typeface="Arial" panose="020B0604020202020204" pitchFamily="34" charset="0"/>
              <a:buChar char="•"/>
            </a:pPr>
            <a:r>
              <a:rPr lang="en-US" sz="2600" dirty="0">
                <a:solidFill>
                  <a:srgbClr val="242424"/>
                </a:solidFill>
                <a:latin typeface="Aptos" panose="020B0004020202020204" pitchFamily="34" charset="0"/>
              </a:rPr>
              <a:t>Sector-Specific Cybersecurity</a:t>
            </a:r>
          </a:p>
          <a:p>
            <a:pPr marL="857250" lvl="1" indent="-514350">
              <a:spcAft>
                <a:spcPts val="600"/>
              </a:spcAft>
              <a:buFont typeface="+mj-lt"/>
              <a:buAutoNum type="arabicPeriod" startAt="2"/>
            </a:pPr>
            <a:r>
              <a:rPr lang="en-US" sz="2600" b="1">
                <a:solidFill>
                  <a:srgbClr val="242424"/>
                </a:solidFill>
                <a:latin typeface="Aptos" panose="020B0004020202020204" pitchFamily="34" charset="0"/>
              </a:rPr>
              <a:t>Physical Security</a:t>
            </a:r>
          </a:p>
          <a:p>
            <a:pPr marL="857250" lvl="1" indent="-514350">
              <a:spcAft>
                <a:spcPts val="600"/>
              </a:spcAft>
              <a:buFont typeface="+mj-lt"/>
              <a:buAutoNum type="arabicPeriod" startAt="2"/>
            </a:pPr>
            <a:r>
              <a:rPr lang="en-US" sz="2600" b="1" dirty="0">
                <a:solidFill>
                  <a:srgbClr val="242424"/>
                </a:solidFill>
                <a:latin typeface="Aptos" panose="020B0004020202020204" pitchFamily="34" charset="0"/>
              </a:rPr>
              <a:t>Critical Infrastructure </a:t>
            </a:r>
            <a:r>
              <a:rPr lang="en-US" sz="2600" b="1">
                <a:solidFill>
                  <a:srgbClr val="242424"/>
                </a:solidFill>
                <a:latin typeface="Aptos" panose="020B0004020202020204" pitchFamily="34" charset="0"/>
              </a:rPr>
              <a:t> - Utilities </a:t>
            </a:r>
            <a:r>
              <a:rPr lang="en-US" sz="2600" b="1" dirty="0">
                <a:solidFill>
                  <a:srgbClr val="242424"/>
                </a:solidFill>
                <a:latin typeface="Aptos" panose="020B0004020202020204" pitchFamily="34" charset="0"/>
              </a:rPr>
              <a:t>&amp; </a:t>
            </a:r>
            <a:r>
              <a:rPr lang="en-US" sz="2600" b="1">
                <a:solidFill>
                  <a:srgbClr val="242424"/>
                </a:solidFill>
                <a:latin typeface="Aptos" panose="020B0004020202020204" pitchFamily="34" charset="0"/>
              </a:rPr>
              <a:t>Energy</a:t>
            </a:r>
            <a:endParaRPr lang="en-US" sz="2600" b="1" dirty="0">
              <a:solidFill>
                <a:srgbClr val="242424"/>
              </a:solidFill>
              <a:latin typeface="Aptos" panose="020B0004020202020204" pitchFamily="34" charset="0"/>
            </a:endParaRPr>
          </a:p>
          <a:p>
            <a:pPr marL="857250" lvl="1" indent="-514350">
              <a:spcAft>
                <a:spcPts val="600"/>
              </a:spcAft>
              <a:buFont typeface="+mj-lt"/>
              <a:buAutoNum type="arabicPeriod" startAt="2"/>
            </a:pPr>
            <a:r>
              <a:rPr lang="en-US" sz="2600" b="1" dirty="0">
                <a:solidFill>
                  <a:srgbClr val="242424"/>
                </a:solidFill>
                <a:latin typeface="Aptos" panose="020B0004020202020204" pitchFamily="34" charset="0"/>
              </a:rPr>
              <a:t>Current Trends &amp; Emerging Threats</a:t>
            </a:r>
          </a:p>
          <a:p>
            <a:pPr marL="857250" lvl="1" indent="-514350">
              <a:spcAft>
                <a:spcPts val="600"/>
              </a:spcAft>
              <a:buFont typeface="+mj-lt"/>
              <a:buAutoNum type="arabicPeriod" startAt="2"/>
            </a:pPr>
            <a:r>
              <a:rPr lang="en-US" sz="2600" b="1" dirty="0">
                <a:solidFill>
                  <a:srgbClr val="242424"/>
                </a:solidFill>
                <a:latin typeface="Aptos" panose="020B0004020202020204" pitchFamily="34" charset="0"/>
              </a:rPr>
              <a:t>CMMC &amp; Compliance</a:t>
            </a:r>
          </a:p>
        </p:txBody>
      </p:sp>
      <p:pic>
        <p:nvPicPr>
          <p:cNvPr id="10" name="Picture 9">
            <a:extLst>
              <a:ext uri="{FF2B5EF4-FFF2-40B4-BE49-F238E27FC236}">
                <a16:creationId xmlns:a16="http://schemas.microsoft.com/office/drawing/2014/main" id="{C8094D87-92AA-CE31-5267-2A8B5537E1E2}"/>
              </a:ext>
            </a:extLst>
          </p:cNvPr>
          <p:cNvPicPr>
            <a:picLocks noChangeAspect="1"/>
          </p:cNvPicPr>
          <p:nvPr/>
        </p:nvPicPr>
        <p:blipFill>
          <a:blip r:embed="rId3"/>
          <a:stretch>
            <a:fillRect/>
          </a:stretch>
        </p:blipFill>
        <p:spPr>
          <a:xfrm>
            <a:off x="9974756" y="5007427"/>
            <a:ext cx="1905747" cy="1700879"/>
          </a:xfrm>
          <a:custGeom>
            <a:avLst/>
            <a:gdLst/>
            <a:ahLst/>
            <a:cxnLst/>
            <a:rect l="l" t="t" r="r" b="b"/>
            <a:pathLst>
              <a:path w="5102225" h="5761037">
                <a:moveTo>
                  <a:pt x="0" y="0"/>
                </a:moveTo>
                <a:lnTo>
                  <a:pt x="5102225" y="0"/>
                </a:lnTo>
                <a:lnTo>
                  <a:pt x="5102225" y="5761037"/>
                </a:lnTo>
                <a:lnTo>
                  <a:pt x="0" y="5761037"/>
                </a:lnTo>
                <a:close/>
              </a:path>
            </a:pathLst>
          </a:custGeom>
        </p:spPr>
      </p:pic>
    </p:spTree>
    <p:extLst>
      <p:ext uri="{BB962C8B-B14F-4D97-AF65-F5344CB8AC3E}">
        <p14:creationId xmlns:p14="http://schemas.microsoft.com/office/powerpoint/2010/main" val="1482466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8A9CAD05-6409-C9F8-3D44-2CDE29EF0918}"/>
              </a:ext>
            </a:extLst>
          </p:cNvPr>
          <p:cNvSpPr txBox="1">
            <a:spLocks/>
          </p:cNvSpPr>
          <p:nvPr/>
        </p:nvSpPr>
        <p:spPr>
          <a:xfrm>
            <a:off x="5869685" y="2792860"/>
            <a:ext cx="5071221" cy="861462"/>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4800">
                <a:solidFill>
                  <a:srgbClr val="FFFFFF"/>
                </a:solidFill>
                <a:latin typeface="Arial" panose="020B0604020202020204" pitchFamily="34" charset="0"/>
                <a:cs typeface="Arial" panose="020B0604020202020204" pitchFamily="34" charset="0"/>
              </a:rPr>
              <a:t>FBI Update</a:t>
            </a:r>
            <a:endParaRPr lang="en-US" sz="4800" kern="120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CD902ABF-0EA6-AA72-267D-FEE484562FE5}"/>
              </a:ext>
            </a:extLst>
          </p:cNvPr>
          <p:cNvCxnSpPr>
            <a:cxnSpLocks/>
          </p:cNvCxnSpPr>
          <p:nvPr/>
        </p:nvCxnSpPr>
        <p:spPr>
          <a:xfrm>
            <a:off x="5029200" y="3654322"/>
            <a:ext cx="5143500" cy="0"/>
          </a:xfrm>
          <a:prstGeom prst="line">
            <a:avLst/>
          </a:prstGeom>
          <a:noFill/>
          <a:ln w="25400" cap="flat" cmpd="sng" algn="ctr">
            <a:solidFill>
              <a:srgbClr val="3444D8"/>
            </a:solidFill>
            <a:prstDash val="solid"/>
          </a:ln>
          <a:effectLst>
            <a:outerShdw blurRad="40000" dist="20000" dir="5400000" rotWithShape="0">
              <a:srgbClr val="000000">
                <a:alpha val="38000"/>
              </a:srgbClr>
            </a:outerShdw>
          </a:effectLst>
        </p:spPr>
      </p:cxnSp>
      <p:pic>
        <p:nvPicPr>
          <p:cNvPr id="6148" name="Picture 4" descr="FBI offering reward in Pine Ridge murder investigation">
            <a:extLst>
              <a:ext uri="{FF2B5EF4-FFF2-40B4-BE49-F238E27FC236}">
                <a16:creationId xmlns:a16="http://schemas.microsoft.com/office/drawing/2014/main" id="{2FF0B019-420B-D668-D8CA-D96B6066A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994866"/>
            <a:ext cx="2457450"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663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15E51DB-3C8B-C656-A05F-8E3B6BB3C344}"/>
              </a:ext>
            </a:extLst>
          </p:cNvPr>
          <p:cNvSpPr txBox="1"/>
          <p:nvPr/>
        </p:nvSpPr>
        <p:spPr>
          <a:xfrm>
            <a:off x="4711967" y="5074887"/>
            <a:ext cx="1586159" cy="695451"/>
          </a:xfrm>
          <a:prstGeom prst="rect">
            <a:avLst/>
          </a:prstGeom>
        </p:spPr>
        <p:txBody>
          <a:bodyPr vert="horz" lIns="60960" tIns="30480" rIns="60960" bIns="30480" rtlCol="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R="0" indent="-152408">
              <a:lnSpc>
                <a:spcPct val="90000"/>
              </a:lnSpc>
              <a:spcBef>
                <a:spcPts val="0"/>
              </a:spcBef>
              <a:spcAft>
                <a:spcPts val="2000"/>
              </a:spcAft>
              <a:buFont typeface="Arial" panose="020B0604020202020204" pitchFamily="34" charset="0"/>
              <a:buChar char="•"/>
            </a:pPr>
            <a:endParaRPr lang="en-US" b="1" dirty="0">
              <a:solidFill>
                <a:schemeClr val="bg1"/>
              </a:solidFill>
              <a:effectLst/>
            </a:endParaRPr>
          </a:p>
        </p:txBody>
      </p:sp>
      <p:pic>
        <p:nvPicPr>
          <p:cNvPr id="18" name="Picture 17" descr="A person in a suit and tie&#10;&#10;Description automatically generated">
            <a:extLst>
              <a:ext uri="{FF2B5EF4-FFF2-40B4-BE49-F238E27FC236}">
                <a16:creationId xmlns:a16="http://schemas.microsoft.com/office/drawing/2014/main" id="{30CFF6A4-75BC-A5C3-E618-A21D511769E4}"/>
              </a:ext>
            </a:extLst>
          </p:cNvPr>
          <p:cNvPicPr>
            <a:picLocks noChangeAspect="1"/>
          </p:cNvPicPr>
          <p:nvPr/>
        </p:nvPicPr>
        <p:blipFill>
          <a:blip r:embed="rId2"/>
          <a:stretch>
            <a:fillRect/>
          </a:stretch>
        </p:blipFill>
        <p:spPr>
          <a:xfrm>
            <a:off x="469823" y="2138841"/>
            <a:ext cx="2286000" cy="2286000"/>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1026" name="Picture 2" descr="Jack Nichelson">
            <a:extLst>
              <a:ext uri="{FF2B5EF4-FFF2-40B4-BE49-F238E27FC236}">
                <a16:creationId xmlns:a16="http://schemas.microsoft.com/office/drawing/2014/main" id="{24AA9F34-FC01-E507-830F-E66293B7D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872" y="2138841"/>
            <a:ext cx="2286000" cy="2286000"/>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extLst>
            <a:ext uri="{909E8E84-426E-40DD-AFC4-6F175D3DCCD1}">
              <a14:hiddenFill xmlns:a14="http://schemas.microsoft.com/office/drawing/2010/main">
                <a:solidFill>
                  <a:srgbClr val="FFFFFF"/>
                </a:solidFill>
              </a14:hiddenFill>
            </a:ext>
          </a:extLst>
        </p:spPr>
      </p:pic>
      <p:pic>
        <p:nvPicPr>
          <p:cNvPr id="12" name="Picture 11" descr="A person taking a selfie&#10;&#10;Description automatically generated">
            <a:extLst>
              <a:ext uri="{FF2B5EF4-FFF2-40B4-BE49-F238E27FC236}">
                <a16:creationId xmlns:a16="http://schemas.microsoft.com/office/drawing/2014/main" id="{6E7F968E-BB51-79F6-EA2F-F60B605E8712}"/>
              </a:ext>
            </a:extLst>
          </p:cNvPr>
          <p:cNvPicPr>
            <a:picLocks noChangeAspect="1"/>
          </p:cNvPicPr>
          <p:nvPr/>
        </p:nvPicPr>
        <p:blipFill>
          <a:blip r:embed="rId4"/>
          <a:stretch>
            <a:fillRect/>
          </a:stretch>
        </p:blipFill>
        <p:spPr>
          <a:xfrm>
            <a:off x="6096000" y="2138841"/>
            <a:ext cx="2286000" cy="2286000"/>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sp>
        <p:nvSpPr>
          <p:cNvPr id="16" name="TextBox 15">
            <a:extLst>
              <a:ext uri="{FF2B5EF4-FFF2-40B4-BE49-F238E27FC236}">
                <a16:creationId xmlns:a16="http://schemas.microsoft.com/office/drawing/2014/main" id="{5770997F-DEA5-61BE-F002-1F04903DD7CC}"/>
              </a:ext>
            </a:extLst>
          </p:cNvPr>
          <p:cNvSpPr txBox="1"/>
          <p:nvPr/>
        </p:nvSpPr>
        <p:spPr>
          <a:xfrm>
            <a:off x="8743796" y="4739286"/>
            <a:ext cx="3200553" cy="1785104"/>
          </a:xfrm>
          <a:prstGeom prst="rect">
            <a:avLst/>
          </a:prstGeom>
          <a:noFill/>
        </p:spPr>
        <p:txBody>
          <a:bodyPr wrap="square" rtlCol="0">
            <a:spAutoFit/>
          </a:bodyPr>
          <a:lstStyle/>
          <a:p>
            <a:r>
              <a:rPr lang="en-US" sz="2200" b="1" dirty="0">
                <a:solidFill>
                  <a:schemeClr val="bg1"/>
                </a:solidFill>
                <a:latin typeface="Arial" panose="020B0604020202020204" pitchFamily="34" charset="0"/>
                <a:cs typeface="Arial" panose="020B0604020202020204" pitchFamily="34" charset="0"/>
              </a:rPr>
              <a:t>Clarke Cummings</a:t>
            </a:r>
          </a:p>
          <a:p>
            <a:r>
              <a:rPr lang="en-US" sz="2200" i="1" dirty="0">
                <a:solidFill>
                  <a:schemeClr val="bg1"/>
                </a:solidFill>
                <a:latin typeface="Arial" panose="020B0604020202020204" pitchFamily="34" charset="0"/>
                <a:cs typeface="Arial" panose="020B0604020202020204" pitchFamily="34" charset="0"/>
              </a:rPr>
              <a:t>Principal Consultant, Cyber &amp; Risk Advisory</a:t>
            </a:r>
          </a:p>
          <a:p>
            <a:r>
              <a:rPr lang="en-US" sz="2200" dirty="0">
                <a:solidFill>
                  <a:schemeClr val="bg1"/>
                </a:solidFill>
                <a:latin typeface="Arial" panose="020B0604020202020204" pitchFamily="34" charset="0"/>
                <a:cs typeface="Arial" panose="020B0604020202020204" pitchFamily="34" charset="0"/>
              </a:rPr>
              <a:t>Consortium Networks </a:t>
            </a:r>
          </a:p>
          <a:p>
            <a:endParaRPr lang="en-US" sz="2200" dirty="0">
              <a:solidFill>
                <a:schemeClr val="bg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82F720F-3195-365D-1A0C-806C83FADD95}"/>
              </a:ext>
            </a:extLst>
          </p:cNvPr>
          <p:cNvPicPr>
            <a:picLocks noChangeAspect="1"/>
          </p:cNvPicPr>
          <p:nvPr/>
        </p:nvPicPr>
        <p:blipFill>
          <a:blip r:embed="rId5"/>
          <a:stretch>
            <a:fillRect/>
          </a:stretch>
        </p:blipFill>
        <p:spPr>
          <a:xfrm>
            <a:off x="8927699" y="2138841"/>
            <a:ext cx="2286000" cy="2286000"/>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sp>
        <p:nvSpPr>
          <p:cNvPr id="20" name="TextBox 19">
            <a:extLst>
              <a:ext uri="{FF2B5EF4-FFF2-40B4-BE49-F238E27FC236}">
                <a16:creationId xmlns:a16="http://schemas.microsoft.com/office/drawing/2014/main" id="{C1240398-0068-3241-15DA-77341D422F7F}"/>
              </a:ext>
            </a:extLst>
          </p:cNvPr>
          <p:cNvSpPr txBox="1"/>
          <p:nvPr/>
        </p:nvSpPr>
        <p:spPr>
          <a:xfrm>
            <a:off x="6010309" y="4739286"/>
            <a:ext cx="2365199" cy="1107996"/>
          </a:xfrm>
          <a:prstGeom prst="rect">
            <a:avLst/>
          </a:prstGeom>
          <a:noFill/>
        </p:spPr>
        <p:txBody>
          <a:bodyPr wrap="none" rtlCol="0">
            <a:spAutoFit/>
          </a:bodyPr>
          <a:lstStyle/>
          <a:p>
            <a:r>
              <a:rPr lang="en-US" sz="2200" b="1" dirty="0">
                <a:solidFill>
                  <a:schemeClr val="bg1"/>
                </a:solidFill>
                <a:latin typeface="Arial" panose="020B0604020202020204" pitchFamily="34" charset="0"/>
                <a:cs typeface="Arial" panose="020B0604020202020204" pitchFamily="34" charset="0"/>
              </a:rPr>
              <a:t>Shawn Newman</a:t>
            </a:r>
          </a:p>
          <a:p>
            <a:r>
              <a:rPr lang="en-US" sz="2200" i="1" dirty="0">
                <a:solidFill>
                  <a:schemeClr val="bg1"/>
                </a:solidFill>
                <a:latin typeface="Arial" panose="020B0604020202020204" pitchFamily="34" charset="0"/>
                <a:cs typeface="Arial" panose="020B0604020202020204" pitchFamily="34" charset="0"/>
              </a:rPr>
              <a:t>Security Architect</a:t>
            </a:r>
          </a:p>
          <a:p>
            <a:r>
              <a:rPr lang="en-US" sz="2200" dirty="0">
                <a:solidFill>
                  <a:schemeClr val="bg1"/>
                </a:solidFill>
                <a:latin typeface="Arial" panose="020B0604020202020204" pitchFamily="34" charset="0"/>
                <a:cs typeface="Arial" panose="020B0604020202020204" pitchFamily="34" charset="0"/>
              </a:rPr>
              <a:t>Fortress SRM</a:t>
            </a:r>
          </a:p>
        </p:txBody>
      </p:sp>
      <p:sp>
        <p:nvSpPr>
          <p:cNvPr id="21" name="TextBox 20">
            <a:extLst>
              <a:ext uri="{FF2B5EF4-FFF2-40B4-BE49-F238E27FC236}">
                <a16:creationId xmlns:a16="http://schemas.microsoft.com/office/drawing/2014/main" id="{A7819D2E-49CB-FE18-147C-04565058FDC9}"/>
              </a:ext>
            </a:extLst>
          </p:cNvPr>
          <p:cNvSpPr txBox="1"/>
          <p:nvPr/>
        </p:nvSpPr>
        <p:spPr>
          <a:xfrm>
            <a:off x="3414561" y="4739286"/>
            <a:ext cx="2242922" cy="1384995"/>
          </a:xfrm>
          <a:prstGeom prst="rect">
            <a:avLst/>
          </a:prstGeom>
          <a:noFill/>
        </p:spPr>
        <p:txBody>
          <a:bodyPr wrap="none" rtlCol="0">
            <a:spAutoFit/>
          </a:bodyPr>
          <a:lstStyle/>
          <a:p>
            <a:r>
              <a:rPr lang="en-US" sz="2200" b="1" dirty="0">
                <a:solidFill>
                  <a:schemeClr val="bg1"/>
                </a:solidFill>
                <a:latin typeface="Arial" panose="020B0604020202020204" pitchFamily="34" charset="0"/>
                <a:cs typeface="Arial" panose="020B0604020202020204" pitchFamily="34" charset="0"/>
              </a:rPr>
              <a:t>Jack Nichelson</a:t>
            </a:r>
          </a:p>
          <a:p>
            <a:r>
              <a:rPr lang="en-US" sz="2200" i="1" dirty="0">
                <a:solidFill>
                  <a:schemeClr val="bg1"/>
                </a:solidFill>
                <a:latin typeface="Arial" panose="020B0604020202020204" pitchFamily="34" charset="0"/>
                <a:cs typeface="Arial" panose="020B0604020202020204" pitchFamily="34" charset="0"/>
              </a:rPr>
              <a:t>CISO</a:t>
            </a:r>
          </a:p>
          <a:p>
            <a:r>
              <a:rPr lang="en-US" sz="2200" dirty="0">
                <a:solidFill>
                  <a:schemeClr val="bg1"/>
                </a:solidFill>
                <a:latin typeface="Arial" panose="020B0604020202020204" pitchFamily="34" charset="0"/>
                <a:cs typeface="Arial" panose="020B0604020202020204" pitchFamily="34" charset="0"/>
              </a:rPr>
              <a:t>Inversion6</a:t>
            </a:r>
          </a:p>
          <a:p>
            <a:endParaRPr lang="en-US" dirty="0">
              <a:solidFill>
                <a:schemeClr val="bg1"/>
              </a:solidFill>
            </a:endParaRPr>
          </a:p>
        </p:txBody>
      </p:sp>
      <p:sp>
        <p:nvSpPr>
          <p:cNvPr id="22" name="TextBox 21">
            <a:extLst>
              <a:ext uri="{FF2B5EF4-FFF2-40B4-BE49-F238E27FC236}">
                <a16:creationId xmlns:a16="http://schemas.microsoft.com/office/drawing/2014/main" id="{9C1F3E57-9C50-F4EE-EAB2-813451C358C6}"/>
              </a:ext>
            </a:extLst>
          </p:cNvPr>
          <p:cNvSpPr txBox="1"/>
          <p:nvPr/>
        </p:nvSpPr>
        <p:spPr>
          <a:xfrm>
            <a:off x="730209" y="4739286"/>
            <a:ext cx="1927131" cy="1107996"/>
          </a:xfrm>
          <a:prstGeom prst="rect">
            <a:avLst/>
          </a:prstGeom>
          <a:noFill/>
        </p:spPr>
        <p:txBody>
          <a:bodyPr wrap="none" rtlCol="0">
            <a:spAutoFit/>
          </a:bodyPr>
          <a:lstStyle/>
          <a:p>
            <a:r>
              <a:rPr lang="en-US" sz="2200" b="1" dirty="0">
                <a:solidFill>
                  <a:schemeClr val="bg1"/>
                </a:solidFill>
                <a:latin typeface="Arial" panose="020B0604020202020204" pitchFamily="34" charset="0"/>
                <a:cs typeface="Arial" panose="020B0604020202020204" pitchFamily="34" charset="0"/>
              </a:rPr>
              <a:t>Kevin Baker</a:t>
            </a:r>
          </a:p>
          <a:p>
            <a:r>
              <a:rPr lang="en-US" sz="2200" i="1" dirty="0">
                <a:solidFill>
                  <a:schemeClr val="bg1"/>
                </a:solidFill>
                <a:latin typeface="Arial" panose="020B0604020202020204" pitchFamily="34" charset="0"/>
                <a:cs typeface="Arial" panose="020B0604020202020204" pitchFamily="34" charset="0"/>
              </a:rPr>
              <a:t>CISO</a:t>
            </a:r>
          </a:p>
          <a:p>
            <a:r>
              <a:rPr lang="en-US" sz="2200" dirty="0">
                <a:solidFill>
                  <a:schemeClr val="bg1"/>
                </a:solidFill>
                <a:latin typeface="Arial" panose="020B0604020202020204" pitchFamily="34" charset="0"/>
                <a:cs typeface="Arial" panose="020B0604020202020204" pitchFamily="34" charset="0"/>
              </a:rPr>
              <a:t>Fortress SRM</a:t>
            </a:r>
          </a:p>
        </p:txBody>
      </p:sp>
      <p:sp>
        <p:nvSpPr>
          <p:cNvPr id="23" name="TextBox 22">
            <a:extLst>
              <a:ext uri="{FF2B5EF4-FFF2-40B4-BE49-F238E27FC236}">
                <a16:creationId xmlns:a16="http://schemas.microsoft.com/office/drawing/2014/main" id="{8082740B-CCA6-B867-BCBC-D256BF0A4806}"/>
              </a:ext>
            </a:extLst>
          </p:cNvPr>
          <p:cNvSpPr txBox="1"/>
          <p:nvPr/>
        </p:nvSpPr>
        <p:spPr>
          <a:xfrm>
            <a:off x="625105" y="1260851"/>
            <a:ext cx="2398874" cy="492443"/>
          </a:xfrm>
          <a:prstGeom prst="rect">
            <a:avLst/>
          </a:prstGeom>
          <a:noFill/>
        </p:spPr>
        <p:txBody>
          <a:bodyPr wrap="square" rtlCol="0">
            <a:spAutoFit/>
          </a:bodyPr>
          <a:lstStyle/>
          <a:p>
            <a:r>
              <a:rPr lang="en-US" sz="2600" dirty="0">
                <a:solidFill>
                  <a:schemeClr val="bg1"/>
                </a:solidFill>
                <a:latin typeface="Arial" panose="020B0604020202020204" pitchFamily="34" charset="0"/>
                <a:cs typeface="Arial" panose="020B0604020202020204" pitchFamily="34" charset="0"/>
              </a:rPr>
              <a:t>Moderator:</a:t>
            </a:r>
          </a:p>
        </p:txBody>
      </p:sp>
      <p:sp>
        <p:nvSpPr>
          <p:cNvPr id="25" name="TextBox 24">
            <a:extLst>
              <a:ext uri="{FF2B5EF4-FFF2-40B4-BE49-F238E27FC236}">
                <a16:creationId xmlns:a16="http://schemas.microsoft.com/office/drawing/2014/main" id="{67F4EB7B-776E-AD88-A872-3E0DD8959B0A}"/>
              </a:ext>
            </a:extLst>
          </p:cNvPr>
          <p:cNvSpPr txBox="1"/>
          <p:nvPr/>
        </p:nvSpPr>
        <p:spPr>
          <a:xfrm>
            <a:off x="3512530" y="1260851"/>
            <a:ext cx="2398874" cy="492443"/>
          </a:xfrm>
          <a:prstGeom prst="rect">
            <a:avLst/>
          </a:prstGeom>
          <a:noFill/>
        </p:spPr>
        <p:txBody>
          <a:bodyPr wrap="square" rtlCol="0">
            <a:spAutoFit/>
          </a:bodyPr>
          <a:lstStyle/>
          <a:p>
            <a:r>
              <a:rPr lang="en-US" sz="2600" dirty="0">
                <a:solidFill>
                  <a:schemeClr val="bg1"/>
                </a:solidFill>
                <a:latin typeface="Arial" panose="020B0604020202020204" pitchFamily="34" charset="0"/>
                <a:cs typeface="Arial" panose="020B0604020202020204" pitchFamily="34" charset="0"/>
              </a:rPr>
              <a:t>Panelists:</a:t>
            </a:r>
          </a:p>
        </p:txBody>
      </p:sp>
      <p:sp>
        <p:nvSpPr>
          <p:cNvPr id="2" name="Title Placeholder 1">
            <a:extLst>
              <a:ext uri="{FF2B5EF4-FFF2-40B4-BE49-F238E27FC236}">
                <a16:creationId xmlns:a16="http://schemas.microsoft.com/office/drawing/2014/main" id="{1B7CA729-FFF3-39B5-2D71-E2B82C9B9168}"/>
              </a:ext>
            </a:extLst>
          </p:cNvPr>
          <p:cNvSpPr txBox="1">
            <a:spLocks/>
          </p:cNvSpPr>
          <p:nvPr/>
        </p:nvSpPr>
        <p:spPr>
          <a:xfrm>
            <a:off x="2500313" y="200464"/>
            <a:ext cx="7191374" cy="861462"/>
          </a:xfrm>
          <a:prstGeom prst="rect">
            <a:avLst/>
          </a:prstGeom>
          <a:noFill/>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4800" dirty="0">
                <a:solidFill>
                  <a:srgbClr val="FFFFFF"/>
                </a:solidFill>
                <a:latin typeface="Arial" panose="020B0604020202020204" pitchFamily="34" charset="0"/>
                <a:cs typeface="Arial" panose="020B0604020202020204" pitchFamily="34" charset="0"/>
              </a:rPr>
              <a:t>CMMC Panel Discussion</a:t>
            </a:r>
          </a:p>
        </p:txBody>
      </p:sp>
      <p:cxnSp>
        <p:nvCxnSpPr>
          <p:cNvPr id="3" name="Straight Connector 2">
            <a:extLst>
              <a:ext uri="{FF2B5EF4-FFF2-40B4-BE49-F238E27FC236}">
                <a16:creationId xmlns:a16="http://schemas.microsoft.com/office/drawing/2014/main" id="{EBC68608-F9A3-1B37-D9FF-25957EEFE2A7}"/>
              </a:ext>
            </a:extLst>
          </p:cNvPr>
          <p:cNvCxnSpPr>
            <a:cxnSpLocks/>
          </p:cNvCxnSpPr>
          <p:nvPr/>
        </p:nvCxnSpPr>
        <p:spPr>
          <a:xfrm>
            <a:off x="2478315" y="1015338"/>
            <a:ext cx="6962774" cy="9525"/>
          </a:xfrm>
          <a:prstGeom prst="line">
            <a:avLst/>
          </a:prstGeom>
          <a:noFill/>
          <a:ln w="25400" cap="flat" cmpd="sng" algn="ctr">
            <a:solidFill>
              <a:srgbClr val="3444D8"/>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445625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8A9CAD05-6409-C9F8-3D44-2CDE29EF0918}"/>
              </a:ext>
            </a:extLst>
          </p:cNvPr>
          <p:cNvSpPr txBox="1">
            <a:spLocks/>
          </p:cNvSpPr>
          <p:nvPr/>
        </p:nvSpPr>
        <p:spPr>
          <a:xfrm>
            <a:off x="2829148" y="576770"/>
            <a:ext cx="8818565" cy="861462"/>
          </a:xfrm>
          <a:prstGeom prst="rect">
            <a:avLst/>
          </a:prstGeom>
          <a:noFill/>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Mark your Calendar - 2025 Events</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cxnSp>
        <p:nvCxnSpPr>
          <p:cNvPr id="7" name="Straight Connector 6">
            <a:extLst>
              <a:ext uri="{FF2B5EF4-FFF2-40B4-BE49-F238E27FC236}">
                <a16:creationId xmlns:a16="http://schemas.microsoft.com/office/drawing/2014/main" id="{CD902ABF-0EA6-AA72-267D-FEE484562FE5}"/>
              </a:ext>
            </a:extLst>
          </p:cNvPr>
          <p:cNvCxnSpPr>
            <a:cxnSpLocks/>
          </p:cNvCxnSpPr>
          <p:nvPr/>
        </p:nvCxnSpPr>
        <p:spPr>
          <a:xfrm>
            <a:off x="3137371" y="1438232"/>
            <a:ext cx="8390600" cy="0"/>
          </a:xfrm>
          <a:prstGeom prst="line">
            <a:avLst/>
          </a:prstGeom>
          <a:noFill/>
          <a:ln w="25400" cap="flat" cmpd="sng" algn="ctr">
            <a:solidFill>
              <a:srgbClr val="3444D8"/>
            </a:solidFill>
            <a:prstDash val="solid"/>
          </a:ln>
          <a:effectLst>
            <a:outerShdw blurRad="40000" dist="20000" dir="5400000" rotWithShape="0">
              <a:srgbClr val="000000">
                <a:alpha val="38000"/>
              </a:srgbClr>
            </a:outerShdw>
          </a:effectLst>
        </p:spPr>
      </p:cxnSp>
      <p:pic>
        <p:nvPicPr>
          <p:cNvPr id="2" name="Picture 1">
            <a:extLst>
              <a:ext uri="{FF2B5EF4-FFF2-40B4-BE49-F238E27FC236}">
                <a16:creationId xmlns:a16="http://schemas.microsoft.com/office/drawing/2014/main" id="{64DC90DD-FE5D-C85C-2A8D-6CA074AD6ACB}"/>
              </a:ext>
            </a:extLst>
          </p:cNvPr>
          <p:cNvPicPr>
            <a:picLocks noChangeAspect="1"/>
          </p:cNvPicPr>
          <p:nvPr/>
        </p:nvPicPr>
        <p:blipFill>
          <a:blip r:embed="rId2"/>
          <a:stretch>
            <a:fillRect/>
          </a:stretch>
        </p:blipFill>
        <p:spPr>
          <a:xfrm>
            <a:off x="236064" y="372858"/>
            <a:ext cx="2387393" cy="2130748"/>
          </a:xfrm>
          <a:custGeom>
            <a:avLst/>
            <a:gdLst/>
            <a:ahLst/>
            <a:cxnLst/>
            <a:rect l="l" t="t" r="r" b="b"/>
            <a:pathLst>
              <a:path w="5102225" h="5761037">
                <a:moveTo>
                  <a:pt x="0" y="0"/>
                </a:moveTo>
                <a:lnTo>
                  <a:pt x="5102225" y="0"/>
                </a:lnTo>
                <a:lnTo>
                  <a:pt x="5102225" y="5761037"/>
                </a:lnTo>
                <a:lnTo>
                  <a:pt x="0" y="5761037"/>
                </a:lnTo>
                <a:close/>
              </a:path>
            </a:pathLst>
          </a:custGeom>
        </p:spPr>
      </p:pic>
      <p:sp>
        <p:nvSpPr>
          <p:cNvPr id="3" name="TextBox 2">
            <a:extLst>
              <a:ext uri="{FF2B5EF4-FFF2-40B4-BE49-F238E27FC236}">
                <a16:creationId xmlns:a16="http://schemas.microsoft.com/office/drawing/2014/main" id="{D628C5E9-D75E-5B3E-C0D7-ABA7D17B4454}"/>
              </a:ext>
            </a:extLst>
          </p:cNvPr>
          <p:cNvSpPr txBox="1"/>
          <p:nvPr/>
        </p:nvSpPr>
        <p:spPr>
          <a:xfrm>
            <a:off x="3137371" y="1507833"/>
            <a:ext cx="8749830" cy="390235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ource Sans Pro"/>
                <a:ea typeface="+mn-ea"/>
                <a:cs typeface="+mn-cs"/>
              </a:rPr>
              <a:t>March TBD – FBI Overview Briefing @ Eaton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ource Sans Pro"/>
                <a:ea typeface="+mn-ea"/>
                <a:cs typeface="+mn-cs"/>
              </a:rPr>
              <a:t>April 15</a:t>
            </a:r>
            <a:r>
              <a:rPr kumimoji="0" lang="en-US" sz="2800" b="0" i="0" u="none" strike="noStrike" kern="1200" cap="none" spc="0" normalizeH="0" baseline="30000" noProof="0" dirty="0">
                <a:ln>
                  <a:noFill/>
                </a:ln>
                <a:solidFill>
                  <a:prstClr val="white"/>
                </a:solidFill>
                <a:effectLst/>
                <a:uLnTx/>
                <a:uFillTx/>
                <a:latin typeface="Source Sans Pro"/>
                <a:ea typeface="+mn-ea"/>
                <a:cs typeface="+mn-cs"/>
              </a:rPr>
              <a:t>th</a:t>
            </a:r>
            <a:r>
              <a:rPr kumimoji="0" lang="en-US" sz="2800" b="0" i="0" u="none" strike="noStrike" kern="1200" cap="none" spc="0" normalizeH="0" baseline="0" noProof="0" dirty="0">
                <a:ln>
                  <a:noFill/>
                </a:ln>
                <a:solidFill>
                  <a:prstClr val="white"/>
                </a:solidFill>
                <a:effectLst/>
                <a:uLnTx/>
                <a:uFillTx/>
                <a:latin typeface="Source Sans Pro"/>
                <a:ea typeface="+mn-ea"/>
                <a:cs typeface="+mn-cs"/>
              </a:rPr>
              <a:t> – Computing Machinery High School Programing Contest @ Baldwin Wallace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ource Sans Pro"/>
                <a:ea typeface="+mn-ea"/>
                <a:cs typeface="+mn-cs"/>
              </a:rPr>
              <a:t>May 2</a:t>
            </a:r>
            <a:r>
              <a:rPr kumimoji="0" lang="en-US" sz="2800" b="0" i="0" u="none" strike="noStrike" kern="1200" cap="none" spc="0" normalizeH="0" baseline="30000" noProof="0" dirty="0">
                <a:ln>
                  <a:noFill/>
                </a:ln>
                <a:solidFill>
                  <a:prstClr val="white"/>
                </a:solidFill>
                <a:effectLst/>
                <a:uLnTx/>
                <a:uFillTx/>
                <a:latin typeface="Source Sans Pro"/>
                <a:ea typeface="+mn-ea"/>
                <a:cs typeface="+mn-cs"/>
              </a:rPr>
              <a:t>nd</a:t>
            </a:r>
            <a:r>
              <a:rPr kumimoji="0" lang="en-US" sz="2800" b="0" i="0" u="none" strike="noStrike" kern="1200" cap="none" spc="0" normalizeH="0" baseline="0" noProof="0" dirty="0">
                <a:ln>
                  <a:noFill/>
                </a:ln>
                <a:solidFill>
                  <a:prstClr val="white"/>
                </a:solidFill>
                <a:effectLst/>
                <a:uLnTx/>
                <a:uFillTx/>
                <a:latin typeface="Source Sans Pro"/>
                <a:ea typeface="+mn-ea"/>
                <a:cs typeface="+mn-cs"/>
              </a:rPr>
              <a:t> – SPRING SUMMIT @Galaxy in Wadsworth</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Source Sans Pro"/>
                <a:ea typeface="+mn-ea"/>
                <a:cs typeface="+mn-cs"/>
              </a:rPr>
              <a:t>May 22</a:t>
            </a:r>
            <a:r>
              <a:rPr kumimoji="0" lang="en-US" sz="2800" b="0" i="0" u="none" strike="noStrike" kern="1200" cap="none" spc="0" normalizeH="0" baseline="30000" noProof="0" dirty="0">
                <a:ln>
                  <a:noFill/>
                </a:ln>
                <a:solidFill>
                  <a:prstClr val="white"/>
                </a:solidFill>
                <a:effectLst/>
                <a:uLnTx/>
                <a:uFillTx/>
                <a:latin typeface="Source Sans Pro"/>
                <a:ea typeface="+mn-ea"/>
                <a:cs typeface="+mn-cs"/>
              </a:rPr>
              <a:t>nd</a:t>
            </a:r>
            <a:r>
              <a:rPr kumimoji="0" lang="en-US" sz="2800" b="0" i="0" u="none" strike="noStrike" kern="1200" cap="none" spc="0" normalizeH="0" baseline="0" noProof="0" dirty="0">
                <a:ln>
                  <a:noFill/>
                </a:ln>
                <a:solidFill>
                  <a:prstClr val="white"/>
                </a:solidFill>
                <a:effectLst/>
                <a:uLnTx/>
                <a:uFillTx/>
                <a:latin typeface="Source Sans Pro"/>
                <a:ea typeface="+mn-ea"/>
                <a:cs typeface="+mn-cs"/>
              </a:rPr>
              <a:t> – Critical Infrastructure Modernization Conference (CIM) @MAPS </a:t>
            </a:r>
            <a:r>
              <a:rPr kumimoji="0" lang="en-US" sz="16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hlinkClick r:id="rId3"/>
              </a:rPr>
              <a:t>https://criticalops.com/cim-2025-registration/</a:t>
            </a:r>
            <a:endParaRPr kumimoji="0" lang="en-US" sz="2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549367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1DCDAF-E418-4860-2272-B51B2EADB785}"/>
              </a:ext>
            </a:extLst>
          </p:cNvPr>
          <p:cNvSpPr txBox="1"/>
          <p:nvPr/>
        </p:nvSpPr>
        <p:spPr>
          <a:xfrm>
            <a:off x="311497" y="216345"/>
            <a:ext cx="8350182" cy="646331"/>
          </a:xfrm>
          <a:prstGeom prst="rect">
            <a:avLst/>
          </a:prstGeom>
          <a:noFill/>
        </p:spPr>
        <p:txBody>
          <a:bodyPr wrap="square" rtlCol="0">
            <a:spAutoFit/>
          </a:bodyPr>
          <a:lstStyle/>
          <a:p>
            <a:r>
              <a:rPr lang="en-US" sz="3600" b="1" dirty="0">
                <a:solidFill>
                  <a:schemeClr val="tx2">
                    <a:lumMod val="50000"/>
                  </a:schemeClr>
                </a:solidFill>
                <a:latin typeface="Arial" panose="020B0604020202020204" pitchFamily="34" charset="0"/>
                <a:cs typeface="Arial" panose="020B0604020202020204" pitchFamily="34" charset="0"/>
              </a:rPr>
              <a:t>InfraGard Insights - Survey</a:t>
            </a:r>
          </a:p>
        </p:txBody>
      </p:sp>
      <p:pic>
        <p:nvPicPr>
          <p:cNvPr id="5" name="Picture 4" descr="A qr code on a blue background&#10;&#10;Description automatically generated">
            <a:extLst>
              <a:ext uri="{FF2B5EF4-FFF2-40B4-BE49-F238E27FC236}">
                <a16:creationId xmlns:a16="http://schemas.microsoft.com/office/drawing/2014/main" id="{AAE4D01A-D0A3-2BE2-39A8-97B58D3F4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0" y="2707683"/>
            <a:ext cx="4006156" cy="4006156"/>
          </a:xfrm>
          <a:prstGeom prst="rect">
            <a:avLst/>
          </a:prstGeom>
        </p:spPr>
      </p:pic>
      <p:cxnSp>
        <p:nvCxnSpPr>
          <p:cNvPr id="6" name="Straight Connector 5">
            <a:extLst>
              <a:ext uri="{FF2B5EF4-FFF2-40B4-BE49-F238E27FC236}">
                <a16:creationId xmlns:a16="http://schemas.microsoft.com/office/drawing/2014/main" id="{D4F847A6-9BED-4575-E9E4-DD36AF47DABA}"/>
              </a:ext>
            </a:extLst>
          </p:cNvPr>
          <p:cNvCxnSpPr>
            <a:cxnSpLocks/>
          </p:cNvCxnSpPr>
          <p:nvPr/>
        </p:nvCxnSpPr>
        <p:spPr>
          <a:xfrm>
            <a:off x="311497" y="997789"/>
            <a:ext cx="7747281" cy="0"/>
          </a:xfrm>
          <a:prstGeom prst="line">
            <a:avLst/>
          </a:prstGeom>
          <a:noFill/>
          <a:ln w="25400" cap="flat" cmpd="sng" algn="ctr">
            <a:solidFill>
              <a:srgbClr val="3444D8"/>
            </a:solidFill>
            <a:prstDash val="solid"/>
          </a:ln>
          <a:effectLst>
            <a:outerShdw blurRad="40000" dist="20000" dir="5400000" rotWithShape="0">
              <a:srgbClr val="000000">
                <a:alpha val="38000"/>
              </a:srgbClr>
            </a:outerShdw>
          </a:effectLst>
        </p:spPr>
      </p:cxnSp>
      <p:sp>
        <p:nvSpPr>
          <p:cNvPr id="8" name="TextBox 7">
            <a:extLst>
              <a:ext uri="{FF2B5EF4-FFF2-40B4-BE49-F238E27FC236}">
                <a16:creationId xmlns:a16="http://schemas.microsoft.com/office/drawing/2014/main" id="{10110717-9F60-794C-B896-6EF1A91CD822}"/>
              </a:ext>
            </a:extLst>
          </p:cNvPr>
          <p:cNvSpPr txBox="1"/>
          <p:nvPr/>
        </p:nvSpPr>
        <p:spPr>
          <a:xfrm>
            <a:off x="311497" y="1132903"/>
            <a:ext cx="11566178" cy="1508105"/>
          </a:xfrm>
          <a:prstGeom prst="rect">
            <a:avLst/>
          </a:prstGeom>
          <a:noFill/>
        </p:spPr>
        <p:txBody>
          <a:bodyPr wrap="square">
            <a:spAutoFit/>
          </a:bodyPr>
          <a:lstStyle/>
          <a:p>
            <a:r>
              <a:rPr lang="en-US" sz="2300" b="0" i="0" dirty="0">
                <a:solidFill>
                  <a:srgbClr val="242424"/>
                </a:solidFill>
                <a:effectLst/>
                <a:latin typeface="Arial" panose="020B0604020202020204" pitchFamily="34" charset="0"/>
                <a:cs typeface="Arial" panose="020B0604020202020204" pitchFamily="34" charset="0"/>
              </a:rPr>
              <a:t>We’re now seeking your feedback to improve our support for protecting critical infrastructure &amp; enhancing community resilience. Your input will help shape our programs to better meet your priorities. </a:t>
            </a:r>
            <a:r>
              <a:rPr lang="en-US" sz="2300" b="1" i="0" dirty="0">
                <a:solidFill>
                  <a:srgbClr val="242424"/>
                </a:solidFill>
                <a:effectLst/>
                <a:latin typeface="Arial" panose="020B0604020202020204" pitchFamily="34" charset="0"/>
                <a:cs typeface="Arial" panose="020B0604020202020204" pitchFamily="34" charset="0"/>
              </a:rPr>
              <a:t>Please take a few minutes to complete the survey using the QR code below.</a:t>
            </a:r>
            <a:endParaRPr lang="en-US" sz="2300" b="1" dirty="0">
              <a:solidFill>
                <a:srgbClr val="2424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3217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1DCDAF-E418-4860-2272-B51B2EADB785}"/>
              </a:ext>
            </a:extLst>
          </p:cNvPr>
          <p:cNvSpPr txBox="1"/>
          <p:nvPr/>
        </p:nvSpPr>
        <p:spPr>
          <a:xfrm>
            <a:off x="311497" y="261258"/>
            <a:ext cx="11435026" cy="646331"/>
          </a:xfrm>
          <a:prstGeom prst="rect">
            <a:avLst/>
          </a:prstGeom>
          <a:noFill/>
        </p:spPr>
        <p:txBody>
          <a:bodyPr wrap="square" rtlCol="0">
            <a:spAutoFit/>
          </a:bodyPr>
          <a:lstStyle/>
          <a:p>
            <a:r>
              <a:rPr lang="en-US" sz="3600" b="1" dirty="0">
                <a:solidFill>
                  <a:schemeClr val="tx2">
                    <a:lumMod val="50000"/>
                  </a:schemeClr>
                </a:solidFill>
                <a:latin typeface="Arial" panose="020B0604020202020204" pitchFamily="34" charset="0"/>
                <a:cs typeface="Arial" panose="020B0604020202020204" pitchFamily="34" charset="0"/>
              </a:rPr>
              <a:t>Give the Gift of Learning This Holiday Season!</a:t>
            </a:r>
          </a:p>
        </p:txBody>
      </p:sp>
      <p:sp>
        <p:nvSpPr>
          <p:cNvPr id="4" name="TextBox 3">
            <a:extLst>
              <a:ext uri="{FF2B5EF4-FFF2-40B4-BE49-F238E27FC236}">
                <a16:creationId xmlns:a16="http://schemas.microsoft.com/office/drawing/2014/main" id="{0D38DD49-6F9E-AF90-FC96-CAD705F0E707}"/>
              </a:ext>
            </a:extLst>
          </p:cNvPr>
          <p:cNvSpPr txBox="1"/>
          <p:nvPr/>
        </p:nvSpPr>
        <p:spPr>
          <a:xfrm>
            <a:off x="7530763" y="3312108"/>
            <a:ext cx="4078193" cy="923330"/>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nisru.org/holiday</a:t>
            </a:r>
          </a:p>
          <a:p>
            <a:endParaRPr lang="en-US"/>
          </a:p>
        </p:txBody>
      </p:sp>
      <p:pic>
        <p:nvPicPr>
          <p:cNvPr id="4100" name="Picture 4" descr="National Infrastructure Security and Resilience U - InfraGard National ...">
            <a:extLst>
              <a:ext uri="{FF2B5EF4-FFF2-40B4-BE49-F238E27FC236}">
                <a16:creationId xmlns:a16="http://schemas.microsoft.com/office/drawing/2014/main" id="{E16B4E7A-0E29-7CF1-AF2E-A858E4217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0763" y="1296754"/>
            <a:ext cx="3800005" cy="1875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7D7ECA-973B-8838-F280-2709D6FC97DD}"/>
              </a:ext>
            </a:extLst>
          </p:cNvPr>
          <p:cNvSpPr txBox="1"/>
          <p:nvPr/>
        </p:nvSpPr>
        <p:spPr>
          <a:xfrm>
            <a:off x="35536" y="1218723"/>
            <a:ext cx="7134332" cy="1015663"/>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HOLIDAY SUPER BUNDLE</a:t>
            </a:r>
          </a:p>
          <a:p>
            <a:pPr algn="ctr"/>
            <a:r>
              <a:rPr lang="en-US" sz="2400" b="1">
                <a:solidFill>
                  <a:schemeClr val="tx2">
                    <a:lumMod val="50000"/>
                  </a:schemeClr>
                </a:solidFill>
                <a:latin typeface="Arial" panose="020B0604020202020204" pitchFamily="34" charset="0"/>
                <a:cs typeface="Arial" panose="020B0604020202020204" pitchFamily="34" charset="0"/>
              </a:rPr>
              <a:t>Limited Time Only Through 12/31/24</a:t>
            </a:r>
            <a:endParaRPr lang="en-US" sz="2400" b="1">
              <a:solidFill>
                <a:schemeClr val="tx2">
                  <a:lumMod val="50000"/>
                </a:schemeClr>
              </a:solidFill>
            </a:endParaRPr>
          </a:p>
        </p:txBody>
      </p:sp>
      <p:sp>
        <p:nvSpPr>
          <p:cNvPr id="6" name="TextBox 5">
            <a:extLst>
              <a:ext uri="{FF2B5EF4-FFF2-40B4-BE49-F238E27FC236}">
                <a16:creationId xmlns:a16="http://schemas.microsoft.com/office/drawing/2014/main" id="{07A41FB3-DE38-840A-A55C-7D98ED898C4D}"/>
              </a:ext>
            </a:extLst>
          </p:cNvPr>
          <p:cNvSpPr txBox="1"/>
          <p:nvPr/>
        </p:nvSpPr>
        <p:spPr>
          <a:xfrm>
            <a:off x="583043" y="2527109"/>
            <a:ext cx="6577845" cy="2246769"/>
          </a:xfrm>
          <a:prstGeom prst="rect">
            <a:avLst/>
          </a:prstGeom>
          <a:noFill/>
        </p:spPr>
        <p:txBody>
          <a:bodyPr wrap="square" rtlCol="0">
            <a:spAutoFit/>
          </a:bodyPr>
          <a:lstStyle/>
          <a:p>
            <a:pPr algn="ctr">
              <a:spcAft>
                <a:spcPts val="1200"/>
              </a:spcAft>
            </a:pPr>
            <a:r>
              <a:rPr lang="en-US" sz="2600">
                <a:solidFill>
                  <a:schemeClr val="tx2">
                    <a:lumMod val="50000"/>
                  </a:schemeClr>
                </a:solidFill>
                <a:latin typeface="Arial" panose="020B0604020202020204" pitchFamily="34" charset="0"/>
                <a:cs typeface="Arial" panose="020B0604020202020204" pitchFamily="34" charset="0"/>
              </a:rPr>
              <a:t>Treat yourself or a colleague to the Holiday Super Bundle from National Infrastructure Security &amp; Resilience U!</a:t>
            </a:r>
          </a:p>
          <a:p>
            <a:pPr algn="ctr"/>
            <a:r>
              <a:rPr lang="en-US" sz="2600">
                <a:solidFill>
                  <a:schemeClr val="tx2">
                    <a:lumMod val="50000"/>
                  </a:schemeClr>
                </a:solidFill>
                <a:latin typeface="Arial" panose="020B0604020202020204" pitchFamily="34" charset="0"/>
                <a:cs typeface="Arial" panose="020B0604020202020204" pitchFamily="34" charset="0"/>
              </a:rPr>
              <a:t>Featuring more than 80 webinars, workshops and courses for one low price.</a:t>
            </a:r>
          </a:p>
        </p:txBody>
      </p:sp>
      <p:sp>
        <p:nvSpPr>
          <p:cNvPr id="7" name="TextBox 6">
            <a:extLst>
              <a:ext uri="{FF2B5EF4-FFF2-40B4-BE49-F238E27FC236}">
                <a16:creationId xmlns:a16="http://schemas.microsoft.com/office/drawing/2014/main" id="{D545B969-FCE3-07C6-D0FD-59AAA8F5D1FA}"/>
              </a:ext>
            </a:extLst>
          </p:cNvPr>
          <p:cNvSpPr txBox="1"/>
          <p:nvPr/>
        </p:nvSpPr>
        <p:spPr>
          <a:xfrm>
            <a:off x="311497" y="4989658"/>
            <a:ext cx="7370415" cy="1292662"/>
          </a:xfrm>
          <a:prstGeom prst="rect">
            <a:avLst/>
          </a:prstGeom>
          <a:noFill/>
        </p:spPr>
        <p:txBody>
          <a:bodyPr wrap="square" rtlCol="0">
            <a:spAutoFit/>
          </a:bodyPr>
          <a:lstStyle/>
          <a:p>
            <a:pPr algn="ctr"/>
            <a:r>
              <a:rPr lang="en-US" sz="2600">
                <a:solidFill>
                  <a:srgbClr val="0070C0"/>
                </a:solidFill>
                <a:latin typeface="Arial" panose="020B0604020202020204" pitchFamily="34" charset="0"/>
                <a:cs typeface="Arial" panose="020B0604020202020204" pitchFamily="34" charset="0"/>
              </a:rPr>
              <a:t>$</a:t>
            </a:r>
            <a:r>
              <a:rPr lang="en-US" sz="2600">
                <a:solidFill>
                  <a:srgbClr val="3444D8"/>
                </a:solidFill>
                <a:latin typeface="Arial" panose="020B0604020202020204" pitchFamily="34" charset="0"/>
                <a:cs typeface="Arial" panose="020B0604020202020204" pitchFamily="34" charset="0"/>
              </a:rPr>
              <a:t>105 for Patriots Circle Members (30% discount)</a:t>
            </a:r>
          </a:p>
          <a:p>
            <a:pPr algn="ctr"/>
            <a:r>
              <a:rPr lang="en-US" sz="2600">
                <a:solidFill>
                  <a:srgbClr val="3444D8"/>
                </a:solidFill>
                <a:latin typeface="Arial" panose="020B0604020202020204" pitchFamily="34" charset="0"/>
                <a:cs typeface="Arial" panose="020B0604020202020204" pitchFamily="34" charset="0"/>
              </a:rPr>
              <a:t>$120 InfraGard Members (20% discount)</a:t>
            </a:r>
          </a:p>
          <a:p>
            <a:pPr algn="ctr"/>
            <a:r>
              <a:rPr lang="en-US" sz="2600">
                <a:solidFill>
                  <a:srgbClr val="3444D8"/>
                </a:solidFill>
                <a:latin typeface="Arial" panose="020B0604020202020204" pitchFamily="34" charset="0"/>
                <a:cs typeface="Arial" panose="020B0604020202020204" pitchFamily="34" charset="0"/>
              </a:rPr>
              <a:t>$150 Non-Members</a:t>
            </a:r>
          </a:p>
        </p:txBody>
      </p:sp>
      <p:sp>
        <p:nvSpPr>
          <p:cNvPr id="8" name="TextBox 7">
            <a:extLst>
              <a:ext uri="{FF2B5EF4-FFF2-40B4-BE49-F238E27FC236}">
                <a16:creationId xmlns:a16="http://schemas.microsoft.com/office/drawing/2014/main" id="{3BBE1205-BC58-7CAF-562E-94F971DDAEA3}"/>
              </a:ext>
            </a:extLst>
          </p:cNvPr>
          <p:cNvSpPr txBox="1"/>
          <p:nvPr/>
        </p:nvSpPr>
        <p:spPr>
          <a:xfrm>
            <a:off x="7860921" y="4235438"/>
            <a:ext cx="3748035" cy="1938992"/>
          </a:xfrm>
          <a:prstGeom prst="rect">
            <a:avLst/>
          </a:prstGeom>
          <a:noFill/>
        </p:spPr>
        <p:txBody>
          <a:bodyPr wrap="square" rtlCol="0">
            <a:spAutoFit/>
          </a:bodyPr>
          <a:lstStyle/>
          <a:p>
            <a:r>
              <a:rPr lang="en-US" sz="2000">
                <a:solidFill>
                  <a:schemeClr val="tx2">
                    <a:lumMod val="50000"/>
                  </a:schemeClr>
                </a:solidFill>
                <a:latin typeface="Arial" panose="020B0604020202020204" pitchFamily="34" charset="0"/>
                <a:cs typeface="Arial" panose="020B0604020202020204" pitchFamily="34" charset="0"/>
              </a:rPr>
              <a:t>Topics include cybersecurity, risk management, physical security, homeland security, insider threats, terrorism, </a:t>
            </a:r>
          </a:p>
          <a:p>
            <a:r>
              <a:rPr lang="en-US" sz="2000">
                <a:solidFill>
                  <a:schemeClr val="tx2">
                    <a:lumMod val="50000"/>
                  </a:schemeClr>
                </a:solidFill>
                <a:latin typeface="Arial" panose="020B0604020202020204" pitchFamily="34" charset="0"/>
                <a:cs typeface="Arial" panose="020B0604020202020204" pitchFamily="34" charset="0"/>
              </a:rPr>
              <a:t>open-source intelligence and much more.</a:t>
            </a:r>
          </a:p>
        </p:txBody>
      </p:sp>
      <p:cxnSp>
        <p:nvCxnSpPr>
          <p:cNvPr id="3" name="Straight Connector 2">
            <a:extLst>
              <a:ext uri="{FF2B5EF4-FFF2-40B4-BE49-F238E27FC236}">
                <a16:creationId xmlns:a16="http://schemas.microsoft.com/office/drawing/2014/main" id="{CBC5CD92-3E88-C87F-D4D9-326D5B4225FF}"/>
              </a:ext>
            </a:extLst>
          </p:cNvPr>
          <p:cNvCxnSpPr>
            <a:cxnSpLocks/>
          </p:cNvCxnSpPr>
          <p:nvPr/>
        </p:nvCxnSpPr>
        <p:spPr>
          <a:xfrm>
            <a:off x="311497" y="997789"/>
            <a:ext cx="10490481" cy="0"/>
          </a:xfrm>
          <a:prstGeom prst="line">
            <a:avLst/>
          </a:prstGeom>
          <a:noFill/>
          <a:ln w="25400" cap="flat" cmpd="sng" algn="ctr">
            <a:solidFill>
              <a:srgbClr val="3444D8"/>
            </a:solidFill>
            <a:prstDash val="solid"/>
          </a:ln>
          <a:effectLst>
            <a:outerShdw blurRad="40000" dist="20000" dir="5400000" rotWithShape="0">
              <a:srgbClr val="000000">
                <a:alpha val="38000"/>
              </a:srgbClr>
            </a:outerShdw>
          </a:effectLst>
        </p:spPr>
      </p:cxnSp>
      <p:cxnSp>
        <p:nvCxnSpPr>
          <p:cNvPr id="10" name="Straight Connector 9">
            <a:extLst>
              <a:ext uri="{FF2B5EF4-FFF2-40B4-BE49-F238E27FC236}">
                <a16:creationId xmlns:a16="http://schemas.microsoft.com/office/drawing/2014/main" id="{9DE3A74F-D02C-AB6E-BB01-404191134CCB}"/>
              </a:ext>
            </a:extLst>
          </p:cNvPr>
          <p:cNvCxnSpPr>
            <a:cxnSpLocks/>
          </p:cNvCxnSpPr>
          <p:nvPr/>
        </p:nvCxnSpPr>
        <p:spPr>
          <a:xfrm>
            <a:off x="311497" y="997789"/>
            <a:ext cx="7747281" cy="0"/>
          </a:xfrm>
          <a:prstGeom prst="line">
            <a:avLst/>
          </a:prstGeom>
          <a:noFill/>
          <a:ln w="25400" cap="flat" cmpd="sng" algn="ctr">
            <a:solidFill>
              <a:srgbClr val="3444D8"/>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23681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CB1175-4341-F8ED-34FF-D8B4D616BE52}"/>
              </a:ext>
            </a:extLst>
          </p:cNvPr>
          <p:cNvSpPr txBox="1"/>
          <p:nvPr/>
        </p:nvSpPr>
        <p:spPr>
          <a:xfrm>
            <a:off x="311497" y="261258"/>
            <a:ext cx="11435026" cy="646331"/>
          </a:xfrm>
          <a:prstGeom prst="rect">
            <a:avLst/>
          </a:prstGeom>
          <a:noFill/>
        </p:spPr>
        <p:txBody>
          <a:bodyPr wrap="square" rtlCol="0">
            <a:spAutoFit/>
          </a:bodyPr>
          <a:lstStyle/>
          <a:p>
            <a:r>
              <a:rPr lang="en-US" sz="3600" b="1" dirty="0">
                <a:solidFill>
                  <a:schemeClr val="tx2">
                    <a:lumMod val="50000"/>
                  </a:schemeClr>
                </a:solidFill>
                <a:latin typeface="Arial" panose="020B0604020202020204" pitchFamily="34" charset="0"/>
                <a:cs typeface="Arial" panose="020B0604020202020204" pitchFamily="34" charset="0"/>
              </a:rPr>
              <a:t>Support &amp; Participation in Fundraising Campaigns</a:t>
            </a:r>
          </a:p>
        </p:txBody>
      </p:sp>
      <p:cxnSp>
        <p:nvCxnSpPr>
          <p:cNvPr id="4" name="Straight Connector 3">
            <a:extLst>
              <a:ext uri="{FF2B5EF4-FFF2-40B4-BE49-F238E27FC236}">
                <a16:creationId xmlns:a16="http://schemas.microsoft.com/office/drawing/2014/main" id="{DE357AB1-0767-03BC-F09A-2C6CF1E8A35D}"/>
              </a:ext>
            </a:extLst>
          </p:cNvPr>
          <p:cNvCxnSpPr>
            <a:cxnSpLocks/>
          </p:cNvCxnSpPr>
          <p:nvPr/>
        </p:nvCxnSpPr>
        <p:spPr>
          <a:xfrm>
            <a:off x="311497" y="997789"/>
            <a:ext cx="11203914" cy="0"/>
          </a:xfrm>
          <a:prstGeom prst="line">
            <a:avLst/>
          </a:prstGeom>
          <a:noFill/>
          <a:ln w="25400" cap="flat" cmpd="sng" algn="ctr">
            <a:solidFill>
              <a:srgbClr val="3444D8"/>
            </a:solidFill>
            <a:prstDash val="solid"/>
          </a:ln>
          <a:effectLst>
            <a:outerShdw blurRad="40000" dist="20000" dir="5400000" rotWithShape="0">
              <a:srgbClr val="000000">
                <a:alpha val="38000"/>
              </a:srgbClr>
            </a:outerShdw>
          </a:effectLst>
        </p:spPr>
      </p:cxnSp>
      <p:sp>
        <p:nvSpPr>
          <p:cNvPr id="13" name="TextBox 12">
            <a:extLst>
              <a:ext uri="{FF2B5EF4-FFF2-40B4-BE49-F238E27FC236}">
                <a16:creationId xmlns:a16="http://schemas.microsoft.com/office/drawing/2014/main" id="{8480D527-F302-FA5B-1A00-84D018C14296}"/>
              </a:ext>
            </a:extLst>
          </p:cNvPr>
          <p:cNvSpPr txBox="1"/>
          <p:nvPr/>
        </p:nvSpPr>
        <p:spPr>
          <a:xfrm>
            <a:off x="437940" y="5292761"/>
            <a:ext cx="11435026" cy="954107"/>
          </a:xfrm>
          <a:prstGeom prst="rect">
            <a:avLst/>
          </a:prstGeom>
          <a:noFill/>
        </p:spPr>
        <p:txBody>
          <a:bodyPr wrap="square">
            <a:spAutoFit/>
          </a:bodyPr>
          <a:lstStyle/>
          <a:p>
            <a:pPr marL="0" marR="0">
              <a:spcBef>
                <a:spcPts val="0"/>
              </a:spcBef>
            </a:pPr>
            <a:r>
              <a:rPr lang="en-US" sz="2800" kern="100">
                <a:effectLst/>
                <a:latin typeface="Aptos" panose="020B0004020202020204" pitchFamily="34" charset="0"/>
                <a:ea typeface="Aptos" panose="020B0004020202020204" pitchFamily="34" charset="0"/>
                <a:cs typeface="Times New Roman" panose="02020603050405020304" pitchFamily="18" charset="0"/>
              </a:rPr>
              <a:t>Join me in strengthening our nation's security: </a:t>
            </a:r>
          </a:p>
          <a:p>
            <a:pPr marL="0" marR="0">
              <a:spcBef>
                <a:spcPts val="0"/>
              </a:spcBef>
            </a:pPr>
            <a:r>
              <a:rPr lang="en-US" sz="28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rPr>
              <a:t>https://www.infragardnational.org/infragard-patriots-circle/</a:t>
            </a:r>
            <a:r>
              <a:rPr lang="en-US" sz="2800" kern="10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15" name="TextBox 14">
            <a:extLst>
              <a:ext uri="{FF2B5EF4-FFF2-40B4-BE49-F238E27FC236}">
                <a16:creationId xmlns:a16="http://schemas.microsoft.com/office/drawing/2014/main" id="{6C59BDB1-C3DD-968E-9B3F-A20A3D198411}"/>
              </a:ext>
            </a:extLst>
          </p:cNvPr>
          <p:cNvSpPr txBox="1"/>
          <p:nvPr/>
        </p:nvSpPr>
        <p:spPr>
          <a:xfrm>
            <a:off x="437940" y="1093563"/>
            <a:ext cx="11203914" cy="3621504"/>
          </a:xfrm>
          <a:prstGeom prst="rect">
            <a:avLst/>
          </a:prstGeom>
          <a:noFill/>
        </p:spPr>
        <p:txBody>
          <a:bodyPr wrap="square">
            <a:spAutoFit/>
          </a:bodyPr>
          <a:lstStyle/>
          <a:p>
            <a:pPr>
              <a:spcAft>
                <a:spcPts val="800"/>
              </a:spcAft>
            </a:pPr>
            <a:r>
              <a:rPr lang="en-US" sz="2400" b="0" i="0" dirty="0">
                <a:solidFill>
                  <a:srgbClr val="242424"/>
                </a:solidFill>
                <a:effectLst/>
                <a:latin typeface="Aptos" panose="020B0004020202020204" pitchFamily="34" charset="0"/>
              </a:rPr>
              <a:t>As we conclude another successful year, we seek your support and participation in our fundraising campaign. </a:t>
            </a:r>
            <a:endParaRPr lang="en-US" sz="2400" dirty="0">
              <a:solidFill>
                <a:srgbClr val="242424"/>
              </a:solidFill>
              <a:latin typeface="Aptos" panose="020B0004020202020204" pitchFamily="34" charset="0"/>
            </a:endParaRPr>
          </a:p>
          <a:p>
            <a:pPr>
              <a:spcAft>
                <a:spcPts val="800"/>
              </a:spcAft>
            </a:pPr>
            <a:r>
              <a:rPr lang="en-US" sz="2400" b="0" i="0" dirty="0">
                <a:solidFill>
                  <a:srgbClr val="242424"/>
                </a:solidFill>
                <a:effectLst/>
                <a:latin typeface="Aptos" panose="020B0004020202020204" pitchFamily="34" charset="0"/>
              </a:rPr>
              <a:t>Your involvement is vital to funding programs that benefit the IMAs, including the annual Congress, the R.I.S.E. leadership development program, and various educational and training initiatives. </a:t>
            </a:r>
          </a:p>
          <a:p>
            <a:pPr>
              <a:spcAft>
                <a:spcPts val="800"/>
              </a:spcAft>
            </a:pPr>
            <a:r>
              <a:rPr lang="en-US" sz="2400" b="0" i="0" dirty="0">
                <a:solidFill>
                  <a:srgbClr val="242424"/>
                </a:solidFill>
                <a:effectLst/>
                <a:latin typeface="Aptos" panose="020B0004020202020204" pitchFamily="34" charset="0"/>
              </a:rPr>
              <a:t>We kindly request your assistance in sharing our campaign on your personal social media accounts using the provided posts below. </a:t>
            </a:r>
            <a:r>
              <a:rPr lang="en-US" sz="2400" b="1" i="0" dirty="0">
                <a:solidFill>
                  <a:srgbClr val="242424"/>
                </a:solidFill>
                <a:effectLst/>
                <a:latin typeface="Aptos" panose="020B0004020202020204" pitchFamily="34" charset="0"/>
              </a:rPr>
              <a:t>By supporting our campaign, you play a crucial role in strengthening our nation's security. Every share and donation, no matter the size, makes a significant impact.</a:t>
            </a:r>
            <a:endParaRPr lang="en-US" sz="2400" b="1" dirty="0">
              <a:latin typeface="Aptos" panose="020B0004020202020204" pitchFamily="34" charset="0"/>
            </a:endParaRPr>
          </a:p>
        </p:txBody>
      </p:sp>
      <p:pic>
        <p:nvPicPr>
          <p:cNvPr id="3" name="Picture 2">
            <a:extLst>
              <a:ext uri="{FF2B5EF4-FFF2-40B4-BE49-F238E27FC236}">
                <a16:creationId xmlns:a16="http://schemas.microsoft.com/office/drawing/2014/main" id="{C63BEC8D-7BDF-4A0C-BB9E-5DBFE3FEBA90}"/>
              </a:ext>
            </a:extLst>
          </p:cNvPr>
          <p:cNvPicPr>
            <a:picLocks noChangeAspect="1"/>
          </p:cNvPicPr>
          <p:nvPr/>
        </p:nvPicPr>
        <p:blipFill>
          <a:blip r:embed="rId3"/>
          <a:srcRect r="49239"/>
          <a:stretch/>
        </p:blipFill>
        <p:spPr>
          <a:xfrm>
            <a:off x="10054118" y="4815043"/>
            <a:ext cx="1931054" cy="1871634"/>
          </a:xfrm>
          <a:prstGeom prst="rect">
            <a:avLst/>
          </a:prstGeom>
        </p:spPr>
      </p:pic>
    </p:spTree>
    <p:extLst>
      <p:ext uri="{BB962C8B-B14F-4D97-AF65-F5344CB8AC3E}">
        <p14:creationId xmlns:p14="http://schemas.microsoft.com/office/powerpoint/2010/main" val="2500154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CB1175-4341-F8ED-34FF-D8B4D616BE52}"/>
              </a:ext>
            </a:extLst>
          </p:cNvPr>
          <p:cNvSpPr txBox="1"/>
          <p:nvPr/>
        </p:nvSpPr>
        <p:spPr>
          <a:xfrm>
            <a:off x="311497" y="261258"/>
            <a:ext cx="11435026" cy="646331"/>
          </a:xfrm>
          <a:prstGeom prst="rect">
            <a:avLst/>
          </a:prstGeom>
          <a:noFill/>
        </p:spPr>
        <p:txBody>
          <a:bodyPr wrap="square" rtlCol="0">
            <a:spAutoFit/>
          </a:bodyPr>
          <a:lstStyle/>
          <a:p>
            <a:r>
              <a:rPr lang="en-US" sz="3600" b="1" dirty="0">
                <a:solidFill>
                  <a:schemeClr val="tx2">
                    <a:lumMod val="50000"/>
                  </a:schemeClr>
                </a:solidFill>
                <a:latin typeface="Arial" panose="020B0604020202020204" pitchFamily="34" charset="0"/>
                <a:cs typeface="Arial" panose="020B0604020202020204" pitchFamily="34" charset="0"/>
              </a:rPr>
              <a:t>Election Results</a:t>
            </a:r>
          </a:p>
        </p:txBody>
      </p:sp>
      <p:cxnSp>
        <p:nvCxnSpPr>
          <p:cNvPr id="4" name="Straight Connector 3">
            <a:extLst>
              <a:ext uri="{FF2B5EF4-FFF2-40B4-BE49-F238E27FC236}">
                <a16:creationId xmlns:a16="http://schemas.microsoft.com/office/drawing/2014/main" id="{DE357AB1-0767-03BC-F09A-2C6CF1E8A35D}"/>
              </a:ext>
            </a:extLst>
          </p:cNvPr>
          <p:cNvCxnSpPr>
            <a:cxnSpLocks/>
          </p:cNvCxnSpPr>
          <p:nvPr/>
        </p:nvCxnSpPr>
        <p:spPr>
          <a:xfrm>
            <a:off x="311497" y="997789"/>
            <a:ext cx="11203914" cy="0"/>
          </a:xfrm>
          <a:prstGeom prst="line">
            <a:avLst/>
          </a:prstGeom>
          <a:noFill/>
          <a:ln w="25400" cap="flat" cmpd="sng" algn="ctr">
            <a:solidFill>
              <a:srgbClr val="3444D8"/>
            </a:solidFill>
            <a:prstDash val="solid"/>
          </a:ln>
          <a:effectLst>
            <a:outerShdw blurRad="40000" dist="20000" dir="5400000" rotWithShape="0">
              <a:srgbClr val="000000">
                <a:alpha val="38000"/>
              </a:srgbClr>
            </a:outerShdw>
          </a:effectLst>
        </p:spPr>
      </p:cxnSp>
      <p:sp>
        <p:nvSpPr>
          <p:cNvPr id="15" name="TextBox 14">
            <a:extLst>
              <a:ext uri="{FF2B5EF4-FFF2-40B4-BE49-F238E27FC236}">
                <a16:creationId xmlns:a16="http://schemas.microsoft.com/office/drawing/2014/main" id="{6C59BDB1-C3DD-968E-9B3F-A20A3D198411}"/>
              </a:ext>
            </a:extLst>
          </p:cNvPr>
          <p:cNvSpPr txBox="1"/>
          <p:nvPr/>
        </p:nvSpPr>
        <p:spPr>
          <a:xfrm>
            <a:off x="311496" y="1113924"/>
            <a:ext cx="11556653" cy="4883388"/>
          </a:xfrm>
          <a:prstGeom prst="rect">
            <a:avLst/>
          </a:prstGeom>
          <a:noFill/>
        </p:spPr>
        <p:txBody>
          <a:bodyPr wrap="square">
            <a:spAutoFit/>
          </a:bodyPr>
          <a:lstStyle/>
          <a:p>
            <a:pPr>
              <a:spcAft>
                <a:spcPts val="2400"/>
              </a:spcAft>
            </a:pPr>
            <a:r>
              <a:rPr lang="en-US" sz="2600" b="1" dirty="0">
                <a:solidFill>
                  <a:srgbClr val="242424"/>
                </a:solidFill>
                <a:latin typeface="Aptos" panose="020B0004020202020204" pitchFamily="34" charset="0"/>
              </a:rPr>
              <a:t>Our Chapter has 525 members of which 13% elected to vote for the new Board Member.</a:t>
            </a:r>
          </a:p>
          <a:p>
            <a:pPr>
              <a:spcAft>
                <a:spcPts val="2400"/>
              </a:spcAft>
            </a:pPr>
            <a:r>
              <a:rPr lang="en-US" sz="3000" b="1" dirty="0">
                <a:solidFill>
                  <a:srgbClr val="242424"/>
                </a:solidFill>
                <a:latin typeface="Aptos" panose="020B0004020202020204" pitchFamily="34" charset="0"/>
              </a:rPr>
              <a:t>Congratulations to Ryan Anschutz for being elected to the board!!!</a:t>
            </a:r>
          </a:p>
          <a:p>
            <a:pPr>
              <a:spcAft>
                <a:spcPts val="800"/>
              </a:spcAft>
            </a:pPr>
            <a:r>
              <a:rPr lang="en-US" sz="2600" b="1" dirty="0">
                <a:solidFill>
                  <a:srgbClr val="242424"/>
                </a:solidFill>
                <a:latin typeface="Aptos" panose="020B0004020202020204" pitchFamily="34" charset="0"/>
              </a:rPr>
              <a:t>New Advisory Members:</a:t>
            </a:r>
          </a:p>
          <a:p>
            <a:pPr marL="514350" indent="-228600">
              <a:spcAft>
                <a:spcPts val="800"/>
              </a:spcAft>
              <a:buFont typeface="Arial" panose="020B0604020202020204" pitchFamily="34" charset="0"/>
              <a:buChar char="•"/>
            </a:pPr>
            <a:r>
              <a:rPr lang="en-US" sz="2600" b="1" dirty="0">
                <a:solidFill>
                  <a:srgbClr val="242424"/>
                </a:solidFill>
                <a:latin typeface="Aptos" panose="020B0004020202020204" pitchFamily="34" charset="0"/>
              </a:rPr>
              <a:t>Lane Campbell</a:t>
            </a:r>
          </a:p>
          <a:p>
            <a:pPr marL="514350" indent="-228600">
              <a:spcAft>
                <a:spcPts val="800"/>
              </a:spcAft>
              <a:buFont typeface="Arial" panose="020B0604020202020204" pitchFamily="34" charset="0"/>
              <a:buChar char="•"/>
            </a:pPr>
            <a:r>
              <a:rPr lang="en-US" sz="2600" b="1" dirty="0">
                <a:solidFill>
                  <a:srgbClr val="242424"/>
                </a:solidFill>
                <a:latin typeface="Aptos" panose="020B0004020202020204" pitchFamily="34" charset="0"/>
              </a:rPr>
              <a:t>Kim </a:t>
            </a:r>
            <a:r>
              <a:rPr lang="en-US" sz="2600" b="1" dirty="0" err="1">
                <a:solidFill>
                  <a:srgbClr val="242424"/>
                </a:solidFill>
                <a:latin typeface="Aptos" panose="020B0004020202020204" pitchFamily="34" charset="0"/>
              </a:rPr>
              <a:t>Chuchalovckah</a:t>
            </a:r>
            <a:endParaRPr lang="en-US" sz="2600" b="1" dirty="0">
              <a:solidFill>
                <a:srgbClr val="242424"/>
              </a:solidFill>
              <a:latin typeface="Aptos" panose="020B0004020202020204" pitchFamily="34" charset="0"/>
            </a:endParaRPr>
          </a:p>
          <a:p>
            <a:pPr marL="514350" indent="-228600">
              <a:spcAft>
                <a:spcPts val="800"/>
              </a:spcAft>
              <a:buFont typeface="Arial" panose="020B0604020202020204" pitchFamily="34" charset="0"/>
              <a:buChar char="•"/>
            </a:pPr>
            <a:r>
              <a:rPr lang="en-US" sz="2600" b="1" dirty="0">
                <a:solidFill>
                  <a:srgbClr val="242424"/>
                </a:solidFill>
                <a:latin typeface="Aptos" panose="020B0004020202020204" pitchFamily="34" charset="0"/>
              </a:rPr>
              <a:t>Krysta Dodd</a:t>
            </a:r>
          </a:p>
          <a:p>
            <a:pPr marL="514350" indent="-228600">
              <a:spcAft>
                <a:spcPts val="800"/>
              </a:spcAft>
              <a:buFont typeface="Arial" panose="020B0604020202020204" pitchFamily="34" charset="0"/>
              <a:buChar char="•"/>
            </a:pPr>
            <a:r>
              <a:rPr lang="en-US" sz="2600" b="1" dirty="0" err="1">
                <a:solidFill>
                  <a:srgbClr val="242424"/>
                </a:solidFill>
                <a:latin typeface="Aptos" panose="020B0004020202020204" pitchFamily="34" charset="0"/>
              </a:rPr>
              <a:t>Daro</a:t>
            </a:r>
            <a:r>
              <a:rPr lang="en-US" sz="2600" b="1" dirty="0">
                <a:solidFill>
                  <a:srgbClr val="242424"/>
                </a:solidFill>
                <a:latin typeface="Aptos" panose="020B0004020202020204" pitchFamily="34" charset="0"/>
              </a:rPr>
              <a:t> Gerovac</a:t>
            </a:r>
          </a:p>
          <a:p>
            <a:pPr marL="514350" indent="-228600">
              <a:spcAft>
                <a:spcPts val="800"/>
              </a:spcAft>
              <a:buFont typeface="Arial" panose="020B0604020202020204" pitchFamily="34" charset="0"/>
              <a:buChar char="•"/>
            </a:pPr>
            <a:r>
              <a:rPr lang="en-US" sz="2600" b="1" dirty="0">
                <a:solidFill>
                  <a:srgbClr val="242424"/>
                </a:solidFill>
                <a:latin typeface="Aptos" panose="020B0004020202020204" pitchFamily="34" charset="0"/>
              </a:rPr>
              <a:t>Ganpat “Gunner” Wagh</a:t>
            </a:r>
          </a:p>
        </p:txBody>
      </p:sp>
      <p:pic>
        <p:nvPicPr>
          <p:cNvPr id="5" name="Picture 4">
            <a:extLst>
              <a:ext uri="{FF2B5EF4-FFF2-40B4-BE49-F238E27FC236}">
                <a16:creationId xmlns:a16="http://schemas.microsoft.com/office/drawing/2014/main" id="{05086200-9869-C31F-DFAE-D0BB30D127F0}"/>
              </a:ext>
            </a:extLst>
          </p:cNvPr>
          <p:cNvPicPr>
            <a:picLocks noChangeAspect="1"/>
          </p:cNvPicPr>
          <p:nvPr/>
        </p:nvPicPr>
        <p:blipFill>
          <a:blip r:embed="rId3"/>
          <a:stretch>
            <a:fillRect/>
          </a:stretch>
        </p:blipFill>
        <p:spPr>
          <a:xfrm>
            <a:off x="9752239" y="4673695"/>
            <a:ext cx="2213989" cy="1975985"/>
          </a:xfrm>
          <a:custGeom>
            <a:avLst/>
            <a:gdLst/>
            <a:ahLst/>
            <a:cxnLst/>
            <a:rect l="l" t="t" r="r" b="b"/>
            <a:pathLst>
              <a:path w="5102225" h="5761037">
                <a:moveTo>
                  <a:pt x="0" y="0"/>
                </a:moveTo>
                <a:lnTo>
                  <a:pt x="5102225" y="0"/>
                </a:lnTo>
                <a:lnTo>
                  <a:pt x="5102225" y="5761037"/>
                </a:lnTo>
                <a:lnTo>
                  <a:pt x="0" y="5761037"/>
                </a:lnTo>
                <a:close/>
              </a:path>
            </a:pathLst>
          </a:custGeom>
        </p:spPr>
      </p:pic>
    </p:spTree>
    <p:extLst>
      <p:ext uri="{BB962C8B-B14F-4D97-AF65-F5344CB8AC3E}">
        <p14:creationId xmlns:p14="http://schemas.microsoft.com/office/powerpoint/2010/main" val="3107443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8A9CAD05-6409-C9F8-3D44-2CDE29EF0918}"/>
              </a:ext>
            </a:extLst>
          </p:cNvPr>
          <p:cNvSpPr txBox="1">
            <a:spLocks/>
          </p:cNvSpPr>
          <p:nvPr/>
        </p:nvSpPr>
        <p:spPr>
          <a:xfrm>
            <a:off x="2829148" y="576770"/>
            <a:ext cx="8818565" cy="861462"/>
          </a:xfrm>
          <a:prstGeom prst="rect">
            <a:avLst/>
          </a:prstGeom>
          <a:noFill/>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4800" kern="1200" dirty="0">
                <a:solidFill>
                  <a:srgbClr val="FFFFFF"/>
                </a:solidFill>
                <a:latin typeface="Arial" panose="020B0604020202020204" pitchFamily="34" charset="0"/>
                <a:cs typeface="Arial" panose="020B0604020202020204" pitchFamily="34" charset="0"/>
              </a:rPr>
              <a:t>Mark your Calendar - 2025 Events</a:t>
            </a:r>
            <a:endParaRPr lang="en-US" sz="4800" kern="12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CD902ABF-0EA6-AA72-267D-FEE484562FE5}"/>
              </a:ext>
            </a:extLst>
          </p:cNvPr>
          <p:cNvCxnSpPr>
            <a:cxnSpLocks/>
          </p:cNvCxnSpPr>
          <p:nvPr/>
        </p:nvCxnSpPr>
        <p:spPr>
          <a:xfrm>
            <a:off x="3137371" y="1438232"/>
            <a:ext cx="8390600" cy="0"/>
          </a:xfrm>
          <a:prstGeom prst="line">
            <a:avLst/>
          </a:prstGeom>
          <a:noFill/>
          <a:ln w="25400" cap="flat" cmpd="sng" algn="ctr">
            <a:solidFill>
              <a:srgbClr val="3444D8"/>
            </a:solidFill>
            <a:prstDash val="solid"/>
          </a:ln>
          <a:effectLst>
            <a:outerShdw blurRad="40000" dist="20000" dir="5400000" rotWithShape="0">
              <a:srgbClr val="000000">
                <a:alpha val="38000"/>
              </a:srgbClr>
            </a:outerShdw>
          </a:effectLst>
        </p:spPr>
      </p:cxnSp>
      <p:pic>
        <p:nvPicPr>
          <p:cNvPr id="2" name="Picture 1">
            <a:extLst>
              <a:ext uri="{FF2B5EF4-FFF2-40B4-BE49-F238E27FC236}">
                <a16:creationId xmlns:a16="http://schemas.microsoft.com/office/drawing/2014/main" id="{64DC90DD-FE5D-C85C-2A8D-6CA074AD6ACB}"/>
              </a:ext>
            </a:extLst>
          </p:cNvPr>
          <p:cNvPicPr>
            <a:picLocks noChangeAspect="1"/>
          </p:cNvPicPr>
          <p:nvPr/>
        </p:nvPicPr>
        <p:blipFill>
          <a:blip r:embed="rId2"/>
          <a:stretch>
            <a:fillRect/>
          </a:stretch>
        </p:blipFill>
        <p:spPr>
          <a:xfrm>
            <a:off x="322013" y="296658"/>
            <a:ext cx="2387393" cy="2130748"/>
          </a:xfrm>
          <a:custGeom>
            <a:avLst/>
            <a:gdLst/>
            <a:ahLst/>
            <a:cxnLst/>
            <a:rect l="l" t="t" r="r" b="b"/>
            <a:pathLst>
              <a:path w="5102225" h="5761037">
                <a:moveTo>
                  <a:pt x="0" y="0"/>
                </a:moveTo>
                <a:lnTo>
                  <a:pt x="5102225" y="0"/>
                </a:lnTo>
                <a:lnTo>
                  <a:pt x="5102225" y="5761037"/>
                </a:lnTo>
                <a:lnTo>
                  <a:pt x="0" y="5761037"/>
                </a:lnTo>
                <a:close/>
              </a:path>
            </a:pathLst>
          </a:custGeom>
        </p:spPr>
      </p:pic>
      <p:sp>
        <p:nvSpPr>
          <p:cNvPr id="3" name="TextBox 2">
            <a:extLst>
              <a:ext uri="{FF2B5EF4-FFF2-40B4-BE49-F238E27FC236}">
                <a16:creationId xmlns:a16="http://schemas.microsoft.com/office/drawing/2014/main" id="{D628C5E9-D75E-5B3E-C0D7-ABA7D17B4454}"/>
              </a:ext>
            </a:extLst>
          </p:cNvPr>
          <p:cNvSpPr txBox="1"/>
          <p:nvPr/>
        </p:nvSpPr>
        <p:spPr>
          <a:xfrm>
            <a:off x="2957756" y="1765008"/>
            <a:ext cx="8749830" cy="4078039"/>
          </a:xfrm>
          <a:prstGeom prst="rect">
            <a:avLst/>
          </a:prstGeom>
          <a:noFill/>
        </p:spPr>
        <p:txBody>
          <a:bodyPr wrap="square" rtlCol="0">
            <a:spAutoFit/>
          </a:bodyPr>
          <a:lstStyle/>
          <a:p>
            <a:pPr marL="285750" indent="-285750">
              <a:spcAft>
                <a:spcPts val="3000"/>
              </a:spcAft>
              <a:buFont typeface="Arial" panose="020B0604020202020204" pitchFamily="34" charset="0"/>
              <a:buChar char="•"/>
            </a:pPr>
            <a:r>
              <a:rPr lang="en-US" sz="2800" dirty="0">
                <a:latin typeface="Arial" panose="020B0604020202020204" pitchFamily="34" charset="0"/>
                <a:cs typeface="Arial" panose="020B0604020202020204" pitchFamily="34" charset="0"/>
              </a:rPr>
              <a:t>March TBD - FBI Overview Briefing @ Eaton</a:t>
            </a:r>
          </a:p>
          <a:p>
            <a:pPr marL="285750" indent="-285750">
              <a:spcAft>
                <a:spcPts val="3000"/>
              </a:spcAft>
              <a:buFont typeface="Arial" panose="020B0604020202020204" pitchFamily="34" charset="0"/>
              <a:buChar char="•"/>
            </a:pPr>
            <a:r>
              <a:rPr lang="en-US" sz="2800" dirty="0">
                <a:latin typeface="Arial" panose="020B0604020202020204" pitchFamily="34" charset="0"/>
                <a:cs typeface="Arial" panose="020B0604020202020204" pitchFamily="34" charset="0"/>
              </a:rPr>
              <a:t>April 15</a:t>
            </a:r>
            <a:r>
              <a:rPr lang="en-US" sz="2800" baseline="30000" dirty="0">
                <a:latin typeface="Arial" panose="020B0604020202020204" pitchFamily="34" charset="0"/>
                <a:cs typeface="Arial" panose="020B0604020202020204" pitchFamily="34" charset="0"/>
              </a:rPr>
              <a:t>th</a:t>
            </a:r>
            <a:r>
              <a:rPr lang="en-US" sz="2800" dirty="0">
                <a:latin typeface="Arial" panose="020B0604020202020204" pitchFamily="34" charset="0"/>
                <a:cs typeface="Arial" panose="020B0604020202020204" pitchFamily="34" charset="0"/>
              </a:rPr>
              <a:t> - Computing Machinery High School Programing Contest @ Baldwin Wallace</a:t>
            </a:r>
          </a:p>
          <a:p>
            <a:pPr marL="285750" indent="-285750">
              <a:spcAft>
                <a:spcPts val="3000"/>
              </a:spcAft>
              <a:buFont typeface="Arial" panose="020B0604020202020204" pitchFamily="34" charset="0"/>
              <a:buChar char="•"/>
            </a:pPr>
            <a:r>
              <a:rPr lang="en-US" sz="2800" dirty="0">
                <a:latin typeface="Arial" panose="020B0604020202020204" pitchFamily="34" charset="0"/>
                <a:cs typeface="Arial" panose="020B0604020202020204" pitchFamily="34" charset="0"/>
              </a:rPr>
              <a:t>May 2</a:t>
            </a:r>
            <a:r>
              <a:rPr lang="en-US" sz="2800" baseline="30000" dirty="0">
                <a:latin typeface="Arial" panose="020B0604020202020204" pitchFamily="34" charset="0"/>
                <a:cs typeface="Arial" panose="020B0604020202020204" pitchFamily="34" charset="0"/>
              </a:rPr>
              <a:t>nd</a:t>
            </a:r>
            <a:r>
              <a:rPr lang="en-US" sz="2800" dirty="0">
                <a:latin typeface="Arial" panose="020B0604020202020204" pitchFamily="34" charset="0"/>
                <a:cs typeface="Arial" panose="020B0604020202020204" pitchFamily="34" charset="0"/>
              </a:rPr>
              <a:t> - SPRING SUMMIT @Galaxy in Wadsworth</a:t>
            </a:r>
          </a:p>
          <a:p>
            <a:pPr marL="285750" indent="-285750">
              <a:spcAft>
                <a:spcPts val="3000"/>
              </a:spcAft>
              <a:buFont typeface="Arial" panose="020B0604020202020204" pitchFamily="34" charset="0"/>
              <a:buChar char="•"/>
            </a:pPr>
            <a:r>
              <a:rPr lang="en-US" sz="2800" dirty="0">
                <a:latin typeface="Arial" panose="020B0604020202020204" pitchFamily="34" charset="0"/>
                <a:cs typeface="Arial" panose="020B0604020202020204" pitchFamily="34" charset="0"/>
              </a:rPr>
              <a:t>May 22</a:t>
            </a:r>
            <a:r>
              <a:rPr lang="en-US" sz="2800" baseline="30000" dirty="0">
                <a:latin typeface="Arial" panose="020B0604020202020204" pitchFamily="34" charset="0"/>
                <a:cs typeface="Arial" panose="020B0604020202020204" pitchFamily="34" charset="0"/>
              </a:rPr>
              <a:t>nd</a:t>
            </a:r>
            <a:r>
              <a:rPr lang="en-US" sz="2800" dirty="0">
                <a:latin typeface="Arial" panose="020B0604020202020204" pitchFamily="34" charset="0"/>
                <a:cs typeface="Arial" panose="020B0604020202020204" pitchFamily="34" charset="0"/>
              </a:rPr>
              <a:t> - Critical Infrastructure Modernization Conference (CIM) @MAPS </a:t>
            </a:r>
            <a:r>
              <a:rPr lang="en-US"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https://criticalops.com/cim-2025-registration/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28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8A9CAD05-6409-C9F8-3D44-2CDE29EF0918}"/>
              </a:ext>
            </a:extLst>
          </p:cNvPr>
          <p:cNvSpPr txBox="1">
            <a:spLocks/>
          </p:cNvSpPr>
          <p:nvPr/>
        </p:nvSpPr>
        <p:spPr>
          <a:xfrm>
            <a:off x="3678935" y="2697610"/>
            <a:ext cx="5071221" cy="861462"/>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4800" dirty="0">
                <a:latin typeface="Arial" panose="020B0604020202020204" pitchFamily="34" charset="0"/>
                <a:cs typeface="Arial" panose="020B0604020202020204" pitchFamily="34" charset="0"/>
              </a:rPr>
              <a:t>Cyber Reserve</a:t>
            </a:r>
            <a:endParaRPr lang="en-US" sz="4800" kern="12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CD902ABF-0EA6-AA72-267D-FEE484562FE5}"/>
              </a:ext>
            </a:extLst>
          </p:cNvPr>
          <p:cNvCxnSpPr>
            <a:cxnSpLocks/>
          </p:cNvCxnSpPr>
          <p:nvPr/>
        </p:nvCxnSpPr>
        <p:spPr>
          <a:xfrm>
            <a:off x="3305175" y="3559072"/>
            <a:ext cx="5143500" cy="0"/>
          </a:xfrm>
          <a:prstGeom prst="line">
            <a:avLst/>
          </a:prstGeom>
          <a:noFill/>
          <a:ln w="25400" cap="flat" cmpd="sng" algn="ctr">
            <a:solidFill>
              <a:srgbClr val="3444D8"/>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654106627"/>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GENARAL LAYOUTS">
  <a:themeElements>
    <a:clrScheme name="Custom 4">
      <a:dk1>
        <a:srgbClr val="2C3459"/>
      </a:dk1>
      <a:lt1>
        <a:srgbClr val="F2F2F5"/>
      </a:lt1>
      <a:dk2>
        <a:srgbClr val="858591"/>
      </a:dk2>
      <a:lt2>
        <a:srgbClr val="FFFFFF"/>
      </a:lt2>
      <a:accent1>
        <a:srgbClr val="2C3459"/>
      </a:accent1>
      <a:accent2>
        <a:srgbClr val="C0C0C8"/>
      </a:accent2>
      <a:accent3>
        <a:srgbClr val="0195D3"/>
      </a:accent3>
      <a:accent4>
        <a:srgbClr val="71B841"/>
      </a:accent4>
      <a:accent5>
        <a:srgbClr val="0195D3"/>
      </a:accent5>
      <a:accent6>
        <a:srgbClr val="71B841"/>
      </a:accent6>
      <a:hlink>
        <a:srgbClr val="2C3459"/>
      </a:hlink>
      <a:folHlink>
        <a:srgbClr val="0195D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MCPc Template" id="{EBF1FD4E-DEB2-A14F-8541-1FB7957F60A2}" vid="{64FAE28E-BACB-3A4E-A7EC-79EA28EB330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TotalTime>
  <Words>1717</Words>
  <Application>Microsoft Office PowerPoint</Application>
  <PresentationFormat>Widescreen</PresentationFormat>
  <Paragraphs>231</Paragraphs>
  <Slides>32</Slides>
  <Notes>5</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32</vt:i4>
      </vt:variant>
    </vt:vector>
  </HeadingPairs>
  <TitlesOfParts>
    <vt:vector size="43" baseType="lpstr">
      <vt:lpstr>Aptos</vt:lpstr>
      <vt:lpstr>Arial</vt:lpstr>
      <vt:lpstr>Calibri</vt:lpstr>
      <vt:lpstr>Calibri Light</vt:lpstr>
      <vt:lpstr>Sitka Heading</vt:lpstr>
      <vt:lpstr>Source Sans Pro</vt:lpstr>
      <vt:lpstr>3DFloatVTI</vt:lpstr>
      <vt:lpstr>GENARAL LAYOUTS</vt:lpstr>
      <vt:lpstr>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Ohio Cyber Reserve ‘Building a More Cyber Secure Ohio’  </vt:lpstr>
      <vt:lpstr>The Ohio Cyber Reserve (OhCR)</vt:lpstr>
      <vt:lpstr>The OhCR Mission</vt:lpstr>
      <vt:lpstr>What Do We Do</vt:lpstr>
      <vt:lpstr>OhCR Personnel Requirements</vt:lpstr>
      <vt:lpstr>Assist Mission</vt:lpstr>
      <vt:lpstr>Cybersecurity Assessment Planning</vt:lpstr>
      <vt:lpstr>What Type of Cybersecurity Assessment</vt:lpstr>
      <vt:lpstr>Preparation for the OhCR Team</vt:lpstr>
      <vt:lpstr>Education - Make &amp; Take to Compliance</vt:lpstr>
      <vt:lpstr>PowerPoint Presentation</vt:lpstr>
      <vt:lpstr>Incident Response Training</vt:lpstr>
      <vt:lpstr>Educate Mission</vt:lpstr>
      <vt:lpstr>OCRI &amp; 19 Regional Programming Centers</vt:lpstr>
      <vt:lpstr>Cyber Clubs</vt:lpstr>
      <vt:lpstr>Incident Response Mission</vt:lpstr>
      <vt:lpstr>In the News…</vt:lpstr>
      <vt:lpstr>The OhCR Experience</vt:lpstr>
      <vt:lpstr>How to Join?!</vt:lpstr>
      <vt:lpstr>Questions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Christine Lewis</dc:creator>
  <cp:lastModifiedBy>Christine Lewis</cp:lastModifiedBy>
  <cp:revision>3</cp:revision>
  <dcterms:created xsi:type="dcterms:W3CDTF">2024-11-26T16:18:24Z</dcterms:created>
  <dcterms:modified xsi:type="dcterms:W3CDTF">2024-12-11T16:50:33Z</dcterms:modified>
</cp:coreProperties>
</file>