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8.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 id="2147483775" r:id="rId2"/>
  </p:sldMasterIdLst>
  <p:notesMasterIdLst>
    <p:notesMasterId r:id="rId76"/>
  </p:notesMasterIdLst>
  <p:sldIdLst>
    <p:sldId id="363" r:id="rId3"/>
    <p:sldId id="362" r:id="rId4"/>
    <p:sldId id="320" r:id="rId5"/>
    <p:sldId id="354" r:id="rId6"/>
    <p:sldId id="364" r:id="rId7"/>
    <p:sldId id="367" r:id="rId8"/>
    <p:sldId id="327" r:id="rId9"/>
    <p:sldId id="313" r:id="rId10"/>
    <p:sldId id="315" r:id="rId11"/>
    <p:sldId id="314" r:id="rId12"/>
    <p:sldId id="371" r:id="rId13"/>
    <p:sldId id="365" r:id="rId14"/>
    <p:sldId id="368" r:id="rId15"/>
    <p:sldId id="305" r:id="rId16"/>
    <p:sldId id="321" r:id="rId17"/>
    <p:sldId id="360" r:id="rId18"/>
    <p:sldId id="307" r:id="rId19"/>
    <p:sldId id="275" r:id="rId20"/>
    <p:sldId id="258" r:id="rId21"/>
    <p:sldId id="259" r:id="rId22"/>
    <p:sldId id="276" r:id="rId23"/>
    <p:sldId id="260" r:id="rId24"/>
    <p:sldId id="261" r:id="rId25"/>
    <p:sldId id="306" r:id="rId26"/>
    <p:sldId id="318" r:id="rId27"/>
    <p:sldId id="291" r:id="rId28"/>
    <p:sldId id="269" r:id="rId29"/>
    <p:sldId id="349" r:id="rId30"/>
    <p:sldId id="357" r:id="rId31"/>
    <p:sldId id="358" r:id="rId32"/>
    <p:sldId id="262" r:id="rId33"/>
    <p:sldId id="319" r:id="rId34"/>
    <p:sldId id="348" r:id="rId35"/>
    <p:sldId id="304" r:id="rId36"/>
    <p:sldId id="359" r:id="rId37"/>
    <p:sldId id="366" r:id="rId38"/>
    <p:sldId id="257" r:id="rId39"/>
    <p:sldId id="369" r:id="rId40"/>
    <p:sldId id="370" r:id="rId41"/>
    <p:sldId id="268" r:id="rId42"/>
    <p:sldId id="347" r:id="rId43"/>
    <p:sldId id="329" r:id="rId44"/>
    <p:sldId id="263" r:id="rId45"/>
    <p:sldId id="272" r:id="rId46"/>
    <p:sldId id="273" r:id="rId47"/>
    <p:sldId id="296" r:id="rId48"/>
    <p:sldId id="300" r:id="rId49"/>
    <p:sldId id="355" r:id="rId50"/>
    <p:sldId id="283" r:id="rId51"/>
    <p:sldId id="284" r:id="rId52"/>
    <p:sldId id="285" r:id="rId53"/>
    <p:sldId id="286" r:id="rId54"/>
    <p:sldId id="287" r:id="rId55"/>
    <p:sldId id="278" r:id="rId56"/>
    <p:sldId id="342" r:id="rId57"/>
    <p:sldId id="264" r:id="rId58"/>
    <p:sldId id="322" r:id="rId59"/>
    <p:sldId id="266" r:id="rId60"/>
    <p:sldId id="267" r:id="rId61"/>
    <p:sldId id="336" r:id="rId62"/>
    <p:sldId id="343" r:id="rId63"/>
    <p:sldId id="270" r:id="rId64"/>
    <p:sldId id="346" r:id="rId65"/>
    <p:sldId id="361" r:id="rId66"/>
    <p:sldId id="281" r:id="rId67"/>
    <p:sldId id="265" r:id="rId68"/>
    <p:sldId id="274" r:id="rId69"/>
    <p:sldId id="282" r:id="rId70"/>
    <p:sldId id="271" r:id="rId71"/>
    <p:sldId id="280" r:id="rId72"/>
    <p:sldId id="356" r:id="rId73"/>
    <p:sldId id="277" r:id="rId74"/>
    <p:sldId id="279"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EC40"/>
    <a:srgbClr val="99FF66"/>
    <a:srgbClr val="FF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50DCF1-3951-40B9-A78B-6C2829BBAAAB}" v="232" dt="2024-09-20T13:22:31.8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2257" autoAdjust="0"/>
  </p:normalViewPr>
  <p:slideViewPr>
    <p:cSldViewPr snapToGrid="0">
      <p:cViewPr varScale="1">
        <p:scale>
          <a:sx n="39" d="100"/>
          <a:sy n="39" d="100"/>
        </p:scale>
        <p:origin x="11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Shelton" userId="1ebe591febd6375d" providerId="LiveId" clId="{ED50DCF1-3951-40B9-A78B-6C2829BBAAAB}"/>
    <pc:docChg chg="undo redo custSel addSld delSld modSld sldOrd delMainMaster">
      <pc:chgData name="Steve Shelton" userId="1ebe591febd6375d" providerId="LiveId" clId="{ED50DCF1-3951-40B9-A78B-6C2829BBAAAB}" dt="2024-09-20T13:22:37.246" v="1223" actId="26606"/>
      <pc:docMkLst>
        <pc:docMk/>
      </pc:docMkLst>
      <pc:sldChg chg="addSp delSp del delDesignElem modNotesTx">
        <pc:chgData name="Steve Shelton" userId="1ebe591febd6375d" providerId="LiveId" clId="{ED50DCF1-3951-40B9-A78B-6C2829BBAAAB}" dt="2024-09-18T21:52:39.414" v="114" actId="2696"/>
        <pc:sldMkLst>
          <pc:docMk/>
          <pc:sldMk cId="4262737934" sldId="256"/>
        </pc:sldMkLst>
        <pc:spChg chg="add del">
          <ac:chgData name="Steve Shelton" userId="1ebe591febd6375d" providerId="LiveId" clId="{ED50DCF1-3951-40B9-A78B-6C2829BBAAAB}" dt="2024-09-18T21:49:09.042" v="6"/>
          <ac:spMkLst>
            <pc:docMk/>
            <pc:sldMk cId="4262737934" sldId="256"/>
            <ac:spMk id="58" creationId="{733E0473-C315-42D8-A82A-A2FE49DC67DA}"/>
          </ac:spMkLst>
        </pc:spChg>
        <pc:spChg chg="add del">
          <ac:chgData name="Steve Shelton" userId="1ebe591febd6375d" providerId="LiveId" clId="{ED50DCF1-3951-40B9-A78B-6C2829BBAAAB}" dt="2024-09-18T21:49:09.042" v="6"/>
          <ac:spMkLst>
            <pc:docMk/>
            <pc:sldMk cId="4262737934" sldId="256"/>
            <ac:spMk id="59" creationId="{AD23A251-68F2-43E5-812B-4BBAE1AF535E}"/>
          </ac:spMkLst>
        </pc:spChg>
        <pc:grpChg chg="add del">
          <ac:chgData name="Steve Shelton" userId="1ebe591febd6375d" providerId="LiveId" clId="{ED50DCF1-3951-40B9-A78B-6C2829BBAAAB}" dt="2024-09-18T21:49:09.042" v="6"/>
          <ac:grpSpMkLst>
            <pc:docMk/>
            <pc:sldMk cId="4262737934" sldId="256"/>
            <ac:grpSpMk id="60" creationId="{0350AF23-2606-421F-AB7B-23D9B48F3E9B}"/>
          </ac:grpSpMkLst>
        </pc:grpChg>
      </pc:sldChg>
      <pc:sldChg chg="addSp delSp modSp mod ord setBg delAnim modAnim">
        <pc:chgData name="Steve Shelton" userId="1ebe591febd6375d" providerId="LiveId" clId="{ED50DCF1-3951-40B9-A78B-6C2829BBAAAB}" dt="2024-09-20T11:45:18.499" v="1167"/>
        <pc:sldMkLst>
          <pc:docMk/>
          <pc:sldMk cId="823883067" sldId="257"/>
        </pc:sldMkLst>
        <pc:spChg chg="del">
          <ac:chgData name="Steve Shelton" userId="1ebe591febd6375d" providerId="LiveId" clId="{ED50DCF1-3951-40B9-A78B-6C2829BBAAAB}" dt="2024-09-18T21:49:28.804" v="11" actId="478"/>
          <ac:spMkLst>
            <pc:docMk/>
            <pc:sldMk cId="823883067" sldId="257"/>
            <ac:spMk id="2" creationId="{565A3EF5-6BEA-BD04-91FB-ADFB7DB9CE4E}"/>
          </ac:spMkLst>
        </pc:spChg>
        <pc:spChg chg="del">
          <ac:chgData name="Steve Shelton" userId="1ebe591febd6375d" providerId="LiveId" clId="{ED50DCF1-3951-40B9-A78B-6C2829BBAAAB}" dt="2024-09-18T21:49:30.072" v="12" actId="478"/>
          <ac:spMkLst>
            <pc:docMk/>
            <pc:sldMk cId="823883067" sldId="257"/>
            <ac:spMk id="3" creationId="{446FE41E-D127-A620-8305-FC4C31FCF74F}"/>
          </ac:spMkLst>
        </pc:spChg>
        <pc:spChg chg="add del mod">
          <ac:chgData name="Steve Shelton" userId="1ebe591febd6375d" providerId="LiveId" clId="{ED50DCF1-3951-40B9-A78B-6C2829BBAAAB}" dt="2024-09-18T21:49:31.184" v="14" actId="478"/>
          <ac:spMkLst>
            <pc:docMk/>
            <pc:sldMk cId="823883067" sldId="257"/>
            <ac:spMk id="5" creationId="{48B7E3B6-6404-4849-E083-9EEE4A323D63}"/>
          </ac:spMkLst>
        </pc:spChg>
        <pc:spChg chg="add del mod">
          <ac:chgData name="Steve Shelton" userId="1ebe591febd6375d" providerId="LiveId" clId="{ED50DCF1-3951-40B9-A78B-6C2829BBAAAB}" dt="2024-09-18T21:49:30.766" v="13" actId="478"/>
          <ac:spMkLst>
            <pc:docMk/>
            <pc:sldMk cId="823883067" sldId="257"/>
            <ac:spMk id="7" creationId="{6856DE6C-EFC3-1CCA-36C0-B33720DFD157}"/>
          </ac:spMkLst>
        </pc:spChg>
        <pc:spChg chg="add del mod">
          <ac:chgData name="Steve Shelton" userId="1ebe591febd6375d" providerId="LiveId" clId="{ED50DCF1-3951-40B9-A78B-6C2829BBAAAB}" dt="2024-09-19T13:41:42.518" v="248" actId="478"/>
          <ac:spMkLst>
            <pc:docMk/>
            <pc:sldMk cId="823883067" sldId="257"/>
            <ac:spMk id="10" creationId="{11AC8E15-61D9-FFFC-8007-CFB9FCF07074}"/>
          </ac:spMkLst>
        </pc:spChg>
        <pc:spChg chg="add del mod">
          <ac:chgData name="Steve Shelton" userId="1ebe591febd6375d" providerId="LiveId" clId="{ED50DCF1-3951-40B9-A78B-6C2829BBAAAB}" dt="2024-09-19T13:41:44.938" v="249" actId="478"/>
          <ac:spMkLst>
            <pc:docMk/>
            <pc:sldMk cId="823883067" sldId="257"/>
            <ac:spMk id="11" creationId="{5D6B91E9-466A-EEFE-9A6F-47C7B673A370}"/>
          </ac:spMkLst>
        </pc:spChg>
        <pc:spChg chg="add del mod">
          <ac:chgData name="Steve Shelton" userId="1ebe591febd6375d" providerId="LiveId" clId="{ED50DCF1-3951-40B9-A78B-6C2829BBAAAB}" dt="2024-09-19T13:41:47.658" v="250" actId="478"/>
          <ac:spMkLst>
            <pc:docMk/>
            <pc:sldMk cId="823883067" sldId="257"/>
            <ac:spMk id="12" creationId="{47C90263-5A78-EB31-514F-E0749F39B57B}"/>
          </ac:spMkLst>
        </pc:spChg>
        <pc:spChg chg="add">
          <ac:chgData name="Steve Shelton" userId="1ebe591febd6375d" providerId="LiveId" clId="{ED50DCF1-3951-40B9-A78B-6C2829BBAAAB}" dt="2024-09-18T21:49:55.249" v="18" actId="26606"/>
          <ac:spMkLst>
            <pc:docMk/>
            <pc:sldMk cId="823883067" sldId="257"/>
            <ac:spMk id="14" creationId="{42A4FC2C-047E-45A5-965D-8E1E3BF09BC6}"/>
          </ac:spMkLst>
        </pc:spChg>
        <pc:picChg chg="add mod">
          <ac:chgData name="Steve Shelton" userId="1ebe591febd6375d" providerId="LiveId" clId="{ED50DCF1-3951-40B9-A78B-6C2829BBAAAB}" dt="2024-09-18T21:51:09.869" v="46" actId="1076"/>
          <ac:picMkLst>
            <pc:docMk/>
            <pc:sldMk cId="823883067" sldId="257"/>
            <ac:picMk id="9" creationId="{811BE4EA-2F08-5022-2277-8DEF03095BBC}"/>
          </ac:picMkLst>
        </pc:picChg>
      </pc:sldChg>
      <pc:sldChg chg="mod modShow">
        <pc:chgData name="Steve Shelton" userId="1ebe591febd6375d" providerId="LiveId" clId="{ED50DCF1-3951-40B9-A78B-6C2829BBAAAB}" dt="2024-09-19T14:37:25.473" v="606" actId="729"/>
        <pc:sldMkLst>
          <pc:docMk/>
          <pc:sldMk cId="3654847402" sldId="261"/>
        </pc:sldMkLst>
      </pc:sldChg>
      <pc:sldChg chg="mod ord modShow">
        <pc:chgData name="Steve Shelton" userId="1ebe591febd6375d" providerId="LiveId" clId="{ED50DCF1-3951-40B9-A78B-6C2829BBAAAB}" dt="2024-09-20T11:41:57.216" v="1148"/>
        <pc:sldMkLst>
          <pc:docMk/>
          <pc:sldMk cId="3260333231" sldId="262"/>
        </pc:sldMkLst>
      </pc:sldChg>
      <pc:sldChg chg="mod modShow">
        <pc:chgData name="Steve Shelton" userId="1ebe591febd6375d" providerId="LiveId" clId="{ED50DCF1-3951-40B9-A78B-6C2829BBAAAB}" dt="2024-09-19T14:41:19.809" v="683" actId="729"/>
        <pc:sldMkLst>
          <pc:docMk/>
          <pc:sldMk cId="618661137" sldId="263"/>
        </pc:sldMkLst>
      </pc:sldChg>
      <pc:sldChg chg="mod modShow">
        <pc:chgData name="Steve Shelton" userId="1ebe591febd6375d" providerId="LiveId" clId="{ED50DCF1-3951-40B9-A78B-6C2829BBAAAB}" dt="2024-09-20T11:57:20.764" v="1208" actId="729"/>
        <pc:sldMkLst>
          <pc:docMk/>
          <pc:sldMk cId="395670792" sldId="267"/>
        </pc:sldMkLst>
      </pc:sldChg>
      <pc:sldChg chg="mod modShow">
        <pc:chgData name="Steve Shelton" userId="1ebe591febd6375d" providerId="LiveId" clId="{ED50DCF1-3951-40B9-A78B-6C2829BBAAAB}" dt="2024-09-19T14:39:12.888" v="677" actId="729"/>
        <pc:sldMkLst>
          <pc:docMk/>
          <pc:sldMk cId="3722730277" sldId="268"/>
        </pc:sldMkLst>
      </pc:sldChg>
      <pc:sldChg chg="mod modShow">
        <pc:chgData name="Steve Shelton" userId="1ebe591febd6375d" providerId="LiveId" clId="{ED50DCF1-3951-40B9-A78B-6C2829BBAAAB}" dt="2024-09-19T14:39:51.963" v="680" actId="729"/>
        <pc:sldMkLst>
          <pc:docMk/>
          <pc:sldMk cId="749019327" sldId="272"/>
        </pc:sldMkLst>
      </pc:sldChg>
      <pc:sldChg chg="mod modShow">
        <pc:chgData name="Steve Shelton" userId="1ebe591febd6375d" providerId="LiveId" clId="{ED50DCF1-3951-40B9-A78B-6C2829BBAAAB}" dt="2024-09-19T14:39:51.963" v="680" actId="729"/>
        <pc:sldMkLst>
          <pc:docMk/>
          <pc:sldMk cId="2106604163" sldId="273"/>
        </pc:sldMkLst>
      </pc:sldChg>
      <pc:sldChg chg="mod modShow">
        <pc:chgData name="Steve Shelton" userId="1ebe591febd6375d" providerId="LiveId" clId="{ED50DCF1-3951-40B9-A78B-6C2829BBAAAB}" dt="2024-09-19T14:37:11.408" v="605" actId="729"/>
        <pc:sldMkLst>
          <pc:docMk/>
          <pc:sldMk cId="1664119048" sldId="275"/>
        </pc:sldMkLst>
      </pc:sldChg>
      <pc:sldChg chg="mod modShow">
        <pc:chgData name="Steve Shelton" userId="1ebe591febd6375d" providerId="LiveId" clId="{ED50DCF1-3951-40B9-A78B-6C2829BBAAAB}" dt="2024-09-20T11:35:29.559" v="1083" actId="729"/>
        <pc:sldMkLst>
          <pc:docMk/>
          <pc:sldMk cId="3333778762" sldId="276"/>
        </pc:sldMkLst>
      </pc:sldChg>
      <pc:sldChg chg="mod modShow">
        <pc:chgData name="Steve Shelton" userId="1ebe591febd6375d" providerId="LiveId" clId="{ED50DCF1-3951-40B9-A78B-6C2829BBAAAB}" dt="2024-09-20T11:57:33.426" v="1209" actId="729"/>
        <pc:sldMkLst>
          <pc:docMk/>
          <pc:sldMk cId="971032790" sldId="277"/>
        </pc:sldMkLst>
      </pc:sldChg>
      <pc:sldChg chg="mod modShow">
        <pc:chgData name="Steve Shelton" userId="1ebe591febd6375d" providerId="LiveId" clId="{ED50DCF1-3951-40B9-A78B-6C2829BBAAAB}" dt="2024-09-20T11:45:43.512" v="1169" actId="729"/>
        <pc:sldMkLst>
          <pc:docMk/>
          <pc:sldMk cId="1541964991" sldId="281"/>
        </pc:sldMkLst>
      </pc:sldChg>
      <pc:sldChg chg="mod modShow">
        <pc:chgData name="Steve Shelton" userId="1ebe591febd6375d" providerId="LiveId" clId="{ED50DCF1-3951-40B9-A78B-6C2829BBAAAB}" dt="2024-09-19T14:39:55.648" v="681" actId="729"/>
        <pc:sldMkLst>
          <pc:docMk/>
          <pc:sldMk cId="2292863674" sldId="300"/>
        </pc:sldMkLst>
      </pc:sldChg>
      <pc:sldChg chg="mod modShow">
        <pc:chgData name="Steve Shelton" userId="1ebe591febd6375d" providerId="LiveId" clId="{ED50DCF1-3951-40B9-A78B-6C2829BBAAAB}" dt="2024-09-19T14:37:28.802" v="607" actId="729"/>
        <pc:sldMkLst>
          <pc:docMk/>
          <pc:sldMk cId="851617012" sldId="306"/>
        </pc:sldMkLst>
      </pc:sldChg>
      <pc:sldChg chg="add">
        <pc:chgData name="Steve Shelton" userId="1ebe591febd6375d" providerId="LiveId" clId="{ED50DCF1-3951-40B9-A78B-6C2829BBAAAB}" dt="2024-09-19T14:07:33.588" v="499"/>
        <pc:sldMkLst>
          <pc:docMk/>
          <pc:sldMk cId="3418550567" sldId="313"/>
        </pc:sldMkLst>
      </pc:sldChg>
      <pc:sldChg chg="add">
        <pc:chgData name="Steve Shelton" userId="1ebe591febd6375d" providerId="LiveId" clId="{ED50DCF1-3951-40B9-A78B-6C2829BBAAAB}" dt="2024-09-19T14:07:33.588" v="499"/>
        <pc:sldMkLst>
          <pc:docMk/>
          <pc:sldMk cId="1771587364" sldId="314"/>
        </pc:sldMkLst>
      </pc:sldChg>
      <pc:sldChg chg="add">
        <pc:chgData name="Steve Shelton" userId="1ebe591febd6375d" providerId="LiveId" clId="{ED50DCF1-3951-40B9-A78B-6C2829BBAAAB}" dt="2024-09-19T14:07:33.588" v="499"/>
        <pc:sldMkLst>
          <pc:docMk/>
          <pc:sldMk cId="3845727015" sldId="315"/>
        </pc:sldMkLst>
      </pc:sldChg>
      <pc:sldChg chg="mod modShow">
        <pc:chgData name="Steve Shelton" userId="1ebe591febd6375d" providerId="LiveId" clId="{ED50DCF1-3951-40B9-A78B-6C2829BBAAAB}" dt="2024-09-19T14:37:35.236" v="608" actId="729"/>
        <pc:sldMkLst>
          <pc:docMk/>
          <pc:sldMk cId="3255134954" sldId="318"/>
        </pc:sldMkLst>
      </pc:sldChg>
      <pc:sldChg chg="mod ord modShow">
        <pc:chgData name="Steve Shelton" userId="1ebe591febd6375d" providerId="LiveId" clId="{ED50DCF1-3951-40B9-A78B-6C2829BBAAAB}" dt="2024-09-20T11:56:43.412" v="1207"/>
        <pc:sldMkLst>
          <pc:docMk/>
          <pc:sldMk cId="3208377413" sldId="319"/>
        </pc:sldMkLst>
      </pc:sldChg>
      <pc:sldChg chg="mod modShow">
        <pc:chgData name="Steve Shelton" userId="1ebe591febd6375d" providerId="LiveId" clId="{ED50DCF1-3951-40B9-A78B-6C2829BBAAAB}" dt="2024-09-19T14:37:06.136" v="604" actId="729"/>
        <pc:sldMkLst>
          <pc:docMk/>
          <pc:sldMk cId="1360871089" sldId="321"/>
        </pc:sldMkLst>
      </pc:sldChg>
      <pc:sldChg chg="mod modShow">
        <pc:chgData name="Steve Shelton" userId="1ebe591febd6375d" providerId="LiveId" clId="{ED50DCF1-3951-40B9-A78B-6C2829BBAAAB}" dt="2024-09-20T11:45:32.557" v="1168" actId="729"/>
        <pc:sldMkLst>
          <pc:docMk/>
          <pc:sldMk cId="4137482367" sldId="322"/>
        </pc:sldMkLst>
      </pc:sldChg>
      <pc:sldChg chg="delSp add setBg delDesignElem">
        <pc:chgData name="Steve Shelton" userId="1ebe591febd6375d" providerId="LiveId" clId="{ED50DCF1-3951-40B9-A78B-6C2829BBAAAB}" dt="2024-09-19T14:11:18.687" v="501"/>
        <pc:sldMkLst>
          <pc:docMk/>
          <pc:sldMk cId="1052040793" sldId="327"/>
        </pc:sldMkLst>
        <pc:spChg chg="del">
          <ac:chgData name="Steve Shelton" userId="1ebe591febd6375d" providerId="LiveId" clId="{ED50DCF1-3951-40B9-A78B-6C2829BBAAAB}" dt="2024-09-19T14:11:18.687" v="501"/>
          <ac:spMkLst>
            <pc:docMk/>
            <pc:sldMk cId="1052040793" sldId="327"/>
            <ac:spMk id="9" creationId="{AB8C311F-7253-4AED-9701-7FC0708C41C7}"/>
          </ac:spMkLst>
        </pc:spChg>
        <pc:spChg chg="del">
          <ac:chgData name="Steve Shelton" userId="1ebe591febd6375d" providerId="LiveId" clId="{ED50DCF1-3951-40B9-A78B-6C2829BBAAAB}" dt="2024-09-19T14:11:18.687" v="501"/>
          <ac:spMkLst>
            <pc:docMk/>
            <pc:sldMk cId="1052040793" sldId="327"/>
            <ac:spMk id="11" creationId="{E2384209-CB15-4CDF-9D31-C44FD9A3F20D}"/>
          </ac:spMkLst>
        </pc:spChg>
        <pc:spChg chg="del">
          <ac:chgData name="Steve Shelton" userId="1ebe591febd6375d" providerId="LiveId" clId="{ED50DCF1-3951-40B9-A78B-6C2829BBAAAB}" dt="2024-09-19T14:11:18.687" v="501"/>
          <ac:spMkLst>
            <pc:docMk/>
            <pc:sldMk cId="1052040793" sldId="327"/>
            <ac:spMk id="13" creationId="{2633B3B5-CC90-43F0-8714-D31D1F3F0209}"/>
          </ac:spMkLst>
        </pc:spChg>
        <pc:spChg chg="del">
          <ac:chgData name="Steve Shelton" userId="1ebe591febd6375d" providerId="LiveId" clId="{ED50DCF1-3951-40B9-A78B-6C2829BBAAAB}" dt="2024-09-19T14:11:18.687" v="501"/>
          <ac:spMkLst>
            <pc:docMk/>
            <pc:sldMk cId="1052040793" sldId="327"/>
            <ac:spMk id="15" creationId="{A8D57A06-A426-446D-B02C-A2DC6B62E45E}"/>
          </ac:spMkLst>
        </pc:spChg>
      </pc:sldChg>
      <pc:sldChg chg="mod modShow">
        <pc:chgData name="Steve Shelton" userId="1ebe591febd6375d" providerId="LiveId" clId="{ED50DCF1-3951-40B9-A78B-6C2829BBAAAB}" dt="2024-09-19T14:41:19.809" v="683" actId="729"/>
        <pc:sldMkLst>
          <pc:docMk/>
          <pc:sldMk cId="1025787194" sldId="329"/>
        </pc:sldMkLst>
      </pc:sldChg>
      <pc:sldChg chg="mod ord modShow">
        <pc:chgData name="Steve Shelton" userId="1ebe591febd6375d" providerId="LiveId" clId="{ED50DCF1-3951-40B9-A78B-6C2829BBAAAB}" dt="2024-09-20T11:48:27.488" v="1173"/>
        <pc:sldMkLst>
          <pc:docMk/>
          <pc:sldMk cId="2598088558" sldId="342"/>
        </pc:sldMkLst>
      </pc:sldChg>
      <pc:sldChg chg="mod modShow">
        <pc:chgData name="Steve Shelton" userId="1ebe591febd6375d" providerId="LiveId" clId="{ED50DCF1-3951-40B9-A78B-6C2829BBAAAB}" dt="2024-09-19T14:39:16.250" v="678" actId="729"/>
        <pc:sldMkLst>
          <pc:docMk/>
          <pc:sldMk cId="2994484958" sldId="347"/>
        </pc:sldMkLst>
      </pc:sldChg>
      <pc:sldChg chg="delSp modSp mod ord">
        <pc:chgData name="Steve Shelton" userId="1ebe591febd6375d" providerId="LiveId" clId="{ED50DCF1-3951-40B9-A78B-6C2829BBAAAB}" dt="2024-09-20T11:43:00.923" v="1163" actId="14100"/>
        <pc:sldMkLst>
          <pc:docMk/>
          <pc:sldMk cId="1471873115" sldId="348"/>
        </pc:sldMkLst>
        <pc:spChg chg="del">
          <ac:chgData name="Steve Shelton" userId="1ebe591febd6375d" providerId="LiveId" clId="{ED50DCF1-3951-40B9-A78B-6C2829BBAAAB}" dt="2024-09-20T11:42:39.736" v="1155" actId="478"/>
          <ac:spMkLst>
            <pc:docMk/>
            <pc:sldMk cId="1471873115" sldId="348"/>
            <ac:spMk id="4" creationId="{235A3353-C8D9-9293-8FC9-4F4C238DB784}"/>
          </ac:spMkLst>
        </pc:spChg>
        <pc:spChg chg="del">
          <ac:chgData name="Steve Shelton" userId="1ebe591febd6375d" providerId="LiveId" clId="{ED50DCF1-3951-40B9-A78B-6C2829BBAAAB}" dt="2024-09-20T11:42:37.776" v="1153" actId="478"/>
          <ac:spMkLst>
            <pc:docMk/>
            <pc:sldMk cId="1471873115" sldId="348"/>
            <ac:spMk id="8" creationId="{A63C338B-172B-E475-7C12-3BFEBD0AC9C1}"/>
          </ac:spMkLst>
        </pc:spChg>
        <pc:spChg chg="del">
          <ac:chgData name="Steve Shelton" userId="1ebe591febd6375d" providerId="LiveId" clId="{ED50DCF1-3951-40B9-A78B-6C2829BBAAAB}" dt="2024-09-20T11:42:36.873" v="1152" actId="478"/>
          <ac:spMkLst>
            <pc:docMk/>
            <pc:sldMk cId="1471873115" sldId="348"/>
            <ac:spMk id="10" creationId="{AAF5096E-1B9D-4BE8-8935-3CCBCFB9B9C3}"/>
          </ac:spMkLst>
        </pc:spChg>
        <pc:spChg chg="del">
          <ac:chgData name="Steve Shelton" userId="1ebe591febd6375d" providerId="LiveId" clId="{ED50DCF1-3951-40B9-A78B-6C2829BBAAAB}" dt="2024-09-20T11:42:38.441" v="1154" actId="478"/>
          <ac:spMkLst>
            <pc:docMk/>
            <pc:sldMk cId="1471873115" sldId="348"/>
            <ac:spMk id="11" creationId="{3D7BB9F3-C4F0-6BBC-698D-894796D2E303}"/>
          </ac:spMkLst>
        </pc:spChg>
        <pc:spChg chg="del">
          <ac:chgData name="Steve Shelton" userId="1ebe591febd6375d" providerId="LiveId" clId="{ED50DCF1-3951-40B9-A78B-6C2829BBAAAB}" dt="2024-09-20T11:42:40.622" v="1156" actId="478"/>
          <ac:spMkLst>
            <pc:docMk/>
            <pc:sldMk cId="1471873115" sldId="348"/>
            <ac:spMk id="12" creationId="{83CEB27E-2A84-416A-B068-5734BED85BEB}"/>
          </ac:spMkLst>
        </pc:spChg>
        <pc:spChg chg="del">
          <ac:chgData name="Steve Shelton" userId="1ebe591febd6375d" providerId="LiveId" clId="{ED50DCF1-3951-40B9-A78B-6C2829BBAAAB}" dt="2024-09-20T11:42:41.743" v="1157" actId="478"/>
          <ac:spMkLst>
            <pc:docMk/>
            <pc:sldMk cId="1471873115" sldId="348"/>
            <ac:spMk id="13" creationId="{20CD3D31-B3DF-C049-D162-52D89D31CB69}"/>
          </ac:spMkLst>
        </pc:spChg>
        <pc:spChg chg="del">
          <ac:chgData name="Steve Shelton" userId="1ebe591febd6375d" providerId="LiveId" clId="{ED50DCF1-3951-40B9-A78B-6C2829BBAAAB}" dt="2024-09-20T11:42:42.948" v="1158" actId="478"/>
          <ac:spMkLst>
            <pc:docMk/>
            <pc:sldMk cId="1471873115" sldId="348"/>
            <ac:spMk id="14" creationId="{6CE4A6F1-C9CD-4524-26AC-0C0D07F5441F}"/>
          </ac:spMkLst>
        </pc:spChg>
        <pc:picChg chg="mod">
          <ac:chgData name="Steve Shelton" userId="1ebe591febd6375d" providerId="LiveId" clId="{ED50DCF1-3951-40B9-A78B-6C2829BBAAAB}" dt="2024-09-20T11:42:56.500" v="1162" actId="1076"/>
          <ac:picMkLst>
            <pc:docMk/>
            <pc:sldMk cId="1471873115" sldId="348"/>
            <ac:picMk id="3074" creationId="{F4203933-FC8B-EA40-EA4D-AFFF2F09F2E2}"/>
          </ac:picMkLst>
        </pc:picChg>
        <pc:picChg chg="mod">
          <ac:chgData name="Steve Shelton" userId="1ebe591febd6375d" providerId="LiveId" clId="{ED50DCF1-3951-40B9-A78B-6C2829BBAAAB}" dt="2024-09-20T11:43:00.923" v="1163" actId="14100"/>
          <ac:picMkLst>
            <pc:docMk/>
            <pc:sldMk cId="1471873115" sldId="348"/>
            <ac:picMk id="3076" creationId="{0D472FDF-0F28-D236-E2B8-F8F90F37616D}"/>
          </ac:picMkLst>
        </pc:picChg>
      </pc:sldChg>
      <pc:sldChg chg="mod modShow">
        <pc:chgData name="Steve Shelton" userId="1ebe591febd6375d" providerId="LiveId" clId="{ED50DCF1-3951-40B9-A78B-6C2829BBAAAB}" dt="2024-09-19T14:38:06.186" v="609" actId="729"/>
        <pc:sldMkLst>
          <pc:docMk/>
          <pc:sldMk cId="2020634988" sldId="349"/>
        </pc:sldMkLst>
      </pc:sldChg>
      <pc:sldChg chg="mod modShow">
        <pc:chgData name="Steve Shelton" userId="1ebe591febd6375d" providerId="LiveId" clId="{ED50DCF1-3951-40B9-A78B-6C2829BBAAAB}" dt="2024-09-20T11:49:21.225" v="1174" actId="729"/>
        <pc:sldMkLst>
          <pc:docMk/>
          <pc:sldMk cId="3847513384" sldId="355"/>
        </pc:sldMkLst>
      </pc:sldChg>
      <pc:sldChg chg="mod ord modShow">
        <pc:chgData name="Steve Shelton" userId="1ebe591febd6375d" providerId="LiveId" clId="{ED50DCF1-3951-40B9-A78B-6C2829BBAAAB}" dt="2024-09-20T11:41:34.155" v="1146" actId="729"/>
        <pc:sldMkLst>
          <pc:docMk/>
          <pc:sldMk cId="1012397632" sldId="357"/>
        </pc:sldMkLst>
      </pc:sldChg>
      <pc:sldChg chg="mod modShow">
        <pc:chgData name="Steve Shelton" userId="1ebe591febd6375d" providerId="LiveId" clId="{ED50DCF1-3951-40B9-A78B-6C2829BBAAAB}" dt="2024-09-20T11:41:34.155" v="1146" actId="729"/>
        <pc:sldMkLst>
          <pc:docMk/>
          <pc:sldMk cId="73891089" sldId="358"/>
        </pc:sldMkLst>
      </pc:sldChg>
      <pc:sldChg chg="mod modShow">
        <pc:chgData name="Steve Shelton" userId="1ebe591febd6375d" providerId="LiveId" clId="{ED50DCF1-3951-40B9-A78B-6C2829BBAAAB}" dt="2024-09-20T11:45:46.356" v="1170" actId="729"/>
        <pc:sldMkLst>
          <pc:docMk/>
          <pc:sldMk cId="2330863625" sldId="361"/>
        </pc:sldMkLst>
      </pc:sldChg>
      <pc:sldChg chg="addSp delSp new del mod">
        <pc:chgData name="Steve Shelton" userId="1ebe591febd6375d" providerId="LiveId" clId="{ED50DCF1-3951-40B9-A78B-6C2829BBAAAB}" dt="2024-09-18T21:49:19.463" v="9" actId="680"/>
        <pc:sldMkLst>
          <pc:docMk/>
          <pc:sldMk cId="500625592" sldId="362"/>
        </pc:sldMkLst>
        <pc:spChg chg="add del">
          <ac:chgData name="Steve Shelton" userId="1ebe591febd6375d" providerId="LiveId" clId="{ED50DCF1-3951-40B9-A78B-6C2829BBAAAB}" dt="2024-09-18T21:49:17.380" v="7" actId="478"/>
          <ac:spMkLst>
            <pc:docMk/>
            <pc:sldMk cId="500625592" sldId="362"/>
            <ac:spMk id="2" creationId="{EE7F48E6-0855-1CEC-C566-4224114E9E69}"/>
          </ac:spMkLst>
        </pc:spChg>
        <pc:spChg chg="add del">
          <ac:chgData name="Steve Shelton" userId="1ebe591febd6375d" providerId="LiveId" clId="{ED50DCF1-3951-40B9-A78B-6C2829BBAAAB}" dt="2024-09-18T21:49:19.164" v="8" actId="478"/>
          <ac:spMkLst>
            <pc:docMk/>
            <pc:sldMk cId="500625592" sldId="362"/>
            <ac:spMk id="3" creationId="{67F8323F-EE91-190F-1C59-8E0F23A37AA4}"/>
          </ac:spMkLst>
        </pc:spChg>
      </pc:sldChg>
      <pc:sldChg chg="modSp add mod">
        <pc:chgData name="Steve Shelton" userId="1ebe591febd6375d" providerId="LiveId" clId="{ED50DCF1-3951-40B9-A78B-6C2829BBAAAB}" dt="2024-09-20T12:48:13.502" v="1212" actId="113"/>
        <pc:sldMkLst>
          <pc:docMk/>
          <pc:sldMk cId="977501260" sldId="362"/>
        </pc:sldMkLst>
        <pc:spChg chg="mod">
          <ac:chgData name="Steve Shelton" userId="1ebe591febd6375d" providerId="LiveId" clId="{ED50DCF1-3951-40B9-A78B-6C2829BBAAAB}" dt="2024-09-20T12:48:13.502" v="1212" actId="113"/>
          <ac:spMkLst>
            <pc:docMk/>
            <pc:sldMk cId="977501260" sldId="362"/>
            <ac:spMk id="2" creationId="{565A3EF5-6BEA-BD04-91FB-ADFB7DB9CE4E}"/>
          </ac:spMkLst>
        </pc:spChg>
        <pc:spChg chg="mod">
          <ac:chgData name="Steve Shelton" userId="1ebe591febd6375d" providerId="LiveId" clId="{ED50DCF1-3951-40B9-A78B-6C2829BBAAAB}" dt="2024-09-20T12:48:05.721" v="1211" actId="12"/>
          <ac:spMkLst>
            <pc:docMk/>
            <pc:sldMk cId="977501260" sldId="362"/>
            <ac:spMk id="3" creationId="{446FE41E-D127-A620-8305-FC4C31FCF74F}"/>
          </ac:spMkLst>
        </pc:spChg>
      </pc:sldChg>
      <pc:sldChg chg="addSp delSp modSp new mod ord setBg modAnim">
        <pc:chgData name="Steve Shelton" userId="1ebe591febd6375d" providerId="LiveId" clId="{ED50DCF1-3951-40B9-A78B-6C2829BBAAAB}" dt="2024-09-19T13:41:51.992" v="252"/>
        <pc:sldMkLst>
          <pc:docMk/>
          <pc:sldMk cId="3229012372" sldId="363"/>
        </pc:sldMkLst>
        <pc:spChg chg="del">
          <ac:chgData name="Steve Shelton" userId="1ebe591febd6375d" providerId="LiveId" clId="{ED50DCF1-3951-40B9-A78B-6C2829BBAAAB}" dt="2024-09-19T13:38:34.842" v="116" actId="478"/>
          <ac:spMkLst>
            <pc:docMk/>
            <pc:sldMk cId="3229012372" sldId="363"/>
            <ac:spMk id="2" creationId="{3AB49D16-0436-50D0-1F18-07C7A8ADEDD6}"/>
          </ac:spMkLst>
        </pc:spChg>
        <pc:spChg chg="del">
          <ac:chgData name="Steve Shelton" userId="1ebe591febd6375d" providerId="LiveId" clId="{ED50DCF1-3951-40B9-A78B-6C2829BBAAAB}" dt="2024-09-19T13:38:35.888" v="117" actId="478"/>
          <ac:spMkLst>
            <pc:docMk/>
            <pc:sldMk cId="3229012372" sldId="363"/>
            <ac:spMk id="3" creationId="{6D27595A-C335-5D8A-FCCD-958D7FAC9565}"/>
          </ac:spMkLst>
        </pc:spChg>
        <pc:spChg chg="add mod">
          <ac:chgData name="Steve Shelton" userId="1ebe591febd6375d" providerId="LiveId" clId="{ED50DCF1-3951-40B9-A78B-6C2829BBAAAB}" dt="2024-09-19T13:38:53.886" v="121" actId="1076"/>
          <ac:spMkLst>
            <pc:docMk/>
            <pc:sldMk cId="3229012372" sldId="363"/>
            <ac:spMk id="4" creationId="{812AB68C-A79B-D423-F25F-32746F7E3930}"/>
          </ac:spMkLst>
        </pc:spChg>
        <pc:spChg chg="add mod">
          <ac:chgData name="Steve Shelton" userId="1ebe591febd6375d" providerId="LiveId" clId="{ED50DCF1-3951-40B9-A78B-6C2829BBAAAB}" dt="2024-09-19T13:41:26.033" v="247" actId="1076"/>
          <ac:spMkLst>
            <pc:docMk/>
            <pc:sldMk cId="3229012372" sldId="363"/>
            <ac:spMk id="5" creationId="{2775C469-2B9B-E370-0745-C34984AEA31B}"/>
          </ac:spMkLst>
        </pc:spChg>
        <pc:spChg chg="add mod">
          <ac:chgData name="Steve Shelton" userId="1ebe591febd6375d" providerId="LiveId" clId="{ED50DCF1-3951-40B9-A78B-6C2829BBAAAB}" dt="2024-09-19T13:40:41.605" v="220" actId="1076"/>
          <ac:spMkLst>
            <pc:docMk/>
            <pc:sldMk cId="3229012372" sldId="363"/>
            <ac:spMk id="6" creationId="{109ED238-FEF7-D5D7-2A22-99BA5B333B95}"/>
          </ac:spMkLst>
        </pc:spChg>
        <pc:spChg chg="add">
          <ac:chgData name="Steve Shelton" userId="1ebe591febd6375d" providerId="LiveId" clId="{ED50DCF1-3951-40B9-A78B-6C2829BBAAAB}" dt="2024-09-19T13:38:39.575" v="119" actId="26606"/>
          <ac:spMkLst>
            <pc:docMk/>
            <pc:sldMk cId="3229012372" sldId="363"/>
            <ac:spMk id="1031" creationId="{42A4FC2C-047E-45A5-965D-8E1E3BF09BC6}"/>
          </ac:spMkLst>
        </pc:spChg>
        <pc:picChg chg="add mod">
          <ac:chgData name="Steve Shelton" userId="1ebe591febd6375d" providerId="LiveId" clId="{ED50DCF1-3951-40B9-A78B-6C2829BBAAAB}" dt="2024-09-19T13:41:00.297" v="242"/>
          <ac:picMkLst>
            <pc:docMk/>
            <pc:sldMk cId="3229012372" sldId="363"/>
            <ac:picMk id="1026" creationId="{5864D72F-CDDD-9255-E477-95B913B564AA}"/>
          </ac:picMkLst>
        </pc:picChg>
      </pc:sldChg>
      <pc:sldChg chg="addSp delSp modSp new mod modNotesTx">
        <pc:chgData name="Steve Shelton" userId="1ebe591febd6375d" providerId="LiveId" clId="{ED50DCF1-3951-40B9-A78B-6C2829BBAAAB}" dt="2024-09-20T11:56:08.492" v="1205" actId="20577"/>
        <pc:sldMkLst>
          <pc:docMk/>
          <pc:sldMk cId="4004971322" sldId="364"/>
        </pc:sldMkLst>
        <pc:spChg chg="mod">
          <ac:chgData name="Steve Shelton" userId="1ebe591febd6375d" providerId="LiveId" clId="{ED50DCF1-3951-40B9-A78B-6C2829BBAAAB}" dt="2024-09-20T11:56:08.492" v="1205" actId="20577"/>
          <ac:spMkLst>
            <pc:docMk/>
            <pc:sldMk cId="4004971322" sldId="364"/>
            <ac:spMk id="2" creationId="{391B0251-B494-A7AA-16E1-E3CFF9ABFE74}"/>
          </ac:spMkLst>
        </pc:spChg>
        <pc:spChg chg="del">
          <ac:chgData name="Steve Shelton" userId="1ebe591febd6375d" providerId="LiveId" clId="{ED50DCF1-3951-40B9-A78B-6C2829BBAAAB}" dt="2024-09-19T14:02:18.987" v="480" actId="478"/>
          <ac:spMkLst>
            <pc:docMk/>
            <pc:sldMk cId="4004971322" sldId="364"/>
            <ac:spMk id="3" creationId="{7507CC7F-574A-8C3B-1899-D3E6B323B04C}"/>
          </ac:spMkLst>
        </pc:spChg>
        <pc:spChg chg="add mod">
          <ac:chgData name="Steve Shelton" userId="1ebe591febd6375d" providerId="LiveId" clId="{ED50DCF1-3951-40B9-A78B-6C2829BBAAAB}" dt="2024-09-20T11:33:50.342" v="1081" actId="113"/>
          <ac:spMkLst>
            <pc:docMk/>
            <pc:sldMk cId="4004971322" sldId="364"/>
            <ac:spMk id="5" creationId="{8B0CF9B7-67AE-D6D7-4ECF-37A6C27E3C5D}"/>
          </ac:spMkLst>
        </pc:spChg>
      </pc:sldChg>
      <pc:sldChg chg="delSp modSp new mod">
        <pc:chgData name="Steve Shelton" userId="1ebe591febd6375d" providerId="LiveId" clId="{ED50DCF1-3951-40B9-A78B-6C2829BBAAAB}" dt="2024-09-19T14:36:54.024" v="603" actId="113"/>
        <pc:sldMkLst>
          <pc:docMk/>
          <pc:sldMk cId="2279558174" sldId="365"/>
        </pc:sldMkLst>
        <pc:spChg chg="mod">
          <ac:chgData name="Steve Shelton" userId="1ebe591febd6375d" providerId="LiveId" clId="{ED50DCF1-3951-40B9-A78B-6C2829BBAAAB}" dt="2024-09-19T14:36:54.024" v="603" actId="113"/>
          <ac:spMkLst>
            <pc:docMk/>
            <pc:sldMk cId="2279558174" sldId="365"/>
            <ac:spMk id="2" creationId="{7A25E345-4E0B-E990-E041-FEEDC5858A58}"/>
          </ac:spMkLst>
        </pc:spChg>
        <pc:spChg chg="del">
          <ac:chgData name="Steve Shelton" userId="1ebe591febd6375d" providerId="LiveId" clId="{ED50DCF1-3951-40B9-A78B-6C2829BBAAAB}" dt="2024-09-19T14:36:45.257" v="600" actId="478"/>
          <ac:spMkLst>
            <pc:docMk/>
            <pc:sldMk cId="2279558174" sldId="365"/>
            <ac:spMk id="3" creationId="{D8A1A628-F4BE-89BC-4F72-63281617D30A}"/>
          </ac:spMkLst>
        </pc:spChg>
      </pc:sldChg>
      <pc:sldChg chg="delSp modSp new mod">
        <pc:chgData name="Steve Shelton" userId="1ebe591febd6375d" providerId="LiveId" clId="{ED50DCF1-3951-40B9-A78B-6C2829BBAAAB}" dt="2024-09-19T14:39:06.137" v="676" actId="1076"/>
        <pc:sldMkLst>
          <pc:docMk/>
          <pc:sldMk cId="2495328157" sldId="366"/>
        </pc:sldMkLst>
        <pc:spChg chg="mod">
          <ac:chgData name="Steve Shelton" userId="1ebe591febd6375d" providerId="LiveId" clId="{ED50DCF1-3951-40B9-A78B-6C2829BBAAAB}" dt="2024-09-19T14:39:06.137" v="676" actId="1076"/>
          <ac:spMkLst>
            <pc:docMk/>
            <pc:sldMk cId="2495328157" sldId="366"/>
            <ac:spMk id="2" creationId="{BB105F62-0A1E-3179-5BE5-29E536C70CE7}"/>
          </ac:spMkLst>
        </pc:spChg>
        <pc:spChg chg="del">
          <ac:chgData name="Steve Shelton" userId="1ebe591febd6375d" providerId="LiveId" clId="{ED50DCF1-3951-40B9-A78B-6C2829BBAAAB}" dt="2024-09-19T14:38:47.423" v="670" actId="478"/>
          <ac:spMkLst>
            <pc:docMk/>
            <pc:sldMk cId="2495328157" sldId="366"/>
            <ac:spMk id="3" creationId="{9A49B349-2C73-F2BC-3D0E-2A668126FEF3}"/>
          </ac:spMkLst>
        </pc:spChg>
      </pc:sldChg>
      <pc:sldChg chg="addSp delSp modSp new mod modNotesTx">
        <pc:chgData name="Steve Shelton" userId="1ebe591febd6375d" providerId="LiveId" clId="{ED50DCF1-3951-40B9-A78B-6C2829BBAAAB}" dt="2024-09-20T11:03:35.154" v="723"/>
        <pc:sldMkLst>
          <pc:docMk/>
          <pc:sldMk cId="2324159247" sldId="367"/>
        </pc:sldMkLst>
        <pc:spChg chg="add del">
          <ac:chgData name="Steve Shelton" userId="1ebe591febd6375d" providerId="LiveId" clId="{ED50DCF1-3951-40B9-A78B-6C2829BBAAAB}" dt="2024-09-20T11:00:17.137" v="708" actId="478"/>
          <ac:spMkLst>
            <pc:docMk/>
            <pc:sldMk cId="2324159247" sldId="367"/>
            <ac:spMk id="2" creationId="{D5AEA8A3-8B3F-8F14-F215-5A1D56360A4F}"/>
          </ac:spMkLst>
        </pc:spChg>
        <pc:spChg chg="del">
          <ac:chgData name="Steve Shelton" userId="1ebe591febd6375d" providerId="LiveId" clId="{ED50DCF1-3951-40B9-A78B-6C2829BBAAAB}" dt="2024-09-20T11:00:10.689" v="705" actId="478"/>
          <ac:spMkLst>
            <pc:docMk/>
            <pc:sldMk cId="2324159247" sldId="367"/>
            <ac:spMk id="3" creationId="{645A5053-16A4-B2F8-A704-16F524CCBBCE}"/>
          </ac:spMkLst>
        </pc:spChg>
        <pc:spChg chg="add">
          <ac:chgData name="Steve Shelton" userId="1ebe591febd6375d" providerId="LiveId" clId="{ED50DCF1-3951-40B9-A78B-6C2829BBAAAB}" dt="2024-09-20T11:00:27.839" v="709"/>
          <ac:spMkLst>
            <pc:docMk/>
            <pc:sldMk cId="2324159247" sldId="367"/>
            <ac:spMk id="4" creationId="{906B9983-1919-5904-1BBE-A4B218B123EA}"/>
          </ac:spMkLst>
        </pc:spChg>
        <pc:picChg chg="add del mod">
          <ac:chgData name="Steve Shelton" userId="1ebe591febd6375d" providerId="LiveId" clId="{ED50DCF1-3951-40B9-A78B-6C2829BBAAAB}" dt="2024-09-20T11:03:11.897" v="717" actId="478"/>
          <ac:picMkLst>
            <pc:docMk/>
            <pc:sldMk cId="2324159247" sldId="367"/>
            <ac:picMk id="6" creationId="{FD6387D8-619C-5673-D9FE-9F8765B35D76}"/>
          </ac:picMkLst>
        </pc:picChg>
        <pc:picChg chg="add mod">
          <ac:chgData name="Steve Shelton" userId="1ebe591febd6375d" providerId="LiveId" clId="{ED50DCF1-3951-40B9-A78B-6C2829BBAAAB}" dt="2024-09-20T11:03:23.449" v="722" actId="14100"/>
          <ac:picMkLst>
            <pc:docMk/>
            <pc:sldMk cId="2324159247" sldId="367"/>
            <ac:picMk id="8" creationId="{2F2E9D35-B43C-A438-E35E-3F35D5084639}"/>
          </ac:picMkLst>
        </pc:picChg>
      </pc:sldChg>
      <pc:sldChg chg="addSp delSp modSp new mod ord modNotesTx">
        <pc:chgData name="Steve Shelton" userId="1ebe591febd6375d" providerId="LiveId" clId="{ED50DCF1-3951-40B9-A78B-6C2829BBAAAB}" dt="2024-09-20T11:40:40.417" v="1145"/>
        <pc:sldMkLst>
          <pc:docMk/>
          <pc:sldMk cId="4094315140" sldId="368"/>
        </pc:sldMkLst>
        <pc:spChg chg="mod">
          <ac:chgData name="Steve Shelton" userId="1ebe591febd6375d" providerId="LiveId" clId="{ED50DCF1-3951-40B9-A78B-6C2829BBAAAB}" dt="2024-09-20T11:05:38.861" v="750" actId="113"/>
          <ac:spMkLst>
            <pc:docMk/>
            <pc:sldMk cId="4094315140" sldId="368"/>
            <ac:spMk id="2" creationId="{0E01CA97-7DC6-F9D8-1011-55F2228A3846}"/>
          </ac:spMkLst>
        </pc:spChg>
        <pc:spChg chg="del">
          <ac:chgData name="Steve Shelton" userId="1ebe591febd6375d" providerId="LiveId" clId="{ED50DCF1-3951-40B9-A78B-6C2829BBAAAB}" dt="2024-09-20T11:05:41.679" v="751" actId="478"/>
          <ac:spMkLst>
            <pc:docMk/>
            <pc:sldMk cId="4094315140" sldId="368"/>
            <ac:spMk id="3" creationId="{879C4B23-4B33-54CB-EC6A-3BC99F09BC0C}"/>
          </ac:spMkLst>
        </pc:spChg>
        <pc:spChg chg="add mod">
          <ac:chgData name="Steve Shelton" userId="1ebe591febd6375d" providerId="LiveId" clId="{ED50DCF1-3951-40B9-A78B-6C2829BBAAAB}" dt="2024-09-20T11:06:06.584" v="787" actId="1076"/>
          <ac:spMkLst>
            <pc:docMk/>
            <pc:sldMk cId="4094315140" sldId="368"/>
            <ac:spMk id="4" creationId="{3138F30E-EBB5-D416-C7B6-772294ABE014}"/>
          </ac:spMkLst>
        </pc:spChg>
        <pc:spChg chg="add mod">
          <ac:chgData name="Steve Shelton" userId="1ebe591febd6375d" providerId="LiveId" clId="{ED50DCF1-3951-40B9-A78B-6C2829BBAAAB}" dt="2024-09-20T11:32:12.981" v="1068" actId="403"/>
          <ac:spMkLst>
            <pc:docMk/>
            <pc:sldMk cId="4094315140" sldId="368"/>
            <ac:spMk id="5" creationId="{0DC682FE-959C-7F21-B389-3C196C73EAEF}"/>
          </ac:spMkLst>
        </pc:spChg>
        <pc:spChg chg="add mod">
          <ac:chgData name="Steve Shelton" userId="1ebe591febd6375d" providerId="LiveId" clId="{ED50DCF1-3951-40B9-A78B-6C2829BBAAAB}" dt="2024-09-20T11:32:41.189" v="1077" actId="403"/>
          <ac:spMkLst>
            <pc:docMk/>
            <pc:sldMk cId="4094315140" sldId="368"/>
            <ac:spMk id="6" creationId="{96B2F05D-EE5A-9D1D-BE49-7D419D74ED6D}"/>
          </ac:spMkLst>
        </pc:spChg>
        <pc:spChg chg="add mod">
          <ac:chgData name="Steve Shelton" userId="1ebe591febd6375d" providerId="LiveId" clId="{ED50DCF1-3951-40B9-A78B-6C2829BBAAAB}" dt="2024-09-20T11:32:36.651" v="1076" actId="404"/>
          <ac:spMkLst>
            <pc:docMk/>
            <pc:sldMk cId="4094315140" sldId="368"/>
            <ac:spMk id="7" creationId="{0B0C20AF-A2C2-BA36-4B07-48CD253229D7}"/>
          </ac:spMkLst>
        </pc:spChg>
        <pc:spChg chg="add mod">
          <ac:chgData name="Steve Shelton" userId="1ebe591febd6375d" providerId="LiveId" clId="{ED50DCF1-3951-40B9-A78B-6C2829BBAAAB}" dt="2024-09-20T11:32:44.711" v="1078" actId="403"/>
          <ac:spMkLst>
            <pc:docMk/>
            <pc:sldMk cId="4094315140" sldId="368"/>
            <ac:spMk id="8" creationId="{2B9A78E3-65F2-E36E-FB18-4E67BAAB2903}"/>
          </ac:spMkLst>
        </pc:spChg>
        <pc:spChg chg="add mod">
          <ac:chgData name="Steve Shelton" userId="1ebe591febd6375d" providerId="LiveId" clId="{ED50DCF1-3951-40B9-A78B-6C2829BBAAAB}" dt="2024-09-20T11:26:34.098" v="1004" actId="1076"/>
          <ac:spMkLst>
            <pc:docMk/>
            <pc:sldMk cId="4094315140" sldId="368"/>
            <ac:spMk id="9" creationId="{E1BE9183-EC0C-7986-1B3C-702776D522BB}"/>
          </ac:spMkLst>
        </pc:spChg>
        <pc:spChg chg="add mod">
          <ac:chgData name="Steve Shelton" userId="1ebe591febd6375d" providerId="LiveId" clId="{ED50DCF1-3951-40B9-A78B-6C2829BBAAAB}" dt="2024-09-20T11:26:36.844" v="1005" actId="1076"/>
          <ac:spMkLst>
            <pc:docMk/>
            <pc:sldMk cId="4094315140" sldId="368"/>
            <ac:spMk id="10" creationId="{160D2B93-6771-F65B-DDC3-05AA7591D4D3}"/>
          </ac:spMkLst>
        </pc:spChg>
        <pc:spChg chg="add del mod">
          <ac:chgData name="Steve Shelton" userId="1ebe591febd6375d" providerId="LiveId" clId="{ED50DCF1-3951-40B9-A78B-6C2829BBAAAB}" dt="2024-09-20T11:23:49.276" v="962" actId="478"/>
          <ac:spMkLst>
            <pc:docMk/>
            <pc:sldMk cId="4094315140" sldId="368"/>
            <ac:spMk id="11" creationId="{9E69F271-C681-FCFF-6FCC-DCAD6711E7F3}"/>
          </ac:spMkLst>
        </pc:spChg>
        <pc:spChg chg="add mod">
          <ac:chgData name="Steve Shelton" userId="1ebe591febd6375d" providerId="LiveId" clId="{ED50DCF1-3951-40B9-A78B-6C2829BBAAAB}" dt="2024-09-20T11:32:18.424" v="1069" actId="403"/>
          <ac:spMkLst>
            <pc:docMk/>
            <pc:sldMk cId="4094315140" sldId="368"/>
            <ac:spMk id="12" creationId="{BA1F31E7-9631-864E-F15A-E02A7BF13FA3}"/>
          </ac:spMkLst>
        </pc:spChg>
        <pc:spChg chg="add mod">
          <ac:chgData name="Steve Shelton" userId="1ebe591febd6375d" providerId="LiveId" clId="{ED50DCF1-3951-40B9-A78B-6C2829BBAAAB}" dt="2024-09-20T11:31:05.060" v="1056" actId="1076"/>
          <ac:spMkLst>
            <pc:docMk/>
            <pc:sldMk cId="4094315140" sldId="368"/>
            <ac:spMk id="13" creationId="{B84087F8-F9A2-4F3A-1A9D-9CF3AD310504}"/>
          </ac:spMkLst>
        </pc:spChg>
        <pc:spChg chg="add mod">
          <ac:chgData name="Steve Shelton" userId="1ebe591febd6375d" providerId="LiveId" clId="{ED50DCF1-3951-40B9-A78B-6C2829BBAAAB}" dt="2024-09-20T11:32:26.234" v="1071" actId="403"/>
          <ac:spMkLst>
            <pc:docMk/>
            <pc:sldMk cId="4094315140" sldId="368"/>
            <ac:spMk id="14" creationId="{D4C7CDD6-E9CD-D2F7-51BB-C9C351A3FE50}"/>
          </ac:spMkLst>
        </pc:spChg>
        <pc:spChg chg="add mod">
          <ac:chgData name="Steve Shelton" userId="1ebe591febd6375d" providerId="LiveId" clId="{ED50DCF1-3951-40B9-A78B-6C2829BBAAAB}" dt="2024-09-20T11:32:50.595" v="1079" actId="404"/>
          <ac:spMkLst>
            <pc:docMk/>
            <pc:sldMk cId="4094315140" sldId="368"/>
            <ac:spMk id="15" creationId="{11A51481-B333-1D74-ED8A-912A67B4E81E}"/>
          </ac:spMkLst>
        </pc:spChg>
        <pc:spChg chg="add mod">
          <ac:chgData name="Steve Shelton" userId="1ebe591febd6375d" providerId="LiveId" clId="{ED50DCF1-3951-40B9-A78B-6C2829BBAAAB}" dt="2024-09-20T11:27:08.797" v="1011" actId="1076"/>
          <ac:spMkLst>
            <pc:docMk/>
            <pc:sldMk cId="4094315140" sldId="368"/>
            <ac:spMk id="16" creationId="{6A806BEF-2432-C963-2C36-1623D05BEEF4}"/>
          </ac:spMkLst>
        </pc:spChg>
        <pc:spChg chg="add mod">
          <ac:chgData name="Steve Shelton" userId="1ebe591febd6375d" providerId="LiveId" clId="{ED50DCF1-3951-40B9-A78B-6C2829BBAAAB}" dt="2024-09-20T11:32:21.826" v="1070" actId="403"/>
          <ac:spMkLst>
            <pc:docMk/>
            <pc:sldMk cId="4094315140" sldId="368"/>
            <ac:spMk id="17" creationId="{489B1526-B818-BE4B-84CA-2482151F2F36}"/>
          </ac:spMkLst>
        </pc:spChg>
        <pc:spChg chg="add mod">
          <ac:chgData name="Steve Shelton" userId="1ebe591febd6375d" providerId="LiveId" clId="{ED50DCF1-3951-40B9-A78B-6C2829BBAAAB}" dt="2024-09-20T11:31:22.292" v="1060" actId="1076"/>
          <ac:spMkLst>
            <pc:docMk/>
            <pc:sldMk cId="4094315140" sldId="368"/>
            <ac:spMk id="18" creationId="{BAB476B4-4E57-19A6-3834-332490EDC04D}"/>
          </ac:spMkLst>
        </pc:spChg>
        <pc:spChg chg="add mod ord">
          <ac:chgData name="Steve Shelton" userId="1ebe591febd6375d" providerId="LiveId" clId="{ED50DCF1-3951-40B9-A78B-6C2829BBAAAB}" dt="2024-09-20T11:30:09.728" v="1046" actId="167"/>
          <ac:spMkLst>
            <pc:docMk/>
            <pc:sldMk cId="4094315140" sldId="368"/>
            <ac:spMk id="19" creationId="{D66D56A7-683B-32BC-708B-FED07859E818}"/>
          </ac:spMkLst>
        </pc:spChg>
        <pc:spChg chg="add mod ord">
          <ac:chgData name="Steve Shelton" userId="1ebe591febd6375d" providerId="LiveId" clId="{ED50DCF1-3951-40B9-A78B-6C2829BBAAAB}" dt="2024-09-20T11:31:52.154" v="1065" actId="1036"/>
          <ac:spMkLst>
            <pc:docMk/>
            <pc:sldMk cId="4094315140" sldId="368"/>
            <ac:spMk id="20" creationId="{69FC13FB-0A38-2C19-6542-FAF88B762E44}"/>
          </ac:spMkLst>
        </pc:spChg>
        <pc:spChg chg="add mod ord">
          <ac:chgData name="Steve Shelton" userId="1ebe591febd6375d" providerId="LiveId" clId="{ED50DCF1-3951-40B9-A78B-6C2829BBAAAB}" dt="2024-09-20T11:31:40.515" v="1063" actId="1037"/>
          <ac:spMkLst>
            <pc:docMk/>
            <pc:sldMk cId="4094315140" sldId="368"/>
            <ac:spMk id="21" creationId="{B75B2795-D77C-9229-4427-A6AADC32154D}"/>
          </ac:spMkLst>
        </pc:spChg>
        <pc:spChg chg="add mod ord">
          <ac:chgData name="Steve Shelton" userId="1ebe591febd6375d" providerId="LiveId" clId="{ED50DCF1-3951-40B9-A78B-6C2829BBAAAB}" dt="2024-09-20T11:31:42.763" v="1064" actId="1037"/>
          <ac:spMkLst>
            <pc:docMk/>
            <pc:sldMk cId="4094315140" sldId="368"/>
            <ac:spMk id="22" creationId="{DEA75D36-249F-8FC0-607E-F3F8DF132674}"/>
          </ac:spMkLst>
        </pc:spChg>
      </pc:sldChg>
      <pc:sldChg chg="addSp delSp modSp new mod ord">
        <pc:chgData name="Steve Shelton" userId="1ebe591febd6375d" providerId="LiveId" clId="{ED50DCF1-3951-40B9-A78B-6C2829BBAAAB}" dt="2024-09-20T11:45:00.157" v="1165"/>
        <pc:sldMkLst>
          <pc:docMk/>
          <pc:sldMk cId="3569990334" sldId="369"/>
        </pc:sldMkLst>
        <pc:spChg chg="mod">
          <ac:chgData name="Steve Shelton" userId="1ebe591febd6375d" providerId="LiveId" clId="{ED50DCF1-3951-40B9-A78B-6C2829BBAAAB}" dt="2024-09-20T11:36:57.679" v="1124" actId="1076"/>
          <ac:spMkLst>
            <pc:docMk/>
            <pc:sldMk cId="3569990334" sldId="369"/>
            <ac:spMk id="2" creationId="{46A51204-6034-3F78-19D5-D00EF0A08AF1}"/>
          </ac:spMkLst>
        </pc:spChg>
        <pc:spChg chg="del">
          <ac:chgData name="Steve Shelton" userId="1ebe591febd6375d" providerId="LiveId" clId="{ED50DCF1-3951-40B9-A78B-6C2829BBAAAB}" dt="2024-09-20T11:36:04.035" v="1110" actId="478"/>
          <ac:spMkLst>
            <pc:docMk/>
            <pc:sldMk cId="3569990334" sldId="369"/>
            <ac:spMk id="3" creationId="{9B9981B0-C774-5305-1C5B-F82A954DEACE}"/>
          </ac:spMkLst>
        </pc:spChg>
        <pc:spChg chg="add mod">
          <ac:chgData name="Steve Shelton" userId="1ebe591febd6375d" providerId="LiveId" clId="{ED50DCF1-3951-40B9-A78B-6C2829BBAAAB}" dt="2024-09-20T11:40:08.827" v="1143" actId="14100"/>
          <ac:spMkLst>
            <pc:docMk/>
            <pc:sldMk cId="3569990334" sldId="369"/>
            <ac:spMk id="5" creationId="{73137440-8172-95B9-FE1A-9FF995A68099}"/>
          </ac:spMkLst>
        </pc:spChg>
      </pc:sldChg>
      <pc:sldChg chg="addSp delSp modSp new mod setBg modAnim">
        <pc:chgData name="Steve Shelton" userId="1ebe591febd6375d" providerId="LiveId" clId="{ED50DCF1-3951-40B9-A78B-6C2829BBAAAB}" dt="2024-09-20T11:52:25.227" v="1179" actId="26606"/>
        <pc:sldMkLst>
          <pc:docMk/>
          <pc:sldMk cId="2243595188" sldId="370"/>
        </pc:sldMkLst>
        <pc:spChg chg="del">
          <ac:chgData name="Steve Shelton" userId="1ebe591febd6375d" providerId="LiveId" clId="{ED50DCF1-3951-40B9-A78B-6C2829BBAAAB}" dt="2024-09-20T11:52:05.434" v="1176" actId="478"/>
          <ac:spMkLst>
            <pc:docMk/>
            <pc:sldMk cId="2243595188" sldId="370"/>
            <ac:spMk id="2" creationId="{54FD7F52-FFC4-9DFA-90C3-064DCAFB2B23}"/>
          </ac:spMkLst>
        </pc:spChg>
        <pc:spChg chg="del">
          <ac:chgData name="Steve Shelton" userId="1ebe591febd6375d" providerId="LiveId" clId="{ED50DCF1-3951-40B9-A78B-6C2829BBAAAB}" dt="2024-09-20T11:52:06.297" v="1177" actId="478"/>
          <ac:spMkLst>
            <pc:docMk/>
            <pc:sldMk cId="2243595188" sldId="370"/>
            <ac:spMk id="3" creationId="{0E74DF76-7A95-E0FA-EE42-E4C989A7F835}"/>
          </ac:spMkLst>
        </pc:spChg>
        <pc:picChg chg="add mod">
          <ac:chgData name="Steve Shelton" userId="1ebe591febd6375d" providerId="LiveId" clId="{ED50DCF1-3951-40B9-A78B-6C2829BBAAAB}" dt="2024-09-20T11:52:25.227" v="1179" actId="26606"/>
          <ac:picMkLst>
            <pc:docMk/>
            <pc:sldMk cId="2243595188" sldId="370"/>
            <ac:picMk id="4" creationId="{A3D03042-2B13-63D0-A1E5-05F204CC74F9}"/>
          </ac:picMkLst>
        </pc:picChg>
      </pc:sldChg>
      <pc:sldChg chg="addSp delSp modSp new mod setBg">
        <pc:chgData name="Steve Shelton" userId="1ebe591febd6375d" providerId="LiveId" clId="{ED50DCF1-3951-40B9-A78B-6C2829BBAAAB}" dt="2024-09-20T13:22:37.246" v="1223" actId="26606"/>
        <pc:sldMkLst>
          <pc:docMk/>
          <pc:sldMk cId="3405761091" sldId="371"/>
        </pc:sldMkLst>
        <pc:spChg chg="del">
          <ac:chgData name="Steve Shelton" userId="1ebe591febd6375d" providerId="LiveId" clId="{ED50DCF1-3951-40B9-A78B-6C2829BBAAAB}" dt="2024-09-20T13:21:09.625" v="1215" actId="478"/>
          <ac:spMkLst>
            <pc:docMk/>
            <pc:sldMk cId="3405761091" sldId="371"/>
            <ac:spMk id="2" creationId="{C4D6CEC5-2749-9EC6-0A57-D858E9308288}"/>
          </ac:spMkLst>
        </pc:spChg>
        <pc:spChg chg="del">
          <ac:chgData name="Steve Shelton" userId="1ebe591febd6375d" providerId="LiveId" clId="{ED50DCF1-3951-40B9-A78B-6C2829BBAAAB}" dt="2024-09-20T13:21:07.965" v="1214" actId="478"/>
          <ac:spMkLst>
            <pc:docMk/>
            <pc:sldMk cId="3405761091" sldId="371"/>
            <ac:spMk id="3" creationId="{ADFB97AA-954A-DEF8-E944-6F6C495A2AF1}"/>
          </ac:spMkLst>
        </pc:spChg>
        <pc:spChg chg="add del">
          <ac:chgData name="Steve Shelton" userId="1ebe591febd6375d" providerId="LiveId" clId="{ED50DCF1-3951-40B9-A78B-6C2829BBAAAB}" dt="2024-09-20T13:21:12.534" v="1217" actId="478"/>
          <ac:spMkLst>
            <pc:docMk/>
            <pc:sldMk cId="3405761091" sldId="371"/>
            <ac:spMk id="4" creationId="{2F246A7C-C832-EE55-E768-CDD7C4DD852B}"/>
          </ac:spMkLst>
        </pc:spChg>
        <pc:spChg chg="add del">
          <ac:chgData name="Steve Shelton" userId="1ebe591febd6375d" providerId="LiveId" clId="{ED50DCF1-3951-40B9-A78B-6C2829BBAAAB}" dt="2024-09-20T13:22:04.107" v="1219" actId="478"/>
          <ac:spMkLst>
            <pc:docMk/>
            <pc:sldMk cId="3405761091" sldId="371"/>
            <ac:spMk id="5" creationId="{EADDD65F-D9A9-CEC0-DB8D-F54D6E1443A1}"/>
          </ac:spMkLst>
        </pc:spChg>
        <pc:spChg chg="add">
          <ac:chgData name="Steve Shelton" userId="1ebe591febd6375d" providerId="LiveId" clId="{ED50DCF1-3951-40B9-A78B-6C2829BBAAAB}" dt="2024-09-20T13:22:37.246" v="1223" actId="26606"/>
          <ac:spMkLst>
            <pc:docMk/>
            <pc:sldMk cId="3405761091" sldId="371"/>
            <ac:spMk id="12" creationId="{01D0AF59-99C3-4251-AB9A-C966C6AD4400}"/>
          </ac:spMkLst>
        </pc:spChg>
        <pc:spChg chg="add">
          <ac:chgData name="Steve Shelton" userId="1ebe591febd6375d" providerId="LiveId" clId="{ED50DCF1-3951-40B9-A78B-6C2829BBAAAB}" dt="2024-09-20T13:22:37.246" v="1223" actId="26606"/>
          <ac:spMkLst>
            <pc:docMk/>
            <pc:sldMk cId="3405761091" sldId="371"/>
            <ac:spMk id="14" creationId="{1855405F-37A2-4869-9154-F8BE3BECE6C3}"/>
          </ac:spMkLst>
        </pc:spChg>
        <pc:picChg chg="add mod">
          <ac:chgData name="Steve Shelton" userId="1ebe591febd6375d" providerId="LiveId" clId="{ED50DCF1-3951-40B9-A78B-6C2829BBAAAB}" dt="2024-09-20T13:22:37.246" v="1223" actId="26606"/>
          <ac:picMkLst>
            <pc:docMk/>
            <pc:sldMk cId="3405761091" sldId="371"/>
            <ac:picMk id="7" creationId="{E8008A6C-477A-3729-B8C8-D295DD955BE5}"/>
          </ac:picMkLst>
        </pc:picChg>
      </pc:sldChg>
      <pc:sldMasterChg chg="del delSldLayout">
        <pc:chgData name="Steve Shelton" userId="1ebe591febd6375d" providerId="LiveId" clId="{ED50DCF1-3951-40B9-A78B-6C2829BBAAAB}" dt="2024-09-18T21:52:39.414" v="114" actId="2696"/>
        <pc:sldMasterMkLst>
          <pc:docMk/>
          <pc:sldMasterMk cId="144301313" sldId="2147483762"/>
        </pc:sldMasterMkLst>
        <pc:sldLayoutChg chg="del">
          <pc:chgData name="Steve Shelton" userId="1ebe591febd6375d" providerId="LiveId" clId="{ED50DCF1-3951-40B9-A78B-6C2829BBAAAB}" dt="2024-09-18T21:52:39.414" v="114" actId="2696"/>
          <pc:sldLayoutMkLst>
            <pc:docMk/>
            <pc:sldMasterMk cId="144301313" sldId="2147483762"/>
            <pc:sldLayoutMk cId="804482704" sldId="2147483751"/>
          </pc:sldLayoutMkLst>
        </pc:sldLayoutChg>
        <pc:sldLayoutChg chg="del">
          <pc:chgData name="Steve Shelton" userId="1ebe591febd6375d" providerId="LiveId" clId="{ED50DCF1-3951-40B9-A78B-6C2829BBAAAB}" dt="2024-09-18T21:52:39.414" v="114" actId="2696"/>
          <pc:sldLayoutMkLst>
            <pc:docMk/>
            <pc:sldMasterMk cId="144301313" sldId="2147483762"/>
            <pc:sldLayoutMk cId="2528838423" sldId="2147483752"/>
          </pc:sldLayoutMkLst>
        </pc:sldLayoutChg>
        <pc:sldLayoutChg chg="del">
          <pc:chgData name="Steve Shelton" userId="1ebe591febd6375d" providerId="LiveId" clId="{ED50DCF1-3951-40B9-A78B-6C2829BBAAAB}" dt="2024-09-18T21:52:39.414" v="114" actId="2696"/>
          <pc:sldLayoutMkLst>
            <pc:docMk/>
            <pc:sldMasterMk cId="144301313" sldId="2147483762"/>
            <pc:sldLayoutMk cId="4250479116" sldId="2147483753"/>
          </pc:sldLayoutMkLst>
        </pc:sldLayoutChg>
        <pc:sldLayoutChg chg="del">
          <pc:chgData name="Steve Shelton" userId="1ebe591febd6375d" providerId="LiveId" clId="{ED50DCF1-3951-40B9-A78B-6C2829BBAAAB}" dt="2024-09-18T21:52:39.414" v="114" actId="2696"/>
          <pc:sldLayoutMkLst>
            <pc:docMk/>
            <pc:sldMasterMk cId="144301313" sldId="2147483762"/>
            <pc:sldLayoutMk cId="3306818587" sldId="2147483754"/>
          </pc:sldLayoutMkLst>
        </pc:sldLayoutChg>
        <pc:sldLayoutChg chg="del">
          <pc:chgData name="Steve Shelton" userId="1ebe591febd6375d" providerId="LiveId" clId="{ED50DCF1-3951-40B9-A78B-6C2829BBAAAB}" dt="2024-09-18T21:52:39.414" v="114" actId="2696"/>
          <pc:sldLayoutMkLst>
            <pc:docMk/>
            <pc:sldMasterMk cId="144301313" sldId="2147483762"/>
            <pc:sldLayoutMk cId="1728220436" sldId="2147483755"/>
          </pc:sldLayoutMkLst>
        </pc:sldLayoutChg>
        <pc:sldLayoutChg chg="del">
          <pc:chgData name="Steve Shelton" userId="1ebe591febd6375d" providerId="LiveId" clId="{ED50DCF1-3951-40B9-A78B-6C2829BBAAAB}" dt="2024-09-18T21:52:39.414" v="114" actId="2696"/>
          <pc:sldLayoutMkLst>
            <pc:docMk/>
            <pc:sldMasterMk cId="144301313" sldId="2147483762"/>
            <pc:sldLayoutMk cId="1726157305" sldId="2147483756"/>
          </pc:sldLayoutMkLst>
        </pc:sldLayoutChg>
        <pc:sldLayoutChg chg="del">
          <pc:chgData name="Steve Shelton" userId="1ebe591febd6375d" providerId="LiveId" clId="{ED50DCF1-3951-40B9-A78B-6C2829BBAAAB}" dt="2024-09-18T21:52:39.414" v="114" actId="2696"/>
          <pc:sldLayoutMkLst>
            <pc:docMk/>
            <pc:sldMasterMk cId="144301313" sldId="2147483762"/>
            <pc:sldLayoutMk cId="1456039130" sldId="2147483757"/>
          </pc:sldLayoutMkLst>
        </pc:sldLayoutChg>
        <pc:sldLayoutChg chg="del">
          <pc:chgData name="Steve Shelton" userId="1ebe591febd6375d" providerId="LiveId" clId="{ED50DCF1-3951-40B9-A78B-6C2829BBAAAB}" dt="2024-09-18T21:52:39.414" v="114" actId="2696"/>
          <pc:sldLayoutMkLst>
            <pc:docMk/>
            <pc:sldMasterMk cId="144301313" sldId="2147483762"/>
            <pc:sldLayoutMk cId="634110770" sldId="2147483758"/>
          </pc:sldLayoutMkLst>
        </pc:sldLayoutChg>
        <pc:sldLayoutChg chg="del">
          <pc:chgData name="Steve Shelton" userId="1ebe591febd6375d" providerId="LiveId" clId="{ED50DCF1-3951-40B9-A78B-6C2829BBAAAB}" dt="2024-09-18T21:52:39.414" v="114" actId="2696"/>
          <pc:sldLayoutMkLst>
            <pc:docMk/>
            <pc:sldMasterMk cId="144301313" sldId="2147483762"/>
            <pc:sldLayoutMk cId="889449502" sldId="2147483759"/>
          </pc:sldLayoutMkLst>
        </pc:sldLayoutChg>
        <pc:sldLayoutChg chg="del">
          <pc:chgData name="Steve Shelton" userId="1ebe591febd6375d" providerId="LiveId" clId="{ED50DCF1-3951-40B9-A78B-6C2829BBAAAB}" dt="2024-09-18T21:52:39.414" v="114" actId="2696"/>
          <pc:sldLayoutMkLst>
            <pc:docMk/>
            <pc:sldMasterMk cId="144301313" sldId="2147483762"/>
            <pc:sldLayoutMk cId="2093611154" sldId="2147483760"/>
          </pc:sldLayoutMkLst>
        </pc:sldLayoutChg>
        <pc:sldLayoutChg chg="del">
          <pc:chgData name="Steve Shelton" userId="1ebe591febd6375d" providerId="LiveId" clId="{ED50DCF1-3951-40B9-A78B-6C2829BBAAAB}" dt="2024-09-18T21:52:39.414" v="114" actId="2696"/>
          <pc:sldLayoutMkLst>
            <pc:docMk/>
            <pc:sldMasterMk cId="144301313" sldId="2147483762"/>
            <pc:sldLayoutMk cId="2453009313" sldId="21474837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099149-DCDF-43D4-A566-B85C4A381A4E}"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86C8D-28CD-45AD-970F-E44B204E3D5F}" type="slidenum">
              <a:rPr lang="en-US" smtClean="0"/>
              <a:t>‹#›</a:t>
            </a:fld>
            <a:endParaRPr lang="en-US"/>
          </a:p>
        </p:txBody>
      </p:sp>
    </p:spTree>
    <p:extLst>
      <p:ext uri="{BB962C8B-B14F-4D97-AF65-F5344CB8AC3E}">
        <p14:creationId xmlns:p14="http://schemas.microsoft.com/office/powerpoint/2010/main" val="2841240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80EFD-187B-4DD2-8F07-73A7ED491B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126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decision do we make in a day?  100</a:t>
            </a:r>
          </a:p>
          <a:p>
            <a:endParaRPr lang="en-US" dirty="0"/>
          </a:p>
          <a:p>
            <a:r>
              <a:rPr lang="en-US" dirty="0"/>
              <a:t>The minute you focus on something you give it a meaning.  </a:t>
            </a:r>
          </a:p>
          <a:p>
            <a:endParaRPr lang="en-US" dirty="0"/>
          </a:p>
          <a:p>
            <a:r>
              <a:rPr lang="en-US" dirty="0"/>
              <a:t>Is this the end or the beginning?  Am I being punished or rewarded?  Or is this just happenstance?    </a:t>
            </a:r>
          </a:p>
          <a:p>
            <a:endParaRPr lang="en-US" dirty="0"/>
          </a:p>
          <a:p>
            <a:r>
              <a:rPr lang="en-US" dirty="0"/>
              <a:t>Think about your own life – the decision that have led you to this moment.  </a:t>
            </a:r>
          </a:p>
          <a:p>
            <a:endParaRPr lang="en-US" dirty="0"/>
          </a:p>
          <a:p>
            <a:r>
              <a:rPr lang="en-US" dirty="0"/>
              <a:t>In the last 5 years, how many decisions have you made that led you here.  Haven’t there been some decisions that if you made a different decision, you would have a completely different life?</a:t>
            </a:r>
          </a:p>
          <a:p>
            <a:endParaRPr lang="en-US" dirty="0"/>
          </a:p>
          <a:p>
            <a:r>
              <a:rPr lang="en-US" dirty="0"/>
              <a:t>Maybe it was where you were going to live during COVID… maybe it was where you were going to work.  And you met the love of your life there.   Maybe it was a technology you bought.  Did anyone in this room buy </a:t>
            </a:r>
            <a:r>
              <a:rPr lang="en-US" dirty="0" err="1"/>
              <a:t>Crowdstrike</a:t>
            </a:r>
            <a:r>
              <a:rPr lang="en-US" dirty="0"/>
              <a:t>?  How would your life be different if you made a different decision?  These decisions don’t just impact our own lives, it impacts others around us.  The history of our world is these decisions.   </a:t>
            </a:r>
          </a:p>
          <a:p>
            <a:endParaRPr lang="en-US" dirty="0"/>
          </a:p>
          <a:p>
            <a:r>
              <a:rPr lang="en-US" dirty="0"/>
              <a:t>Last week, there was an assassination attempt on former president and current presidential candidate Donald Trump.  Regardless, your viewpoint of him, we can all agree, there would have been a major impact to a lot of people had he not decided to move his head at the last moment.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EC94E-2AB9-473C-A7F6-568B0CEF32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7904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  in a self-reflection question – think of a time at work when…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54397-1CE2-497F-8E48-D7C6804131F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4021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586C8D-28CD-45AD-970F-E44B204E3D5F}" type="slidenum">
              <a:rPr lang="en-US" smtClean="0"/>
              <a:t>33</a:t>
            </a:fld>
            <a:endParaRPr lang="en-US"/>
          </a:p>
        </p:txBody>
      </p:sp>
    </p:spTree>
    <p:extLst>
      <p:ext uri="{BB962C8B-B14F-4D97-AF65-F5344CB8AC3E}">
        <p14:creationId xmlns:p14="http://schemas.microsoft.com/office/powerpoint/2010/main" val="988800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Williams &amp; Krane (2021), </a:t>
            </a:r>
            <a:r>
              <a:rPr lang="en-US" dirty="0" err="1"/>
              <a:t>pgs</a:t>
            </a:r>
            <a:r>
              <a:rPr lang="en-US" dirty="0"/>
              <a:t> 482-483</a:t>
            </a:r>
          </a:p>
        </p:txBody>
      </p:sp>
      <p:sp>
        <p:nvSpPr>
          <p:cNvPr id="4" name="Slide Number Placeholder 3"/>
          <p:cNvSpPr>
            <a:spLocks noGrp="1"/>
          </p:cNvSpPr>
          <p:nvPr>
            <p:ph type="sldNum" sz="quarter" idx="5"/>
          </p:nvPr>
        </p:nvSpPr>
        <p:spPr/>
        <p:txBody>
          <a:bodyPr/>
          <a:lstStyle/>
          <a:p>
            <a:fld id="{AF586C8D-28CD-45AD-970F-E44B204E3D5F}" type="slidenum">
              <a:rPr lang="en-US" smtClean="0"/>
              <a:t>53</a:t>
            </a:fld>
            <a:endParaRPr lang="en-US"/>
          </a:p>
        </p:txBody>
      </p:sp>
    </p:spTree>
    <p:extLst>
      <p:ext uri="{BB962C8B-B14F-4D97-AF65-F5344CB8AC3E}">
        <p14:creationId xmlns:p14="http://schemas.microsoft.com/office/powerpoint/2010/main" val="1468916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our stress response (survival instinct) kicks in, our breathing </a:t>
            </a:r>
            <a:r>
              <a:rPr lang="en-US" dirty="0" err="1"/>
              <a:t>apparati</a:t>
            </a:r>
            <a:r>
              <a:rPr lang="en-US" dirty="0"/>
              <a:t> (diaphragm and lungs), heart and brain participate.  Our heart rates increases, which creates shorter, faster breath and our heart sends blood to our large body parts (legs and arms).  The intent is to run or fight.  Many people think our heart rate is automatic and we cannot control it, however, that is incorrect.  </a:t>
            </a:r>
          </a:p>
          <a:p>
            <a:endParaRPr lang="en-US" dirty="0"/>
          </a:p>
          <a:p>
            <a:r>
              <a:rPr lang="en-US" dirty="0"/>
              <a:t>When we inhale, the diaphragm moves down to give space for the lungs to expand.  At the same time, our heart physically expands and blood moves through the heart slower.  The heart sends a signal to the brain that blood is moving slowly through the heart.   In survival instinct mode, our brain signals back to the heart to beat faster as there is a threat (we need to move urgently).  </a:t>
            </a:r>
          </a:p>
          <a:p>
            <a:endParaRPr lang="en-US" dirty="0"/>
          </a:p>
          <a:p>
            <a:r>
              <a:rPr lang="en-US" dirty="0"/>
              <a:t>If you want your heart to beat faster, inhale longer, more vigorously than your exhales.  </a:t>
            </a:r>
          </a:p>
          <a:p>
            <a:endParaRPr lang="en-US" dirty="0"/>
          </a:p>
          <a:p>
            <a:r>
              <a:rPr lang="en-US" dirty="0"/>
              <a:t>If you want your hear to beat slower, exhales need to be longer than inhales.  When you exhale, it makes the heart a little bit smaller.  </a:t>
            </a:r>
          </a:p>
          <a:p>
            <a:endParaRPr lang="en-US" dirty="0"/>
          </a:p>
          <a:p>
            <a:r>
              <a:rPr lang="en-US" dirty="0"/>
              <a:t>The reason this technique is so attractive is that it works in real time.  This doesn’t involve a practice where you need to change location, sit down and do something separate from life.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BECF2-3FEE-46F6-B0F0-AC315808993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508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586C8D-28CD-45AD-970F-E44B204E3D5F}" type="slidenum">
              <a:rPr lang="en-US" smtClean="0"/>
              <a:t>5</a:t>
            </a:fld>
            <a:endParaRPr lang="en-US"/>
          </a:p>
        </p:txBody>
      </p:sp>
    </p:spTree>
    <p:extLst>
      <p:ext uri="{BB962C8B-B14F-4D97-AF65-F5344CB8AC3E}">
        <p14:creationId xmlns:p14="http://schemas.microsoft.com/office/powerpoint/2010/main" val="3094741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Visual Description of Brainwave Interface Technology</a:t>
            </a:r>
          </a:p>
          <a:p>
            <a:r>
              <a:rPr lang="en-US" b="1" dirty="0"/>
              <a:t>1. Brain Activity:</a:t>
            </a:r>
            <a:endParaRPr lang="en-US" dirty="0"/>
          </a:p>
          <a:p>
            <a:pPr>
              <a:buFont typeface="Arial" panose="020B0604020202020204" pitchFamily="34" charset="0"/>
              <a:buChar char="•"/>
            </a:pPr>
            <a:r>
              <a:rPr lang="en-US" dirty="0"/>
              <a:t>Imagine the brain as a bustling city with millions of neurons communicating through electrical signals. These signals create patterns known as brainwaves.   </a:t>
            </a:r>
          </a:p>
          <a:p>
            <a:r>
              <a:rPr lang="en-US" b="1" dirty="0"/>
              <a:t>2. Signal Capture:</a:t>
            </a:r>
            <a:endParaRPr lang="en-US" dirty="0"/>
          </a:p>
          <a:p>
            <a:pPr>
              <a:buFont typeface="Arial" panose="020B0604020202020204" pitchFamily="34" charset="0"/>
              <a:buChar char="•"/>
            </a:pPr>
            <a:r>
              <a:rPr lang="en-US" dirty="0"/>
              <a:t>A headset or a cap equipped with electrodes is placed on the scalp. These electrodes act like antennas, picking up the faint electrical signals from the brain.   </a:t>
            </a:r>
          </a:p>
          <a:p>
            <a:pPr>
              <a:buFont typeface="Arial" panose="020B0604020202020204" pitchFamily="34" charset="0"/>
              <a:buChar char="•"/>
            </a:pPr>
            <a:r>
              <a:rPr lang="en-US" dirty="0"/>
              <a:t>Some advanced interfaces might involve implanted electrodes for more precise signal detection.   </a:t>
            </a:r>
          </a:p>
          <a:p>
            <a:r>
              <a:rPr lang="en-US" b="1" dirty="0"/>
              <a:t>3. Amplification and Filtering:</a:t>
            </a:r>
            <a:endParaRPr lang="en-US" dirty="0"/>
          </a:p>
          <a:p>
            <a:pPr>
              <a:buFont typeface="Arial" panose="020B0604020202020204" pitchFamily="34" charset="0"/>
              <a:buChar char="•"/>
            </a:pPr>
            <a:r>
              <a:rPr lang="en-US" dirty="0"/>
              <a:t>The raw brainwave signals are very weak, so they need to be amplified to make them usable.   </a:t>
            </a:r>
          </a:p>
          <a:p>
            <a:pPr>
              <a:buFont typeface="Arial" panose="020B0604020202020204" pitchFamily="34" charset="0"/>
              <a:buChar char="•"/>
            </a:pPr>
            <a:r>
              <a:rPr lang="en-US" dirty="0"/>
              <a:t>Filtering is applied to remove noise and isolate specific brainwave frequencies of interest.   </a:t>
            </a:r>
          </a:p>
          <a:p>
            <a:r>
              <a:rPr lang="en-US" b="1" dirty="0"/>
              <a:t>4. Signal Processing:</a:t>
            </a:r>
            <a:endParaRPr lang="en-US" dirty="0"/>
          </a:p>
          <a:p>
            <a:pPr>
              <a:buFont typeface="Arial" panose="020B0604020202020204" pitchFamily="34" charset="0"/>
              <a:buChar char="•"/>
            </a:pPr>
            <a:r>
              <a:rPr lang="en-US" dirty="0"/>
              <a:t>The amplified and filtered signals are converted into digital data that a computer can understand.</a:t>
            </a:r>
          </a:p>
          <a:p>
            <a:pPr>
              <a:buFont typeface="Arial" panose="020B0604020202020204" pitchFamily="34" charset="0"/>
              <a:buChar char="•"/>
            </a:pPr>
            <a:r>
              <a:rPr lang="en-US" dirty="0"/>
              <a:t>Sophisticated algorithms analyze these patterns, looking for specific features associated with different thoughts, emotions, or intentions.   </a:t>
            </a:r>
          </a:p>
          <a:p>
            <a:r>
              <a:rPr lang="en-US" b="1" dirty="0"/>
              <a:t>5. Translation into Commands:</a:t>
            </a:r>
            <a:endParaRPr lang="en-US" dirty="0"/>
          </a:p>
          <a:p>
            <a:pPr>
              <a:buFont typeface="Arial" panose="020B0604020202020204" pitchFamily="34" charset="0"/>
              <a:buChar char="•"/>
            </a:pPr>
            <a:r>
              <a:rPr lang="en-US" dirty="0"/>
              <a:t>The processed brainwave data is translated into commands that can control external devices or software.   </a:t>
            </a:r>
          </a:p>
          <a:p>
            <a:pPr>
              <a:buFont typeface="Arial" panose="020B0604020202020204" pitchFamily="34" charset="0"/>
              <a:buChar char="•"/>
            </a:pPr>
            <a:r>
              <a:rPr lang="en-US" dirty="0"/>
              <a:t>This might involve moving a cursor on a screen, controlling a robotic arm, or selecting options in a virtual environment.   </a:t>
            </a:r>
          </a:p>
          <a:p>
            <a:r>
              <a:rPr lang="en-US" b="1" dirty="0"/>
              <a:t>6. Feedback Loop:</a:t>
            </a:r>
            <a:endParaRPr lang="en-US" dirty="0"/>
          </a:p>
          <a:p>
            <a:pPr>
              <a:buFont typeface="Arial" panose="020B0604020202020204" pitchFamily="34" charset="0"/>
              <a:buChar char="•"/>
            </a:pPr>
            <a:r>
              <a:rPr lang="en-US" dirty="0"/>
              <a:t>The user receives visual or auditory feedback about the commands being generated, allowing them to refine their mental control and improve the accuracy of the system.</a:t>
            </a:r>
          </a:p>
          <a:p>
            <a:endParaRPr lang="en-US" dirty="0"/>
          </a:p>
        </p:txBody>
      </p:sp>
      <p:sp>
        <p:nvSpPr>
          <p:cNvPr id="4" name="Slide Number Placeholder 3"/>
          <p:cNvSpPr>
            <a:spLocks noGrp="1"/>
          </p:cNvSpPr>
          <p:nvPr>
            <p:ph type="sldNum" sz="quarter" idx="5"/>
          </p:nvPr>
        </p:nvSpPr>
        <p:spPr/>
        <p:txBody>
          <a:bodyPr/>
          <a:lstStyle/>
          <a:p>
            <a:fld id="{AF586C8D-28CD-45AD-970F-E44B204E3D5F}" type="slidenum">
              <a:rPr lang="en-US" smtClean="0"/>
              <a:t>6</a:t>
            </a:fld>
            <a:endParaRPr lang="en-US"/>
          </a:p>
        </p:txBody>
      </p:sp>
    </p:spTree>
    <p:extLst>
      <p:ext uri="{BB962C8B-B14F-4D97-AF65-F5344CB8AC3E}">
        <p14:creationId xmlns:p14="http://schemas.microsoft.com/office/powerpoint/2010/main" val="272711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https://www.cleveland.com/news/2024/09/in-a-year-cleveland-lost-nearly-as-many-police-officers-as-columbus-and-cincinnati-combined-why.html</a:t>
            </a:r>
          </a:p>
        </p:txBody>
      </p:sp>
      <p:sp>
        <p:nvSpPr>
          <p:cNvPr id="4" name="Slide Number Placeholder 3"/>
          <p:cNvSpPr>
            <a:spLocks noGrp="1"/>
          </p:cNvSpPr>
          <p:nvPr>
            <p:ph type="sldNum" sz="quarter" idx="5"/>
          </p:nvPr>
        </p:nvSpPr>
        <p:spPr/>
        <p:txBody>
          <a:bodyPr/>
          <a:lstStyle/>
          <a:p>
            <a:fld id="{AF586C8D-28CD-45AD-970F-E44B204E3D5F}" type="slidenum">
              <a:rPr lang="en-US" smtClean="0"/>
              <a:t>13</a:t>
            </a:fld>
            <a:endParaRPr lang="en-US"/>
          </a:p>
        </p:txBody>
      </p:sp>
    </p:spTree>
    <p:extLst>
      <p:ext uri="{BB962C8B-B14F-4D97-AF65-F5344CB8AC3E}">
        <p14:creationId xmlns:p14="http://schemas.microsoft.com/office/powerpoint/2010/main" val="368902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aktiv-grotesk"/>
              </a:rPr>
              <a:t>Last year, Gallup found U.S. employees were increasingly detached from their employers, with the workforce reporting less role clarity, lower satisfaction with their organizations and less connection to their companies’ mission or purpose. Employees were also less likely to feel someone at work cares about them.</a:t>
            </a:r>
          </a:p>
          <a:p>
            <a:endParaRPr lang="en-US" b="0" i="0" dirty="0">
              <a:solidFill>
                <a:srgbClr val="000000"/>
              </a:solidFill>
              <a:effectLst/>
              <a:highlight>
                <a:srgbClr val="FFFFFF"/>
              </a:highlight>
              <a:latin typeface="aktiv-grotesk"/>
            </a:endParaRPr>
          </a:p>
          <a:p>
            <a:r>
              <a:rPr lang="en-US" b="0" i="0" dirty="0">
                <a:solidFill>
                  <a:srgbClr val="000000"/>
                </a:solidFill>
                <a:effectLst/>
                <a:highlight>
                  <a:srgbClr val="FFFFFF"/>
                </a:highlight>
                <a:latin typeface="aktiv-grotesk"/>
              </a:rPr>
              <a:t>30% of our workforce hate what they do and they hate you.  They will actively work to disempower the organization.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EC94E-2AB9-473C-A7F6-568B0CEF32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1948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Numbers from IANS Research – 2023-24 State of the CISO report</a:t>
            </a:r>
          </a:p>
          <a:p>
            <a:r>
              <a:rPr lang="en-US" dirty="0"/>
              <a:t>Forbes 2020 article - https://www.forbes.com/councils/forbestechcouncil/2020/02/10/the-ciso-job-and-its-short-tenure/</a:t>
            </a:r>
          </a:p>
          <a:p>
            <a:endParaRPr lang="en-US" dirty="0"/>
          </a:p>
        </p:txBody>
      </p:sp>
      <p:sp>
        <p:nvSpPr>
          <p:cNvPr id="4" name="Slide Number Placeholder 3"/>
          <p:cNvSpPr>
            <a:spLocks noGrp="1"/>
          </p:cNvSpPr>
          <p:nvPr>
            <p:ph type="sldNum" sz="quarter" idx="5"/>
          </p:nvPr>
        </p:nvSpPr>
        <p:spPr/>
        <p:txBody>
          <a:bodyPr/>
          <a:lstStyle/>
          <a:p>
            <a:fld id="{AF586C8D-28CD-45AD-970F-E44B204E3D5F}" type="slidenum">
              <a:rPr lang="en-US" smtClean="0"/>
              <a:t>15</a:t>
            </a:fld>
            <a:endParaRPr lang="en-US"/>
          </a:p>
        </p:txBody>
      </p:sp>
    </p:spTree>
    <p:extLst>
      <p:ext uri="{BB962C8B-B14F-4D97-AF65-F5344CB8AC3E}">
        <p14:creationId xmlns:p14="http://schemas.microsoft.com/office/powerpoint/2010/main" val="2542428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 and managers are responsible for maximizing resources</a:t>
            </a:r>
          </a:p>
          <a:p>
            <a:endParaRPr lang="en-US" dirty="0"/>
          </a:p>
          <a:p>
            <a:r>
              <a:rPr lang="en-US" dirty="0"/>
              <a:t>You can’t maximize resources with disengaged employees</a:t>
            </a:r>
          </a:p>
          <a:p>
            <a:endParaRPr lang="en-US" dirty="0"/>
          </a:p>
          <a:p>
            <a:r>
              <a:rPr lang="en-US" dirty="0"/>
              <a:t>One way to maximize engagement is to start with us.  Are you going to be able to move other people, if you’re not moved? </a:t>
            </a:r>
          </a:p>
          <a:p>
            <a:endParaRPr lang="en-US" dirty="0"/>
          </a:p>
          <a:p>
            <a:r>
              <a:rPr lang="en-US" dirty="0"/>
              <a:t>Here’s the problem, how many of you have every experienced waking up in the morning and having the thought: “I don’t want to talk to anyone!”  We all have these days.  But when you fake it, do people feel it?  I want to show you some ways to become engaged. </a:t>
            </a:r>
          </a:p>
          <a:p>
            <a:endParaRPr lang="en-US" dirty="0"/>
          </a:p>
          <a:p>
            <a:r>
              <a:rPr lang="en-US" dirty="0"/>
              <a:t>Here’s the reward to doing this: If you can learn to engage others, you will become an extraordinary leader.  Not a mediocre or good one.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EC94E-2AB9-473C-A7F6-568B0CEF32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856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been preparing for multiple exams and you can’t balance it all with your sleep schedule, and your other needs for comfort and wellbeing, like food, rest, sleep and social connection, that is stressful.</a:t>
            </a:r>
          </a:p>
          <a:p>
            <a:endParaRPr lang="en-US" dirty="0"/>
          </a:p>
          <a:p>
            <a:r>
              <a:rPr lang="en-US" dirty="0"/>
              <a:t>Stress is generic.  It doesn’t distinguish between physical and emotional stress.  </a:t>
            </a:r>
          </a:p>
        </p:txBody>
      </p:sp>
      <p:sp>
        <p:nvSpPr>
          <p:cNvPr id="4" name="Slide Number Placeholder 3"/>
          <p:cNvSpPr>
            <a:spLocks noGrp="1"/>
          </p:cNvSpPr>
          <p:nvPr>
            <p:ph type="sldNum" sz="quarter" idx="5"/>
          </p:nvPr>
        </p:nvSpPr>
        <p:spPr/>
        <p:txBody>
          <a:bodyPr/>
          <a:lstStyle/>
          <a:p>
            <a:fld id="{AF586C8D-28CD-45AD-970F-E44B204E3D5F}" type="slidenum">
              <a:rPr lang="en-US" smtClean="0"/>
              <a:t>19</a:t>
            </a:fld>
            <a:endParaRPr lang="en-US"/>
          </a:p>
        </p:txBody>
      </p:sp>
    </p:spTree>
    <p:extLst>
      <p:ext uri="{BB962C8B-B14F-4D97-AF65-F5344CB8AC3E}">
        <p14:creationId xmlns:p14="http://schemas.microsoft.com/office/powerpoint/2010/main" val="2115731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questions to have them self-reflect and understand what kind of stress they have experienced today, this week, </a:t>
            </a:r>
            <a:r>
              <a:rPr lang="en-US" dirty="0" err="1"/>
              <a:t>etc</a:t>
            </a:r>
            <a:endParaRPr lang="en-US" dirty="0"/>
          </a:p>
          <a:p>
            <a:endParaRPr lang="en-US" dirty="0"/>
          </a:p>
          <a:p>
            <a:r>
              <a:rPr lang="en-US" dirty="0"/>
              <a:t>Offer them to complete stress profile or MBI?</a:t>
            </a:r>
          </a:p>
          <a:p>
            <a:endParaRPr lang="en-US" dirty="0"/>
          </a:p>
          <a:p>
            <a:r>
              <a:rPr lang="en-US" dirty="0"/>
              <a:t>Acute stress: </a:t>
            </a:r>
          </a:p>
          <a:p>
            <a:pPr marL="171450" indent="-171450">
              <a:buFontTx/>
              <a:buChar char="-"/>
            </a:pPr>
            <a:r>
              <a:rPr lang="en-US" dirty="0"/>
              <a:t>You have a collection of neurons called the sympathetic chain ganglia, which has nothing to do with sympathy.  </a:t>
            </a:r>
            <a:r>
              <a:rPr lang="en-US" dirty="0" err="1"/>
              <a:t>Sympa</a:t>
            </a:r>
            <a:r>
              <a:rPr lang="en-US" dirty="0"/>
              <a:t> means together and there’s a group of neurons that start at about your neck, and run down to about your navel, a little bit lower, and those are called the sympathetic chain ganglia.  You don’t need to remember this or memorize this.  What is important to know is you have a chain of neurons that when something stresses you out, either in our mind or because something enters our environment and we see something that stresses us out, that we don’t like (heights if you’re afraid of heights), somebody you dislike walks into a room, etc., that chain of neurons becomes activated like a bunch of dominoes falling all at once.  It happens very fast.  </a:t>
            </a:r>
          </a:p>
          <a:p>
            <a:pPr marL="171450" indent="-171450">
              <a:buFontTx/>
              <a:buChar char="-"/>
            </a:pPr>
            <a:r>
              <a:rPr lang="en-US" dirty="0"/>
              <a:t>When that happens, those neurons release a neuromodulator neurochemical called acetylcholine.  They release that at various sites within the body.  This is important because normally, acetylcholine would be used to move muscles.  Every time we move a muscle, pick up a cup of coffee3, write with a pen, walk down the street, it’s spinal neurons connecting to muscle and releasing acetylcholine.  In the brain, acetylcholine is involved in focus.  In muscles, it’s involved with making muscles twitch.  </a:t>
            </a:r>
          </a:p>
          <a:p>
            <a:pPr marL="171450" indent="-171450">
              <a:buFontTx/>
              <a:buChar char="-"/>
            </a:pPr>
            <a:r>
              <a:rPr lang="en-US" dirty="0"/>
              <a:t>If we were stressed, we wouldn’t want all of our muscles twitching at once, because we would be kind of like paralyzed (aka tonic activation).  </a:t>
            </a:r>
          </a:p>
          <a:p>
            <a:pPr marL="171450" indent="-171450">
              <a:buFontTx/>
              <a:buChar char="-"/>
            </a:pPr>
            <a:r>
              <a:rPr lang="en-US" dirty="0"/>
              <a:t>When those neurons are activated, acetylcholine is released, and there are some other neurons (postganglionic neurons) that respond to acetylcholine and they release epinephrine, which is the equivalent to adrenaline.  Epinephrine is released at particular organs and acts in particular ways.  </a:t>
            </a:r>
          </a:p>
          <a:p>
            <a:pPr marL="171450" indent="-171450">
              <a:buFontTx/>
              <a:buChar char="-"/>
            </a:pPr>
            <a:r>
              <a:rPr lang="en-US" dirty="0" err="1"/>
              <a:t>Ephinephrine</a:t>
            </a:r>
            <a:r>
              <a:rPr lang="en-US" dirty="0"/>
              <a:t> acts in 2 different ways: (1) some things like the muscles in your legs and heart and other things that need to be active when you’re stressed, they have a certain kind of receptor (the beta receptor), which make blood vessels dilate.  Blood rushes into our legs, the heart rate speeds up, lots of things happen that get activated.</a:t>
            </a:r>
          </a:p>
          <a:p>
            <a:pPr marL="171450" indent="-171450">
              <a:buFontTx/>
              <a:buChar char="-"/>
            </a:pPr>
            <a:r>
              <a:rPr lang="en-US" dirty="0"/>
              <a:t>At the same time, that epinephrine activates other receptors on certain tissues that we don’t need.  The ones involved in digestion, reproduction, and other areas that are “luxuries” for when things are going well, not things to pay attention to when we’re stressed.  That binds to other receptors that contract the blood vessels.  </a:t>
            </a:r>
          </a:p>
          <a:p>
            <a:pPr marL="171450" indent="-171450">
              <a:buFontTx/>
              <a:buChar char="-"/>
            </a:pPr>
            <a:r>
              <a:rPr lang="en-US" dirty="0"/>
              <a:t>The stress response is (1) generic, (2) it pushes certain systems to be activated and other systems to not be activated, and (3) it’s a sense of agitation that makes you want to move, or say something.  </a:t>
            </a:r>
          </a:p>
          <a:p>
            <a:pPr marL="171450" indent="-171450">
              <a:buFontTx/>
              <a:buChar char="-"/>
            </a:pPr>
            <a:r>
              <a:rPr lang="en-US" dirty="0"/>
              <a:t>That’s why you feel blood in certain parts of your body, why your throat feels dry (the salivary glands shut down when stressed), </a:t>
            </a:r>
          </a:p>
          <a:p>
            <a:pPr marL="171450" indent="-171450">
              <a:buFontTx/>
              <a:buChar char="-"/>
            </a:pPr>
            <a:r>
              <a:rPr lang="en-US" dirty="0"/>
              <a:t>If you want  to control stress, you need to learn how to work with that agitation.  </a:t>
            </a:r>
          </a:p>
          <a:p>
            <a:pPr marL="171450" indent="-171450">
              <a:buFontTx/>
              <a:buChar char="-"/>
            </a:pPr>
            <a:r>
              <a:rPr lang="en-US" dirty="0"/>
              <a:t>I want to give you a tool we can use now, because we’ve gone into a lot of science and I don’t want this to be a university lecture.  I want to take what we already know about the stress response and use that as a framework for thinking about how one might reduce or event eliminate the stress response quickly in real time, should it arise when we don’t want it.  </a:t>
            </a:r>
          </a:p>
          <a:p>
            <a:pPr marL="171450" indent="-171450">
              <a:buFontTx/>
              <a:buChar char="-"/>
            </a:pPr>
            <a:r>
              <a:rPr lang="en-US" dirty="0"/>
              <a:t>Like when we are taking the podium to speak, we are getting ready to join a zoom call, and all of a sudden we’re feeling flushed.  We’re feeling like our heart is racing, we’re feeling a little too alert.  We’re feeling a little worked up and we want to calm down.  </a:t>
            </a:r>
          </a:p>
          <a:p>
            <a:pPr marL="171450" indent="-171450">
              <a:buFontTx/>
              <a:buChar char="-"/>
            </a:pPr>
            <a:r>
              <a:rPr lang="en-US" dirty="0"/>
              <a:t>As far as I’m aware of, the best tools to reduce stress quickly, are going to be tools that have a direct line to the autonomic nervous system.  The autonomic nervous system is a name given to the kind of general features of alertness or calmness in the body.  </a:t>
            </a:r>
          </a:p>
          <a:p>
            <a:pPr marL="171450" indent="-171450">
              <a:buFontTx/>
              <a:buChar char="-"/>
            </a:pPr>
            <a:r>
              <a:rPr lang="en-US" dirty="0"/>
              <a:t>What doesn’t work to control stress: telling yourself to calm down (that tends to make it worse)</a:t>
            </a:r>
          </a:p>
          <a:p>
            <a:pPr marL="171450" indent="-171450">
              <a:buFontTx/>
              <a:buChar char="-"/>
            </a:pPr>
            <a:r>
              <a:rPr lang="en-US" dirty="0"/>
              <a:t>If you want to reduce the magnitude of the stress response, the best thing you can do is to activate the other system in the body which is designed for calming and relaxation.  That system is called the parasympathetic nervous system.  Para means near.  The parasympathetic neurons exist in the </a:t>
            </a:r>
            <a:r>
              <a:rPr lang="en-US" dirty="0" err="1"/>
              <a:t>crainial</a:t>
            </a:r>
            <a:r>
              <a:rPr lang="en-US" dirty="0"/>
              <a:t> nerves (left neck and lower brainstem) and in the pelvic area.  </a:t>
            </a:r>
          </a:p>
          <a:p>
            <a:pPr marL="171450" indent="-171450">
              <a:buFontTx/>
              <a:buChar char="-"/>
            </a:pPr>
            <a:r>
              <a:rPr lang="en-US" dirty="0"/>
              <a:t>The parasympathetic neurons in the brainstem and neck area have a direct line to various features of your face, in particular the eyes (controlling eye movements, pupil dilation), the tongue, facial muscles, etc.  </a:t>
            </a:r>
          </a:p>
          <a:p>
            <a:pPr marL="171450" indent="-171450">
              <a:buFontTx/>
              <a:buChar char="-"/>
            </a:pPr>
            <a:r>
              <a:rPr lang="en-US" dirty="0"/>
              <a:t>The neurons in the pelvic area control the genitals, bladder, and the rectum.  Those don’t have a direct line to be controlled by the brain.  Messages go from brain to spine to those organs.  </a:t>
            </a:r>
          </a:p>
          <a:p>
            <a:pPr marL="171450" indent="-171450">
              <a:buFontTx/>
              <a:buChar char="-"/>
            </a:pPr>
            <a:r>
              <a:rPr lang="en-US" dirty="0"/>
              <a:t>The tool that is the quickest, grounded in physiology and neuroscience for calming down is called the physiological sigh.  This is a powerful set of techniques we know from scientific studies that are very useful in reducing your stress response in real time.  </a:t>
            </a:r>
          </a:p>
          <a:p>
            <a:pPr marL="171450" indent="-171450">
              <a:buFontTx/>
              <a:buChar char="-"/>
            </a:pPr>
            <a:r>
              <a:rPr lang="en-US" dirty="0"/>
              <a:t>There is a lot of focus and talk lately about breath work – where you intentionally sit or lie down and use your breath in specific ways for a certain amount of minutes.  There is some utility in this work and we will discuss this later if there is time.  What I am talking about now with physiological sighs is the very real medical school textbook relationship between the brain, the body, and the body as it relates to the breathing </a:t>
            </a:r>
            <a:r>
              <a:rPr lang="en-US" dirty="0" err="1"/>
              <a:t>apparati</a:t>
            </a:r>
            <a:r>
              <a:rPr lang="en-US" dirty="0"/>
              <a:t>, meaning the diaphragm and lungs and heart, </a:t>
            </a:r>
          </a:p>
          <a:p>
            <a:pPr marL="171450" indent="-171450">
              <a:buFontTx/>
              <a:buChar char="-"/>
            </a:pPr>
            <a:r>
              <a:rPr lang="en-US" dirty="0"/>
              <a:t>The hallmark stress response is the heart beats faster, blood is shuttled to the big muscles of the body to move you away from whatever it is the stressor is or just make you feel like you need to move or talk, </a:t>
            </a:r>
          </a:p>
          <a:p>
            <a:pPr marL="171450" indent="-171450">
              <a:buFontTx/>
              <a:buChar char="-"/>
            </a:pPr>
            <a:r>
              <a:rPr lang="en-US" dirty="0"/>
              <a:t>Heart rate, many of us feel is involuntary – it just kind of functions whether or not we’re moving fast or slow.  If you think about it, it’s not really purely autonomic because you can speed up your heart rate by running or you can slow it down by slowing down your run.  There is a way you can breathe that directly controls your heart rate through the interactions between the sympathetic and the parasympathetic nervous system.  </a:t>
            </a:r>
          </a:p>
          <a:p>
            <a:pPr marL="171450" indent="-171450">
              <a:buFontTx/>
              <a:buChar char="-"/>
            </a:pPr>
            <a:r>
              <a:rPr lang="en-US" dirty="0"/>
              <a:t>Here’s how it works.  When you inhale, your diaphragm move down.  Because the lungs expand.  Your heart actually gets a little bit bigger in that expanded space.  As a consequence, any blood that is in your heart when this is happening, starts moving more slowly due to the larger volume in the heart.  There’s a little group of neurons called the sinoatrial node in the heart that registers the rate of blood flow through the heart and send a signal up to the brain that blood is moving more slowly through the heart.  The brain then sends a signal back to the heart to speed the heart up.  </a:t>
            </a:r>
          </a:p>
          <a:p>
            <a:pPr marL="171450" indent="-171450">
              <a:buFontTx/>
              <a:buChar char="-"/>
            </a:pPr>
            <a:r>
              <a:rPr lang="en-US" dirty="0"/>
              <a:t>If you want to speed your heart to beat faster, inhale longer, inhale more vigorously than your exhales</a:t>
            </a:r>
          </a:p>
          <a:p>
            <a:pPr marL="171450" indent="-171450">
              <a:buFontTx/>
              <a:buChar char="-"/>
            </a:pPr>
            <a:r>
              <a:rPr lang="en-US" dirty="0"/>
              <a:t>If you want to slow your heart rate down, make your exhales longer and or more vigorous than your inhales.  </a:t>
            </a:r>
          </a:p>
          <a:p>
            <a:pPr marL="171450" indent="-171450">
              <a:buFontTx/>
              <a:buChar char="-"/>
            </a:pPr>
            <a:r>
              <a:rPr lang="en-US" dirty="0"/>
              <a:t>The reason this is so attractive as a tool for managing stress is that it works in real time.  This doesn’t involve a practice where you have to go, sit and do anything separate from life.  </a:t>
            </a:r>
          </a:p>
          <a:p>
            <a:pPr marL="171450" indent="-171450">
              <a:buFontTx/>
              <a:buChar char="-"/>
            </a:pPr>
            <a:r>
              <a:rPr lang="en-US" dirty="0"/>
              <a:t>Emotions and stress happen in real time.  </a:t>
            </a:r>
          </a:p>
          <a:p>
            <a:pPr marL="171450" indent="-171450">
              <a:buFontTx/>
              <a:buChar char="-"/>
            </a:pPr>
            <a:r>
              <a:rPr lang="en-US" dirty="0"/>
              <a:t>It’s wonderful to have a breathwork practice or to get a massage, or whatever you do to set your stress controls in the right direction, having tools you can go to in real time that require no learning, </a:t>
            </a:r>
          </a:p>
          <a:p>
            <a:pPr marL="171450" indent="-171450">
              <a:buFontTx/>
              <a:buChar char="-"/>
            </a:pPr>
            <a:r>
              <a:rPr lang="en-US" dirty="0"/>
              <a:t>There is a tool that capitalizes on this concept in a unique way – the physiological sigh.  The physiological sigh was discovered in the 30s.  It’s now been explored at the neurobiological level and mechanistically in far more detail.  The physiological sigh is something humans and animals do anytime they are about to fall asleep.  It’s something we do naturally after we’ve been crying (ugly crying) and we’re trying to recover some air or calm down; or when we are in claustrophobic environments.  </a:t>
            </a:r>
          </a:p>
          <a:p>
            <a:pPr marL="171450" indent="-171450">
              <a:buFontTx/>
              <a:buChar char="-"/>
            </a:pPr>
            <a:r>
              <a:rPr lang="en-US" dirty="0"/>
              <a:t>We can voluntarily and intentionally control our diaphragm.  Using it with this sigh, activates the phrenic nerve.  </a:t>
            </a:r>
          </a:p>
          <a:p>
            <a:pPr marL="171450" indent="-171450">
              <a:buFontTx/>
              <a:buChar char="-"/>
            </a:pPr>
            <a:r>
              <a:rPr lang="en-US" dirty="0"/>
              <a:t>The sigh is a double inhale and long exhale.  </a:t>
            </a:r>
          </a:p>
          <a:p>
            <a:pPr marL="171450" indent="-171450">
              <a:buFontTx/>
              <a:buChar char="-"/>
            </a:pPr>
            <a:r>
              <a:rPr lang="en-US" dirty="0"/>
              <a:t>The little sacks in your lungs (alveoli), there’s millions of these that if laid out would make the surface area of your lungs as big as a tennis court.  Alveoli tend to collapse when we are stressed.  Carbon dioxide builds up in our bloodstream and that’s one of the reasons we feel agitated.  It also makes us very jittery.  The double inhale reinflates those little sacks of the lungs, and the long exhale is now more effective at ridding your body and bloodstream of carbon dioxide.  Which relaxes you very quickly.  </a:t>
            </a:r>
          </a:p>
          <a:p>
            <a:pPr marL="171450" indent="-171450">
              <a:buFontTx/>
              <a:buChar char="-"/>
            </a:pPr>
            <a:r>
              <a:rPr lang="en-US" dirty="0"/>
              <a:t>It’s very hard to control the mind, when we are heightened states of activation (very alert of very sleepy), it is very hard to use so-called top-down mechanisms of intention and gratitude and these things that are really powerful tools when we are not super activated, stress, or tired.  </a:t>
            </a:r>
          </a:p>
          <a:p>
            <a:pPr marL="171450" indent="-171450">
              <a:buFontTx/>
              <a:buChar char="-"/>
            </a:pPr>
            <a:r>
              <a:rPr lang="en-US" dirty="0"/>
              <a:t>Doing the physiological sigh 1 – 3 times will bring down your level of stress very, very fast.  </a:t>
            </a:r>
          </a:p>
          <a:p>
            <a:pPr marL="171450" indent="-171450">
              <a:buFontTx/>
              <a:buChar char="-"/>
            </a:pPr>
            <a:r>
              <a:rPr lang="en-US" dirty="0"/>
              <a:t>Many people worry that their heart rate doesn’t come down fast enough.  You don’t want your heart rate to come down really fast.  There’s something called the vasovagal response – some people will get up in the middle of the night to use the bathroom or something, they’ll stand up out of bed and collapse/faint.  That’s because the heart rate was reduced too much.  Some people will see blood, or something really troubling and they’ll pass out.  That’s an overactivation or an acceleration of the calming response.  The person gets so stressed that their calming mechanism rebounds too fast.  Your heart rate will take 20 – 30 seconds to come down to baseline. </a:t>
            </a:r>
          </a:p>
        </p:txBody>
      </p:sp>
      <p:sp>
        <p:nvSpPr>
          <p:cNvPr id="4" name="Slide Number Placeholder 3"/>
          <p:cNvSpPr>
            <a:spLocks noGrp="1"/>
          </p:cNvSpPr>
          <p:nvPr>
            <p:ph type="sldNum" sz="quarter" idx="5"/>
          </p:nvPr>
        </p:nvSpPr>
        <p:spPr/>
        <p:txBody>
          <a:bodyPr/>
          <a:lstStyle/>
          <a:p>
            <a:fld id="{58854397-1CE2-497F-8E48-D7C6804131F9}" type="slidenum">
              <a:rPr lang="en-US" smtClean="0"/>
              <a:t>26</a:t>
            </a:fld>
            <a:endParaRPr lang="en-US"/>
          </a:p>
        </p:txBody>
      </p:sp>
    </p:spTree>
    <p:extLst>
      <p:ext uri="{BB962C8B-B14F-4D97-AF65-F5344CB8AC3E}">
        <p14:creationId xmlns:p14="http://schemas.microsoft.com/office/powerpoint/2010/main" val="1718825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CD35D-5FA9-C7F8-F901-71828E1355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A45E99-E5F7-6018-D121-4D7C1792DA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A5B796-DC7B-BD29-50C5-277AD57E2F2B}"/>
              </a:ext>
            </a:extLst>
          </p:cNvPr>
          <p:cNvSpPr>
            <a:spLocks noGrp="1"/>
          </p:cNvSpPr>
          <p:nvPr>
            <p:ph type="dt" sz="half" idx="10"/>
          </p:nvPr>
        </p:nvSpPr>
        <p:spPr/>
        <p:txBody>
          <a:bodyPr/>
          <a:lstStyle/>
          <a:p>
            <a:fld id="{C43A76A3-ADC8-4477-8FC1-B9DD55D84908}" type="datetime1">
              <a:rPr lang="en-US" smtClean="0"/>
              <a:t>9/17/2024</a:t>
            </a:fld>
            <a:endParaRPr lang="en-US" dirty="0"/>
          </a:p>
        </p:txBody>
      </p:sp>
      <p:sp>
        <p:nvSpPr>
          <p:cNvPr id="5" name="Footer Placeholder 4">
            <a:extLst>
              <a:ext uri="{FF2B5EF4-FFF2-40B4-BE49-F238E27FC236}">
                <a16:creationId xmlns:a16="http://schemas.microsoft.com/office/drawing/2014/main" id="{C74D33F4-DEFD-972B-7CB4-6CA39A6C5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6246E-F01B-125A-824B-68D5D9032D42}"/>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4215544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FF7D3-1B88-BC0A-EF31-AA61D35726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F9DA55-46D8-DD64-E50B-DB5A254B8E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58305-A187-14C9-9AB6-1A28DFE846C4}"/>
              </a:ext>
            </a:extLst>
          </p:cNvPr>
          <p:cNvSpPr>
            <a:spLocks noGrp="1"/>
          </p:cNvSpPr>
          <p:nvPr>
            <p:ph type="dt" sz="half" idx="10"/>
          </p:nvPr>
        </p:nvSpPr>
        <p:spPr/>
        <p:txBody>
          <a:bodyPr/>
          <a:lstStyle/>
          <a:p>
            <a:fld id="{D6762538-DC4D-4667-96E5-B3278DDF8B12}" type="datetime1">
              <a:rPr lang="en-US" smtClean="0"/>
              <a:t>9/17/2024</a:t>
            </a:fld>
            <a:endParaRPr lang="en-US"/>
          </a:p>
        </p:txBody>
      </p:sp>
      <p:sp>
        <p:nvSpPr>
          <p:cNvPr id="5" name="Footer Placeholder 4">
            <a:extLst>
              <a:ext uri="{FF2B5EF4-FFF2-40B4-BE49-F238E27FC236}">
                <a16:creationId xmlns:a16="http://schemas.microsoft.com/office/drawing/2014/main" id="{F5DA3C57-E7E8-C725-0404-211365A2C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EDDAC-0012-3F79-2753-515A464AD4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7618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E498B2-681C-415F-83FA-37CBD4886B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A803EE-F4F2-5B52-D89D-C4EC2D4944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FC767-AB5C-4453-A6E5-0AF381F38DF8}"/>
              </a:ext>
            </a:extLst>
          </p:cNvPr>
          <p:cNvSpPr>
            <a:spLocks noGrp="1"/>
          </p:cNvSpPr>
          <p:nvPr>
            <p:ph type="dt" sz="half" idx="10"/>
          </p:nvPr>
        </p:nvSpPr>
        <p:spPr/>
        <p:txBody>
          <a:bodyPr/>
          <a:lstStyle/>
          <a:p>
            <a:fld id="{05880548-5C08-4BE3-B63E-F2BB63B0B00C}" type="datetime1">
              <a:rPr lang="en-US" smtClean="0"/>
              <a:t>9/17/2024</a:t>
            </a:fld>
            <a:endParaRPr lang="en-US"/>
          </a:p>
        </p:txBody>
      </p:sp>
      <p:sp>
        <p:nvSpPr>
          <p:cNvPr id="5" name="Footer Placeholder 4">
            <a:extLst>
              <a:ext uri="{FF2B5EF4-FFF2-40B4-BE49-F238E27FC236}">
                <a16:creationId xmlns:a16="http://schemas.microsoft.com/office/drawing/2014/main" id="{AFAEA871-48B8-B242-10E4-1F274A945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DD932-66B3-15C3-2E94-2D4CB84AF05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585968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CB96C-4266-9F58-F24B-1B7712183B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AC4AF8-4F5B-EA4B-74FE-5FBA92E7C7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E7035-D2D9-FAD8-6C16-349780C61496}"/>
              </a:ext>
            </a:extLst>
          </p:cNvPr>
          <p:cNvSpPr>
            <a:spLocks noGrp="1"/>
          </p:cNvSpPr>
          <p:nvPr>
            <p:ph type="dt" sz="half" idx="10"/>
          </p:nvPr>
        </p:nvSpPr>
        <p:spPr/>
        <p:txBody>
          <a:bodyPr/>
          <a:lstStyle/>
          <a:p>
            <a:fld id="{11B76059-3928-4E91-A999-0056872BDA1D}" type="datetimeFigureOut">
              <a:rPr lang="en-US" smtClean="0"/>
              <a:t>9/17/2024</a:t>
            </a:fld>
            <a:endParaRPr lang="en-US"/>
          </a:p>
        </p:txBody>
      </p:sp>
      <p:sp>
        <p:nvSpPr>
          <p:cNvPr id="5" name="Footer Placeholder 4">
            <a:extLst>
              <a:ext uri="{FF2B5EF4-FFF2-40B4-BE49-F238E27FC236}">
                <a16:creationId xmlns:a16="http://schemas.microsoft.com/office/drawing/2014/main" id="{28FC3B2C-F80D-F9DC-0F30-0A10F8994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742C6-B546-949B-2AD5-D19BE4F9A490}"/>
              </a:ext>
            </a:extLst>
          </p:cNvPr>
          <p:cNvSpPr>
            <a:spLocks noGrp="1"/>
          </p:cNvSpPr>
          <p:nvPr>
            <p:ph type="sldNum" sz="quarter" idx="12"/>
          </p:nvPr>
        </p:nvSpPr>
        <p:spPr/>
        <p:txBody>
          <a:bodyPr/>
          <a:lstStyle/>
          <a:p>
            <a:fld id="{B8B21FB7-7583-4096-B511-A7374D5D06B9}" type="slidenum">
              <a:rPr lang="en-US" smtClean="0"/>
              <a:t>‹#›</a:t>
            </a:fld>
            <a:endParaRPr lang="en-US"/>
          </a:p>
        </p:txBody>
      </p:sp>
    </p:spTree>
    <p:extLst>
      <p:ext uri="{BB962C8B-B14F-4D97-AF65-F5344CB8AC3E}">
        <p14:creationId xmlns:p14="http://schemas.microsoft.com/office/powerpoint/2010/main" val="269446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BD5A-C1DD-D232-D907-1AE3F0252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89BB5B-C70F-F942-062B-D58F25B782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2E26B-2DF3-A8E6-FCAB-50DE75DBB561}"/>
              </a:ext>
            </a:extLst>
          </p:cNvPr>
          <p:cNvSpPr>
            <a:spLocks noGrp="1"/>
          </p:cNvSpPr>
          <p:nvPr>
            <p:ph type="dt" sz="half" idx="10"/>
          </p:nvPr>
        </p:nvSpPr>
        <p:spPr/>
        <p:txBody>
          <a:bodyPr/>
          <a:lstStyle/>
          <a:p>
            <a:fld id="{11B76059-3928-4E91-A999-0056872BDA1D}" type="datetimeFigureOut">
              <a:rPr lang="en-US" smtClean="0"/>
              <a:t>9/17/2024</a:t>
            </a:fld>
            <a:endParaRPr lang="en-US"/>
          </a:p>
        </p:txBody>
      </p:sp>
      <p:sp>
        <p:nvSpPr>
          <p:cNvPr id="5" name="Footer Placeholder 4">
            <a:extLst>
              <a:ext uri="{FF2B5EF4-FFF2-40B4-BE49-F238E27FC236}">
                <a16:creationId xmlns:a16="http://schemas.microsoft.com/office/drawing/2014/main" id="{897F870E-97BE-6FC8-265A-3528BE4BB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DD441-95E0-F064-19F4-013FD0D98C82}"/>
              </a:ext>
            </a:extLst>
          </p:cNvPr>
          <p:cNvSpPr>
            <a:spLocks noGrp="1"/>
          </p:cNvSpPr>
          <p:nvPr>
            <p:ph type="sldNum" sz="quarter" idx="12"/>
          </p:nvPr>
        </p:nvSpPr>
        <p:spPr/>
        <p:txBody>
          <a:bodyPr/>
          <a:lstStyle/>
          <a:p>
            <a:fld id="{B8B21FB7-7583-4096-B511-A7374D5D06B9}" type="slidenum">
              <a:rPr lang="en-US" smtClean="0"/>
              <a:t>‹#›</a:t>
            </a:fld>
            <a:endParaRPr lang="en-US"/>
          </a:p>
        </p:txBody>
      </p:sp>
    </p:spTree>
    <p:extLst>
      <p:ext uri="{BB962C8B-B14F-4D97-AF65-F5344CB8AC3E}">
        <p14:creationId xmlns:p14="http://schemas.microsoft.com/office/powerpoint/2010/main" val="2142782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1563-CD38-1E06-406E-990536BCB8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B829B3-C748-983D-E083-FBF024FD23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67871B-16AC-7BBD-7C35-269E3C60C16F}"/>
              </a:ext>
            </a:extLst>
          </p:cNvPr>
          <p:cNvSpPr>
            <a:spLocks noGrp="1"/>
          </p:cNvSpPr>
          <p:nvPr>
            <p:ph type="dt" sz="half" idx="10"/>
          </p:nvPr>
        </p:nvSpPr>
        <p:spPr/>
        <p:txBody>
          <a:bodyPr/>
          <a:lstStyle/>
          <a:p>
            <a:fld id="{11B76059-3928-4E91-A999-0056872BDA1D}" type="datetimeFigureOut">
              <a:rPr lang="en-US" smtClean="0"/>
              <a:t>9/17/2024</a:t>
            </a:fld>
            <a:endParaRPr lang="en-US"/>
          </a:p>
        </p:txBody>
      </p:sp>
      <p:sp>
        <p:nvSpPr>
          <p:cNvPr id="5" name="Footer Placeholder 4">
            <a:extLst>
              <a:ext uri="{FF2B5EF4-FFF2-40B4-BE49-F238E27FC236}">
                <a16:creationId xmlns:a16="http://schemas.microsoft.com/office/drawing/2014/main" id="{7EB285C4-DD49-A39A-4CBA-A814D27B0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97C8D-46E2-F6EE-D40E-A226661EAB0C}"/>
              </a:ext>
            </a:extLst>
          </p:cNvPr>
          <p:cNvSpPr>
            <a:spLocks noGrp="1"/>
          </p:cNvSpPr>
          <p:nvPr>
            <p:ph type="sldNum" sz="quarter" idx="12"/>
          </p:nvPr>
        </p:nvSpPr>
        <p:spPr/>
        <p:txBody>
          <a:bodyPr/>
          <a:lstStyle/>
          <a:p>
            <a:fld id="{B8B21FB7-7583-4096-B511-A7374D5D06B9}" type="slidenum">
              <a:rPr lang="en-US" smtClean="0"/>
              <a:t>‹#›</a:t>
            </a:fld>
            <a:endParaRPr lang="en-US"/>
          </a:p>
        </p:txBody>
      </p:sp>
    </p:spTree>
    <p:extLst>
      <p:ext uri="{BB962C8B-B14F-4D97-AF65-F5344CB8AC3E}">
        <p14:creationId xmlns:p14="http://schemas.microsoft.com/office/powerpoint/2010/main" val="1893981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6CDCF-DE6F-9AE0-7E7C-37F08540F3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BECFD-C9F6-9D63-E723-0903D81591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9447D4-D8BE-2CAD-206E-AA8E69AE30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684E66-D6AD-1F15-E7F8-3723CBCE8B13}"/>
              </a:ext>
            </a:extLst>
          </p:cNvPr>
          <p:cNvSpPr>
            <a:spLocks noGrp="1"/>
          </p:cNvSpPr>
          <p:nvPr>
            <p:ph type="dt" sz="half" idx="10"/>
          </p:nvPr>
        </p:nvSpPr>
        <p:spPr/>
        <p:txBody>
          <a:bodyPr/>
          <a:lstStyle/>
          <a:p>
            <a:fld id="{11B76059-3928-4E91-A999-0056872BDA1D}" type="datetimeFigureOut">
              <a:rPr lang="en-US" smtClean="0"/>
              <a:t>9/17/2024</a:t>
            </a:fld>
            <a:endParaRPr lang="en-US"/>
          </a:p>
        </p:txBody>
      </p:sp>
      <p:sp>
        <p:nvSpPr>
          <p:cNvPr id="6" name="Footer Placeholder 5">
            <a:extLst>
              <a:ext uri="{FF2B5EF4-FFF2-40B4-BE49-F238E27FC236}">
                <a16:creationId xmlns:a16="http://schemas.microsoft.com/office/drawing/2014/main" id="{48E1E11F-C62C-53C3-7A80-9FFF974BA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2C6A9-74FB-F5CE-327C-14B7A4A5F4C4}"/>
              </a:ext>
            </a:extLst>
          </p:cNvPr>
          <p:cNvSpPr>
            <a:spLocks noGrp="1"/>
          </p:cNvSpPr>
          <p:nvPr>
            <p:ph type="sldNum" sz="quarter" idx="12"/>
          </p:nvPr>
        </p:nvSpPr>
        <p:spPr/>
        <p:txBody>
          <a:bodyPr/>
          <a:lstStyle/>
          <a:p>
            <a:fld id="{B8B21FB7-7583-4096-B511-A7374D5D06B9}" type="slidenum">
              <a:rPr lang="en-US" smtClean="0"/>
              <a:t>‹#›</a:t>
            </a:fld>
            <a:endParaRPr lang="en-US"/>
          </a:p>
        </p:txBody>
      </p:sp>
    </p:spTree>
    <p:extLst>
      <p:ext uri="{BB962C8B-B14F-4D97-AF65-F5344CB8AC3E}">
        <p14:creationId xmlns:p14="http://schemas.microsoft.com/office/powerpoint/2010/main" val="705472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F0D7-D16F-792F-0DEE-D4B3B296BC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0334B4-3E8F-C04D-E9BA-5F421758DA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D00EBA-4495-B854-A36E-2BD371DDC5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528D8-5D55-617E-607E-066CE976B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8ECB1F-B350-101D-FAFF-A013C01764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29B4C5-0577-566B-BD9B-2BA68FE4A78D}"/>
              </a:ext>
            </a:extLst>
          </p:cNvPr>
          <p:cNvSpPr>
            <a:spLocks noGrp="1"/>
          </p:cNvSpPr>
          <p:nvPr>
            <p:ph type="dt" sz="half" idx="10"/>
          </p:nvPr>
        </p:nvSpPr>
        <p:spPr/>
        <p:txBody>
          <a:bodyPr/>
          <a:lstStyle/>
          <a:p>
            <a:fld id="{11B76059-3928-4E91-A999-0056872BDA1D}" type="datetimeFigureOut">
              <a:rPr lang="en-US" smtClean="0"/>
              <a:t>9/17/2024</a:t>
            </a:fld>
            <a:endParaRPr lang="en-US"/>
          </a:p>
        </p:txBody>
      </p:sp>
      <p:sp>
        <p:nvSpPr>
          <p:cNvPr id="8" name="Footer Placeholder 7">
            <a:extLst>
              <a:ext uri="{FF2B5EF4-FFF2-40B4-BE49-F238E27FC236}">
                <a16:creationId xmlns:a16="http://schemas.microsoft.com/office/drawing/2014/main" id="{FCDDF518-6AB6-6537-8BDC-B12007D019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F4D632-F520-BBEE-463C-D8F57BB873F1}"/>
              </a:ext>
            </a:extLst>
          </p:cNvPr>
          <p:cNvSpPr>
            <a:spLocks noGrp="1"/>
          </p:cNvSpPr>
          <p:nvPr>
            <p:ph type="sldNum" sz="quarter" idx="12"/>
          </p:nvPr>
        </p:nvSpPr>
        <p:spPr/>
        <p:txBody>
          <a:bodyPr/>
          <a:lstStyle/>
          <a:p>
            <a:fld id="{B8B21FB7-7583-4096-B511-A7374D5D06B9}" type="slidenum">
              <a:rPr lang="en-US" smtClean="0"/>
              <a:t>‹#›</a:t>
            </a:fld>
            <a:endParaRPr lang="en-US"/>
          </a:p>
        </p:txBody>
      </p:sp>
    </p:spTree>
    <p:extLst>
      <p:ext uri="{BB962C8B-B14F-4D97-AF65-F5344CB8AC3E}">
        <p14:creationId xmlns:p14="http://schemas.microsoft.com/office/powerpoint/2010/main" val="3216411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220D-E2A4-63F5-113B-AC4554AE70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263517-432A-C668-E608-DFD648B71491}"/>
              </a:ext>
            </a:extLst>
          </p:cNvPr>
          <p:cNvSpPr>
            <a:spLocks noGrp="1"/>
          </p:cNvSpPr>
          <p:nvPr>
            <p:ph type="dt" sz="half" idx="10"/>
          </p:nvPr>
        </p:nvSpPr>
        <p:spPr/>
        <p:txBody>
          <a:bodyPr/>
          <a:lstStyle/>
          <a:p>
            <a:fld id="{11B76059-3928-4E91-A999-0056872BDA1D}" type="datetimeFigureOut">
              <a:rPr lang="en-US" smtClean="0"/>
              <a:t>9/17/2024</a:t>
            </a:fld>
            <a:endParaRPr lang="en-US"/>
          </a:p>
        </p:txBody>
      </p:sp>
      <p:sp>
        <p:nvSpPr>
          <p:cNvPr id="4" name="Footer Placeholder 3">
            <a:extLst>
              <a:ext uri="{FF2B5EF4-FFF2-40B4-BE49-F238E27FC236}">
                <a16:creationId xmlns:a16="http://schemas.microsoft.com/office/drawing/2014/main" id="{80202576-382C-F119-B64C-A87CA5100B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99B34E-6C69-DF41-6BF1-00467E2F7CEF}"/>
              </a:ext>
            </a:extLst>
          </p:cNvPr>
          <p:cNvSpPr>
            <a:spLocks noGrp="1"/>
          </p:cNvSpPr>
          <p:nvPr>
            <p:ph type="sldNum" sz="quarter" idx="12"/>
          </p:nvPr>
        </p:nvSpPr>
        <p:spPr/>
        <p:txBody>
          <a:bodyPr/>
          <a:lstStyle/>
          <a:p>
            <a:fld id="{B8B21FB7-7583-4096-B511-A7374D5D06B9}" type="slidenum">
              <a:rPr lang="en-US" smtClean="0"/>
              <a:t>‹#›</a:t>
            </a:fld>
            <a:endParaRPr lang="en-US"/>
          </a:p>
        </p:txBody>
      </p:sp>
    </p:spTree>
    <p:extLst>
      <p:ext uri="{BB962C8B-B14F-4D97-AF65-F5344CB8AC3E}">
        <p14:creationId xmlns:p14="http://schemas.microsoft.com/office/powerpoint/2010/main" val="2032677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8C842D-2A58-7D07-D5AA-E9E171487E5B}"/>
              </a:ext>
            </a:extLst>
          </p:cNvPr>
          <p:cNvSpPr>
            <a:spLocks noGrp="1"/>
          </p:cNvSpPr>
          <p:nvPr>
            <p:ph type="dt" sz="half" idx="10"/>
          </p:nvPr>
        </p:nvSpPr>
        <p:spPr/>
        <p:txBody>
          <a:bodyPr/>
          <a:lstStyle/>
          <a:p>
            <a:fld id="{11B76059-3928-4E91-A999-0056872BDA1D}" type="datetimeFigureOut">
              <a:rPr lang="en-US" smtClean="0"/>
              <a:t>9/17/2024</a:t>
            </a:fld>
            <a:endParaRPr lang="en-US"/>
          </a:p>
        </p:txBody>
      </p:sp>
      <p:sp>
        <p:nvSpPr>
          <p:cNvPr id="3" name="Footer Placeholder 2">
            <a:extLst>
              <a:ext uri="{FF2B5EF4-FFF2-40B4-BE49-F238E27FC236}">
                <a16:creationId xmlns:a16="http://schemas.microsoft.com/office/drawing/2014/main" id="{B1C0F19B-B1DB-2C39-D389-6E18722B68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AEB0FF-1DA4-BACE-9E2B-58BDCE5DF39B}"/>
              </a:ext>
            </a:extLst>
          </p:cNvPr>
          <p:cNvSpPr>
            <a:spLocks noGrp="1"/>
          </p:cNvSpPr>
          <p:nvPr>
            <p:ph type="sldNum" sz="quarter" idx="12"/>
          </p:nvPr>
        </p:nvSpPr>
        <p:spPr/>
        <p:txBody>
          <a:bodyPr/>
          <a:lstStyle/>
          <a:p>
            <a:fld id="{B8B21FB7-7583-4096-B511-A7374D5D06B9}" type="slidenum">
              <a:rPr lang="en-US" smtClean="0"/>
              <a:t>‹#›</a:t>
            </a:fld>
            <a:endParaRPr lang="en-US"/>
          </a:p>
        </p:txBody>
      </p:sp>
    </p:spTree>
    <p:extLst>
      <p:ext uri="{BB962C8B-B14F-4D97-AF65-F5344CB8AC3E}">
        <p14:creationId xmlns:p14="http://schemas.microsoft.com/office/powerpoint/2010/main" val="1198406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2AB2-7196-F00F-FEFC-32CAD047A0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6BBA9A-EAD7-3FCF-8685-8102779D17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934CB8-AB7F-A5E3-3A3F-07222DD3CD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6C2A3-5331-ADFB-7554-2EEDE7EBC883}"/>
              </a:ext>
            </a:extLst>
          </p:cNvPr>
          <p:cNvSpPr>
            <a:spLocks noGrp="1"/>
          </p:cNvSpPr>
          <p:nvPr>
            <p:ph type="dt" sz="half" idx="10"/>
          </p:nvPr>
        </p:nvSpPr>
        <p:spPr/>
        <p:txBody>
          <a:bodyPr/>
          <a:lstStyle/>
          <a:p>
            <a:fld id="{11B76059-3928-4E91-A999-0056872BDA1D}" type="datetimeFigureOut">
              <a:rPr lang="en-US" smtClean="0"/>
              <a:t>9/17/2024</a:t>
            </a:fld>
            <a:endParaRPr lang="en-US"/>
          </a:p>
        </p:txBody>
      </p:sp>
      <p:sp>
        <p:nvSpPr>
          <p:cNvPr id="6" name="Footer Placeholder 5">
            <a:extLst>
              <a:ext uri="{FF2B5EF4-FFF2-40B4-BE49-F238E27FC236}">
                <a16:creationId xmlns:a16="http://schemas.microsoft.com/office/drawing/2014/main" id="{658B5F2B-83F1-5F98-E21F-6C2CD5F8AF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5839F-BEFD-0033-E8C8-EA09B877E1F9}"/>
              </a:ext>
            </a:extLst>
          </p:cNvPr>
          <p:cNvSpPr>
            <a:spLocks noGrp="1"/>
          </p:cNvSpPr>
          <p:nvPr>
            <p:ph type="sldNum" sz="quarter" idx="12"/>
          </p:nvPr>
        </p:nvSpPr>
        <p:spPr/>
        <p:txBody>
          <a:bodyPr/>
          <a:lstStyle/>
          <a:p>
            <a:fld id="{B8B21FB7-7583-4096-B511-A7374D5D06B9}" type="slidenum">
              <a:rPr lang="en-US" smtClean="0"/>
              <a:t>‹#›</a:t>
            </a:fld>
            <a:endParaRPr lang="en-US"/>
          </a:p>
        </p:txBody>
      </p:sp>
    </p:spTree>
    <p:extLst>
      <p:ext uri="{BB962C8B-B14F-4D97-AF65-F5344CB8AC3E}">
        <p14:creationId xmlns:p14="http://schemas.microsoft.com/office/powerpoint/2010/main" val="261469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70AE-1793-587F-789D-2F6664F0A8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B455A-B8CF-3043-0C60-50D75AF250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39722-6425-8B6C-A60D-85811C81D340}"/>
              </a:ext>
            </a:extLst>
          </p:cNvPr>
          <p:cNvSpPr>
            <a:spLocks noGrp="1"/>
          </p:cNvSpPr>
          <p:nvPr>
            <p:ph type="dt" sz="half" idx="10"/>
          </p:nvPr>
        </p:nvSpPr>
        <p:spPr/>
        <p:txBody>
          <a:bodyPr/>
          <a:lstStyle/>
          <a:p>
            <a:fld id="{DE7F49BE-398D-479A-8A7E-5DDBCA61EDCB}" type="datetime1">
              <a:rPr lang="en-US" smtClean="0"/>
              <a:t>9/17/2024</a:t>
            </a:fld>
            <a:endParaRPr lang="en-US"/>
          </a:p>
        </p:txBody>
      </p:sp>
      <p:sp>
        <p:nvSpPr>
          <p:cNvPr id="5" name="Footer Placeholder 4">
            <a:extLst>
              <a:ext uri="{FF2B5EF4-FFF2-40B4-BE49-F238E27FC236}">
                <a16:creationId xmlns:a16="http://schemas.microsoft.com/office/drawing/2014/main" id="{2A41A292-2955-3F0D-6C2D-D59C71666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D6D24-2A83-59DE-7B8D-84448E5F772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52936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7A575-4ADF-A01F-8429-CA04955D7C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D6A1A7-6DB3-16D5-EB21-D3AE744D27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4AB40B-C7EE-7F71-0722-EE890B0C4D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C8C742-B778-F2FE-188A-F93B86FFF8CE}"/>
              </a:ext>
            </a:extLst>
          </p:cNvPr>
          <p:cNvSpPr>
            <a:spLocks noGrp="1"/>
          </p:cNvSpPr>
          <p:nvPr>
            <p:ph type="dt" sz="half" idx="10"/>
          </p:nvPr>
        </p:nvSpPr>
        <p:spPr/>
        <p:txBody>
          <a:bodyPr/>
          <a:lstStyle/>
          <a:p>
            <a:fld id="{11B76059-3928-4E91-A999-0056872BDA1D}" type="datetimeFigureOut">
              <a:rPr lang="en-US" smtClean="0"/>
              <a:t>9/17/2024</a:t>
            </a:fld>
            <a:endParaRPr lang="en-US"/>
          </a:p>
        </p:txBody>
      </p:sp>
      <p:sp>
        <p:nvSpPr>
          <p:cNvPr id="6" name="Footer Placeholder 5">
            <a:extLst>
              <a:ext uri="{FF2B5EF4-FFF2-40B4-BE49-F238E27FC236}">
                <a16:creationId xmlns:a16="http://schemas.microsoft.com/office/drawing/2014/main" id="{6084752C-085C-10AD-83A5-2C6E9B6C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4416A-BF9F-0C71-37D2-D13BEE91DAB7}"/>
              </a:ext>
            </a:extLst>
          </p:cNvPr>
          <p:cNvSpPr>
            <a:spLocks noGrp="1"/>
          </p:cNvSpPr>
          <p:nvPr>
            <p:ph type="sldNum" sz="quarter" idx="12"/>
          </p:nvPr>
        </p:nvSpPr>
        <p:spPr/>
        <p:txBody>
          <a:bodyPr/>
          <a:lstStyle/>
          <a:p>
            <a:fld id="{B8B21FB7-7583-4096-B511-A7374D5D06B9}" type="slidenum">
              <a:rPr lang="en-US" smtClean="0"/>
              <a:t>‹#›</a:t>
            </a:fld>
            <a:endParaRPr lang="en-US"/>
          </a:p>
        </p:txBody>
      </p:sp>
    </p:spTree>
    <p:extLst>
      <p:ext uri="{BB962C8B-B14F-4D97-AF65-F5344CB8AC3E}">
        <p14:creationId xmlns:p14="http://schemas.microsoft.com/office/powerpoint/2010/main" val="477207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DD65B-A6D7-C057-7D77-9A55985D31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74AC6-C9A4-5FE0-D82B-3F3A166555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40553-EF0F-7543-8ABD-3C878C07ACAA}"/>
              </a:ext>
            </a:extLst>
          </p:cNvPr>
          <p:cNvSpPr>
            <a:spLocks noGrp="1"/>
          </p:cNvSpPr>
          <p:nvPr>
            <p:ph type="dt" sz="half" idx="10"/>
          </p:nvPr>
        </p:nvSpPr>
        <p:spPr/>
        <p:txBody>
          <a:bodyPr/>
          <a:lstStyle/>
          <a:p>
            <a:fld id="{11B76059-3928-4E91-A999-0056872BDA1D}" type="datetimeFigureOut">
              <a:rPr lang="en-US" smtClean="0"/>
              <a:t>9/17/2024</a:t>
            </a:fld>
            <a:endParaRPr lang="en-US"/>
          </a:p>
        </p:txBody>
      </p:sp>
      <p:sp>
        <p:nvSpPr>
          <p:cNvPr id="5" name="Footer Placeholder 4">
            <a:extLst>
              <a:ext uri="{FF2B5EF4-FFF2-40B4-BE49-F238E27FC236}">
                <a16:creationId xmlns:a16="http://schemas.microsoft.com/office/drawing/2014/main" id="{AF5F21DC-C950-D9F4-FD25-F2346C666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3645B-1B6F-5469-D173-A60C30CFC89C}"/>
              </a:ext>
            </a:extLst>
          </p:cNvPr>
          <p:cNvSpPr>
            <a:spLocks noGrp="1"/>
          </p:cNvSpPr>
          <p:nvPr>
            <p:ph type="sldNum" sz="quarter" idx="12"/>
          </p:nvPr>
        </p:nvSpPr>
        <p:spPr/>
        <p:txBody>
          <a:bodyPr/>
          <a:lstStyle/>
          <a:p>
            <a:fld id="{B8B21FB7-7583-4096-B511-A7374D5D06B9}" type="slidenum">
              <a:rPr lang="en-US" smtClean="0"/>
              <a:t>‹#›</a:t>
            </a:fld>
            <a:endParaRPr lang="en-US"/>
          </a:p>
        </p:txBody>
      </p:sp>
    </p:spTree>
    <p:extLst>
      <p:ext uri="{BB962C8B-B14F-4D97-AF65-F5344CB8AC3E}">
        <p14:creationId xmlns:p14="http://schemas.microsoft.com/office/powerpoint/2010/main" val="3519656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D36E7A-5309-D4B9-0E63-4E47D655AA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65D20D-3D78-ABE4-B1E5-AB029EC710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6C537-0F95-990B-C24F-7C4D4534349E}"/>
              </a:ext>
            </a:extLst>
          </p:cNvPr>
          <p:cNvSpPr>
            <a:spLocks noGrp="1"/>
          </p:cNvSpPr>
          <p:nvPr>
            <p:ph type="dt" sz="half" idx="10"/>
          </p:nvPr>
        </p:nvSpPr>
        <p:spPr/>
        <p:txBody>
          <a:bodyPr/>
          <a:lstStyle/>
          <a:p>
            <a:fld id="{11B76059-3928-4E91-A999-0056872BDA1D}" type="datetimeFigureOut">
              <a:rPr lang="en-US" smtClean="0"/>
              <a:t>9/17/2024</a:t>
            </a:fld>
            <a:endParaRPr lang="en-US"/>
          </a:p>
        </p:txBody>
      </p:sp>
      <p:sp>
        <p:nvSpPr>
          <p:cNvPr id="5" name="Footer Placeholder 4">
            <a:extLst>
              <a:ext uri="{FF2B5EF4-FFF2-40B4-BE49-F238E27FC236}">
                <a16:creationId xmlns:a16="http://schemas.microsoft.com/office/drawing/2014/main" id="{470A6B79-91D4-EF66-C969-E3920CE4D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498D9-3502-05FA-C4BC-58D1A8760A62}"/>
              </a:ext>
            </a:extLst>
          </p:cNvPr>
          <p:cNvSpPr>
            <a:spLocks noGrp="1"/>
          </p:cNvSpPr>
          <p:nvPr>
            <p:ph type="sldNum" sz="quarter" idx="12"/>
          </p:nvPr>
        </p:nvSpPr>
        <p:spPr/>
        <p:txBody>
          <a:bodyPr/>
          <a:lstStyle/>
          <a:p>
            <a:fld id="{B8B21FB7-7583-4096-B511-A7374D5D06B9}" type="slidenum">
              <a:rPr lang="en-US" smtClean="0"/>
              <a:t>‹#›</a:t>
            </a:fld>
            <a:endParaRPr lang="en-US"/>
          </a:p>
        </p:txBody>
      </p:sp>
    </p:spTree>
    <p:extLst>
      <p:ext uri="{BB962C8B-B14F-4D97-AF65-F5344CB8AC3E}">
        <p14:creationId xmlns:p14="http://schemas.microsoft.com/office/powerpoint/2010/main" val="15424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1D384-5A89-B6FC-9142-2E8E4F3E0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17B73-3CD4-1777-786E-00B411C016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8549B-3D0F-28B1-0C62-C811DD6919BA}"/>
              </a:ext>
            </a:extLst>
          </p:cNvPr>
          <p:cNvSpPr>
            <a:spLocks noGrp="1"/>
          </p:cNvSpPr>
          <p:nvPr>
            <p:ph type="dt" sz="half" idx="10"/>
          </p:nvPr>
        </p:nvSpPr>
        <p:spPr/>
        <p:txBody>
          <a:bodyPr/>
          <a:lstStyle/>
          <a:p>
            <a:fld id="{CCD0C193-4974-4A1F-9C63-07D595E30D66}" type="datetime1">
              <a:rPr lang="en-US" smtClean="0"/>
              <a:t>9/17/2024</a:t>
            </a:fld>
            <a:endParaRPr lang="en-US"/>
          </a:p>
        </p:txBody>
      </p:sp>
      <p:sp>
        <p:nvSpPr>
          <p:cNvPr id="5" name="Footer Placeholder 4">
            <a:extLst>
              <a:ext uri="{FF2B5EF4-FFF2-40B4-BE49-F238E27FC236}">
                <a16:creationId xmlns:a16="http://schemas.microsoft.com/office/drawing/2014/main" id="{D84EF806-D6B8-C819-00DC-01932CFB6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31FE4-AC07-7110-5EDE-E0D6D5A810B5}"/>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91548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F8A5E-1698-5CCB-3052-6F124C878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6AAC7-EF84-D371-1D30-C4AECBC48A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B3A1A4-8E5B-66EC-B6B6-36F0649607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CF5B96-ED32-D4BF-E291-B889E70172B3}"/>
              </a:ext>
            </a:extLst>
          </p:cNvPr>
          <p:cNvSpPr>
            <a:spLocks noGrp="1"/>
          </p:cNvSpPr>
          <p:nvPr>
            <p:ph type="dt" sz="half" idx="10"/>
          </p:nvPr>
        </p:nvSpPr>
        <p:spPr/>
        <p:txBody>
          <a:bodyPr/>
          <a:lstStyle/>
          <a:p>
            <a:fld id="{701AA87F-28D4-4BF0-B81F-877A89DFD5AC}" type="datetime1">
              <a:rPr lang="en-US" smtClean="0"/>
              <a:t>9/17/2024</a:t>
            </a:fld>
            <a:endParaRPr lang="en-US"/>
          </a:p>
        </p:txBody>
      </p:sp>
      <p:sp>
        <p:nvSpPr>
          <p:cNvPr id="6" name="Footer Placeholder 5">
            <a:extLst>
              <a:ext uri="{FF2B5EF4-FFF2-40B4-BE49-F238E27FC236}">
                <a16:creationId xmlns:a16="http://schemas.microsoft.com/office/drawing/2014/main" id="{2F311728-6F8B-3F36-6BE5-552CB0636D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94937E-64A7-DCCE-37FB-FA927CE66125}"/>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01032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978BC-9C8A-3DC0-1F84-C9E8ABA32F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36405-A4C2-41EA-A11B-D7E1B9162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0D2A36-75F2-A5B5-4A42-3B77EB7678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FC3846-2DC7-DE21-2139-BFC2068550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EA5F7C-A24D-CA83-7820-0E1EE402A0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9AFBAB-227E-23C2-0F8D-A8A45C15ED65}"/>
              </a:ext>
            </a:extLst>
          </p:cNvPr>
          <p:cNvSpPr>
            <a:spLocks noGrp="1"/>
          </p:cNvSpPr>
          <p:nvPr>
            <p:ph type="dt" sz="half" idx="10"/>
          </p:nvPr>
        </p:nvSpPr>
        <p:spPr/>
        <p:txBody>
          <a:bodyPr/>
          <a:lstStyle/>
          <a:p>
            <a:fld id="{A8A9F1F3-208B-49A3-B337-9C8ACEB3E0E1}" type="datetime1">
              <a:rPr lang="en-US" smtClean="0"/>
              <a:t>9/17/2024</a:t>
            </a:fld>
            <a:endParaRPr lang="en-US"/>
          </a:p>
        </p:txBody>
      </p:sp>
      <p:sp>
        <p:nvSpPr>
          <p:cNvPr id="8" name="Footer Placeholder 7">
            <a:extLst>
              <a:ext uri="{FF2B5EF4-FFF2-40B4-BE49-F238E27FC236}">
                <a16:creationId xmlns:a16="http://schemas.microsoft.com/office/drawing/2014/main" id="{5F6651D4-04D2-6A89-C5C6-EAD807C266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DA6D5B-16AB-1814-AFFC-54619CC4F460}"/>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917891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476B-360A-0E14-5294-6B0CFEA9EA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DA4C9E-498C-43E7-150D-6F41DF6C25A2}"/>
              </a:ext>
            </a:extLst>
          </p:cNvPr>
          <p:cNvSpPr>
            <a:spLocks noGrp="1"/>
          </p:cNvSpPr>
          <p:nvPr>
            <p:ph type="dt" sz="half" idx="10"/>
          </p:nvPr>
        </p:nvSpPr>
        <p:spPr/>
        <p:txBody>
          <a:bodyPr/>
          <a:lstStyle/>
          <a:p>
            <a:fld id="{27AF6CA6-7293-4AA2-A0E0-A3BF4416E786}" type="datetime1">
              <a:rPr lang="en-US" smtClean="0"/>
              <a:t>9/17/2024</a:t>
            </a:fld>
            <a:endParaRPr lang="en-US"/>
          </a:p>
        </p:txBody>
      </p:sp>
      <p:sp>
        <p:nvSpPr>
          <p:cNvPr id="4" name="Footer Placeholder 3">
            <a:extLst>
              <a:ext uri="{FF2B5EF4-FFF2-40B4-BE49-F238E27FC236}">
                <a16:creationId xmlns:a16="http://schemas.microsoft.com/office/drawing/2014/main" id="{0AD6E16D-A5A0-C01A-85B2-4F041DDC6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66CA86-63AB-9B73-27E1-17AA611A89F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06122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3F3E8-D7DF-DB4D-1341-44763DCB14AB}"/>
              </a:ext>
            </a:extLst>
          </p:cNvPr>
          <p:cNvSpPr>
            <a:spLocks noGrp="1"/>
          </p:cNvSpPr>
          <p:nvPr>
            <p:ph type="dt" sz="half" idx="10"/>
          </p:nvPr>
        </p:nvSpPr>
        <p:spPr/>
        <p:txBody>
          <a:bodyPr/>
          <a:lstStyle/>
          <a:p>
            <a:fld id="{98D87016-7BCD-46FB-8EE3-AB6C369108B4}" type="datetime1">
              <a:rPr lang="en-US" smtClean="0"/>
              <a:t>9/17/2024</a:t>
            </a:fld>
            <a:endParaRPr lang="en-US"/>
          </a:p>
        </p:txBody>
      </p:sp>
      <p:sp>
        <p:nvSpPr>
          <p:cNvPr id="3" name="Footer Placeholder 2">
            <a:extLst>
              <a:ext uri="{FF2B5EF4-FFF2-40B4-BE49-F238E27FC236}">
                <a16:creationId xmlns:a16="http://schemas.microsoft.com/office/drawing/2014/main" id="{D45C5B18-0919-F538-14DB-352475F90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549D6C-A19E-4C1B-42FB-B8D553A5A14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27558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3DBC-A1B0-6C7E-0644-0408A3637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6A1368-FBA8-EF51-0BFE-C4A15EBA66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6784E9-3D79-AB1F-18FF-82B2765B9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6EFD4-C5E0-D2BB-C4FB-93AC9F471E0D}"/>
              </a:ext>
            </a:extLst>
          </p:cNvPr>
          <p:cNvSpPr>
            <a:spLocks noGrp="1"/>
          </p:cNvSpPr>
          <p:nvPr>
            <p:ph type="dt" sz="half" idx="10"/>
          </p:nvPr>
        </p:nvSpPr>
        <p:spPr/>
        <p:txBody>
          <a:bodyPr/>
          <a:lstStyle/>
          <a:p>
            <a:fld id="{A1547011-1FFC-4EF8-9A2E-53B4AD2ADBD4}" type="datetime1">
              <a:rPr lang="en-US" smtClean="0"/>
              <a:t>9/17/2024</a:t>
            </a:fld>
            <a:endParaRPr lang="en-US"/>
          </a:p>
        </p:txBody>
      </p:sp>
      <p:sp>
        <p:nvSpPr>
          <p:cNvPr id="6" name="Footer Placeholder 5">
            <a:extLst>
              <a:ext uri="{FF2B5EF4-FFF2-40B4-BE49-F238E27FC236}">
                <a16:creationId xmlns:a16="http://schemas.microsoft.com/office/drawing/2014/main" id="{9997C0C1-72FF-3130-6EB6-CDA5EC617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643787-4D16-82DD-B80B-B26EE3BCE7E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13905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8D26-D886-E5F8-062C-EE9E263F2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04C06B-EC2B-D3E8-3E03-B8AD10E7AA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1357E1-9AF1-A012-77DA-4CEFAF4C55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3FCC35-9369-2B10-E2AB-20B9C5D36050}"/>
              </a:ext>
            </a:extLst>
          </p:cNvPr>
          <p:cNvSpPr>
            <a:spLocks noGrp="1"/>
          </p:cNvSpPr>
          <p:nvPr>
            <p:ph type="dt" sz="half" idx="10"/>
          </p:nvPr>
        </p:nvSpPr>
        <p:spPr/>
        <p:txBody>
          <a:bodyPr/>
          <a:lstStyle/>
          <a:p>
            <a:fld id="{9562EB47-45B4-4EF5-A743-B4885DD2F060}" type="datetime1">
              <a:rPr lang="en-US" smtClean="0"/>
              <a:t>9/17/2024</a:t>
            </a:fld>
            <a:endParaRPr lang="en-US"/>
          </a:p>
        </p:txBody>
      </p:sp>
      <p:sp>
        <p:nvSpPr>
          <p:cNvPr id="6" name="Footer Placeholder 5">
            <a:extLst>
              <a:ext uri="{FF2B5EF4-FFF2-40B4-BE49-F238E27FC236}">
                <a16:creationId xmlns:a16="http://schemas.microsoft.com/office/drawing/2014/main" id="{2C165C92-DE94-74C5-1BCB-9E6DE0C50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A2A73-0319-0D89-87F9-E017FB0427D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876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460D3B-9123-3E22-3C90-A21EC10BD4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A1C72B-8451-F73A-B2BB-6D25AAB7CB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89F1E-5834-549B-9621-A3F5527797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8D24A4-5FEC-4062-8995-EB21925B3B40}" type="datetime1">
              <a:rPr lang="en-US" smtClean="0"/>
              <a:t>9/17/2024</a:t>
            </a:fld>
            <a:endParaRPr lang="en-US" sz="1000" dirty="0"/>
          </a:p>
        </p:txBody>
      </p:sp>
      <p:sp>
        <p:nvSpPr>
          <p:cNvPr id="5" name="Footer Placeholder 4">
            <a:extLst>
              <a:ext uri="{FF2B5EF4-FFF2-40B4-BE49-F238E27FC236}">
                <a16:creationId xmlns:a16="http://schemas.microsoft.com/office/drawing/2014/main" id="{E9C6BD46-C72F-0A78-5719-ACBF2F8457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sz="1000"/>
          </a:p>
        </p:txBody>
      </p:sp>
      <p:sp>
        <p:nvSpPr>
          <p:cNvPr id="6" name="Slide Number Placeholder 5">
            <a:extLst>
              <a:ext uri="{FF2B5EF4-FFF2-40B4-BE49-F238E27FC236}">
                <a16:creationId xmlns:a16="http://schemas.microsoft.com/office/drawing/2014/main" id="{B614C22C-A985-4FCC-830E-E726B9C376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747434-7036-48DB-A148-6B3D8EE75CDA}" type="slidenum">
              <a:rPr lang="en-US" smtClean="0"/>
              <a:pPr/>
              <a:t>‹#›</a:t>
            </a:fld>
            <a:endParaRPr lang="en-US" sz="1000" dirty="0"/>
          </a:p>
        </p:txBody>
      </p:sp>
    </p:spTree>
    <p:extLst>
      <p:ext uri="{BB962C8B-B14F-4D97-AF65-F5344CB8AC3E}">
        <p14:creationId xmlns:p14="http://schemas.microsoft.com/office/powerpoint/2010/main" val="82853018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172561-39D0-B857-14B5-C0F5671D09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591C8E-B0F1-DACC-7B28-3587C7265D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05DF8-DB72-726E-6123-A887C34DC2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B76059-3928-4E91-A999-0056872BDA1D}" type="datetimeFigureOut">
              <a:rPr lang="en-US" smtClean="0"/>
              <a:t>9/17/2024</a:t>
            </a:fld>
            <a:endParaRPr lang="en-US"/>
          </a:p>
        </p:txBody>
      </p:sp>
      <p:sp>
        <p:nvSpPr>
          <p:cNvPr id="5" name="Footer Placeholder 4">
            <a:extLst>
              <a:ext uri="{FF2B5EF4-FFF2-40B4-BE49-F238E27FC236}">
                <a16:creationId xmlns:a16="http://schemas.microsoft.com/office/drawing/2014/main" id="{CD292022-E5BE-1C76-A679-665EEE6B6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E55CFB6-CFBB-3A31-82FC-05F4FE73F5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B21FB7-7583-4096-B511-A7374D5D06B9}" type="slidenum">
              <a:rPr lang="en-US" smtClean="0"/>
              <a:t>‹#›</a:t>
            </a:fld>
            <a:endParaRPr lang="en-US"/>
          </a:p>
        </p:txBody>
      </p:sp>
    </p:spTree>
    <p:extLst>
      <p:ext uri="{BB962C8B-B14F-4D97-AF65-F5344CB8AC3E}">
        <p14:creationId xmlns:p14="http://schemas.microsoft.com/office/powerpoint/2010/main" val="225843674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greenshoeconsulting.com/stateofstres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9.jpeg"/><Relationship Id="rId7" Type="http://schemas.openxmlformats.org/officeDocument/2006/relationships/image" Target="../media/image53.sv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svg"/><Relationship Id="rId5" Type="http://schemas.openxmlformats.org/officeDocument/2006/relationships/image" Target="../media/image51.sv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40.sv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ideo" Target="https://www.youtube.com/embed/t1WWDBTda2Y?start=2&amp;feature=oembed"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5.jpg"/><Relationship Id="rId3" Type="http://schemas.openxmlformats.org/officeDocument/2006/relationships/image" Target="../media/image9.jpg"/><Relationship Id="rId7" Type="http://schemas.openxmlformats.org/officeDocument/2006/relationships/image" Target="../media/image3.png"/><Relationship Id="rId12" Type="http://schemas.openxmlformats.org/officeDocument/2006/relationships/image" Target="../media/image16.jpg"/><Relationship Id="rId17" Type="http://schemas.openxmlformats.org/officeDocument/2006/relationships/image" Target="../media/image6.png"/><Relationship Id="rId2" Type="http://schemas.openxmlformats.org/officeDocument/2006/relationships/notesSlide" Target="../notesSlides/notesSlide1.xml"/><Relationship Id="rId16"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2.jpeg"/><Relationship Id="rId11" Type="http://schemas.openxmlformats.org/officeDocument/2006/relationships/image" Target="../media/image15.png"/><Relationship Id="rId5" Type="http://schemas.openxmlformats.org/officeDocument/2006/relationships/image" Target="../media/image8.jpg"/><Relationship Id="rId15" Type="http://schemas.openxmlformats.org/officeDocument/2006/relationships/image" Target="../media/image18.jpg"/><Relationship Id="rId10" Type="http://schemas.openxmlformats.org/officeDocument/2006/relationships/image" Target="../media/image4.jpeg"/><Relationship Id="rId4" Type="http://schemas.openxmlformats.org/officeDocument/2006/relationships/image" Target="../media/image11.png"/><Relationship Id="rId9" Type="http://schemas.openxmlformats.org/officeDocument/2006/relationships/image" Target="../media/image14.jpg"/><Relationship Id="rId14" Type="http://schemas.openxmlformats.org/officeDocument/2006/relationships/image" Target="../media/image17.jpg"/></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docs.google.com/forms/d/1q1mZPQmzCDBg1FRtBmxgTywizZhpjQhQ5SnNbeDTIUs/edi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86.jpeg"/><Relationship Id="rId5" Type="http://schemas.openxmlformats.org/officeDocument/2006/relationships/image" Target="../media/image85.sv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video" Target="https://www.youtube.com/embed/5SrpYZum4Nk?feature=oembed"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ocs.google.com/forms/d/1q1mZPQmzCDBg1FRtBmxgTywizZhpjQhQ5SnNbeDTIUs/edi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he Future of Computing: How Brain-Computer Interfaces Will Change Our  Relationship with Computers">
            <a:extLst>
              <a:ext uri="{FF2B5EF4-FFF2-40B4-BE49-F238E27FC236}">
                <a16:creationId xmlns:a16="http://schemas.microsoft.com/office/drawing/2014/main" id="{5864D72F-CDDD-9255-E477-95B913B564AA}"/>
              </a:ext>
            </a:extLst>
          </p:cNvPr>
          <p:cNvPicPr>
            <a:picLocks noChangeAspect="1" noChangeArrowheads="1"/>
          </p:cNvPicPr>
          <p:nvPr/>
        </p:nvPicPr>
        <p:blipFill>
          <a:blip r:embed="rId2">
            <a:alphaModFix amt="70000"/>
            <a:extLst>
              <a:ext uri="{BEBA8EAE-BF5A-486C-A8C5-ECC9F3942E4B}">
                <a14:imgProps xmlns:a14="http://schemas.microsoft.com/office/drawing/2010/main">
                  <a14:imgLayer r:embed="rId3">
                    <a14:imgEffect>
                      <a14:colorTemperature colorTemp="3107"/>
                    </a14:imgEffect>
                    <a14:imgEffect>
                      <a14:saturation sat="63000"/>
                    </a14:imgEffect>
                  </a14:imgLayer>
                </a14:imgProps>
              </a:ext>
              <a:ext uri="{28A0092B-C50C-407E-A947-70E740481C1C}">
                <a14:useLocalDpi xmlns:a14="http://schemas.microsoft.com/office/drawing/2010/main" val="0"/>
              </a:ext>
            </a:extLst>
          </a:blip>
          <a:srcRect b="5081"/>
          <a:stretch/>
        </p:blipFill>
        <p:spPr bwMode="auto">
          <a:xfrm>
            <a:off x="20" y="1282"/>
            <a:ext cx="12191980" cy="6856718"/>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12AB68C-A79B-D423-F25F-32746F7E3930}"/>
              </a:ext>
            </a:extLst>
          </p:cNvPr>
          <p:cNvSpPr txBox="1">
            <a:spLocks/>
          </p:cNvSpPr>
          <p:nvPr/>
        </p:nvSpPr>
        <p:spPr>
          <a:xfrm>
            <a:off x="1773390" y="266480"/>
            <a:ext cx="8645220" cy="108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FFFF"/>
                </a:solidFill>
              </a:rPr>
              <a:t>Thought Leadership</a:t>
            </a:r>
          </a:p>
        </p:txBody>
      </p:sp>
      <p:sp>
        <p:nvSpPr>
          <p:cNvPr id="5" name="Subtitle 2">
            <a:extLst>
              <a:ext uri="{FF2B5EF4-FFF2-40B4-BE49-F238E27FC236}">
                <a16:creationId xmlns:a16="http://schemas.microsoft.com/office/drawing/2014/main" id="{2775C469-2B9B-E370-0745-C34984AEA31B}"/>
              </a:ext>
            </a:extLst>
          </p:cNvPr>
          <p:cNvSpPr txBox="1">
            <a:spLocks/>
          </p:cNvSpPr>
          <p:nvPr/>
        </p:nvSpPr>
        <p:spPr>
          <a:xfrm>
            <a:off x="1679797" y="1225897"/>
            <a:ext cx="8832406" cy="986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FFFFFF"/>
                </a:solidFill>
              </a:rPr>
              <a:t>The Cognitive Impacts of Brain Computer Interfaces</a:t>
            </a:r>
          </a:p>
        </p:txBody>
      </p:sp>
      <p:sp>
        <p:nvSpPr>
          <p:cNvPr id="6" name="Subtitle 2">
            <a:extLst>
              <a:ext uri="{FF2B5EF4-FFF2-40B4-BE49-F238E27FC236}">
                <a16:creationId xmlns:a16="http://schemas.microsoft.com/office/drawing/2014/main" id="{109ED238-FEF7-D5D7-2A22-99BA5B333B95}"/>
              </a:ext>
            </a:extLst>
          </p:cNvPr>
          <p:cNvSpPr txBox="1">
            <a:spLocks/>
          </p:cNvSpPr>
          <p:nvPr/>
        </p:nvSpPr>
        <p:spPr>
          <a:xfrm>
            <a:off x="8490857" y="5409793"/>
            <a:ext cx="4228128" cy="986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chemeClr val="tx2">
                  <a:lumMod val="75000"/>
                  <a:lumOff val="25000"/>
                </a:schemeClr>
              </a:buClr>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Clr>
                <a:schemeClr val="tx2">
                  <a:lumMod val="75000"/>
                  <a:lumOff val="25000"/>
                </a:schemeClr>
              </a:buClr>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90000"/>
              </a:lnSpc>
              <a:spcBef>
                <a:spcPts val="500"/>
              </a:spcBef>
              <a:buClr>
                <a:schemeClr val="tx2">
                  <a:lumMod val="75000"/>
                  <a:lumOff val="25000"/>
                </a:schemeClr>
              </a:buClr>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Clr>
                <a:schemeClr val="tx2">
                  <a:lumMod val="75000"/>
                  <a:lumOff val="25000"/>
                </a:schemeClr>
              </a:buClr>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Clr>
                <a:schemeClr val="tx2">
                  <a:lumMod val="75000"/>
                  <a:lumOff val="25000"/>
                </a:schemeClr>
              </a:buClr>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dirty="0">
                <a:solidFill>
                  <a:srgbClr val="FFFFFF"/>
                </a:solidFill>
              </a:rPr>
              <a:t>Presented by </a:t>
            </a:r>
          </a:p>
          <a:p>
            <a:r>
              <a:rPr lang="en-US" sz="2000" dirty="0">
                <a:solidFill>
                  <a:srgbClr val="FFFFFF"/>
                </a:solidFill>
              </a:rPr>
              <a:t>Steve Shelton</a:t>
            </a:r>
          </a:p>
          <a:p>
            <a:r>
              <a:rPr lang="en-US" sz="2000" dirty="0">
                <a:solidFill>
                  <a:srgbClr val="FFFFFF"/>
                </a:solidFill>
              </a:rPr>
              <a:t>Green Shoe Consulting</a:t>
            </a:r>
          </a:p>
        </p:txBody>
      </p:sp>
    </p:spTree>
    <p:extLst>
      <p:ext uri="{BB962C8B-B14F-4D97-AF65-F5344CB8AC3E}">
        <p14:creationId xmlns:p14="http://schemas.microsoft.com/office/powerpoint/2010/main" val="32290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7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25" name="Rectangle 9224">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9218" name="Picture 2" descr="1 cover AirPods with active electrodes">
            <a:extLst>
              <a:ext uri="{FF2B5EF4-FFF2-40B4-BE49-F238E27FC236}">
                <a16:creationId xmlns:a16="http://schemas.microsoft.com/office/drawing/2014/main" id="{3CF3979D-0C6F-DB9C-B31B-07385C5C0D4C}"/>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b="7025"/>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23105E-749E-0AC8-4F62-0DE35E86E1E0}"/>
              </a:ext>
            </a:extLst>
          </p:cNvPr>
          <p:cNvSpPr>
            <a:spLocks noGrp="1"/>
          </p:cNvSpPr>
          <p:nvPr>
            <p:ph type="title"/>
          </p:nvPr>
        </p:nvSpPr>
        <p:spPr>
          <a:xfrm>
            <a:off x="1196656" y="4276110"/>
            <a:ext cx="9795637" cy="2220775"/>
          </a:xfrm>
        </p:spPr>
        <p:txBody>
          <a:bodyPr vert="horz" lIns="91440" tIns="45720" rIns="91440" bIns="45720" rtlCol="0" anchor="b">
            <a:normAutofit/>
          </a:bodyPr>
          <a:lstStyle/>
          <a:p>
            <a:pPr algn="ctr"/>
            <a:r>
              <a:rPr lang="en-US" sz="5200" b="1" dirty="0">
                <a:solidFill>
                  <a:srgbClr val="FFFFFF"/>
                </a:solidFill>
              </a:rPr>
              <a:t>Brain Computer Interface (BCI)</a:t>
            </a:r>
          </a:p>
        </p:txBody>
      </p:sp>
    </p:spTree>
    <p:extLst>
      <p:ext uri="{BB962C8B-B14F-4D97-AF65-F5344CB8AC3E}">
        <p14:creationId xmlns:p14="http://schemas.microsoft.com/office/powerpoint/2010/main" val="1771587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rain with a circuit board and a phone&#10;&#10;Description automatically generated with medium confidence">
            <a:extLst>
              <a:ext uri="{FF2B5EF4-FFF2-40B4-BE49-F238E27FC236}">
                <a16:creationId xmlns:a16="http://schemas.microsoft.com/office/drawing/2014/main" id="{E8008A6C-477A-3729-B8C8-D295DD955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3405761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E345-4E0B-E990-E041-FEEDC5858A58}"/>
              </a:ext>
            </a:extLst>
          </p:cNvPr>
          <p:cNvSpPr>
            <a:spLocks noGrp="1"/>
          </p:cNvSpPr>
          <p:nvPr>
            <p:ph type="title"/>
          </p:nvPr>
        </p:nvSpPr>
        <p:spPr>
          <a:xfrm>
            <a:off x="707571" y="2766218"/>
            <a:ext cx="10515600" cy="1325563"/>
          </a:xfrm>
        </p:spPr>
        <p:txBody>
          <a:bodyPr/>
          <a:lstStyle/>
          <a:p>
            <a:pPr algn="ctr"/>
            <a:r>
              <a:rPr lang="en-US" b="1" dirty="0"/>
              <a:t>Workplace Challenges</a:t>
            </a:r>
          </a:p>
        </p:txBody>
      </p:sp>
    </p:spTree>
    <p:extLst>
      <p:ext uri="{BB962C8B-B14F-4D97-AF65-F5344CB8AC3E}">
        <p14:creationId xmlns:p14="http://schemas.microsoft.com/office/powerpoint/2010/main" val="2279558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75B2795-D77C-9229-4427-A6AADC32154D}"/>
              </a:ext>
            </a:extLst>
          </p:cNvPr>
          <p:cNvSpPr/>
          <p:nvPr/>
        </p:nvSpPr>
        <p:spPr>
          <a:xfrm>
            <a:off x="5648134" y="3976497"/>
            <a:ext cx="4816151" cy="20730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EA75D36-249F-8FC0-607E-F3F8DF132674}"/>
              </a:ext>
            </a:extLst>
          </p:cNvPr>
          <p:cNvSpPr/>
          <p:nvPr/>
        </p:nvSpPr>
        <p:spPr>
          <a:xfrm>
            <a:off x="5648134" y="1903445"/>
            <a:ext cx="4816151" cy="2073052"/>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66D56A7-683B-32BC-708B-FED07859E818}"/>
              </a:ext>
            </a:extLst>
          </p:cNvPr>
          <p:cNvSpPr/>
          <p:nvPr/>
        </p:nvSpPr>
        <p:spPr>
          <a:xfrm>
            <a:off x="838200" y="1903445"/>
            <a:ext cx="4816151" cy="2073052"/>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9FC13FB-0A38-2C19-6542-FAF88B762E44}"/>
              </a:ext>
            </a:extLst>
          </p:cNvPr>
          <p:cNvSpPr/>
          <p:nvPr/>
        </p:nvSpPr>
        <p:spPr>
          <a:xfrm>
            <a:off x="838200" y="3979607"/>
            <a:ext cx="4816151" cy="207305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01CA97-7DC6-F9D8-1011-55F2228A3846}"/>
              </a:ext>
            </a:extLst>
          </p:cNvPr>
          <p:cNvSpPr>
            <a:spLocks noGrp="1"/>
          </p:cNvSpPr>
          <p:nvPr>
            <p:ph type="title"/>
          </p:nvPr>
        </p:nvSpPr>
        <p:spPr/>
        <p:txBody>
          <a:bodyPr/>
          <a:lstStyle/>
          <a:p>
            <a:r>
              <a:rPr lang="en-US" b="1" dirty="0"/>
              <a:t>Stress and Burnout Rates </a:t>
            </a:r>
          </a:p>
        </p:txBody>
      </p:sp>
      <p:sp>
        <p:nvSpPr>
          <p:cNvPr id="4" name="TextBox 3">
            <a:extLst>
              <a:ext uri="{FF2B5EF4-FFF2-40B4-BE49-F238E27FC236}">
                <a16:creationId xmlns:a16="http://schemas.microsoft.com/office/drawing/2014/main" id="{3138F30E-EBB5-D416-C7B6-772294ABE014}"/>
              </a:ext>
            </a:extLst>
          </p:cNvPr>
          <p:cNvSpPr txBox="1"/>
          <p:nvPr/>
        </p:nvSpPr>
        <p:spPr>
          <a:xfrm>
            <a:off x="6481665" y="1215968"/>
            <a:ext cx="5710335" cy="523220"/>
          </a:xfrm>
          <a:prstGeom prst="rect">
            <a:avLst/>
          </a:prstGeom>
          <a:noFill/>
        </p:spPr>
        <p:txBody>
          <a:bodyPr wrap="square" rtlCol="0">
            <a:spAutoFit/>
          </a:bodyPr>
          <a:lstStyle/>
          <a:p>
            <a:r>
              <a:rPr lang="en-US" sz="2800" dirty="0"/>
              <a:t>Among </a:t>
            </a:r>
            <a:r>
              <a:rPr lang="en-US" sz="2800" dirty="0" err="1"/>
              <a:t>Infragard</a:t>
            </a:r>
            <a:r>
              <a:rPr lang="en-US" sz="2800" dirty="0"/>
              <a:t> Professionals</a:t>
            </a:r>
          </a:p>
        </p:txBody>
      </p:sp>
      <p:sp>
        <p:nvSpPr>
          <p:cNvPr id="5" name="TextBox 4">
            <a:extLst>
              <a:ext uri="{FF2B5EF4-FFF2-40B4-BE49-F238E27FC236}">
                <a16:creationId xmlns:a16="http://schemas.microsoft.com/office/drawing/2014/main" id="{0DC682FE-959C-7F21-B389-3C196C73EAEF}"/>
              </a:ext>
            </a:extLst>
          </p:cNvPr>
          <p:cNvSpPr txBox="1"/>
          <p:nvPr/>
        </p:nvSpPr>
        <p:spPr>
          <a:xfrm>
            <a:off x="2715210" y="2100060"/>
            <a:ext cx="2575249" cy="523220"/>
          </a:xfrm>
          <a:prstGeom prst="rect">
            <a:avLst/>
          </a:prstGeom>
          <a:noFill/>
        </p:spPr>
        <p:txBody>
          <a:bodyPr wrap="square" rtlCol="0">
            <a:spAutoFit/>
          </a:bodyPr>
          <a:lstStyle/>
          <a:p>
            <a:r>
              <a:rPr lang="en-US" sz="2800" b="1" dirty="0"/>
              <a:t>CISOs</a:t>
            </a:r>
          </a:p>
        </p:txBody>
      </p:sp>
      <p:sp>
        <p:nvSpPr>
          <p:cNvPr id="6" name="TextBox 5">
            <a:extLst>
              <a:ext uri="{FF2B5EF4-FFF2-40B4-BE49-F238E27FC236}">
                <a16:creationId xmlns:a16="http://schemas.microsoft.com/office/drawing/2014/main" id="{96B2F05D-EE5A-9D1D-BE49-7D419D74ED6D}"/>
              </a:ext>
            </a:extLst>
          </p:cNvPr>
          <p:cNvSpPr txBox="1"/>
          <p:nvPr/>
        </p:nvSpPr>
        <p:spPr>
          <a:xfrm>
            <a:off x="2894047" y="3214267"/>
            <a:ext cx="2575249" cy="400110"/>
          </a:xfrm>
          <a:prstGeom prst="rect">
            <a:avLst/>
          </a:prstGeom>
          <a:noFill/>
        </p:spPr>
        <p:txBody>
          <a:bodyPr wrap="square" rtlCol="0">
            <a:spAutoFit/>
          </a:bodyPr>
          <a:lstStyle/>
          <a:p>
            <a:r>
              <a:rPr lang="en-US" sz="2000" dirty="0"/>
              <a:t>Burnout</a:t>
            </a:r>
          </a:p>
        </p:txBody>
      </p:sp>
      <p:sp>
        <p:nvSpPr>
          <p:cNvPr id="7" name="TextBox 6">
            <a:extLst>
              <a:ext uri="{FF2B5EF4-FFF2-40B4-BE49-F238E27FC236}">
                <a16:creationId xmlns:a16="http://schemas.microsoft.com/office/drawing/2014/main" id="{0B0C20AF-A2C2-BA36-4B07-48CD253229D7}"/>
              </a:ext>
            </a:extLst>
          </p:cNvPr>
          <p:cNvSpPr txBox="1"/>
          <p:nvPr/>
        </p:nvSpPr>
        <p:spPr>
          <a:xfrm>
            <a:off x="2867610" y="2745613"/>
            <a:ext cx="2575249" cy="400110"/>
          </a:xfrm>
          <a:prstGeom prst="rect">
            <a:avLst/>
          </a:prstGeom>
          <a:noFill/>
        </p:spPr>
        <p:txBody>
          <a:bodyPr wrap="square" rtlCol="0">
            <a:spAutoFit/>
          </a:bodyPr>
          <a:lstStyle/>
          <a:p>
            <a:r>
              <a:rPr lang="en-US" sz="2000" dirty="0"/>
              <a:t>Chronic Distress</a:t>
            </a:r>
          </a:p>
        </p:txBody>
      </p:sp>
      <p:sp>
        <p:nvSpPr>
          <p:cNvPr id="8" name="TextBox 7">
            <a:extLst>
              <a:ext uri="{FF2B5EF4-FFF2-40B4-BE49-F238E27FC236}">
                <a16:creationId xmlns:a16="http://schemas.microsoft.com/office/drawing/2014/main" id="{2B9A78E3-65F2-E36E-FB18-4E67BAAB2903}"/>
              </a:ext>
            </a:extLst>
          </p:cNvPr>
          <p:cNvSpPr txBox="1"/>
          <p:nvPr/>
        </p:nvSpPr>
        <p:spPr>
          <a:xfrm>
            <a:off x="7598234" y="2930279"/>
            <a:ext cx="2575249" cy="400110"/>
          </a:xfrm>
          <a:prstGeom prst="rect">
            <a:avLst/>
          </a:prstGeom>
          <a:noFill/>
        </p:spPr>
        <p:txBody>
          <a:bodyPr wrap="square" rtlCol="0">
            <a:spAutoFit/>
          </a:bodyPr>
          <a:lstStyle/>
          <a:p>
            <a:r>
              <a:rPr lang="en-US" sz="2000" dirty="0"/>
              <a:t>Operational Distress</a:t>
            </a:r>
          </a:p>
        </p:txBody>
      </p:sp>
      <p:sp>
        <p:nvSpPr>
          <p:cNvPr id="9" name="TextBox 8">
            <a:extLst>
              <a:ext uri="{FF2B5EF4-FFF2-40B4-BE49-F238E27FC236}">
                <a16:creationId xmlns:a16="http://schemas.microsoft.com/office/drawing/2014/main" id="{E1BE9183-EC0C-7986-1B3C-702776D522BB}"/>
              </a:ext>
            </a:extLst>
          </p:cNvPr>
          <p:cNvSpPr txBox="1"/>
          <p:nvPr/>
        </p:nvSpPr>
        <p:spPr>
          <a:xfrm>
            <a:off x="1866121" y="2632685"/>
            <a:ext cx="1166325" cy="523220"/>
          </a:xfrm>
          <a:prstGeom prst="rect">
            <a:avLst/>
          </a:prstGeom>
          <a:noFill/>
        </p:spPr>
        <p:txBody>
          <a:bodyPr wrap="square" rtlCol="0">
            <a:spAutoFit/>
          </a:bodyPr>
          <a:lstStyle/>
          <a:p>
            <a:r>
              <a:rPr lang="en-US" sz="2800" b="1" dirty="0"/>
              <a:t>71%</a:t>
            </a:r>
          </a:p>
        </p:txBody>
      </p:sp>
      <p:sp>
        <p:nvSpPr>
          <p:cNvPr id="10" name="TextBox 9">
            <a:extLst>
              <a:ext uri="{FF2B5EF4-FFF2-40B4-BE49-F238E27FC236}">
                <a16:creationId xmlns:a16="http://schemas.microsoft.com/office/drawing/2014/main" id="{160D2B93-6771-F65B-DDC3-05AA7591D4D3}"/>
              </a:ext>
            </a:extLst>
          </p:cNvPr>
          <p:cNvSpPr txBox="1"/>
          <p:nvPr/>
        </p:nvSpPr>
        <p:spPr>
          <a:xfrm>
            <a:off x="1853677" y="3155905"/>
            <a:ext cx="1166325" cy="523220"/>
          </a:xfrm>
          <a:prstGeom prst="rect">
            <a:avLst/>
          </a:prstGeom>
          <a:noFill/>
        </p:spPr>
        <p:txBody>
          <a:bodyPr wrap="square" rtlCol="0">
            <a:spAutoFit/>
          </a:bodyPr>
          <a:lstStyle/>
          <a:p>
            <a:r>
              <a:rPr lang="en-US" sz="2800" b="1" dirty="0"/>
              <a:t>59%</a:t>
            </a:r>
          </a:p>
        </p:txBody>
      </p:sp>
      <p:sp>
        <p:nvSpPr>
          <p:cNvPr id="12" name="TextBox 11">
            <a:extLst>
              <a:ext uri="{FF2B5EF4-FFF2-40B4-BE49-F238E27FC236}">
                <a16:creationId xmlns:a16="http://schemas.microsoft.com/office/drawing/2014/main" id="{BA1F31E7-9631-864E-F15A-E02A7BF13FA3}"/>
              </a:ext>
            </a:extLst>
          </p:cNvPr>
          <p:cNvSpPr txBox="1"/>
          <p:nvPr/>
        </p:nvSpPr>
        <p:spPr>
          <a:xfrm>
            <a:off x="6749142" y="2097063"/>
            <a:ext cx="3209734" cy="523220"/>
          </a:xfrm>
          <a:prstGeom prst="rect">
            <a:avLst/>
          </a:prstGeom>
          <a:noFill/>
        </p:spPr>
        <p:txBody>
          <a:bodyPr wrap="square" rtlCol="0">
            <a:spAutoFit/>
          </a:bodyPr>
          <a:lstStyle/>
          <a:p>
            <a:r>
              <a:rPr lang="en-US" sz="2800" b="1" dirty="0"/>
              <a:t>Law Enforcement</a:t>
            </a:r>
          </a:p>
        </p:txBody>
      </p:sp>
      <p:sp>
        <p:nvSpPr>
          <p:cNvPr id="13" name="TextBox 12">
            <a:extLst>
              <a:ext uri="{FF2B5EF4-FFF2-40B4-BE49-F238E27FC236}">
                <a16:creationId xmlns:a16="http://schemas.microsoft.com/office/drawing/2014/main" id="{B84087F8-F9A2-4F3A-1A9D-9CF3AD310504}"/>
              </a:ext>
            </a:extLst>
          </p:cNvPr>
          <p:cNvSpPr txBox="1"/>
          <p:nvPr/>
        </p:nvSpPr>
        <p:spPr>
          <a:xfrm>
            <a:off x="6178425" y="2818232"/>
            <a:ext cx="1401145" cy="523220"/>
          </a:xfrm>
          <a:prstGeom prst="rect">
            <a:avLst/>
          </a:prstGeom>
          <a:noFill/>
        </p:spPr>
        <p:txBody>
          <a:bodyPr wrap="square" rtlCol="0">
            <a:spAutoFit/>
          </a:bodyPr>
          <a:lstStyle/>
          <a:p>
            <a:r>
              <a:rPr lang="en-US" sz="2800" b="1" dirty="0"/>
              <a:t>45-85%</a:t>
            </a:r>
          </a:p>
        </p:txBody>
      </p:sp>
      <p:sp>
        <p:nvSpPr>
          <p:cNvPr id="14" name="TextBox 13">
            <a:extLst>
              <a:ext uri="{FF2B5EF4-FFF2-40B4-BE49-F238E27FC236}">
                <a16:creationId xmlns:a16="http://schemas.microsoft.com/office/drawing/2014/main" id="{D4C7CDD6-E9CD-D2F7-51BB-C9C351A3FE50}"/>
              </a:ext>
            </a:extLst>
          </p:cNvPr>
          <p:cNvSpPr txBox="1"/>
          <p:nvPr/>
        </p:nvSpPr>
        <p:spPr>
          <a:xfrm>
            <a:off x="1955543" y="4237254"/>
            <a:ext cx="2575249" cy="523220"/>
          </a:xfrm>
          <a:prstGeom prst="rect">
            <a:avLst/>
          </a:prstGeom>
          <a:noFill/>
        </p:spPr>
        <p:txBody>
          <a:bodyPr wrap="square" rtlCol="0">
            <a:spAutoFit/>
          </a:bodyPr>
          <a:lstStyle/>
          <a:p>
            <a:pPr algn="ctr"/>
            <a:r>
              <a:rPr lang="en-US" sz="2800" b="1" dirty="0"/>
              <a:t>Firefighters</a:t>
            </a:r>
          </a:p>
        </p:txBody>
      </p:sp>
      <p:sp>
        <p:nvSpPr>
          <p:cNvPr id="15" name="TextBox 14">
            <a:extLst>
              <a:ext uri="{FF2B5EF4-FFF2-40B4-BE49-F238E27FC236}">
                <a16:creationId xmlns:a16="http://schemas.microsoft.com/office/drawing/2014/main" id="{11A51481-B333-1D74-ED8A-912A67B4E81E}"/>
              </a:ext>
            </a:extLst>
          </p:cNvPr>
          <p:cNvSpPr txBox="1"/>
          <p:nvPr/>
        </p:nvSpPr>
        <p:spPr>
          <a:xfrm>
            <a:off x="2894046" y="4959676"/>
            <a:ext cx="2575249" cy="400110"/>
          </a:xfrm>
          <a:prstGeom prst="rect">
            <a:avLst/>
          </a:prstGeom>
          <a:noFill/>
        </p:spPr>
        <p:txBody>
          <a:bodyPr wrap="square" rtlCol="0">
            <a:spAutoFit/>
          </a:bodyPr>
          <a:lstStyle/>
          <a:p>
            <a:r>
              <a:rPr lang="en-US" sz="2000" dirty="0"/>
              <a:t>Burnout </a:t>
            </a:r>
          </a:p>
        </p:txBody>
      </p:sp>
      <p:sp>
        <p:nvSpPr>
          <p:cNvPr id="16" name="TextBox 15">
            <a:extLst>
              <a:ext uri="{FF2B5EF4-FFF2-40B4-BE49-F238E27FC236}">
                <a16:creationId xmlns:a16="http://schemas.microsoft.com/office/drawing/2014/main" id="{6A806BEF-2432-C963-2C36-1623D05BEEF4}"/>
              </a:ext>
            </a:extLst>
          </p:cNvPr>
          <p:cNvSpPr txBox="1"/>
          <p:nvPr/>
        </p:nvSpPr>
        <p:spPr>
          <a:xfrm>
            <a:off x="1866121" y="4882732"/>
            <a:ext cx="1166325" cy="523220"/>
          </a:xfrm>
          <a:prstGeom prst="rect">
            <a:avLst/>
          </a:prstGeom>
          <a:noFill/>
        </p:spPr>
        <p:txBody>
          <a:bodyPr wrap="square" rtlCol="0">
            <a:spAutoFit/>
          </a:bodyPr>
          <a:lstStyle/>
          <a:p>
            <a:r>
              <a:rPr lang="en-US" sz="2800" b="1" dirty="0"/>
              <a:t>48%</a:t>
            </a:r>
          </a:p>
        </p:txBody>
      </p:sp>
      <p:sp>
        <p:nvSpPr>
          <p:cNvPr id="17" name="TextBox 16">
            <a:extLst>
              <a:ext uri="{FF2B5EF4-FFF2-40B4-BE49-F238E27FC236}">
                <a16:creationId xmlns:a16="http://schemas.microsoft.com/office/drawing/2014/main" id="{489B1526-B818-BE4B-84CA-2482151F2F36}"/>
              </a:ext>
            </a:extLst>
          </p:cNvPr>
          <p:cNvSpPr txBox="1"/>
          <p:nvPr/>
        </p:nvSpPr>
        <p:spPr>
          <a:xfrm>
            <a:off x="6749142" y="4237254"/>
            <a:ext cx="2394858" cy="523220"/>
          </a:xfrm>
          <a:prstGeom prst="rect">
            <a:avLst/>
          </a:prstGeom>
          <a:noFill/>
        </p:spPr>
        <p:txBody>
          <a:bodyPr wrap="square" rtlCol="0">
            <a:spAutoFit/>
          </a:bodyPr>
          <a:lstStyle/>
          <a:p>
            <a:pPr algn="ctr"/>
            <a:r>
              <a:rPr lang="en-US" sz="2800" b="1" dirty="0"/>
              <a:t>FBI Agents</a:t>
            </a:r>
          </a:p>
        </p:txBody>
      </p:sp>
      <p:sp>
        <p:nvSpPr>
          <p:cNvPr id="18" name="TextBox 17">
            <a:extLst>
              <a:ext uri="{FF2B5EF4-FFF2-40B4-BE49-F238E27FC236}">
                <a16:creationId xmlns:a16="http://schemas.microsoft.com/office/drawing/2014/main" id="{BAB476B4-4E57-19A6-3834-332490EDC04D}"/>
              </a:ext>
            </a:extLst>
          </p:cNvPr>
          <p:cNvSpPr txBox="1"/>
          <p:nvPr/>
        </p:nvSpPr>
        <p:spPr>
          <a:xfrm>
            <a:off x="7694653" y="4839874"/>
            <a:ext cx="1166325" cy="523220"/>
          </a:xfrm>
          <a:prstGeom prst="rect">
            <a:avLst/>
          </a:prstGeom>
          <a:noFill/>
        </p:spPr>
        <p:txBody>
          <a:bodyPr wrap="square" rtlCol="0">
            <a:spAutoFit/>
          </a:bodyPr>
          <a:lstStyle/>
          <a:p>
            <a:r>
              <a:rPr lang="en-US" sz="2800" b="1" dirty="0"/>
              <a:t>?</a:t>
            </a:r>
          </a:p>
        </p:txBody>
      </p:sp>
    </p:spTree>
    <p:extLst>
      <p:ext uri="{BB962C8B-B14F-4D97-AF65-F5344CB8AC3E}">
        <p14:creationId xmlns:p14="http://schemas.microsoft.com/office/powerpoint/2010/main" val="4094315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18D9-E4D5-D9F0-1C2E-B3B362136F6A}"/>
              </a:ext>
            </a:extLst>
          </p:cNvPr>
          <p:cNvSpPr>
            <a:spLocks noGrp="1"/>
          </p:cNvSpPr>
          <p:nvPr>
            <p:ph type="title"/>
          </p:nvPr>
        </p:nvSpPr>
        <p:spPr/>
        <p:txBody>
          <a:bodyPr/>
          <a:lstStyle/>
          <a:p>
            <a:r>
              <a:rPr lang="en-US" b="1" dirty="0"/>
              <a:t>EMPLOYEE ENGAGEMENT</a:t>
            </a:r>
          </a:p>
        </p:txBody>
      </p:sp>
      <p:sp>
        <p:nvSpPr>
          <p:cNvPr id="4" name="TextBox 3">
            <a:extLst>
              <a:ext uri="{FF2B5EF4-FFF2-40B4-BE49-F238E27FC236}">
                <a16:creationId xmlns:a16="http://schemas.microsoft.com/office/drawing/2014/main" id="{52346A20-FF21-7B08-9E36-2761CB47EC87}"/>
              </a:ext>
            </a:extLst>
          </p:cNvPr>
          <p:cNvSpPr txBox="1"/>
          <p:nvPr/>
        </p:nvSpPr>
        <p:spPr>
          <a:xfrm>
            <a:off x="2806263" y="1599474"/>
            <a:ext cx="78827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97132">
                    <a:lumMod val="75000"/>
                  </a:srgbClr>
                </a:solidFill>
                <a:effectLst/>
                <a:uLnTx/>
                <a:uFillTx/>
                <a:latin typeface="Aptos" panose="02110004020202020204"/>
                <a:ea typeface="+mn-ea"/>
                <a:cs typeface="+mn-cs"/>
              </a:rPr>
              <a:t>According to Gallup Poll of US Workers</a:t>
            </a:r>
          </a:p>
        </p:txBody>
      </p:sp>
      <p:pic>
        <p:nvPicPr>
          <p:cNvPr id="2050" name="Picture 2" descr="Challenges Affecting Health Literacy of Older Adults | Health Literacy | CDC">
            <a:extLst>
              <a:ext uri="{FF2B5EF4-FFF2-40B4-BE49-F238E27FC236}">
                <a16:creationId xmlns:a16="http://schemas.microsoft.com/office/drawing/2014/main" id="{2D58DA58-1F23-2709-E09C-A6F2BBDA6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768" y="2617609"/>
            <a:ext cx="5038232" cy="35252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0ACCC3D-E917-1077-51C2-D664CA0594AE}"/>
              </a:ext>
            </a:extLst>
          </p:cNvPr>
          <p:cNvSpPr txBox="1"/>
          <p:nvPr/>
        </p:nvSpPr>
        <p:spPr>
          <a:xfrm>
            <a:off x="6647627" y="4466195"/>
            <a:ext cx="470617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highlight>
                  <a:srgbClr val="FFFFFF"/>
                </a:highlight>
                <a:uLnTx/>
                <a:uFillTx/>
                <a:latin typeface="Aptos" panose="02110004020202020204"/>
                <a:ea typeface="+mn-ea"/>
                <a:cs typeface="+mn-cs"/>
              </a:rPr>
              <a:t>Engagement</a:t>
            </a:r>
            <a:r>
              <a:rPr kumimoji="0" lang="en-US" sz="2400" b="0" i="0" u="none" strike="noStrike" kern="1200" cap="none" spc="0" normalizeH="0" baseline="0" noProof="0" dirty="0">
                <a:ln>
                  <a:noFill/>
                </a:ln>
                <a:solidFill>
                  <a:srgbClr val="000000"/>
                </a:solidFill>
                <a:effectLst/>
                <a:highlight>
                  <a:srgbClr val="FFFFFF"/>
                </a:highlight>
                <a:uLnTx/>
                <a:uFillTx/>
                <a:latin typeface="Aptos" panose="02110004020202020204"/>
                <a:ea typeface="+mn-ea"/>
                <a:cs typeface="+mn-cs"/>
              </a:rPr>
              <a:t> </a:t>
            </a:r>
            <a:r>
              <a:rPr kumimoji="0" lang="en-US" sz="2400" b="1" i="0" u="none" strike="noStrike" kern="1200" cap="none" spc="0" normalizeH="0" baseline="0" noProof="0" dirty="0">
                <a:ln>
                  <a:noFill/>
                </a:ln>
                <a:solidFill>
                  <a:srgbClr val="000000"/>
                </a:solidFill>
                <a:effectLst/>
                <a:highlight>
                  <a:srgbClr val="FFFFFF"/>
                </a:highlight>
                <a:uLnTx/>
                <a:uFillTx/>
                <a:latin typeface="Aptos" panose="02110004020202020204"/>
                <a:ea typeface="+mn-ea"/>
                <a:cs typeface="+mn-cs"/>
              </a:rPr>
              <a:t>=</a:t>
            </a:r>
            <a:r>
              <a:rPr kumimoji="0" lang="en-US" sz="2400" b="0" i="0" u="none" strike="noStrike" kern="1200" cap="none" spc="0" normalizeH="0" baseline="0" noProof="0" dirty="0">
                <a:ln>
                  <a:noFill/>
                </a:ln>
                <a:solidFill>
                  <a:srgbClr val="000000"/>
                </a:solidFill>
                <a:effectLst/>
                <a:highlight>
                  <a:srgbClr val="FFFFFF"/>
                </a:highlight>
                <a:uLnTx/>
                <a:uFillTx/>
                <a:latin typeface="Aptos" panose="02110004020202020204"/>
                <a:ea typeface="+mn-ea"/>
                <a:cs typeface="+mn-cs"/>
              </a:rPr>
              <a:t> productivity, employee retention, customer service, safety incidents, quality of work and profitability</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802E4643-F483-A4BA-27A9-1B51A65B65DE}"/>
              </a:ext>
            </a:extLst>
          </p:cNvPr>
          <p:cNvSpPr txBox="1"/>
          <p:nvPr/>
        </p:nvSpPr>
        <p:spPr>
          <a:xfrm>
            <a:off x="6647628" y="2644170"/>
            <a:ext cx="470617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For every 1.8 engaged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We have </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1 actively disengaged employee</a:t>
            </a:r>
          </a:p>
        </p:txBody>
      </p:sp>
    </p:spTree>
    <p:extLst>
      <p:ext uri="{BB962C8B-B14F-4D97-AF65-F5344CB8AC3E}">
        <p14:creationId xmlns:p14="http://schemas.microsoft.com/office/powerpoint/2010/main" val="2789405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CB57AE0-3EE6-DAC3-3540-08BC20392C63}"/>
              </a:ext>
            </a:extLst>
          </p:cNvPr>
          <p:cNvSpPr/>
          <p:nvPr/>
        </p:nvSpPr>
        <p:spPr>
          <a:xfrm>
            <a:off x="467331" y="3656006"/>
            <a:ext cx="2704132" cy="259994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8D5E183-4FA9-B4E1-3534-ED2F22E51EA6}"/>
              </a:ext>
            </a:extLst>
          </p:cNvPr>
          <p:cNvSpPr/>
          <p:nvPr/>
        </p:nvSpPr>
        <p:spPr>
          <a:xfrm>
            <a:off x="7870783" y="4859058"/>
            <a:ext cx="3669175" cy="139689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FF06A6A-FBC6-3D64-F4C4-C009CACFA958}"/>
              </a:ext>
            </a:extLst>
          </p:cNvPr>
          <p:cNvSpPr/>
          <p:nvPr/>
        </p:nvSpPr>
        <p:spPr>
          <a:xfrm>
            <a:off x="7870784" y="3257005"/>
            <a:ext cx="3669175" cy="139689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BBB6085-80B7-5203-89BF-732E80A1B89F}"/>
              </a:ext>
            </a:extLst>
          </p:cNvPr>
          <p:cNvSpPr/>
          <p:nvPr/>
        </p:nvSpPr>
        <p:spPr>
          <a:xfrm>
            <a:off x="6631328" y="1462551"/>
            <a:ext cx="4133128" cy="1667710"/>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E96B006-A745-7359-3B15-8C972101D643}"/>
              </a:ext>
            </a:extLst>
          </p:cNvPr>
          <p:cNvSpPr/>
          <p:nvPr/>
        </p:nvSpPr>
        <p:spPr>
          <a:xfrm>
            <a:off x="470704" y="1462551"/>
            <a:ext cx="5625296" cy="18197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Free Vector | Flashing red siren">
            <a:extLst>
              <a:ext uri="{FF2B5EF4-FFF2-40B4-BE49-F238E27FC236}">
                <a16:creationId xmlns:a16="http://schemas.microsoft.com/office/drawing/2014/main" id="{3996D78A-362D-3F71-9861-523569C2E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571" y="3727740"/>
            <a:ext cx="2884869" cy="22442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0443102-BC9A-8F1F-617B-70687B8921BB}"/>
              </a:ext>
            </a:extLst>
          </p:cNvPr>
          <p:cNvSpPr>
            <a:spLocks noGrp="1"/>
          </p:cNvSpPr>
          <p:nvPr>
            <p:ph type="title"/>
          </p:nvPr>
        </p:nvSpPr>
        <p:spPr>
          <a:xfrm>
            <a:off x="838200" y="135955"/>
            <a:ext cx="10515600" cy="1325563"/>
          </a:xfrm>
        </p:spPr>
        <p:txBody>
          <a:bodyPr/>
          <a:lstStyle/>
          <a:p>
            <a:pPr algn="ctr"/>
            <a:r>
              <a:rPr lang="en-US" b="1" dirty="0"/>
              <a:t>CYBERSECURITY ENGAGEMENT</a:t>
            </a:r>
          </a:p>
        </p:txBody>
      </p:sp>
      <p:sp>
        <p:nvSpPr>
          <p:cNvPr id="5" name="TextBox 4">
            <a:extLst>
              <a:ext uri="{FF2B5EF4-FFF2-40B4-BE49-F238E27FC236}">
                <a16:creationId xmlns:a16="http://schemas.microsoft.com/office/drawing/2014/main" id="{92EF8722-6697-AF24-C93F-668A8D15DC38}"/>
              </a:ext>
            </a:extLst>
          </p:cNvPr>
          <p:cNvSpPr txBox="1"/>
          <p:nvPr/>
        </p:nvSpPr>
        <p:spPr>
          <a:xfrm>
            <a:off x="823730" y="1805696"/>
            <a:ext cx="1986024" cy="584775"/>
          </a:xfrm>
          <a:prstGeom prst="rect">
            <a:avLst/>
          </a:prstGeom>
          <a:noFill/>
        </p:spPr>
        <p:txBody>
          <a:bodyPr wrap="square" rtlCol="0">
            <a:spAutoFit/>
          </a:bodyPr>
          <a:lstStyle/>
          <a:p>
            <a:r>
              <a:rPr lang="en-US" sz="3200" b="1" dirty="0"/>
              <a:t>1.8 years</a:t>
            </a:r>
          </a:p>
        </p:txBody>
      </p:sp>
      <p:sp>
        <p:nvSpPr>
          <p:cNvPr id="6" name="TextBox 5">
            <a:extLst>
              <a:ext uri="{FF2B5EF4-FFF2-40B4-BE49-F238E27FC236}">
                <a16:creationId xmlns:a16="http://schemas.microsoft.com/office/drawing/2014/main" id="{624D57F0-35CF-AB6B-8AE7-3998C842109F}"/>
              </a:ext>
            </a:extLst>
          </p:cNvPr>
          <p:cNvSpPr txBox="1"/>
          <p:nvPr/>
        </p:nvSpPr>
        <p:spPr>
          <a:xfrm>
            <a:off x="1063663" y="2393022"/>
            <a:ext cx="1423686" cy="646331"/>
          </a:xfrm>
          <a:prstGeom prst="rect">
            <a:avLst/>
          </a:prstGeom>
          <a:noFill/>
        </p:spPr>
        <p:txBody>
          <a:bodyPr wrap="square" rtlCol="0">
            <a:spAutoFit/>
          </a:bodyPr>
          <a:lstStyle/>
          <a:p>
            <a:pPr algn="ctr"/>
            <a:r>
              <a:rPr lang="en-US" dirty="0"/>
              <a:t>Avg. CISO tenure</a:t>
            </a:r>
          </a:p>
        </p:txBody>
      </p:sp>
      <p:sp>
        <p:nvSpPr>
          <p:cNvPr id="7" name="TextBox 6">
            <a:extLst>
              <a:ext uri="{FF2B5EF4-FFF2-40B4-BE49-F238E27FC236}">
                <a16:creationId xmlns:a16="http://schemas.microsoft.com/office/drawing/2014/main" id="{AB6B8631-288B-012B-21E1-0082D2E11AED}"/>
              </a:ext>
            </a:extLst>
          </p:cNvPr>
          <p:cNvSpPr txBox="1"/>
          <p:nvPr/>
        </p:nvSpPr>
        <p:spPr>
          <a:xfrm>
            <a:off x="2427488" y="2085194"/>
            <a:ext cx="1423686" cy="584775"/>
          </a:xfrm>
          <a:prstGeom prst="rect">
            <a:avLst/>
          </a:prstGeom>
          <a:noFill/>
        </p:spPr>
        <p:txBody>
          <a:bodyPr wrap="square" rtlCol="0">
            <a:spAutoFit/>
          </a:bodyPr>
          <a:lstStyle/>
          <a:p>
            <a:pPr algn="ctr"/>
            <a:r>
              <a:rPr lang="en-US" sz="3200" dirty="0"/>
              <a:t>vs</a:t>
            </a:r>
          </a:p>
        </p:txBody>
      </p:sp>
      <p:sp>
        <p:nvSpPr>
          <p:cNvPr id="8" name="TextBox 7">
            <a:extLst>
              <a:ext uri="{FF2B5EF4-FFF2-40B4-BE49-F238E27FC236}">
                <a16:creationId xmlns:a16="http://schemas.microsoft.com/office/drawing/2014/main" id="{2A5CF6C2-EF97-2E42-EEB0-F510D09ED89D}"/>
              </a:ext>
            </a:extLst>
          </p:cNvPr>
          <p:cNvSpPr txBox="1"/>
          <p:nvPr/>
        </p:nvSpPr>
        <p:spPr>
          <a:xfrm>
            <a:off x="1086634" y="4378294"/>
            <a:ext cx="1423686" cy="584775"/>
          </a:xfrm>
          <a:prstGeom prst="rect">
            <a:avLst/>
          </a:prstGeom>
          <a:noFill/>
        </p:spPr>
        <p:txBody>
          <a:bodyPr wrap="square" rtlCol="0">
            <a:spAutoFit/>
          </a:bodyPr>
          <a:lstStyle/>
          <a:p>
            <a:pPr algn="ctr"/>
            <a:r>
              <a:rPr lang="en-US" sz="3200" b="1" dirty="0"/>
              <a:t>500K</a:t>
            </a:r>
          </a:p>
        </p:txBody>
      </p:sp>
      <p:sp>
        <p:nvSpPr>
          <p:cNvPr id="9" name="TextBox 8">
            <a:extLst>
              <a:ext uri="{FF2B5EF4-FFF2-40B4-BE49-F238E27FC236}">
                <a16:creationId xmlns:a16="http://schemas.microsoft.com/office/drawing/2014/main" id="{F51FC565-DD36-37C7-3653-DE8E25333621}"/>
              </a:ext>
            </a:extLst>
          </p:cNvPr>
          <p:cNvSpPr txBox="1"/>
          <p:nvPr/>
        </p:nvSpPr>
        <p:spPr>
          <a:xfrm>
            <a:off x="3779135" y="2393022"/>
            <a:ext cx="1423686" cy="646331"/>
          </a:xfrm>
          <a:prstGeom prst="rect">
            <a:avLst/>
          </a:prstGeom>
          <a:noFill/>
        </p:spPr>
        <p:txBody>
          <a:bodyPr wrap="square" rtlCol="0">
            <a:spAutoFit/>
          </a:bodyPr>
          <a:lstStyle/>
          <a:p>
            <a:pPr algn="ctr"/>
            <a:r>
              <a:rPr lang="en-US" dirty="0"/>
              <a:t>Avg. CIO tenure</a:t>
            </a:r>
          </a:p>
        </p:txBody>
      </p:sp>
      <p:sp>
        <p:nvSpPr>
          <p:cNvPr id="10" name="TextBox 9">
            <a:extLst>
              <a:ext uri="{FF2B5EF4-FFF2-40B4-BE49-F238E27FC236}">
                <a16:creationId xmlns:a16="http://schemas.microsoft.com/office/drawing/2014/main" id="{D31263C2-3BB5-537C-0C24-836DC382AC91}"/>
              </a:ext>
            </a:extLst>
          </p:cNvPr>
          <p:cNvSpPr txBox="1"/>
          <p:nvPr/>
        </p:nvSpPr>
        <p:spPr>
          <a:xfrm>
            <a:off x="3497966" y="1781488"/>
            <a:ext cx="1986024" cy="584775"/>
          </a:xfrm>
          <a:prstGeom prst="rect">
            <a:avLst/>
          </a:prstGeom>
          <a:noFill/>
        </p:spPr>
        <p:txBody>
          <a:bodyPr wrap="square" rtlCol="0">
            <a:spAutoFit/>
          </a:bodyPr>
          <a:lstStyle/>
          <a:p>
            <a:r>
              <a:rPr lang="en-US" sz="3200" b="1" dirty="0"/>
              <a:t>4.3 years</a:t>
            </a:r>
          </a:p>
        </p:txBody>
      </p:sp>
      <p:sp>
        <p:nvSpPr>
          <p:cNvPr id="11" name="TextBox 10">
            <a:extLst>
              <a:ext uri="{FF2B5EF4-FFF2-40B4-BE49-F238E27FC236}">
                <a16:creationId xmlns:a16="http://schemas.microsoft.com/office/drawing/2014/main" id="{B34B1380-1472-9111-B2AB-ED8255A2CCA5}"/>
              </a:ext>
            </a:extLst>
          </p:cNvPr>
          <p:cNvSpPr txBox="1"/>
          <p:nvPr/>
        </p:nvSpPr>
        <p:spPr>
          <a:xfrm>
            <a:off x="9821120" y="3331068"/>
            <a:ext cx="1423686" cy="1200329"/>
          </a:xfrm>
          <a:prstGeom prst="rect">
            <a:avLst/>
          </a:prstGeom>
          <a:noFill/>
        </p:spPr>
        <p:txBody>
          <a:bodyPr wrap="square" rtlCol="0">
            <a:spAutoFit/>
          </a:bodyPr>
          <a:lstStyle/>
          <a:p>
            <a:pPr algn="ctr"/>
            <a:r>
              <a:rPr lang="en-US" dirty="0"/>
              <a:t>CISOs interested in a job change</a:t>
            </a:r>
          </a:p>
        </p:txBody>
      </p:sp>
      <p:sp>
        <p:nvSpPr>
          <p:cNvPr id="12" name="TextBox 11">
            <a:extLst>
              <a:ext uri="{FF2B5EF4-FFF2-40B4-BE49-F238E27FC236}">
                <a16:creationId xmlns:a16="http://schemas.microsoft.com/office/drawing/2014/main" id="{83B9705C-F0A1-920D-DF70-5B0F6E08FE4E}"/>
              </a:ext>
            </a:extLst>
          </p:cNvPr>
          <p:cNvSpPr txBox="1"/>
          <p:nvPr/>
        </p:nvSpPr>
        <p:spPr>
          <a:xfrm>
            <a:off x="9840894" y="5072717"/>
            <a:ext cx="1423686" cy="923330"/>
          </a:xfrm>
          <a:prstGeom prst="rect">
            <a:avLst/>
          </a:prstGeom>
          <a:noFill/>
        </p:spPr>
        <p:txBody>
          <a:bodyPr wrap="square" rtlCol="0">
            <a:spAutoFit/>
          </a:bodyPr>
          <a:lstStyle/>
          <a:p>
            <a:pPr algn="ctr"/>
            <a:r>
              <a:rPr lang="en-US" dirty="0"/>
              <a:t>Cost to replace an employee</a:t>
            </a:r>
          </a:p>
        </p:txBody>
      </p:sp>
      <p:sp>
        <p:nvSpPr>
          <p:cNvPr id="13" name="TextBox 12">
            <a:extLst>
              <a:ext uri="{FF2B5EF4-FFF2-40B4-BE49-F238E27FC236}">
                <a16:creationId xmlns:a16="http://schemas.microsoft.com/office/drawing/2014/main" id="{588398D5-7CAE-2BF3-B643-E4463C22DA91}"/>
              </a:ext>
            </a:extLst>
          </p:cNvPr>
          <p:cNvSpPr txBox="1"/>
          <p:nvPr/>
        </p:nvSpPr>
        <p:spPr>
          <a:xfrm>
            <a:off x="7966760" y="5116047"/>
            <a:ext cx="1874134" cy="861774"/>
          </a:xfrm>
          <a:prstGeom prst="rect">
            <a:avLst/>
          </a:prstGeom>
          <a:noFill/>
        </p:spPr>
        <p:txBody>
          <a:bodyPr wrap="square" rtlCol="0">
            <a:spAutoFit/>
          </a:bodyPr>
          <a:lstStyle/>
          <a:p>
            <a:pPr algn="ctr"/>
            <a:r>
              <a:rPr lang="en-US" sz="3200" b="1" dirty="0"/>
              <a:t>30 – 40%</a:t>
            </a:r>
          </a:p>
          <a:p>
            <a:pPr algn="ctr"/>
            <a:r>
              <a:rPr lang="en-US" dirty="0"/>
              <a:t>Of salary</a:t>
            </a:r>
          </a:p>
        </p:txBody>
      </p:sp>
      <p:sp>
        <p:nvSpPr>
          <p:cNvPr id="14" name="TextBox 13">
            <a:extLst>
              <a:ext uri="{FF2B5EF4-FFF2-40B4-BE49-F238E27FC236}">
                <a16:creationId xmlns:a16="http://schemas.microsoft.com/office/drawing/2014/main" id="{1DCB6599-E83E-2595-EA91-A846B3847221}"/>
              </a:ext>
            </a:extLst>
          </p:cNvPr>
          <p:cNvSpPr txBox="1"/>
          <p:nvPr/>
        </p:nvSpPr>
        <p:spPr>
          <a:xfrm>
            <a:off x="925491" y="5123491"/>
            <a:ext cx="1751154" cy="923330"/>
          </a:xfrm>
          <a:prstGeom prst="rect">
            <a:avLst/>
          </a:prstGeom>
          <a:noFill/>
        </p:spPr>
        <p:txBody>
          <a:bodyPr wrap="square" rtlCol="0">
            <a:spAutoFit/>
          </a:bodyPr>
          <a:lstStyle/>
          <a:p>
            <a:pPr algn="ctr"/>
            <a:r>
              <a:rPr lang="en-US" dirty="0"/>
              <a:t>Cybersecurity roles open in US</a:t>
            </a:r>
          </a:p>
        </p:txBody>
      </p:sp>
      <p:sp>
        <p:nvSpPr>
          <p:cNvPr id="15" name="TextBox 14">
            <a:extLst>
              <a:ext uri="{FF2B5EF4-FFF2-40B4-BE49-F238E27FC236}">
                <a16:creationId xmlns:a16="http://schemas.microsoft.com/office/drawing/2014/main" id="{D4C45FCF-F209-A811-073C-67259FF3B547}"/>
              </a:ext>
            </a:extLst>
          </p:cNvPr>
          <p:cNvSpPr txBox="1"/>
          <p:nvPr/>
        </p:nvSpPr>
        <p:spPr>
          <a:xfrm>
            <a:off x="6826833" y="2024897"/>
            <a:ext cx="1423686" cy="584775"/>
          </a:xfrm>
          <a:prstGeom prst="rect">
            <a:avLst/>
          </a:prstGeom>
          <a:noFill/>
        </p:spPr>
        <p:txBody>
          <a:bodyPr wrap="square" rtlCol="0">
            <a:spAutoFit/>
          </a:bodyPr>
          <a:lstStyle/>
          <a:p>
            <a:pPr algn="ctr"/>
            <a:r>
              <a:rPr lang="en-US" sz="3200" b="1" dirty="0"/>
              <a:t>83%</a:t>
            </a:r>
          </a:p>
        </p:txBody>
      </p:sp>
      <p:sp>
        <p:nvSpPr>
          <p:cNvPr id="16" name="TextBox 15">
            <a:extLst>
              <a:ext uri="{FF2B5EF4-FFF2-40B4-BE49-F238E27FC236}">
                <a16:creationId xmlns:a16="http://schemas.microsoft.com/office/drawing/2014/main" id="{5397AA97-6E89-9C35-6B54-9E1AC722A7C1}"/>
              </a:ext>
            </a:extLst>
          </p:cNvPr>
          <p:cNvSpPr txBox="1"/>
          <p:nvPr/>
        </p:nvSpPr>
        <p:spPr>
          <a:xfrm>
            <a:off x="5700534" y="3884458"/>
            <a:ext cx="1423686" cy="769441"/>
          </a:xfrm>
          <a:prstGeom prst="rect">
            <a:avLst/>
          </a:prstGeom>
          <a:noFill/>
        </p:spPr>
        <p:txBody>
          <a:bodyPr wrap="square" rtlCol="0">
            <a:spAutoFit/>
          </a:bodyPr>
          <a:lstStyle/>
          <a:p>
            <a:pPr algn="ctr"/>
            <a:r>
              <a:rPr lang="en-US" sz="4400" b="1" dirty="0"/>
              <a:t>73%</a:t>
            </a:r>
          </a:p>
        </p:txBody>
      </p:sp>
      <p:sp>
        <p:nvSpPr>
          <p:cNvPr id="17" name="TextBox 16">
            <a:extLst>
              <a:ext uri="{FF2B5EF4-FFF2-40B4-BE49-F238E27FC236}">
                <a16:creationId xmlns:a16="http://schemas.microsoft.com/office/drawing/2014/main" id="{5E6929CB-BB01-0E91-653F-EE9A2865C6C9}"/>
              </a:ext>
            </a:extLst>
          </p:cNvPr>
          <p:cNvSpPr txBox="1"/>
          <p:nvPr/>
        </p:nvSpPr>
        <p:spPr>
          <a:xfrm>
            <a:off x="5700534" y="4710773"/>
            <a:ext cx="1423686" cy="1200329"/>
          </a:xfrm>
          <a:prstGeom prst="rect">
            <a:avLst/>
          </a:prstGeom>
          <a:noFill/>
        </p:spPr>
        <p:txBody>
          <a:bodyPr wrap="square" rtlCol="0">
            <a:spAutoFit/>
          </a:bodyPr>
          <a:lstStyle/>
          <a:p>
            <a:pPr algn="ctr"/>
            <a:r>
              <a:rPr lang="en-US" dirty="0"/>
              <a:t>CISOs experienced burnout in 2022</a:t>
            </a:r>
          </a:p>
        </p:txBody>
      </p:sp>
      <p:sp>
        <p:nvSpPr>
          <p:cNvPr id="20" name="TextBox 19">
            <a:extLst>
              <a:ext uri="{FF2B5EF4-FFF2-40B4-BE49-F238E27FC236}">
                <a16:creationId xmlns:a16="http://schemas.microsoft.com/office/drawing/2014/main" id="{99B9769A-B4EB-177A-1B96-52912F13CB5B}"/>
              </a:ext>
            </a:extLst>
          </p:cNvPr>
          <p:cNvSpPr txBox="1"/>
          <p:nvPr/>
        </p:nvSpPr>
        <p:spPr>
          <a:xfrm>
            <a:off x="8475742" y="3666719"/>
            <a:ext cx="1423686" cy="584775"/>
          </a:xfrm>
          <a:prstGeom prst="rect">
            <a:avLst/>
          </a:prstGeom>
          <a:noFill/>
        </p:spPr>
        <p:txBody>
          <a:bodyPr wrap="square" rtlCol="0">
            <a:spAutoFit/>
          </a:bodyPr>
          <a:lstStyle/>
          <a:p>
            <a:pPr algn="ctr"/>
            <a:r>
              <a:rPr lang="en-US" sz="3200" b="1" dirty="0"/>
              <a:t>75%</a:t>
            </a:r>
          </a:p>
        </p:txBody>
      </p:sp>
      <p:sp>
        <p:nvSpPr>
          <p:cNvPr id="21" name="TextBox 20">
            <a:extLst>
              <a:ext uri="{FF2B5EF4-FFF2-40B4-BE49-F238E27FC236}">
                <a16:creationId xmlns:a16="http://schemas.microsoft.com/office/drawing/2014/main" id="{BE2E2604-61F6-F6C4-E4DB-66A4742E5B2E}"/>
              </a:ext>
            </a:extLst>
          </p:cNvPr>
          <p:cNvSpPr txBox="1"/>
          <p:nvPr/>
        </p:nvSpPr>
        <p:spPr>
          <a:xfrm>
            <a:off x="8250519" y="1817432"/>
            <a:ext cx="1874133" cy="923330"/>
          </a:xfrm>
          <a:prstGeom prst="rect">
            <a:avLst/>
          </a:prstGeom>
          <a:noFill/>
        </p:spPr>
        <p:txBody>
          <a:bodyPr wrap="square" rtlCol="0">
            <a:spAutoFit/>
          </a:bodyPr>
          <a:lstStyle/>
          <a:p>
            <a:pPr algn="ctr"/>
            <a:r>
              <a:rPr lang="en-US" dirty="0"/>
              <a:t>Made an error in their cyber roles due to burnout</a:t>
            </a:r>
          </a:p>
        </p:txBody>
      </p:sp>
    </p:spTree>
    <p:extLst>
      <p:ext uri="{BB962C8B-B14F-4D97-AF65-F5344CB8AC3E}">
        <p14:creationId xmlns:p14="http://schemas.microsoft.com/office/powerpoint/2010/main" val="1360871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02D52-0E06-9DDE-2408-36ADED0B33E2}"/>
              </a:ext>
            </a:extLst>
          </p:cNvPr>
          <p:cNvSpPr>
            <a:spLocks noGrp="1"/>
          </p:cNvSpPr>
          <p:nvPr>
            <p:ph type="title"/>
          </p:nvPr>
        </p:nvSpPr>
        <p:spPr>
          <a:xfrm>
            <a:off x="838200" y="2103437"/>
            <a:ext cx="10515600" cy="1325563"/>
          </a:xfrm>
        </p:spPr>
        <p:txBody>
          <a:bodyPr>
            <a:normAutofit/>
          </a:bodyPr>
          <a:lstStyle/>
          <a:p>
            <a:pPr algn="ctr"/>
            <a:br>
              <a:rPr lang="en-US" b="1" dirty="0"/>
            </a:br>
            <a:r>
              <a:rPr lang="en-US" b="1" dirty="0"/>
              <a:t>What Are You Hoping to Get Out of Today?</a:t>
            </a:r>
          </a:p>
        </p:txBody>
      </p:sp>
    </p:spTree>
    <p:extLst>
      <p:ext uri="{BB962C8B-B14F-4D97-AF65-F5344CB8AC3E}">
        <p14:creationId xmlns:p14="http://schemas.microsoft.com/office/powerpoint/2010/main" val="410991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6C5B-FC20-63B9-6808-4773A78593F8}"/>
              </a:ext>
            </a:extLst>
          </p:cNvPr>
          <p:cNvSpPr>
            <a:spLocks noGrp="1"/>
          </p:cNvSpPr>
          <p:nvPr>
            <p:ph type="title"/>
          </p:nvPr>
        </p:nvSpPr>
        <p:spPr/>
        <p:txBody>
          <a:bodyPr/>
          <a:lstStyle/>
          <a:p>
            <a:r>
              <a:rPr lang="en-US" b="1" dirty="0"/>
              <a:t>WHAT’S THE IMPACT OF ENGAGEMENT?</a:t>
            </a:r>
          </a:p>
        </p:txBody>
      </p:sp>
      <p:sp>
        <p:nvSpPr>
          <p:cNvPr id="4" name="TextBox 3">
            <a:extLst>
              <a:ext uri="{FF2B5EF4-FFF2-40B4-BE49-F238E27FC236}">
                <a16:creationId xmlns:a16="http://schemas.microsoft.com/office/drawing/2014/main" id="{BD4C0D07-2716-AC72-CA65-527030D7A93A}"/>
              </a:ext>
            </a:extLst>
          </p:cNvPr>
          <p:cNvSpPr txBox="1"/>
          <p:nvPr/>
        </p:nvSpPr>
        <p:spPr>
          <a:xfrm>
            <a:off x="838200" y="1690688"/>
            <a:ext cx="10236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Comparing companies in the top 25% for engagement to the bottom 25%</a:t>
            </a:r>
          </a:p>
        </p:txBody>
      </p:sp>
      <p:sp>
        <p:nvSpPr>
          <p:cNvPr id="5" name="TextBox 4">
            <a:extLst>
              <a:ext uri="{FF2B5EF4-FFF2-40B4-BE49-F238E27FC236}">
                <a16:creationId xmlns:a16="http://schemas.microsoft.com/office/drawing/2014/main" id="{B8F04E06-C187-5287-7DD9-78C1500E31BA}"/>
              </a:ext>
            </a:extLst>
          </p:cNvPr>
          <p:cNvSpPr txBox="1"/>
          <p:nvPr/>
        </p:nvSpPr>
        <p:spPr>
          <a:xfrm>
            <a:off x="1689100" y="3016251"/>
            <a:ext cx="8813800" cy="27853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22% higher profitability</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10% higher customer rating</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28% less theft</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rPr>
              <a:t>48% fewer safety incidents</a:t>
            </a:r>
          </a:p>
        </p:txBody>
      </p:sp>
    </p:spTree>
    <p:extLst>
      <p:ext uri="{BB962C8B-B14F-4D97-AF65-F5344CB8AC3E}">
        <p14:creationId xmlns:p14="http://schemas.microsoft.com/office/powerpoint/2010/main" val="1789231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9" name="Picture 38" descr="A mic stand with a microphone on a lit stage">
            <a:extLst>
              <a:ext uri="{FF2B5EF4-FFF2-40B4-BE49-F238E27FC236}">
                <a16:creationId xmlns:a16="http://schemas.microsoft.com/office/drawing/2014/main" id="{6D81B7BB-A817-C63E-7A1F-E13DDA81F2F7}"/>
              </a:ext>
            </a:extLst>
          </p:cNvPr>
          <p:cNvPicPr>
            <a:picLocks noChangeAspect="1"/>
          </p:cNvPicPr>
          <p:nvPr/>
        </p:nvPicPr>
        <p:blipFill rotWithShape="1">
          <a:blip r:embed="rId2">
            <a:alphaModFix/>
          </a:blip>
          <a:srcRect b="15730"/>
          <a:stretch/>
        </p:blipFill>
        <p:spPr>
          <a:xfrm>
            <a:off x="20" y="10"/>
            <a:ext cx="12191980" cy="6857990"/>
          </a:xfrm>
          <a:prstGeom prst="rect">
            <a:avLst/>
          </a:prstGeom>
        </p:spPr>
      </p:pic>
      <p:sp>
        <p:nvSpPr>
          <p:cNvPr id="4" name="Title 3">
            <a:extLst>
              <a:ext uri="{FF2B5EF4-FFF2-40B4-BE49-F238E27FC236}">
                <a16:creationId xmlns:a16="http://schemas.microsoft.com/office/drawing/2014/main" id="{56C473B5-5FBC-E745-B707-E71F569FC4BD}"/>
              </a:ext>
            </a:extLst>
          </p:cNvPr>
          <p:cNvSpPr>
            <a:spLocks noGrp="1"/>
          </p:cNvSpPr>
          <p:nvPr>
            <p:ph type="ctrTitle"/>
          </p:nvPr>
        </p:nvSpPr>
        <p:spPr>
          <a:xfrm>
            <a:off x="244618" y="404457"/>
            <a:ext cx="5770281" cy="3617644"/>
          </a:xfrm>
        </p:spPr>
        <p:txBody>
          <a:bodyPr anchor="b">
            <a:normAutofit/>
          </a:bodyPr>
          <a:lstStyle/>
          <a:p>
            <a:pPr algn="r"/>
            <a:r>
              <a:rPr lang="en-US" sz="6000" dirty="0">
                <a:solidFill>
                  <a:srgbClr val="FFFFFF"/>
                </a:solidFill>
              </a:rPr>
              <a:t>Set the Stage</a:t>
            </a:r>
          </a:p>
        </p:txBody>
      </p:sp>
    </p:spTree>
    <p:extLst>
      <p:ext uri="{BB962C8B-B14F-4D97-AF65-F5344CB8AC3E}">
        <p14:creationId xmlns:p14="http://schemas.microsoft.com/office/powerpoint/2010/main" val="1664119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518442-3402-4F22-81CD-A39A0240861F}"/>
              </a:ext>
            </a:extLst>
          </p:cNvPr>
          <p:cNvSpPr/>
          <p:nvPr/>
        </p:nvSpPr>
        <p:spPr>
          <a:xfrm>
            <a:off x="6336892" y="1690688"/>
            <a:ext cx="5368413" cy="3500744"/>
          </a:xfrm>
          <a:prstGeom prst="rect">
            <a:avLst/>
          </a:prstGeom>
          <a:solidFill>
            <a:srgbClr val="FF0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E8130B-413C-6574-D309-6C0B807F5B9A}"/>
              </a:ext>
            </a:extLst>
          </p:cNvPr>
          <p:cNvSpPr/>
          <p:nvPr/>
        </p:nvSpPr>
        <p:spPr>
          <a:xfrm>
            <a:off x="486697" y="1690688"/>
            <a:ext cx="5368413" cy="3500744"/>
          </a:xfrm>
          <a:prstGeom prst="rect">
            <a:avLst/>
          </a:prstGeom>
          <a:solidFill>
            <a:srgbClr val="FFFFCC">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28216B-356B-8277-D4AF-1D39338A77E6}"/>
              </a:ext>
            </a:extLst>
          </p:cNvPr>
          <p:cNvSpPr>
            <a:spLocks noGrp="1"/>
          </p:cNvSpPr>
          <p:nvPr>
            <p:ph type="title"/>
          </p:nvPr>
        </p:nvSpPr>
        <p:spPr/>
        <p:txBody>
          <a:bodyPr/>
          <a:lstStyle/>
          <a:p>
            <a:r>
              <a:rPr lang="en-US" dirty="0"/>
              <a:t>Set the Stage</a:t>
            </a:r>
          </a:p>
        </p:txBody>
      </p:sp>
      <p:sp>
        <p:nvSpPr>
          <p:cNvPr id="4" name="TextBox 3">
            <a:extLst>
              <a:ext uri="{FF2B5EF4-FFF2-40B4-BE49-F238E27FC236}">
                <a16:creationId xmlns:a16="http://schemas.microsoft.com/office/drawing/2014/main" id="{8279F17E-7F61-6C0E-75D1-FFFC52C0D344}"/>
              </a:ext>
            </a:extLst>
          </p:cNvPr>
          <p:cNvSpPr txBox="1"/>
          <p:nvPr/>
        </p:nvSpPr>
        <p:spPr>
          <a:xfrm>
            <a:off x="634181" y="1946787"/>
            <a:ext cx="4852219" cy="400110"/>
          </a:xfrm>
          <a:prstGeom prst="rect">
            <a:avLst/>
          </a:prstGeom>
          <a:noFill/>
        </p:spPr>
        <p:txBody>
          <a:bodyPr wrap="square" rtlCol="0">
            <a:spAutoFit/>
          </a:bodyPr>
          <a:lstStyle/>
          <a:p>
            <a:r>
              <a:rPr lang="en-US" sz="2000" b="1" dirty="0">
                <a:latin typeface="+mj-lt"/>
              </a:rPr>
              <a:t>What is Stress?</a:t>
            </a:r>
          </a:p>
        </p:txBody>
      </p:sp>
      <p:sp>
        <p:nvSpPr>
          <p:cNvPr id="5" name="TextBox 4">
            <a:extLst>
              <a:ext uri="{FF2B5EF4-FFF2-40B4-BE49-F238E27FC236}">
                <a16:creationId xmlns:a16="http://schemas.microsoft.com/office/drawing/2014/main" id="{334FEF32-D53F-A629-036C-5684A39B2B7D}"/>
              </a:ext>
            </a:extLst>
          </p:cNvPr>
          <p:cNvSpPr txBox="1"/>
          <p:nvPr/>
        </p:nvSpPr>
        <p:spPr>
          <a:xfrm>
            <a:off x="634181" y="2546951"/>
            <a:ext cx="5220929" cy="2554545"/>
          </a:xfrm>
          <a:prstGeom prst="rect">
            <a:avLst/>
          </a:prstGeom>
          <a:noFill/>
        </p:spPr>
        <p:txBody>
          <a:bodyPr wrap="square" rtlCol="0">
            <a:spAutoFit/>
          </a:bodyPr>
          <a:lstStyle/>
          <a:p>
            <a:r>
              <a:rPr lang="en-US" sz="2000" b="0" i="0" dirty="0">
                <a:effectLst/>
                <a:latin typeface="+mj-lt"/>
              </a:rPr>
              <a:t>A state of worry or mental tension caused by a difficult situation. Stress is a natural human response that prompts us to address challenges and threats in our lives. </a:t>
            </a:r>
          </a:p>
          <a:p>
            <a:endParaRPr lang="en-US" sz="2000" dirty="0">
              <a:latin typeface="+mj-lt"/>
            </a:endParaRPr>
          </a:p>
          <a:p>
            <a:r>
              <a:rPr lang="en-US" sz="2000" dirty="0">
                <a:latin typeface="+mj-lt"/>
              </a:rPr>
              <a:t>Stress = your response</a:t>
            </a:r>
          </a:p>
          <a:p>
            <a:endParaRPr lang="en-US" sz="2000" dirty="0">
              <a:latin typeface="+mj-lt"/>
            </a:endParaRPr>
          </a:p>
          <a:p>
            <a:r>
              <a:rPr lang="en-US" sz="2000" i="1" dirty="0">
                <a:latin typeface="+mj-lt"/>
              </a:rPr>
              <a:t>Stressors can be psychological or physical  </a:t>
            </a:r>
          </a:p>
        </p:txBody>
      </p:sp>
      <p:sp>
        <p:nvSpPr>
          <p:cNvPr id="6" name="TextBox 5">
            <a:extLst>
              <a:ext uri="{FF2B5EF4-FFF2-40B4-BE49-F238E27FC236}">
                <a16:creationId xmlns:a16="http://schemas.microsoft.com/office/drawing/2014/main" id="{1753469E-5EEC-7886-824F-4E5D43BFBA95}"/>
              </a:ext>
            </a:extLst>
          </p:cNvPr>
          <p:cNvSpPr txBox="1"/>
          <p:nvPr/>
        </p:nvSpPr>
        <p:spPr>
          <a:xfrm>
            <a:off x="6705602" y="1946787"/>
            <a:ext cx="4852219" cy="400110"/>
          </a:xfrm>
          <a:prstGeom prst="rect">
            <a:avLst/>
          </a:prstGeom>
          <a:noFill/>
        </p:spPr>
        <p:txBody>
          <a:bodyPr wrap="square" rtlCol="0">
            <a:spAutoFit/>
          </a:bodyPr>
          <a:lstStyle/>
          <a:p>
            <a:r>
              <a:rPr lang="en-US" sz="2000" b="1" dirty="0">
                <a:latin typeface="+mj-lt"/>
              </a:rPr>
              <a:t>What is Burnout?</a:t>
            </a:r>
          </a:p>
        </p:txBody>
      </p:sp>
      <p:sp>
        <p:nvSpPr>
          <p:cNvPr id="7" name="TextBox 6">
            <a:extLst>
              <a:ext uri="{FF2B5EF4-FFF2-40B4-BE49-F238E27FC236}">
                <a16:creationId xmlns:a16="http://schemas.microsoft.com/office/drawing/2014/main" id="{08E193CD-CDFB-962E-7809-42A77CFDBC4D}"/>
              </a:ext>
            </a:extLst>
          </p:cNvPr>
          <p:cNvSpPr txBox="1"/>
          <p:nvPr/>
        </p:nvSpPr>
        <p:spPr>
          <a:xfrm>
            <a:off x="6705602" y="2546951"/>
            <a:ext cx="4852217" cy="1015663"/>
          </a:xfrm>
          <a:prstGeom prst="rect">
            <a:avLst/>
          </a:prstGeom>
          <a:noFill/>
        </p:spPr>
        <p:txBody>
          <a:bodyPr wrap="square" rtlCol="0">
            <a:spAutoFit/>
          </a:bodyPr>
          <a:lstStyle/>
          <a:p>
            <a:r>
              <a:rPr lang="en-US" sz="2000" dirty="0">
                <a:latin typeface="+mj-lt"/>
              </a:rPr>
              <a:t>A response to chronic stressors in the workplace, which have not been managed successfully.</a:t>
            </a:r>
          </a:p>
        </p:txBody>
      </p:sp>
    </p:spTree>
    <p:extLst>
      <p:ext uri="{BB962C8B-B14F-4D97-AF65-F5344CB8AC3E}">
        <p14:creationId xmlns:p14="http://schemas.microsoft.com/office/powerpoint/2010/main" val="4140250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3EF5-6BEA-BD04-91FB-ADFB7DB9CE4E}"/>
              </a:ext>
            </a:extLst>
          </p:cNvPr>
          <p:cNvSpPr>
            <a:spLocks noGrp="1"/>
          </p:cNvSpPr>
          <p:nvPr>
            <p:ph type="title"/>
          </p:nvPr>
        </p:nvSpPr>
        <p:spPr/>
        <p:txBody>
          <a:bodyPr/>
          <a:lstStyle/>
          <a:p>
            <a:r>
              <a:rPr lang="en-US" b="1" dirty="0"/>
              <a:t>Desired Outcomes</a:t>
            </a:r>
          </a:p>
        </p:txBody>
      </p:sp>
      <p:sp>
        <p:nvSpPr>
          <p:cNvPr id="3" name="Content Placeholder 2">
            <a:extLst>
              <a:ext uri="{FF2B5EF4-FFF2-40B4-BE49-F238E27FC236}">
                <a16:creationId xmlns:a16="http://schemas.microsoft.com/office/drawing/2014/main" id="{446FE41E-D127-A620-8305-FC4C31FCF74F}"/>
              </a:ext>
            </a:extLst>
          </p:cNvPr>
          <p:cNvSpPr>
            <a:spLocks noGrp="1"/>
          </p:cNvSpPr>
          <p:nvPr>
            <p:ph idx="1"/>
          </p:nvPr>
        </p:nvSpPr>
        <p:spPr>
          <a:xfrm>
            <a:off x="1248508" y="1825625"/>
            <a:ext cx="10187842" cy="3999988"/>
          </a:xfrm>
        </p:spPr>
        <p:txBody>
          <a:bodyPr>
            <a:normAutofit/>
          </a:bodyPr>
          <a:lstStyle/>
          <a:p>
            <a:pPr marL="514350" indent="-514350">
              <a:buFont typeface="+mj-lt"/>
              <a:buAutoNum type="arabicPeriod"/>
            </a:pPr>
            <a:r>
              <a:rPr lang="en-US" sz="3200" dirty="0">
                <a:latin typeface="+mj-lt"/>
              </a:rPr>
              <a:t>Goal: start a conversation on possible issues with Brain Computer Interface Technology and its impact on cognition</a:t>
            </a:r>
          </a:p>
          <a:p>
            <a:pPr marL="514350" indent="-514350">
              <a:buFont typeface="+mj-lt"/>
              <a:buAutoNum type="arabicPeriod"/>
            </a:pPr>
            <a:r>
              <a:rPr lang="en-US" sz="3200" dirty="0">
                <a:latin typeface="+mj-lt"/>
              </a:rPr>
              <a:t>Understand brainwave interface technology </a:t>
            </a:r>
          </a:p>
          <a:p>
            <a:pPr marL="514350" indent="-514350">
              <a:buFont typeface="+mj-lt"/>
              <a:buAutoNum type="arabicPeriod"/>
            </a:pPr>
            <a:r>
              <a:rPr lang="en-US" sz="3200" dirty="0">
                <a:latin typeface="+mj-lt"/>
              </a:rPr>
              <a:t>Understand stress (different types) and decision making</a:t>
            </a:r>
          </a:p>
          <a:p>
            <a:pPr marL="514350" indent="-514350">
              <a:buFont typeface="+mj-lt"/>
              <a:buAutoNum type="arabicPeriod"/>
            </a:pPr>
            <a:r>
              <a:rPr lang="en-US" sz="3200" dirty="0">
                <a:latin typeface="+mj-lt"/>
              </a:rPr>
              <a:t>Connect these concepts</a:t>
            </a:r>
          </a:p>
          <a:p>
            <a:pPr marL="514350" indent="-514350">
              <a:buFont typeface="+mj-lt"/>
              <a:buAutoNum type="arabicPeriod"/>
            </a:pPr>
            <a:r>
              <a:rPr lang="en-US" sz="3200" dirty="0">
                <a:latin typeface="+mj-lt"/>
              </a:rPr>
              <a:t>Open discussion</a:t>
            </a:r>
          </a:p>
        </p:txBody>
      </p:sp>
    </p:spTree>
    <p:extLst>
      <p:ext uri="{BB962C8B-B14F-4D97-AF65-F5344CB8AC3E}">
        <p14:creationId xmlns:p14="http://schemas.microsoft.com/office/powerpoint/2010/main" val="977501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42FB-2A13-6675-ACAB-BC268611863C}"/>
              </a:ext>
            </a:extLst>
          </p:cNvPr>
          <p:cNvSpPr>
            <a:spLocks noGrp="1"/>
          </p:cNvSpPr>
          <p:nvPr>
            <p:ph type="title"/>
          </p:nvPr>
        </p:nvSpPr>
        <p:spPr/>
        <p:txBody>
          <a:bodyPr/>
          <a:lstStyle/>
          <a:p>
            <a:r>
              <a:rPr lang="en-US" dirty="0"/>
              <a:t>State of Stress in Cybersecurity</a:t>
            </a:r>
          </a:p>
        </p:txBody>
      </p:sp>
      <p:pic>
        <p:nvPicPr>
          <p:cNvPr id="5" name="Picture 4" descr="A close-up of a speedometer&#10;&#10;Description automatically generated">
            <a:hlinkClick r:id="rId2"/>
            <a:extLst>
              <a:ext uri="{FF2B5EF4-FFF2-40B4-BE49-F238E27FC236}">
                <a16:creationId xmlns:a16="http://schemas.microsoft.com/office/drawing/2014/main" id="{349DD56B-45BD-A635-B7AC-478B1699C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4021" y="1874782"/>
            <a:ext cx="3341008" cy="4454677"/>
          </a:xfrm>
          <a:prstGeom prst="rect">
            <a:avLst/>
          </a:prstGeom>
        </p:spPr>
      </p:pic>
      <p:sp>
        <p:nvSpPr>
          <p:cNvPr id="7" name="TextBox 6">
            <a:extLst>
              <a:ext uri="{FF2B5EF4-FFF2-40B4-BE49-F238E27FC236}">
                <a16:creationId xmlns:a16="http://schemas.microsoft.com/office/drawing/2014/main" id="{E020D95F-C6B2-C710-7855-FBDB00BFB579}"/>
              </a:ext>
            </a:extLst>
          </p:cNvPr>
          <p:cNvSpPr txBox="1"/>
          <p:nvPr/>
        </p:nvSpPr>
        <p:spPr>
          <a:xfrm>
            <a:off x="2397475" y="1874782"/>
            <a:ext cx="4635418" cy="1092607"/>
          </a:xfrm>
          <a:prstGeom prst="rect">
            <a:avLst/>
          </a:prstGeom>
          <a:noFill/>
        </p:spPr>
        <p:txBody>
          <a:bodyPr wrap="square">
            <a:spAutoFit/>
          </a:bodyPr>
          <a:lstStyle/>
          <a:p>
            <a:pPr algn="l" fontAlgn="base">
              <a:spcAft>
                <a:spcPts val="600"/>
              </a:spcAft>
            </a:pPr>
            <a:r>
              <a:rPr lang="en-US" sz="2000" b="0" dirty="0">
                <a:solidFill>
                  <a:srgbClr val="0B0C10"/>
                </a:solidFill>
                <a:effectLst/>
                <a:latin typeface="+mj-lt"/>
              </a:rPr>
              <a:t>of CISOs identify stress related to their roles as their most significant personal risk</a:t>
            </a:r>
          </a:p>
          <a:p>
            <a:pPr marL="285750" indent="-285750" algn="l" fontAlgn="base">
              <a:spcAft>
                <a:spcPts val="600"/>
              </a:spcAft>
              <a:buFont typeface="Arial" panose="020B0604020202020204" pitchFamily="34" charset="0"/>
              <a:buChar char="•"/>
            </a:pPr>
            <a:r>
              <a:rPr lang="en-US" sz="2000" b="0" u="sng" dirty="0">
                <a:solidFill>
                  <a:srgbClr val="0B0C10"/>
                </a:solidFill>
                <a:effectLst/>
                <a:latin typeface="+mj-lt"/>
              </a:rPr>
              <a:t>up from 59% in 2022</a:t>
            </a:r>
          </a:p>
        </p:txBody>
      </p:sp>
      <p:sp>
        <p:nvSpPr>
          <p:cNvPr id="8" name="Rectangle 7">
            <a:extLst>
              <a:ext uri="{FF2B5EF4-FFF2-40B4-BE49-F238E27FC236}">
                <a16:creationId xmlns:a16="http://schemas.microsoft.com/office/drawing/2014/main" id="{E6AC92E0-4880-C637-2C7C-2691EE2F2F55}"/>
              </a:ext>
            </a:extLst>
          </p:cNvPr>
          <p:cNvSpPr/>
          <p:nvPr/>
        </p:nvSpPr>
        <p:spPr>
          <a:xfrm>
            <a:off x="777240" y="1920948"/>
            <a:ext cx="1179871" cy="1000274"/>
          </a:xfrm>
          <a:prstGeom prst="rect">
            <a:avLst/>
          </a:prstGeom>
          <a:solidFill>
            <a:srgbClr val="FFFF0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mj-lt"/>
              </a:rPr>
              <a:t>71%</a:t>
            </a:r>
          </a:p>
        </p:txBody>
      </p:sp>
      <p:sp>
        <p:nvSpPr>
          <p:cNvPr id="10" name="TextBox 9">
            <a:extLst>
              <a:ext uri="{FF2B5EF4-FFF2-40B4-BE49-F238E27FC236}">
                <a16:creationId xmlns:a16="http://schemas.microsoft.com/office/drawing/2014/main" id="{79BE9DED-8B10-0898-D117-7164DC48F589}"/>
              </a:ext>
            </a:extLst>
          </p:cNvPr>
          <p:cNvSpPr txBox="1"/>
          <p:nvPr/>
        </p:nvSpPr>
        <p:spPr>
          <a:xfrm>
            <a:off x="2397475" y="3345683"/>
            <a:ext cx="4635418" cy="1092607"/>
          </a:xfrm>
          <a:prstGeom prst="rect">
            <a:avLst/>
          </a:prstGeom>
          <a:noFill/>
        </p:spPr>
        <p:txBody>
          <a:bodyPr wrap="square">
            <a:spAutoFit/>
          </a:bodyPr>
          <a:lstStyle/>
          <a:p>
            <a:pPr>
              <a:spcAft>
                <a:spcPts val="600"/>
              </a:spcAft>
            </a:pPr>
            <a:r>
              <a:rPr lang="en-US" sz="2000" b="0" i="0" dirty="0">
                <a:solidFill>
                  <a:srgbClr val="0B0C10"/>
                </a:solidFill>
                <a:effectLst/>
                <a:latin typeface="+mj-lt"/>
              </a:rPr>
              <a:t>identified burnout as their most significant personal risk</a:t>
            </a:r>
            <a:endParaRPr lang="en-US" sz="2000" dirty="0">
              <a:solidFill>
                <a:srgbClr val="0B0C10"/>
              </a:solidFill>
              <a:latin typeface="+mj-lt"/>
            </a:endParaRPr>
          </a:p>
          <a:p>
            <a:pPr marL="285750" indent="-285750">
              <a:spcAft>
                <a:spcPts val="600"/>
              </a:spcAft>
              <a:buFont typeface="Arial" panose="020B0604020202020204" pitchFamily="34" charset="0"/>
              <a:buChar char="•"/>
            </a:pPr>
            <a:r>
              <a:rPr lang="en-US" sz="2000" b="0" i="0" u="sng" dirty="0">
                <a:solidFill>
                  <a:srgbClr val="0B0C10"/>
                </a:solidFill>
                <a:effectLst/>
                <a:latin typeface="+mj-lt"/>
              </a:rPr>
              <a:t>up from 48% in 2022</a:t>
            </a:r>
            <a:endParaRPr lang="en-US" sz="2000" u="sng" dirty="0">
              <a:latin typeface="+mj-lt"/>
            </a:endParaRPr>
          </a:p>
        </p:txBody>
      </p:sp>
      <p:sp>
        <p:nvSpPr>
          <p:cNvPr id="11" name="Rectangle 10">
            <a:extLst>
              <a:ext uri="{FF2B5EF4-FFF2-40B4-BE49-F238E27FC236}">
                <a16:creationId xmlns:a16="http://schemas.microsoft.com/office/drawing/2014/main" id="{D530EA47-F6A2-C7F8-0D11-0CDEB9676F1A}"/>
              </a:ext>
            </a:extLst>
          </p:cNvPr>
          <p:cNvSpPr/>
          <p:nvPr/>
        </p:nvSpPr>
        <p:spPr>
          <a:xfrm>
            <a:off x="777239" y="3429000"/>
            <a:ext cx="1179871" cy="100027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mj-lt"/>
              </a:rPr>
              <a:t>54%</a:t>
            </a:r>
          </a:p>
        </p:txBody>
      </p:sp>
      <p:sp>
        <p:nvSpPr>
          <p:cNvPr id="13" name="TextBox 12">
            <a:extLst>
              <a:ext uri="{FF2B5EF4-FFF2-40B4-BE49-F238E27FC236}">
                <a16:creationId xmlns:a16="http://schemas.microsoft.com/office/drawing/2014/main" id="{84CC62A2-DB3A-04FC-954B-717FB1963F40}"/>
              </a:ext>
            </a:extLst>
          </p:cNvPr>
          <p:cNvSpPr txBox="1"/>
          <p:nvPr/>
        </p:nvSpPr>
        <p:spPr>
          <a:xfrm>
            <a:off x="777239" y="4816584"/>
            <a:ext cx="6714941" cy="1015663"/>
          </a:xfrm>
          <a:prstGeom prst="rect">
            <a:avLst/>
          </a:prstGeom>
          <a:noFill/>
        </p:spPr>
        <p:txBody>
          <a:bodyPr wrap="square">
            <a:spAutoFit/>
          </a:bodyPr>
          <a:lstStyle/>
          <a:p>
            <a:r>
              <a:rPr lang="en-US" sz="2000" b="0" i="0" dirty="0">
                <a:solidFill>
                  <a:srgbClr val="0B0C10"/>
                </a:solidFill>
                <a:effectLst/>
                <a:latin typeface="+mj-lt"/>
              </a:rPr>
              <a:t>To address this, organizations must prioritize </a:t>
            </a:r>
            <a:r>
              <a:rPr lang="en-US" sz="2000" b="0" i="1" dirty="0">
                <a:solidFill>
                  <a:srgbClr val="0B0C10"/>
                </a:solidFill>
                <a:effectLst/>
                <a:latin typeface="+mj-lt"/>
              </a:rPr>
              <a:t>succession plans </a:t>
            </a:r>
            <a:r>
              <a:rPr lang="en-US" sz="2000" b="0" i="0" dirty="0">
                <a:solidFill>
                  <a:srgbClr val="0B0C10"/>
                </a:solidFill>
                <a:effectLst/>
                <a:latin typeface="+mj-lt"/>
              </a:rPr>
              <a:t>and/or </a:t>
            </a:r>
            <a:r>
              <a:rPr lang="en-US" sz="2000" b="0" i="1" dirty="0">
                <a:solidFill>
                  <a:srgbClr val="0B0C10"/>
                </a:solidFill>
                <a:effectLst/>
                <a:latin typeface="+mj-lt"/>
              </a:rPr>
              <a:t>retention strategies </a:t>
            </a:r>
            <a:r>
              <a:rPr lang="en-US" sz="2000" b="0" i="0" dirty="0">
                <a:solidFill>
                  <a:srgbClr val="0B0C10"/>
                </a:solidFill>
                <a:effectLst/>
                <a:latin typeface="+mj-lt"/>
              </a:rPr>
              <a:t>to prevent CISOs from </a:t>
            </a:r>
            <a:r>
              <a:rPr lang="en-US" sz="2000" b="1" i="0" dirty="0">
                <a:solidFill>
                  <a:srgbClr val="0B0C10"/>
                </a:solidFill>
                <a:effectLst/>
                <a:latin typeface="+mj-lt"/>
              </a:rPr>
              <a:t>exiting unnecessarily</a:t>
            </a:r>
            <a:endParaRPr lang="en-US" sz="2000" b="1" dirty="0">
              <a:latin typeface="+mj-lt"/>
            </a:endParaRPr>
          </a:p>
        </p:txBody>
      </p:sp>
      <p:sp>
        <p:nvSpPr>
          <p:cNvPr id="14" name="TextBox 13">
            <a:extLst>
              <a:ext uri="{FF2B5EF4-FFF2-40B4-BE49-F238E27FC236}">
                <a16:creationId xmlns:a16="http://schemas.microsoft.com/office/drawing/2014/main" id="{00CB8346-2743-7046-18F3-3CC9C24F316B}"/>
              </a:ext>
            </a:extLst>
          </p:cNvPr>
          <p:cNvSpPr txBox="1"/>
          <p:nvPr/>
        </p:nvSpPr>
        <p:spPr>
          <a:xfrm>
            <a:off x="777238" y="6078414"/>
            <a:ext cx="6714941" cy="400110"/>
          </a:xfrm>
          <a:prstGeom prst="rect">
            <a:avLst/>
          </a:prstGeom>
          <a:noFill/>
        </p:spPr>
        <p:txBody>
          <a:bodyPr wrap="square">
            <a:spAutoFit/>
          </a:bodyPr>
          <a:lstStyle/>
          <a:p>
            <a:r>
              <a:rPr lang="en-US" sz="2000" b="0" i="1" dirty="0">
                <a:solidFill>
                  <a:srgbClr val="0B0C10"/>
                </a:solidFill>
                <a:effectLst/>
                <a:latin typeface="+mj-lt"/>
              </a:rPr>
              <a:t>*Heidrick &amp; Struggles 2023 Global CISO Survey</a:t>
            </a:r>
            <a:endParaRPr lang="en-US" sz="2000" b="1" i="1" dirty="0">
              <a:latin typeface="+mj-lt"/>
            </a:endParaRPr>
          </a:p>
        </p:txBody>
      </p:sp>
    </p:spTree>
    <p:extLst>
      <p:ext uri="{BB962C8B-B14F-4D97-AF65-F5344CB8AC3E}">
        <p14:creationId xmlns:p14="http://schemas.microsoft.com/office/powerpoint/2010/main" val="132666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098" name="Picture 2" descr="Smash Computer Images – Browse 6,007 Stock Photos, Vectors, and Video |  Adobe Stock">
            <a:extLst>
              <a:ext uri="{FF2B5EF4-FFF2-40B4-BE49-F238E27FC236}">
                <a16:creationId xmlns:a16="http://schemas.microsoft.com/office/drawing/2014/main" id="{4822717F-80E2-200B-D7E9-E8116777937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0987" b="4733"/>
          <a:stretch/>
        </p:blipFill>
        <p:spPr bwMode="auto">
          <a:xfrm>
            <a:off x="0" y="10"/>
            <a:ext cx="12190456"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DED35872-8BE8-3F96-39F5-A8963E234992}"/>
              </a:ext>
            </a:extLst>
          </p:cNvPr>
          <p:cNvSpPr>
            <a:spLocks noGrp="1"/>
          </p:cNvSpPr>
          <p:nvPr>
            <p:ph type="ctrTitle"/>
          </p:nvPr>
        </p:nvSpPr>
        <p:spPr>
          <a:xfrm>
            <a:off x="777240" y="1143294"/>
            <a:ext cx="9923708" cy="1020188"/>
          </a:xfrm>
        </p:spPr>
        <p:txBody>
          <a:bodyPr anchor="t">
            <a:normAutofit/>
          </a:bodyPr>
          <a:lstStyle/>
          <a:p>
            <a:pPr algn="l"/>
            <a:r>
              <a:rPr lang="en-US" sz="6000" dirty="0">
                <a:solidFill>
                  <a:srgbClr val="FFFFFF"/>
                </a:solidFill>
              </a:rPr>
              <a:t>What Stresses You Out?</a:t>
            </a:r>
          </a:p>
        </p:txBody>
      </p:sp>
    </p:spTree>
    <p:extLst>
      <p:ext uri="{BB962C8B-B14F-4D97-AF65-F5344CB8AC3E}">
        <p14:creationId xmlns:p14="http://schemas.microsoft.com/office/powerpoint/2010/main" val="3333778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F755A-A8A6-DA4A-A0B7-AF19F01D6DAE}"/>
              </a:ext>
            </a:extLst>
          </p:cNvPr>
          <p:cNvSpPr>
            <a:spLocks noGrp="1"/>
          </p:cNvSpPr>
          <p:nvPr>
            <p:ph type="title"/>
          </p:nvPr>
        </p:nvSpPr>
        <p:spPr/>
        <p:txBody>
          <a:bodyPr/>
          <a:lstStyle/>
          <a:p>
            <a:r>
              <a:rPr lang="en-US" dirty="0"/>
              <a:t>What Stresses You Out?</a:t>
            </a:r>
          </a:p>
        </p:txBody>
      </p:sp>
      <p:sp>
        <p:nvSpPr>
          <p:cNvPr id="4" name="TextBox 3">
            <a:extLst>
              <a:ext uri="{FF2B5EF4-FFF2-40B4-BE49-F238E27FC236}">
                <a16:creationId xmlns:a16="http://schemas.microsoft.com/office/drawing/2014/main" id="{7D129D68-E9D6-94EC-746C-5C0A108092C5}"/>
              </a:ext>
            </a:extLst>
          </p:cNvPr>
          <p:cNvSpPr txBox="1"/>
          <p:nvPr/>
        </p:nvSpPr>
        <p:spPr>
          <a:xfrm>
            <a:off x="627529" y="1690687"/>
            <a:ext cx="10237116" cy="923330"/>
          </a:xfrm>
          <a:prstGeom prst="rect">
            <a:avLst/>
          </a:prstGeom>
          <a:noFill/>
        </p:spPr>
        <p:txBody>
          <a:bodyPr wrap="square" rtlCol="0">
            <a:spAutoFit/>
          </a:bodyPr>
          <a:lstStyle/>
          <a:p>
            <a:r>
              <a:rPr lang="en-US" dirty="0">
                <a:latin typeface="+mj-lt"/>
              </a:rPr>
              <a:t>In Your Role: </a:t>
            </a:r>
          </a:p>
          <a:p>
            <a:endParaRPr lang="en-US" dirty="0">
              <a:latin typeface="+mj-lt"/>
            </a:endParaRPr>
          </a:p>
          <a:p>
            <a:pPr marL="285750" indent="-285750">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1455556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DC14FF5-21F9-AC88-57BB-B84D250C7D72}"/>
            </a:ext>
          </a:extLst>
        </p:cNvPr>
        <p:cNvGrpSpPr/>
        <p:nvPr/>
      </p:nvGrpSpPr>
      <p:grpSpPr>
        <a:xfrm>
          <a:off x="0" y="0"/>
          <a:ext cx="0" cy="0"/>
          <a:chOff x="0" y="0"/>
          <a:chExt cx="0" cy="0"/>
        </a:xfrm>
      </p:grpSpPr>
      <p:pic>
        <p:nvPicPr>
          <p:cNvPr id="7" name="Picture 6" descr="A group of people icons&#10;&#10;Description automatically generated with low confidence">
            <a:extLst>
              <a:ext uri="{FF2B5EF4-FFF2-40B4-BE49-F238E27FC236}">
                <a16:creationId xmlns:a16="http://schemas.microsoft.com/office/drawing/2014/main" id="{72556E20-7609-45E7-4025-2235C3B782B8}"/>
              </a:ext>
            </a:extLst>
          </p:cNvPr>
          <p:cNvPicPr>
            <a:picLocks noChangeAspect="1"/>
          </p:cNvPicPr>
          <p:nvPr/>
        </p:nvPicPr>
        <p:blipFill>
          <a:blip r:embed="rId2"/>
          <a:stretch>
            <a:fillRect/>
          </a:stretch>
        </p:blipFill>
        <p:spPr>
          <a:xfrm>
            <a:off x="843539" y="2809568"/>
            <a:ext cx="1419915" cy="1419915"/>
          </a:xfrm>
          <a:prstGeom prst="rect">
            <a:avLst/>
          </a:prstGeom>
        </p:spPr>
      </p:pic>
      <p:sp>
        <p:nvSpPr>
          <p:cNvPr id="2" name="Title 1">
            <a:extLst>
              <a:ext uri="{FF2B5EF4-FFF2-40B4-BE49-F238E27FC236}">
                <a16:creationId xmlns:a16="http://schemas.microsoft.com/office/drawing/2014/main" id="{F3D72C1A-D725-5A98-7551-370BADAA0A1B}"/>
              </a:ext>
            </a:extLst>
          </p:cNvPr>
          <p:cNvSpPr>
            <a:spLocks noGrp="1"/>
          </p:cNvSpPr>
          <p:nvPr>
            <p:ph type="title"/>
          </p:nvPr>
        </p:nvSpPr>
        <p:spPr/>
        <p:txBody>
          <a:bodyPr/>
          <a:lstStyle/>
          <a:p>
            <a:r>
              <a:rPr lang="en-US" dirty="0"/>
              <a:t>What Stresses You Out?</a:t>
            </a:r>
          </a:p>
        </p:txBody>
      </p:sp>
      <p:pic>
        <p:nvPicPr>
          <p:cNvPr id="5" name="Graphic 4" descr="Empty battery with solid fill">
            <a:extLst>
              <a:ext uri="{FF2B5EF4-FFF2-40B4-BE49-F238E27FC236}">
                <a16:creationId xmlns:a16="http://schemas.microsoft.com/office/drawing/2014/main" id="{F5194EDF-2611-DDEA-3F1A-5C73FF30DF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295" y="1792928"/>
            <a:ext cx="914400" cy="914400"/>
          </a:xfrm>
          <a:prstGeom prst="rect">
            <a:avLst/>
          </a:prstGeom>
        </p:spPr>
      </p:pic>
      <p:sp>
        <p:nvSpPr>
          <p:cNvPr id="6" name="TextBox 5">
            <a:extLst>
              <a:ext uri="{FF2B5EF4-FFF2-40B4-BE49-F238E27FC236}">
                <a16:creationId xmlns:a16="http://schemas.microsoft.com/office/drawing/2014/main" id="{22FF697E-F930-5513-155D-97524040328C}"/>
              </a:ext>
            </a:extLst>
          </p:cNvPr>
          <p:cNvSpPr txBox="1"/>
          <p:nvPr/>
        </p:nvSpPr>
        <p:spPr>
          <a:xfrm>
            <a:off x="2477728" y="2050073"/>
            <a:ext cx="2875936" cy="400110"/>
          </a:xfrm>
          <a:prstGeom prst="rect">
            <a:avLst/>
          </a:prstGeom>
          <a:noFill/>
        </p:spPr>
        <p:txBody>
          <a:bodyPr wrap="square" rtlCol="0">
            <a:spAutoFit/>
          </a:bodyPr>
          <a:lstStyle/>
          <a:p>
            <a:r>
              <a:rPr lang="en-US" sz="2000" dirty="0">
                <a:latin typeface="+mj-lt"/>
              </a:rPr>
              <a:t>Sacrifice Syndrome</a:t>
            </a:r>
          </a:p>
        </p:txBody>
      </p:sp>
      <p:sp>
        <p:nvSpPr>
          <p:cNvPr id="8" name="TextBox 7">
            <a:extLst>
              <a:ext uri="{FF2B5EF4-FFF2-40B4-BE49-F238E27FC236}">
                <a16:creationId xmlns:a16="http://schemas.microsoft.com/office/drawing/2014/main" id="{C01AD9AA-124E-9944-5C30-7E0DA5C91F09}"/>
              </a:ext>
            </a:extLst>
          </p:cNvPr>
          <p:cNvSpPr txBox="1"/>
          <p:nvPr/>
        </p:nvSpPr>
        <p:spPr>
          <a:xfrm>
            <a:off x="2477728" y="3319470"/>
            <a:ext cx="3067665" cy="707886"/>
          </a:xfrm>
          <a:prstGeom prst="rect">
            <a:avLst/>
          </a:prstGeom>
          <a:noFill/>
        </p:spPr>
        <p:txBody>
          <a:bodyPr wrap="square" rtlCol="0">
            <a:spAutoFit/>
          </a:bodyPr>
          <a:lstStyle/>
          <a:p>
            <a:r>
              <a:rPr lang="en-US" sz="2000" dirty="0">
                <a:latin typeface="+mj-lt"/>
              </a:rPr>
              <a:t>Misunderstood (not valued) by business</a:t>
            </a:r>
          </a:p>
        </p:txBody>
      </p:sp>
      <p:pic>
        <p:nvPicPr>
          <p:cNvPr id="9" name="Picture 2" descr="Workforce tracker—More layoffs at embattled startup Cerebral">
            <a:extLst>
              <a:ext uri="{FF2B5EF4-FFF2-40B4-BE49-F238E27FC236}">
                <a16:creationId xmlns:a16="http://schemas.microsoft.com/office/drawing/2014/main" id="{7D15748B-4DDD-FBED-5EE8-5EA1C502EB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844" y="1711409"/>
            <a:ext cx="1460393" cy="10503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0332BB-78D7-4F38-67B5-778F6E2388ED}"/>
              </a:ext>
            </a:extLst>
          </p:cNvPr>
          <p:cNvSpPr txBox="1"/>
          <p:nvPr/>
        </p:nvSpPr>
        <p:spPr>
          <a:xfrm>
            <a:off x="8338925" y="1759217"/>
            <a:ext cx="2756778" cy="923330"/>
          </a:xfrm>
          <a:prstGeom prst="rect">
            <a:avLst/>
          </a:prstGeom>
          <a:noFill/>
        </p:spPr>
        <p:txBody>
          <a:bodyPr wrap="square" rtlCol="0">
            <a:spAutoFit/>
          </a:bodyPr>
          <a:lstStyle/>
          <a:p>
            <a:r>
              <a:rPr lang="en-US" b="1" dirty="0"/>
              <a:t>Layoffs – </a:t>
            </a:r>
            <a:r>
              <a:rPr lang="en-US" dirty="0"/>
              <a:t>job uncertainty and do more with same or less budget</a:t>
            </a:r>
          </a:p>
        </p:txBody>
      </p:sp>
      <p:pic>
        <p:nvPicPr>
          <p:cNvPr id="11" name="Picture 6" descr="Effective communication, conversation, chatting, talk, discussion icon -  Download on Iconfinder">
            <a:extLst>
              <a:ext uri="{FF2B5EF4-FFF2-40B4-BE49-F238E27FC236}">
                <a16:creationId xmlns:a16="http://schemas.microsoft.com/office/drawing/2014/main" id="{32728103-1D21-B91F-86C6-CC36A141EF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297" y="4272056"/>
            <a:ext cx="871827" cy="8718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4E1DB2C-794E-1493-F9B2-E20460452345}"/>
              </a:ext>
            </a:extLst>
          </p:cNvPr>
          <p:cNvSpPr txBox="1"/>
          <p:nvPr/>
        </p:nvSpPr>
        <p:spPr>
          <a:xfrm>
            <a:off x="2477728" y="4527311"/>
            <a:ext cx="2703534" cy="369332"/>
          </a:xfrm>
          <a:prstGeom prst="rect">
            <a:avLst/>
          </a:prstGeom>
          <a:noFill/>
        </p:spPr>
        <p:txBody>
          <a:bodyPr wrap="square" rtlCol="0">
            <a:spAutoFit/>
          </a:bodyPr>
          <a:lstStyle/>
          <a:p>
            <a:r>
              <a:rPr lang="en-US" b="1" dirty="0"/>
              <a:t>Communicating effectively </a:t>
            </a:r>
          </a:p>
        </p:txBody>
      </p:sp>
      <p:pic>
        <p:nvPicPr>
          <p:cNvPr id="13" name="Picture 8" descr="Boss Icon Vector Art, Icons, and Graphics for Free Download">
            <a:extLst>
              <a:ext uri="{FF2B5EF4-FFF2-40B4-BE49-F238E27FC236}">
                <a16:creationId xmlns:a16="http://schemas.microsoft.com/office/drawing/2014/main" id="{AB982210-D1BB-BCFF-E47B-262B901AAC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3885" y="3041907"/>
            <a:ext cx="955236" cy="9552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EEC66A-D3C1-2AF1-5878-3C31AE3A4874}"/>
              </a:ext>
            </a:extLst>
          </p:cNvPr>
          <p:cNvSpPr txBox="1"/>
          <p:nvPr/>
        </p:nvSpPr>
        <p:spPr>
          <a:xfrm>
            <a:off x="8317613" y="3244334"/>
            <a:ext cx="2653511" cy="369332"/>
          </a:xfrm>
          <a:prstGeom prst="rect">
            <a:avLst/>
          </a:prstGeom>
          <a:noFill/>
        </p:spPr>
        <p:txBody>
          <a:bodyPr wrap="square" rtlCol="0">
            <a:spAutoFit/>
          </a:bodyPr>
          <a:lstStyle/>
          <a:p>
            <a:r>
              <a:rPr lang="en-US" b="1" dirty="0"/>
              <a:t>Poor leadership</a:t>
            </a:r>
          </a:p>
        </p:txBody>
      </p:sp>
      <p:sp>
        <p:nvSpPr>
          <p:cNvPr id="15" name="TextBox 14">
            <a:extLst>
              <a:ext uri="{FF2B5EF4-FFF2-40B4-BE49-F238E27FC236}">
                <a16:creationId xmlns:a16="http://schemas.microsoft.com/office/drawing/2014/main" id="{C87153CA-175F-D9B1-CD7B-9F998A1188FD}"/>
              </a:ext>
            </a:extLst>
          </p:cNvPr>
          <p:cNvSpPr txBox="1"/>
          <p:nvPr/>
        </p:nvSpPr>
        <p:spPr>
          <a:xfrm>
            <a:off x="2477728" y="5541032"/>
            <a:ext cx="2922951" cy="646331"/>
          </a:xfrm>
          <a:prstGeom prst="rect">
            <a:avLst/>
          </a:prstGeom>
          <a:noFill/>
        </p:spPr>
        <p:txBody>
          <a:bodyPr wrap="square" rtlCol="0">
            <a:spAutoFit/>
          </a:bodyPr>
          <a:lstStyle/>
          <a:p>
            <a:r>
              <a:rPr lang="en-US" b="1" dirty="0"/>
              <a:t>Unrealistic expectations</a:t>
            </a:r>
          </a:p>
          <a:p>
            <a:r>
              <a:rPr lang="en-US" dirty="0"/>
              <a:t>Block 100% of bad stuff</a:t>
            </a:r>
          </a:p>
        </p:txBody>
      </p:sp>
      <p:pic>
        <p:nvPicPr>
          <p:cNvPr id="16" name="Picture 15" descr="A dart in the center of a target&#10;&#10;Description automatically generated with low confidence">
            <a:extLst>
              <a:ext uri="{FF2B5EF4-FFF2-40B4-BE49-F238E27FC236}">
                <a16:creationId xmlns:a16="http://schemas.microsoft.com/office/drawing/2014/main" id="{EA1BE501-DBDC-B182-9E54-54EC9C7F7BF9}"/>
              </a:ext>
            </a:extLst>
          </p:cNvPr>
          <p:cNvPicPr>
            <a:picLocks noChangeAspect="1"/>
          </p:cNvPicPr>
          <p:nvPr/>
        </p:nvPicPr>
        <p:blipFill>
          <a:blip r:embed="rId8"/>
          <a:stretch>
            <a:fillRect/>
          </a:stretch>
        </p:blipFill>
        <p:spPr>
          <a:xfrm>
            <a:off x="1023397" y="5541032"/>
            <a:ext cx="1060197" cy="729616"/>
          </a:xfrm>
          <a:prstGeom prst="rect">
            <a:avLst/>
          </a:prstGeom>
        </p:spPr>
      </p:pic>
      <p:pic>
        <p:nvPicPr>
          <p:cNvPr id="18" name="Graphic 17" descr="Online meeting with solid fill">
            <a:extLst>
              <a:ext uri="{FF2B5EF4-FFF2-40B4-BE49-F238E27FC236}">
                <a16:creationId xmlns:a16="http://schemas.microsoft.com/office/drawing/2014/main" id="{AD82FFCF-9816-70CF-4771-5334452142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80935" y="4250769"/>
            <a:ext cx="914400" cy="914400"/>
          </a:xfrm>
          <a:prstGeom prst="rect">
            <a:avLst/>
          </a:prstGeom>
        </p:spPr>
      </p:pic>
      <p:sp>
        <p:nvSpPr>
          <p:cNvPr id="19" name="TextBox 18">
            <a:extLst>
              <a:ext uri="{FF2B5EF4-FFF2-40B4-BE49-F238E27FC236}">
                <a16:creationId xmlns:a16="http://schemas.microsoft.com/office/drawing/2014/main" id="{EC0A2DED-01E5-10D6-6406-A440F933D398}"/>
              </a:ext>
            </a:extLst>
          </p:cNvPr>
          <p:cNvSpPr txBox="1"/>
          <p:nvPr/>
        </p:nvSpPr>
        <p:spPr>
          <a:xfrm>
            <a:off x="8317612" y="4384803"/>
            <a:ext cx="2653511" cy="646331"/>
          </a:xfrm>
          <a:prstGeom prst="rect">
            <a:avLst/>
          </a:prstGeom>
          <a:noFill/>
        </p:spPr>
        <p:txBody>
          <a:bodyPr wrap="square" rtlCol="0">
            <a:spAutoFit/>
          </a:bodyPr>
          <a:lstStyle/>
          <a:p>
            <a:r>
              <a:rPr lang="en-US" dirty="0"/>
              <a:t>Unnecessary meetings, </a:t>
            </a:r>
            <a:r>
              <a:rPr lang="en-US" b="1" dirty="0"/>
              <a:t>time management</a:t>
            </a:r>
          </a:p>
        </p:txBody>
      </p:sp>
      <p:pic>
        <p:nvPicPr>
          <p:cNvPr id="20" name="Graphic 19" descr="Scales of justice with solid fill">
            <a:extLst>
              <a:ext uri="{FF2B5EF4-FFF2-40B4-BE49-F238E27FC236}">
                <a16:creationId xmlns:a16="http://schemas.microsoft.com/office/drawing/2014/main" id="{4E130DA6-5FBF-E17E-CB56-A46ED383A4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74303" y="5418795"/>
            <a:ext cx="914400" cy="914400"/>
          </a:xfrm>
          <a:prstGeom prst="rect">
            <a:avLst/>
          </a:prstGeom>
        </p:spPr>
      </p:pic>
      <p:sp>
        <p:nvSpPr>
          <p:cNvPr id="21" name="TextBox 20">
            <a:extLst>
              <a:ext uri="{FF2B5EF4-FFF2-40B4-BE49-F238E27FC236}">
                <a16:creationId xmlns:a16="http://schemas.microsoft.com/office/drawing/2014/main" id="{E6083EB9-6F7A-88F5-BF3D-5C32986CDB08}"/>
              </a:ext>
            </a:extLst>
          </p:cNvPr>
          <p:cNvSpPr txBox="1"/>
          <p:nvPr/>
        </p:nvSpPr>
        <p:spPr>
          <a:xfrm>
            <a:off x="8317611" y="5679531"/>
            <a:ext cx="2653511" cy="369332"/>
          </a:xfrm>
          <a:prstGeom prst="rect">
            <a:avLst/>
          </a:prstGeom>
          <a:noFill/>
        </p:spPr>
        <p:txBody>
          <a:bodyPr wrap="square" rtlCol="0">
            <a:spAutoFit/>
          </a:bodyPr>
          <a:lstStyle/>
          <a:p>
            <a:r>
              <a:rPr lang="en-US" b="1" dirty="0"/>
              <a:t>Work / Life Balance</a:t>
            </a:r>
            <a:endParaRPr lang="en-US" dirty="0"/>
          </a:p>
        </p:txBody>
      </p:sp>
    </p:spTree>
    <p:extLst>
      <p:ext uri="{BB962C8B-B14F-4D97-AF65-F5344CB8AC3E}">
        <p14:creationId xmlns:p14="http://schemas.microsoft.com/office/powerpoint/2010/main" val="3654847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4111" name="Rectangle 4110">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104" name="Picture 8" descr="What causes inflation? | Stanford Report">
            <a:extLst>
              <a:ext uri="{FF2B5EF4-FFF2-40B4-BE49-F238E27FC236}">
                <a16:creationId xmlns:a16="http://schemas.microsoft.com/office/drawing/2014/main" id="{1515A4DB-5765-AF43-7302-2A9F0602B9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90" b="1"/>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4106" name="Picture 10" descr="AI Applications Today: Where Artificial Intelligence is Used | IT Chronicles">
            <a:extLst>
              <a:ext uri="{FF2B5EF4-FFF2-40B4-BE49-F238E27FC236}">
                <a16:creationId xmlns:a16="http://schemas.microsoft.com/office/drawing/2014/main" id="{AB8F23D7-DC88-427B-C686-3E7D802022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24" r="482"/>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Signify Health reveals layoffs, Truepill cuts workforce, again">
            <a:extLst>
              <a:ext uri="{FF2B5EF4-FFF2-40B4-BE49-F238E27FC236}">
                <a16:creationId xmlns:a16="http://schemas.microsoft.com/office/drawing/2014/main" id="{551E7600-E2D7-D55C-DCA4-78AEE4AE01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5" r="1021"/>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4113" name="Freeform: Shape 411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15" name="Freeform: Shape 4114">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3D452A-3EEC-7038-AA50-4D57AEA4075B}"/>
              </a:ext>
            </a:extLst>
          </p:cNvPr>
          <p:cNvSpPr>
            <a:spLocks noGrp="1"/>
          </p:cNvSpPr>
          <p:nvPr>
            <p:ph type="title"/>
          </p:nvPr>
        </p:nvSpPr>
        <p:spPr>
          <a:xfrm>
            <a:off x="448055" y="685800"/>
            <a:ext cx="3497760" cy="1325563"/>
          </a:xfrm>
        </p:spPr>
        <p:txBody>
          <a:bodyPr vert="horz" lIns="91440" tIns="45720" rIns="91440" bIns="45720" rtlCol="0" anchor="ctr">
            <a:normAutofit/>
          </a:bodyPr>
          <a:lstStyle/>
          <a:p>
            <a:r>
              <a:rPr lang="en-US" sz="4000" b="1" kern="1200" dirty="0">
                <a:solidFill>
                  <a:schemeClr val="tx1"/>
                </a:solidFill>
                <a:latin typeface="+mj-lt"/>
                <a:ea typeface="+mj-ea"/>
                <a:cs typeface="+mj-cs"/>
              </a:rPr>
              <a:t>Trends In </a:t>
            </a:r>
            <a:r>
              <a:rPr lang="en-US" sz="4000" b="1" kern="1200" dirty="0" err="1">
                <a:solidFill>
                  <a:schemeClr val="tx1"/>
                </a:solidFill>
                <a:latin typeface="+mj-lt"/>
                <a:ea typeface="+mj-ea"/>
                <a:cs typeface="+mj-cs"/>
              </a:rPr>
              <a:t>CyberSecurity</a:t>
            </a:r>
            <a:endParaRPr lang="en-US" sz="4000" b="1" kern="1200" dirty="0">
              <a:solidFill>
                <a:schemeClr val="tx1"/>
              </a:solidFill>
              <a:latin typeface="+mj-lt"/>
              <a:ea typeface="+mj-ea"/>
              <a:cs typeface="+mj-cs"/>
            </a:endParaRPr>
          </a:p>
        </p:txBody>
      </p:sp>
      <p:sp>
        <p:nvSpPr>
          <p:cNvPr id="4117" name="Rectangle 411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9" name="Rectangle 411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B9AAF40-1FBB-5D2D-EA4B-7F8228714520}"/>
              </a:ext>
            </a:extLst>
          </p:cNvPr>
          <p:cNvSpPr/>
          <p:nvPr/>
        </p:nvSpPr>
        <p:spPr>
          <a:xfrm>
            <a:off x="448056" y="2258568"/>
            <a:ext cx="2807208" cy="392277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ptos" panose="02110004020202020204"/>
                <a:ea typeface="+mn-ea"/>
                <a:cs typeface="+mn-cs"/>
              </a:rPr>
              <a:t>71%</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Stress</a:t>
            </a: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ptos" panose="02110004020202020204"/>
                <a:ea typeface="+mn-ea"/>
                <a:cs typeface="+mn-cs"/>
              </a:rPr>
              <a:t>59%</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Burnout</a:t>
            </a:r>
          </a:p>
        </p:txBody>
      </p:sp>
      <p:pic>
        <p:nvPicPr>
          <p:cNvPr id="4098" name="Picture 2" descr="Monopoly Go to Jail Space Redesign by DrewManDew on DeviantArt">
            <a:extLst>
              <a:ext uri="{FF2B5EF4-FFF2-40B4-BE49-F238E27FC236}">
                <a16:creationId xmlns:a16="http://schemas.microsoft.com/office/drawing/2014/main" id="{9147F7E8-FC6A-0233-ECE0-C9FF9D4128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347" r="-1" b="14604"/>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617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descr="CISO Mind Map | Cobalt">
            <a:extLst>
              <a:ext uri="{FF2B5EF4-FFF2-40B4-BE49-F238E27FC236}">
                <a16:creationId xmlns:a16="http://schemas.microsoft.com/office/drawing/2014/main" id="{5142CAC4-3765-DE8A-686F-55DC8E014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69" b="1264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134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902EB-F381-B15A-58D6-31980F769FFE}"/>
              </a:ext>
            </a:extLst>
          </p:cNvPr>
          <p:cNvSpPr>
            <a:spLocks noGrp="1"/>
          </p:cNvSpPr>
          <p:nvPr>
            <p:ph type="title"/>
          </p:nvPr>
        </p:nvSpPr>
        <p:spPr/>
        <p:txBody>
          <a:bodyPr/>
          <a:lstStyle/>
          <a:p>
            <a:r>
              <a:rPr lang="en-US" b="1" dirty="0"/>
              <a:t>Types of Stress</a:t>
            </a:r>
          </a:p>
        </p:txBody>
      </p:sp>
      <p:sp>
        <p:nvSpPr>
          <p:cNvPr id="4" name="Rectangle: Rounded Corners 3">
            <a:extLst>
              <a:ext uri="{FF2B5EF4-FFF2-40B4-BE49-F238E27FC236}">
                <a16:creationId xmlns:a16="http://schemas.microsoft.com/office/drawing/2014/main" id="{D4F796DE-38C5-CA13-BD5E-0D0D6B31E440}"/>
              </a:ext>
            </a:extLst>
          </p:cNvPr>
          <p:cNvSpPr/>
          <p:nvPr/>
        </p:nvSpPr>
        <p:spPr>
          <a:xfrm>
            <a:off x="1087821" y="2632841"/>
            <a:ext cx="3058510" cy="3342290"/>
          </a:xfrm>
          <a:prstGeom prst="roundRect">
            <a:avLst/>
          </a:prstGeom>
          <a:solidFill>
            <a:srgbClr val="99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dirty="0">
                <a:solidFill>
                  <a:schemeClr val="tx1"/>
                </a:solidFill>
              </a:rPr>
              <a:t>Starting a new job</a:t>
            </a:r>
          </a:p>
          <a:p>
            <a:pPr marL="285750" indent="-285750" algn="ctr">
              <a:buFont typeface="Arial" panose="020B0604020202020204" pitchFamily="34" charset="0"/>
              <a:buChar char="•"/>
            </a:pPr>
            <a:r>
              <a:rPr lang="en-US" dirty="0">
                <a:solidFill>
                  <a:schemeClr val="tx1"/>
                </a:solidFill>
              </a:rPr>
              <a:t>Getting married</a:t>
            </a:r>
          </a:p>
          <a:p>
            <a:pPr marL="285750" indent="-285750" algn="ctr">
              <a:buFont typeface="Arial" panose="020B0604020202020204" pitchFamily="34" charset="0"/>
              <a:buChar char="•"/>
            </a:pPr>
            <a:r>
              <a:rPr lang="en-US" dirty="0">
                <a:solidFill>
                  <a:schemeClr val="tx1"/>
                </a:solidFill>
              </a:rPr>
              <a:t>Learning a new hobby/skill</a:t>
            </a:r>
          </a:p>
          <a:p>
            <a:pPr marL="285750" indent="-285750" algn="ctr">
              <a:buFont typeface="Arial" panose="020B0604020202020204" pitchFamily="34" charset="0"/>
              <a:buChar char="•"/>
            </a:pPr>
            <a:r>
              <a:rPr lang="en-US" dirty="0">
                <a:solidFill>
                  <a:schemeClr val="tx1"/>
                </a:solidFill>
              </a:rPr>
              <a:t>Buying a home</a:t>
            </a:r>
          </a:p>
          <a:p>
            <a:pPr marL="285750" indent="-285750" algn="ctr">
              <a:buFont typeface="Arial" panose="020B0604020202020204" pitchFamily="34" charset="0"/>
              <a:buChar char="•"/>
            </a:pPr>
            <a:r>
              <a:rPr lang="en-US" dirty="0">
                <a:solidFill>
                  <a:schemeClr val="tx1"/>
                </a:solidFill>
              </a:rPr>
              <a:t>Personal fitness goals</a:t>
            </a:r>
          </a:p>
          <a:p>
            <a:pPr marL="285750" indent="-285750" algn="ctr">
              <a:buFont typeface="Arial" panose="020B0604020202020204" pitchFamily="34" charset="0"/>
              <a:buChar char="•"/>
            </a:pPr>
            <a:r>
              <a:rPr lang="en-US" dirty="0">
                <a:solidFill>
                  <a:schemeClr val="tx1"/>
                </a:solidFill>
              </a:rPr>
              <a:t>Scary movies</a:t>
            </a:r>
          </a:p>
          <a:p>
            <a:pPr marL="285750" indent="-285750" algn="ctr">
              <a:buFont typeface="Arial" panose="020B0604020202020204" pitchFamily="34" charset="0"/>
              <a:buChar char="•"/>
            </a:pPr>
            <a:r>
              <a:rPr lang="en-US" dirty="0">
                <a:solidFill>
                  <a:schemeClr val="tx1"/>
                </a:solidFill>
              </a:rPr>
              <a:t>Public speaking</a:t>
            </a:r>
          </a:p>
          <a:p>
            <a:pPr marL="285750" indent="-285750" algn="ctr">
              <a:buFont typeface="Arial" panose="020B0604020202020204" pitchFamily="34" charset="0"/>
              <a:buChar char="•"/>
            </a:pPr>
            <a:r>
              <a:rPr lang="en-US" dirty="0">
                <a:solidFill>
                  <a:schemeClr val="tx1"/>
                </a:solidFill>
              </a:rPr>
              <a:t>A first date</a:t>
            </a:r>
          </a:p>
          <a:p>
            <a:pPr marL="285750" indent="-285750" algn="ctr">
              <a:buFont typeface="Arial" panose="020B0604020202020204" pitchFamily="34" charset="0"/>
              <a:buChar char="•"/>
            </a:pPr>
            <a:r>
              <a:rPr lang="en-US" dirty="0">
                <a:solidFill>
                  <a:schemeClr val="tx1"/>
                </a:solidFill>
              </a:rPr>
              <a:t>Travel</a:t>
            </a:r>
          </a:p>
          <a:p>
            <a:pPr marL="285750" indent="-285750" algn="ctr">
              <a:buFont typeface="Arial" panose="020B0604020202020204" pitchFamily="34" charset="0"/>
              <a:buChar char="•"/>
            </a:pPr>
            <a:r>
              <a:rPr lang="en-US" dirty="0">
                <a:solidFill>
                  <a:schemeClr val="tx1"/>
                </a:solidFill>
              </a:rPr>
              <a:t>Networking events</a:t>
            </a:r>
          </a:p>
        </p:txBody>
      </p:sp>
      <p:sp>
        <p:nvSpPr>
          <p:cNvPr id="5" name="Rectangle: Rounded Corners 4">
            <a:extLst>
              <a:ext uri="{FF2B5EF4-FFF2-40B4-BE49-F238E27FC236}">
                <a16:creationId xmlns:a16="http://schemas.microsoft.com/office/drawing/2014/main" id="{A43BB036-4C76-D55C-6BB3-8DBB95CA793D}"/>
              </a:ext>
            </a:extLst>
          </p:cNvPr>
          <p:cNvSpPr/>
          <p:nvPr/>
        </p:nvSpPr>
        <p:spPr>
          <a:xfrm>
            <a:off x="4566745" y="2632841"/>
            <a:ext cx="3058510" cy="334229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dirty="0">
                <a:solidFill>
                  <a:schemeClr val="tx1"/>
                </a:solidFill>
              </a:rPr>
              <a:t>Traffic jams</a:t>
            </a:r>
          </a:p>
          <a:p>
            <a:pPr marL="285750" indent="-285750" algn="ctr">
              <a:buFont typeface="Arial" panose="020B0604020202020204" pitchFamily="34" charset="0"/>
              <a:buChar char="•"/>
            </a:pPr>
            <a:r>
              <a:rPr lang="en-US" dirty="0">
                <a:solidFill>
                  <a:schemeClr val="tx1"/>
                </a:solidFill>
              </a:rPr>
              <a:t>Crowds</a:t>
            </a:r>
          </a:p>
          <a:p>
            <a:pPr marL="285750" indent="-285750" algn="ctr">
              <a:buFont typeface="Arial" panose="020B0604020202020204" pitchFamily="34" charset="0"/>
              <a:buChar char="•"/>
            </a:pPr>
            <a:r>
              <a:rPr lang="en-US" dirty="0">
                <a:solidFill>
                  <a:schemeClr val="tx1"/>
                </a:solidFill>
              </a:rPr>
              <a:t>Loud noises</a:t>
            </a:r>
          </a:p>
          <a:p>
            <a:pPr marL="285750" indent="-285750" algn="ctr">
              <a:buFont typeface="Arial" panose="020B0604020202020204" pitchFamily="34" charset="0"/>
              <a:buChar char="•"/>
            </a:pPr>
            <a:r>
              <a:rPr lang="en-US" dirty="0">
                <a:solidFill>
                  <a:schemeClr val="tx1"/>
                </a:solidFill>
              </a:rPr>
              <a:t>Running late</a:t>
            </a:r>
          </a:p>
          <a:p>
            <a:pPr marL="285750" indent="-285750" algn="ctr">
              <a:buFont typeface="Arial" panose="020B0604020202020204" pitchFamily="34" charset="0"/>
              <a:buChar char="•"/>
            </a:pPr>
            <a:r>
              <a:rPr lang="en-US" dirty="0">
                <a:solidFill>
                  <a:schemeClr val="tx1"/>
                </a:solidFill>
              </a:rPr>
              <a:t>Argument with loved one</a:t>
            </a:r>
          </a:p>
          <a:p>
            <a:pPr marL="285750" indent="-285750" algn="ctr">
              <a:buFont typeface="Arial" panose="020B0604020202020204" pitchFamily="34" charset="0"/>
              <a:buChar char="•"/>
            </a:pPr>
            <a:r>
              <a:rPr lang="en-US" dirty="0">
                <a:solidFill>
                  <a:schemeClr val="tx1"/>
                </a:solidFill>
              </a:rPr>
              <a:t>Impending deadlines</a:t>
            </a:r>
          </a:p>
          <a:p>
            <a:pPr marL="285750" indent="-285750" algn="ctr">
              <a:buFont typeface="Arial" panose="020B0604020202020204" pitchFamily="34" charset="0"/>
              <a:buChar char="•"/>
            </a:pPr>
            <a:r>
              <a:rPr lang="en-US" dirty="0">
                <a:solidFill>
                  <a:schemeClr val="tx1"/>
                </a:solidFill>
              </a:rPr>
              <a:t>Losing essential items (wallet)</a:t>
            </a:r>
          </a:p>
        </p:txBody>
      </p:sp>
      <p:sp>
        <p:nvSpPr>
          <p:cNvPr id="6" name="Rectangle: Rounded Corners 5">
            <a:extLst>
              <a:ext uri="{FF2B5EF4-FFF2-40B4-BE49-F238E27FC236}">
                <a16:creationId xmlns:a16="http://schemas.microsoft.com/office/drawing/2014/main" id="{A358ACD2-D02B-59CA-3E09-417E529664B6}"/>
              </a:ext>
            </a:extLst>
          </p:cNvPr>
          <p:cNvSpPr/>
          <p:nvPr/>
        </p:nvSpPr>
        <p:spPr>
          <a:xfrm>
            <a:off x="8045669" y="2632841"/>
            <a:ext cx="3058510" cy="334229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dirty="0">
                <a:solidFill>
                  <a:schemeClr val="tx1"/>
                </a:solidFill>
              </a:rPr>
              <a:t>Workload</a:t>
            </a:r>
          </a:p>
          <a:p>
            <a:pPr marL="285750" indent="-285750" algn="ctr">
              <a:buFont typeface="Arial" panose="020B0604020202020204" pitchFamily="34" charset="0"/>
              <a:buChar char="•"/>
            </a:pPr>
            <a:r>
              <a:rPr lang="en-US" dirty="0">
                <a:solidFill>
                  <a:schemeClr val="tx1"/>
                </a:solidFill>
              </a:rPr>
              <a:t>Autonomy</a:t>
            </a:r>
          </a:p>
          <a:p>
            <a:pPr marL="285750" indent="-285750" algn="ctr">
              <a:buFont typeface="Arial" panose="020B0604020202020204" pitchFamily="34" charset="0"/>
              <a:buChar char="•"/>
            </a:pPr>
            <a:r>
              <a:rPr lang="en-US" dirty="0">
                <a:solidFill>
                  <a:schemeClr val="tx1"/>
                </a:solidFill>
              </a:rPr>
              <a:t>Values</a:t>
            </a:r>
          </a:p>
          <a:p>
            <a:pPr marL="285750" indent="-285750" algn="ctr">
              <a:buFont typeface="Arial" panose="020B0604020202020204" pitchFamily="34" charset="0"/>
              <a:buChar char="•"/>
            </a:pPr>
            <a:r>
              <a:rPr lang="en-US" dirty="0">
                <a:solidFill>
                  <a:schemeClr val="tx1"/>
                </a:solidFill>
              </a:rPr>
              <a:t>Community (relationships)</a:t>
            </a:r>
          </a:p>
          <a:p>
            <a:pPr marL="285750" indent="-285750" algn="ctr">
              <a:buFont typeface="Arial" panose="020B0604020202020204" pitchFamily="34" charset="0"/>
              <a:buChar char="•"/>
            </a:pPr>
            <a:r>
              <a:rPr lang="en-US" dirty="0">
                <a:solidFill>
                  <a:schemeClr val="tx1"/>
                </a:solidFill>
              </a:rPr>
              <a:t>Fairness</a:t>
            </a:r>
          </a:p>
          <a:p>
            <a:pPr marL="285750" indent="-285750" algn="ctr">
              <a:buFont typeface="Arial" panose="020B0604020202020204" pitchFamily="34" charset="0"/>
              <a:buChar char="•"/>
            </a:pPr>
            <a:r>
              <a:rPr lang="en-US" dirty="0">
                <a:solidFill>
                  <a:schemeClr val="tx1"/>
                </a:solidFill>
              </a:rPr>
              <a:t>Reward (recognition)</a:t>
            </a:r>
          </a:p>
          <a:p>
            <a:pPr marL="285750" indent="-285750" algn="ctr">
              <a:buFont typeface="Arial" panose="020B0604020202020204" pitchFamily="34" charset="0"/>
              <a:buChar char="•"/>
            </a:pPr>
            <a:r>
              <a:rPr lang="en-US" dirty="0">
                <a:solidFill>
                  <a:schemeClr val="tx1"/>
                </a:solidFill>
              </a:rPr>
              <a:t>Trauma / PTSD</a:t>
            </a:r>
          </a:p>
          <a:p>
            <a:pPr marL="285750" indent="-285750" algn="ctr">
              <a:buFont typeface="Arial" panose="020B0604020202020204" pitchFamily="34" charset="0"/>
              <a:buChar char="•"/>
            </a:pPr>
            <a:endParaRPr lang="en-US" dirty="0">
              <a:solidFill>
                <a:schemeClr val="tx1"/>
              </a:solidFill>
            </a:endParaRPr>
          </a:p>
        </p:txBody>
      </p:sp>
      <p:sp>
        <p:nvSpPr>
          <p:cNvPr id="7" name="TextBox 6">
            <a:extLst>
              <a:ext uri="{FF2B5EF4-FFF2-40B4-BE49-F238E27FC236}">
                <a16:creationId xmlns:a16="http://schemas.microsoft.com/office/drawing/2014/main" id="{85655F19-3AC7-8635-2AF1-C7ACA37A1A0F}"/>
              </a:ext>
            </a:extLst>
          </p:cNvPr>
          <p:cNvSpPr txBox="1"/>
          <p:nvPr/>
        </p:nvSpPr>
        <p:spPr>
          <a:xfrm>
            <a:off x="1395248" y="1930932"/>
            <a:ext cx="2443656"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EUSTRESS</a:t>
            </a:r>
          </a:p>
        </p:txBody>
      </p:sp>
      <p:sp>
        <p:nvSpPr>
          <p:cNvPr id="8" name="TextBox 7">
            <a:extLst>
              <a:ext uri="{FF2B5EF4-FFF2-40B4-BE49-F238E27FC236}">
                <a16:creationId xmlns:a16="http://schemas.microsoft.com/office/drawing/2014/main" id="{1BECB8D0-00E5-AC03-A383-6CB8BF939FCC}"/>
              </a:ext>
            </a:extLst>
          </p:cNvPr>
          <p:cNvSpPr txBox="1"/>
          <p:nvPr/>
        </p:nvSpPr>
        <p:spPr>
          <a:xfrm>
            <a:off x="4874172" y="1903290"/>
            <a:ext cx="2443656"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ACUTE</a:t>
            </a:r>
          </a:p>
        </p:txBody>
      </p:sp>
      <p:sp>
        <p:nvSpPr>
          <p:cNvPr id="9" name="TextBox 8">
            <a:extLst>
              <a:ext uri="{FF2B5EF4-FFF2-40B4-BE49-F238E27FC236}">
                <a16:creationId xmlns:a16="http://schemas.microsoft.com/office/drawing/2014/main" id="{8C333A9E-9D25-CCAD-4FBC-B15EF183DA5E}"/>
              </a:ext>
            </a:extLst>
          </p:cNvPr>
          <p:cNvSpPr txBox="1"/>
          <p:nvPr/>
        </p:nvSpPr>
        <p:spPr>
          <a:xfrm>
            <a:off x="8353096" y="1905459"/>
            <a:ext cx="2443656"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CHRONIC</a:t>
            </a:r>
          </a:p>
        </p:txBody>
      </p:sp>
      <p:sp>
        <p:nvSpPr>
          <p:cNvPr id="10" name="TextBox 9">
            <a:extLst>
              <a:ext uri="{FF2B5EF4-FFF2-40B4-BE49-F238E27FC236}">
                <a16:creationId xmlns:a16="http://schemas.microsoft.com/office/drawing/2014/main" id="{2F4A24E1-BC43-4718-8446-CE996BA5654D}"/>
              </a:ext>
            </a:extLst>
          </p:cNvPr>
          <p:cNvSpPr txBox="1"/>
          <p:nvPr/>
        </p:nvSpPr>
        <p:spPr>
          <a:xfrm>
            <a:off x="6613634" y="899945"/>
            <a:ext cx="2443656"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DISTRESS</a:t>
            </a:r>
          </a:p>
        </p:txBody>
      </p:sp>
      <p:sp>
        <p:nvSpPr>
          <p:cNvPr id="11" name="Right Brace 10">
            <a:extLst>
              <a:ext uri="{FF2B5EF4-FFF2-40B4-BE49-F238E27FC236}">
                <a16:creationId xmlns:a16="http://schemas.microsoft.com/office/drawing/2014/main" id="{0D11157E-EE38-F2C5-E620-C679B6AA7B2E}"/>
              </a:ext>
            </a:extLst>
          </p:cNvPr>
          <p:cNvSpPr/>
          <p:nvPr/>
        </p:nvSpPr>
        <p:spPr>
          <a:xfrm rot="16200000">
            <a:off x="7604630" y="240388"/>
            <a:ext cx="461666" cy="2802358"/>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8784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7D1D0-BED0-757D-5E10-73B93EE5A91F}"/>
              </a:ext>
            </a:extLst>
          </p:cNvPr>
          <p:cNvSpPr>
            <a:spLocks noGrp="1"/>
          </p:cNvSpPr>
          <p:nvPr>
            <p:ph type="title"/>
          </p:nvPr>
        </p:nvSpPr>
        <p:spPr>
          <a:xfrm>
            <a:off x="777240" y="365126"/>
            <a:ext cx="10659110" cy="831320"/>
          </a:xfrm>
        </p:spPr>
        <p:txBody>
          <a:bodyPr>
            <a:normAutofit/>
          </a:bodyPr>
          <a:lstStyle/>
          <a:p>
            <a:r>
              <a:rPr lang="en-US" dirty="0"/>
              <a:t>Fear, Anxiety &amp; Motivation</a:t>
            </a:r>
          </a:p>
        </p:txBody>
      </p:sp>
      <p:sp>
        <p:nvSpPr>
          <p:cNvPr id="4" name="TextBox 3">
            <a:extLst>
              <a:ext uri="{FF2B5EF4-FFF2-40B4-BE49-F238E27FC236}">
                <a16:creationId xmlns:a16="http://schemas.microsoft.com/office/drawing/2014/main" id="{52AED74F-AAA3-DB4D-0BD6-12D96EF42AA4}"/>
              </a:ext>
            </a:extLst>
          </p:cNvPr>
          <p:cNvSpPr txBox="1"/>
          <p:nvPr/>
        </p:nvSpPr>
        <p:spPr>
          <a:xfrm>
            <a:off x="822063" y="3027385"/>
            <a:ext cx="2034988" cy="369332"/>
          </a:xfrm>
          <a:prstGeom prst="rect">
            <a:avLst/>
          </a:prstGeom>
          <a:noFill/>
        </p:spPr>
        <p:txBody>
          <a:bodyPr wrap="square" rtlCol="0">
            <a:spAutoFit/>
          </a:bodyPr>
          <a:lstStyle/>
          <a:p>
            <a:r>
              <a:rPr lang="en-US" dirty="0"/>
              <a:t>Starting Belief</a:t>
            </a:r>
          </a:p>
        </p:txBody>
      </p:sp>
      <p:sp>
        <p:nvSpPr>
          <p:cNvPr id="5" name="TextBox 4">
            <a:extLst>
              <a:ext uri="{FF2B5EF4-FFF2-40B4-BE49-F238E27FC236}">
                <a16:creationId xmlns:a16="http://schemas.microsoft.com/office/drawing/2014/main" id="{03B2DDF9-41E7-69A8-B730-DC52FDEEB8E9}"/>
              </a:ext>
            </a:extLst>
          </p:cNvPr>
          <p:cNvSpPr txBox="1"/>
          <p:nvPr/>
        </p:nvSpPr>
        <p:spPr>
          <a:xfrm>
            <a:off x="1616357" y="4222434"/>
            <a:ext cx="4156911" cy="523220"/>
          </a:xfrm>
          <a:prstGeom prst="rect">
            <a:avLst/>
          </a:prstGeom>
          <a:noFill/>
        </p:spPr>
        <p:txBody>
          <a:bodyPr wrap="square" rtlCol="0">
            <a:spAutoFit/>
          </a:bodyPr>
          <a:lstStyle/>
          <a:p>
            <a:r>
              <a:rPr lang="en-US" sz="2800" b="1" dirty="0"/>
              <a:t>Self-Determination Theory</a:t>
            </a:r>
          </a:p>
        </p:txBody>
      </p:sp>
      <p:sp>
        <p:nvSpPr>
          <p:cNvPr id="6" name="TextBox 5">
            <a:extLst>
              <a:ext uri="{FF2B5EF4-FFF2-40B4-BE49-F238E27FC236}">
                <a16:creationId xmlns:a16="http://schemas.microsoft.com/office/drawing/2014/main" id="{BFB243DD-8498-C296-07CE-2AAF09B8443D}"/>
              </a:ext>
            </a:extLst>
          </p:cNvPr>
          <p:cNvSpPr txBox="1"/>
          <p:nvPr/>
        </p:nvSpPr>
        <p:spPr>
          <a:xfrm>
            <a:off x="2857051" y="3027385"/>
            <a:ext cx="1057514" cy="369332"/>
          </a:xfrm>
          <a:prstGeom prst="rect">
            <a:avLst/>
          </a:prstGeom>
          <a:noFill/>
        </p:spPr>
        <p:txBody>
          <a:bodyPr wrap="square" rtlCol="0">
            <a:spAutoFit/>
          </a:bodyPr>
          <a:lstStyle/>
          <a:p>
            <a:r>
              <a:rPr lang="en-US" dirty="0"/>
              <a:t>Potential</a:t>
            </a:r>
          </a:p>
        </p:txBody>
      </p:sp>
      <p:sp>
        <p:nvSpPr>
          <p:cNvPr id="7" name="TextBox 6">
            <a:extLst>
              <a:ext uri="{FF2B5EF4-FFF2-40B4-BE49-F238E27FC236}">
                <a16:creationId xmlns:a16="http://schemas.microsoft.com/office/drawing/2014/main" id="{6CF85A7B-1505-BBA4-790F-32DA3938F716}"/>
              </a:ext>
            </a:extLst>
          </p:cNvPr>
          <p:cNvSpPr txBox="1"/>
          <p:nvPr/>
        </p:nvSpPr>
        <p:spPr>
          <a:xfrm>
            <a:off x="4477138" y="2890417"/>
            <a:ext cx="2034988" cy="646331"/>
          </a:xfrm>
          <a:prstGeom prst="rect">
            <a:avLst/>
          </a:prstGeom>
          <a:noFill/>
        </p:spPr>
        <p:txBody>
          <a:bodyPr wrap="square" rtlCol="0">
            <a:spAutoFit/>
          </a:bodyPr>
          <a:lstStyle/>
          <a:p>
            <a:r>
              <a:rPr lang="en-US" dirty="0"/>
              <a:t>Amount of effort / action taken</a:t>
            </a:r>
          </a:p>
        </p:txBody>
      </p:sp>
      <p:sp>
        <p:nvSpPr>
          <p:cNvPr id="8" name="TextBox 7">
            <a:extLst>
              <a:ext uri="{FF2B5EF4-FFF2-40B4-BE49-F238E27FC236}">
                <a16:creationId xmlns:a16="http://schemas.microsoft.com/office/drawing/2014/main" id="{C6301855-6A0E-7A8F-A587-FF330A8EEE90}"/>
              </a:ext>
            </a:extLst>
          </p:cNvPr>
          <p:cNvSpPr txBox="1"/>
          <p:nvPr/>
        </p:nvSpPr>
        <p:spPr>
          <a:xfrm>
            <a:off x="7074699" y="3021771"/>
            <a:ext cx="945642" cy="369332"/>
          </a:xfrm>
          <a:prstGeom prst="rect">
            <a:avLst/>
          </a:prstGeom>
          <a:noFill/>
        </p:spPr>
        <p:txBody>
          <a:bodyPr wrap="square" rtlCol="0">
            <a:spAutoFit/>
          </a:bodyPr>
          <a:lstStyle/>
          <a:p>
            <a:r>
              <a:rPr lang="en-US" dirty="0"/>
              <a:t>Belief</a:t>
            </a:r>
          </a:p>
        </p:txBody>
      </p:sp>
      <p:sp>
        <p:nvSpPr>
          <p:cNvPr id="9" name="TextBox 8">
            <a:extLst>
              <a:ext uri="{FF2B5EF4-FFF2-40B4-BE49-F238E27FC236}">
                <a16:creationId xmlns:a16="http://schemas.microsoft.com/office/drawing/2014/main" id="{D95D82EC-8B6A-16B6-DD09-EB23F83EBC6B}"/>
              </a:ext>
            </a:extLst>
          </p:cNvPr>
          <p:cNvSpPr txBox="1"/>
          <p:nvPr/>
        </p:nvSpPr>
        <p:spPr>
          <a:xfrm>
            <a:off x="1449591" y="1740799"/>
            <a:ext cx="4787153" cy="954107"/>
          </a:xfrm>
          <a:prstGeom prst="rect">
            <a:avLst/>
          </a:prstGeom>
          <a:noFill/>
        </p:spPr>
        <p:txBody>
          <a:bodyPr wrap="square" rtlCol="0">
            <a:spAutoFit/>
          </a:bodyPr>
          <a:lstStyle/>
          <a:p>
            <a:r>
              <a:rPr lang="en-US" sz="2800" b="1" dirty="0"/>
              <a:t>Self-fulfilling Prophecy (Pattern Recognition)</a:t>
            </a:r>
          </a:p>
        </p:txBody>
      </p:sp>
      <p:sp>
        <p:nvSpPr>
          <p:cNvPr id="10" name="Isosceles Triangle 9">
            <a:extLst>
              <a:ext uri="{FF2B5EF4-FFF2-40B4-BE49-F238E27FC236}">
                <a16:creationId xmlns:a16="http://schemas.microsoft.com/office/drawing/2014/main" id="{15A3C266-4B99-B9A6-C970-FD8B149DA235}"/>
              </a:ext>
            </a:extLst>
          </p:cNvPr>
          <p:cNvSpPr/>
          <p:nvPr/>
        </p:nvSpPr>
        <p:spPr>
          <a:xfrm>
            <a:off x="822063" y="2018247"/>
            <a:ext cx="537883" cy="493931"/>
          </a:xfrm>
          <a:prstGeom prst="triangl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7A71A12-6C5D-DF44-7478-ED8EE6046744}"/>
              </a:ext>
            </a:extLst>
          </p:cNvPr>
          <p:cNvSpPr/>
          <p:nvPr/>
        </p:nvSpPr>
        <p:spPr>
          <a:xfrm>
            <a:off x="2442150" y="3053887"/>
            <a:ext cx="293146" cy="295836"/>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B818383C-4C91-79CA-4F91-F940AFF32E89}"/>
              </a:ext>
            </a:extLst>
          </p:cNvPr>
          <p:cNvSpPr/>
          <p:nvPr/>
        </p:nvSpPr>
        <p:spPr>
          <a:xfrm>
            <a:off x="4036320" y="3064133"/>
            <a:ext cx="293146" cy="295836"/>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41C9470-AF54-3F75-D9D7-DEFB2D6BEC5B}"/>
              </a:ext>
            </a:extLst>
          </p:cNvPr>
          <p:cNvSpPr/>
          <p:nvPr/>
        </p:nvSpPr>
        <p:spPr>
          <a:xfrm>
            <a:off x="6512126" y="3050026"/>
            <a:ext cx="293146" cy="295836"/>
          </a:xfrm>
          <a:prstGeom prs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A03DEBF-136E-7ECF-FAAA-21B6847322FD}"/>
              </a:ext>
            </a:extLst>
          </p:cNvPr>
          <p:cNvSpPr txBox="1"/>
          <p:nvPr/>
        </p:nvSpPr>
        <p:spPr>
          <a:xfrm>
            <a:off x="2640852" y="5052265"/>
            <a:ext cx="1489911" cy="369332"/>
          </a:xfrm>
          <a:prstGeom prst="rect">
            <a:avLst/>
          </a:prstGeom>
          <a:noFill/>
        </p:spPr>
        <p:txBody>
          <a:bodyPr wrap="square" rtlCol="0">
            <a:spAutoFit/>
          </a:bodyPr>
          <a:lstStyle/>
          <a:p>
            <a:r>
              <a:rPr lang="en-US" dirty="0"/>
              <a:t>Competency</a:t>
            </a:r>
          </a:p>
        </p:txBody>
      </p:sp>
      <p:sp>
        <p:nvSpPr>
          <p:cNvPr id="15" name="TextBox 14">
            <a:extLst>
              <a:ext uri="{FF2B5EF4-FFF2-40B4-BE49-F238E27FC236}">
                <a16:creationId xmlns:a16="http://schemas.microsoft.com/office/drawing/2014/main" id="{2D11C34E-6ADE-206C-ABE5-0A198921B64C}"/>
              </a:ext>
            </a:extLst>
          </p:cNvPr>
          <p:cNvSpPr txBox="1"/>
          <p:nvPr/>
        </p:nvSpPr>
        <p:spPr>
          <a:xfrm>
            <a:off x="1091004" y="5042990"/>
            <a:ext cx="1234965" cy="369332"/>
          </a:xfrm>
          <a:prstGeom prst="rect">
            <a:avLst/>
          </a:prstGeom>
          <a:noFill/>
        </p:spPr>
        <p:txBody>
          <a:bodyPr wrap="square" rtlCol="0">
            <a:spAutoFit/>
          </a:bodyPr>
          <a:lstStyle/>
          <a:p>
            <a:r>
              <a:rPr lang="en-US" dirty="0"/>
              <a:t>Autonomy</a:t>
            </a:r>
          </a:p>
        </p:txBody>
      </p:sp>
      <p:sp>
        <p:nvSpPr>
          <p:cNvPr id="16" name="TextBox 15">
            <a:extLst>
              <a:ext uri="{FF2B5EF4-FFF2-40B4-BE49-F238E27FC236}">
                <a16:creationId xmlns:a16="http://schemas.microsoft.com/office/drawing/2014/main" id="{70D84A19-9F2B-6785-9E9E-A246E5C15C3A}"/>
              </a:ext>
            </a:extLst>
          </p:cNvPr>
          <p:cNvSpPr txBox="1"/>
          <p:nvPr/>
        </p:nvSpPr>
        <p:spPr>
          <a:xfrm>
            <a:off x="4445646" y="5052265"/>
            <a:ext cx="1639155" cy="369332"/>
          </a:xfrm>
          <a:prstGeom prst="rect">
            <a:avLst/>
          </a:prstGeom>
          <a:noFill/>
        </p:spPr>
        <p:txBody>
          <a:bodyPr wrap="square" rtlCol="0">
            <a:spAutoFit/>
          </a:bodyPr>
          <a:lstStyle/>
          <a:p>
            <a:r>
              <a:rPr lang="en-US" dirty="0"/>
              <a:t>Relatedness</a:t>
            </a:r>
          </a:p>
        </p:txBody>
      </p:sp>
      <p:sp>
        <p:nvSpPr>
          <p:cNvPr id="17" name="Isosceles Triangle 16">
            <a:extLst>
              <a:ext uri="{FF2B5EF4-FFF2-40B4-BE49-F238E27FC236}">
                <a16:creationId xmlns:a16="http://schemas.microsoft.com/office/drawing/2014/main" id="{305F097E-63EF-390B-2879-D604E2C5AF84}"/>
              </a:ext>
            </a:extLst>
          </p:cNvPr>
          <p:cNvSpPr/>
          <p:nvPr/>
        </p:nvSpPr>
        <p:spPr>
          <a:xfrm>
            <a:off x="911708" y="4137091"/>
            <a:ext cx="537883" cy="493931"/>
          </a:xfrm>
          <a:prstGeom prst="triangl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663C843-5BCD-5C8D-8E6B-CB2E4D598F5C}"/>
              </a:ext>
            </a:extLst>
          </p:cNvPr>
          <p:cNvCxnSpPr>
            <a:cxnSpLocks/>
          </p:cNvCxnSpPr>
          <p:nvPr/>
        </p:nvCxnSpPr>
        <p:spPr>
          <a:xfrm>
            <a:off x="822063" y="3818965"/>
            <a:ext cx="6905513"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57506B38-8DBF-022E-7C68-3951C67A01A8}"/>
              </a:ext>
            </a:extLst>
          </p:cNvPr>
          <p:cNvCxnSpPr/>
          <p:nvPr/>
        </p:nvCxnSpPr>
        <p:spPr>
          <a:xfrm>
            <a:off x="8123580" y="1855694"/>
            <a:ext cx="0" cy="3926541"/>
          </a:xfrm>
          <a:prstGeom prst="line">
            <a:avLst/>
          </a:prstGeom>
        </p:spPr>
        <p:style>
          <a:lnRef idx="2">
            <a:schemeClr val="accent2"/>
          </a:lnRef>
          <a:fillRef idx="0">
            <a:schemeClr val="accent2"/>
          </a:fillRef>
          <a:effectRef idx="1">
            <a:schemeClr val="accent2"/>
          </a:effectRef>
          <a:fontRef idx="minor">
            <a:schemeClr val="tx1"/>
          </a:fontRef>
        </p:style>
      </p:cxnSp>
      <p:sp>
        <p:nvSpPr>
          <p:cNvPr id="24" name="TextBox 23">
            <a:extLst>
              <a:ext uri="{FF2B5EF4-FFF2-40B4-BE49-F238E27FC236}">
                <a16:creationId xmlns:a16="http://schemas.microsoft.com/office/drawing/2014/main" id="{594EE2A3-068F-BE9F-99C0-86A8960181A4}"/>
              </a:ext>
            </a:extLst>
          </p:cNvPr>
          <p:cNvSpPr txBox="1"/>
          <p:nvPr/>
        </p:nvSpPr>
        <p:spPr>
          <a:xfrm>
            <a:off x="8503140" y="1243439"/>
            <a:ext cx="1985355" cy="1569660"/>
          </a:xfrm>
          <a:prstGeom prst="rect">
            <a:avLst/>
          </a:prstGeom>
          <a:noFill/>
        </p:spPr>
        <p:txBody>
          <a:bodyPr wrap="square" rtlCol="0">
            <a:spAutoFit/>
          </a:bodyPr>
          <a:lstStyle/>
          <a:p>
            <a:r>
              <a:rPr lang="en-US" sz="3200" b="1" dirty="0"/>
              <a:t>Threat </a:t>
            </a:r>
          </a:p>
          <a:p>
            <a:r>
              <a:rPr lang="en-US" sz="3200" b="1" dirty="0"/>
              <a:t>Vs</a:t>
            </a:r>
          </a:p>
          <a:p>
            <a:r>
              <a:rPr lang="en-US" sz="3200" b="1" dirty="0"/>
              <a:t>Challenge</a:t>
            </a:r>
          </a:p>
        </p:txBody>
      </p:sp>
      <p:pic>
        <p:nvPicPr>
          <p:cNvPr id="25" name="Picture 24">
            <a:extLst>
              <a:ext uri="{FF2B5EF4-FFF2-40B4-BE49-F238E27FC236}">
                <a16:creationId xmlns:a16="http://schemas.microsoft.com/office/drawing/2014/main" id="{9012DB31-D14C-05A4-F7D7-838159B95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3140" y="2845873"/>
            <a:ext cx="1638673" cy="1638673"/>
          </a:xfrm>
          <a:prstGeom prst="rect">
            <a:avLst/>
          </a:prstGeom>
        </p:spPr>
      </p:pic>
      <p:sp>
        <p:nvSpPr>
          <p:cNvPr id="26" name="TextBox 25">
            <a:extLst>
              <a:ext uri="{FF2B5EF4-FFF2-40B4-BE49-F238E27FC236}">
                <a16:creationId xmlns:a16="http://schemas.microsoft.com/office/drawing/2014/main" id="{FE3DCDB7-3F5E-025B-A485-14B4EA6CE919}"/>
              </a:ext>
            </a:extLst>
          </p:cNvPr>
          <p:cNvSpPr txBox="1"/>
          <p:nvPr/>
        </p:nvSpPr>
        <p:spPr>
          <a:xfrm>
            <a:off x="8503140" y="4537086"/>
            <a:ext cx="2967185" cy="1200329"/>
          </a:xfrm>
          <a:prstGeom prst="rect">
            <a:avLst/>
          </a:prstGeom>
          <a:noFill/>
        </p:spPr>
        <p:txBody>
          <a:bodyPr wrap="square" rtlCol="0">
            <a:spAutoFit/>
          </a:bodyPr>
          <a:lstStyle/>
          <a:p>
            <a:r>
              <a:rPr lang="en-US" sz="2400" b="1" dirty="0"/>
              <a:t>Survival Instinct</a:t>
            </a:r>
          </a:p>
          <a:p>
            <a:endParaRPr lang="en-US" sz="2400" dirty="0"/>
          </a:p>
          <a:p>
            <a:r>
              <a:rPr lang="en-US" sz="2400" dirty="0"/>
              <a:t>Fight / Flight / Freeze</a:t>
            </a:r>
          </a:p>
        </p:txBody>
      </p:sp>
      <p:sp>
        <p:nvSpPr>
          <p:cNvPr id="27" name="Oval 26">
            <a:extLst>
              <a:ext uri="{FF2B5EF4-FFF2-40B4-BE49-F238E27FC236}">
                <a16:creationId xmlns:a16="http://schemas.microsoft.com/office/drawing/2014/main" id="{F6C64526-9198-F465-EEB7-BD89A7827F59}"/>
              </a:ext>
            </a:extLst>
          </p:cNvPr>
          <p:cNvSpPr/>
          <p:nvPr/>
        </p:nvSpPr>
        <p:spPr>
          <a:xfrm>
            <a:off x="2371826" y="5156436"/>
            <a:ext cx="159709" cy="16099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B0CE307-E8FE-0E8F-0854-D00AAFEFBABF}"/>
              </a:ext>
            </a:extLst>
          </p:cNvPr>
          <p:cNvSpPr/>
          <p:nvPr/>
        </p:nvSpPr>
        <p:spPr>
          <a:xfrm>
            <a:off x="4075550" y="5175687"/>
            <a:ext cx="159709" cy="16099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9D8F0C3-CB7D-0C9D-575E-66FBF6763EA1}"/>
              </a:ext>
            </a:extLst>
          </p:cNvPr>
          <p:cNvSpPr/>
          <p:nvPr/>
        </p:nvSpPr>
        <p:spPr>
          <a:xfrm>
            <a:off x="5882500" y="5175687"/>
            <a:ext cx="159709" cy="16099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D6C1A15-E859-62EE-52BF-F742E04CCA71}"/>
              </a:ext>
            </a:extLst>
          </p:cNvPr>
          <p:cNvSpPr/>
          <p:nvPr/>
        </p:nvSpPr>
        <p:spPr>
          <a:xfrm>
            <a:off x="770726" y="5138661"/>
            <a:ext cx="159709" cy="160990"/>
          </a:xfrm>
          <a:prstGeom prst="ellipse">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06933CB-40CB-4E31-3C7C-14A1722DE38C}"/>
              </a:ext>
            </a:extLst>
          </p:cNvPr>
          <p:cNvSpPr/>
          <p:nvPr/>
        </p:nvSpPr>
        <p:spPr>
          <a:xfrm>
            <a:off x="700308" y="2890417"/>
            <a:ext cx="1671518" cy="64633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91845D7-4F82-3114-077C-70F4F190C954}"/>
              </a:ext>
            </a:extLst>
          </p:cNvPr>
          <p:cNvSpPr/>
          <p:nvPr/>
        </p:nvSpPr>
        <p:spPr>
          <a:xfrm>
            <a:off x="2831926" y="2883271"/>
            <a:ext cx="1107761" cy="64633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324A315-1CB2-BEA8-B5F5-B8C04F86F74D}"/>
              </a:ext>
            </a:extLst>
          </p:cNvPr>
          <p:cNvSpPr/>
          <p:nvPr/>
        </p:nvSpPr>
        <p:spPr>
          <a:xfrm>
            <a:off x="6952947" y="2890417"/>
            <a:ext cx="945642" cy="6463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C3963BA-16D8-FE67-352E-D4F5F68DA327}"/>
              </a:ext>
            </a:extLst>
          </p:cNvPr>
          <p:cNvSpPr/>
          <p:nvPr/>
        </p:nvSpPr>
        <p:spPr>
          <a:xfrm>
            <a:off x="4457714" y="2875298"/>
            <a:ext cx="1906737" cy="64633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78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4106" name="Rectangle 410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What happens when your brain looks at itself?">
            <a:extLst>
              <a:ext uri="{FF2B5EF4-FFF2-40B4-BE49-F238E27FC236}">
                <a16:creationId xmlns:a16="http://schemas.microsoft.com/office/drawing/2014/main" id="{3BEE5415-325B-ADC3-42B4-3481971FB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43" b="14808"/>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A54F6-41FA-3FB4-E965-14E66C1DE91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How Our Brains Work</a:t>
            </a:r>
            <a:br>
              <a:rPr lang="en-US" sz="5200" dirty="0">
                <a:solidFill>
                  <a:srgbClr val="FFFFFF"/>
                </a:solidFill>
              </a:rPr>
            </a:br>
            <a:r>
              <a:rPr lang="en-US" sz="5200" dirty="0">
                <a:solidFill>
                  <a:srgbClr val="FFFFFF"/>
                </a:solidFill>
              </a:rPr>
              <a:t>(Interpreting Stress)</a:t>
            </a:r>
          </a:p>
        </p:txBody>
      </p:sp>
    </p:spTree>
    <p:extLst>
      <p:ext uri="{BB962C8B-B14F-4D97-AF65-F5344CB8AC3E}">
        <p14:creationId xmlns:p14="http://schemas.microsoft.com/office/powerpoint/2010/main" val="2020634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9EE99F-77E1-8ED3-2D86-200831AF833F}"/>
              </a:ext>
            </a:extLst>
          </p:cNvPr>
          <p:cNvSpPr/>
          <p:nvPr/>
        </p:nvSpPr>
        <p:spPr>
          <a:xfrm>
            <a:off x="0" y="2191406"/>
            <a:ext cx="12192000" cy="85132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8C67F5A-0E2D-FDF5-0EFB-C04F7F082034}"/>
              </a:ext>
            </a:extLst>
          </p:cNvPr>
          <p:cNvSpPr>
            <a:spLocks noGrp="1"/>
          </p:cNvSpPr>
          <p:nvPr>
            <p:ph type="title"/>
          </p:nvPr>
        </p:nvSpPr>
        <p:spPr>
          <a:xfrm>
            <a:off x="838199" y="680436"/>
            <a:ext cx="10515600" cy="1325563"/>
          </a:xfrm>
        </p:spPr>
        <p:txBody>
          <a:bodyPr/>
          <a:lstStyle/>
          <a:p>
            <a:pPr algn="ctr"/>
            <a:r>
              <a:rPr lang="en-US" b="1" dirty="0"/>
              <a:t>What Shapes Our Reality?</a:t>
            </a:r>
          </a:p>
        </p:txBody>
      </p:sp>
      <p:sp>
        <p:nvSpPr>
          <p:cNvPr id="4" name="Rectangle 3">
            <a:extLst>
              <a:ext uri="{FF2B5EF4-FFF2-40B4-BE49-F238E27FC236}">
                <a16:creationId xmlns:a16="http://schemas.microsoft.com/office/drawing/2014/main" id="{C89E99ED-727D-EFF0-8333-E95990605B98}"/>
              </a:ext>
            </a:extLst>
          </p:cNvPr>
          <p:cNvSpPr/>
          <p:nvPr/>
        </p:nvSpPr>
        <p:spPr>
          <a:xfrm>
            <a:off x="1048408" y="3574524"/>
            <a:ext cx="3074276" cy="220339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rPr>
              <a:t>FOCUS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(Thought)</a:t>
            </a:r>
          </a:p>
        </p:txBody>
      </p:sp>
      <p:sp>
        <p:nvSpPr>
          <p:cNvPr id="6" name="Rectangle 5">
            <a:extLst>
              <a:ext uri="{FF2B5EF4-FFF2-40B4-BE49-F238E27FC236}">
                <a16:creationId xmlns:a16="http://schemas.microsoft.com/office/drawing/2014/main" id="{A747C108-7055-CE8C-F073-92EEF642AD0C}"/>
              </a:ext>
            </a:extLst>
          </p:cNvPr>
          <p:cNvSpPr/>
          <p:nvPr/>
        </p:nvSpPr>
        <p:spPr>
          <a:xfrm>
            <a:off x="4444559" y="3574523"/>
            <a:ext cx="3074276" cy="220339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rPr>
              <a:t>MEANING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(Emotion)</a:t>
            </a:r>
          </a:p>
        </p:txBody>
      </p:sp>
      <p:sp>
        <p:nvSpPr>
          <p:cNvPr id="7" name="Rectangle 6">
            <a:extLst>
              <a:ext uri="{FF2B5EF4-FFF2-40B4-BE49-F238E27FC236}">
                <a16:creationId xmlns:a16="http://schemas.microsoft.com/office/drawing/2014/main" id="{2C75FBDF-7A8C-70D6-E161-4098840BD299}"/>
              </a:ext>
            </a:extLst>
          </p:cNvPr>
          <p:cNvSpPr/>
          <p:nvPr/>
        </p:nvSpPr>
        <p:spPr>
          <a:xfrm>
            <a:off x="7840710" y="3574522"/>
            <a:ext cx="3074278" cy="220339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110004020202020204"/>
                <a:ea typeface="+mn-ea"/>
                <a:cs typeface="+mn-cs"/>
              </a:rPr>
              <a:t>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(Behavior)</a:t>
            </a:r>
          </a:p>
        </p:txBody>
      </p:sp>
      <p:sp>
        <p:nvSpPr>
          <p:cNvPr id="8" name="Arrow: Right 7">
            <a:extLst>
              <a:ext uri="{FF2B5EF4-FFF2-40B4-BE49-F238E27FC236}">
                <a16:creationId xmlns:a16="http://schemas.microsoft.com/office/drawing/2014/main" id="{06D135B0-C15B-15F7-FFE1-37572CDFD176}"/>
              </a:ext>
            </a:extLst>
          </p:cNvPr>
          <p:cNvSpPr/>
          <p:nvPr/>
        </p:nvSpPr>
        <p:spPr>
          <a:xfrm>
            <a:off x="3758106" y="4302092"/>
            <a:ext cx="1051031" cy="975571"/>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Arrow: Right 8">
            <a:extLst>
              <a:ext uri="{FF2B5EF4-FFF2-40B4-BE49-F238E27FC236}">
                <a16:creationId xmlns:a16="http://schemas.microsoft.com/office/drawing/2014/main" id="{960E2B92-87C8-C215-8D84-258D1C60502D}"/>
              </a:ext>
            </a:extLst>
          </p:cNvPr>
          <p:cNvSpPr/>
          <p:nvPr/>
        </p:nvSpPr>
        <p:spPr>
          <a:xfrm>
            <a:off x="7154257" y="4302092"/>
            <a:ext cx="1051031" cy="975571"/>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itle 1">
            <a:extLst>
              <a:ext uri="{FF2B5EF4-FFF2-40B4-BE49-F238E27FC236}">
                <a16:creationId xmlns:a16="http://schemas.microsoft.com/office/drawing/2014/main" id="{66A815F1-F954-8BCC-7C26-11BF122B0DA4}"/>
              </a:ext>
            </a:extLst>
          </p:cNvPr>
          <p:cNvSpPr txBox="1">
            <a:spLocks/>
          </p:cNvSpPr>
          <p:nvPr/>
        </p:nvSpPr>
        <p:spPr>
          <a:xfrm>
            <a:off x="838199" y="19579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Our Decisions</a:t>
            </a:r>
          </a:p>
        </p:txBody>
      </p:sp>
    </p:spTree>
    <p:extLst>
      <p:ext uri="{BB962C8B-B14F-4D97-AF65-F5344CB8AC3E}">
        <p14:creationId xmlns:p14="http://schemas.microsoft.com/office/powerpoint/2010/main" val="101239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6" grpId="0" animBg="1"/>
      <p:bldP spid="7" grpId="0" animBg="1"/>
      <p:bldP spid="8" grpId="0" animBg="1"/>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EA4ED968-1208-8EF5-B5A1-D9058ECD5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5435" y="4664280"/>
            <a:ext cx="2017478" cy="13255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SA Security | Brands of the World™ | Download vector logos and logotypes">
            <a:extLst>
              <a:ext uri="{FF2B5EF4-FFF2-40B4-BE49-F238E27FC236}">
                <a16:creationId xmlns:a16="http://schemas.microsoft.com/office/drawing/2014/main" id="{948AE62A-5AE0-CBFC-0011-E6C6955CB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945" y="2690860"/>
            <a:ext cx="1476280" cy="147628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99AB43A-AB12-5315-6319-AE712B110E1E}"/>
              </a:ext>
            </a:extLst>
          </p:cNvPr>
          <p:cNvSpPr>
            <a:spLocks noGrp="1"/>
          </p:cNvSpPr>
          <p:nvPr>
            <p:ph type="title"/>
          </p:nvPr>
        </p:nvSpPr>
        <p:spPr>
          <a:xfrm>
            <a:off x="838200" y="414351"/>
            <a:ext cx="10515600" cy="1325563"/>
          </a:xfrm>
        </p:spPr>
        <p:txBody>
          <a:bodyPr/>
          <a:lstStyle/>
          <a:p>
            <a:r>
              <a:rPr lang="en-US" dirty="0"/>
              <a:t>Why Am I Here?</a:t>
            </a:r>
          </a:p>
        </p:txBody>
      </p:sp>
      <p:pic>
        <p:nvPicPr>
          <p:cNvPr id="3" name="Picture 2" descr="A person holding a football&#10;&#10;Description automatically generated">
            <a:extLst>
              <a:ext uri="{FF2B5EF4-FFF2-40B4-BE49-F238E27FC236}">
                <a16:creationId xmlns:a16="http://schemas.microsoft.com/office/drawing/2014/main" id="{1EBB1457-66FB-C89A-E2E4-2EC0F1E41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739914"/>
            <a:ext cx="1570463" cy="2094605"/>
          </a:xfrm>
          <a:prstGeom prst="rect">
            <a:avLst/>
          </a:prstGeom>
        </p:spPr>
      </p:pic>
      <p:sp>
        <p:nvSpPr>
          <p:cNvPr id="4" name="Arrow: Right 3">
            <a:extLst>
              <a:ext uri="{FF2B5EF4-FFF2-40B4-BE49-F238E27FC236}">
                <a16:creationId xmlns:a16="http://schemas.microsoft.com/office/drawing/2014/main" id="{02EC6107-22E1-2C0C-FC7B-C5D401B88E80}"/>
              </a:ext>
            </a:extLst>
          </p:cNvPr>
          <p:cNvSpPr/>
          <p:nvPr/>
        </p:nvSpPr>
        <p:spPr>
          <a:xfrm>
            <a:off x="2677422" y="2545409"/>
            <a:ext cx="579864" cy="45720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with a yellow and black circle&#10;&#10;Description automatically generated">
            <a:extLst>
              <a:ext uri="{FF2B5EF4-FFF2-40B4-BE49-F238E27FC236}">
                <a16:creationId xmlns:a16="http://schemas.microsoft.com/office/drawing/2014/main" id="{2C4A743C-DC7E-DFF6-4BBC-0C30F3B58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9087" y="1739914"/>
            <a:ext cx="1800226" cy="1199827"/>
          </a:xfrm>
          <a:prstGeom prst="rect">
            <a:avLst/>
          </a:prstGeom>
        </p:spPr>
      </p:pic>
      <p:pic>
        <p:nvPicPr>
          <p:cNvPr id="7" name="Picture 8" descr="Social-Emotional Learning | Social-Emotional Learning | PBS LearningMedia">
            <a:extLst>
              <a:ext uri="{FF2B5EF4-FFF2-40B4-BE49-F238E27FC236}">
                <a16:creationId xmlns:a16="http://schemas.microsoft.com/office/drawing/2014/main" id="{43552A78-CC3C-4DB1-9DAD-10B21BDA51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3071" y="1848848"/>
            <a:ext cx="1876736" cy="18767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e Men Who Stare at Goats (2009) - IMDb">
            <a:extLst>
              <a:ext uri="{FF2B5EF4-FFF2-40B4-BE49-F238E27FC236}">
                <a16:creationId xmlns:a16="http://schemas.microsoft.com/office/drawing/2014/main" id="{DD8659B6-E97D-43EC-C214-07478D8DAF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9800" y="1701717"/>
            <a:ext cx="1404872" cy="20805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in a suit and tie&#10;&#10;Description automatically generated">
            <a:extLst>
              <a:ext uri="{FF2B5EF4-FFF2-40B4-BE49-F238E27FC236}">
                <a16:creationId xmlns:a16="http://schemas.microsoft.com/office/drawing/2014/main" id="{5CD959A0-FE01-80FD-F4B2-9F73DAE436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559" y="4391049"/>
            <a:ext cx="2110647" cy="1879099"/>
          </a:xfrm>
          <a:prstGeom prst="rect">
            <a:avLst/>
          </a:prstGeom>
        </p:spPr>
      </p:pic>
      <p:pic>
        <p:nvPicPr>
          <p:cNvPr id="11" name="Picture 10" descr="A logo for a university&#10;&#10;Description automatically generated">
            <a:extLst>
              <a:ext uri="{FF2B5EF4-FFF2-40B4-BE49-F238E27FC236}">
                <a16:creationId xmlns:a16="http://schemas.microsoft.com/office/drawing/2014/main" id="{FC2C20B5-3CC6-4AE6-2E78-938DA3789B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7445" y="4288948"/>
            <a:ext cx="1981200" cy="1981200"/>
          </a:xfrm>
          <a:prstGeom prst="rect">
            <a:avLst/>
          </a:prstGeom>
        </p:spPr>
      </p:pic>
      <p:pic>
        <p:nvPicPr>
          <p:cNvPr id="13" name="Picture 12" descr="A green shoe on a black background&#10;&#10;Description automatically generated">
            <a:extLst>
              <a:ext uri="{FF2B5EF4-FFF2-40B4-BE49-F238E27FC236}">
                <a16:creationId xmlns:a16="http://schemas.microsoft.com/office/drawing/2014/main" id="{A6BD0A56-4A3B-F9B3-BEF6-C521AC66EA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5155" y="3541229"/>
            <a:ext cx="3727865" cy="3727865"/>
          </a:xfrm>
          <a:prstGeom prst="rect">
            <a:avLst/>
          </a:prstGeom>
        </p:spPr>
      </p:pic>
      <p:sp>
        <p:nvSpPr>
          <p:cNvPr id="14" name="Arrow: Right 13">
            <a:extLst>
              <a:ext uri="{FF2B5EF4-FFF2-40B4-BE49-F238E27FC236}">
                <a16:creationId xmlns:a16="http://schemas.microsoft.com/office/drawing/2014/main" id="{97EB39EC-8A30-D231-C457-EB489C90B502}"/>
              </a:ext>
            </a:extLst>
          </p:cNvPr>
          <p:cNvSpPr/>
          <p:nvPr/>
        </p:nvSpPr>
        <p:spPr>
          <a:xfrm>
            <a:off x="5727917" y="2557231"/>
            <a:ext cx="579864" cy="45720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31EBC09-7CE5-C4D4-B9AC-C28EC7976EC9}"/>
              </a:ext>
            </a:extLst>
          </p:cNvPr>
          <p:cNvSpPr/>
          <p:nvPr/>
        </p:nvSpPr>
        <p:spPr>
          <a:xfrm>
            <a:off x="8959871" y="2557231"/>
            <a:ext cx="579864" cy="45720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CB399B16-CDF9-639F-BC69-7451971637FB}"/>
              </a:ext>
            </a:extLst>
          </p:cNvPr>
          <p:cNvSpPr/>
          <p:nvPr/>
        </p:nvSpPr>
        <p:spPr>
          <a:xfrm>
            <a:off x="8764657" y="5101998"/>
            <a:ext cx="579864" cy="45720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5A272AC-71EC-4C0F-F47B-F332EC9B32E3}"/>
              </a:ext>
            </a:extLst>
          </p:cNvPr>
          <p:cNvSpPr/>
          <p:nvPr/>
        </p:nvSpPr>
        <p:spPr>
          <a:xfrm>
            <a:off x="5908171" y="5092885"/>
            <a:ext cx="579864" cy="45720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92BD1B0-83F7-8E97-2104-778261EC2E52}"/>
              </a:ext>
            </a:extLst>
          </p:cNvPr>
          <p:cNvSpPr/>
          <p:nvPr/>
        </p:nvSpPr>
        <p:spPr>
          <a:xfrm>
            <a:off x="3044113" y="5098461"/>
            <a:ext cx="579864" cy="45720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Connector: Elbow 27">
            <a:extLst>
              <a:ext uri="{FF2B5EF4-FFF2-40B4-BE49-F238E27FC236}">
                <a16:creationId xmlns:a16="http://schemas.microsoft.com/office/drawing/2014/main" id="{9C1DD50E-DA1E-B58C-5392-C051B6FA5AF9}"/>
              </a:ext>
            </a:extLst>
          </p:cNvPr>
          <p:cNvCxnSpPr>
            <a:cxnSpLocks/>
          </p:cNvCxnSpPr>
          <p:nvPr/>
        </p:nvCxnSpPr>
        <p:spPr>
          <a:xfrm rot="10800000" flipV="1">
            <a:off x="1535319" y="2939740"/>
            <a:ext cx="10084253" cy="1227399"/>
          </a:xfrm>
          <a:prstGeom prst="bentConnector3">
            <a:avLst>
              <a:gd name="adj1" fmla="val -1641"/>
            </a:avLst>
          </a:prstGeom>
          <a:ln>
            <a:headEnd type="triangle"/>
            <a:tailEnd type="triangle"/>
          </a:ln>
        </p:spPr>
        <p:style>
          <a:lnRef idx="2">
            <a:schemeClr val="accent6"/>
          </a:lnRef>
          <a:fillRef idx="0">
            <a:schemeClr val="accent6"/>
          </a:fillRef>
          <a:effectRef idx="1">
            <a:schemeClr val="accent6"/>
          </a:effectRef>
          <a:fontRef idx="minor">
            <a:schemeClr val="tx1"/>
          </a:fontRef>
        </p:style>
      </p:cxnSp>
      <p:sp>
        <p:nvSpPr>
          <p:cNvPr id="32" name="Arrow: Right 31">
            <a:extLst>
              <a:ext uri="{FF2B5EF4-FFF2-40B4-BE49-F238E27FC236}">
                <a16:creationId xmlns:a16="http://schemas.microsoft.com/office/drawing/2014/main" id="{9F2860F7-1758-9D7D-8D74-340D4DFBB847}"/>
              </a:ext>
            </a:extLst>
          </p:cNvPr>
          <p:cNvSpPr/>
          <p:nvPr/>
        </p:nvSpPr>
        <p:spPr>
          <a:xfrm rot="5400000">
            <a:off x="1495908" y="4058671"/>
            <a:ext cx="251235" cy="316712"/>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001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9E13-D095-7E96-6CC6-9DC74F424863}"/>
              </a:ext>
            </a:extLst>
          </p:cNvPr>
          <p:cNvSpPr>
            <a:spLocks noGrp="1"/>
          </p:cNvSpPr>
          <p:nvPr>
            <p:ph type="title"/>
          </p:nvPr>
        </p:nvSpPr>
        <p:spPr>
          <a:xfrm>
            <a:off x="838200" y="740349"/>
            <a:ext cx="10515600" cy="1325563"/>
          </a:xfrm>
        </p:spPr>
        <p:txBody>
          <a:bodyPr/>
          <a:lstStyle/>
          <a:p>
            <a:pPr algn="ctr"/>
            <a:r>
              <a:rPr lang="en-US" b="1" dirty="0"/>
              <a:t>Two Primary Patterns That Shape Us</a:t>
            </a:r>
          </a:p>
        </p:txBody>
      </p:sp>
      <p:sp>
        <p:nvSpPr>
          <p:cNvPr id="4" name="Rectangle 3">
            <a:extLst>
              <a:ext uri="{FF2B5EF4-FFF2-40B4-BE49-F238E27FC236}">
                <a16:creationId xmlns:a16="http://schemas.microsoft.com/office/drawing/2014/main" id="{5F1932BF-5D6A-0971-09EB-2B48CA0BE5B1}"/>
              </a:ext>
            </a:extLst>
          </p:cNvPr>
          <p:cNvSpPr/>
          <p:nvPr/>
        </p:nvSpPr>
        <p:spPr>
          <a:xfrm>
            <a:off x="1340069" y="2538248"/>
            <a:ext cx="4303986" cy="2916621"/>
          </a:xfrm>
          <a:prstGeom prst="rect">
            <a:avLst/>
          </a:prstGeom>
          <a:gradFill>
            <a:gsLst>
              <a:gs pos="34000">
                <a:srgbClr val="B9E1F4"/>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Your State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In the Moment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Physical / Emotional</a:t>
            </a:r>
          </a:p>
        </p:txBody>
      </p:sp>
      <p:sp>
        <p:nvSpPr>
          <p:cNvPr id="6" name="Rectangle 5">
            <a:extLst>
              <a:ext uri="{FF2B5EF4-FFF2-40B4-BE49-F238E27FC236}">
                <a16:creationId xmlns:a16="http://schemas.microsoft.com/office/drawing/2014/main" id="{8DFA0C07-B1E2-B43E-7B5C-843ED4DED799}"/>
              </a:ext>
            </a:extLst>
          </p:cNvPr>
          <p:cNvSpPr/>
          <p:nvPr/>
        </p:nvSpPr>
        <p:spPr>
          <a:xfrm>
            <a:off x="6547947" y="2538248"/>
            <a:ext cx="4303986" cy="2916621"/>
          </a:xfrm>
          <a:prstGeom prst="rect">
            <a:avLst/>
          </a:prstGeom>
          <a:gradFill>
            <a:gsLst>
              <a:gs pos="33000">
                <a:srgbClr val="B9E1F4"/>
              </a:gs>
              <a:gs pos="0">
                <a:schemeClr val="accent1">
                  <a:lumMod val="5000"/>
                  <a:lumOff val="95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Your Map of the World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Long term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Beliefs</a:t>
            </a:r>
          </a:p>
        </p:txBody>
      </p:sp>
    </p:spTree>
    <p:extLst>
      <p:ext uri="{BB962C8B-B14F-4D97-AF65-F5344CB8AC3E}">
        <p14:creationId xmlns:p14="http://schemas.microsoft.com/office/powerpoint/2010/main" val="7389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8A858-FB7B-0C03-922D-6E4CB4621DF5}"/>
            </a:ext>
          </a:extLst>
        </p:cNvPr>
        <p:cNvGrpSpPr/>
        <p:nvPr/>
      </p:nvGrpSpPr>
      <p:grpSpPr>
        <a:xfrm>
          <a:off x="0" y="0"/>
          <a:ext cx="0" cy="0"/>
          <a:chOff x="0" y="0"/>
          <a:chExt cx="0" cy="0"/>
        </a:xfrm>
      </p:grpSpPr>
      <p:pic>
        <p:nvPicPr>
          <p:cNvPr id="1026" name="Picture 2" descr="Employee Workload Monotone Icon In Powerpoint Pptx Png And Editable Eps  Format">
            <a:extLst>
              <a:ext uri="{FF2B5EF4-FFF2-40B4-BE49-F238E27FC236}">
                <a16:creationId xmlns:a16="http://schemas.microsoft.com/office/drawing/2014/main" id="{423E4187-5072-7BD6-09B3-1DFF29D83B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32" r="-4532"/>
          <a:stretch/>
        </p:blipFill>
        <p:spPr bwMode="auto">
          <a:xfrm>
            <a:off x="-103239" y="1905613"/>
            <a:ext cx="2094271" cy="11780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438E27-3D80-DC78-D2B0-650DC3B4F9D2}"/>
              </a:ext>
            </a:extLst>
          </p:cNvPr>
          <p:cNvSpPr>
            <a:spLocks noGrp="1"/>
          </p:cNvSpPr>
          <p:nvPr>
            <p:ph type="title"/>
          </p:nvPr>
        </p:nvSpPr>
        <p:spPr>
          <a:xfrm>
            <a:off x="777240" y="365125"/>
            <a:ext cx="4816736" cy="1325563"/>
          </a:xfrm>
        </p:spPr>
        <p:txBody>
          <a:bodyPr/>
          <a:lstStyle/>
          <a:p>
            <a:r>
              <a:rPr lang="en-US" dirty="0"/>
              <a:t>Job Fit Criteria</a:t>
            </a:r>
          </a:p>
        </p:txBody>
      </p:sp>
      <p:sp>
        <p:nvSpPr>
          <p:cNvPr id="4" name="TextBox 3">
            <a:extLst>
              <a:ext uri="{FF2B5EF4-FFF2-40B4-BE49-F238E27FC236}">
                <a16:creationId xmlns:a16="http://schemas.microsoft.com/office/drawing/2014/main" id="{2F22672E-02A6-6110-98D6-DC8A0C3C57AA}"/>
              </a:ext>
            </a:extLst>
          </p:cNvPr>
          <p:cNvSpPr txBox="1"/>
          <p:nvPr/>
        </p:nvSpPr>
        <p:spPr>
          <a:xfrm>
            <a:off x="1607574" y="1793927"/>
            <a:ext cx="4376312" cy="1277273"/>
          </a:xfrm>
          <a:prstGeom prst="rect">
            <a:avLst/>
          </a:prstGeom>
          <a:noFill/>
        </p:spPr>
        <p:txBody>
          <a:bodyPr wrap="square" rtlCol="0">
            <a:spAutoFit/>
          </a:bodyPr>
          <a:lstStyle/>
          <a:p>
            <a:pPr>
              <a:spcAft>
                <a:spcPts val="600"/>
              </a:spcAft>
            </a:pPr>
            <a:r>
              <a:rPr lang="en-US" b="1" dirty="0">
                <a:latin typeface="+mj-lt"/>
              </a:rPr>
              <a:t>Workload </a:t>
            </a:r>
          </a:p>
          <a:p>
            <a:pPr>
              <a:spcAft>
                <a:spcPts val="600"/>
              </a:spcAft>
            </a:pPr>
            <a:r>
              <a:rPr lang="en-US" sz="1800" kern="1200" dirty="0">
                <a:solidFill>
                  <a:srgbClr val="000000"/>
                </a:solidFill>
                <a:effectLst/>
                <a:latin typeface="Trebuchet MS" panose="020B0603020202020204" pitchFamily="34" charset="0"/>
                <a:ea typeface="+mn-ea"/>
                <a:cs typeface="+mn-cs"/>
              </a:rPr>
              <a:t>a lot of demands, not enough resources.  Do you have the resources to handle the tasks / demands required?</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5E0826E-BF87-3573-D2F5-87A546208A1A}"/>
              </a:ext>
            </a:extLst>
          </p:cNvPr>
          <p:cNvSpPr txBox="1"/>
          <p:nvPr/>
        </p:nvSpPr>
        <p:spPr>
          <a:xfrm>
            <a:off x="1607572" y="3232051"/>
            <a:ext cx="4376312" cy="1554272"/>
          </a:xfrm>
          <a:prstGeom prst="rect">
            <a:avLst/>
          </a:prstGeom>
          <a:noFill/>
        </p:spPr>
        <p:txBody>
          <a:bodyPr wrap="square" rtlCol="0">
            <a:spAutoFit/>
          </a:bodyPr>
          <a:lstStyle/>
          <a:p>
            <a:pPr>
              <a:spcAft>
                <a:spcPts val="600"/>
              </a:spcAft>
            </a:pPr>
            <a:r>
              <a:rPr lang="en-US" b="1" dirty="0">
                <a:latin typeface="+mj-lt"/>
              </a:rPr>
              <a:t>Control </a:t>
            </a:r>
          </a:p>
          <a:p>
            <a:pPr>
              <a:spcAft>
                <a:spcPts val="600"/>
              </a:spcAft>
            </a:pPr>
            <a:r>
              <a:rPr lang="en-US" sz="1800" kern="1200" dirty="0">
                <a:solidFill>
                  <a:srgbClr val="000000"/>
                </a:solidFill>
                <a:effectLst/>
                <a:latin typeface="Trebuchet MS" panose="020B0603020202020204" pitchFamily="34" charset="0"/>
                <a:ea typeface="+mn-ea"/>
                <a:cs typeface="+mn-cs"/>
              </a:rPr>
              <a:t>How much autonomy, decision-making, enforcement ability, choice do you have?  Are you boxed in and can’t make those decisions?</a:t>
            </a:r>
          </a:p>
        </p:txBody>
      </p:sp>
      <p:sp>
        <p:nvSpPr>
          <p:cNvPr id="5" name="TextBox 4">
            <a:extLst>
              <a:ext uri="{FF2B5EF4-FFF2-40B4-BE49-F238E27FC236}">
                <a16:creationId xmlns:a16="http://schemas.microsoft.com/office/drawing/2014/main" id="{D392DF8D-998A-82F6-8D0B-DD6962677DCC}"/>
              </a:ext>
            </a:extLst>
          </p:cNvPr>
          <p:cNvSpPr txBox="1"/>
          <p:nvPr/>
        </p:nvSpPr>
        <p:spPr>
          <a:xfrm>
            <a:off x="1607572" y="4947174"/>
            <a:ext cx="4376312" cy="1277273"/>
          </a:xfrm>
          <a:prstGeom prst="rect">
            <a:avLst/>
          </a:prstGeom>
          <a:noFill/>
        </p:spPr>
        <p:txBody>
          <a:bodyPr wrap="square" rtlCol="0">
            <a:spAutoFit/>
          </a:bodyPr>
          <a:lstStyle/>
          <a:p>
            <a:pPr>
              <a:spcAft>
                <a:spcPts val="600"/>
              </a:spcAft>
            </a:pPr>
            <a:r>
              <a:rPr lang="en-US" b="1" dirty="0">
                <a:latin typeface="+mj-lt"/>
              </a:rPr>
              <a:t>Reward </a:t>
            </a:r>
          </a:p>
          <a:p>
            <a:pPr>
              <a:spcAft>
                <a:spcPts val="600"/>
              </a:spcAft>
            </a:pPr>
            <a:r>
              <a:rPr lang="en-US" sz="1800" kern="1200" dirty="0">
                <a:solidFill>
                  <a:srgbClr val="000000"/>
                </a:solidFill>
                <a:effectLst/>
                <a:latin typeface="Trebuchet MS" panose="020B0603020202020204" pitchFamily="34" charset="0"/>
                <a:ea typeface="+mn-ea"/>
                <a:cs typeface="+mn-cs"/>
              </a:rPr>
              <a:t>social rewards, Recognition for what you do, someone notices (sees) you, “thank you for saving us”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DF463C0-0D7C-B06E-A666-BB318509F409}"/>
              </a:ext>
            </a:extLst>
          </p:cNvPr>
          <p:cNvSpPr txBox="1"/>
          <p:nvPr/>
        </p:nvSpPr>
        <p:spPr>
          <a:xfrm>
            <a:off x="7310281" y="1793926"/>
            <a:ext cx="4376312" cy="1277273"/>
          </a:xfrm>
          <a:prstGeom prst="rect">
            <a:avLst/>
          </a:prstGeom>
          <a:noFill/>
        </p:spPr>
        <p:txBody>
          <a:bodyPr wrap="square" rtlCol="0">
            <a:spAutoFit/>
          </a:bodyPr>
          <a:lstStyle/>
          <a:p>
            <a:pPr>
              <a:spcAft>
                <a:spcPts val="600"/>
              </a:spcAft>
            </a:pPr>
            <a:r>
              <a:rPr lang="en-US" b="1" dirty="0">
                <a:latin typeface="+mj-lt"/>
              </a:rPr>
              <a:t>Community  </a:t>
            </a:r>
          </a:p>
          <a:p>
            <a:pPr>
              <a:spcAft>
                <a:spcPts val="600"/>
              </a:spcAft>
            </a:pPr>
            <a:r>
              <a:rPr lang="en-US" sz="1800" kern="1200" dirty="0">
                <a:solidFill>
                  <a:srgbClr val="000000"/>
                </a:solidFill>
                <a:effectLst/>
                <a:latin typeface="Trebuchet MS" panose="020B0603020202020204" pitchFamily="34" charset="0"/>
                <a:ea typeface="+mn-ea"/>
                <a:cs typeface="+mn-cs"/>
              </a:rPr>
              <a:t>good, positive support?  Team cohesion?  Trust?  You can count on those around you</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FB11E29-7809-BCBE-59E5-D45861372824}"/>
              </a:ext>
            </a:extLst>
          </p:cNvPr>
          <p:cNvSpPr txBox="1"/>
          <p:nvPr/>
        </p:nvSpPr>
        <p:spPr>
          <a:xfrm>
            <a:off x="7310282" y="3232052"/>
            <a:ext cx="4376312" cy="1554272"/>
          </a:xfrm>
          <a:prstGeom prst="rect">
            <a:avLst/>
          </a:prstGeom>
          <a:noFill/>
        </p:spPr>
        <p:txBody>
          <a:bodyPr wrap="square" rtlCol="0">
            <a:spAutoFit/>
          </a:bodyPr>
          <a:lstStyle/>
          <a:p>
            <a:pPr>
              <a:spcAft>
                <a:spcPts val="600"/>
              </a:spcAft>
            </a:pPr>
            <a:r>
              <a:rPr lang="en-US" b="1" dirty="0">
                <a:latin typeface="+mj-lt"/>
              </a:rPr>
              <a:t>Fairness </a:t>
            </a:r>
          </a:p>
          <a:p>
            <a:pPr>
              <a:spcAft>
                <a:spcPts val="600"/>
              </a:spcAft>
            </a:pPr>
            <a:r>
              <a:rPr lang="en-US" sz="1800" kern="1200" dirty="0">
                <a:solidFill>
                  <a:srgbClr val="000000"/>
                </a:solidFill>
                <a:effectLst/>
                <a:latin typeface="Trebuchet MS" panose="020B0603020202020204" pitchFamily="34" charset="0"/>
                <a:ea typeface="+mn-ea"/>
                <a:cs typeface="+mn-cs"/>
              </a:rPr>
              <a:t>policies and procedures, are they fairly administered?  Are the people doing certain things the ones getting promoted or getting the opportunity?</a:t>
            </a:r>
          </a:p>
        </p:txBody>
      </p:sp>
      <p:sp>
        <p:nvSpPr>
          <p:cNvPr id="8" name="TextBox 7">
            <a:extLst>
              <a:ext uri="{FF2B5EF4-FFF2-40B4-BE49-F238E27FC236}">
                <a16:creationId xmlns:a16="http://schemas.microsoft.com/office/drawing/2014/main" id="{E3C84962-DB9A-B0EA-04B2-BC7B0D827437}"/>
              </a:ext>
            </a:extLst>
          </p:cNvPr>
          <p:cNvSpPr txBox="1"/>
          <p:nvPr/>
        </p:nvSpPr>
        <p:spPr>
          <a:xfrm>
            <a:off x="7310281" y="4947173"/>
            <a:ext cx="4376312" cy="1554272"/>
          </a:xfrm>
          <a:prstGeom prst="rect">
            <a:avLst/>
          </a:prstGeom>
          <a:noFill/>
        </p:spPr>
        <p:txBody>
          <a:bodyPr wrap="square" rtlCol="0">
            <a:spAutoFit/>
          </a:bodyPr>
          <a:lstStyle/>
          <a:p>
            <a:pPr>
              <a:spcAft>
                <a:spcPts val="600"/>
              </a:spcAft>
            </a:pPr>
            <a:r>
              <a:rPr lang="en-US" b="1" dirty="0">
                <a:latin typeface="+mj-lt"/>
              </a:rPr>
              <a:t>Values </a:t>
            </a:r>
          </a:p>
          <a:p>
            <a:pPr>
              <a:spcAft>
                <a:spcPts val="600"/>
              </a:spcAft>
            </a:pPr>
            <a:r>
              <a:rPr lang="en-US" sz="1800" kern="1200" dirty="0">
                <a:solidFill>
                  <a:srgbClr val="000000"/>
                </a:solidFill>
                <a:effectLst/>
                <a:latin typeface="Trebuchet MS" panose="020B0603020202020204" pitchFamily="34" charset="0"/>
                <a:ea typeface="+mn-ea"/>
                <a:cs typeface="+mn-cs"/>
              </a:rPr>
              <a:t>this is what gives meaning to the work we do, it allows us to feel like we are making a difference, the things that keep you going through hard/bad times.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A9CA5C6-7713-28B8-02EA-044B940AD32A}"/>
              </a:ext>
            </a:extLst>
          </p:cNvPr>
          <p:cNvSpPr/>
          <p:nvPr/>
        </p:nvSpPr>
        <p:spPr>
          <a:xfrm>
            <a:off x="0" y="1690688"/>
            <a:ext cx="1607571" cy="418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ontrol Icon Vector Art, Icons, and Graphics for Free Download">
            <a:extLst>
              <a:ext uri="{FF2B5EF4-FFF2-40B4-BE49-F238E27FC236}">
                <a16:creationId xmlns:a16="http://schemas.microsoft.com/office/drawing/2014/main" id="{3FEC651C-91A5-E1FE-98FE-9AC350479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10" y="3631948"/>
            <a:ext cx="899190" cy="89919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Podium with solid fill">
            <a:extLst>
              <a:ext uri="{FF2B5EF4-FFF2-40B4-BE49-F238E27FC236}">
                <a16:creationId xmlns:a16="http://schemas.microsoft.com/office/drawing/2014/main" id="{F13EC7C9-9BEF-8D2C-FD52-2047507F5F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1571" y="5167312"/>
            <a:ext cx="914400" cy="914400"/>
          </a:xfrm>
          <a:prstGeom prst="rect">
            <a:avLst/>
          </a:prstGeom>
        </p:spPr>
      </p:pic>
      <p:pic>
        <p:nvPicPr>
          <p:cNvPr id="13" name="Graphic 12" descr="Group outline">
            <a:extLst>
              <a:ext uri="{FF2B5EF4-FFF2-40B4-BE49-F238E27FC236}">
                <a16:creationId xmlns:a16="http://schemas.microsoft.com/office/drawing/2014/main" id="{6ED50E57-8AAC-F006-976D-D8F1EE6729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08116" y="2037426"/>
            <a:ext cx="914400" cy="914400"/>
          </a:xfrm>
          <a:prstGeom prst="rect">
            <a:avLst/>
          </a:prstGeom>
        </p:spPr>
      </p:pic>
      <p:pic>
        <p:nvPicPr>
          <p:cNvPr id="15" name="Graphic 14" descr="Scales of justice with solid fill">
            <a:extLst>
              <a:ext uri="{FF2B5EF4-FFF2-40B4-BE49-F238E27FC236}">
                <a16:creationId xmlns:a16="http://schemas.microsoft.com/office/drawing/2014/main" id="{8CB42E95-90BB-B2DB-5D1C-91E3FE0135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19856" y="3616738"/>
            <a:ext cx="914400" cy="914400"/>
          </a:xfrm>
          <a:prstGeom prst="rect">
            <a:avLst/>
          </a:prstGeom>
        </p:spPr>
      </p:pic>
      <p:pic>
        <p:nvPicPr>
          <p:cNvPr id="17" name="Graphic 16" descr="Diamond with solid fill">
            <a:extLst>
              <a:ext uri="{FF2B5EF4-FFF2-40B4-BE49-F238E27FC236}">
                <a16:creationId xmlns:a16="http://schemas.microsoft.com/office/drawing/2014/main" id="{76CF6B2A-D9B6-8E42-B649-0B651DD537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19856" y="5310047"/>
            <a:ext cx="914400" cy="914400"/>
          </a:xfrm>
          <a:prstGeom prst="rect">
            <a:avLst/>
          </a:prstGeom>
        </p:spPr>
      </p:pic>
      <p:sp>
        <p:nvSpPr>
          <p:cNvPr id="12" name="TextBox 11">
            <a:extLst>
              <a:ext uri="{FF2B5EF4-FFF2-40B4-BE49-F238E27FC236}">
                <a16:creationId xmlns:a16="http://schemas.microsoft.com/office/drawing/2014/main" id="{2A4BA6BB-EFDB-D8FC-A91C-81D37E956331}"/>
              </a:ext>
            </a:extLst>
          </p:cNvPr>
          <p:cNvSpPr txBox="1"/>
          <p:nvPr/>
        </p:nvSpPr>
        <p:spPr>
          <a:xfrm>
            <a:off x="8123329" y="843240"/>
            <a:ext cx="2750215" cy="369332"/>
          </a:xfrm>
          <a:prstGeom prst="rect">
            <a:avLst/>
          </a:prstGeom>
          <a:noFill/>
        </p:spPr>
        <p:txBody>
          <a:bodyPr wrap="square" rtlCol="0">
            <a:spAutoFit/>
          </a:bodyPr>
          <a:lstStyle/>
          <a:p>
            <a:pPr>
              <a:spcAft>
                <a:spcPts val="600"/>
              </a:spcAft>
            </a:pPr>
            <a:r>
              <a:rPr lang="en-US" sz="1800" kern="1200" dirty="0">
                <a:solidFill>
                  <a:srgbClr val="000000"/>
                </a:solidFill>
                <a:effectLst/>
                <a:latin typeface="Trebuchet MS" panose="020B0603020202020204" pitchFamily="34" charset="0"/>
                <a:ea typeface="+mn-ea"/>
                <a:cs typeface="+mn-cs"/>
              </a:rPr>
              <a:t>(Maslach &amp; Leiter, 2022)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0333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stress and what types of stress exist?">
            <a:extLst>
              <a:ext uri="{FF2B5EF4-FFF2-40B4-BE49-F238E27FC236}">
                <a16:creationId xmlns:a16="http://schemas.microsoft.com/office/drawing/2014/main" id="{55F142CE-223F-A1DB-BE42-1F73BD944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11734800" cy="651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377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lipping Your Lid &amp; Getting Back in Control- The Connect">
            <a:extLst>
              <a:ext uri="{FF2B5EF4-FFF2-40B4-BE49-F238E27FC236}">
                <a16:creationId xmlns:a16="http://schemas.microsoft.com/office/drawing/2014/main" id="{0D472FDF-0F28-D236-E2B8-F8F90F376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85" y="1606907"/>
            <a:ext cx="7146968" cy="40201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B1FD80-9702-5791-D2EB-769CE78B9847}"/>
              </a:ext>
            </a:extLst>
          </p:cNvPr>
          <p:cNvSpPr>
            <a:spLocks noGrp="1"/>
          </p:cNvSpPr>
          <p:nvPr>
            <p:ph type="title"/>
          </p:nvPr>
        </p:nvSpPr>
        <p:spPr>
          <a:xfrm>
            <a:off x="838200" y="197283"/>
            <a:ext cx="10515600" cy="727695"/>
          </a:xfrm>
        </p:spPr>
        <p:txBody>
          <a:bodyPr/>
          <a:lstStyle/>
          <a:p>
            <a:pPr algn="ctr"/>
            <a:r>
              <a:rPr lang="en-US" dirty="0"/>
              <a:t>How Our Brains Work</a:t>
            </a:r>
          </a:p>
        </p:txBody>
      </p:sp>
      <p:pic>
        <p:nvPicPr>
          <p:cNvPr id="3074" name="Picture 2" descr="Homo Sapiens Survival in Natural Disaster | Stable Diffusion Online">
            <a:extLst>
              <a:ext uri="{FF2B5EF4-FFF2-40B4-BE49-F238E27FC236}">
                <a16:creationId xmlns:a16="http://schemas.microsoft.com/office/drawing/2014/main" id="{F4203933-FC8B-EA40-EA4D-AFFF2F09F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6097" y="1474194"/>
            <a:ext cx="5017703" cy="4735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873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lar chart with different colored words&#10;&#10;Description automatically generated with medium confidence">
            <a:extLst>
              <a:ext uri="{FF2B5EF4-FFF2-40B4-BE49-F238E27FC236}">
                <a16:creationId xmlns:a16="http://schemas.microsoft.com/office/drawing/2014/main" id="{2784F3F3-2423-CB31-AA1C-7A63FFA2EE09}"/>
              </a:ext>
            </a:extLst>
          </p:cNvPr>
          <p:cNvPicPr>
            <a:picLocks noChangeAspect="1"/>
          </p:cNvPicPr>
          <p:nvPr/>
        </p:nvPicPr>
        <p:blipFill rotWithShape="1">
          <a:blip r:embed="rId2">
            <a:extLst>
              <a:ext uri="{28A0092B-C50C-407E-A947-70E740481C1C}">
                <a14:useLocalDpi xmlns:a14="http://schemas.microsoft.com/office/drawing/2010/main" val="0"/>
              </a:ext>
            </a:extLst>
          </a:blip>
          <a:srcRect t="18344" b="24560"/>
          <a:stretch/>
        </p:blipFill>
        <p:spPr>
          <a:xfrm>
            <a:off x="20" y="1282"/>
            <a:ext cx="12191980" cy="6856718"/>
          </a:xfrm>
          <a:prstGeom prst="rect">
            <a:avLst/>
          </a:prstGeom>
        </p:spPr>
      </p:pic>
    </p:spTree>
    <p:extLst>
      <p:ext uri="{BB962C8B-B14F-4D97-AF65-F5344CB8AC3E}">
        <p14:creationId xmlns:p14="http://schemas.microsoft.com/office/powerpoint/2010/main" val="320779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Which voice are you listening to? - NEW LIFE HURRICANE">
            <a:extLst>
              <a:ext uri="{FF2B5EF4-FFF2-40B4-BE49-F238E27FC236}">
                <a16:creationId xmlns:a16="http://schemas.microsoft.com/office/drawing/2014/main" id="{10CBDA72-84CE-5325-7A1F-55E5ECFD0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92" b="23006"/>
          <a:stretch/>
        </p:blipFill>
        <p:spPr bwMode="auto">
          <a:xfrm>
            <a:off x="1016198" y="572141"/>
            <a:ext cx="10159603" cy="571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95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5F62-0A1E-3179-5BE5-29E536C70CE7}"/>
              </a:ext>
            </a:extLst>
          </p:cNvPr>
          <p:cNvSpPr>
            <a:spLocks noGrp="1"/>
          </p:cNvSpPr>
          <p:nvPr>
            <p:ph type="title"/>
          </p:nvPr>
        </p:nvSpPr>
        <p:spPr>
          <a:xfrm>
            <a:off x="2400300" y="2766218"/>
            <a:ext cx="7391400" cy="1325563"/>
          </a:xfrm>
        </p:spPr>
        <p:txBody>
          <a:bodyPr>
            <a:normAutofit fontScale="90000"/>
          </a:bodyPr>
          <a:lstStyle/>
          <a:p>
            <a:pPr algn="ctr"/>
            <a:r>
              <a:rPr lang="en-US" b="1" dirty="0"/>
              <a:t>Possible Issues with Brainwave Interface Technology</a:t>
            </a:r>
          </a:p>
        </p:txBody>
      </p:sp>
    </p:spTree>
    <p:extLst>
      <p:ext uri="{BB962C8B-B14F-4D97-AF65-F5344CB8AC3E}">
        <p14:creationId xmlns:p14="http://schemas.microsoft.com/office/powerpoint/2010/main" val="2495328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erson sitting at a desk with a computer&#10;&#10;Description automatically generated">
            <a:extLst>
              <a:ext uri="{FF2B5EF4-FFF2-40B4-BE49-F238E27FC236}">
                <a16:creationId xmlns:a16="http://schemas.microsoft.com/office/drawing/2014/main" id="{811BE4EA-2F08-5022-2277-8DEF03095BBC}"/>
              </a:ext>
            </a:extLst>
          </p:cNvPr>
          <p:cNvPicPr>
            <a:picLocks noChangeAspect="1"/>
          </p:cNvPicPr>
          <p:nvPr/>
        </p:nvPicPr>
        <p:blipFill>
          <a:blip r:embed="rId2">
            <a:extLst>
              <a:ext uri="{28A0092B-C50C-407E-A947-70E740481C1C}">
                <a14:useLocalDpi xmlns:a14="http://schemas.microsoft.com/office/drawing/2010/main" val="0"/>
              </a:ext>
            </a:extLst>
          </a:blip>
          <a:srcRect t="14255" b="29505"/>
          <a:stretch/>
        </p:blipFill>
        <p:spPr>
          <a:xfrm>
            <a:off x="20" y="1282"/>
            <a:ext cx="12191980" cy="6856718"/>
          </a:xfrm>
          <a:prstGeom prst="rect">
            <a:avLst/>
          </a:prstGeom>
        </p:spPr>
      </p:pic>
    </p:spTree>
    <p:extLst>
      <p:ext uri="{BB962C8B-B14F-4D97-AF65-F5344CB8AC3E}">
        <p14:creationId xmlns:p14="http://schemas.microsoft.com/office/powerpoint/2010/main" val="823883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1204-6034-3F78-19D5-D00EF0A08AF1}"/>
              </a:ext>
            </a:extLst>
          </p:cNvPr>
          <p:cNvSpPr>
            <a:spLocks noGrp="1"/>
          </p:cNvSpPr>
          <p:nvPr>
            <p:ph type="title"/>
          </p:nvPr>
        </p:nvSpPr>
        <p:spPr>
          <a:xfrm>
            <a:off x="555171" y="256268"/>
            <a:ext cx="10515600" cy="788761"/>
          </a:xfrm>
        </p:spPr>
        <p:txBody>
          <a:bodyPr/>
          <a:lstStyle/>
          <a:p>
            <a:r>
              <a:rPr lang="en-US" b="1" dirty="0"/>
              <a:t>Information Overload</a:t>
            </a:r>
          </a:p>
        </p:txBody>
      </p:sp>
      <p:sp>
        <p:nvSpPr>
          <p:cNvPr id="5" name="TextBox 4">
            <a:extLst>
              <a:ext uri="{FF2B5EF4-FFF2-40B4-BE49-F238E27FC236}">
                <a16:creationId xmlns:a16="http://schemas.microsoft.com/office/drawing/2014/main" id="{73137440-8172-95B9-FE1A-9FF995A68099}"/>
              </a:ext>
            </a:extLst>
          </p:cNvPr>
          <p:cNvSpPr txBox="1"/>
          <p:nvPr/>
        </p:nvSpPr>
        <p:spPr>
          <a:xfrm>
            <a:off x="555171" y="1045029"/>
            <a:ext cx="10804492" cy="5324535"/>
          </a:xfrm>
          <a:prstGeom prst="rect">
            <a:avLst/>
          </a:prstGeom>
          <a:noFill/>
        </p:spPr>
        <p:txBody>
          <a:bodyPr wrap="square">
            <a:spAutoFit/>
          </a:bodyPr>
          <a:lstStyle/>
          <a:p>
            <a:pPr algn="l" fontAlgn="ctr"/>
            <a:r>
              <a:rPr lang="en-US" sz="2000" b="0" i="0" dirty="0">
                <a:solidFill>
                  <a:srgbClr val="001D35"/>
                </a:solidFill>
                <a:effectLst/>
              </a:rPr>
              <a:t>Information overload is a significant cybersecurity threat that can compromise an organization's security and leave it vulnerable to cyber attacks. It can occur when the amount of information exceeds a person's working memory, which is limited to about seven units of information. </a:t>
            </a:r>
          </a:p>
          <a:p>
            <a:pPr algn="l" fontAlgn="ctr"/>
            <a:endParaRPr lang="en-US" sz="2000" b="0" i="0" dirty="0">
              <a:solidFill>
                <a:srgbClr val="001D35"/>
              </a:solidFill>
              <a:effectLst/>
            </a:endParaRPr>
          </a:p>
          <a:p>
            <a:pPr algn="l" fontAlgn="ctr"/>
            <a:r>
              <a:rPr lang="en-US" sz="2000" b="0" i="0" dirty="0">
                <a:solidFill>
                  <a:srgbClr val="001D35"/>
                </a:solidFill>
                <a:effectLst/>
              </a:rPr>
              <a:t>Here are some ways information overload can impact cybersecurity: </a:t>
            </a:r>
          </a:p>
          <a:p>
            <a:pPr algn="l" fontAlgn="ctr"/>
            <a:endParaRPr lang="en-US" sz="2000" b="0" i="0" dirty="0">
              <a:solidFill>
                <a:srgbClr val="001D35"/>
              </a:solidFill>
              <a:effectLst/>
            </a:endParaRPr>
          </a:p>
          <a:p>
            <a:pPr marL="342900" indent="-342900" algn="l" fontAlgn="ctr">
              <a:buFont typeface="Arial" panose="020B0604020202020204" pitchFamily="34" charset="0"/>
              <a:buChar char="•"/>
            </a:pPr>
            <a:r>
              <a:rPr lang="en-US" sz="2000" b="0" i="0" dirty="0">
                <a:solidFill>
                  <a:srgbClr val="001D35"/>
                </a:solidFill>
                <a:effectLst/>
              </a:rPr>
              <a:t>Can lead to workers not following best practices, which can leave an organization vulnerable to cyber threats. </a:t>
            </a:r>
          </a:p>
          <a:p>
            <a:pPr marL="342900" indent="-342900" algn="l">
              <a:buFont typeface="Arial" panose="020B0604020202020204" pitchFamily="34" charset="0"/>
              <a:buChar char="•"/>
            </a:pPr>
            <a:r>
              <a:rPr lang="en-US" sz="2000" b="0" i="0" dirty="0">
                <a:solidFill>
                  <a:srgbClr val="001D35"/>
                </a:solidFill>
                <a:effectLst/>
              </a:rPr>
              <a:t>Threat prioritization</a:t>
            </a:r>
          </a:p>
          <a:p>
            <a:pPr marL="342900" indent="-342900" algn="l" fontAlgn="ctr">
              <a:buFont typeface="Arial" panose="020B0604020202020204" pitchFamily="34" charset="0"/>
              <a:buChar char="•"/>
            </a:pPr>
            <a:r>
              <a:rPr lang="en-US" sz="2000" b="0" i="0" dirty="0">
                <a:solidFill>
                  <a:srgbClr val="001D35"/>
                </a:solidFill>
                <a:effectLst/>
              </a:rPr>
              <a:t>Information overload can make it difficult to prioritize threats. </a:t>
            </a:r>
          </a:p>
          <a:p>
            <a:pPr marL="342900" indent="-342900" algn="l">
              <a:buFont typeface="Arial" panose="020B0604020202020204" pitchFamily="34" charset="0"/>
              <a:buChar char="•"/>
            </a:pPr>
            <a:r>
              <a:rPr lang="en-US" sz="2000" b="0" i="0" dirty="0">
                <a:solidFill>
                  <a:srgbClr val="001D35"/>
                </a:solidFill>
                <a:effectLst/>
              </a:rPr>
              <a:t>Cyber security training</a:t>
            </a:r>
          </a:p>
          <a:p>
            <a:pPr marL="342900" indent="-342900" algn="l" fontAlgn="ctr">
              <a:buFont typeface="Arial" panose="020B0604020202020204" pitchFamily="34" charset="0"/>
              <a:buChar char="•"/>
            </a:pPr>
            <a:r>
              <a:rPr lang="en-US" sz="2000" b="0" i="0" dirty="0">
                <a:solidFill>
                  <a:srgbClr val="001D35"/>
                </a:solidFill>
                <a:effectLst/>
              </a:rPr>
              <a:t>Information overload can lead to a decline in engagement with cyber security training. For example, research found that more than half of office workers surveyed ignore important cyber security warnings due to information overload. </a:t>
            </a:r>
          </a:p>
          <a:p>
            <a:pPr marL="342900" indent="-342900" algn="l">
              <a:buFont typeface="Arial" panose="020B0604020202020204" pitchFamily="34" charset="0"/>
              <a:buChar char="•"/>
            </a:pPr>
            <a:r>
              <a:rPr lang="en-US" sz="2000" b="0" i="0" dirty="0">
                <a:solidFill>
                  <a:srgbClr val="001D35"/>
                </a:solidFill>
                <a:effectLst/>
              </a:rPr>
              <a:t>Cognitive overload</a:t>
            </a:r>
          </a:p>
          <a:p>
            <a:pPr marL="342900" indent="-342900" algn="l">
              <a:buFont typeface="Arial" panose="020B0604020202020204" pitchFamily="34" charset="0"/>
              <a:buChar char="•"/>
            </a:pPr>
            <a:r>
              <a:rPr lang="en-US" sz="2000" b="0" i="0" dirty="0">
                <a:solidFill>
                  <a:srgbClr val="001D35"/>
                </a:solidFill>
                <a:effectLst/>
              </a:rPr>
              <a:t>Information overload can overwhelm cognitive capacities, making it difficult for individuals and organizations to make decisions. </a:t>
            </a:r>
          </a:p>
        </p:txBody>
      </p:sp>
    </p:spTree>
    <p:extLst>
      <p:ext uri="{BB962C8B-B14F-4D97-AF65-F5344CB8AC3E}">
        <p14:creationId xmlns:p14="http://schemas.microsoft.com/office/powerpoint/2010/main" val="3569990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title="KINGSMAN: THE SECRET SERVICE Movie Clip - Church Massacre |4K ULTRA HD| Colin Firth Action 2014">
            <a:hlinkClick r:id="" action="ppaction://media"/>
            <a:extLst>
              <a:ext uri="{FF2B5EF4-FFF2-40B4-BE49-F238E27FC236}">
                <a16:creationId xmlns:a16="http://schemas.microsoft.com/office/drawing/2014/main" id="{A3D03042-2B13-63D0-A1E5-05F204CC74F9}"/>
              </a:ext>
            </a:extLst>
          </p:cNvPr>
          <p:cNvPicPr>
            <a:picLocks noRot="1" noChangeAspect="1"/>
          </p:cNvPicPr>
          <p:nvPr>
            <a:videoFile r:link="rId1"/>
          </p:nvPr>
        </p:nvPicPr>
        <p:blipFill>
          <a:blip r:embed="rId3"/>
          <a:stretch>
            <a:fillRect/>
          </a:stretch>
        </p:blipFill>
        <p:spPr>
          <a:xfrm>
            <a:off x="1165852" y="643466"/>
            <a:ext cx="9860295" cy="5571067"/>
          </a:xfrm>
          <a:prstGeom prst="rect">
            <a:avLst/>
          </a:prstGeom>
        </p:spPr>
      </p:pic>
    </p:spTree>
    <p:extLst>
      <p:ext uri="{BB962C8B-B14F-4D97-AF65-F5344CB8AC3E}">
        <p14:creationId xmlns:p14="http://schemas.microsoft.com/office/powerpoint/2010/main" val="224359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Picture 24" descr="A logo for a university&#10;&#10;Description automatically generated">
            <a:extLst>
              <a:ext uri="{FF2B5EF4-FFF2-40B4-BE49-F238E27FC236}">
                <a16:creationId xmlns:a16="http://schemas.microsoft.com/office/drawing/2014/main" id="{DFCDD436-2E4A-C779-DA7B-E2A4EB828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405" y="2364315"/>
            <a:ext cx="1981200" cy="1981200"/>
          </a:xfrm>
          <a:prstGeom prst="rect">
            <a:avLst/>
          </a:prstGeom>
        </p:spPr>
      </p:pic>
      <p:pic>
        <p:nvPicPr>
          <p:cNvPr id="23" name="Picture 22" descr="A black and white yin yang symbol&#10;&#10;Description automatically generated">
            <a:extLst>
              <a:ext uri="{FF2B5EF4-FFF2-40B4-BE49-F238E27FC236}">
                <a16:creationId xmlns:a16="http://schemas.microsoft.com/office/drawing/2014/main" id="{F31D806C-F8A0-4198-0E7A-A347D121F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7046" y="704073"/>
            <a:ext cx="1582699" cy="1582699"/>
          </a:xfrm>
          <a:prstGeom prst="rect">
            <a:avLst/>
          </a:prstGeom>
        </p:spPr>
      </p:pic>
      <p:pic>
        <p:nvPicPr>
          <p:cNvPr id="21" name="Picture 20" descr="A person in a suit and tie&#10;&#10;Description automatically generated">
            <a:extLst>
              <a:ext uri="{FF2B5EF4-FFF2-40B4-BE49-F238E27FC236}">
                <a16:creationId xmlns:a16="http://schemas.microsoft.com/office/drawing/2014/main" id="{72BCE967-3F39-C9BF-0FAD-905FF90686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0915" y="4184375"/>
            <a:ext cx="2867252" cy="2552701"/>
          </a:xfrm>
          <a:prstGeom prst="rect">
            <a:avLst/>
          </a:prstGeom>
        </p:spPr>
      </p:pic>
      <p:pic>
        <p:nvPicPr>
          <p:cNvPr id="3076" name="Picture 4" descr="Media Kit | Proofpoint US">
            <a:extLst>
              <a:ext uri="{FF2B5EF4-FFF2-40B4-BE49-F238E27FC236}">
                <a16:creationId xmlns:a16="http://schemas.microsoft.com/office/drawing/2014/main" id="{B6D00C1F-FA24-C15F-6A6A-885F257570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036" y="2585168"/>
            <a:ext cx="3381375" cy="11645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SA Security | Brands of the World™ | Download vector logos and logotypes">
            <a:extLst>
              <a:ext uri="{FF2B5EF4-FFF2-40B4-BE49-F238E27FC236}">
                <a16:creationId xmlns:a16="http://schemas.microsoft.com/office/drawing/2014/main" id="{DCD0BE88-0C19-963D-9BA2-DA30B6977C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0655" y="1328482"/>
            <a:ext cx="1476280" cy="1476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EDB85B-ECDA-99B8-5BF6-197C94C9E2B6}"/>
              </a:ext>
            </a:extLst>
          </p:cNvPr>
          <p:cNvSpPr>
            <a:spLocks noGrp="1"/>
          </p:cNvSpPr>
          <p:nvPr>
            <p:ph type="title"/>
          </p:nvPr>
        </p:nvSpPr>
        <p:spPr>
          <a:xfrm>
            <a:off x="511605" y="82028"/>
            <a:ext cx="10515600" cy="1325563"/>
          </a:xfrm>
        </p:spPr>
        <p:txBody>
          <a:bodyPr/>
          <a:lstStyle/>
          <a:p>
            <a:r>
              <a:rPr lang="en-US" b="1" dirty="0"/>
              <a:t>About Me</a:t>
            </a:r>
          </a:p>
        </p:txBody>
      </p:sp>
      <p:pic>
        <p:nvPicPr>
          <p:cNvPr id="5" name="Picture 4" descr="A house on the water&#10;&#10;Description automatically generated">
            <a:extLst>
              <a:ext uri="{FF2B5EF4-FFF2-40B4-BE49-F238E27FC236}">
                <a16:creationId xmlns:a16="http://schemas.microsoft.com/office/drawing/2014/main" id="{1477A728-0E07-D376-C0FB-5203921E03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9745" y="414034"/>
            <a:ext cx="3305175" cy="3305175"/>
          </a:xfrm>
          <a:prstGeom prst="rect">
            <a:avLst/>
          </a:prstGeom>
        </p:spPr>
      </p:pic>
      <p:pic>
        <p:nvPicPr>
          <p:cNvPr id="7" name="Picture 6" descr="A person wearing a hat&#10;&#10;Description automatically generated">
            <a:extLst>
              <a:ext uri="{FF2B5EF4-FFF2-40B4-BE49-F238E27FC236}">
                <a16:creationId xmlns:a16="http://schemas.microsoft.com/office/drawing/2014/main" id="{56C9269B-8519-A266-0A63-EA3F7EE3CC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2697" y="3744598"/>
            <a:ext cx="1321181" cy="1716128"/>
          </a:xfrm>
          <a:prstGeom prst="rect">
            <a:avLst/>
          </a:prstGeom>
        </p:spPr>
      </p:pic>
      <p:pic>
        <p:nvPicPr>
          <p:cNvPr id="9" name="Picture 8" descr="A person holding a football&#10;&#10;Description automatically generated">
            <a:extLst>
              <a:ext uri="{FF2B5EF4-FFF2-40B4-BE49-F238E27FC236}">
                <a16:creationId xmlns:a16="http://schemas.microsoft.com/office/drawing/2014/main" id="{AC6C3476-3428-0131-1EA1-D8E21AC24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292" y="4205747"/>
            <a:ext cx="1321181" cy="1762125"/>
          </a:xfrm>
          <a:prstGeom prst="rect">
            <a:avLst/>
          </a:prstGeom>
        </p:spPr>
      </p:pic>
      <p:pic>
        <p:nvPicPr>
          <p:cNvPr id="11" name="Picture 10" descr="A yellow and black circle with a number and a black circle with white text&#10;&#10;Description automatically generated">
            <a:extLst>
              <a:ext uri="{FF2B5EF4-FFF2-40B4-BE49-F238E27FC236}">
                <a16:creationId xmlns:a16="http://schemas.microsoft.com/office/drawing/2014/main" id="{439E706A-0CAE-867F-6512-A551DC27CC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6991" y="414571"/>
            <a:ext cx="2143125" cy="2143125"/>
          </a:xfrm>
          <a:prstGeom prst="rect">
            <a:avLst/>
          </a:prstGeom>
        </p:spPr>
      </p:pic>
      <p:pic>
        <p:nvPicPr>
          <p:cNvPr id="13" name="Picture 12" descr="A person and person standing on a path with a stick&#10;&#10;Description automatically generated">
            <a:extLst>
              <a:ext uri="{FF2B5EF4-FFF2-40B4-BE49-F238E27FC236}">
                <a16:creationId xmlns:a16="http://schemas.microsoft.com/office/drawing/2014/main" id="{68EE282D-4F18-EEF4-541F-398203ACB5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98167" y="4008711"/>
            <a:ext cx="3035300" cy="2276475"/>
          </a:xfrm>
          <a:prstGeom prst="rect">
            <a:avLst/>
          </a:prstGeom>
        </p:spPr>
      </p:pic>
      <p:pic>
        <p:nvPicPr>
          <p:cNvPr id="15" name="Picture 14" descr="A logo with a yellow and black circle&#10;&#10;Description automatically generated">
            <a:extLst>
              <a:ext uri="{FF2B5EF4-FFF2-40B4-BE49-F238E27FC236}">
                <a16:creationId xmlns:a16="http://schemas.microsoft.com/office/drawing/2014/main" id="{6E7E3EDD-2A94-E4B8-859A-1E82E1523C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1036" y="1495423"/>
            <a:ext cx="1800226" cy="1199827"/>
          </a:xfrm>
          <a:prstGeom prst="rect">
            <a:avLst/>
          </a:prstGeom>
        </p:spPr>
      </p:pic>
      <p:pic>
        <p:nvPicPr>
          <p:cNvPr id="17" name="Picture 16" descr="A person holding a guitar and smiling&#10;&#10;Description automatically generated">
            <a:extLst>
              <a:ext uri="{FF2B5EF4-FFF2-40B4-BE49-F238E27FC236}">
                <a16:creationId xmlns:a16="http://schemas.microsoft.com/office/drawing/2014/main" id="{A8AE3574-B968-E837-1937-C3784BB7DB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68108" y="5102200"/>
            <a:ext cx="1762125" cy="1762125"/>
          </a:xfrm>
          <a:prstGeom prst="rect">
            <a:avLst/>
          </a:prstGeom>
        </p:spPr>
      </p:pic>
      <p:pic>
        <p:nvPicPr>
          <p:cNvPr id="19" name="Picture 18" descr="A person doing yoga on a mat&#10;&#10;Description automatically generated">
            <a:extLst>
              <a:ext uri="{FF2B5EF4-FFF2-40B4-BE49-F238E27FC236}">
                <a16:creationId xmlns:a16="http://schemas.microsoft.com/office/drawing/2014/main" id="{37FC17A2-428F-347A-CE7C-CCAE8C38E1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83878" y="4502273"/>
            <a:ext cx="2260600" cy="1695450"/>
          </a:xfrm>
          <a:prstGeom prst="rect">
            <a:avLst/>
          </a:prstGeom>
        </p:spPr>
      </p:pic>
      <p:pic>
        <p:nvPicPr>
          <p:cNvPr id="3078" name="Picture 6" descr="The Men Who Stare at Goats (2009) - IMDb">
            <a:extLst>
              <a:ext uri="{FF2B5EF4-FFF2-40B4-BE49-F238E27FC236}">
                <a16:creationId xmlns:a16="http://schemas.microsoft.com/office/drawing/2014/main" id="{2ED606AB-6266-0857-75AA-7BCAA1245CF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80084" y="414571"/>
            <a:ext cx="1404872" cy="208057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ocial-Emotional Learning | Social-Emotional Learning | PBS LearningMedia">
            <a:extLst>
              <a:ext uri="{FF2B5EF4-FFF2-40B4-BE49-F238E27FC236}">
                <a16:creationId xmlns:a16="http://schemas.microsoft.com/office/drawing/2014/main" id="{18671F26-B1B3-4959-5B60-6281DD88AD0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5866" y="2490632"/>
            <a:ext cx="1876736" cy="1876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030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8" name="Picture 7" descr="A group of matches with heads of people on fire&#10;&#10;Description automatically generated">
            <a:extLst>
              <a:ext uri="{FF2B5EF4-FFF2-40B4-BE49-F238E27FC236}">
                <a16:creationId xmlns:a16="http://schemas.microsoft.com/office/drawing/2014/main" id="{3BF45AFD-E8F9-2ABE-21F1-F384F9353C6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7992" b="7728"/>
          <a:stretch/>
        </p:blipFill>
        <p:spPr>
          <a:xfrm>
            <a:off x="20" y="10"/>
            <a:ext cx="12190456" cy="6857990"/>
          </a:xfrm>
          <a:prstGeom prst="rect">
            <a:avLst/>
          </a:prstGeom>
        </p:spPr>
      </p:pic>
      <p:sp>
        <p:nvSpPr>
          <p:cNvPr id="4" name="Title 3">
            <a:extLst>
              <a:ext uri="{FF2B5EF4-FFF2-40B4-BE49-F238E27FC236}">
                <a16:creationId xmlns:a16="http://schemas.microsoft.com/office/drawing/2014/main" id="{9C5B74C9-A282-B09D-B9EC-AEEAE65C4D0C}"/>
              </a:ext>
            </a:extLst>
          </p:cNvPr>
          <p:cNvSpPr>
            <a:spLocks noGrp="1"/>
          </p:cNvSpPr>
          <p:nvPr>
            <p:ph type="ctrTitle"/>
          </p:nvPr>
        </p:nvSpPr>
        <p:spPr>
          <a:xfrm>
            <a:off x="710663" y="412624"/>
            <a:ext cx="9923708" cy="1020188"/>
          </a:xfrm>
        </p:spPr>
        <p:txBody>
          <a:bodyPr anchor="t">
            <a:normAutofit/>
          </a:bodyPr>
          <a:lstStyle/>
          <a:p>
            <a:pPr algn="l"/>
            <a:r>
              <a:rPr lang="en-US" sz="6000" b="1" dirty="0">
                <a:solidFill>
                  <a:srgbClr val="FFFFFF"/>
                </a:solidFill>
              </a:rPr>
              <a:t>What Leads to Burnout?</a:t>
            </a:r>
          </a:p>
        </p:txBody>
      </p:sp>
    </p:spTree>
    <p:extLst>
      <p:ext uri="{BB962C8B-B14F-4D97-AF65-F5344CB8AC3E}">
        <p14:creationId xmlns:p14="http://schemas.microsoft.com/office/powerpoint/2010/main" val="3722730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Golden Handcuffs: Stuck in a Job You Don't Like?">
            <a:extLst>
              <a:ext uri="{FF2B5EF4-FFF2-40B4-BE49-F238E27FC236}">
                <a16:creationId xmlns:a16="http://schemas.microsoft.com/office/drawing/2014/main" id="{547A73A7-B455-F4F3-0562-BF0339172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73" r="1054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B54EB0-E16A-6B27-4786-6FD3FD77C1CD}"/>
              </a:ext>
            </a:extLst>
          </p:cNvPr>
          <p:cNvSpPr txBox="1"/>
          <p:nvPr/>
        </p:nvSpPr>
        <p:spPr>
          <a:xfrm>
            <a:off x="1313379" y="5593135"/>
            <a:ext cx="9289551" cy="830997"/>
          </a:xfrm>
          <a:prstGeom prst="rect">
            <a:avLst/>
          </a:prstGeom>
          <a:noFill/>
        </p:spPr>
        <p:txBody>
          <a:bodyPr wrap="square" rtlCol="0">
            <a:spAutoFit/>
          </a:bodyPr>
          <a:lstStyle/>
          <a:p>
            <a:pPr algn="ctr"/>
            <a:r>
              <a:rPr lang="en-US" sz="4800" b="1" dirty="0">
                <a:solidFill>
                  <a:schemeClr val="bg1"/>
                </a:solidFill>
              </a:rPr>
              <a:t>CYBERSECURITY ENTRAPMENT</a:t>
            </a:r>
          </a:p>
        </p:txBody>
      </p:sp>
    </p:spTree>
    <p:extLst>
      <p:ext uri="{BB962C8B-B14F-4D97-AF65-F5344CB8AC3E}">
        <p14:creationId xmlns:p14="http://schemas.microsoft.com/office/powerpoint/2010/main" val="2994484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A0B9C-B273-398F-B139-ABDFC22D927F}"/>
              </a:ext>
            </a:extLst>
          </p:cNvPr>
          <p:cNvSpPr>
            <a:spLocks noGrp="1"/>
          </p:cNvSpPr>
          <p:nvPr>
            <p:ph type="title"/>
          </p:nvPr>
        </p:nvSpPr>
        <p:spPr/>
        <p:txBody>
          <a:bodyPr/>
          <a:lstStyle/>
          <a:p>
            <a:r>
              <a:rPr lang="en-US" dirty="0"/>
              <a:t>Burnout is a combination of</a:t>
            </a:r>
          </a:p>
        </p:txBody>
      </p:sp>
      <p:sp>
        <p:nvSpPr>
          <p:cNvPr id="4" name="TextBox 3">
            <a:extLst>
              <a:ext uri="{FF2B5EF4-FFF2-40B4-BE49-F238E27FC236}">
                <a16:creationId xmlns:a16="http://schemas.microsoft.com/office/drawing/2014/main" id="{E50E7EB5-2B29-1DBB-6A58-BF566760042C}"/>
              </a:ext>
            </a:extLst>
          </p:cNvPr>
          <p:cNvSpPr txBox="1"/>
          <p:nvPr/>
        </p:nvSpPr>
        <p:spPr>
          <a:xfrm>
            <a:off x="1962613" y="1794093"/>
            <a:ext cx="3021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MOTIVATION</a:t>
            </a:r>
          </a:p>
        </p:txBody>
      </p:sp>
      <p:sp>
        <p:nvSpPr>
          <p:cNvPr id="5" name="TextBox 4">
            <a:extLst>
              <a:ext uri="{FF2B5EF4-FFF2-40B4-BE49-F238E27FC236}">
                <a16:creationId xmlns:a16="http://schemas.microsoft.com/office/drawing/2014/main" id="{15D49C9D-9BBC-EE6E-7392-024071C4EF8D}"/>
              </a:ext>
            </a:extLst>
          </p:cNvPr>
          <p:cNvSpPr txBox="1"/>
          <p:nvPr/>
        </p:nvSpPr>
        <p:spPr>
          <a:xfrm>
            <a:off x="7220412" y="1794092"/>
            <a:ext cx="3021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STRESS</a:t>
            </a:r>
          </a:p>
        </p:txBody>
      </p:sp>
      <p:pic>
        <p:nvPicPr>
          <p:cNvPr id="4098" name="Picture 2" descr="What happens to your body when you're stressed">
            <a:extLst>
              <a:ext uri="{FF2B5EF4-FFF2-40B4-BE49-F238E27FC236}">
                <a16:creationId xmlns:a16="http://schemas.microsoft.com/office/drawing/2014/main" id="{5D7DED2B-4714-24AB-9178-FF396B250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8473" y="2486720"/>
            <a:ext cx="4215478" cy="35633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8C8D92B-BF21-0B9E-498F-8D6EDDFAA639}"/>
              </a:ext>
            </a:extLst>
          </p:cNvPr>
          <p:cNvSpPr txBox="1"/>
          <p:nvPr/>
        </p:nvSpPr>
        <p:spPr>
          <a:xfrm>
            <a:off x="4585009" y="1580873"/>
            <a:ext cx="30219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8" name="Rectangle 7">
            <a:extLst>
              <a:ext uri="{FF2B5EF4-FFF2-40B4-BE49-F238E27FC236}">
                <a16:creationId xmlns:a16="http://schemas.microsoft.com/office/drawing/2014/main" id="{F64323B7-7510-B2A3-0028-64CDB283E15C}"/>
              </a:ext>
            </a:extLst>
          </p:cNvPr>
          <p:cNvSpPr/>
          <p:nvPr/>
        </p:nvSpPr>
        <p:spPr>
          <a:xfrm>
            <a:off x="2207941" y="2798956"/>
            <a:ext cx="2531327" cy="490654"/>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Autonomy</a:t>
            </a:r>
          </a:p>
        </p:txBody>
      </p:sp>
      <p:sp>
        <p:nvSpPr>
          <p:cNvPr id="9" name="Rectangle 8">
            <a:extLst>
              <a:ext uri="{FF2B5EF4-FFF2-40B4-BE49-F238E27FC236}">
                <a16:creationId xmlns:a16="http://schemas.microsoft.com/office/drawing/2014/main" id="{7A8AC319-E043-3E77-96EC-BED3A49F3EF1}"/>
              </a:ext>
            </a:extLst>
          </p:cNvPr>
          <p:cNvSpPr/>
          <p:nvPr/>
        </p:nvSpPr>
        <p:spPr>
          <a:xfrm>
            <a:off x="2207941" y="3609278"/>
            <a:ext cx="2531327" cy="490654"/>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Competency</a:t>
            </a:r>
          </a:p>
        </p:txBody>
      </p:sp>
      <p:sp>
        <p:nvSpPr>
          <p:cNvPr id="10" name="Rectangle 9">
            <a:extLst>
              <a:ext uri="{FF2B5EF4-FFF2-40B4-BE49-F238E27FC236}">
                <a16:creationId xmlns:a16="http://schemas.microsoft.com/office/drawing/2014/main" id="{60CC375E-9CFE-B832-E3F4-B0ED76783613}"/>
              </a:ext>
            </a:extLst>
          </p:cNvPr>
          <p:cNvSpPr/>
          <p:nvPr/>
        </p:nvSpPr>
        <p:spPr>
          <a:xfrm>
            <a:off x="2207941" y="4419600"/>
            <a:ext cx="2531327" cy="490654"/>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Belonging</a:t>
            </a:r>
          </a:p>
        </p:txBody>
      </p:sp>
      <p:sp>
        <p:nvSpPr>
          <p:cNvPr id="11" name="TextBox 10">
            <a:extLst>
              <a:ext uri="{FF2B5EF4-FFF2-40B4-BE49-F238E27FC236}">
                <a16:creationId xmlns:a16="http://schemas.microsoft.com/office/drawing/2014/main" id="{4770457C-E83F-DE52-7D94-02B670402C23}"/>
              </a:ext>
            </a:extLst>
          </p:cNvPr>
          <p:cNvSpPr txBox="1"/>
          <p:nvPr/>
        </p:nvSpPr>
        <p:spPr>
          <a:xfrm>
            <a:off x="1927461" y="6093226"/>
            <a:ext cx="30219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(Williams &amp; Krane, 2021)</a:t>
            </a:r>
          </a:p>
        </p:txBody>
      </p:sp>
    </p:spTree>
    <p:extLst>
      <p:ext uri="{BB962C8B-B14F-4D97-AF65-F5344CB8AC3E}">
        <p14:creationId xmlns:p14="http://schemas.microsoft.com/office/powerpoint/2010/main" val="1025787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5522047F-5380-936F-ACE9-D8375C02426D}"/>
              </a:ext>
            </a:extLst>
          </p:cNvPr>
          <p:cNvSpPr/>
          <p:nvPr/>
        </p:nvSpPr>
        <p:spPr>
          <a:xfrm>
            <a:off x="1154442" y="2164584"/>
            <a:ext cx="690241" cy="678592"/>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017847-20E3-F08A-B79E-F57D581F2767}"/>
              </a:ext>
            </a:extLst>
          </p:cNvPr>
          <p:cNvSpPr/>
          <p:nvPr/>
        </p:nvSpPr>
        <p:spPr>
          <a:xfrm>
            <a:off x="1154442" y="4950666"/>
            <a:ext cx="690241" cy="67859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475844-FF42-ADF5-A49C-A87E11801CC3}"/>
              </a:ext>
            </a:extLst>
          </p:cNvPr>
          <p:cNvSpPr/>
          <p:nvPr/>
        </p:nvSpPr>
        <p:spPr>
          <a:xfrm>
            <a:off x="1156759" y="3556262"/>
            <a:ext cx="690241" cy="68131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CA08EB-BF15-A128-2440-DF154BBE2787}"/>
              </a:ext>
            </a:extLst>
          </p:cNvPr>
          <p:cNvSpPr>
            <a:spLocks noGrp="1"/>
          </p:cNvSpPr>
          <p:nvPr>
            <p:ph type="title"/>
          </p:nvPr>
        </p:nvSpPr>
        <p:spPr/>
        <p:txBody>
          <a:bodyPr/>
          <a:lstStyle/>
          <a:p>
            <a:r>
              <a:rPr lang="en-US" dirty="0"/>
              <a:t>Burnout Symptoms</a:t>
            </a:r>
          </a:p>
        </p:txBody>
      </p:sp>
      <p:pic>
        <p:nvPicPr>
          <p:cNvPr id="4" name="Picture 3" descr="A person in a cowboy hat holding signs&#10;&#10;Description automatically generated with medium confidence">
            <a:extLst>
              <a:ext uri="{FF2B5EF4-FFF2-40B4-BE49-F238E27FC236}">
                <a16:creationId xmlns:a16="http://schemas.microsoft.com/office/drawing/2014/main" id="{CA9DBA0D-0E55-FFE7-FE20-72D35D637149}"/>
              </a:ext>
            </a:extLst>
          </p:cNvPr>
          <p:cNvPicPr>
            <a:picLocks noChangeAspect="1"/>
          </p:cNvPicPr>
          <p:nvPr/>
        </p:nvPicPr>
        <p:blipFill>
          <a:blip r:embed="rId2"/>
          <a:stretch>
            <a:fillRect/>
          </a:stretch>
        </p:blipFill>
        <p:spPr>
          <a:xfrm>
            <a:off x="8012187" y="2757252"/>
            <a:ext cx="3193737" cy="3193737"/>
          </a:xfrm>
          <a:prstGeom prst="rect">
            <a:avLst/>
          </a:prstGeom>
        </p:spPr>
      </p:pic>
      <p:sp>
        <p:nvSpPr>
          <p:cNvPr id="5" name="Rectangle: Rounded Corners 4">
            <a:extLst>
              <a:ext uri="{FF2B5EF4-FFF2-40B4-BE49-F238E27FC236}">
                <a16:creationId xmlns:a16="http://schemas.microsoft.com/office/drawing/2014/main" id="{0877306B-300C-234C-37A3-00317859930A}"/>
              </a:ext>
            </a:extLst>
          </p:cNvPr>
          <p:cNvSpPr/>
          <p:nvPr/>
        </p:nvSpPr>
        <p:spPr>
          <a:xfrm>
            <a:off x="2582944" y="1843480"/>
            <a:ext cx="4181514" cy="132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Emotional &amp; Physical Exhaustion</a:t>
            </a:r>
          </a:p>
        </p:txBody>
      </p:sp>
      <p:sp>
        <p:nvSpPr>
          <p:cNvPr id="6" name="Rectangle: Rounded Corners 5">
            <a:extLst>
              <a:ext uri="{FF2B5EF4-FFF2-40B4-BE49-F238E27FC236}">
                <a16:creationId xmlns:a16="http://schemas.microsoft.com/office/drawing/2014/main" id="{8EABEDBE-7429-2343-91CB-62F249C3BCB3}"/>
              </a:ext>
            </a:extLst>
          </p:cNvPr>
          <p:cNvSpPr/>
          <p:nvPr/>
        </p:nvSpPr>
        <p:spPr>
          <a:xfrm>
            <a:off x="2582944" y="3317072"/>
            <a:ext cx="4181514" cy="132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Cynicism</a:t>
            </a:r>
          </a:p>
          <a:p>
            <a:pPr algn="ctr"/>
            <a:r>
              <a:rPr lang="en-US" dirty="0">
                <a:solidFill>
                  <a:schemeClr val="tx1"/>
                </a:solidFill>
              </a:rPr>
              <a:t>Negative response to job</a:t>
            </a:r>
          </a:p>
          <a:p>
            <a:pPr algn="ctr"/>
            <a:r>
              <a:rPr lang="en-US" dirty="0">
                <a:solidFill>
                  <a:schemeClr val="tx1"/>
                </a:solidFill>
              </a:rPr>
              <a:t>Reduced concern for performance quality</a:t>
            </a:r>
          </a:p>
          <a:p>
            <a:pPr algn="ctr"/>
            <a:r>
              <a:rPr lang="en-US" dirty="0">
                <a:solidFill>
                  <a:schemeClr val="tx1"/>
                </a:solidFill>
              </a:rPr>
              <a:t>Question the value/meaning of role</a:t>
            </a:r>
          </a:p>
        </p:txBody>
      </p:sp>
      <p:sp>
        <p:nvSpPr>
          <p:cNvPr id="7" name="Rectangle: Rounded Corners 6">
            <a:extLst>
              <a:ext uri="{FF2B5EF4-FFF2-40B4-BE49-F238E27FC236}">
                <a16:creationId xmlns:a16="http://schemas.microsoft.com/office/drawing/2014/main" id="{6FB2A3A4-99B7-5777-AFCC-32CEDF6A94BD}"/>
              </a:ext>
            </a:extLst>
          </p:cNvPr>
          <p:cNvSpPr/>
          <p:nvPr/>
        </p:nvSpPr>
        <p:spPr>
          <a:xfrm>
            <a:off x="2582944" y="4790664"/>
            <a:ext cx="4181514" cy="132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Professional Inefficacy</a:t>
            </a:r>
          </a:p>
          <a:p>
            <a:pPr algn="ctr"/>
            <a:r>
              <a:rPr lang="en-US" dirty="0">
                <a:solidFill>
                  <a:schemeClr val="tx1"/>
                </a:solidFill>
              </a:rPr>
              <a:t>Negative self-evaluation</a:t>
            </a:r>
          </a:p>
          <a:p>
            <a:pPr algn="ctr"/>
            <a:r>
              <a:rPr lang="en-US" dirty="0">
                <a:solidFill>
                  <a:schemeClr val="tx1"/>
                </a:solidFill>
              </a:rPr>
              <a:t>Decreased feelings of achievement</a:t>
            </a:r>
          </a:p>
          <a:p>
            <a:pPr algn="ctr"/>
            <a:r>
              <a:rPr lang="en-US" dirty="0">
                <a:solidFill>
                  <a:schemeClr val="tx1"/>
                </a:solidFill>
              </a:rPr>
              <a:t>“no future”</a:t>
            </a:r>
          </a:p>
        </p:txBody>
      </p:sp>
      <p:pic>
        <p:nvPicPr>
          <p:cNvPr id="9" name="Graphic 8" descr="Tired face outline with solid fill">
            <a:extLst>
              <a:ext uri="{FF2B5EF4-FFF2-40B4-BE49-F238E27FC236}">
                <a16:creationId xmlns:a16="http://schemas.microsoft.com/office/drawing/2014/main" id="{48B31A5D-AFE4-8801-5A09-4E1A5A6AE1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4680" y="2046680"/>
            <a:ext cx="914400" cy="914400"/>
          </a:xfrm>
          <a:prstGeom prst="rect">
            <a:avLst/>
          </a:prstGeom>
        </p:spPr>
      </p:pic>
      <p:pic>
        <p:nvPicPr>
          <p:cNvPr id="11" name="Graphic 10" descr="Angry face outline with solid fill">
            <a:extLst>
              <a:ext uri="{FF2B5EF4-FFF2-40B4-BE49-F238E27FC236}">
                <a16:creationId xmlns:a16="http://schemas.microsoft.com/office/drawing/2014/main" id="{D070FE9D-2D31-8DB2-1B59-D8264CC27B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4680" y="3439721"/>
            <a:ext cx="914400" cy="914400"/>
          </a:xfrm>
          <a:prstGeom prst="rect">
            <a:avLst/>
          </a:prstGeom>
        </p:spPr>
      </p:pic>
      <p:pic>
        <p:nvPicPr>
          <p:cNvPr id="13" name="Graphic 12" descr="Sad face outline with solid fill">
            <a:extLst>
              <a:ext uri="{FF2B5EF4-FFF2-40B4-BE49-F238E27FC236}">
                <a16:creationId xmlns:a16="http://schemas.microsoft.com/office/drawing/2014/main" id="{C8500023-D154-3C52-8013-D141676DAD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4680" y="4832762"/>
            <a:ext cx="914400" cy="914400"/>
          </a:xfrm>
          <a:prstGeom prst="rect">
            <a:avLst/>
          </a:prstGeom>
        </p:spPr>
      </p:pic>
      <p:sp>
        <p:nvSpPr>
          <p:cNvPr id="14" name="TextBox 13">
            <a:extLst>
              <a:ext uri="{FF2B5EF4-FFF2-40B4-BE49-F238E27FC236}">
                <a16:creationId xmlns:a16="http://schemas.microsoft.com/office/drawing/2014/main" id="{DE2AECAE-479A-CB8F-B4E6-C8E32F801A76}"/>
              </a:ext>
            </a:extLst>
          </p:cNvPr>
          <p:cNvSpPr txBox="1"/>
          <p:nvPr/>
        </p:nvSpPr>
        <p:spPr>
          <a:xfrm>
            <a:off x="8204461" y="1808471"/>
            <a:ext cx="2809187" cy="830997"/>
          </a:xfrm>
          <a:prstGeom prst="rect">
            <a:avLst/>
          </a:prstGeom>
          <a:noFill/>
        </p:spPr>
        <p:txBody>
          <a:bodyPr wrap="square" rtlCol="0">
            <a:spAutoFit/>
          </a:bodyPr>
          <a:lstStyle/>
          <a:p>
            <a:pPr algn="ctr"/>
            <a:r>
              <a:rPr lang="en-US" sz="2400" dirty="0">
                <a:latin typeface="Broadway" panose="04040905080B02020502" pitchFamily="82" charset="0"/>
              </a:rPr>
              <a:t>Take this job and shove it</a:t>
            </a:r>
          </a:p>
        </p:txBody>
      </p:sp>
      <p:pic>
        <p:nvPicPr>
          <p:cNvPr id="19" name="Graphic 18" descr="Music notes with solid fill">
            <a:extLst>
              <a:ext uri="{FF2B5EF4-FFF2-40B4-BE49-F238E27FC236}">
                <a16:creationId xmlns:a16="http://schemas.microsoft.com/office/drawing/2014/main" id="{242CF03B-9C16-2BDB-FDC1-71E29510D09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54985" y="1439916"/>
            <a:ext cx="914400" cy="914400"/>
          </a:xfrm>
          <a:prstGeom prst="rect">
            <a:avLst/>
          </a:prstGeom>
        </p:spPr>
      </p:pic>
      <p:pic>
        <p:nvPicPr>
          <p:cNvPr id="20" name="Graphic 19" descr="Music notes with solid fill">
            <a:extLst>
              <a:ext uri="{FF2B5EF4-FFF2-40B4-BE49-F238E27FC236}">
                <a16:creationId xmlns:a16="http://schemas.microsoft.com/office/drawing/2014/main" id="{70F5BD65-43A3-DAEB-FA39-E14BFF48F0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48724" y="1439916"/>
            <a:ext cx="914400" cy="914400"/>
          </a:xfrm>
          <a:prstGeom prst="rect">
            <a:avLst/>
          </a:prstGeom>
        </p:spPr>
      </p:pic>
    </p:spTree>
    <p:extLst>
      <p:ext uri="{BB962C8B-B14F-4D97-AF65-F5344CB8AC3E}">
        <p14:creationId xmlns:p14="http://schemas.microsoft.com/office/powerpoint/2010/main" val="61866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210F6-C274-28BD-59F0-9044C9F9A4C2}"/>
              </a:ext>
            </a:extLst>
          </p:cNvPr>
          <p:cNvSpPr>
            <a:spLocks noGrp="1"/>
          </p:cNvSpPr>
          <p:nvPr>
            <p:ph type="title"/>
          </p:nvPr>
        </p:nvSpPr>
        <p:spPr/>
        <p:txBody>
          <a:bodyPr/>
          <a:lstStyle/>
          <a:p>
            <a:r>
              <a:rPr lang="en-US" dirty="0"/>
              <a:t>Is This a “You” Problem?</a:t>
            </a:r>
          </a:p>
        </p:txBody>
      </p:sp>
      <p:pic>
        <p:nvPicPr>
          <p:cNvPr id="2050" name="Picture 2" descr="It Depends&quot; Sticker for Sale by SuzDoodles14 | Redbubble">
            <a:extLst>
              <a:ext uri="{FF2B5EF4-FFF2-40B4-BE49-F238E27FC236}">
                <a16:creationId xmlns:a16="http://schemas.microsoft.com/office/drawing/2014/main" id="{3576D90F-C397-72DC-4C19-75680A97D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23241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larized Vs. Non-polarized: Household Electrical Safety – AC Connectors">
            <a:extLst>
              <a:ext uri="{FF2B5EF4-FFF2-40B4-BE49-F238E27FC236}">
                <a16:creationId xmlns:a16="http://schemas.microsoft.com/office/drawing/2014/main" id="{52FD137B-B96A-AB54-E617-77629287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725" y="2237282"/>
            <a:ext cx="3265488" cy="30311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2FECAC-A090-4F93-31FF-0DCF60FD0DBF}"/>
              </a:ext>
            </a:extLst>
          </p:cNvPr>
          <p:cNvSpPr txBox="1"/>
          <p:nvPr/>
        </p:nvSpPr>
        <p:spPr>
          <a:xfrm>
            <a:off x="8780894" y="3059668"/>
            <a:ext cx="2096655" cy="400110"/>
          </a:xfrm>
          <a:prstGeom prst="rect">
            <a:avLst/>
          </a:prstGeom>
          <a:noFill/>
        </p:spPr>
        <p:txBody>
          <a:bodyPr wrap="square" rtlCol="0">
            <a:spAutoFit/>
          </a:bodyPr>
          <a:lstStyle/>
          <a:p>
            <a:r>
              <a:rPr lang="en-US" sz="2000" b="1" dirty="0"/>
              <a:t>YOU</a:t>
            </a:r>
          </a:p>
        </p:txBody>
      </p:sp>
      <p:sp>
        <p:nvSpPr>
          <p:cNvPr id="6" name="TextBox 5">
            <a:extLst>
              <a:ext uri="{FF2B5EF4-FFF2-40B4-BE49-F238E27FC236}">
                <a16:creationId xmlns:a16="http://schemas.microsoft.com/office/drawing/2014/main" id="{40B3D480-F3D7-99D0-FCE8-272FE507D2CF}"/>
              </a:ext>
            </a:extLst>
          </p:cNvPr>
          <p:cNvSpPr txBox="1"/>
          <p:nvPr/>
        </p:nvSpPr>
        <p:spPr>
          <a:xfrm>
            <a:off x="8780895" y="3903402"/>
            <a:ext cx="2096655" cy="707886"/>
          </a:xfrm>
          <a:prstGeom prst="rect">
            <a:avLst/>
          </a:prstGeom>
          <a:noFill/>
        </p:spPr>
        <p:txBody>
          <a:bodyPr wrap="square" rtlCol="0">
            <a:spAutoFit/>
          </a:bodyPr>
          <a:lstStyle/>
          <a:p>
            <a:r>
              <a:rPr lang="en-US" sz="2000" b="1" dirty="0"/>
              <a:t>YOUR ORGANIZATION</a:t>
            </a:r>
          </a:p>
        </p:txBody>
      </p:sp>
      <p:sp>
        <p:nvSpPr>
          <p:cNvPr id="7" name="Oval 6">
            <a:extLst>
              <a:ext uri="{FF2B5EF4-FFF2-40B4-BE49-F238E27FC236}">
                <a16:creationId xmlns:a16="http://schemas.microsoft.com/office/drawing/2014/main" id="{B1235EB2-3AA2-2CAA-1912-90045D53EB08}"/>
              </a:ext>
            </a:extLst>
          </p:cNvPr>
          <p:cNvSpPr/>
          <p:nvPr/>
        </p:nvSpPr>
        <p:spPr>
          <a:xfrm>
            <a:off x="8500188" y="3172408"/>
            <a:ext cx="167951" cy="15862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9F36CF2-9226-960B-683D-D766E9D8434A}"/>
              </a:ext>
            </a:extLst>
          </p:cNvPr>
          <p:cNvSpPr/>
          <p:nvPr/>
        </p:nvSpPr>
        <p:spPr>
          <a:xfrm>
            <a:off x="8500188" y="4147256"/>
            <a:ext cx="167951" cy="15862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01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1" name="Picture 30" descr="Rope tied on old wooden railing">
            <a:extLst>
              <a:ext uri="{FF2B5EF4-FFF2-40B4-BE49-F238E27FC236}">
                <a16:creationId xmlns:a16="http://schemas.microsoft.com/office/drawing/2014/main" id="{AEB0B6F7-7909-1FBF-67E0-000443A5F535}"/>
              </a:ext>
            </a:extLst>
          </p:cNvPr>
          <p:cNvPicPr>
            <a:picLocks noChangeAspect="1"/>
          </p:cNvPicPr>
          <p:nvPr/>
        </p:nvPicPr>
        <p:blipFill rotWithShape="1">
          <a:blip r:embed="rId2">
            <a:alphaModFix/>
          </a:blip>
          <a:srcRect t="9168" b="6552"/>
          <a:stretch/>
        </p:blipFill>
        <p:spPr>
          <a:xfrm>
            <a:off x="20" y="10"/>
            <a:ext cx="12190456" cy="6857990"/>
          </a:xfrm>
          <a:prstGeom prst="rect">
            <a:avLst/>
          </a:prstGeom>
        </p:spPr>
      </p:pic>
      <p:sp>
        <p:nvSpPr>
          <p:cNvPr id="4" name="Title 3">
            <a:extLst>
              <a:ext uri="{FF2B5EF4-FFF2-40B4-BE49-F238E27FC236}">
                <a16:creationId xmlns:a16="http://schemas.microsoft.com/office/drawing/2014/main" id="{D9198907-513D-9F27-FA94-F23909BE1D58}"/>
              </a:ext>
            </a:extLst>
          </p:cNvPr>
          <p:cNvSpPr>
            <a:spLocks noGrp="1"/>
          </p:cNvSpPr>
          <p:nvPr>
            <p:ph type="ctrTitle"/>
          </p:nvPr>
        </p:nvSpPr>
        <p:spPr>
          <a:xfrm>
            <a:off x="777240" y="1143294"/>
            <a:ext cx="9923708" cy="1020188"/>
          </a:xfrm>
        </p:spPr>
        <p:txBody>
          <a:bodyPr anchor="t">
            <a:normAutofit/>
          </a:bodyPr>
          <a:lstStyle/>
          <a:p>
            <a:pPr algn="l"/>
            <a:r>
              <a:rPr lang="en-US" sz="6000">
                <a:solidFill>
                  <a:srgbClr val="FFFFFF"/>
                </a:solidFill>
              </a:rPr>
              <a:t>What Can You Do About It?</a:t>
            </a:r>
          </a:p>
        </p:txBody>
      </p:sp>
    </p:spTree>
    <p:extLst>
      <p:ext uri="{BB962C8B-B14F-4D97-AF65-F5344CB8AC3E}">
        <p14:creationId xmlns:p14="http://schemas.microsoft.com/office/powerpoint/2010/main" val="210660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Albert Einstein was more than a 'Genius': Five things you didn't know">
            <a:extLst>
              <a:ext uri="{FF2B5EF4-FFF2-40B4-BE49-F238E27FC236}">
                <a16:creationId xmlns:a16="http://schemas.microsoft.com/office/drawing/2014/main" id="{676213C4-6984-A17D-F282-25CB5EB118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93" r="8043"/>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221EAE7-8C1E-8ED3-E897-9ADDBC5C2F48}"/>
              </a:ext>
            </a:extLst>
          </p:cNvPr>
          <p:cNvSpPr>
            <a:spLocks noGrp="1"/>
          </p:cNvSpPr>
          <p:nvPr>
            <p:ph type="title"/>
          </p:nvPr>
        </p:nvSpPr>
        <p:spPr>
          <a:xfrm>
            <a:off x="7677978" y="374191"/>
            <a:ext cx="4209222" cy="4628447"/>
          </a:xfrm>
          <a:noFill/>
        </p:spPr>
        <p:txBody>
          <a:bodyPr vert="horz" lIns="91440" tIns="45720" rIns="91440" bIns="45720" rtlCol="0" anchor="b">
            <a:normAutofit/>
          </a:bodyPr>
          <a:lstStyle/>
          <a:p>
            <a:pPr algn="r" defTabSz="914400"/>
            <a:r>
              <a:rPr lang="en-US" b="1" dirty="0"/>
              <a:t>“The thinking that got us to where we are is not the thinking that will get us to where we want to be”</a:t>
            </a:r>
          </a:p>
        </p:txBody>
      </p:sp>
      <p:sp>
        <p:nvSpPr>
          <p:cNvPr id="4" name="Title 1">
            <a:extLst>
              <a:ext uri="{FF2B5EF4-FFF2-40B4-BE49-F238E27FC236}">
                <a16:creationId xmlns:a16="http://schemas.microsoft.com/office/drawing/2014/main" id="{A71135ED-0CC2-E815-0F1D-C1B806ECC3E1}"/>
              </a:ext>
            </a:extLst>
          </p:cNvPr>
          <p:cNvSpPr txBox="1">
            <a:spLocks/>
          </p:cNvSpPr>
          <p:nvPr/>
        </p:nvSpPr>
        <p:spPr>
          <a:xfrm>
            <a:off x="8279956" y="5376819"/>
            <a:ext cx="3445766" cy="742660"/>
          </a:xfrm>
          <a:prstGeom prst="rect">
            <a:avLst/>
          </a:prstGeom>
          <a:noFill/>
        </p:spPr>
        <p:txBody>
          <a:bodyPr vert="horz" lIns="91440" tIns="45720" rIns="91440" bIns="45720" rtlCol="0">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j-ea"/>
                <a:cs typeface="+mj-cs"/>
              </a:rPr>
              <a:t>- Albert Einstein</a:t>
            </a:r>
          </a:p>
        </p:txBody>
      </p:sp>
    </p:spTree>
    <p:extLst>
      <p:ext uri="{BB962C8B-B14F-4D97-AF65-F5344CB8AC3E}">
        <p14:creationId xmlns:p14="http://schemas.microsoft.com/office/powerpoint/2010/main" val="2673431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050" name="Picture 2" descr="text">
            <a:extLst>
              <a:ext uri="{FF2B5EF4-FFF2-40B4-BE49-F238E27FC236}">
                <a16:creationId xmlns:a16="http://schemas.microsoft.com/office/drawing/2014/main" id="{97B45541-46BB-7FD5-E124-2306F739AE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10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863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E414-72E2-01F1-72B5-F35D04F11614}"/>
              </a:ext>
            </a:extLst>
          </p:cNvPr>
          <p:cNvSpPr>
            <a:spLocks noGrp="1"/>
          </p:cNvSpPr>
          <p:nvPr>
            <p:ph type="title"/>
          </p:nvPr>
        </p:nvSpPr>
        <p:spPr>
          <a:xfrm>
            <a:off x="748990" y="1959750"/>
            <a:ext cx="10515600" cy="1325563"/>
          </a:xfrm>
        </p:spPr>
        <p:txBody>
          <a:bodyPr>
            <a:normAutofit fontScale="90000"/>
          </a:bodyPr>
          <a:lstStyle/>
          <a:p>
            <a:pPr algn="ctr"/>
            <a:r>
              <a:rPr lang="en-US" dirty="0"/>
              <a:t>Fear, anxiety and stress are predictable</a:t>
            </a:r>
            <a:br>
              <a:rPr lang="en-US" dirty="0"/>
            </a:br>
            <a:br>
              <a:rPr lang="en-US" dirty="0"/>
            </a:br>
            <a:r>
              <a:rPr lang="en-US" dirty="0"/>
              <a:t>Therefore, </a:t>
            </a:r>
            <a:r>
              <a:rPr lang="en-US" b="1" dirty="0"/>
              <a:t>we can plan for them</a:t>
            </a:r>
          </a:p>
        </p:txBody>
      </p:sp>
    </p:spTree>
    <p:extLst>
      <p:ext uri="{BB962C8B-B14F-4D97-AF65-F5344CB8AC3E}">
        <p14:creationId xmlns:p14="http://schemas.microsoft.com/office/powerpoint/2010/main" val="3847513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4F98-1ADC-9B7F-436C-3C9A0EF6EE7D}"/>
              </a:ext>
            </a:extLst>
          </p:cNvPr>
          <p:cNvSpPr>
            <a:spLocks noGrp="1"/>
          </p:cNvSpPr>
          <p:nvPr>
            <p:ph type="title"/>
          </p:nvPr>
        </p:nvSpPr>
        <p:spPr>
          <a:xfrm>
            <a:off x="777240" y="365125"/>
            <a:ext cx="10659110" cy="1189077"/>
          </a:xfrm>
        </p:spPr>
        <p:txBody>
          <a:bodyPr/>
          <a:lstStyle/>
          <a:p>
            <a:r>
              <a:rPr lang="en-US" dirty="0"/>
              <a:t>Burnout Perspectives</a:t>
            </a:r>
          </a:p>
        </p:txBody>
      </p:sp>
      <p:sp>
        <p:nvSpPr>
          <p:cNvPr id="4" name="TextBox 3">
            <a:extLst>
              <a:ext uri="{FF2B5EF4-FFF2-40B4-BE49-F238E27FC236}">
                <a16:creationId xmlns:a16="http://schemas.microsoft.com/office/drawing/2014/main" id="{B87CFA9C-4857-F35E-8B30-D8208E5A5641}"/>
              </a:ext>
            </a:extLst>
          </p:cNvPr>
          <p:cNvSpPr txBox="1"/>
          <p:nvPr/>
        </p:nvSpPr>
        <p:spPr>
          <a:xfrm>
            <a:off x="777240" y="1993900"/>
            <a:ext cx="2067560" cy="307777"/>
          </a:xfrm>
          <a:prstGeom prst="rect">
            <a:avLst/>
          </a:prstGeom>
          <a:noFill/>
        </p:spPr>
        <p:txBody>
          <a:bodyPr wrap="square" rtlCol="0">
            <a:spAutoFit/>
          </a:bodyPr>
          <a:lstStyle/>
          <a:p>
            <a:r>
              <a:rPr lang="en-US" sz="1400" i="1" dirty="0"/>
              <a:t>Overtraining</a:t>
            </a:r>
          </a:p>
        </p:txBody>
      </p:sp>
      <p:sp>
        <p:nvSpPr>
          <p:cNvPr id="5" name="TextBox 4">
            <a:extLst>
              <a:ext uri="{FF2B5EF4-FFF2-40B4-BE49-F238E27FC236}">
                <a16:creationId xmlns:a16="http://schemas.microsoft.com/office/drawing/2014/main" id="{B881B8B4-6B77-A9A0-2588-CE54324FD524}"/>
              </a:ext>
            </a:extLst>
          </p:cNvPr>
          <p:cNvSpPr txBox="1"/>
          <p:nvPr/>
        </p:nvSpPr>
        <p:spPr>
          <a:xfrm>
            <a:off x="777240" y="1554202"/>
            <a:ext cx="2067560" cy="307777"/>
          </a:xfrm>
          <a:prstGeom prst="rect">
            <a:avLst/>
          </a:prstGeom>
          <a:noFill/>
        </p:spPr>
        <p:txBody>
          <a:bodyPr wrap="square" rtlCol="0">
            <a:spAutoFit/>
          </a:bodyPr>
          <a:lstStyle/>
          <a:p>
            <a:r>
              <a:rPr lang="en-US" sz="1400" b="1" dirty="0"/>
              <a:t>Perspectives</a:t>
            </a:r>
          </a:p>
        </p:txBody>
      </p:sp>
      <p:sp>
        <p:nvSpPr>
          <p:cNvPr id="6" name="TextBox 5">
            <a:extLst>
              <a:ext uri="{FF2B5EF4-FFF2-40B4-BE49-F238E27FC236}">
                <a16:creationId xmlns:a16="http://schemas.microsoft.com/office/drawing/2014/main" id="{DAD9E8A8-6D7E-25F0-100A-F61B8CC5F6DF}"/>
              </a:ext>
            </a:extLst>
          </p:cNvPr>
          <p:cNvSpPr txBox="1"/>
          <p:nvPr/>
        </p:nvSpPr>
        <p:spPr>
          <a:xfrm>
            <a:off x="3152140" y="1554202"/>
            <a:ext cx="2067560" cy="307777"/>
          </a:xfrm>
          <a:prstGeom prst="rect">
            <a:avLst/>
          </a:prstGeom>
          <a:noFill/>
        </p:spPr>
        <p:txBody>
          <a:bodyPr wrap="square" rtlCol="0">
            <a:spAutoFit/>
          </a:bodyPr>
          <a:lstStyle/>
          <a:p>
            <a:r>
              <a:rPr lang="en-US" sz="1400" b="1" dirty="0"/>
              <a:t>Key Variables</a:t>
            </a:r>
          </a:p>
        </p:txBody>
      </p:sp>
      <p:sp>
        <p:nvSpPr>
          <p:cNvPr id="7" name="TextBox 6">
            <a:extLst>
              <a:ext uri="{FF2B5EF4-FFF2-40B4-BE49-F238E27FC236}">
                <a16:creationId xmlns:a16="http://schemas.microsoft.com/office/drawing/2014/main" id="{7666C7ED-C791-E6DF-2F9A-6FC64A89134B}"/>
              </a:ext>
            </a:extLst>
          </p:cNvPr>
          <p:cNvSpPr txBox="1"/>
          <p:nvPr/>
        </p:nvSpPr>
        <p:spPr>
          <a:xfrm>
            <a:off x="5219700" y="1554202"/>
            <a:ext cx="5735320" cy="307777"/>
          </a:xfrm>
          <a:prstGeom prst="rect">
            <a:avLst/>
          </a:prstGeom>
          <a:noFill/>
        </p:spPr>
        <p:txBody>
          <a:bodyPr wrap="square" rtlCol="0">
            <a:spAutoFit/>
          </a:bodyPr>
          <a:lstStyle/>
          <a:p>
            <a:r>
              <a:rPr lang="en-US" sz="1400" b="1" dirty="0"/>
              <a:t>Intervention Strategies</a:t>
            </a:r>
          </a:p>
        </p:txBody>
      </p:sp>
      <p:sp>
        <p:nvSpPr>
          <p:cNvPr id="8" name="TextBox 7">
            <a:extLst>
              <a:ext uri="{FF2B5EF4-FFF2-40B4-BE49-F238E27FC236}">
                <a16:creationId xmlns:a16="http://schemas.microsoft.com/office/drawing/2014/main" id="{0C34464F-9347-7AB2-5CA0-5112E6C92BE7}"/>
              </a:ext>
            </a:extLst>
          </p:cNvPr>
          <p:cNvSpPr txBox="1"/>
          <p:nvPr/>
        </p:nvSpPr>
        <p:spPr>
          <a:xfrm>
            <a:off x="3152140" y="1993899"/>
            <a:ext cx="2067560" cy="307777"/>
          </a:xfrm>
          <a:prstGeom prst="rect">
            <a:avLst/>
          </a:prstGeom>
          <a:noFill/>
        </p:spPr>
        <p:txBody>
          <a:bodyPr wrap="square" rtlCol="0">
            <a:spAutoFit/>
          </a:bodyPr>
          <a:lstStyle/>
          <a:p>
            <a:r>
              <a:rPr lang="en-US" sz="1400" dirty="0"/>
              <a:t>Training Volume</a:t>
            </a:r>
          </a:p>
        </p:txBody>
      </p:sp>
      <p:sp>
        <p:nvSpPr>
          <p:cNvPr id="9" name="TextBox 8">
            <a:extLst>
              <a:ext uri="{FF2B5EF4-FFF2-40B4-BE49-F238E27FC236}">
                <a16:creationId xmlns:a16="http://schemas.microsoft.com/office/drawing/2014/main" id="{A1AD01BB-BF1B-B9B3-ADEC-7372AA74ABF5}"/>
              </a:ext>
            </a:extLst>
          </p:cNvPr>
          <p:cNvSpPr txBox="1"/>
          <p:nvPr/>
        </p:nvSpPr>
        <p:spPr>
          <a:xfrm>
            <a:off x="5219700" y="1993899"/>
            <a:ext cx="5887720" cy="1107996"/>
          </a:xfrm>
          <a:prstGeom prst="rect">
            <a:avLst/>
          </a:prstGeom>
          <a:noFill/>
        </p:spPr>
        <p:txBody>
          <a:bodyPr wrap="square" rtlCol="0">
            <a:spAutoFit/>
          </a:bodyPr>
          <a:lstStyle/>
          <a:p>
            <a:pPr>
              <a:spcAft>
                <a:spcPts val="600"/>
              </a:spcAft>
            </a:pPr>
            <a:r>
              <a:rPr lang="en-US" sz="1400" dirty="0"/>
              <a:t>Ensure appropriate work loads based on age, capacity, and skill level.</a:t>
            </a:r>
          </a:p>
          <a:p>
            <a:pPr>
              <a:spcAft>
                <a:spcPts val="600"/>
              </a:spcAft>
            </a:pPr>
            <a:r>
              <a:rPr lang="en-US" sz="1400" dirty="0"/>
              <a:t>Continuously monitor individual workload responses and feeling states.  Prolonged fatigue and mood disturbance are warning signs.</a:t>
            </a:r>
          </a:p>
          <a:p>
            <a:pPr>
              <a:spcAft>
                <a:spcPts val="600"/>
              </a:spcAft>
            </a:pPr>
            <a:r>
              <a:rPr lang="en-US" sz="1400" dirty="0"/>
              <a:t>Avoid a “one size fits all” approach to workload design. </a:t>
            </a:r>
          </a:p>
        </p:txBody>
      </p:sp>
      <p:sp>
        <p:nvSpPr>
          <p:cNvPr id="10" name="TextBox 9">
            <a:extLst>
              <a:ext uri="{FF2B5EF4-FFF2-40B4-BE49-F238E27FC236}">
                <a16:creationId xmlns:a16="http://schemas.microsoft.com/office/drawing/2014/main" id="{47D05ACD-2BC3-1F6A-0AC7-B275DDBCE379}"/>
              </a:ext>
            </a:extLst>
          </p:cNvPr>
          <p:cNvSpPr txBox="1"/>
          <p:nvPr/>
        </p:nvSpPr>
        <p:spPr>
          <a:xfrm>
            <a:off x="5219700" y="3170430"/>
            <a:ext cx="5887720" cy="1831271"/>
          </a:xfrm>
          <a:prstGeom prst="rect">
            <a:avLst/>
          </a:prstGeom>
          <a:noFill/>
        </p:spPr>
        <p:txBody>
          <a:bodyPr wrap="square" rtlCol="0">
            <a:spAutoFit/>
          </a:bodyPr>
          <a:lstStyle/>
          <a:p>
            <a:pPr>
              <a:spcAft>
                <a:spcPts val="600"/>
              </a:spcAft>
            </a:pPr>
            <a:r>
              <a:rPr lang="en-US" sz="1400" dirty="0"/>
              <a:t>Reduce workloads after a period of intense workloads or if employees are experiencing prolonged fatigue. </a:t>
            </a:r>
          </a:p>
          <a:p>
            <a:pPr>
              <a:spcAft>
                <a:spcPts val="600"/>
              </a:spcAft>
            </a:pPr>
            <a:r>
              <a:rPr lang="en-US" sz="1400" dirty="0"/>
              <a:t>Educate employees about maladaptive responses to work efforts and emphasize the importance of recovery.</a:t>
            </a:r>
          </a:p>
          <a:p>
            <a:pPr>
              <a:spcAft>
                <a:spcPts val="600"/>
              </a:spcAft>
            </a:pPr>
            <a:r>
              <a:rPr lang="en-US" sz="1400" dirty="0"/>
              <a:t>Ensure employees receive adequate recovery, including passive rest and more active forms of recovery.</a:t>
            </a:r>
          </a:p>
          <a:p>
            <a:pPr>
              <a:spcAft>
                <a:spcPts val="600"/>
              </a:spcAft>
            </a:pPr>
            <a:r>
              <a:rPr lang="en-US" sz="1400" dirty="0"/>
              <a:t>Ensure employees engage in pursuits outside of work that increase vitality.</a:t>
            </a:r>
          </a:p>
        </p:txBody>
      </p:sp>
      <p:sp>
        <p:nvSpPr>
          <p:cNvPr id="12" name="TextBox 11">
            <a:extLst>
              <a:ext uri="{FF2B5EF4-FFF2-40B4-BE49-F238E27FC236}">
                <a16:creationId xmlns:a16="http://schemas.microsoft.com/office/drawing/2014/main" id="{893AAD70-89F8-1A93-9DE5-E76EF8E13B25}"/>
              </a:ext>
            </a:extLst>
          </p:cNvPr>
          <p:cNvSpPr txBox="1"/>
          <p:nvPr/>
        </p:nvSpPr>
        <p:spPr>
          <a:xfrm>
            <a:off x="3152140" y="3176774"/>
            <a:ext cx="2067560" cy="307777"/>
          </a:xfrm>
          <a:prstGeom prst="rect">
            <a:avLst/>
          </a:prstGeom>
          <a:noFill/>
        </p:spPr>
        <p:txBody>
          <a:bodyPr wrap="square" rtlCol="0">
            <a:spAutoFit/>
          </a:bodyPr>
          <a:lstStyle/>
          <a:p>
            <a:r>
              <a:rPr lang="en-US" sz="1400" dirty="0"/>
              <a:t>Recovery</a:t>
            </a:r>
          </a:p>
        </p:txBody>
      </p:sp>
      <p:sp>
        <p:nvSpPr>
          <p:cNvPr id="13" name="TextBox 12">
            <a:extLst>
              <a:ext uri="{FF2B5EF4-FFF2-40B4-BE49-F238E27FC236}">
                <a16:creationId xmlns:a16="http://schemas.microsoft.com/office/drawing/2014/main" id="{0F0C7DA2-11D2-A8F6-DE9E-690FDBE321CD}"/>
              </a:ext>
            </a:extLst>
          </p:cNvPr>
          <p:cNvSpPr txBox="1"/>
          <p:nvPr/>
        </p:nvSpPr>
        <p:spPr>
          <a:xfrm>
            <a:off x="3152140" y="5070237"/>
            <a:ext cx="2067560" cy="307777"/>
          </a:xfrm>
          <a:prstGeom prst="rect">
            <a:avLst/>
          </a:prstGeom>
          <a:noFill/>
        </p:spPr>
        <p:txBody>
          <a:bodyPr wrap="square" rtlCol="0">
            <a:spAutoFit/>
          </a:bodyPr>
          <a:lstStyle/>
          <a:p>
            <a:r>
              <a:rPr lang="en-US" sz="1400" dirty="0"/>
              <a:t>Nonwork stress</a:t>
            </a:r>
          </a:p>
        </p:txBody>
      </p:sp>
      <p:sp>
        <p:nvSpPr>
          <p:cNvPr id="14" name="TextBox 13">
            <a:extLst>
              <a:ext uri="{FF2B5EF4-FFF2-40B4-BE49-F238E27FC236}">
                <a16:creationId xmlns:a16="http://schemas.microsoft.com/office/drawing/2014/main" id="{3B5DF344-C767-C707-28AE-37431508245D}"/>
              </a:ext>
            </a:extLst>
          </p:cNvPr>
          <p:cNvSpPr txBox="1"/>
          <p:nvPr/>
        </p:nvSpPr>
        <p:spPr>
          <a:xfrm>
            <a:off x="5219700" y="5070236"/>
            <a:ext cx="5887720" cy="815608"/>
          </a:xfrm>
          <a:prstGeom prst="rect">
            <a:avLst/>
          </a:prstGeom>
          <a:noFill/>
        </p:spPr>
        <p:txBody>
          <a:bodyPr wrap="square" rtlCol="0">
            <a:spAutoFit/>
          </a:bodyPr>
          <a:lstStyle/>
          <a:p>
            <a:pPr>
              <a:spcAft>
                <a:spcPts val="600"/>
              </a:spcAft>
            </a:pPr>
            <a:r>
              <a:rPr lang="en-US" sz="1400" dirty="0"/>
              <a:t>Provide resources and training in strategies to cope with sources of stress beyond work (e.g., personal health, family life, romantic relationships)</a:t>
            </a:r>
          </a:p>
          <a:p>
            <a:pPr>
              <a:spcAft>
                <a:spcPts val="600"/>
              </a:spcAft>
            </a:pPr>
            <a:r>
              <a:rPr lang="en-US" sz="1400" dirty="0"/>
              <a:t>Do not increase workloads when nonwork stressors are on the rise.</a:t>
            </a:r>
          </a:p>
        </p:txBody>
      </p:sp>
    </p:spTree>
    <p:extLst>
      <p:ext uri="{BB962C8B-B14F-4D97-AF65-F5344CB8AC3E}">
        <p14:creationId xmlns:p14="http://schemas.microsoft.com/office/powerpoint/2010/main" val="2199212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0251-B494-A7AA-16E1-E3CFF9ABFE74}"/>
              </a:ext>
            </a:extLst>
          </p:cNvPr>
          <p:cNvSpPr>
            <a:spLocks noGrp="1"/>
          </p:cNvSpPr>
          <p:nvPr>
            <p:ph type="title"/>
          </p:nvPr>
        </p:nvSpPr>
        <p:spPr/>
        <p:txBody>
          <a:bodyPr/>
          <a:lstStyle/>
          <a:p>
            <a:r>
              <a:rPr lang="en-US" b="1" dirty="0"/>
              <a:t>Brain Computer Interface Technology</a:t>
            </a:r>
          </a:p>
        </p:txBody>
      </p:sp>
      <p:sp>
        <p:nvSpPr>
          <p:cNvPr id="5" name="TextBox 4">
            <a:extLst>
              <a:ext uri="{FF2B5EF4-FFF2-40B4-BE49-F238E27FC236}">
                <a16:creationId xmlns:a16="http://schemas.microsoft.com/office/drawing/2014/main" id="{8B0CF9B7-67AE-D6D7-4ECF-37A6C27E3C5D}"/>
              </a:ext>
            </a:extLst>
          </p:cNvPr>
          <p:cNvSpPr txBox="1"/>
          <p:nvPr/>
        </p:nvSpPr>
        <p:spPr>
          <a:xfrm>
            <a:off x="838200" y="1690688"/>
            <a:ext cx="10078616" cy="4785926"/>
          </a:xfrm>
          <a:prstGeom prst="rect">
            <a:avLst/>
          </a:prstGeom>
          <a:noFill/>
        </p:spPr>
        <p:txBody>
          <a:bodyPr wrap="square">
            <a:spAutoFit/>
          </a:bodyPr>
          <a:lstStyle/>
          <a:p>
            <a:pPr algn="l" fontAlgn="ctr">
              <a:spcAft>
                <a:spcPts val="600"/>
              </a:spcAft>
            </a:pPr>
            <a:r>
              <a:rPr lang="en-US" sz="2400" b="1" i="0" dirty="0">
                <a:solidFill>
                  <a:srgbClr val="001D35"/>
                </a:solidFill>
                <a:effectLst/>
              </a:rPr>
              <a:t>Brain-computer interface (BCI) </a:t>
            </a:r>
            <a:r>
              <a:rPr lang="en-US" sz="2400" b="0" i="0" dirty="0">
                <a:solidFill>
                  <a:srgbClr val="001D35"/>
                </a:solidFill>
                <a:effectLst/>
              </a:rPr>
              <a:t>technology is a way to communicate directly between the brain and an external device, using brain signals to control the device. BCIs can be used for a variety of purposes, including: </a:t>
            </a:r>
          </a:p>
          <a:p>
            <a:pPr algn="l" fontAlgn="ctr">
              <a:spcAft>
                <a:spcPts val="600"/>
              </a:spcAft>
            </a:pPr>
            <a:endParaRPr lang="en-US" sz="1000" b="0" i="0" dirty="0">
              <a:solidFill>
                <a:srgbClr val="001D35"/>
              </a:solidFill>
              <a:effectLst/>
            </a:endParaRPr>
          </a:p>
          <a:p>
            <a:pPr algn="l" fontAlgn="ctr">
              <a:spcAft>
                <a:spcPts val="600"/>
              </a:spcAft>
              <a:buFont typeface="Arial" panose="020B0604020202020204" pitchFamily="34" charset="0"/>
              <a:buChar char="•"/>
            </a:pPr>
            <a:r>
              <a:rPr lang="en-US" sz="2400" b="0" i="0" dirty="0">
                <a:solidFill>
                  <a:srgbClr val="001D35"/>
                </a:solidFill>
                <a:effectLst/>
              </a:rPr>
              <a:t>Helping people with disabilities: BCIs can help people with paralysis spell words on a screen or regain control of their limbs. </a:t>
            </a:r>
          </a:p>
          <a:p>
            <a:pPr algn="l" fontAlgn="ctr">
              <a:spcAft>
                <a:spcPts val="600"/>
              </a:spcAft>
              <a:buFont typeface="Arial" panose="020B0604020202020204" pitchFamily="34" charset="0"/>
              <a:buChar char="•"/>
            </a:pPr>
            <a:r>
              <a:rPr lang="en-US" sz="2400" b="0" i="0" dirty="0">
                <a:solidFill>
                  <a:srgbClr val="001D35"/>
                </a:solidFill>
                <a:effectLst/>
              </a:rPr>
              <a:t>National defense: BCIs could improve national defense capabilities. </a:t>
            </a:r>
          </a:p>
          <a:p>
            <a:pPr algn="l" fontAlgn="ctr">
              <a:spcAft>
                <a:spcPts val="600"/>
              </a:spcAft>
              <a:buFont typeface="Arial" panose="020B0604020202020204" pitchFamily="34" charset="0"/>
              <a:buChar char="•"/>
            </a:pPr>
            <a:r>
              <a:rPr lang="en-US" sz="2400" b="0" i="0" dirty="0">
                <a:solidFill>
                  <a:srgbClr val="001D35"/>
                </a:solidFill>
                <a:effectLst/>
              </a:rPr>
              <a:t>Treating neurological conditions: Companies like </a:t>
            </a:r>
            <a:r>
              <a:rPr lang="en-US" sz="2400" b="0" i="0" dirty="0" err="1">
                <a:solidFill>
                  <a:srgbClr val="001D35"/>
                </a:solidFill>
                <a:effectLst/>
              </a:rPr>
              <a:t>Neuralink</a:t>
            </a:r>
            <a:r>
              <a:rPr lang="en-US" sz="2400" b="0" i="0" dirty="0">
                <a:solidFill>
                  <a:srgbClr val="001D35"/>
                </a:solidFill>
                <a:effectLst/>
              </a:rPr>
              <a:t> are working to use BCIs to treat neurological conditions. </a:t>
            </a:r>
          </a:p>
          <a:p>
            <a:pPr algn="l" fontAlgn="ctr">
              <a:spcAft>
                <a:spcPts val="600"/>
              </a:spcAft>
              <a:buFont typeface="Arial" panose="020B0604020202020204" pitchFamily="34" charset="0"/>
              <a:buChar char="•"/>
            </a:pPr>
            <a:r>
              <a:rPr lang="en-US" sz="2400" b="0" i="0" dirty="0">
                <a:solidFill>
                  <a:srgbClr val="001D35"/>
                </a:solidFill>
                <a:effectLst/>
              </a:rPr>
              <a:t>Rehabilitation: BCIs can be used for rehabilitation after a stroke. </a:t>
            </a:r>
          </a:p>
          <a:p>
            <a:pPr algn="l">
              <a:spcAft>
                <a:spcPts val="600"/>
              </a:spcAft>
              <a:buFont typeface="Arial" panose="020B0604020202020204" pitchFamily="34" charset="0"/>
              <a:buChar char="•"/>
            </a:pPr>
            <a:r>
              <a:rPr lang="en-US" sz="2400" b="0" i="0" dirty="0">
                <a:solidFill>
                  <a:srgbClr val="001D35"/>
                </a:solidFill>
                <a:effectLst/>
              </a:rPr>
              <a:t>Communication: BCIs can help people with amyotrophic lateral sclerosis, locked-in syndrome, and speech problems.</a:t>
            </a:r>
          </a:p>
        </p:txBody>
      </p:sp>
    </p:spTree>
    <p:extLst>
      <p:ext uri="{BB962C8B-B14F-4D97-AF65-F5344CB8AC3E}">
        <p14:creationId xmlns:p14="http://schemas.microsoft.com/office/powerpoint/2010/main" val="4004971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4F98-1ADC-9B7F-436C-3C9A0EF6EE7D}"/>
              </a:ext>
            </a:extLst>
          </p:cNvPr>
          <p:cNvSpPr>
            <a:spLocks noGrp="1"/>
          </p:cNvSpPr>
          <p:nvPr>
            <p:ph type="title"/>
          </p:nvPr>
        </p:nvSpPr>
        <p:spPr>
          <a:xfrm>
            <a:off x="777240" y="365125"/>
            <a:ext cx="10659110" cy="1189077"/>
          </a:xfrm>
        </p:spPr>
        <p:txBody>
          <a:bodyPr/>
          <a:lstStyle/>
          <a:p>
            <a:r>
              <a:rPr lang="en-US" dirty="0"/>
              <a:t>Burnout Perspectives</a:t>
            </a:r>
          </a:p>
        </p:txBody>
      </p:sp>
      <p:sp>
        <p:nvSpPr>
          <p:cNvPr id="4" name="TextBox 3">
            <a:extLst>
              <a:ext uri="{FF2B5EF4-FFF2-40B4-BE49-F238E27FC236}">
                <a16:creationId xmlns:a16="http://schemas.microsoft.com/office/drawing/2014/main" id="{B87CFA9C-4857-F35E-8B30-D8208E5A5641}"/>
              </a:ext>
            </a:extLst>
          </p:cNvPr>
          <p:cNvSpPr txBox="1"/>
          <p:nvPr/>
        </p:nvSpPr>
        <p:spPr>
          <a:xfrm>
            <a:off x="777240" y="1993900"/>
            <a:ext cx="2067560" cy="523220"/>
          </a:xfrm>
          <a:prstGeom prst="rect">
            <a:avLst/>
          </a:prstGeom>
          <a:noFill/>
        </p:spPr>
        <p:txBody>
          <a:bodyPr wrap="square" rtlCol="0">
            <a:spAutoFit/>
          </a:bodyPr>
          <a:lstStyle/>
          <a:p>
            <a:r>
              <a:rPr lang="en-US" sz="1400" i="1" dirty="0"/>
              <a:t>Psychosocial Work Stress</a:t>
            </a:r>
          </a:p>
        </p:txBody>
      </p:sp>
      <p:sp>
        <p:nvSpPr>
          <p:cNvPr id="5" name="TextBox 4">
            <a:extLst>
              <a:ext uri="{FF2B5EF4-FFF2-40B4-BE49-F238E27FC236}">
                <a16:creationId xmlns:a16="http://schemas.microsoft.com/office/drawing/2014/main" id="{B881B8B4-6B77-A9A0-2588-CE54324FD524}"/>
              </a:ext>
            </a:extLst>
          </p:cNvPr>
          <p:cNvSpPr txBox="1"/>
          <p:nvPr/>
        </p:nvSpPr>
        <p:spPr>
          <a:xfrm>
            <a:off x="777240" y="1554202"/>
            <a:ext cx="2067560" cy="307777"/>
          </a:xfrm>
          <a:prstGeom prst="rect">
            <a:avLst/>
          </a:prstGeom>
          <a:noFill/>
        </p:spPr>
        <p:txBody>
          <a:bodyPr wrap="square" rtlCol="0">
            <a:spAutoFit/>
          </a:bodyPr>
          <a:lstStyle/>
          <a:p>
            <a:r>
              <a:rPr lang="en-US" sz="1400" b="1" dirty="0"/>
              <a:t>Perspectives</a:t>
            </a:r>
          </a:p>
        </p:txBody>
      </p:sp>
      <p:sp>
        <p:nvSpPr>
          <p:cNvPr id="6" name="TextBox 5">
            <a:extLst>
              <a:ext uri="{FF2B5EF4-FFF2-40B4-BE49-F238E27FC236}">
                <a16:creationId xmlns:a16="http://schemas.microsoft.com/office/drawing/2014/main" id="{DAD9E8A8-6D7E-25F0-100A-F61B8CC5F6DF}"/>
              </a:ext>
            </a:extLst>
          </p:cNvPr>
          <p:cNvSpPr txBox="1"/>
          <p:nvPr/>
        </p:nvSpPr>
        <p:spPr>
          <a:xfrm>
            <a:off x="3152140" y="1554202"/>
            <a:ext cx="2067560" cy="307777"/>
          </a:xfrm>
          <a:prstGeom prst="rect">
            <a:avLst/>
          </a:prstGeom>
          <a:noFill/>
        </p:spPr>
        <p:txBody>
          <a:bodyPr wrap="square" rtlCol="0">
            <a:spAutoFit/>
          </a:bodyPr>
          <a:lstStyle/>
          <a:p>
            <a:r>
              <a:rPr lang="en-US" sz="1400" b="1" dirty="0"/>
              <a:t>Key Variables</a:t>
            </a:r>
          </a:p>
        </p:txBody>
      </p:sp>
      <p:sp>
        <p:nvSpPr>
          <p:cNvPr id="7" name="TextBox 6">
            <a:extLst>
              <a:ext uri="{FF2B5EF4-FFF2-40B4-BE49-F238E27FC236}">
                <a16:creationId xmlns:a16="http://schemas.microsoft.com/office/drawing/2014/main" id="{7666C7ED-C791-E6DF-2F9A-6FC64A89134B}"/>
              </a:ext>
            </a:extLst>
          </p:cNvPr>
          <p:cNvSpPr txBox="1"/>
          <p:nvPr/>
        </p:nvSpPr>
        <p:spPr>
          <a:xfrm>
            <a:off x="5219700" y="1554201"/>
            <a:ext cx="5735320" cy="307777"/>
          </a:xfrm>
          <a:prstGeom prst="rect">
            <a:avLst/>
          </a:prstGeom>
          <a:noFill/>
        </p:spPr>
        <p:txBody>
          <a:bodyPr wrap="square" rtlCol="0">
            <a:spAutoFit/>
          </a:bodyPr>
          <a:lstStyle/>
          <a:p>
            <a:r>
              <a:rPr lang="en-US" sz="1400" b="1" dirty="0"/>
              <a:t>Intervention Strategies</a:t>
            </a:r>
          </a:p>
        </p:txBody>
      </p:sp>
      <p:sp>
        <p:nvSpPr>
          <p:cNvPr id="8" name="TextBox 7">
            <a:extLst>
              <a:ext uri="{FF2B5EF4-FFF2-40B4-BE49-F238E27FC236}">
                <a16:creationId xmlns:a16="http://schemas.microsoft.com/office/drawing/2014/main" id="{0C34464F-9347-7AB2-5CA0-5112E6C92BE7}"/>
              </a:ext>
            </a:extLst>
          </p:cNvPr>
          <p:cNvSpPr txBox="1"/>
          <p:nvPr/>
        </p:nvSpPr>
        <p:spPr>
          <a:xfrm>
            <a:off x="3152140" y="1993900"/>
            <a:ext cx="1419860" cy="307776"/>
          </a:xfrm>
          <a:prstGeom prst="rect">
            <a:avLst/>
          </a:prstGeom>
          <a:noFill/>
        </p:spPr>
        <p:txBody>
          <a:bodyPr wrap="square" rtlCol="0">
            <a:spAutoFit/>
          </a:bodyPr>
          <a:lstStyle/>
          <a:p>
            <a:r>
              <a:rPr lang="en-US" sz="1400" dirty="0"/>
              <a:t>Demands</a:t>
            </a:r>
          </a:p>
        </p:txBody>
      </p:sp>
      <p:sp>
        <p:nvSpPr>
          <p:cNvPr id="9" name="TextBox 8">
            <a:extLst>
              <a:ext uri="{FF2B5EF4-FFF2-40B4-BE49-F238E27FC236}">
                <a16:creationId xmlns:a16="http://schemas.microsoft.com/office/drawing/2014/main" id="{A1AD01BB-BF1B-B9B3-ADEC-7372AA74ABF5}"/>
              </a:ext>
            </a:extLst>
          </p:cNvPr>
          <p:cNvSpPr txBox="1"/>
          <p:nvPr/>
        </p:nvSpPr>
        <p:spPr>
          <a:xfrm>
            <a:off x="5219700" y="1993899"/>
            <a:ext cx="5887720" cy="1107996"/>
          </a:xfrm>
          <a:prstGeom prst="rect">
            <a:avLst/>
          </a:prstGeom>
          <a:noFill/>
        </p:spPr>
        <p:txBody>
          <a:bodyPr wrap="square" rtlCol="0">
            <a:spAutoFit/>
          </a:bodyPr>
          <a:lstStyle/>
          <a:p>
            <a:pPr>
              <a:spcAft>
                <a:spcPts val="600"/>
              </a:spcAft>
            </a:pPr>
            <a:r>
              <a:rPr lang="en-US" sz="1400" dirty="0"/>
              <a:t>Identify key stressors and develop a plan for dealing effectively with them.</a:t>
            </a:r>
          </a:p>
          <a:p>
            <a:pPr>
              <a:spcAft>
                <a:spcPts val="600"/>
              </a:spcAft>
            </a:pPr>
            <a:r>
              <a:rPr lang="en-US" sz="1400" dirty="0"/>
              <a:t>Adopt a positive coaching / managing style and help leadership maintain realistic expectations and positive support of employees.</a:t>
            </a:r>
          </a:p>
          <a:p>
            <a:pPr>
              <a:spcAft>
                <a:spcPts val="600"/>
              </a:spcAft>
            </a:pPr>
            <a:r>
              <a:rPr lang="en-US" sz="1400" dirty="0"/>
              <a:t>Emphasize skill development is a continuous process with highs and lows.</a:t>
            </a:r>
          </a:p>
        </p:txBody>
      </p:sp>
      <p:sp>
        <p:nvSpPr>
          <p:cNvPr id="10" name="TextBox 9">
            <a:extLst>
              <a:ext uri="{FF2B5EF4-FFF2-40B4-BE49-F238E27FC236}">
                <a16:creationId xmlns:a16="http://schemas.microsoft.com/office/drawing/2014/main" id="{47D05ACD-2BC3-1F6A-0AC7-B275DDBCE379}"/>
              </a:ext>
            </a:extLst>
          </p:cNvPr>
          <p:cNvSpPr txBox="1"/>
          <p:nvPr/>
        </p:nvSpPr>
        <p:spPr>
          <a:xfrm>
            <a:off x="5219700" y="3181064"/>
            <a:ext cx="5887720" cy="892552"/>
          </a:xfrm>
          <a:prstGeom prst="rect">
            <a:avLst/>
          </a:prstGeom>
          <a:noFill/>
        </p:spPr>
        <p:txBody>
          <a:bodyPr wrap="square" rtlCol="0">
            <a:spAutoFit/>
          </a:bodyPr>
          <a:lstStyle/>
          <a:p>
            <a:pPr>
              <a:spcAft>
                <a:spcPts val="600"/>
              </a:spcAft>
            </a:pPr>
            <a:r>
              <a:rPr lang="en-US" sz="1400" dirty="0"/>
              <a:t>Increase coping resources such as through effective lifestyle management.</a:t>
            </a:r>
          </a:p>
          <a:p>
            <a:pPr>
              <a:spcAft>
                <a:spcPts val="600"/>
              </a:spcAft>
            </a:pPr>
            <a:r>
              <a:rPr lang="en-US" sz="1400" dirty="0"/>
              <a:t>Encourage employees to form strong social support networks. </a:t>
            </a:r>
          </a:p>
          <a:p>
            <a:pPr>
              <a:spcAft>
                <a:spcPts val="600"/>
              </a:spcAft>
            </a:pPr>
            <a:r>
              <a:rPr lang="en-US" sz="1400" dirty="0"/>
              <a:t>Build self-regulations skills through mental skills training.</a:t>
            </a:r>
          </a:p>
        </p:txBody>
      </p:sp>
      <p:sp>
        <p:nvSpPr>
          <p:cNvPr id="11" name="TextBox 10">
            <a:extLst>
              <a:ext uri="{FF2B5EF4-FFF2-40B4-BE49-F238E27FC236}">
                <a16:creationId xmlns:a16="http://schemas.microsoft.com/office/drawing/2014/main" id="{342CE96F-2A9C-1CDA-13CE-D7ACBF273491}"/>
              </a:ext>
            </a:extLst>
          </p:cNvPr>
          <p:cNvSpPr txBox="1"/>
          <p:nvPr/>
        </p:nvSpPr>
        <p:spPr>
          <a:xfrm>
            <a:off x="777240" y="4324636"/>
            <a:ext cx="2194560" cy="523220"/>
          </a:xfrm>
          <a:prstGeom prst="rect">
            <a:avLst/>
          </a:prstGeom>
          <a:noFill/>
        </p:spPr>
        <p:txBody>
          <a:bodyPr wrap="square" rtlCol="0">
            <a:spAutoFit/>
          </a:bodyPr>
          <a:lstStyle/>
          <a:p>
            <a:r>
              <a:rPr lang="en-US" sz="1400" i="1" dirty="0"/>
              <a:t>Self-Determination </a:t>
            </a:r>
          </a:p>
          <a:p>
            <a:r>
              <a:rPr lang="en-US" sz="1400" i="1" dirty="0"/>
              <a:t>Theory</a:t>
            </a:r>
          </a:p>
        </p:txBody>
      </p:sp>
      <p:sp>
        <p:nvSpPr>
          <p:cNvPr id="12" name="TextBox 11">
            <a:extLst>
              <a:ext uri="{FF2B5EF4-FFF2-40B4-BE49-F238E27FC236}">
                <a16:creationId xmlns:a16="http://schemas.microsoft.com/office/drawing/2014/main" id="{893AAD70-89F8-1A93-9DE5-E76EF8E13B25}"/>
              </a:ext>
            </a:extLst>
          </p:cNvPr>
          <p:cNvSpPr txBox="1"/>
          <p:nvPr/>
        </p:nvSpPr>
        <p:spPr>
          <a:xfrm>
            <a:off x="3152140" y="3176774"/>
            <a:ext cx="2067560" cy="307777"/>
          </a:xfrm>
          <a:prstGeom prst="rect">
            <a:avLst/>
          </a:prstGeom>
          <a:noFill/>
        </p:spPr>
        <p:txBody>
          <a:bodyPr wrap="square" rtlCol="0">
            <a:spAutoFit/>
          </a:bodyPr>
          <a:lstStyle/>
          <a:p>
            <a:r>
              <a:rPr lang="en-US" sz="1400" dirty="0"/>
              <a:t>Resources</a:t>
            </a:r>
          </a:p>
        </p:txBody>
      </p:sp>
      <p:sp>
        <p:nvSpPr>
          <p:cNvPr id="13" name="TextBox 12">
            <a:extLst>
              <a:ext uri="{FF2B5EF4-FFF2-40B4-BE49-F238E27FC236}">
                <a16:creationId xmlns:a16="http://schemas.microsoft.com/office/drawing/2014/main" id="{0F0C7DA2-11D2-A8F6-DE9E-690FDBE321CD}"/>
              </a:ext>
            </a:extLst>
          </p:cNvPr>
          <p:cNvSpPr txBox="1"/>
          <p:nvPr/>
        </p:nvSpPr>
        <p:spPr>
          <a:xfrm>
            <a:off x="3152140" y="4330589"/>
            <a:ext cx="2067560" cy="523220"/>
          </a:xfrm>
          <a:prstGeom prst="rect">
            <a:avLst/>
          </a:prstGeom>
          <a:noFill/>
        </p:spPr>
        <p:txBody>
          <a:bodyPr wrap="square" rtlCol="0">
            <a:spAutoFit/>
          </a:bodyPr>
          <a:lstStyle/>
          <a:p>
            <a:r>
              <a:rPr lang="en-US" sz="1400" dirty="0"/>
              <a:t>Self-determined Motivation</a:t>
            </a:r>
          </a:p>
        </p:txBody>
      </p:sp>
      <p:sp>
        <p:nvSpPr>
          <p:cNvPr id="14" name="TextBox 13">
            <a:extLst>
              <a:ext uri="{FF2B5EF4-FFF2-40B4-BE49-F238E27FC236}">
                <a16:creationId xmlns:a16="http://schemas.microsoft.com/office/drawing/2014/main" id="{3B5DF344-C767-C707-28AE-37431508245D}"/>
              </a:ext>
            </a:extLst>
          </p:cNvPr>
          <p:cNvSpPr txBox="1"/>
          <p:nvPr/>
        </p:nvSpPr>
        <p:spPr>
          <a:xfrm>
            <a:off x="5219700" y="4330589"/>
            <a:ext cx="5887720" cy="523220"/>
          </a:xfrm>
          <a:prstGeom prst="rect">
            <a:avLst/>
          </a:prstGeom>
          <a:noFill/>
        </p:spPr>
        <p:txBody>
          <a:bodyPr wrap="square" rtlCol="0">
            <a:spAutoFit/>
          </a:bodyPr>
          <a:lstStyle/>
          <a:p>
            <a:pPr>
              <a:spcAft>
                <a:spcPts val="600"/>
              </a:spcAft>
            </a:pPr>
            <a:r>
              <a:rPr lang="en-US" sz="1400" dirty="0"/>
              <a:t>Promote a stimulating work climate that emphasizes effort, learning, accomplishment, and enjoyment of the work / job.</a:t>
            </a:r>
          </a:p>
        </p:txBody>
      </p:sp>
      <p:sp>
        <p:nvSpPr>
          <p:cNvPr id="3" name="TextBox 2">
            <a:extLst>
              <a:ext uri="{FF2B5EF4-FFF2-40B4-BE49-F238E27FC236}">
                <a16:creationId xmlns:a16="http://schemas.microsoft.com/office/drawing/2014/main" id="{335866C0-B9E0-D310-152B-46433C19C815}"/>
              </a:ext>
            </a:extLst>
          </p:cNvPr>
          <p:cNvSpPr txBox="1"/>
          <p:nvPr/>
        </p:nvSpPr>
        <p:spPr>
          <a:xfrm>
            <a:off x="3152140" y="4996022"/>
            <a:ext cx="2067560" cy="307777"/>
          </a:xfrm>
          <a:prstGeom prst="rect">
            <a:avLst/>
          </a:prstGeom>
          <a:noFill/>
        </p:spPr>
        <p:txBody>
          <a:bodyPr wrap="square" rtlCol="0">
            <a:spAutoFit/>
          </a:bodyPr>
          <a:lstStyle/>
          <a:p>
            <a:r>
              <a:rPr lang="en-US" sz="1400" dirty="0"/>
              <a:t>Autonomy</a:t>
            </a:r>
          </a:p>
        </p:txBody>
      </p:sp>
      <p:sp>
        <p:nvSpPr>
          <p:cNvPr id="15" name="TextBox 14">
            <a:extLst>
              <a:ext uri="{FF2B5EF4-FFF2-40B4-BE49-F238E27FC236}">
                <a16:creationId xmlns:a16="http://schemas.microsoft.com/office/drawing/2014/main" id="{D9337ABB-0EA8-DA4E-6EEA-3AF67D4ED4E4}"/>
              </a:ext>
            </a:extLst>
          </p:cNvPr>
          <p:cNvSpPr txBox="1"/>
          <p:nvPr/>
        </p:nvSpPr>
        <p:spPr>
          <a:xfrm>
            <a:off x="5219700" y="4996022"/>
            <a:ext cx="5887720" cy="1615827"/>
          </a:xfrm>
          <a:prstGeom prst="rect">
            <a:avLst/>
          </a:prstGeom>
          <a:noFill/>
        </p:spPr>
        <p:txBody>
          <a:bodyPr wrap="square" rtlCol="0">
            <a:spAutoFit/>
          </a:bodyPr>
          <a:lstStyle/>
          <a:p>
            <a:pPr>
              <a:spcAft>
                <a:spcPts val="600"/>
              </a:spcAft>
            </a:pPr>
            <a:r>
              <a:rPr lang="en-US" sz="1400" dirty="0"/>
              <a:t>Allow employees choices in their training, execution of work, and well-being plans.</a:t>
            </a:r>
          </a:p>
          <a:p>
            <a:pPr>
              <a:spcAft>
                <a:spcPts val="600"/>
              </a:spcAft>
            </a:pPr>
            <a:r>
              <a:rPr lang="en-US" sz="1400" dirty="0"/>
              <a:t>Provide a rationale for decisions so employees understand why they are doing things a certain way.</a:t>
            </a:r>
          </a:p>
          <a:p>
            <a:pPr>
              <a:spcAft>
                <a:spcPts val="600"/>
              </a:spcAft>
            </a:pPr>
            <a:r>
              <a:rPr lang="en-US" sz="1400" dirty="0"/>
              <a:t>Employ democratic coaching / managing that involves group </a:t>
            </a:r>
          </a:p>
          <a:p>
            <a:pPr>
              <a:spcAft>
                <a:spcPts val="600"/>
              </a:spcAft>
            </a:pPr>
            <a:r>
              <a:rPr lang="en-US" sz="1400" dirty="0"/>
              <a:t>decisions when appropriate.</a:t>
            </a:r>
          </a:p>
        </p:txBody>
      </p:sp>
    </p:spTree>
    <p:extLst>
      <p:ext uri="{BB962C8B-B14F-4D97-AF65-F5344CB8AC3E}">
        <p14:creationId xmlns:p14="http://schemas.microsoft.com/office/powerpoint/2010/main" val="166865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4F98-1ADC-9B7F-436C-3C9A0EF6EE7D}"/>
              </a:ext>
            </a:extLst>
          </p:cNvPr>
          <p:cNvSpPr>
            <a:spLocks noGrp="1"/>
          </p:cNvSpPr>
          <p:nvPr>
            <p:ph type="title"/>
          </p:nvPr>
        </p:nvSpPr>
        <p:spPr>
          <a:xfrm>
            <a:off x="777240" y="365125"/>
            <a:ext cx="10659110" cy="1189077"/>
          </a:xfrm>
        </p:spPr>
        <p:txBody>
          <a:bodyPr/>
          <a:lstStyle/>
          <a:p>
            <a:r>
              <a:rPr lang="en-US" dirty="0"/>
              <a:t>Burnout Perspectives</a:t>
            </a:r>
          </a:p>
        </p:txBody>
      </p:sp>
      <p:sp>
        <p:nvSpPr>
          <p:cNvPr id="4" name="TextBox 3">
            <a:extLst>
              <a:ext uri="{FF2B5EF4-FFF2-40B4-BE49-F238E27FC236}">
                <a16:creationId xmlns:a16="http://schemas.microsoft.com/office/drawing/2014/main" id="{B87CFA9C-4857-F35E-8B30-D8208E5A5641}"/>
              </a:ext>
            </a:extLst>
          </p:cNvPr>
          <p:cNvSpPr txBox="1"/>
          <p:nvPr/>
        </p:nvSpPr>
        <p:spPr>
          <a:xfrm>
            <a:off x="777240" y="1993900"/>
            <a:ext cx="2067560" cy="523220"/>
          </a:xfrm>
          <a:prstGeom prst="rect">
            <a:avLst/>
          </a:prstGeom>
          <a:noFill/>
        </p:spPr>
        <p:txBody>
          <a:bodyPr wrap="square" rtlCol="0">
            <a:spAutoFit/>
          </a:bodyPr>
          <a:lstStyle/>
          <a:p>
            <a:r>
              <a:rPr lang="en-US" sz="1400" i="1" dirty="0"/>
              <a:t>Self-determination </a:t>
            </a:r>
          </a:p>
          <a:p>
            <a:r>
              <a:rPr lang="en-US" sz="1400" i="1" dirty="0"/>
              <a:t>Theory</a:t>
            </a:r>
          </a:p>
        </p:txBody>
      </p:sp>
      <p:sp>
        <p:nvSpPr>
          <p:cNvPr id="5" name="TextBox 4">
            <a:extLst>
              <a:ext uri="{FF2B5EF4-FFF2-40B4-BE49-F238E27FC236}">
                <a16:creationId xmlns:a16="http://schemas.microsoft.com/office/drawing/2014/main" id="{B881B8B4-6B77-A9A0-2588-CE54324FD524}"/>
              </a:ext>
            </a:extLst>
          </p:cNvPr>
          <p:cNvSpPr txBox="1"/>
          <p:nvPr/>
        </p:nvSpPr>
        <p:spPr>
          <a:xfrm>
            <a:off x="777240" y="1554202"/>
            <a:ext cx="2067560" cy="307777"/>
          </a:xfrm>
          <a:prstGeom prst="rect">
            <a:avLst/>
          </a:prstGeom>
          <a:noFill/>
        </p:spPr>
        <p:txBody>
          <a:bodyPr wrap="square" rtlCol="0">
            <a:spAutoFit/>
          </a:bodyPr>
          <a:lstStyle/>
          <a:p>
            <a:r>
              <a:rPr lang="en-US" sz="1400" b="1" dirty="0"/>
              <a:t>Perspectives</a:t>
            </a:r>
          </a:p>
        </p:txBody>
      </p:sp>
      <p:sp>
        <p:nvSpPr>
          <p:cNvPr id="6" name="TextBox 5">
            <a:extLst>
              <a:ext uri="{FF2B5EF4-FFF2-40B4-BE49-F238E27FC236}">
                <a16:creationId xmlns:a16="http://schemas.microsoft.com/office/drawing/2014/main" id="{DAD9E8A8-6D7E-25F0-100A-F61B8CC5F6DF}"/>
              </a:ext>
            </a:extLst>
          </p:cNvPr>
          <p:cNvSpPr txBox="1"/>
          <p:nvPr/>
        </p:nvSpPr>
        <p:spPr>
          <a:xfrm>
            <a:off x="3152140" y="1554202"/>
            <a:ext cx="2067560" cy="307777"/>
          </a:xfrm>
          <a:prstGeom prst="rect">
            <a:avLst/>
          </a:prstGeom>
          <a:noFill/>
        </p:spPr>
        <p:txBody>
          <a:bodyPr wrap="square" rtlCol="0">
            <a:spAutoFit/>
          </a:bodyPr>
          <a:lstStyle/>
          <a:p>
            <a:r>
              <a:rPr lang="en-US" sz="1400" b="1" dirty="0"/>
              <a:t>Key Variables</a:t>
            </a:r>
          </a:p>
        </p:txBody>
      </p:sp>
      <p:sp>
        <p:nvSpPr>
          <p:cNvPr id="7" name="TextBox 6">
            <a:extLst>
              <a:ext uri="{FF2B5EF4-FFF2-40B4-BE49-F238E27FC236}">
                <a16:creationId xmlns:a16="http://schemas.microsoft.com/office/drawing/2014/main" id="{7666C7ED-C791-E6DF-2F9A-6FC64A89134B}"/>
              </a:ext>
            </a:extLst>
          </p:cNvPr>
          <p:cNvSpPr txBox="1"/>
          <p:nvPr/>
        </p:nvSpPr>
        <p:spPr>
          <a:xfrm>
            <a:off x="5219700" y="1554202"/>
            <a:ext cx="5735320" cy="307777"/>
          </a:xfrm>
          <a:prstGeom prst="rect">
            <a:avLst/>
          </a:prstGeom>
          <a:noFill/>
        </p:spPr>
        <p:txBody>
          <a:bodyPr wrap="square" rtlCol="0">
            <a:spAutoFit/>
          </a:bodyPr>
          <a:lstStyle/>
          <a:p>
            <a:r>
              <a:rPr lang="en-US" sz="1400" b="1" dirty="0"/>
              <a:t>Intervention Strategies</a:t>
            </a:r>
          </a:p>
        </p:txBody>
      </p:sp>
      <p:sp>
        <p:nvSpPr>
          <p:cNvPr id="8" name="TextBox 7">
            <a:extLst>
              <a:ext uri="{FF2B5EF4-FFF2-40B4-BE49-F238E27FC236}">
                <a16:creationId xmlns:a16="http://schemas.microsoft.com/office/drawing/2014/main" id="{0C34464F-9347-7AB2-5CA0-5112E6C92BE7}"/>
              </a:ext>
            </a:extLst>
          </p:cNvPr>
          <p:cNvSpPr txBox="1"/>
          <p:nvPr/>
        </p:nvSpPr>
        <p:spPr>
          <a:xfrm>
            <a:off x="3152140" y="1993899"/>
            <a:ext cx="2067560" cy="307777"/>
          </a:xfrm>
          <a:prstGeom prst="rect">
            <a:avLst/>
          </a:prstGeom>
          <a:noFill/>
        </p:spPr>
        <p:txBody>
          <a:bodyPr wrap="square" rtlCol="0">
            <a:spAutoFit/>
          </a:bodyPr>
          <a:lstStyle/>
          <a:p>
            <a:r>
              <a:rPr lang="en-US" sz="1400" dirty="0"/>
              <a:t>Competence</a:t>
            </a:r>
          </a:p>
        </p:txBody>
      </p:sp>
      <p:sp>
        <p:nvSpPr>
          <p:cNvPr id="9" name="TextBox 8">
            <a:extLst>
              <a:ext uri="{FF2B5EF4-FFF2-40B4-BE49-F238E27FC236}">
                <a16:creationId xmlns:a16="http://schemas.microsoft.com/office/drawing/2014/main" id="{A1AD01BB-BF1B-B9B3-ADEC-7372AA74ABF5}"/>
              </a:ext>
            </a:extLst>
          </p:cNvPr>
          <p:cNvSpPr txBox="1"/>
          <p:nvPr/>
        </p:nvSpPr>
        <p:spPr>
          <a:xfrm>
            <a:off x="5219700" y="1993900"/>
            <a:ext cx="5887720" cy="1831271"/>
          </a:xfrm>
          <a:prstGeom prst="rect">
            <a:avLst/>
          </a:prstGeom>
          <a:noFill/>
        </p:spPr>
        <p:txBody>
          <a:bodyPr wrap="square" rtlCol="0">
            <a:spAutoFit/>
          </a:bodyPr>
          <a:lstStyle/>
          <a:p>
            <a:pPr>
              <a:spcAft>
                <a:spcPts val="600"/>
              </a:spcAft>
            </a:pPr>
            <a:r>
              <a:rPr lang="en-US" sz="1400" dirty="0"/>
              <a:t>Structure work so employees have opportunities to succeed with effort.</a:t>
            </a:r>
          </a:p>
          <a:p>
            <a:pPr>
              <a:spcAft>
                <a:spcPts val="600"/>
              </a:spcAft>
            </a:pPr>
            <a:r>
              <a:rPr lang="en-US" sz="1400" dirty="0"/>
              <a:t>Aid employees in focusing on successes as well as areas in need of improvement.</a:t>
            </a:r>
          </a:p>
          <a:p>
            <a:pPr>
              <a:spcAft>
                <a:spcPts val="600"/>
              </a:spcAft>
            </a:pPr>
            <a:r>
              <a:rPr lang="en-US" sz="1400" dirty="0"/>
              <a:t>Establish effective goal-setting strategies.</a:t>
            </a:r>
          </a:p>
          <a:p>
            <a:pPr>
              <a:spcAft>
                <a:spcPts val="600"/>
              </a:spcAft>
            </a:pPr>
            <a:r>
              <a:rPr lang="en-US" sz="1400" dirty="0"/>
              <a:t>Continuously develop fundamental mental and emotional work skills by reinforcing effort, learning, and improvement, as well as treating mistakes as part of the learning process.  </a:t>
            </a:r>
          </a:p>
        </p:txBody>
      </p:sp>
      <p:sp>
        <p:nvSpPr>
          <p:cNvPr id="10" name="TextBox 9">
            <a:extLst>
              <a:ext uri="{FF2B5EF4-FFF2-40B4-BE49-F238E27FC236}">
                <a16:creationId xmlns:a16="http://schemas.microsoft.com/office/drawing/2014/main" id="{47D05ACD-2BC3-1F6A-0AC7-B275DDBCE379}"/>
              </a:ext>
            </a:extLst>
          </p:cNvPr>
          <p:cNvSpPr txBox="1"/>
          <p:nvPr/>
        </p:nvSpPr>
        <p:spPr>
          <a:xfrm>
            <a:off x="5219700" y="3825171"/>
            <a:ext cx="5887720" cy="1538883"/>
          </a:xfrm>
          <a:prstGeom prst="rect">
            <a:avLst/>
          </a:prstGeom>
          <a:noFill/>
        </p:spPr>
        <p:txBody>
          <a:bodyPr wrap="square" rtlCol="0">
            <a:spAutoFit/>
          </a:bodyPr>
          <a:lstStyle/>
          <a:p>
            <a:pPr>
              <a:spcAft>
                <a:spcPts val="600"/>
              </a:spcAft>
            </a:pPr>
            <a:r>
              <a:rPr lang="en-US" sz="1400" dirty="0"/>
              <a:t>Foster a productive and supportive manager-employee relationship as well as positive relationships between employees.  </a:t>
            </a:r>
          </a:p>
          <a:p>
            <a:pPr>
              <a:spcAft>
                <a:spcPts val="600"/>
              </a:spcAft>
            </a:pPr>
            <a:r>
              <a:rPr lang="en-US" sz="1400" dirty="0"/>
              <a:t>Provide programming that builds teammate relationships and support positive social interactions.</a:t>
            </a:r>
          </a:p>
          <a:p>
            <a:pPr>
              <a:spcAft>
                <a:spcPts val="600"/>
              </a:spcAft>
            </a:pPr>
            <a:r>
              <a:rPr lang="en-US" sz="1400" dirty="0"/>
              <a:t>Incorporate team building activities within the practice structure and encourage outside social activities.  </a:t>
            </a:r>
          </a:p>
        </p:txBody>
      </p:sp>
      <p:sp>
        <p:nvSpPr>
          <p:cNvPr id="12" name="TextBox 11">
            <a:extLst>
              <a:ext uri="{FF2B5EF4-FFF2-40B4-BE49-F238E27FC236}">
                <a16:creationId xmlns:a16="http://schemas.microsoft.com/office/drawing/2014/main" id="{893AAD70-89F8-1A93-9DE5-E76EF8E13B25}"/>
              </a:ext>
            </a:extLst>
          </p:cNvPr>
          <p:cNvSpPr txBox="1"/>
          <p:nvPr/>
        </p:nvSpPr>
        <p:spPr>
          <a:xfrm>
            <a:off x="3152140" y="3825171"/>
            <a:ext cx="2067560" cy="307777"/>
          </a:xfrm>
          <a:prstGeom prst="rect">
            <a:avLst/>
          </a:prstGeom>
          <a:noFill/>
        </p:spPr>
        <p:txBody>
          <a:bodyPr wrap="square" rtlCol="0">
            <a:spAutoFit/>
          </a:bodyPr>
          <a:lstStyle/>
          <a:p>
            <a:r>
              <a:rPr lang="en-US" sz="1400" dirty="0"/>
              <a:t>Relatedness</a:t>
            </a:r>
          </a:p>
        </p:txBody>
      </p:sp>
      <p:sp>
        <p:nvSpPr>
          <p:cNvPr id="13" name="TextBox 12">
            <a:extLst>
              <a:ext uri="{FF2B5EF4-FFF2-40B4-BE49-F238E27FC236}">
                <a16:creationId xmlns:a16="http://schemas.microsoft.com/office/drawing/2014/main" id="{0F0C7DA2-11D2-A8F6-DE9E-690FDBE321CD}"/>
              </a:ext>
            </a:extLst>
          </p:cNvPr>
          <p:cNvSpPr txBox="1"/>
          <p:nvPr/>
        </p:nvSpPr>
        <p:spPr>
          <a:xfrm>
            <a:off x="3152140" y="5364053"/>
            <a:ext cx="2067560" cy="307777"/>
          </a:xfrm>
          <a:prstGeom prst="rect">
            <a:avLst/>
          </a:prstGeom>
          <a:noFill/>
        </p:spPr>
        <p:txBody>
          <a:bodyPr wrap="square" rtlCol="0">
            <a:spAutoFit/>
          </a:bodyPr>
          <a:lstStyle/>
          <a:p>
            <a:r>
              <a:rPr lang="en-US" sz="1400" dirty="0"/>
              <a:t>Benefits</a:t>
            </a:r>
          </a:p>
        </p:txBody>
      </p:sp>
      <p:sp>
        <p:nvSpPr>
          <p:cNvPr id="14" name="TextBox 13">
            <a:extLst>
              <a:ext uri="{FF2B5EF4-FFF2-40B4-BE49-F238E27FC236}">
                <a16:creationId xmlns:a16="http://schemas.microsoft.com/office/drawing/2014/main" id="{3B5DF344-C767-C707-28AE-37431508245D}"/>
              </a:ext>
            </a:extLst>
          </p:cNvPr>
          <p:cNvSpPr txBox="1"/>
          <p:nvPr/>
        </p:nvSpPr>
        <p:spPr>
          <a:xfrm>
            <a:off x="5219700" y="5364053"/>
            <a:ext cx="5887720" cy="1031051"/>
          </a:xfrm>
          <a:prstGeom prst="rect">
            <a:avLst/>
          </a:prstGeom>
          <a:noFill/>
        </p:spPr>
        <p:txBody>
          <a:bodyPr wrap="square" rtlCol="0">
            <a:spAutoFit/>
          </a:bodyPr>
          <a:lstStyle/>
          <a:p>
            <a:pPr>
              <a:spcAft>
                <a:spcPts val="600"/>
              </a:spcAft>
            </a:pPr>
            <a:r>
              <a:rPr lang="en-US" sz="1400" dirty="0"/>
              <a:t>Help employees recognize the benefits of their work involvement that may not be evident to them or that they overlook.  </a:t>
            </a:r>
          </a:p>
          <a:p>
            <a:pPr>
              <a:spcAft>
                <a:spcPts val="600"/>
              </a:spcAft>
            </a:pPr>
            <a:r>
              <a:rPr lang="en-US" sz="1400" dirty="0"/>
              <a:t>Assess what makes work rewarding to employees and incorporate those elements into work experience.</a:t>
            </a:r>
          </a:p>
        </p:txBody>
      </p:sp>
      <p:sp>
        <p:nvSpPr>
          <p:cNvPr id="3" name="TextBox 2">
            <a:extLst>
              <a:ext uri="{FF2B5EF4-FFF2-40B4-BE49-F238E27FC236}">
                <a16:creationId xmlns:a16="http://schemas.microsoft.com/office/drawing/2014/main" id="{EB822059-3554-B2E7-7CA9-02458B5BCFF6}"/>
              </a:ext>
            </a:extLst>
          </p:cNvPr>
          <p:cNvSpPr txBox="1"/>
          <p:nvPr/>
        </p:nvSpPr>
        <p:spPr>
          <a:xfrm>
            <a:off x="777240" y="5364054"/>
            <a:ext cx="2067560" cy="523220"/>
          </a:xfrm>
          <a:prstGeom prst="rect">
            <a:avLst/>
          </a:prstGeom>
          <a:noFill/>
        </p:spPr>
        <p:txBody>
          <a:bodyPr wrap="square" rtlCol="0">
            <a:spAutoFit/>
          </a:bodyPr>
          <a:lstStyle/>
          <a:p>
            <a:r>
              <a:rPr lang="en-US" sz="1400" i="1" dirty="0"/>
              <a:t>Workplace </a:t>
            </a:r>
          </a:p>
          <a:p>
            <a:r>
              <a:rPr lang="en-US" sz="1400" i="1" dirty="0"/>
              <a:t>Entrapment</a:t>
            </a:r>
          </a:p>
        </p:txBody>
      </p:sp>
    </p:spTree>
    <p:extLst>
      <p:ext uri="{BB962C8B-B14F-4D97-AF65-F5344CB8AC3E}">
        <p14:creationId xmlns:p14="http://schemas.microsoft.com/office/powerpoint/2010/main" val="843995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4F98-1ADC-9B7F-436C-3C9A0EF6EE7D}"/>
              </a:ext>
            </a:extLst>
          </p:cNvPr>
          <p:cNvSpPr>
            <a:spLocks noGrp="1"/>
          </p:cNvSpPr>
          <p:nvPr>
            <p:ph type="title"/>
          </p:nvPr>
        </p:nvSpPr>
        <p:spPr>
          <a:xfrm>
            <a:off x="777240" y="365125"/>
            <a:ext cx="10659110" cy="1189077"/>
          </a:xfrm>
        </p:spPr>
        <p:txBody>
          <a:bodyPr/>
          <a:lstStyle/>
          <a:p>
            <a:r>
              <a:rPr lang="en-US" dirty="0"/>
              <a:t>Burnout Perspectives</a:t>
            </a:r>
          </a:p>
        </p:txBody>
      </p:sp>
      <p:sp>
        <p:nvSpPr>
          <p:cNvPr id="5" name="TextBox 4">
            <a:extLst>
              <a:ext uri="{FF2B5EF4-FFF2-40B4-BE49-F238E27FC236}">
                <a16:creationId xmlns:a16="http://schemas.microsoft.com/office/drawing/2014/main" id="{B881B8B4-6B77-A9A0-2588-CE54324FD524}"/>
              </a:ext>
            </a:extLst>
          </p:cNvPr>
          <p:cNvSpPr txBox="1"/>
          <p:nvPr/>
        </p:nvSpPr>
        <p:spPr>
          <a:xfrm>
            <a:off x="777240" y="1554202"/>
            <a:ext cx="2067560" cy="307777"/>
          </a:xfrm>
          <a:prstGeom prst="rect">
            <a:avLst/>
          </a:prstGeom>
          <a:noFill/>
        </p:spPr>
        <p:txBody>
          <a:bodyPr wrap="square" rtlCol="0">
            <a:spAutoFit/>
          </a:bodyPr>
          <a:lstStyle/>
          <a:p>
            <a:r>
              <a:rPr lang="en-US" sz="1400" b="1" dirty="0"/>
              <a:t>Perspectives</a:t>
            </a:r>
          </a:p>
        </p:txBody>
      </p:sp>
      <p:sp>
        <p:nvSpPr>
          <p:cNvPr id="6" name="TextBox 5">
            <a:extLst>
              <a:ext uri="{FF2B5EF4-FFF2-40B4-BE49-F238E27FC236}">
                <a16:creationId xmlns:a16="http://schemas.microsoft.com/office/drawing/2014/main" id="{DAD9E8A8-6D7E-25F0-100A-F61B8CC5F6DF}"/>
              </a:ext>
            </a:extLst>
          </p:cNvPr>
          <p:cNvSpPr txBox="1"/>
          <p:nvPr/>
        </p:nvSpPr>
        <p:spPr>
          <a:xfrm>
            <a:off x="3152140" y="1554202"/>
            <a:ext cx="2067560" cy="307777"/>
          </a:xfrm>
          <a:prstGeom prst="rect">
            <a:avLst/>
          </a:prstGeom>
          <a:noFill/>
        </p:spPr>
        <p:txBody>
          <a:bodyPr wrap="square" rtlCol="0">
            <a:spAutoFit/>
          </a:bodyPr>
          <a:lstStyle/>
          <a:p>
            <a:r>
              <a:rPr lang="en-US" sz="1400" b="1" dirty="0"/>
              <a:t>Key Variables</a:t>
            </a:r>
          </a:p>
        </p:txBody>
      </p:sp>
      <p:sp>
        <p:nvSpPr>
          <p:cNvPr id="7" name="TextBox 6">
            <a:extLst>
              <a:ext uri="{FF2B5EF4-FFF2-40B4-BE49-F238E27FC236}">
                <a16:creationId xmlns:a16="http://schemas.microsoft.com/office/drawing/2014/main" id="{7666C7ED-C791-E6DF-2F9A-6FC64A89134B}"/>
              </a:ext>
            </a:extLst>
          </p:cNvPr>
          <p:cNvSpPr txBox="1"/>
          <p:nvPr/>
        </p:nvSpPr>
        <p:spPr>
          <a:xfrm>
            <a:off x="5219700" y="1554202"/>
            <a:ext cx="5735320" cy="307777"/>
          </a:xfrm>
          <a:prstGeom prst="rect">
            <a:avLst/>
          </a:prstGeom>
          <a:noFill/>
        </p:spPr>
        <p:txBody>
          <a:bodyPr wrap="square" rtlCol="0">
            <a:spAutoFit/>
          </a:bodyPr>
          <a:lstStyle/>
          <a:p>
            <a:r>
              <a:rPr lang="en-US" sz="1400" b="1" dirty="0"/>
              <a:t>Intervention Strategies</a:t>
            </a:r>
          </a:p>
        </p:txBody>
      </p:sp>
      <p:sp>
        <p:nvSpPr>
          <p:cNvPr id="8" name="TextBox 7">
            <a:extLst>
              <a:ext uri="{FF2B5EF4-FFF2-40B4-BE49-F238E27FC236}">
                <a16:creationId xmlns:a16="http://schemas.microsoft.com/office/drawing/2014/main" id="{0C34464F-9347-7AB2-5CA0-5112E6C92BE7}"/>
              </a:ext>
            </a:extLst>
          </p:cNvPr>
          <p:cNvSpPr txBox="1"/>
          <p:nvPr/>
        </p:nvSpPr>
        <p:spPr>
          <a:xfrm>
            <a:off x="3152140" y="1993899"/>
            <a:ext cx="2067560" cy="307777"/>
          </a:xfrm>
          <a:prstGeom prst="rect">
            <a:avLst/>
          </a:prstGeom>
          <a:noFill/>
        </p:spPr>
        <p:txBody>
          <a:bodyPr wrap="square" rtlCol="0">
            <a:spAutoFit/>
          </a:bodyPr>
          <a:lstStyle/>
          <a:p>
            <a:r>
              <a:rPr lang="en-US" sz="1400" dirty="0"/>
              <a:t>Costs</a:t>
            </a:r>
          </a:p>
        </p:txBody>
      </p:sp>
      <p:sp>
        <p:nvSpPr>
          <p:cNvPr id="9" name="TextBox 8">
            <a:extLst>
              <a:ext uri="{FF2B5EF4-FFF2-40B4-BE49-F238E27FC236}">
                <a16:creationId xmlns:a16="http://schemas.microsoft.com/office/drawing/2014/main" id="{A1AD01BB-BF1B-B9B3-ADEC-7372AA74ABF5}"/>
              </a:ext>
            </a:extLst>
          </p:cNvPr>
          <p:cNvSpPr txBox="1"/>
          <p:nvPr/>
        </p:nvSpPr>
        <p:spPr>
          <a:xfrm>
            <a:off x="5219700" y="1993899"/>
            <a:ext cx="5887720" cy="815608"/>
          </a:xfrm>
          <a:prstGeom prst="rect">
            <a:avLst/>
          </a:prstGeom>
          <a:noFill/>
        </p:spPr>
        <p:txBody>
          <a:bodyPr wrap="square" rtlCol="0">
            <a:spAutoFit/>
          </a:bodyPr>
          <a:lstStyle/>
          <a:p>
            <a:pPr>
              <a:spcAft>
                <a:spcPts val="600"/>
              </a:spcAft>
            </a:pPr>
            <a:r>
              <a:rPr lang="en-US" sz="1400" dirty="0"/>
              <a:t>Acknowledge personal costs of work involvement and help employees develop strategies for managing them effectively.</a:t>
            </a:r>
          </a:p>
          <a:p>
            <a:pPr>
              <a:spcAft>
                <a:spcPts val="600"/>
              </a:spcAft>
            </a:pPr>
            <a:r>
              <a:rPr lang="en-US" sz="1400" dirty="0"/>
              <a:t>Explore alternatives for employees in dysfunctional workplace environments.</a:t>
            </a:r>
          </a:p>
        </p:txBody>
      </p:sp>
      <p:sp>
        <p:nvSpPr>
          <p:cNvPr id="10" name="TextBox 9">
            <a:extLst>
              <a:ext uri="{FF2B5EF4-FFF2-40B4-BE49-F238E27FC236}">
                <a16:creationId xmlns:a16="http://schemas.microsoft.com/office/drawing/2014/main" id="{47D05ACD-2BC3-1F6A-0AC7-B275DDBCE379}"/>
              </a:ext>
            </a:extLst>
          </p:cNvPr>
          <p:cNvSpPr txBox="1"/>
          <p:nvPr/>
        </p:nvSpPr>
        <p:spPr>
          <a:xfrm>
            <a:off x="5219700" y="2897167"/>
            <a:ext cx="5887720" cy="815608"/>
          </a:xfrm>
          <a:prstGeom prst="rect">
            <a:avLst/>
          </a:prstGeom>
          <a:noFill/>
        </p:spPr>
        <p:txBody>
          <a:bodyPr wrap="square" rtlCol="0">
            <a:spAutoFit/>
          </a:bodyPr>
          <a:lstStyle/>
          <a:p>
            <a:pPr>
              <a:spcAft>
                <a:spcPts val="600"/>
              </a:spcAft>
            </a:pPr>
            <a:r>
              <a:rPr lang="en-US" sz="1400" dirty="0"/>
              <a:t>Find ways to create work variety and limit monotony.  </a:t>
            </a:r>
          </a:p>
          <a:p>
            <a:pPr>
              <a:spcAft>
                <a:spcPts val="600"/>
              </a:spcAft>
            </a:pPr>
            <a:r>
              <a:rPr lang="en-US" sz="1400" dirty="0"/>
              <a:t>Structure work to foster competence, autonomy, and relatedness.  Refer to self-determination theory in earlier section.</a:t>
            </a:r>
          </a:p>
        </p:txBody>
      </p:sp>
      <p:sp>
        <p:nvSpPr>
          <p:cNvPr id="12" name="TextBox 11">
            <a:extLst>
              <a:ext uri="{FF2B5EF4-FFF2-40B4-BE49-F238E27FC236}">
                <a16:creationId xmlns:a16="http://schemas.microsoft.com/office/drawing/2014/main" id="{893AAD70-89F8-1A93-9DE5-E76EF8E13B25}"/>
              </a:ext>
            </a:extLst>
          </p:cNvPr>
          <p:cNvSpPr txBox="1"/>
          <p:nvPr/>
        </p:nvSpPr>
        <p:spPr>
          <a:xfrm>
            <a:off x="3152140" y="2897167"/>
            <a:ext cx="2067560" cy="307777"/>
          </a:xfrm>
          <a:prstGeom prst="rect">
            <a:avLst/>
          </a:prstGeom>
          <a:noFill/>
        </p:spPr>
        <p:txBody>
          <a:bodyPr wrap="square" rtlCol="0">
            <a:spAutoFit/>
          </a:bodyPr>
          <a:lstStyle/>
          <a:p>
            <a:r>
              <a:rPr lang="en-US" sz="1400" dirty="0"/>
              <a:t>Enjoyment</a:t>
            </a:r>
          </a:p>
        </p:txBody>
      </p:sp>
      <p:sp>
        <p:nvSpPr>
          <p:cNvPr id="13" name="TextBox 12">
            <a:extLst>
              <a:ext uri="{FF2B5EF4-FFF2-40B4-BE49-F238E27FC236}">
                <a16:creationId xmlns:a16="http://schemas.microsoft.com/office/drawing/2014/main" id="{0F0C7DA2-11D2-A8F6-DE9E-690FDBE321CD}"/>
              </a:ext>
            </a:extLst>
          </p:cNvPr>
          <p:cNvSpPr txBox="1"/>
          <p:nvPr/>
        </p:nvSpPr>
        <p:spPr>
          <a:xfrm>
            <a:off x="3152140" y="3800435"/>
            <a:ext cx="2067560" cy="307777"/>
          </a:xfrm>
          <a:prstGeom prst="rect">
            <a:avLst/>
          </a:prstGeom>
          <a:noFill/>
        </p:spPr>
        <p:txBody>
          <a:bodyPr wrap="square" rtlCol="0">
            <a:spAutoFit/>
          </a:bodyPr>
          <a:lstStyle/>
          <a:p>
            <a:r>
              <a:rPr lang="en-US" sz="1400" dirty="0"/>
              <a:t>Investments</a:t>
            </a:r>
          </a:p>
        </p:txBody>
      </p:sp>
      <p:sp>
        <p:nvSpPr>
          <p:cNvPr id="14" name="TextBox 13">
            <a:extLst>
              <a:ext uri="{FF2B5EF4-FFF2-40B4-BE49-F238E27FC236}">
                <a16:creationId xmlns:a16="http://schemas.microsoft.com/office/drawing/2014/main" id="{3B5DF344-C767-C707-28AE-37431508245D}"/>
              </a:ext>
            </a:extLst>
          </p:cNvPr>
          <p:cNvSpPr txBox="1"/>
          <p:nvPr/>
        </p:nvSpPr>
        <p:spPr>
          <a:xfrm>
            <a:off x="5219700" y="3800435"/>
            <a:ext cx="5887720" cy="738664"/>
          </a:xfrm>
          <a:prstGeom prst="rect">
            <a:avLst/>
          </a:prstGeom>
          <a:noFill/>
        </p:spPr>
        <p:txBody>
          <a:bodyPr wrap="square" rtlCol="0">
            <a:spAutoFit/>
          </a:bodyPr>
          <a:lstStyle/>
          <a:p>
            <a:pPr>
              <a:spcAft>
                <a:spcPts val="600"/>
              </a:spcAft>
            </a:pPr>
            <a:r>
              <a:rPr lang="en-US" sz="1400" dirty="0"/>
              <a:t>While recognizing the time and energy required by work, encourage employees to maintain nonwork interests and hobbies so they do not feel they are missing out on other important life opportunities.  </a:t>
            </a:r>
          </a:p>
        </p:txBody>
      </p:sp>
      <p:sp>
        <p:nvSpPr>
          <p:cNvPr id="3" name="TextBox 2">
            <a:extLst>
              <a:ext uri="{FF2B5EF4-FFF2-40B4-BE49-F238E27FC236}">
                <a16:creationId xmlns:a16="http://schemas.microsoft.com/office/drawing/2014/main" id="{EB822059-3554-B2E7-7CA9-02458B5BCFF6}"/>
              </a:ext>
            </a:extLst>
          </p:cNvPr>
          <p:cNvSpPr txBox="1"/>
          <p:nvPr/>
        </p:nvSpPr>
        <p:spPr>
          <a:xfrm>
            <a:off x="777240" y="1993899"/>
            <a:ext cx="2067560" cy="523220"/>
          </a:xfrm>
          <a:prstGeom prst="rect">
            <a:avLst/>
          </a:prstGeom>
          <a:noFill/>
        </p:spPr>
        <p:txBody>
          <a:bodyPr wrap="square" rtlCol="0">
            <a:spAutoFit/>
          </a:bodyPr>
          <a:lstStyle/>
          <a:p>
            <a:r>
              <a:rPr lang="en-US" sz="1400" i="1" dirty="0"/>
              <a:t>Workplace </a:t>
            </a:r>
          </a:p>
          <a:p>
            <a:r>
              <a:rPr lang="en-US" sz="1400" i="1" dirty="0"/>
              <a:t>Entrapment</a:t>
            </a:r>
          </a:p>
        </p:txBody>
      </p:sp>
      <p:sp>
        <p:nvSpPr>
          <p:cNvPr id="11" name="TextBox 10">
            <a:extLst>
              <a:ext uri="{FF2B5EF4-FFF2-40B4-BE49-F238E27FC236}">
                <a16:creationId xmlns:a16="http://schemas.microsoft.com/office/drawing/2014/main" id="{C22EF0AD-1328-D85D-704F-98149BC32B09}"/>
              </a:ext>
            </a:extLst>
          </p:cNvPr>
          <p:cNvSpPr txBox="1"/>
          <p:nvPr/>
        </p:nvSpPr>
        <p:spPr>
          <a:xfrm>
            <a:off x="3152140" y="4539099"/>
            <a:ext cx="2067560" cy="523220"/>
          </a:xfrm>
          <a:prstGeom prst="rect">
            <a:avLst/>
          </a:prstGeom>
          <a:noFill/>
        </p:spPr>
        <p:txBody>
          <a:bodyPr wrap="square" rtlCol="0">
            <a:spAutoFit/>
          </a:bodyPr>
          <a:lstStyle/>
          <a:p>
            <a:r>
              <a:rPr lang="en-US" sz="1400" dirty="0"/>
              <a:t>Social </a:t>
            </a:r>
          </a:p>
          <a:p>
            <a:r>
              <a:rPr lang="en-US" sz="1400" dirty="0"/>
              <a:t>Constraints</a:t>
            </a:r>
          </a:p>
        </p:txBody>
      </p:sp>
      <p:sp>
        <p:nvSpPr>
          <p:cNvPr id="15" name="TextBox 14">
            <a:extLst>
              <a:ext uri="{FF2B5EF4-FFF2-40B4-BE49-F238E27FC236}">
                <a16:creationId xmlns:a16="http://schemas.microsoft.com/office/drawing/2014/main" id="{70E2898B-62ED-35E1-366E-15EF22215883}"/>
              </a:ext>
            </a:extLst>
          </p:cNvPr>
          <p:cNvSpPr txBox="1"/>
          <p:nvPr/>
        </p:nvSpPr>
        <p:spPr>
          <a:xfrm>
            <a:off x="5219700" y="4539099"/>
            <a:ext cx="5887720" cy="1031051"/>
          </a:xfrm>
          <a:prstGeom prst="rect">
            <a:avLst/>
          </a:prstGeom>
          <a:noFill/>
        </p:spPr>
        <p:txBody>
          <a:bodyPr wrap="square" rtlCol="0">
            <a:spAutoFit/>
          </a:bodyPr>
          <a:lstStyle/>
          <a:p>
            <a:pPr>
              <a:spcAft>
                <a:spcPts val="600"/>
              </a:spcAft>
            </a:pPr>
            <a:r>
              <a:rPr lang="en-US" sz="1400" dirty="0"/>
              <a:t>Promote employee social relationships with both work and nonwork associates.</a:t>
            </a:r>
          </a:p>
          <a:p>
            <a:pPr>
              <a:spcAft>
                <a:spcPts val="600"/>
              </a:spcAft>
            </a:pPr>
            <a:r>
              <a:rPr lang="en-US" sz="1400" dirty="0"/>
              <a:t>Ensure directors, managers, and peers are sources of support and not pressure.  </a:t>
            </a:r>
          </a:p>
        </p:txBody>
      </p:sp>
      <p:sp>
        <p:nvSpPr>
          <p:cNvPr id="16" name="TextBox 15">
            <a:extLst>
              <a:ext uri="{FF2B5EF4-FFF2-40B4-BE49-F238E27FC236}">
                <a16:creationId xmlns:a16="http://schemas.microsoft.com/office/drawing/2014/main" id="{962CA17B-E705-2E14-16D3-8574333EB266}"/>
              </a:ext>
            </a:extLst>
          </p:cNvPr>
          <p:cNvSpPr txBox="1"/>
          <p:nvPr/>
        </p:nvSpPr>
        <p:spPr>
          <a:xfrm>
            <a:off x="3152140" y="5561409"/>
            <a:ext cx="2067560" cy="523220"/>
          </a:xfrm>
          <a:prstGeom prst="rect">
            <a:avLst/>
          </a:prstGeom>
          <a:noFill/>
        </p:spPr>
        <p:txBody>
          <a:bodyPr wrap="square" rtlCol="0">
            <a:spAutoFit/>
          </a:bodyPr>
          <a:lstStyle/>
          <a:p>
            <a:r>
              <a:rPr lang="en-US" sz="1400" dirty="0"/>
              <a:t>Attractiveness of Alternative Activities</a:t>
            </a:r>
          </a:p>
        </p:txBody>
      </p:sp>
      <p:sp>
        <p:nvSpPr>
          <p:cNvPr id="17" name="TextBox 16">
            <a:extLst>
              <a:ext uri="{FF2B5EF4-FFF2-40B4-BE49-F238E27FC236}">
                <a16:creationId xmlns:a16="http://schemas.microsoft.com/office/drawing/2014/main" id="{C9734D53-9C6C-850A-4A7F-F473268BA392}"/>
              </a:ext>
            </a:extLst>
          </p:cNvPr>
          <p:cNvSpPr txBox="1"/>
          <p:nvPr/>
        </p:nvSpPr>
        <p:spPr>
          <a:xfrm>
            <a:off x="5219700" y="5561409"/>
            <a:ext cx="5887720" cy="1031051"/>
          </a:xfrm>
          <a:prstGeom prst="rect">
            <a:avLst/>
          </a:prstGeom>
          <a:noFill/>
        </p:spPr>
        <p:txBody>
          <a:bodyPr wrap="square" rtlCol="0">
            <a:spAutoFit/>
          </a:bodyPr>
          <a:lstStyle/>
          <a:p>
            <a:pPr>
              <a:spcAft>
                <a:spcPts val="600"/>
              </a:spcAft>
            </a:pPr>
            <a:r>
              <a:rPr lang="en-US" sz="1400" dirty="0"/>
              <a:t>Support employee exploration of other work and nonwork activities as a means of personal exploration and validation of work involvement.</a:t>
            </a:r>
          </a:p>
          <a:p>
            <a:pPr>
              <a:spcAft>
                <a:spcPts val="600"/>
              </a:spcAft>
            </a:pPr>
            <a:r>
              <a:rPr lang="en-US" sz="1400" dirty="0"/>
              <a:t>Encourage employees to reflect on the meaning and value of work in their lives, including what they would miss if not in their specific role.</a:t>
            </a:r>
          </a:p>
        </p:txBody>
      </p:sp>
    </p:spTree>
    <p:extLst>
      <p:ext uri="{BB962C8B-B14F-4D97-AF65-F5344CB8AC3E}">
        <p14:creationId xmlns:p14="http://schemas.microsoft.com/office/powerpoint/2010/main" val="1190493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4F98-1ADC-9B7F-436C-3C9A0EF6EE7D}"/>
              </a:ext>
            </a:extLst>
          </p:cNvPr>
          <p:cNvSpPr>
            <a:spLocks noGrp="1"/>
          </p:cNvSpPr>
          <p:nvPr>
            <p:ph type="title"/>
          </p:nvPr>
        </p:nvSpPr>
        <p:spPr>
          <a:xfrm>
            <a:off x="777240" y="365125"/>
            <a:ext cx="10659110" cy="1189077"/>
          </a:xfrm>
        </p:spPr>
        <p:txBody>
          <a:bodyPr/>
          <a:lstStyle/>
          <a:p>
            <a:r>
              <a:rPr lang="en-US" dirty="0"/>
              <a:t>Burnout Perspectives</a:t>
            </a:r>
          </a:p>
        </p:txBody>
      </p:sp>
      <p:sp>
        <p:nvSpPr>
          <p:cNvPr id="5" name="TextBox 4">
            <a:extLst>
              <a:ext uri="{FF2B5EF4-FFF2-40B4-BE49-F238E27FC236}">
                <a16:creationId xmlns:a16="http://schemas.microsoft.com/office/drawing/2014/main" id="{B881B8B4-6B77-A9A0-2588-CE54324FD524}"/>
              </a:ext>
            </a:extLst>
          </p:cNvPr>
          <p:cNvSpPr txBox="1"/>
          <p:nvPr/>
        </p:nvSpPr>
        <p:spPr>
          <a:xfrm>
            <a:off x="777240" y="1554202"/>
            <a:ext cx="2067560" cy="307777"/>
          </a:xfrm>
          <a:prstGeom prst="rect">
            <a:avLst/>
          </a:prstGeom>
          <a:noFill/>
        </p:spPr>
        <p:txBody>
          <a:bodyPr wrap="square" rtlCol="0">
            <a:spAutoFit/>
          </a:bodyPr>
          <a:lstStyle/>
          <a:p>
            <a:r>
              <a:rPr lang="en-US" sz="1400" b="1" dirty="0"/>
              <a:t>Perspectives</a:t>
            </a:r>
          </a:p>
        </p:txBody>
      </p:sp>
      <p:sp>
        <p:nvSpPr>
          <p:cNvPr id="6" name="TextBox 5">
            <a:extLst>
              <a:ext uri="{FF2B5EF4-FFF2-40B4-BE49-F238E27FC236}">
                <a16:creationId xmlns:a16="http://schemas.microsoft.com/office/drawing/2014/main" id="{DAD9E8A8-6D7E-25F0-100A-F61B8CC5F6DF}"/>
              </a:ext>
            </a:extLst>
          </p:cNvPr>
          <p:cNvSpPr txBox="1"/>
          <p:nvPr/>
        </p:nvSpPr>
        <p:spPr>
          <a:xfrm>
            <a:off x="3152140" y="1554202"/>
            <a:ext cx="2067560" cy="307777"/>
          </a:xfrm>
          <a:prstGeom prst="rect">
            <a:avLst/>
          </a:prstGeom>
          <a:noFill/>
        </p:spPr>
        <p:txBody>
          <a:bodyPr wrap="square" rtlCol="0">
            <a:spAutoFit/>
          </a:bodyPr>
          <a:lstStyle/>
          <a:p>
            <a:r>
              <a:rPr lang="en-US" sz="1400" b="1" dirty="0"/>
              <a:t>Key Variables</a:t>
            </a:r>
          </a:p>
        </p:txBody>
      </p:sp>
      <p:sp>
        <p:nvSpPr>
          <p:cNvPr id="7" name="TextBox 6">
            <a:extLst>
              <a:ext uri="{FF2B5EF4-FFF2-40B4-BE49-F238E27FC236}">
                <a16:creationId xmlns:a16="http://schemas.microsoft.com/office/drawing/2014/main" id="{7666C7ED-C791-E6DF-2F9A-6FC64A89134B}"/>
              </a:ext>
            </a:extLst>
          </p:cNvPr>
          <p:cNvSpPr txBox="1"/>
          <p:nvPr/>
        </p:nvSpPr>
        <p:spPr>
          <a:xfrm>
            <a:off x="5219700" y="1554202"/>
            <a:ext cx="5735320" cy="307777"/>
          </a:xfrm>
          <a:prstGeom prst="rect">
            <a:avLst/>
          </a:prstGeom>
          <a:noFill/>
        </p:spPr>
        <p:txBody>
          <a:bodyPr wrap="square" rtlCol="0">
            <a:spAutoFit/>
          </a:bodyPr>
          <a:lstStyle/>
          <a:p>
            <a:r>
              <a:rPr lang="en-US" sz="1400" b="1" dirty="0"/>
              <a:t>Intervention Strategies</a:t>
            </a:r>
          </a:p>
        </p:txBody>
      </p:sp>
      <p:sp>
        <p:nvSpPr>
          <p:cNvPr id="8" name="TextBox 7">
            <a:extLst>
              <a:ext uri="{FF2B5EF4-FFF2-40B4-BE49-F238E27FC236}">
                <a16:creationId xmlns:a16="http://schemas.microsoft.com/office/drawing/2014/main" id="{0C34464F-9347-7AB2-5CA0-5112E6C92BE7}"/>
              </a:ext>
            </a:extLst>
          </p:cNvPr>
          <p:cNvSpPr txBox="1"/>
          <p:nvPr/>
        </p:nvSpPr>
        <p:spPr>
          <a:xfrm>
            <a:off x="3152140" y="1993899"/>
            <a:ext cx="2067560" cy="307777"/>
          </a:xfrm>
          <a:prstGeom prst="rect">
            <a:avLst/>
          </a:prstGeom>
          <a:noFill/>
        </p:spPr>
        <p:txBody>
          <a:bodyPr wrap="square" rtlCol="0">
            <a:spAutoFit/>
          </a:bodyPr>
          <a:lstStyle/>
          <a:p>
            <a:r>
              <a:rPr lang="en-US" sz="1400" dirty="0"/>
              <a:t>Job Identity</a:t>
            </a:r>
          </a:p>
        </p:txBody>
      </p:sp>
      <p:sp>
        <p:nvSpPr>
          <p:cNvPr id="9" name="TextBox 8">
            <a:extLst>
              <a:ext uri="{FF2B5EF4-FFF2-40B4-BE49-F238E27FC236}">
                <a16:creationId xmlns:a16="http://schemas.microsoft.com/office/drawing/2014/main" id="{A1AD01BB-BF1B-B9B3-ADEC-7372AA74ABF5}"/>
              </a:ext>
            </a:extLst>
          </p:cNvPr>
          <p:cNvSpPr txBox="1"/>
          <p:nvPr/>
        </p:nvSpPr>
        <p:spPr>
          <a:xfrm>
            <a:off x="5219700" y="1993899"/>
            <a:ext cx="5887720" cy="1323439"/>
          </a:xfrm>
          <a:prstGeom prst="rect">
            <a:avLst/>
          </a:prstGeom>
          <a:noFill/>
        </p:spPr>
        <p:txBody>
          <a:bodyPr wrap="square" rtlCol="0">
            <a:spAutoFit/>
          </a:bodyPr>
          <a:lstStyle/>
          <a:p>
            <a:pPr>
              <a:spcAft>
                <a:spcPts val="600"/>
              </a:spcAft>
            </a:pPr>
            <a:r>
              <a:rPr lang="en-US" sz="1400" dirty="0"/>
              <a:t>Communicate that one can strongly identify with multiple roles (e.g. job, family, personal, responsible citizen)</a:t>
            </a:r>
          </a:p>
          <a:p>
            <a:pPr>
              <a:spcAft>
                <a:spcPts val="600"/>
              </a:spcAft>
            </a:pPr>
            <a:r>
              <a:rPr lang="en-US" sz="1400" dirty="0"/>
              <a:t>Encourage employees to develop other aspects of their lives beyond work and support their doing so.</a:t>
            </a:r>
          </a:p>
          <a:p>
            <a:pPr>
              <a:spcAft>
                <a:spcPts val="600"/>
              </a:spcAft>
            </a:pPr>
            <a:r>
              <a:rPr lang="en-US" sz="1400" dirty="0"/>
              <a:t>Help employees put work performance into proper life perspective.  </a:t>
            </a:r>
          </a:p>
        </p:txBody>
      </p:sp>
      <p:sp>
        <p:nvSpPr>
          <p:cNvPr id="12" name="TextBox 11">
            <a:extLst>
              <a:ext uri="{FF2B5EF4-FFF2-40B4-BE49-F238E27FC236}">
                <a16:creationId xmlns:a16="http://schemas.microsoft.com/office/drawing/2014/main" id="{893AAD70-89F8-1A93-9DE5-E76EF8E13B25}"/>
              </a:ext>
            </a:extLst>
          </p:cNvPr>
          <p:cNvSpPr txBox="1"/>
          <p:nvPr/>
        </p:nvSpPr>
        <p:spPr>
          <a:xfrm>
            <a:off x="3152140" y="3316257"/>
            <a:ext cx="2067560" cy="307777"/>
          </a:xfrm>
          <a:prstGeom prst="rect">
            <a:avLst/>
          </a:prstGeom>
          <a:noFill/>
        </p:spPr>
        <p:txBody>
          <a:bodyPr wrap="square" rtlCol="0">
            <a:spAutoFit/>
          </a:bodyPr>
          <a:lstStyle/>
          <a:p>
            <a:r>
              <a:rPr lang="en-US" sz="1400" dirty="0"/>
              <a:t>Work Control</a:t>
            </a:r>
          </a:p>
        </p:txBody>
      </p:sp>
      <p:sp>
        <p:nvSpPr>
          <p:cNvPr id="14" name="TextBox 13">
            <a:extLst>
              <a:ext uri="{FF2B5EF4-FFF2-40B4-BE49-F238E27FC236}">
                <a16:creationId xmlns:a16="http://schemas.microsoft.com/office/drawing/2014/main" id="{3B5DF344-C767-C707-28AE-37431508245D}"/>
              </a:ext>
            </a:extLst>
          </p:cNvPr>
          <p:cNvSpPr txBox="1"/>
          <p:nvPr/>
        </p:nvSpPr>
        <p:spPr>
          <a:xfrm>
            <a:off x="5219700" y="3316257"/>
            <a:ext cx="5887720" cy="307777"/>
          </a:xfrm>
          <a:prstGeom prst="rect">
            <a:avLst/>
          </a:prstGeom>
          <a:noFill/>
        </p:spPr>
        <p:txBody>
          <a:bodyPr wrap="square" rtlCol="0">
            <a:spAutoFit/>
          </a:bodyPr>
          <a:lstStyle/>
          <a:p>
            <a:pPr>
              <a:spcAft>
                <a:spcPts val="600"/>
              </a:spcAft>
            </a:pPr>
            <a:r>
              <a:rPr lang="en-US" sz="1400" dirty="0"/>
              <a:t>Refer to autonomy in the earlier section of this table.  </a:t>
            </a:r>
          </a:p>
        </p:txBody>
      </p:sp>
      <p:sp>
        <p:nvSpPr>
          <p:cNvPr id="3" name="TextBox 2">
            <a:extLst>
              <a:ext uri="{FF2B5EF4-FFF2-40B4-BE49-F238E27FC236}">
                <a16:creationId xmlns:a16="http://schemas.microsoft.com/office/drawing/2014/main" id="{EB822059-3554-B2E7-7CA9-02458B5BCFF6}"/>
              </a:ext>
            </a:extLst>
          </p:cNvPr>
          <p:cNvSpPr txBox="1"/>
          <p:nvPr/>
        </p:nvSpPr>
        <p:spPr>
          <a:xfrm>
            <a:off x="777240" y="1993899"/>
            <a:ext cx="2067560" cy="523220"/>
          </a:xfrm>
          <a:prstGeom prst="rect">
            <a:avLst/>
          </a:prstGeom>
          <a:noFill/>
        </p:spPr>
        <p:txBody>
          <a:bodyPr wrap="square" rtlCol="0">
            <a:spAutoFit/>
          </a:bodyPr>
          <a:lstStyle/>
          <a:p>
            <a:r>
              <a:rPr lang="en-US" sz="1400" i="1" dirty="0"/>
              <a:t>Workplace </a:t>
            </a:r>
          </a:p>
          <a:p>
            <a:r>
              <a:rPr lang="en-US" sz="1400" i="1" dirty="0"/>
              <a:t>Entrapment</a:t>
            </a:r>
          </a:p>
        </p:txBody>
      </p:sp>
    </p:spTree>
    <p:extLst>
      <p:ext uri="{BB962C8B-B14F-4D97-AF65-F5344CB8AC3E}">
        <p14:creationId xmlns:p14="http://schemas.microsoft.com/office/powerpoint/2010/main" val="1025072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3664B-674D-63CA-B544-E7C5A58AC6D2}"/>
              </a:ext>
            </a:extLst>
          </p:cNvPr>
          <p:cNvSpPr>
            <a:spLocks noGrp="1"/>
          </p:cNvSpPr>
          <p:nvPr>
            <p:ph type="title"/>
          </p:nvPr>
        </p:nvSpPr>
        <p:spPr/>
        <p:txBody>
          <a:bodyPr/>
          <a:lstStyle/>
          <a:p>
            <a:r>
              <a:rPr lang="en-US" dirty="0"/>
              <a:t>Assess Your Stress</a:t>
            </a:r>
          </a:p>
        </p:txBody>
      </p:sp>
      <p:pic>
        <p:nvPicPr>
          <p:cNvPr id="5122" name="Picture 2" descr="A message from the Maslach Burnout Inventory Authors">
            <a:hlinkClick r:id="rId2"/>
            <a:extLst>
              <a:ext uri="{FF2B5EF4-FFF2-40B4-BE49-F238E27FC236}">
                <a16:creationId xmlns:a16="http://schemas.microsoft.com/office/drawing/2014/main" id="{7D2C1CEE-88AC-3566-255D-B0BB8AE0F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077" y="1537694"/>
            <a:ext cx="6745083" cy="4602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670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B05A-72DD-F7DB-9A30-AEEBCE4B9DC9}"/>
              </a:ext>
            </a:extLst>
          </p:cNvPr>
          <p:cNvSpPr>
            <a:spLocks noGrp="1"/>
          </p:cNvSpPr>
          <p:nvPr>
            <p:ph type="title"/>
          </p:nvPr>
        </p:nvSpPr>
        <p:spPr>
          <a:xfrm rot="16200000">
            <a:off x="-2671763" y="2671759"/>
            <a:ext cx="6858001" cy="1514475"/>
          </a:xfrm>
          <a:solidFill>
            <a:srgbClr val="00B050"/>
          </a:solidFill>
        </p:spPr>
        <p:txBody>
          <a:bodyPr/>
          <a:lstStyle/>
          <a:p>
            <a:pPr algn="ctr"/>
            <a:r>
              <a:rPr lang="en-US" dirty="0"/>
              <a:t>Services</a:t>
            </a:r>
          </a:p>
        </p:txBody>
      </p:sp>
      <p:sp>
        <p:nvSpPr>
          <p:cNvPr id="6" name="TextBox 5">
            <a:extLst>
              <a:ext uri="{FF2B5EF4-FFF2-40B4-BE49-F238E27FC236}">
                <a16:creationId xmlns:a16="http://schemas.microsoft.com/office/drawing/2014/main" id="{3960A53E-E4EB-61E7-774D-3CB99FDE4A8B}"/>
              </a:ext>
            </a:extLst>
          </p:cNvPr>
          <p:cNvSpPr txBox="1"/>
          <p:nvPr/>
        </p:nvSpPr>
        <p:spPr>
          <a:xfrm>
            <a:off x="6800850" y="504487"/>
            <a:ext cx="518160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Group Coaching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Limited to 10 professionals per group.  This service provides a 6 – 12 – 18-month engagement to build foundational performance skills for those operating in high demand, high stress environments. </a:t>
            </a:r>
          </a:p>
        </p:txBody>
      </p:sp>
      <p:sp>
        <p:nvSpPr>
          <p:cNvPr id="7" name="TextBox 6">
            <a:extLst>
              <a:ext uri="{FF2B5EF4-FFF2-40B4-BE49-F238E27FC236}">
                <a16:creationId xmlns:a16="http://schemas.microsoft.com/office/drawing/2014/main" id="{D6A15515-9F70-A9E3-059B-68C63A8467A9}"/>
              </a:ext>
            </a:extLst>
          </p:cNvPr>
          <p:cNvSpPr txBox="1"/>
          <p:nvPr/>
        </p:nvSpPr>
        <p:spPr>
          <a:xfrm>
            <a:off x="1752599" y="4318338"/>
            <a:ext cx="504825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Individual Consulting &amp; Coaching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Individual support created for high performance professionals, focused on supporting the high-stress demands of their role with evidence based, applied practices.</a:t>
            </a:r>
          </a:p>
        </p:txBody>
      </p:sp>
      <p:sp>
        <p:nvSpPr>
          <p:cNvPr id="8" name="TextBox 7">
            <a:extLst>
              <a:ext uri="{FF2B5EF4-FFF2-40B4-BE49-F238E27FC236}">
                <a16:creationId xmlns:a16="http://schemas.microsoft.com/office/drawing/2014/main" id="{D20AB90E-A0CD-76D4-5A54-AB3F2AC89D17}"/>
              </a:ext>
            </a:extLst>
          </p:cNvPr>
          <p:cNvSpPr txBox="1"/>
          <p:nvPr/>
        </p:nvSpPr>
        <p:spPr>
          <a:xfrm>
            <a:off x="1752599" y="504487"/>
            <a:ext cx="518160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Free service to identify stress / burnout levels within individuals and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Free service to identify job fit mismatches among individuals and teams</a:t>
            </a:r>
          </a:p>
        </p:txBody>
      </p:sp>
      <p:sp>
        <p:nvSpPr>
          <p:cNvPr id="9" name="TextBox 8">
            <a:extLst>
              <a:ext uri="{FF2B5EF4-FFF2-40B4-BE49-F238E27FC236}">
                <a16:creationId xmlns:a16="http://schemas.microsoft.com/office/drawing/2014/main" id="{6993BE2F-DA94-9465-EBD1-5A5234743B9C}"/>
              </a:ext>
            </a:extLst>
          </p:cNvPr>
          <p:cNvSpPr txBox="1"/>
          <p:nvPr/>
        </p:nvSpPr>
        <p:spPr>
          <a:xfrm>
            <a:off x="6800850" y="4318338"/>
            <a:ext cx="518160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Resilience Retainer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Breaches happen.  When they do, stress levels increase dramatically.  Our Resilience Retainer service provides dedicated support for specific individuals and or teams to ensure mental states are managed effectively during these times.  </a:t>
            </a:r>
          </a:p>
        </p:txBody>
      </p:sp>
      <p:sp>
        <p:nvSpPr>
          <p:cNvPr id="3" name="TextBox 2">
            <a:extLst>
              <a:ext uri="{FF2B5EF4-FFF2-40B4-BE49-F238E27FC236}">
                <a16:creationId xmlns:a16="http://schemas.microsoft.com/office/drawing/2014/main" id="{CF4BDA20-CC52-0DC2-64CE-68AD29AD171D}"/>
              </a:ext>
            </a:extLst>
          </p:cNvPr>
          <p:cNvSpPr txBox="1"/>
          <p:nvPr/>
        </p:nvSpPr>
        <p:spPr>
          <a:xfrm>
            <a:off x="1752599" y="2690336"/>
            <a:ext cx="518160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Workshops (aka POC)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Introductory workshops intended to educate individuals and organizations on strategies to alleviate and prevent high stress and burnout. </a:t>
            </a:r>
          </a:p>
        </p:txBody>
      </p:sp>
      <p:sp>
        <p:nvSpPr>
          <p:cNvPr id="10" name="TextBox 9">
            <a:extLst>
              <a:ext uri="{FF2B5EF4-FFF2-40B4-BE49-F238E27FC236}">
                <a16:creationId xmlns:a16="http://schemas.microsoft.com/office/drawing/2014/main" id="{38E465A5-82ED-69DD-85A1-CAE28DE5ED1A}"/>
              </a:ext>
            </a:extLst>
          </p:cNvPr>
          <p:cNvSpPr txBox="1"/>
          <p:nvPr/>
        </p:nvSpPr>
        <p:spPr>
          <a:xfrm>
            <a:off x="6800850" y="2690336"/>
            <a:ext cx="518160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Organizational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depth engagement, focused on alleviating the stress burdens created by the organization on employees and teams.  </a:t>
            </a:r>
          </a:p>
        </p:txBody>
      </p:sp>
      <p:cxnSp>
        <p:nvCxnSpPr>
          <p:cNvPr id="19" name="Straight Connector 18">
            <a:extLst>
              <a:ext uri="{FF2B5EF4-FFF2-40B4-BE49-F238E27FC236}">
                <a16:creationId xmlns:a16="http://schemas.microsoft.com/office/drawing/2014/main" id="{99250AD0-29F7-7247-739C-A32C8F90F5B9}"/>
              </a:ext>
            </a:extLst>
          </p:cNvPr>
          <p:cNvCxnSpPr/>
          <p:nvPr/>
        </p:nvCxnSpPr>
        <p:spPr>
          <a:xfrm>
            <a:off x="1752599" y="2581275"/>
            <a:ext cx="4914901"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20" name="Straight Connector 19">
            <a:extLst>
              <a:ext uri="{FF2B5EF4-FFF2-40B4-BE49-F238E27FC236}">
                <a16:creationId xmlns:a16="http://schemas.microsoft.com/office/drawing/2014/main" id="{333ADB8D-2BAA-54F2-80A6-633AB9B2FA63}"/>
              </a:ext>
            </a:extLst>
          </p:cNvPr>
          <p:cNvCxnSpPr/>
          <p:nvPr/>
        </p:nvCxnSpPr>
        <p:spPr>
          <a:xfrm>
            <a:off x="6934201" y="2581275"/>
            <a:ext cx="4914901"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25" name="Straight Connector 24">
            <a:extLst>
              <a:ext uri="{FF2B5EF4-FFF2-40B4-BE49-F238E27FC236}">
                <a16:creationId xmlns:a16="http://schemas.microsoft.com/office/drawing/2014/main" id="{7F1A1071-DF59-3FC4-A583-70E7D2CE5464}"/>
              </a:ext>
            </a:extLst>
          </p:cNvPr>
          <p:cNvCxnSpPr/>
          <p:nvPr/>
        </p:nvCxnSpPr>
        <p:spPr>
          <a:xfrm>
            <a:off x="1809749" y="4242138"/>
            <a:ext cx="4914901"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27" name="Straight Connector 26">
            <a:extLst>
              <a:ext uri="{FF2B5EF4-FFF2-40B4-BE49-F238E27FC236}">
                <a16:creationId xmlns:a16="http://schemas.microsoft.com/office/drawing/2014/main" id="{D0C385A8-C257-7A80-BDD7-126C79FA0FC2}"/>
              </a:ext>
            </a:extLst>
          </p:cNvPr>
          <p:cNvCxnSpPr/>
          <p:nvPr/>
        </p:nvCxnSpPr>
        <p:spPr>
          <a:xfrm>
            <a:off x="6934201" y="4242138"/>
            <a:ext cx="4914901" cy="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598088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591B1-940E-A933-160C-CDD2CE9B77AB}"/>
              </a:ext>
            </a:extLst>
          </p:cNvPr>
          <p:cNvSpPr>
            <a:spLocks noGrp="1"/>
          </p:cNvSpPr>
          <p:nvPr>
            <p:ph type="title"/>
          </p:nvPr>
        </p:nvSpPr>
        <p:spPr/>
        <p:txBody>
          <a:bodyPr/>
          <a:lstStyle/>
          <a:p>
            <a:r>
              <a:rPr lang="en-US" dirty="0"/>
              <a:t>Develop Skills (Individually)</a:t>
            </a:r>
          </a:p>
        </p:txBody>
      </p:sp>
      <p:sp>
        <p:nvSpPr>
          <p:cNvPr id="3" name="Content Placeholder 2">
            <a:extLst>
              <a:ext uri="{FF2B5EF4-FFF2-40B4-BE49-F238E27FC236}">
                <a16:creationId xmlns:a16="http://schemas.microsoft.com/office/drawing/2014/main" id="{F82573D8-AEAB-5365-25A1-945A4083EAE5}"/>
              </a:ext>
            </a:extLst>
          </p:cNvPr>
          <p:cNvSpPr>
            <a:spLocks noGrp="1"/>
          </p:cNvSpPr>
          <p:nvPr>
            <p:ph idx="1"/>
          </p:nvPr>
        </p:nvSpPr>
        <p:spPr>
          <a:xfrm>
            <a:off x="454511" y="1696478"/>
            <a:ext cx="5578736" cy="3724608"/>
          </a:xfrm>
        </p:spPr>
        <p:txBody>
          <a:bodyPr>
            <a:normAutofit fontScale="62500" lnSpcReduction="20000"/>
          </a:bodyPr>
          <a:lstStyle/>
          <a:p>
            <a:r>
              <a:rPr lang="en-US" dirty="0">
                <a:solidFill>
                  <a:srgbClr val="FF0000"/>
                </a:solidFill>
              </a:rPr>
              <a:t>Knowing who you are and what you stand for </a:t>
            </a:r>
            <a:r>
              <a:rPr lang="en-US" dirty="0"/>
              <a:t>(framework, it’s like NIST for your own decision making)</a:t>
            </a:r>
          </a:p>
          <a:p>
            <a:r>
              <a:rPr lang="en-US" dirty="0"/>
              <a:t>Managing your stress levels in specific situations</a:t>
            </a:r>
          </a:p>
          <a:p>
            <a:pPr lvl="1"/>
            <a:r>
              <a:rPr lang="en-US" dirty="0"/>
              <a:t>Being aware of your different states (in control, losing control and out of control)</a:t>
            </a:r>
          </a:p>
          <a:p>
            <a:pPr lvl="1"/>
            <a:r>
              <a:rPr lang="en-US" dirty="0"/>
              <a:t>Ability to increase or lower energy when needed</a:t>
            </a:r>
          </a:p>
          <a:p>
            <a:pPr lvl="1"/>
            <a:r>
              <a:rPr lang="en-US" dirty="0"/>
              <a:t>Focusing on your controllables</a:t>
            </a:r>
          </a:p>
          <a:p>
            <a:r>
              <a:rPr lang="en-US" dirty="0"/>
              <a:t>Being present (transitioning) – at work, home &amp; life</a:t>
            </a:r>
          </a:p>
          <a:p>
            <a:r>
              <a:rPr lang="en-US" dirty="0"/>
              <a:t>Communicating effectively (including listening)</a:t>
            </a:r>
          </a:p>
          <a:p>
            <a:pPr lvl="1"/>
            <a:r>
              <a:rPr lang="en-US" dirty="0"/>
              <a:t>Having hard conversations</a:t>
            </a:r>
          </a:p>
          <a:p>
            <a:pPr lvl="1"/>
            <a:r>
              <a:rPr lang="en-US" dirty="0"/>
              <a:t>Managing conflicts (personally and with others)</a:t>
            </a:r>
          </a:p>
          <a:p>
            <a:r>
              <a:rPr lang="en-US" dirty="0"/>
              <a:t>Time management (blocking time, prioritizing, saying no)</a:t>
            </a:r>
          </a:p>
          <a:p>
            <a:endParaRPr lang="en-US" dirty="0"/>
          </a:p>
        </p:txBody>
      </p:sp>
      <p:sp>
        <p:nvSpPr>
          <p:cNvPr id="4" name="Content Placeholder 2">
            <a:extLst>
              <a:ext uri="{FF2B5EF4-FFF2-40B4-BE49-F238E27FC236}">
                <a16:creationId xmlns:a16="http://schemas.microsoft.com/office/drawing/2014/main" id="{8A135F44-2ACA-8A8E-F805-F961EE90C974}"/>
              </a:ext>
            </a:extLst>
          </p:cNvPr>
          <p:cNvSpPr txBox="1">
            <a:spLocks/>
          </p:cNvSpPr>
          <p:nvPr/>
        </p:nvSpPr>
        <p:spPr>
          <a:xfrm>
            <a:off x="6355976" y="1696478"/>
            <a:ext cx="5578736" cy="372460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Leadership – in your own life and at work</a:t>
            </a:r>
          </a:p>
          <a:p>
            <a:pPr lvl="1"/>
            <a:r>
              <a:rPr lang="en-US" dirty="0"/>
              <a:t>Being authentic wherever you are</a:t>
            </a:r>
          </a:p>
          <a:p>
            <a:pPr lvl="1"/>
            <a:r>
              <a:rPr lang="en-US" dirty="0"/>
              <a:t>Defining success</a:t>
            </a:r>
          </a:p>
          <a:p>
            <a:r>
              <a:rPr lang="en-US" dirty="0"/>
              <a:t>Taking things personally – “what’s mine?”</a:t>
            </a:r>
          </a:p>
          <a:p>
            <a:r>
              <a:rPr lang="en-US" dirty="0"/>
              <a:t>Developing confidence in yourself (imposter syndrome)</a:t>
            </a:r>
          </a:p>
          <a:p>
            <a:r>
              <a:rPr lang="en-US" dirty="0"/>
              <a:t>Building a support network</a:t>
            </a:r>
          </a:p>
          <a:p>
            <a:r>
              <a:rPr lang="en-US" dirty="0"/>
              <a:t>Creating a holistic identity – you are more than your job</a:t>
            </a:r>
          </a:p>
          <a:p>
            <a:pPr lvl="1"/>
            <a:r>
              <a:rPr lang="en-US" dirty="0"/>
              <a:t>Filling your cup</a:t>
            </a:r>
          </a:p>
          <a:p>
            <a:r>
              <a:rPr lang="en-US" dirty="0"/>
              <a:t>Self-care routines &amp; habits</a:t>
            </a:r>
          </a:p>
          <a:p>
            <a:pPr lvl="1"/>
            <a:r>
              <a:rPr lang="en-US" dirty="0"/>
              <a:t>Sleep, think, eat, hydrate &amp; move WELL </a:t>
            </a:r>
          </a:p>
        </p:txBody>
      </p:sp>
      <p:sp>
        <p:nvSpPr>
          <p:cNvPr id="7" name="TextBox 6">
            <a:extLst>
              <a:ext uri="{FF2B5EF4-FFF2-40B4-BE49-F238E27FC236}">
                <a16:creationId xmlns:a16="http://schemas.microsoft.com/office/drawing/2014/main" id="{8CD0828B-D969-50DE-1194-68A9577F1EDB}"/>
              </a:ext>
            </a:extLst>
          </p:cNvPr>
          <p:cNvSpPr txBox="1"/>
          <p:nvPr/>
        </p:nvSpPr>
        <p:spPr>
          <a:xfrm>
            <a:off x="1259633" y="5794310"/>
            <a:ext cx="1026367" cy="369332"/>
          </a:xfrm>
          <a:prstGeom prst="rect">
            <a:avLst/>
          </a:prstGeom>
          <a:noFill/>
        </p:spPr>
        <p:txBody>
          <a:bodyPr wrap="square" rtlCol="0">
            <a:spAutoFit/>
          </a:bodyPr>
          <a:lstStyle/>
          <a:p>
            <a:r>
              <a:rPr lang="en-US" b="1" dirty="0"/>
              <a:t>ASSESS</a:t>
            </a:r>
          </a:p>
        </p:txBody>
      </p:sp>
      <p:sp>
        <p:nvSpPr>
          <p:cNvPr id="8" name="TextBox 7">
            <a:extLst>
              <a:ext uri="{FF2B5EF4-FFF2-40B4-BE49-F238E27FC236}">
                <a16:creationId xmlns:a16="http://schemas.microsoft.com/office/drawing/2014/main" id="{F59C5858-09BA-1FC3-A445-604BAC5F4151}"/>
              </a:ext>
            </a:extLst>
          </p:cNvPr>
          <p:cNvSpPr txBox="1"/>
          <p:nvPr/>
        </p:nvSpPr>
        <p:spPr>
          <a:xfrm>
            <a:off x="3082212" y="5794310"/>
            <a:ext cx="1128455" cy="369332"/>
          </a:xfrm>
          <a:prstGeom prst="rect">
            <a:avLst/>
          </a:prstGeom>
          <a:noFill/>
        </p:spPr>
        <p:txBody>
          <a:bodyPr wrap="square" rtlCol="0">
            <a:spAutoFit/>
          </a:bodyPr>
          <a:lstStyle/>
          <a:p>
            <a:r>
              <a:rPr lang="en-US" b="1" dirty="0"/>
              <a:t>ACQUIRE</a:t>
            </a:r>
          </a:p>
        </p:txBody>
      </p:sp>
      <p:sp>
        <p:nvSpPr>
          <p:cNvPr id="9" name="TextBox 8">
            <a:extLst>
              <a:ext uri="{FF2B5EF4-FFF2-40B4-BE49-F238E27FC236}">
                <a16:creationId xmlns:a16="http://schemas.microsoft.com/office/drawing/2014/main" id="{EE0496D5-D466-1A5C-F937-35A8AE4D6808}"/>
              </a:ext>
            </a:extLst>
          </p:cNvPr>
          <p:cNvSpPr txBox="1"/>
          <p:nvPr/>
        </p:nvSpPr>
        <p:spPr>
          <a:xfrm>
            <a:off x="4904792" y="5794310"/>
            <a:ext cx="1128455" cy="369332"/>
          </a:xfrm>
          <a:prstGeom prst="rect">
            <a:avLst/>
          </a:prstGeom>
          <a:noFill/>
        </p:spPr>
        <p:txBody>
          <a:bodyPr wrap="square" rtlCol="0">
            <a:spAutoFit/>
          </a:bodyPr>
          <a:lstStyle/>
          <a:p>
            <a:r>
              <a:rPr lang="en-US" b="1" dirty="0"/>
              <a:t>PRACTICE</a:t>
            </a:r>
          </a:p>
        </p:txBody>
      </p:sp>
      <p:sp>
        <p:nvSpPr>
          <p:cNvPr id="10" name="Arrow: Right 9">
            <a:extLst>
              <a:ext uri="{FF2B5EF4-FFF2-40B4-BE49-F238E27FC236}">
                <a16:creationId xmlns:a16="http://schemas.microsoft.com/office/drawing/2014/main" id="{46850B7E-9581-41E1-BA28-B7916F5C9873}"/>
              </a:ext>
            </a:extLst>
          </p:cNvPr>
          <p:cNvSpPr/>
          <p:nvPr/>
        </p:nvSpPr>
        <p:spPr>
          <a:xfrm>
            <a:off x="2460446" y="5836298"/>
            <a:ext cx="345232" cy="2853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8C84C3B-5682-4308-E21B-3211DC1AAD57}"/>
              </a:ext>
            </a:extLst>
          </p:cNvPr>
          <p:cNvSpPr/>
          <p:nvPr/>
        </p:nvSpPr>
        <p:spPr>
          <a:xfrm>
            <a:off x="4385113" y="5836298"/>
            <a:ext cx="345232" cy="2853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E8C7A9-4697-1F4E-4571-ED3F1D51BC58}"/>
              </a:ext>
            </a:extLst>
          </p:cNvPr>
          <p:cNvSpPr/>
          <p:nvPr/>
        </p:nvSpPr>
        <p:spPr>
          <a:xfrm>
            <a:off x="1073020" y="5561045"/>
            <a:ext cx="5022980" cy="8210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191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earing a helmet and a cape&#10;&#10;Description automatically generated">
            <a:extLst>
              <a:ext uri="{FF2B5EF4-FFF2-40B4-BE49-F238E27FC236}">
                <a16:creationId xmlns:a16="http://schemas.microsoft.com/office/drawing/2014/main" id="{616CC334-F481-2C4F-4675-09E10C8F737C}"/>
              </a:ext>
            </a:extLst>
          </p:cNvPr>
          <p:cNvPicPr>
            <a:picLocks noChangeAspect="1"/>
          </p:cNvPicPr>
          <p:nvPr/>
        </p:nvPicPr>
        <p:blipFill>
          <a:blip r:embed="rId2">
            <a:extLst>
              <a:ext uri="{28A0092B-C50C-407E-A947-70E740481C1C}">
                <a14:useLocalDpi xmlns:a14="http://schemas.microsoft.com/office/drawing/2010/main" val="0"/>
              </a:ext>
            </a:extLst>
          </a:blip>
          <a:srcRect r="29501"/>
          <a:stretch/>
        </p:blipFill>
        <p:spPr>
          <a:xfrm>
            <a:off x="2522356"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E750AD-5389-7D71-679D-ABD920B403CF}"/>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a:t>Personal Stress Response Plan</a:t>
            </a:r>
          </a:p>
        </p:txBody>
      </p:sp>
      <p:sp>
        <p:nvSpPr>
          <p:cNvPr id="4" name="TextBox 3">
            <a:extLst>
              <a:ext uri="{FF2B5EF4-FFF2-40B4-BE49-F238E27FC236}">
                <a16:creationId xmlns:a16="http://schemas.microsoft.com/office/drawing/2014/main" id="{F3C30D5A-70ED-7D4C-5ED1-8F44E23A4E6D}"/>
              </a:ext>
            </a:extLst>
          </p:cNvPr>
          <p:cNvSpPr txBox="1"/>
          <p:nvPr/>
        </p:nvSpPr>
        <p:spPr>
          <a:xfrm>
            <a:off x="520959" y="2219357"/>
            <a:ext cx="4610878" cy="4273518"/>
          </a:xfrm>
          <a:prstGeom prst="rect">
            <a:avLst/>
          </a:prstGeom>
        </p:spPr>
        <p:txBody>
          <a:bodyPr vert="horz" lIns="91440" tIns="45720" rIns="91440" bIns="45720" rtlCol="0">
            <a:normAutofit lnSpcReduction="10000"/>
          </a:bodyPr>
          <a:lstStyle/>
          <a:p>
            <a:pPr marL="342900" indent="-228600">
              <a:lnSpc>
                <a:spcPct val="90000"/>
              </a:lnSpc>
              <a:spcAft>
                <a:spcPts val="600"/>
              </a:spcAft>
              <a:buFont typeface="Arial" panose="020B0604020202020204" pitchFamily="34" charset="0"/>
              <a:buChar char="•"/>
            </a:pPr>
            <a:r>
              <a:rPr lang="en-US" sz="2400" dirty="0"/>
              <a:t>Know Your Triggers</a:t>
            </a:r>
          </a:p>
          <a:p>
            <a:pPr marL="342900" indent="-228600">
              <a:lnSpc>
                <a:spcPct val="90000"/>
              </a:lnSpc>
              <a:spcAft>
                <a:spcPts val="600"/>
              </a:spcAft>
              <a:buFont typeface="Arial" panose="020B0604020202020204" pitchFamily="34" charset="0"/>
              <a:buChar char="•"/>
            </a:pPr>
            <a:endParaRPr lang="en-US" sz="2400" dirty="0"/>
          </a:p>
          <a:p>
            <a:pPr marL="342900" indent="-228600">
              <a:lnSpc>
                <a:spcPct val="90000"/>
              </a:lnSpc>
              <a:spcAft>
                <a:spcPts val="600"/>
              </a:spcAft>
              <a:buFont typeface="Arial" panose="020B0604020202020204" pitchFamily="34" charset="0"/>
              <a:buChar char="•"/>
            </a:pPr>
            <a:r>
              <a:rPr lang="en-US" sz="2400" dirty="0"/>
              <a:t>Know Your Response to Stress</a:t>
            </a:r>
          </a:p>
          <a:p>
            <a:pPr marL="342900" indent="-228600">
              <a:lnSpc>
                <a:spcPct val="90000"/>
              </a:lnSpc>
              <a:spcAft>
                <a:spcPts val="600"/>
              </a:spcAft>
              <a:buFont typeface="Arial" panose="020B0604020202020204" pitchFamily="34" charset="0"/>
              <a:buChar char="•"/>
            </a:pPr>
            <a:endParaRPr lang="en-US" sz="2400" dirty="0"/>
          </a:p>
          <a:p>
            <a:pPr marL="342900" indent="-228600">
              <a:lnSpc>
                <a:spcPct val="90000"/>
              </a:lnSpc>
              <a:spcAft>
                <a:spcPts val="600"/>
              </a:spcAft>
              <a:buFont typeface="Arial" panose="020B0604020202020204" pitchFamily="34" charset="0"/>
              <a:buChar char="•"/>
            </a:pPr>
            <a:r>
              <a:rPr lang="en-US" sz="2400" dirty="0"/>
              <a:t>Control the Controllables</a:t>
            </a:r>
          </a:p>
          <a:p>
            <a:pPr marL="342900" indent="-228600">
              <a:lnSpc>
                <a:spcPct val="90000"/>
              </a:lnSpc>
              <a:spcAft>
                <a:spcPts val="600"/>
              </a:spcAft>
              <a:buFont typeface="Arial" panose="020B0604020202020204" pitchFamily="34" charset="0"/>
              <a:buChar char="•"/>
            </a:pPr>
            <a:endParaRPr lang="en-US" sz="2400" dirty="0"/>
          </a:p>
          <a:p>
            <a:pPr marL="342900" indent="-228600">
              <a:lnSpc>
                <a:spcPct val="90000"/>
              </a:lnSpc>
              <a:spcAft>
                <a:spcPts val="600"/>
              </a:spcAft>
              <a:buFont typeface="Arial" panose="020B0604020202020204" pitchFamily="34" charset="0"/>
              <a:buChar char="•"/>
            </a:pPr>
            <a:r>
              <a:rPr lang="en-US" sz="2400" dirty="0"/>
              <a:t>Replace Unsupportive Thoughts with Empowering Thoughts</a:t>
            </a:r>
          </a:p>
          <a:p>
            <a:pPr marL="342900" indent="-228600">
              <a:lnSpc>
                <a:spcPct val="90000"/>
              </a:lnSpc>
              <a:spcAft>
                <a:spcPts val="600"/>
              </a:spcAft>
              <a:buFont typeface="Arial" panose="020B0604020202020204" pitchFamily="34" charset="0"/>
              <a:buChar char="•"/>
            </a:pPr>
            <a:endParaRPr lang="en-US" sz="2400" dirty="0"/>
          </a:p>
          <a:p>
            <a:pPr marL="342900" indent="-228600">
              <a:lnSpc>
                <a:spcPct val="90000"/>
              </a:lnSpc>
              <a:spcAft>
                <a:spcPts val="600"/>
              </a:spcAft>
              <a:buFont typeface="Arial" panose="020B0604020202020204" pitchFamily="34" charset="0"/>
              <a:buChar char="•"/>
            </a:pPr>
            <a:r>
              <a:rPr lang="en-US" sz="2400" dirty="0"/>
              <a:t>Have a List (and toolbox) of Healthy Coping Skills</a:t>
            </a:r>
          </a:p>
        </p:txBody>
      </p:sp>
    </p:spTree>
    <p:extLst>
      <p:ext uri="{BB962C8B-B14F-4D97-AF65-F5344CB8AC3E}">
        <p14:creationId xmlns:p14="http://schemas.microsoft.com/office/powerpoint/2010/main" val="41374823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traffic light showing green&#10;&#10;Description automatically generated with low confidence">
            <a:extLst>
              <a:ext uri="{FF2B5EF4-FFF2-40B4-BE49-F238E27FC236}">
                <a16:creationId xmlns:a16="http://schemas.microsoft.com/office/drawing/2014/main" id="{56625406-348F-D45F-CBBF-7BA333853030}"/>
              </a:ext>
            </a:extLst>
          </p:cNvPr>
          <p:cNvPicPr>
            <a:picLocks noChangeAspect="1"/>
          </p:cNvPicPr>
          <p:nvPr/>
        </p:nvPicPr>
        <p:blipFill rotWithShape="1">
          <a:blip r:embed="rId2">
            <a:extLst>
              <a:ext uri="{28A0092B-C50C-407E-A947-70E740481C1C}">
                <a14:useLocalDpi xmlns:a14="http://schemas.microsoft.com/office/drawing/2010/main" val="0"/>
              </a:ext>
            </a:extLst>
          </a:blip>
          <a:srcRect l="6383" t="7154" r="2706" b="15707"/>
          <a:stretch/>
        </p:blipFill>
        <p:spPr>
          <a:xfrm>
            <a:off x="20" y="829559"/>
            <a:ext cx="5394940" cy="602844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7D0B67F1-5487-96AA-CD13-990851CDCE2C}"/>
              </a:ext>
            </a:extLst>
          </p:cNvPr>
          <p:cNvSpPr>
            <a:spLocks noGrp="1"/>
          </p:cNvSpPr>
          <p:nvPr>
            <p:ph type="title"/>
          </p:nvPr>
        </p:nvSpPr>
        <p:spPr>
          <a:xfrm>
            <a:off x="5533534" y="365126"/>
            <a:ext cx="5902815" cy="954628"/>
          </a:xfrm>
        </p:spPr>
        <p:txBody>
          <a:bodyPr/>
          <a:lstStyle/>
          <a:p>
            <a:r>
              <a:rPr lang="en-US" dirty="0"/>
              <a:t>Awareness </a:t>
            </a:r>
          </a:p>
        </p:txBody>
      </p:sp>
      <p:sp>
        <p:nvSpPr>
          <p:cNvPr id="5" name="TextBox 4">
            <a:extLst>
              <a:ext uri="{FF2B5EF4-FFF2-40B4-BE49-F238E27FC236}">
                <a16:creationId xmlns:a16="http://schemas.microsoft.com/office/drawing/2014/main" id="{3545CA5E-0E41-E559-4E79-20096580894B}"/>
              </a:ext>
            </a:extLst>
          </p:cNvPr>
          <p:cNvSpPr txBox="1"/>
          <p:nvPr/>
        </p:nvSpPr>
        <p:spPr>
          <a:xfrm>
            <a:off x="6096000" y="4751109"/>
            <a:ext cx="2840610" cy="707886"/>
          </a:xfrm>
          <a:prstGeom prst="rect">
            <a:avLst/>
          </a:prstGeom>
          <a:noFill/>
        </p:spPr>
        <p:txBody>
          <a:bodyPr wrap="square" rtlCol="0">
            <a:spAutoFit/>
          </a:bodyPr>
          <a:lstStyle/>
          <a:p>
            <a:r>
              <a:rPr lang="en-US" sz="4000" b="1" dirty="0"/>
              <a:t>In Control</a:t>
            </a:r>
          </a:p>
        </p:txBody>
      </p:sp>
      <p:sp>
        <p:nvSpPr>
          <p:cNvPr id="6" name="TextBox 5">
            <a:extLst>
              <a:ext uri="{FF2B5EF4-FFF2-40B4-BE49-F238E27FC236}">
                <a16:creationId xmlns:a16="http://schemas.microsoft.com/office/drawing/2014/main" id="{8FE1FBC3-D4AB-C072-7F77-DF0B69F5BF3E}"/>
              </a:ext>
            </a:extLst>
          </p:cNvPr>
          <p:cNvSpPr txBox="1"/>
          <p:nvPr/>
        </p:nvSpPr>
        <p:spPr>
          <a:xfrm>
            <a:off x="6096000" y="3211657"/>
            <a:ext cx="3868132" cy="707886"/>
          </a:xfrm>
          <a:prstGeom prst="rect">
            <a:avLst/>
          </a:prstGeom>
          <a:noFill/>
        </p:spPr>
        <p:txBody>
          <a:bodyPr wrap="square" rtlCol="0">
            <a:spAutoFit/>
          </a:bodyPr>
          <a:lstStyle/>
          <a:p>
            <a:r>
              <a:rPr lang="en-US" sz="4000" b="1" dirty="0"/>
              <a:t>Losing Control</a:t>
            </a:r>
          </a:p>
        </p:txBody>
      </p:sp>
      <p:sp>
        <p:nvSpPr>
          <p:cNvPr id="7" name="TextBox 6">
            <a:extLst>
              <a:ext uri="{FF2B5EF4-FFF2-40B4-BE49-F238E27FC236}">
                <a16:creationId xmlns:a16="http://schemas.microsoft.com/office/drawing/2014/main" id="{3B5D9EC7-F8D5-3681-C02B-73941762D97B}"/>
              </a:ext>
            </a:extLst>
          </p:cNvPr>
          <p:cNvSpPr txBox="1"/>
          <p:nvPr/>
        </p:nvSpPr>
        <p:spPr>
          <a:xfrm>
            <a:off x="6096000" y="1911762"/>
            <a:ext cx="3236536" cy="707886"/>
          </a:xfrm>
          <a:prstGeom prst="rect">
            <a:avLst/>
          </a:prstGeom>
          <a:noFill/>
        </p:spPr>
        <p:txBody>
          <a:bodyPr wrap="square" rtlCol="0">
            <a:spAutoFit/>
          </a:bodyPr>
          <a:lstStyle/>
          <a:p>
            <a:r>
              <a:rPr lang="en-US" sz="4000" b="1" dirty="0"/>
              <a:t>Out of Control</a:t>
            </a:r>
          </a:p>
        </p:txBody>
      </p:sp>
      <p:sp>
        <p:nvSpPr>
          <p:cNvPr id="8" name="Arrow: Right 7">
            <a:extLst>
              <a:ext uri="{FF2B5EF4-FFF2-40B4-BE49-F238E27FC236}">
                <a16:creationId xmlns:a16="http://schemas.microsoft.com/office/drawing/2014/main" id="{2464B925-8B9D-C0B0-BC96-B99A2F6BAB6B}"/>
              </a:ext>
            </a:extLst>
          </p:cNvPr>
          <p:cNvSpPr/>
          <p:nvPr/>
        </p:nvSpPr>
        <p:spPr>
          <a:xfrm>
            <a:off x="4091233" y="2064470"/>
            <a:ext cx="1536569" cy="40535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8CE05C6-C3B8-E3B5-3B0C-9867FFFC5512}"/>
              </a:ext>
            </a:extLst>
          </p:cNvPr>
          <p:cNvSpPr/>
          <p:nvPr/>
        </p:nvSpPr>
        <p:spPr>
          <a:xfrm>
            <a:off x="4091233" y="3362923"/>
            <a:ext cx="1536569" cy="40535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6703D4C1-41A5-EF2C-3CDB-9F5E22A4F2CD}"/>
              </a:ext>
            </a:extLst>
          </p:cNvPr>
          <p:cNvSpPr/>
          <p:nvPr/>
        </p:nvSpPr>
        <p:spPr>
          <a:xfrm>
            <a:off x="4091233" y="4902375"/>
            <a:ext cx="1536569" cy="405353"/>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823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EFEF3-F627-6D56-1590-3BAD54887506}"/>
              </a:ext>
            </a:extLst>
          </p:cNvPr>
          <p:cNvSpPr>
            <a:spLocks noGrp="1"/>
          </p:cNvSpPr>
          <p:nvPr>
            <p:ph type="title"/>
          </p:nvPr>
        </p:nvSpPr>
        <p:spPr/>
        <p:txBody>
          <a:bodyPr/>
          <a:lstStyle/>
          <a:p>
            <a:r>
              <a:rPr lang="en-US" dirty="0"/>
              <a:t>Awareness – Who am I…?</a:t>
            </a:r>
          </a:p>
        </p:txBody>
      </p:sp>
      <p:pic>
        <p:nvPicPr>
          <p:cNvPr id="4" name="Picture 3" descr="A traffic light showing green&#10;&#10;Description automatically generated with low confidence">
            <a:extLst>
              <a:ext uri="{FF2B5EF4-FFF2-40B4-BE49-F238E27FC236}">
                <a16:creationId xmlns:a16="http://schemas.microsoft.com/office/drawing/2014/main" id="{175151E4-2743-3110-3327-B655BBDD7E29}"/>
              </a:ext>
            </a:extLst>
          </p:cNvPr>
          <p:cNvPicPr>
            <a:picLocks noChangeAspect="1"/>
          </p:cNvPicPr>
          <p:nvPr/>
        </p:nvPicPr>
        <p:blipFill rotWithShape="1">
          <a:blip r:embed="rId2">
            <a:extLst>
              <a:ext uri="{28A0092B-C50C-407E-A947-70E740481C1C}">
                <a14:useLocalDpi xmlns:a14="http://schemas.microsoft.com/office/drawing/2010/main" val="0"/>
              </a:ext>
            </a:extLst>
          </a:blip>
          <a:srcRect l="6383" t="7154" r="2706" b="15707"/>
          <a:stretch/>
        </p:blipFill>
        <p:spPr>
          <a:xfrm>
            <a:off x="20" y="1423447"/>
            <a:ext cx="4275165" cy="5434553"/>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graphicFrame>
        <p:nvGraphicFramePr>
          <p:cNvPr id="5" name="Table 4">
            <a:extLst>
              <a:ext uri="{FF2B5EF4-FFF2-40B4-BE49-F238E27FC236}">
                <a16:creationId xmlns:a16="http://schemas.microsoft.com/office/drawing/2014/main" id="{0E5C6592-E1CA-7065-BEC7-FF8524C86102}"/>
              </a:ext>
            </a:extLst>
          </p:cNvPr>
          <p:cNvGraphicFramePr>
            <a:graphicFrameLocks noGrp="1"/>
          </p:cNvGraphicFramePr>
          <p:nvPr>
            <p:extLst>
              <p:ext uri="{D42A27DB-BD31-4B8C-83A1-F6EECF244321}">
                <p14:modId xmlns:p14="http://schemas.microsoft.com/office/powerpoint/2010/main" val="2940917124"/>
              </p:ext>
            </p:extLst>
          </p:nvPr>
        </p:nvGraphicFramePr>
        <p:xfrm>
          <a:off x="4078940" y="1858183"/>
          <a:ext cx="6382872" cy="4139204"/>
        </p:xfrm>
        <a:graphic>
          <a:graphicData uri="http://schemas.openxmlformats.org/drawingml/2006/table">
            <a:tbl>
              <a:tblPr firstRow="1" bandRow="1">
                <a:tableStyleId>{073A0DAA-6AF3-43AB-8588-CEC1D06C72B9}</a:tableStyleId>
              </a:tblPr>
              <a:tblGrid>
                <a:gridCol w="2127624">
                  <a:extLst>
                    <a:ext uri="{9D8B030D-6E8A-4147-A177-3AD203B41FA5}">
                      <a16:colId xmlns:a16="http://schemas.microsoft.com/office/drawing/2014/main" val="2099867009"/>
                    </a:ext>
                  </a:extLst>
                </a:gridCol>
                <a:gridCol w="2127624">
                  <a:extLst>
                    <a:ext uri="{9D8B030D-6E8A-4147-A177-3AD203B41FA5}">
                      <a16:colId xmlns:a16="http://schemas.microsoft.com/office/drawing/2014/main" val="4276372589"/>
                    </a:ext>
                  </a:extLst>
                </a:gridCol>
                <a:gridCol w="2127624">
                  <a:extLst>
                    <a:ext uri="{9D8B030D-6E8A-4147-A177-3AD203B41FA5}">
                      <a16:colId xmlns:a16="http://schemas.microsoft.com/office/drawing/2014/main" val="511050465"/>
                    </a:ext>
                  </a:extLst>
                </a:gridCol>
              </a:tblGrid>
              <a:tr h="103480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At My Best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a:solidFill>
                            <a:schemeClr val="tx1"/>
                          </a:solidFill>
                        </a:rPr>
                        <a:t>When I Struggle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602990259"/>
                  </a:ext>
                </a:extLst>
              </a:tr>
              <a:tr h="1034801">
                <a:tc>
                  <a:txBody>
                    <a:bodyPr/>
                    <a:lstStyle/>
                    <a:p>
                      <a:r>
                        <a:rPr lang="en-US" dirty="0"/>
                        <a:t>Body Language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816997715"/>
                  </a:ext>
                </a:extLst>
              </a:tr>
              <a:tr h="1034801">
                <a:tc>
                  <a:txBody>
                    <a:bodyPr/>
                    <a:lstStyle/>
                    <a:p>
                      <a:r>
                        <a:rPr lang="en-US" dirty="0"/>
                        <a:t>Focus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689567053"/>
                  </a:ext>
                </a:extLst>
              </a:tr>
              <a:tr h="1034801">
                <a:tc>
                  <a:txBody>
                    <a:bodyPr/>
                    <a:lstStyle/>
                    <a:p>
                      <a:r>
                        <a:rPr lang="en-US" dirty="0"/>
                        <a:t>Self-talk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945875229"/>
                  </a:ext>
                </a:extLst>
              </a:tr>
            </a:tbl>
          </a:graphicData>
        </a:graphic>
      </p:graphicFrame>
    </p:spTree>
    <p:extLst>
      <p:ext uri="{BB962C8B-B14F-4D97-AF65-F5344CB8AC3E}">
        <p14:creationId xmlns:p14="http://schemas.microsoft.com/office/powerpoint/2010/main" val="395670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of ">
            <a:extLst>
              <a:ext uri="{FF2B5EF4-FFF2-40B4-BE49-F238E27FC236}">
                <a16:creationId xmlns:a16="http://schemas.microsoft.com/office/drawing/2014/main" id="{906B9983-1919-5904-1BBE-A4B218B123E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computer and brain diagram&#10;&#10;Description automatically generated with medium confidence">
            <a:extLst>
              <a:ext uri="{FF2B5EF4-FFF2-40B4-BE49-F238E27FC236}">
                <a16:creationId xmlns:a16="http://schemas.microsoft.com/office/drawing/2014/main" id="{2F2E9D35-B43C-A438-E35E-3F35D5084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494" y="0"/>
            <a:ext cx="8752114" cy="6858000"/>
          </a:xfrm>
          <a:prstGeom prst="rect">
            <a:avLst/>
          </a:prstGeom>
        </p:spPr>
      </p:pic>
    </p:spTree>
    <p:extLst>
      <p:ext uri="{BB962C8B-B14F-4D97-AF65-F5344CB8AC3E}">
        <p14:creationId xmlns:p14="http://schemas.microsoft.com/office/powerpoint/2010/main" val="2324159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00C2F-3FDF-DAD4-C0FF-D15E09B01BA5}"/>
              </a:ext>
            </a:extLst>
          </p:cNvPr>
          <p:cNvSpPr>
            <a:spLocks noGrp="1"/>
          </p:cNvSpPr>
          <p:nvPr>
            <p:ph type="title"/>
          </p:nvPr>
        </p:nvSpPr>
        <p:spPr>
          <a:xfrm>
            <a:off x="838200" y="365125"/>
            <a:ext cx="10515600" cy="676409"/>
          </a:xfrm>
        </p:spPr>
        <p:txBody>
          <a:bodyPr>
            <a:normAutofit fontScale="90000"/>
          </a:bodyPr>
          <a:lstStyle/>
          <a:p>
            <a:r>
              <a:rPr lang="en-US" dirty="0"/>
              <a:t>Stress </a:t>
            </a:r>
            <a:r>
              <a:rPr lang="en-US" sz="4000" dirty="0"/>
              <a:t>Management Strategies (Toolbox)</a:t>
            </a:r>
            <a:endParaRPr lang="en-US" dirty="0"/>
          </a:p>
        </p:txBody>
      </p:sp>
      <p:sp>
        <p:nvSpPr>
          <p:cNvPr id="4" name="TextBox 3">
            <a:extLst>
              <a:ext uri="{FF2B5EF4-FFF2-40B4-BE49-F238E27FC236}">
                <a16:creationId xmlns:a16="http://schemas.microsoft.com/office/drawing/2014/main" id="{6026451D-2B6C-FFF5-7C98-E3BF186374C9}"/>
              </a:ext>
            </a:extLst>
          </p:cNvPr>
          <p:cNvSpPr txBox="1"/>
          <p:nvPr/>
        </p:nvSpPr>
        <p:spPr>
          <a:xfrm>
            <a:off x="670002" y="3514117"/>
            <a:ext cx="245326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Time Management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110004020202020204"/>
                <a:ea typeface="+mn-ea"/>
                <a:cs typeface="+mn-cs"/>
              </a:rPr>
              <a:t>Prioritize tasks: Focus on high-impact tasks and delegate or eliminate less important ones.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110004020202020204"/>
                <a:ea typeface="+mn-ea"/>
                <a:cs typeface="+mn-cs"/>
              </a:rPr>
              <a:t>Time blocking: Allocate specific time blocks for different activities, including breaks.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110004020202020204"/>
                <a:ea typeface="+mn-ea"/>
                <a:cs typeface="+mn-cs"/>
              </a:rPr>
              <a:t>Set boundaries: Establish clear work hours and avoid overworking. </a:t>
            </a:r>
          </a:p>
        </p:txBody>
      </p:sp>
      <p:sp>
        <p:nvSpPr>
          <p:cNvPr id="5" name="TextBox 4">
            <a:extLst>
              <a:ext uri="{FF2B5EF4-FFF2-40B4-BE49-F238E27FC236}">
                <a16:creationId xmlns:a16="http://schemas.microsoft.com/office/drawing/2014/main" id="{BF24AF0A-2736-6F8C-4312-A39EA57C8DA1}"/>
              </a:ext>
            </a:extLst>
          </p:cNvPr>
          <p:cNvSpPr txBox="1"/>
          <p:nvPr/>
        </p:nvSpPr>
        <p:spPr>
          <a:xfrm>
            <a:off x="3591620" y="3514117"/>
            <a:ext cx="245326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Community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110004020202020204"/>
                <a:ea typeface="+mn-ea"/>
                <a:cs typeface="+mn-cs"/>
              </a:rPr>
              <a:t>Maintain strong social relationships for emotional support.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110004020202020204"/>
                <a:ea typeface="+mn-ea"/>
                <a:cs typeface="+mn-cs"/>
              </a:rPr>
              <a:t>Spend quality time with loved ones.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110004020202020204"/>
                <a:ea typeface="+mn-ea"/>
                <a:cs typeface="+mn-cs"/>
              </a:rPr>
              <a:t>Join professional or social groups. </a:t>
            </a:r>
          </a:p>
        </p:txBody>
      </p:sp>
      <p:sp>
        <p:nvSpPr>
          <p:cNvPr id="6" name="TextBox 5">
            <a:extLst>
              <a:ext uri="{FF2B5EF4-FFF2-40B4-BE49-F238E27FC236}">
                <a16:creationId xmlns:a16="http://schemas.microsoft.com/office/drawing/2014/main" id="{A7127D4D-F30A-F448-DC98-43D805B13611}"/>
              </a:ext>
            </a:extLst>
          </p:cNvPr>
          <p:cNvSpPr txBox="1"/>
          <p:nvPr/>
        </p:nvSpPr>
        <p:spPr>
          <a:xfrm>
            <a:off x="6513238" y="3514117"/>
            <a:ext cx="2453268"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Nutrition</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Eat a balanced diet rich in fruits, vegetables, and whole grains.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Limit caffeine and alcohol consumption.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Stay hydrated. </a:t>
            </a:r>
          </a:p>
        </p:txBody>
      </p:sp>
      <p:sp>
        <p:nvSpPr>
          <p:cNvPr id="7" name="TextBox 6">
            <a:extLst>
              <a:ext uri="{FF2B5EF4-FFF2-40B4-BE49-F238E27FC236}">
                <a16:creationId xmlns:a16="http://schemas.microsoft.com/office/drawing/2014/main" id="{574A6597-6A0D-B4CD-8A50-2EF32126CB84}"/>
              </a:ext>
            </a:extLst>
          </p:cNvPr>
          <p:cNvSpPr txBox="1"/>
          <p:nvPr/>
        </p:nvSpPr>
        <p:spPr>
          <a:xfrm>
            <a:off x="3591620" y="1182231"/>
            <a:ext cx="266421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Sleep</a:t>
            </a:r>
            <a:endParaRPr kumimoji="0" lang="en-US" alt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110004020202020204"/>
                <a:ea typeface="+mn-ea"/>
                <a:cs typeface="+mn-cs"/>
              </a:rPr>
              <a:t>Prioritize quality sleep by establishing a consistent sleep schedule.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110004020202020204"/>
                <a:ea typeface="+mn-ea"/>
                <a:cs typeface="+mn-cs"/>
              </a:rPr>
              <a:t>Create a relaxing bedtime routine.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110004020202020204"/>
                <a:ea typeface="+mn-ea"/>
                <a:cs typeface="+mn-cs"/>
              </a:rPr>
              <a:t>Limit screen time before bed.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B740ACF-83D2-44B1-7AAE-044B15E2B4AA}"/>
              </a:ext>
            </a:extLst>
          </p:cNvPr>
          <p:cNvSpPr txBox="1"/>
          <p:nvPr/>
        </p:nvSpPr>
        <p:spPr>
          <a:xfrm>
            <a:off x="9434857" y="1182231"/>
            <a:ext cx="245326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Physical Activity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Regular exercise helps reduce stress hormones and boosts mood.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Aim for at least 150 minutes of moderate-intensity exercise per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9" name="TextBox 8">
            <a:extLst>
              <a:ext uri="{FF2B5EF4-FFF2-40B4-BE49-F238E27FC236}">
                <a16:creationId xmlns:a16="http://schemas.microsoft.com/office/drawing/2014/main" id="{70060F21-E073-92A7-40FB-D47720B58AA3}"/>
              </a:ext>
            </a:extLst>
          </p:cNvPr>
          <p:cNvSpPr txBox="1"/>
          <p:nvPr/>
        </p:nvSpPr>
        <p:spPr>
          <a:xfrm>
            <a:off x="6513239" y="1182231"/>
            <a:ext cx="266421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Mindfulness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Mindfulness involves being present and focused on the current moment.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Regular meditation can reduce stress, improve focus, and enhance emotional regulation.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Apps like Headspace or Calm can provide guided meditations. </a:t>
            </a:r>
          </a:p>
        </p:txBody>
      </p:sp>
      <p:sp>
        <p:nvSpPr>
          <p:cNvPr id="10" name="TextBox 9">
            <a:extLst>
              <a:ext uri="{FF2B5EF4-FFF2-40B4-BE49-F238E27FC236}">
                <a16:creationId xmlns:a16="http://schemas.microsoft.com/office/drawing/2014/main" id="{1C0E332D-E7E2-2AC0-462B-D55FFE54E277}"/>
              </a:ext>
            </a:extLst>
          </p:cNvPr>
          <p:cNvSpPr txBox="1"/>
          <p:nvPr/>
        </p:nvSpPr>
        <p:spPr>
          <a:xfrm>
            <a:off x="670002" y="1182231"/>
            <a:ext cx="266421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Train Your Mind</a:t>
            </a:r>
          </a:p>
          <a:p>
            <a:pPr marL="55563" marR="0" lvl="0"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Create a stress management plan</a:t>
            </a:r>
          </a:p>
          <a:p>
            <a:pPr marL="55563" marR="0" lvl="0"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Develop resilience</a:t>
            </a:r>
          </a:p>
          <a:p>
            <a:pPr marL="55563" marR="0" lvl="0"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Identify your stressors</a:t>
            </a:r>
          </a:p>
          <a:p>
            <a:pPr marL="55563" marR="0" lvl="0"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Develop coping mechanisms for stressful situations</a:t>
            </a:r>
          </a:p>
          <a:p>
            <a:pPr marL="55563" marR="0" lvl="0"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Identify Negative Thought Patterns and challenge them</a:t>
            </a:r>
          </a:p>
        </p:txBody>
      </p:sp>
      <p:sp>
        <p:nvSpPr>
          <p:cNvPr id="18" name="TextBox 17">
            <a:extLst>
              <a:ext uri="{FF2B5EF4-FFF2-40B4-BE49-F238E27FC236}">
                <a16:creationId xmlns:a16="http://schemas.microsoft.com/office/drawing/2014/main" id="{00B8E01B-8FB1-B421-E971-768C9C56A9B1}"/>
              </a:ext>
            </a:extLst>
          </p:cNvPr>
          <p:cNvSpPr txBox="1"/>
          <p:nvPr/>
        </p:nvSpPr>
        <p:spPr>
          <a:xfrm>
            <a:off x="6513238" y="5323324"/>
            <a:ext cx="245326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Switch off</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Read fiction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Spend time in nature</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Find a hobby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Watch tv / movies</a:t>
            </a:r>
          </a:p>
        </p:txBody>
      </p:sp>
      <p:sp>
        <p:nvSpPr>
          <p:cNvPr id="20" name="TextBox 19">
            <a:extLst>
              <a:ext uri="{FF2B5EF4-FFF2-40B4-BE49-F238E27FC236}">
                <a16:creationId xmlns:a16="http://schemas.microsoft.com/office/drawing/2014/main" id="{E89B9CBC-2DBF-BF13-17B0-B58D3B29E72E}"/>
              </a:ext>
            </a:extLst>
          </p:cNvPr>
          <p:cNvSpPr txBox="1"/>
          <p:nvPr/>
        </p:nvSpPr>
        <p:spPr>
          <a:xfrm>
            <a:off x="9434856" y="3514117"/>
            <a:ext cx="2664213"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Relaxation Techniques</a:t>
            </a:r>
          </a:p>
          <a:p>
            <a:pPr marL="55563" marR="0" lvl="0"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Body scans</a:t>
            </a:r>
          </a:p>
          <a:p>
            <a:pPr marL="55563" marR="0" lvl="0"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Progressive relaxation</a:t>
            </a:r>
          </a:p>
          <a:p>
            <a:pPr marL="55563" marR="0" lvl="0"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Meditation</a:t>
            </a:r>
          </a:p>
          <a:p>
            <a:pPr marL="55563" marR="0" lvl="0"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Breathwork</a:t>
            </a:r>
          </a:p>
          <a:p>
            <a:pPr marL="55563" marR="0" lvl="0"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Visualization</a:t>
            </a:r>
          </a:p>
          <a:p>
            <a:pPr marL="55563" marR="0" lvl="0"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Imagery</a:t>
            </a:r>
          </a:p>
        </p:txBody>
      </p:sp>
    </p:spTree>
    <p:extLst>
      <p:ext uri="{BB962C8B-B14F-4D97-AF65-F5344CB8AC3E}">
        <p14:creationId xmlns:p14="http://schemas.microsoft.com/office/powerpoint/2010/main" val="988193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29" name="Rectangle 5128">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31" name="Rectangle 513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33" name="Rectangle 5132">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135" name="Freeform: Shape 5134">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137" name="Rectangle 5136">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9692BDE-598E-CFBA-4AFA-74DCD8B0B9E7}"/>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Interrupt the Survival Response</a:t>
            </a:r>
          </a:p>
        </p:txBody>
      </p:sp>
      <p:pic>
        <p:nvPicPr>
          <p:cNvPr id="5122" name="Picture 2" descr="4,700+ Open Mouth Icon Stock Illustrations, Royalty-Free ...">
            <a:extLst>
              <a:ext uri="{FF2B5EF4-FFF2-40B4-BE49-F238E27FC236}">
                <a16:creationId xmlns:a16="http://schemas.microsoft.com/office/drawing/2014/main" id="{C0E46F8B-ED47-CA2E-DE25-4BF4884B7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279" y="3775943"/>
            <a:ext cx="1707210" cy="17072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2F0774-F921-AD34-C878-C2F2B5AF94CF}"/>
              </a:ext>
            </a:extLst>
          </p:cNvPr>
          <p:cNvSpPr txBox="1"/>
          <p:nvPr/>
        </p:nvSpPr>
        <p:spPr>
          <a:xfrm>
            <a:off x="4866720" y="411174"/>
            <a:ext cx="6496373" cy="1738938"/>
          </a:xfrm>
          <a:prstGeom prst="rect">
            <a:avLst/>
          </a:prstGeom>
          <a:noFill/>
        </p:spPr>
        <p:txBody>
          <a:bodyPr wrap="square" rtlCol="0">
            <a:spAutoFit/>
          </a:bodyPr>
          <a:lstStyle/>
          <a:p>
            <a:pPr marL="0" marR="0" lvl="0" indent="0" algn="ctr" defTabSz="621792" rtl="0" eaLnBrk="1" fontAlgn="auto" latinLnBrk="0" hangingPunct="1">
              <a:lnSpc>
                <a:spcPct val="100000"/>
              </a:lnSpc>
              <a:spcBef>
                <a:spcPts val="0"/>
              </a:spcBef>
              <a:spcAft>
                <a:spcPts val="60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ptos" panose="02110004020202020204"/>
                <a:ea typeface="+mn-ea"/>
                <a:cs typeface="+mn-cs"/>
              </a:rPr>
              <a:t>Breath</a:t>
            </a:r>
          </a:p>
          <a:p>
            <a:pPr marL="0" marR="0" lvl="0" indent="0" algn="ctr" defTabSz="621792" rtl="0" eaLnBrk="1" fontAlgn="auto" latinLnBrk="0" hangingPunct="1">
              <a:lnSpc>
                <a:spcPct val="100000"/>
              </a:lnSpc>
              <a:spcBef>
                <a:spcPts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rPr>
              <a:t>Physiological Sigh</a:t>
            </a:r>
            <a:endParaRPr kumimoji="0" lang="en-US" sz="6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8FDADA3E-9D85-1993-EC27-77E74CC9FAEA}"/>
              </a:ext>
            </a:extLst>
          </p:cNvPr>
          <p:cNvSpPr txBox="1"/>
          <p:nvPr/>
        </p:nvSpPr>
        <p:spPr>
          <a:xfrm>
            <a:off x="7431597" y="2482972"/>
            <a:ext cx="4173925" cy="2539157"/>
          </a:xfrm>
          <a:prstGeom prst="rect">
            <a:avLst/>
          </a:prstGeom>
          <a:noFill/>
        </p:spPr>
        <p:txBody>
          <a:bodyPr wrap="square" rtlCol="0">
            <a:spAutoFit/>
          </a:bodyPr>
          <a:lstStyle/>
          <a:p>
            <a:pPr marL="0" marR="0" lvl="0" indent="0" algn="ctr" defTabSz="621792"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One big inhale</a:t>
            </a:r>
          </a:p>
          <a:p>
            <a:pPr marL="0" marR="0" lvl="0" indent="0" algn="ctr" defTabSz="621792"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One short inhale</a:t>
            </a:r>
          </a:p>
          <a:p>
            <a:pPr marL="0" marR="0" lvl="0" indent="0" algn="ctr" defTabSz="621792" rtl="0" eaLnBrk="1" fontAlgn="auto" latinLnBrk="0" hangingPunct="1">
              <a:lnSpc>
                <a:spcPct val="100000"/>
              </a:lnSpc>
              <a:spcBef>
                <a:spcPts val="0"/>
              </a:spcBef>
              <a:spcAft>
                <a:spcPts val="60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621792" rtl="0" eaLnBrk="1" fontAlgn="auto" latinLnBrk="0" hangingPunct="1">
              <a:lnSpc>
                <a:spcPct val="100000"/>
              </a:lnSpc>
              <a:spcBef>
                <a:spcPts val="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Long, slow exhale</a:t>
            </a:r>
            <a:endParaRPr kumimoji="0" lang="en-US" sz="5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Graphic 6" descr="Nose outline">
            <a:extLst>
              <a:ext uri="{FF2B5EF4-FFF2-40B4-BE49-F238E27FC236}">
                <a16:creationId xmlns:a16="http://schemas.microsoft.com/office/drawing/2014/main" id="{7719097F-5D61-1B58-8A9B-54DBD27490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9112" y="2561285"/>
            <a:ext cx="1041543" cy="1041543"/>
          </a:xfrm>
          <a:prstGeom prst="rect">
            <a:avLst/>
          </a:prstGeom>
        </p:spPr>
      </p:pic>
      <p:sp>
        <p:nvSpPr>
          <p:cNvPr id="8" name="Arrow: Right 7">
            <a:extLst>
              <a:ext uri="{FF2B5EF4-FFF2-40B4-BE49-F238E27FC236}">
                <a16:creationId xmlns:a16="http://schemas.microsoft.com/office/drawing/2014/main" id="{414CF252-15C1-A907-E5C6-92CCCFCA1F18}"/>
              </a:ext>
            </a:extLst>
          </p:cNvPr>
          <p:cNvSpPr/>
          <p:nvPr/>
        </p:nvSpPr>
        <p:spPr>
          <a:xfrm>
            <a:off x="7022740" y="2804603"/>
            <a:ext cx="539607" cy="5470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Arrow: Right 8">
            <a:extLst>
              <a:ext uri="{FF2B5EF4-FFF2-40B4-BE49-F238E27FC236}">
                <a16:creationId xmlns:a16="http://schemas.microsoft.com/office/drawing/2014/main" id="{782394EF-35AC-A9A1-643D-DB3C3228D9C5}"/>
              </a:ext>
            </a:extLst>
          </p:cNvPr>
          <p:cNvSpPr/>
          <p:nvPr/>
        </p:nvSpPr>
        <p:spPr>
          <a:xfrm>
            <a:off x="7024932" y="4356016"/>
            <a:ext cx="539607" cy="54706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35806AC8-400E-3851-764E-0474B782DD42}"/>
              </a:ext>
            </a:extLst>
          </p:cNvPr>
          <p:cNvSpPr/>
          <p:nvPr/>
        </p:nvSpPr>
        <p:spPr>
          <a:xfrm>
            <a:off x="2908337" y="4529691"/>
            <a:ext cx="2571750" cy="206432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Real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Tool</a:t>
            </a:r>
          </a:p>
        </p:txBody>
      </p:sp>
      <p:pic>
        <p:nvPicPr>
          <p:cNvPr id="11" name="Picture 2" descr="Gold Nugget On White Background Stock Photo - Download Image Now - Gold -  Metal, Gold Colored, Nugget - iStock">
            <a:extLst>
              <a:ext uri="{FF2B5EF4-FFF2-40B4-BE49-F238E27FC236}">
                <a16:creationId xmlns:a16="http://schemas.microsoft.com/office/drawing/2014/main" id="{F510397E-1357-2487-D607-149BF23721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6279" y="411174"/>
            <a:ext cx="1153967" cy="676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130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3080-8383-3946-2877-5DB8F1206300}"/>
              </a:ext>
            </a:extLst>
          </p:cNvPr>
          <p:cNvSpPr>
            <a:spLocks noGrp="1"/>
          </p:cNvSpPr>
          <p:nvPr>
            <p:ph type="title"/>
          </p:nvPr>
        </p:nvSpPr>
        <p:spPr/>
        <p:txBody>
          <a:bodyPr/>
          <a:lstStyle/>
          <a:p>
            <a:r>
              <a:rPr lang="en-US" dirty="0"/>
              <a:t>Box Breathing</a:t>
            </a:r>
          </a:p>
        </p:txBody>
      </p:sp>
      <p:pic>
        <p:nvPicPr>
          <p:cNvPr id="4" name="Picture 2" descr="Box Breathing: a Simple Biohack to Quickly Reduce Stress and Anxiety - Dave  McCusker">
            <a:extLst>
              <a:ext uri="{FF2B5EF4-FFF2-40B4-BE49-F238E27FC236}">
                <a16:creationId xmlns:a16="http://schemas.microsoft.com/office/drawing/2014/main" id="{C2D1BDD1-A547-5F13-7408-D85522ABE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553" y="1524338"/>
            <a:ext cx="8062484" cy="453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7648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4 Benefits to Waking Early and How to Make the Transition">
            <a:extLst>
              <a:ext uri="{FF2B5EF4-FFF2-40B4-BE49-F238E27FC236}">
                <a16:creationId xmlns:a16="http://schemas.microsoft.com/office/drawing/2014/main" id="{0038FE45-73EF-77A7-D562-193FFCB32D74}"/>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r="7110"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8310AA-3C22-9990-97AD-1396EF5C084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Performance Routines</a:t>
            </a:r>
            <a:br>
              <a:rPr lang="en-US" sz="6000" dirty="0">
                <a:solidFill>
                  <a:srgbClr val="FFFFFF"/>
                </a:solidFill>
              </a:rPr>
            </a:br>
            <a:r>
              <a:rPr lang="en-US" sz="6000" dirty="0">
                <a:solidFill>
                  <a:srgbClr val="FFFFFF"/>
                </a:solidFill>
              </a:rPr>
              <a:t>(Morning)</a:t>
            </a:r>
          </a:p>
        </p:txBody>
      </p:sp>
    </p:spTree>
    <p:extLst>
      <p:ext uri="{BB962C8B-B14F-4D97-AF65-F5344CB8AC3E}">
        <p14:creationId xmlns:p14="http://schemas.microsoft.com/office/powerpoint/2010/main" val="1864390605"/>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ATIONAL RELAXATION DAY - August 15, 2025 - National Today">
            <a:extLst>
              <a:ext uri="{FF2B5EF4-FFF2-40B4-BE49-F238E27FC236}">
                <a16:creationId xmlns:a16="http://schemas.microsoft.com/office/drawing/2014/main" id="{146699B6-3EF3-E5BF-BF49-339FF1418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065"/>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118EC-2551-9AB6-1D5A-760304751DBD}"/>
              </a:ext>
            </a:extLst>
          </p:cNvPr>
          <p:cNvSpPr>
            <a:spLocks noGrp="1"/>
          </p:cNvSpPr>
          <p:nvPr>
            <p:ph type="title"/>
          </p:nvPr>
        </p:nvSpPr>
        <p:spPr>
          <a:xfrm>
            <a:off x="1097280" y="325550"/>
            <a:ext cx="10058400" cy="962074"/>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rPr>
              <a:t>Progressive Relaxation</a:t>
            </a:r>
          </a:p>
        </p:txBody>
      </p:sp>
    </p:spTree>
    <p:extLst>
      <p:ext uri="{BB962C8B-B14F-4D97-AF65-F5344CB8AC3E}">
        <p14:creationId xmlns:p14="http://schemas.microsoft.com/office/powerpoint/2010/main" val="23308636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EE04B-AFF6-DF93-5DC0-74CC8965A0C0}"/>
              </a:ext>
            </a:extLst>
          </p:cNvPr>
          <p:cNvSpPr>
            <a:spLocks noGrp="1"/>
          </p:cNvSpPr>
          <p:nvPr>
            <p:ph type="title"/>
          </p:nvPr>
        </p:nvSpPr>
        <p:spPr/>
        <p:txBody>
          <a:bodyPr/>
          <a:lstStyle/>
          <a:p>
            <a:r>
              <a:rPr lang="en-US" dirty="0"/>
              <a:t>Self-care</a:t>
            </a:r>
          </a:p>
        </p:txBody>
      </p:sp>
      <p:sp>
        <p:nvSpPr>
          <p:cNvPr id="4" name="Oval 3">
            <a:extLst>
              <a:ext uri="{FF2B5EF4-FFF2-40B4-BE49-F238E27FC236}">
                <a16:creationId xmlns:a16="http://schemas.microsoft.com/office/drawing/2014/main" id="{D52FDAF1-464A-F67E-CE8F-6845EE83A056}"/>
              </a:ext>
            </a:extLst>
          </p:cNvPr>
          <p:cNvSpPr/>
          <p:nvPr/>
        </p:nvSpPr>
        <p:spPr>
          <a:xfrm>
            <a:off x="267252" y="2237495"/>
            <a:ext cx="2841520" cy="2690106"/>
          </a:xfrm>
          <a:prstGeom prst="ellipse">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SLEEP</a:t>
            </a:r>
          </a:p>
          <a:p>
            <a:pPr algn="ctr"/>
            <a:r>
              <a:rPr lang="en-US" b="1" dirty="0">
                <a:solidFill>
                  <a:schemeClr val="tx1"/>
                </a:solidFill>
              </a:rPr>
              <a:t>WELL</a:t>
            </a:r>
          </a:p>
        </p:txBody>
      </p:sp>
      <p:sp>
        <p:nvSpPr>
          <p:cNvPr id="5" name="Oval 4">
            <a:extLst>
              <a:ext uri="{FF2B5EF4-FFF2-40B4-BE49-F238E27FC236}">
                <a16:creationId xmlns:a16="http://schemas.microsoft.com/office/drawing/2014/main" id="{AA7C7A0D-5C9D-D61F-8D72-4C3A49C74D30}"/>
              </a:ext>
            </a:extLst>
          </p:cNvPr>
          <p:cNvSpPr/>
          <p:nvPr/>
        </p:nvSpPr>
        <p:spPr>
          <a:xfrm>
            <a:off x="3254479" y="2237494"/>
            <a:ext cx="2841521" cy="2690107"/>
          </a:xfrm>
          <a:prstGeom prst="ellipse">
            <a:avLst/>
          </a:prstGeom>
          <a:solidFill>
            <a:srgbClr val="FA6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THINK</a:t>
            </a:r>
          </a:p>
          <a:p>
            <a:pPr algn="ctr"/>
            <a:r>
              <a:rPr lang="en-US" b="1" dirty="0">
                <a:solidFill>
                  <a:schemeClr val="tx1"/>
                </a:solidFill>
              </a:rPr>
              <a:t>WELL</a:t>
            </a:r>
          </a:p>
        </p:txBody>
      </p:sp>
      <p:sp>
        <p:nvSpPr>
          <p:cNvPr id="6" name="Oval 5">
            <a:extLst>
              <a:ext uri="{FF2B5EF4-FFF2-40B4-BE49-F238E27FC236}">
                <a16:creationId xmlns:a16="http://schemas.microsoft.com/office/drawing/2014/main" id="{BFFD4F37-6B8B-6499-70A8-3BF897970E54}"/>
              </a:ext>
            </a:extLst>
          </p:cNvPr>
          <p:cNvSpPr/>
          <p:nvPr/>
        </p:nvSpPr>
        <p:spPr>
          <a:xfrm>
            <a:off x="6241707" y="2237495"/>
            <a:ext cx="2841521" cy="269010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MOVE</a:t>
            </a:r>
          </a:p>
          <a:p>
            <a:pPr algn="ctr"/>
            <a:r>
              <a:rPr lang="en-US" b="1" dirty="0">
                <a:solidFill>
                  <a:schemeClr val="tx1"/>
                </a:solidFill>
              </a:rPr>
              <a:t>WELL</a:t>
            </a:r>
          </a:p>
        </p:txBody>
      </p:sp>
      <p:sp>
        <p:nvSpPr>
          <p:cNvPr id="7" name="Oval 6">
            <a:extLst>
              <a:ext uri="{FF2B5EF4-FFF2-40B4-BE49-F238E27FC236}">
                <a16:creationId xmlns:a16="http://schemas.microsoft.com/office/drawing/2014/main" id="{3F138C1D-7AC0-C65F-9B00-08B4FE5152A6}"/>
              </a:ext>
            </a:extLst>
          </p:cNvPr>
          <p:cNvSpPr/>
          <p:nvPr/>
        </p:nvSpPr>
        <p:spPr>
          <a:xfrm>
            <a:off x="9228935" y="2218485"/>
            <a:ext cx="2841521" cy="269010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EAT &amp; HYDRATE</a:t>
            </a:r>
          </a:p>
          <a:p>
            <a:pPr algn="ctr"/>
            <a:r>
              <a:rPr lang="en-US" b="1" dirty="0">
                <a:solidFill>
                  <a:schemeClr val="tx1"/>
                </a:solidFill>
              </a:rPr>
              <a:t>WELL</a:t>
            </a:r>
          </a:p>
        </p:txBody>
      </p:sp>
    </p:spTree>
    <p:extLst>
      <p:ext uri="{BB962C8B-B14F-4D97-AF65-F5344CB8AC3E}">
        <p14:creationId xmlns:p14="http://schemas.microsoft.com/office/powerpoint/2010/main" val="154196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203EAF3-C8C1-B623-7488-55FB21B427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0688D5-4092-D683-D49F-9523579EC9E7}"/>
              </a:ext>
            </a:extLst>
          </p:cNvPr>
          <p:cNvSpPr>
            <a:spLocks noGrp="1"/>
          </p:cNvSpPr>
          <p:nvPr>
            <p:ph type="title"/>
          </p:nvPr>
        </p:nvSpPr>
        <p:spPr/>
        <p:txBody>
          <a:bodyPr/>
          <a:lstStyle/>
          <a:p>
            <a:r>
              <a:rPr lang="en-US" dirty="0"/>
              <a:t>Develop Skills (Organizationally)</a:t>
            </a:r>
          </a:p>
        </p:txBody>
      </p:sp>
      <p:sp>
        <p:nvSpPr>
          <p:cNvPr id="3" name="Content Placeholder 2">
            <a:extLst>
              <a:ext uri="{FF2B5EF4-FFF2-40B4-BE49-F238E27FC236}">
                <a16:creationId xmlns:a16="http://schemas.microsoft.com/office/drawing/2014/main" id="{A383858D-1CDC-734F-1E44-120A6FE4F5AA}"/>
              </a:ext>
            </a:extLst>
          </p:cNvPr>
          <p:cNvSpPr>
            <a:spLocks noGrp="1"/>
          </p:cNvSpPr>
          <p:nvPr>
            <p:ph idx="1"/>
          </p:nvPr>
        </p:nvSpPr>
        <p:spPr>
          <a:xfrm>
            <a:off x="2310882" y="1890373"/>
            <a:ext cx="1551571" cy="373224"/>
          </a:xfrm>
        </p:spPr>
        <p:txBody>
          <a:bodyPr>
            <a:normAutofit fontScale="70000" lnSpcReduction="20000"/>
          </a:bodyPr>
          <a:lstStyle/>
          <a:p>
            <a:pPr marL="0" indent="0">
              <a:buNone/>
            </a:pPr>
            <a:r>
              <a:rPr lang="en-US" b="1" dirty="0"/>
              <a:t>Collaborate</a:t>
            </a:r>
          </a:p>
        </p:txBody>
      </p:sp>
      <p:sp>
        <p:nvSpPr>
          <p:cNvPr id="5" name="Content Placeholder 2">
            <a:extLst>
              <a:ext uri="{FF2B5EF4-FFF2-40B4-BE49-F238E27FC236}">
                <a16:creationId xmlns:a16="http://schemas.microsoft.com/office/drawing/2014/main" id="{996A59FC-BDEF-7DA3-4097-AACD3ACC19EC}"/>
              </a:ext>
            </a:extLst>
          </p:cNvPr>
          <p:cNvSpPr txBox="1">
            <a:spLocks/>
          </p:cNvSpPr>
          <p:nvPr/>
        </p:nvSpPr>
        <p:spPr>
          <a:xfrm>
            <a:off x="4586326" y="1890373"/>
            <a:ext cx="1551571" cy="373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Customize</a:t>
            </a:r>
          </a:p>
        </p:txBody>
      </p:sp>
      <p:sp>
        <p:nvSpPr>
          <p:cNvPr id="6" name="Content Placeholder 2">
            <a:extLst>
              <a:ext uri="{FF2B5EF4-FFF2-40B4-BE49-F238E27FC236}">
                <a16:creationId xmlns:a16="http://schemas.microsoft.com/office/drawing/2014/main" id="{958AA8C4-4E70-1A74-B8A1-156616B05C55}"/>
              </a:ext>
            </a:extLst>
          </p:cNvPr>
          <p:cNvSpPr txBox="1">
            <a:spLocks/>
          </p:cNvSpPr>
          <p:nvPr/>
        </p:nvSpPr>
        <p:spPr>
          <a:xfrm>
            <a:off x="6861770" y="1890373"/>
            <a:ext cx="1551571" cy="373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Commit</a:t>
            </a:r>
          </a:p>
        </p:txBody>
      </p:sp>
      <p:sp>
        <p:nvSpPr>
          <p:cNvPr id="7" name="Oval 6">
            <a:extLst>
              <a:ext uri="{FF2B5EF4-FFF2-40B4-BE49-F238E27FC236}">
                <a16:creationId xmlns:a16="http://schemas.microsoft.com/office/drawing/2014/main" id="{05022DBF-DBD4-528A-2075-51EBFA9232E8}"/>
              </a:ext>
            </a:extLst>
          </p:cNvPr>
          <p:cNvSpPr/>
          <p:nvPr/>
        </p:nvSpPr>
        <p:spPr>
          <a:xfrm>
            <a:off x="4030824" y="2019130"/>
            <a:ext cx="111968" cy="11570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4450B93-4EF8-32F0-7577-A52740460CF6}"/>
              </a:ext>
            </a:extLst>
          </p:cNvPr>
          <p:cNvSpPr/>
          <p:nvPr/>
        </p:nvSpPr>
        <p:spPr>
          <a:xfrm>
            <a:off x="6331881" y="2019129"/>
            <a:ext cx="111968" cy="11570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AD62FED5-EC1C-718B-691F-155BA9CD69E1}"/>
              </a:ext>
            </a:extLst>
          </p:cNvPr>
          <p:cNvSpPr txBox="1">
            <a:spLocks/>
          </p:cNvSpPr>
          <p:nvPr/>
        </p:nvSpPr>
        <p:spPr>
          <a:xfrm>
            <a:off x="777240" y="3242309"/>
            <a:ext cx="3798592" cy="2062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To bring about  the desired change, it’s not enough to announce, “from now on, we’re going to do things this way.”</a:t>
            </a:r>
          </a:p>
        </p:txBody>
      </p:sp>
      <p:pic>
        <p:nvPicPr>
          <p:cNvPr id="3074" name="Picture 2" descr="I Declare Bankruptcy – The Office | The Rollins Law Firm">
            <a:extLst>
              <a:ext uri="{FF2B5EF4-FFF2-40B4-BE49-F238E27FC236}">
                <a16:creationId xmlns:a16="http://schemas.microsoft.com/office/drawing/2014/main" id="{2A6C0082-2DB0-7FE5-64F2-42AB02BC9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0497" y="2666038"/>
            <a:ext cx="5034116" cy="281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087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C5C4F56-858C-A676-B4BB-B73026FA46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BE043-6E8E-EE85-16C4-FA91E8B0B4DF}"/>
              </a:ext>
            </a:extLst>
          </p:cNvPr>
          <p:cNvSpPr>
            <a:spLocks noGrp="1"/>
          </p:cNvSpPr>
          <p:nvPr>
            <p:ph type="title"/>
          </p:nvPr>
        </p:nvSpPr>
        <p:spPr/>
        <p:txBody>
          <a:bodyPr/>
          <a:lstStyle/>
          <a:p>
            <a:r>
              <a:rPr lang="en-US" dirty="0"/>
              <a:t>Develop Skills (Organizationally)</a:t>
            </a:r>
          </a:p>
        </p:txBody>
      </p:sp>
      <p:sp>
        <p:nvSpPr>
          <p:cNvPr id="3" name="Content Placeholder 2">
            <a:extLst>
              <a:ext uri="{FF2B5EF4-FFF2-40B4-BE49-F238E27FC236}">
                <a16:creationId xmlns:a16="http://schemas.microsoft.com/office/drawing/2014/main" id="{4FD077ED-0AE2-5625-2D9F-CF96E627532E}"/>
              </a:ext>
            </a:extLst>
          </p:cNvPr>
          <p:cNvSpPr>
            <a:spLocks noGrp="1"/>
          </p:cNvSpPr>
          <p:nvPr>
            <p:ph idx="1"/>
          </p:nvPr>
        </p:nvSpPr>
        <p:spPr>
          <a:xfrm>
            <a:off x="777240" y="2030662"/>
            <a:ext cx="6192096" cy="3996512"/>
          </a:xfrm>
        </p:spPr>
        <p:txBody>
          <a:bodyPr>
            <a:normAutofit fontScale="92500" lnSpcReduction="10000"/>
          </a:bodyPr>
          <a:lstStyle/>
          <a:p>
            <a:r>
              <a:rPr lang="en-US" dirty="0"/>
              <a:t>Identify the area of a problem mismatch</a:t>
            </a:r>
          </a:p>
          <a:p>
            <a:r>
              <a:rPr lang="en-US" dirty="0"/>
              <a:t>Pivot to consider a range of positives matches</a:t>
            </a:r>
          </a:p>
          <a:p>
            <a:r>
              <a:rPr lang="en-US" dirty="0"/>
              <a:t>Begin with attainable goals</a:t>
            </a:r>
          </a:p>
          <a:p>
            <a:r>
              <a:rPr lang="en-US" dirty="0"/>
              <a:t>Use the profiles to guide action</a:t>
            </a:r>
          </a:p>
          <a:p>
            <a:r>
              <a:rPr lang="en-US" dirty="0"/>
              <a:t>Redesign for better matches</a:t>
            </a:r>
          </a:p>
          <a:p>
            <a:r>
              <a:rPr lang="en-US" dirty="0"/>
              <a:t>Use design guidelines</a:t>
            </a:r>
          </a:p>
          <a:p>
            <a:r>
              <a:rPr lang="en-US" dirty="0"/>
              <a:t>Build in progress checkpoints</a:t>
            </a:r>
          </a:p>
          <a:p>
            <a:r>
              <a:rPr lang="en-US" dirty="0"/>
              <a:t>Internal and external resources</a:t>
            </a:r>
          </a:p>
        </p:txBody>
      </p:sp>
      <p:pic>
        <p:nvPicPr>
          <p:cNvPr id="7170" name="Picture 2" descr="Are Some Salespeople the Definition of Insanity?">
            <a:extLst>
              <a:ext uri="{FF2B5EF4-FFF2-40B4-BE49-F238E27FC236}">
                <a16:creationId xmlns:a16="http://schemas.microsoft.com/office/drawing/2014/main" id="{DD12E82D-3A2B-88DE-3DB5-8DAFE33F9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336" y="1814659"/>
            <a:ext cx="4660655" cy="39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9350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8194" name="Picture 2" descr="Synopsis Examples and Writing Tips | YourDictionary">
            <a:extLst>
              <a:ext uri="{FF2B5EF4-FFF2-40B4-BE49-F238E27FC236}">
                <a16:creationId xmlns:a16="http://schemas.microsoft.com/office/drawing/2014/main" id="{4CBF6E4E-F50F-2229-1DBB-79BB2C1DFB8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4119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773B-7D42-3342-460B-B2958033E8F0}"/>
              </a:ext>
            </a:extLst>
          </p:cNvPr>
          <p:cNvSpPr>
            <a:spLocks noGrp="1"/>
          </p:cNvSpPr>
          <p:nvPr>
            <p:ph type="title"/>
          </p:nvPr>
        </p:nvSpPr>
        <p:spPr/>
        <p:txBody>
          <a:bodyPr/>
          <a:lstStyle/>
          <a:p>
            <a:r>
              <a:rPr lang="en-US" dirty="0"/>
              <a:t>Skills We Covered</a:t>
            </a:r>
          </a:p>
        </p:txBody>
      </p:sp>
      <p:sp>
        <p:nvSpPr>
          <p:cNvPr id="3" name="Content Placeholder 2">
            <a:extLst>
              <a:ext uri="{FF2B5EF4-FFF2-40B4-BE49-F238E27FC236}">
                <a16:creationId xmlns:a16="http://schemas.microsoft.com/office/drawing/2014/main" id="{D19253A2-9C61-6869-AD01-5D5BC1549F51}"/>
              </a:ext>
            </a:extLst>
          </p:cNvPr>
          <p:cNvSpPr>
            <a:spLocks noGrp="1"/>
          </p:cNvSpPr>
          <p:nvPr>
            <p:ph idx="1"/>
          </p:nvPr>
        </p:nvSpPr>
        <p:spPr>
          <a:xfrm>
            <a:off x="503853" y="1825625"/>
            <a:ext cx="11178073" cy="4667250"/>
          </a:xfrm>
        </p:spPr>
        <p:txBody>
          <a:bodyPr>
            <a:normAutofit fontScale="92500" lnSpcReduction="10000"/>
          </a:bodyPr>
          <a:lstStyle/>
          <a:p>
            <a:pPr>
              <a:lnSpc>
                <a:spcPct val="150000"/>
              </a:lnSpc>
            </a:pPr>
            <a:r>
              <a:rPr lang="en-US" b="1" dirty="0"/>
              <a:t>Focus</a:t>
            </a:r>
            <a:r>
              <a:rPr lang="en-US" dirty="0"/>
              <a:t>: what do you focus on and what’s in your control </a:t>
            </a:r>
          </a:p>
          <a:p>
            <a:pPr>
              <a:lnSpc>
                <a:spcPct val="150000"/>
              </a:lnSpc>
            </a:pPr>
            <a:r>
              <a:rPr lang="en-US" b="1" dirty="0"/>
              <a:t>Self – awareness</a:t>
            </a:r>
            <a:r>
              <a:rPr lang="en-US" dirty="0"/>
              <a:t>: what are your stressors and how do you respond to stress</a:t>
            </a:r>
          </a:p>
          <a:p>
            <a:pPr>
              <a:lnSpc>
                <a:spcPct val="150000"/>
              </a:lnSpc>
            </a:pPr>
            <a:r>
              <a:rPr lang="en-US" b="1" dirty="0"/>
              <a:t>Pattern recognition</a:t>
            </a:r>
            <a:r>
              <a:rPr lang="en-US" dirty="0"/>
              <a:t>: healthy vs unhealthy coping </a:t>
            </a:r>
          </a:p>
          <a:p>
            <a:pPr>
              <a:lnSpc>
                <a:spcPct val="150000"/>
              </a:lnSpc>
            </a:pPr>
            <a:r>
              <a:rPr lang="en-US" b="1" dirty="0"/>
              <a:t>Real time stress management</a:t>
            </a:r>
            <a:r>
              <a:rPr lang="en-US" dirty="0"/>
              <a:t>: using breathwork (box breathing) to interrupt the thought process to bring yourself back to the present moment</a:t>
            </a:r>
          </a:p>
          <a:p>
            <a:pPr>
              <a:lnSpc>
                <a:spcPct val="150000"/>
              </a:lnSpc>
            </a:pPr>
            <a:r>
              <a:rPr lang="en-US" b="1" dirty="0"/>
              <a:t>Performance Routine </a:t>
            </a:r>
            <a:r>
              <a:rPr lang="en-US" dirty="0"/>
              <a:t>– morning routine to intentionally set you mind</a:t>
            </a:r>
          </a:p>
        </p:txBody>
      </p:sp>
    </p:spTree>
    <p:extLst>
      <p:ext uri="{BB962C8B-B14F-4D97-AF65-F5344CB8AC3E}">
        <p14:creationId xmlns:p14="http://schemas.microsoft.com/office/powerpoint/2010/main" val="3699971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atch Neuralink’s First Patient Play Chess Using Brain Implant | WSJ News">
            <a:hlinkClick r:id="" action="ppaction://media"/>
            <a:extLst>
              <a:ext uri="{FF2B5EF4-FFF2-40B4-BE49-F238E27FC236}">
                <a16:creationId xmlns:a16="http://schemas.microsoft.com/office/drawing/2014/main" id="{05B6B3BB-8E3D-AC51-957A-60F2F0B867AB}"/>
              </a:ext>
            </a:extLst>
          </p:cNvPr>
          <p:cNvPicPr>
            <a:picLocks noGrp="1" noRot="1" noChangeAspect="1"/>
          </p:cNvPicPr>
          <p:nvPr>
            <p:ph idx="1"/>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105204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State Farm Super Bowl campaign shows Arnold Schwarzenegger struggling to  say 'neighbor' | Ad Age">
            <a:extLst>
              <a:ext uri="{FF2B5EF4-FFF2-40B4-BE49-F238E27FC236}">
                <a16:creationId xmlns:a16="http://schemas.microsoft.com/office/drawing/2014/main" id="{1DCCA717-CFD0-14EB-43E3-52029BFDA14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DAD2A1-2B86-212E-4F2F-CFA9714AB2D1}"/>
              </a:ext>
            </a:extLst>
          </p:cNvPr>
          <p:cNvSpPr>
            <a:spLocks noGrp="1"/>
          </p:cNvSpPr>
          <p:nvPr>
            <p:ph type="title"/>
          </p:nvPr>
        </p:nvSpPr>
        <p:spPr>
          <a:xfrm>
            <a:off x="777240" y="532995"/>
            <a:ext cx="7207683" cy="1515091"/>
          </a:xfrm>
        </p:spPr>
        <p:txBody>
          <a:bodyPr vert="horz" lIns="91440" tIns="45720" rIns="91440" bIns="45720" rtlCol="0" anchor="b">
            <a:normAutofit/>
          </a:bodyPr>
          <a:lstStyle/>
          <a:p>
            <a:r>
              <a:rPr lang="en-US" sz="6000" b="1" dirty="0">
                <a:solidFill>
                  <a:srgbClr val="FFFFFF"/>
                </a:solidFill>
              </a:rPr>
              <a:t>Calls to Action</a:t>
            </a:r>
          </a:p>
        </p:txBody>
      </p:sp>
    </p:spTree>
    <p:extLst>
      <p:ext uri="{BB962C8B-B14F-4D97-AF65-F5344CB8AC3E}">
        <p14:creationId xmlns:p14="http://schemas.microsoft.com/office/powerpoint/2010/main" val="18494816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DF100-E404-88E7-8E2D-1AAFE6CBA4F8}"/>
              </a:ext>
            </a:extLst>
          </p:cNvPr>
          <p:cNvSpPr>
            <a:spLocks noGrp="1"/>
          </p:cNvSpPr>
          <p:nvPr>
            <p:ph type="title"/>
          </p:nvPr>
        </p:nvSpPr>
        <p:spPr/>
        <p:txBody>
          <a:bodyPr/>
          <a:lstStyle/>
          <a:p>
            <a:r>
              <a:rPr lang="en-US" dirty="0"/>
              <a:t>Survey Time!!!</a:t>
            </a:r>
          </a:p>
        </p:txBody>
      </p:sp>
      <p:pic>
        <p:nvPicPr>
          <p:cNvPr id="5122" name="Picture 2" descr="Wrapped Candy Images – Browse 140,457 Stock Photos, Vectors, and Video |  Adobe Stock">
            <a:extLst>
              <a:ext uri="{FF2B5EF4-FFF2-40B4-BE49-F238E27FC236}">
                <a16:creationId xmlns:a16="http://schemas.microsoft.com/office/drawing/2014/main" id="{B739E467-ED54-5E25-4CD1-237C4A7D4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269" y="1556989"/>
            <a:ext cx="514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AA5B1F-BFE8-FFA3-4600-89FBE9B8E77F}"/>
              </a:ext>
            </a:extLst>
          </p:cNvPr>
          <p:cNvSpPr txBox="1"/>
          <p:nvPr/>
        </p:nvSpPr>
        <p:spPr>
          <a:xfrm>
            <a:off x="1137424" y="5385368"/>
            <a:ext cx="6476070" cy="523220"/>
          </a:xfrm>
          <a:prstGeom prst="rect">
            <a:avLst/>
          </a:prstGeom>
          <a:noFill/>
        </p:spPr>
        <p:txBody>
          <a:bodyPr wrap="square">
            <a:spAutoFit/>
          </a:bodyPr>
          <a:lstStyle/>
          <a:p>
            <a:r>
              <a:rPr lang="en-US" sz="2800" dirty="0"/>
              <a:t>https://forms.gle/UTqnRyRVRJN9WYw78</a:t>
            </a:r>
          </a:p>
        </p:txBody>
      </p:sp>
      <p:pic>
        <p:nvPicPr>
          <p:cNvPr id="7" name="Picture 6" descr="A qr code on a white background&#10;&#10;Description automatically generated">
            <a:extLst>
              <a:ext uri="{FF2B5EF4-FFF2-40B4-BE49-F238E27FC236}">
                <a16:creationId xmlns:a16="http://schemas.microsoft.com/office/drawing/2014/main" id="{30E11288-7B3E-1CCE-4CCE-A22F83E9D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3271489"/>
            <a:ext cx="2857500" cy="2857500"/>
          </a:xfrm>
          <a:prstGeom prst="rect">
            <a:avLst/>
          </a:prstGeom>
        </p:spPr>
      </p:pic>
    </p:spTree>
    <p:extLst>
      <p:ext uri="{BB962C8B-B14F-4D97-AF65-F5344CB8AC3E}">
        <p14:creationId xmlns:p14="http://schemas.microsoft.com/office/powerpoint/2010/main" val="3689594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CCFC0-C5D6-4ACF-F7C4-0AB5413C15B6}"/>
              </a:ext>
            </a:extLst>
          </p:cNvPr>
          <p:cNvSpPr>
            <a:spLocks noGrp="1"/>
          </p:cNvSpPr>
          <p:nvPr>
            <p:ph type="title"/>
          </p:nvPr>
        </p:nvSpPr>
        <p:spPr/>
        <p:txBody>
          <a:bodyPr/>
          <a:lstStyle/>
          <a:p>
            <a:r>
              <a:rPr lang="en-US" dirty="0"/>
              <a:t>Calls To Action</a:t>
            </a:r>
          </a:p>
        </p:txBody>
      </p:sp>
      <p:sp>
        <p:nvSpPr>
          <p:cNvPr id="3" name="Content Placeholder 2">
            <a:extLst>
              <a:ext uri="{FF2B5EF4-FFF2-40B4-BE49-F238E27FC236}">
                <a16:creationId xmlns:a16="http://schemas.microsoft.com/office/drawing/2014/main" id="{0EBB7F57-802C-EF23-048E-970901BF004D}"/>
              </a:ext>
            </a:extLst>
          </p:cNvPr>
          <p:cNvSpPr>
            <a:spLocks noGrp="1"/>
          </p:cNvSpPr>
          <p:nvPr>
            <p:ph idx="1"/>
          </p:nvPr>
        </p:nvSpPr>
        <p:spPr/>
        <p:txBody>
          <a:bodyPr>
            <a:normAutofit fontScale="92500" lnSpcReduction="10000"/>
          </a:bodyPr>
          <a:lstStyle/>
          <a:p>
            <a:r>
              <a:rPr lang="en-US" dirty="0"/>
              <a:t>Assess your Stress - </a:t>
            </a:r>
            <a:r>
              <a:rPr lang="en-US" dirty="0">
                <a:hlinkClick r:id="rId2"/>
              </a:rPr>
              <a:t>https://docs.google.com/forms/d/1q1mZPQmzCDBg1FRtBmxgTywizZhpjQhQ5SnNbeDTIUs/edit</a:t>
            </a:r>
            <a:endParaRPr lang="en-US" dirty="0"/>
          </a:p>
          <a:p>
            <a:r>
              <a:rPr lang="en-US" dirty="0"/>
              <a:t>What cybersecurity communities would benefit from this information?  Conferences, podcasts, etc.</a:t>
            </a:r>
          </a:p>
          <a:p>
            <a:r>
              <a:rPr lang="en-US" dirty="0"/>
              <a:t>Help us with our research – we are looking for 500 CISOs to complete the burnout assessment this year.  Please let me know if you are willing to participate</a:t>
            </a:r>
          </a:p>
          <a:p>
            <a:r>
              <a:rPr lang="en-US" dirty="0"/>
              <a:t>We are looking for 2 cybersecurity organizations to take part in an 8-week study</a:t>
            </a:r>
          </a:p>
          <a:p>
            <a:r>
              <a:rPr lang="en-US" dirty="0"/>
              <a:t>Ask me questions </a:t>
            </a:r>
          </a:p>
        </p:txBody>
      </p:sp>
    </p:spTree>
    <p:extLst>
      <p:ext uri="{BB962C8B-B14F-4D97-AF65-F5344CB8AC3E}">
        <p14:creationId xmlns:p14="http://schemas.microsoft.com/office/powerpoint/2010/main" val="971032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 name="Picture 75" descr="Red curtain with gold drapes">
            <a:extLst>
              <a:ext uri="{FF2B5EF4-FFF2-40B4-BE49-F238E27FC236}">
                <a16:creationId xmlns:a16="http://schemas.microsoft.com/office/drawing/2014/main" id="{5E13676F-B70A-6751-BC06-218C895E145A}"/>
              </a:ext>
            </a:extLst>
          </p:cNvPr>
          <p:cNvPicPr>
            <a:picLocks noChangeAspect="1"/>
          </p:cNvPicPr>
          <p:nvPr/>
        </p:nvPicPr>
        <p:blipFill rotWithShape="1">
          <a:blip r:embed="rId2">
            <a:alphaModFix/>
          </a:blip>
          <a:srcRect b="16034"/>
          <a:stretch/>
        </p:blipFill>
        <p:spPr>
          <a:xfrm>
            <a:off x="20" y="10"/>
            <a:ext cx="12190456" cy="6857990"/>
          </a:xfrm>
          <a:prstGeom prst="rect">
            <a:avLst/>
          </a:prstGeom>
        </p:spPr>
      </p:pic>
      <p:sp>
        <p:nvSpPr>
          <p:cNvPr id="2" name="Title 1">
            <a:extLst>
              <a:ext uri="{FF2B5EF4-FFF2-40B4-BE49-F238E27FC236}">
                <a16:creationId xmlns:a16="http://schemas.microsoft.com/office/drawing/2014/main" id="{67BDD408-BBC1-56D9-8B4E-5FBFD63B87A5}"/>
              </a:ext>
            </a:extLst>
          </p:cNvPr>
          <p:cNvSpPr>
            <a:spLocks noGrp="1"/>
          </p:cNvSpPr>
          <p:nvPr>
            <p:ph type="title"/>
          </p:nvPr>
        </p:nvSpPr>
        <p:spPr>
          <a:xfrm>
            <a:off x="4139380" y="2918905"/>
            <a:ext cx="6502574" cy="1020188"/>
          </a:xfrm>
        </p:spPr>
        <p:txBody>
          <a:bodyPr vert="horz" lIns="91440" tIns="45720" rIns="91440" bIns="45720" rtlCol="0" anchor="t">
            <a:normAutofit/>
          </a:bodyPr>
          <a:lstStyle/>
          <a:p>
            <a:r>
              <a:rPr lang="en-US" sz="6000" b="1" dirty="0">
                <a:solidFill>
                  <a:srgbClr val="FFFFFF"/>
                </a:solidFill>
              </a:rPr>
              <a:t>Thank you</a:t>
            </a:r>
          </a:p>
        </p:txBody>
      </p:sp>
    </p:spTree>
    <p:extLst>
      <p:ext uri="{BB962C8B-B14F-4D97-AF65-F5344CB8AC3E}">
        <p14:creationId xmlns:p14="http://schemas.microsoft.com/office/powerpoint/2010/main" val="1660127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VIDIA Rewrites Moore's Law with Blackwell – AIM">
            <a:extLst>
              <a:ext uri="{FF2B5EF4-FFF2-40B4-BE49-F238E27FC236}">
                <a16:creationId xmlns:a16="http://schemas.microsoft.com/office/drawing/2014/main" id="{ECD88B83-FC23-4788-175E-2D1B4B7AB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8752244-43D5-B234-BAED-B4F804C5F6C6}"/>
              </a:ext>
            </a:extLst>
          </p:cNvPr>
          <p:cNvSpPr/>
          <p:nvPr/>
        </p:nvSpPr>
        <p:spPr>
          <a:xfrm>
            <a:off x="0" y="0"/>
            <a:ext cx="1380931" cy="72778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6EB2F7A5-39C0-04D5-8521-D85A524472A3}"/>
              </a:ext>
            </a:extLst>
          </p:cNvPr>
          <p:cNvSpPr txBox="1"/>
          <p:nvPr/>
        </p:nvSpPr>
        <p:spPr>
          <a:xfrm>
            <a:off x="3415004" y="609895"/>
            <a:ext cx="57289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ptos" panose="02110004020202020204"/>
                <a:ea typeface="+mn-ea"/>
                <a:cs typeface="+mn-cs"/>
              </a:rPr>
              <a:t>Exponential Growth</a:t>
            </a:r>
          </a:p>
        </p:txBody>
      </p:sp>
    </p:spTree>
    <p:extLst>
      <p:ext uri="{BB962C8B-B14F-4D97-AF65-F5344CB8AC3E}">
        <p14:creationId xmlns:p14="http://schemas.microsoft.com/office/powerpoint/2010/main" val="3418550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249" name="Rectangle 10248">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10242" name="Picture 2" descr="What is quantum computing? | Live Science">
            <a:extLst>
              <a:ext uri="{FF2B5EF4-FFF2-40B4-BE49-F238E27FC236}">
                <a16:creationId xmlns:a16="http://schemas.microsoft.com/office/drawing/2014/main" id="{23DBE546-52A3-26D3-D530-41EFF19AABEC}"/>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07CD4D-B440-8CB4-2F1D-AFA110A5080D}"/>
              </a:ext>
            </a:extLst>
          </p:cNvPr>
          <p:cNvSpPr>
            <a:spLocks noGrp="1"/>
          </p:cNvSpPr>
          <p:nvPr>
            <p:ph type="title"/>
          </p:nvPr>
        </p:nvSpPr>
        <p:spPr>
          <a:xfrm>
            <a:off x="227798" y="3996192"/>
            <a:ext cx="9795637" cy="2220775"/>
          </a:xfrm>
        </p:spPr>
        <p:txBody>
          <a:bodyPr vert="horz" lIns="91440" tIns="45720" rIns="91440" bIns="45720" rtlCol="0" anchor="b">
            <a:normAutofit fontScale="90000"/>
          </a:bodyPr>
          <a:lstStyle/>
          <a:p>
            <a:r>
              <a:rPr lang="en-US" sz="5200" dirty="0">
                <a:solidFill>
                  <a:srgbClr val="FFFFFF"/>
                </a:solidFill>
              </a:rPr>
              <a:t>QUANTUM</a:t>
            </a:r>
            <a:br>
              <a:rPr lang="en-US" sz="5200" dirty="0">
                <a:solidFill>
                  <a:srgbClr val="FFFFFF"/>
                </a:solidFill>
              </a:rPr>
            </a:br>
            <a:br>
              <a:rPr lang="en-US" sz="5200" dirty="0">
                <a:solidFill>
                  <a:srgbClr val="FFFFFF"/>
                </a:solidFill>
              </a:rPr>
            </a:br>
            <a:r>
              <a:rPr lang="en-US" sz="3100" dirty="0">
                <a:solidFill>
                  <a:srgbClr val="FFFFFF"/>
                </a:solidFill>
                <a:latin typeface="Aptos Light" panose="020B0004020202020204" pitchFamily="34" charset="0"/>
              </a:rPr>
              <a:t>Do in </a:t>
            </a:r>
            <a:r>
              <a:rPr lang="en-US" sz="3100" b="1" dirty="0">
                <a:solidFill>
                  <a:srgbClr val="FFFFFF"/>
                </a:solidFill>
                <a:latin typeface="Aptos Light" panose="020B0004020202020204" pitchFamily="34" charset="0"/>
              </a:rPr>
              <a:t>4 minutes </a:t>
            </a:r>
            <a:br>
              <a:rPr lang="en-US" sz="3100" dirty="0">
                <a:solidFill>
                  <a:srgbClr val="FFFFFF"/>
                </a:solidFill>
                <a:latin typeface="Aptos Light" panose="020B0004020202020204" pitchFamily="34" charset="0"/>
              </a:rPr>
            </a:br>
            <a:r>
              <a:rPr lang="en-US" sz="3100" dirty="0">
                <a:solidFill>
                  <a:srgbClr val="FFFFFF"/>
                </a:solidFill>
                <a:latin typeface="Aptos Light" panose="020B0004020202020204" pitchFamily="34" charset="0"/>
              </a:rPr>
              <a:t>what traditional </a:t>
            </a:r>
            <a:br>
              <a:rPr lang="en-US" sz="3100" dirty="0">
                <a:solidFill>
                  <a:srgbClr val="FFFFFF"/>
                </a:solidFill>
                <a:latin typeface="Aptos Light" panose="020B0004020202020204" pitchFamily="34" charset="0"/>
              </a:rPr>
            </a:br>
            <a:r>
              <a:rPr lang="en-US" sz="3100" dirty="0">
                <a:solidFill>
                  <a:srgbClr val="FFFFFF"/>
                </a:solidFill>
                <a:latin typeface="Aptos Light" panose="020B0004020202020204" pitchFamily="34" charset="0"/>
              </a:rPr>
              <a:t>supercomputer would take </a:t>
            </a:r>
            <a:br>
              <a:rPr lang="en-US" sz="3100" dirty="0">
                <a:solidFill>
                  <a:srgbClr val="FFFFFF"/>
                </a:solidFill>
                <a:latin typeface="Aptos Light" panose="020B0004020202020204" pitchFamily="34" charset="0"/>
              </a:rPr>
            </a:br>
            <a:r>
              <a:rPr lang="en-US" sz="3100" b="1" dirty="0">
                <a:solidFill>
                  <a:srgbClr val="FFFFFF"/>
                </a:solidFill>
                <a:latin typeface="Aptos Light" panose="020B0004020202020204" pitchFamily="34" charset="0"/>
              </a:rPr>
              <a:t>10,000</a:t>
            </a:r>
            <a:r>
              <a:rPr lang="en-US" sz="3100" dirty="0">
                <a:solidFill>
                  <a:srgbClr val="FFFFFF"/>
                </a:solidFill>
                <a:latin typeface="Aptos Light" panose="020B0004020202020204" pitchFamily="34" charset="0"/>
              </a:rPr>
              <a:t> years to complete</a:t>
            </a:r>
            <a:endParaRPr lang="en-US" sz="5200" dirty="0">
              <a:solidFill>
                <a:srgbClr val="FFFFFF"/>
              </a:solidFill>
              <a:latin typeface="Aptos Light" panose="020B0004020202020204" pitchFamily="34" charset="0"/>
            </a:endParaRPr>
          </a:p>
        </p:txBody>
      </p:sp>
      <p:sp>
        <p:nvSpPr>
          <p:cNvPr id="4" name="TextBox 3">
            <a:extLst>
              <a:ext uri="{FF2B5EF4-FFF2-40B4-BE49-F238E27FC236}">
                <a16:creationId xmlns:a16="http://schemas.microsoft.com/office/drawing/2014/main" id="{075237D2-2BCA-8D5D-F490-AFC1AC2C04FC}"/>
              </a:ext>
            </a:extLst>
          </p:cNvPr>
          <p:cNvSpPr txBox="1"/>
          <p:nvPr/>
        </p:nvSpPr>
        <p:spPr>
          <a:xfrm>
            <a:off x="8248261" y="4198638"/>
            <a:ext cx="371594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158 MILLION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ptos" panose="02110004020202020204"/>
                <a:ea typeface="+mn-ea"/>
                <a:cs typeface="+mn-cs"/>
              </a:rPr>
              <a:t>Times faster than the fastest supercomputer to date</a:t>
            </a:r>
          </a:p>
        </p:txBody>
      </p:sp>
    </p:spTree>
    <p:extLst>
      <p:ext uri="{BB962C8B-B14F-4D97-AF65-F5344CB8AC3E}">
        <p14:creationId xmlns:p14="http://schemas.microsoft.com/office/powerpoint/2010/main" val="3845727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10523</TotalTime>
  <Words>5769</Words>
  <Application>Microsoft Office PowerPoint</Application>
  <PresentationFormat>Widescreen</PresentationFormat>
  <Paragraphs>595</Paragraphs>
  <Slides>73</Slides>
  <Notes>14</Notes>
  <HiddenSlides>38</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73</vt:i4>
      </vt:variant>
    </vt:vector>
  </HeadingPairs>
  <TitlesOfParts>
    <vt:vector size="85" baseType="lpstr">
      <vt:lpstr>aktiv-grotesk</vt:lpstr>
      <vt:lpstr>Aptos</vt:lpstr>
      <vt:lpstr>Aptos Display</vt:lpstr>
      <vt:lpstr>Aptos Light</vt:lpstr>
      <vt:lpstr>Arial</vt:lpstr>
      <vt:lpstr>Broadway</vt:lpstr>
      <vt:lpstr>Calibri</vt:lpstr>
      <vt:lpstr>Times New Roman</vt:lpstr>
      <vt:lpstr>Trebuchet MS</vt:lpstr>
      <vt:lpstr>Wingdings</vt:lpstr>
      <vt:lpstr>Office Theme</vt:lpstr>
      <vt:lpstr>1_Office Theme</vt:lpstr>
      <vt:lpstr>PowerPoint Presentation</vt:lpstr>
      <vt:lpstr>Desired Outcomes</vt:lpstr>
      <vt:lpstr>Why Am I Here?</vt:lpstr>
      <vt:lpstr>About Me</vt:lpstr>
      <vt:lpstr>Brain Computer Interface Technology</vt:lpstr>
      <vt:lpstr>PowerPoint Presentation</vt:lpstr>
      <vt:lpstr>PowerPoint Presentation</vt:lpstr>
      <vt:lpstr>PowerPoint Presentation</vt:lpstr>
      <vt:lpstr>QUANTUM  Do in 4 minutes  what traditional  supercomputer would take  10,000 years to complete</vt:lpstr>
      <vt:lpstr>Brain Computer Interface (BCI)</vt:lpstr>
      <vt:lpstr>PowerPoint Presentation</vt:lpstr>
      <vt:lpstr>Workplace Challenges</vt:lpstr>
      <vt:lpstr>Stress and Burnout Rates </vt:lpstr>
      <vt:lpstr>EMPLOYEE ENGAGEMENT</vt:lpstr>
      <vt:lpstr>CYBERSECURITY ENGAGEMENT</vt:lpstr>
      <vt:lpstr> What Are You Hoping to Get Out of Today?</vt:lpstr>
      <vt:lpstr>WHAT’S THE IMPACT OF ENGAGEMENT?</vt:lpstr>
      <vt:lpstr>Set the Stage</vt:lpstr>
      <vt:lpstr>Set the Stage</vt:lpstr>
      <vt:lpstr>State of Stress in Cybersecurity</vt:lpstr>
      <vt:lpstr>What Stresses You Out?</vt:lpstr>
      <vt:lpstr>What Stresses You Out?</vt:lpstr>
      <vt:lpstr>What Stresses You Out?</vt:lpstr>
      <vt:lpstr>Trends In CyberSecurity</vt:lpstr>
      <vt:lpstr>PowerPoint Presentation</vt:lpstr>
      <vt:lpstr>Types of Stress</vt:lpstr>
      <vt:lpstr>Fear, Anxiety &amp; Motivation</vt:lpstr>
      <vt:lpstr>How Our Brains Work (Interpreting Stress)</vt:lpstr>
      <vt:lpstr>What Shapes Our Reality?</vt:lpstr>
      <vt:lpstr>Two Primary Patterns That Shape Us</vt:lpstr>
      <vt:lpstr>Job Fit Criteria</vt:lpstr>
      <vt:lpstr>PowerPoint Presentation</vt:lpstr>
      <vt:lpstr>How Our Brains Work</vt:lpstr>
      <vt:lpstr>PowerPoint Presentation</vt:lpstr>
      <vt:lpstr>PowerPoint Presentation</vt:lpstr>
      <vt:lpstr>Possible Issues with Brainwave Interface Technology</vt:lpstr>
      <vt:lpstr>PowerPoint Presentation</vt:lpstr>
      <vt:lpstr>Information Overload</vt:lpstr>
      <vt:lpstr>PowerPoint Presentation</vt:lpstr>
      <vt:lpstr>What Leads to Burnout?</vt:lpstr>
      <vt:lpstr>PowerPoint Presentation</vt:lpstr>
      <vt:lpstr>Burnout is a combination of</vt:lpstr>
      <vt:lpstr>Burnout Symptoms</vt:lpstr>
      <vt:lpstr>Is This a “You” Problem?</vt:lpstr>
      <vt:lpstr>What Can You Do About It?</vt:lpstr>
      <vt:lpstr>“The thinking that got us to where we are is not the thinking that will get us to where we want to be”</vt:lpstr>
      <vt:lpstr>PowerPoint Presentation</vt:lpstr>
      <vt:lpstr>Fear, anxiety and stress are predictable  Therefore, we can plan for them</vt:lpstr>
      <vt:lpstr>Burnout Perspectives</vt:lpstr>
      <vt:lpstr>Burnout Perspectives</vt:lpstr>
      <vt:lpstr>Burnout Perspectives</vt:lpstr>
      <vt:lpstr>Burnout Perspectives</vt:lpstr>
      <vt:lpstr>Burnout Perspectives</vt:lpstr>
      <vt:lpstr>Assess Your Stress</vt:lpstr>
      <vt:lpstr>Services</vt:lpstr>
      <vt:lpstr>Develop Skills (Individually)</vt:lpstr>
      <vt:lpstr>Personal Stress Response Plan</vt:lpstr>
      <vt:lpstr>Awareness </vt:lpstr>
      <vt:lpstr>Awareness – Who am I…?</vt:lpstr>
      <vt:lpstr>Stress Management Strategies (Toolbox)</vt:lpstr>
      <vt:lpstr>Interrupt the Survival Response</vt:lpstr>
      <vt:lpstr>Box Breathing</vt:lpstr>
      <vt:lpstr>Performance Routines (Morning)</vt:lpstr>
      <vt:lpstr>Progressive Relaxation</vt:lpstr>
      <vt:lpstr>Self-care</vt:lpstr>
      <vt:lpstr>Develop Skills (Organizationally)</vt:lpstr>
      <vt:lpstr>Develop Skills (Organizationally)</vt:lpstr>
      <vt:lpstr>PowerPoint Presentation</vt:lpstr>
      <vt:lpstr>Skills We Covered</vt:lpstr>
      <vt:lpstr>Calls to Action</vt:lpstr>
      <vt:lpstr>Survey Time!!!</vt:lpstr>
      <vt:lpstr>Calls To Action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Shelton</dc:creator>
  <cp:lastModifiedBy>Steve Shelton</cp:lastModifiedBy>
  <cp:revision>4</cp:revision>
  <dcterms:created xsi:type="dcterms:W3CDTF">2024-02-11T20:18:47Z</dcterms:created>
  <dcterms:modified xsi:type="dcterms:W3CDTF">2024-09-20T13:22:40Z</dcterms:modified>
</cp:coreProperties>
</file>