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Lst>
  <p:sldIdLst>
    <p:sldId id="256" r:id="rId2"/>
    <p:sldId id="260" r:id="rId3"/>
    <p:sldId id="257" r:id="rId4"/>
    <p:sldId id="258" r:id="rId5"/>
    <p:sldId id="259" r:id="rId6"/>
    <p:sldId id="263" r:id="rId7"/>
    <p:sldId id="261"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7" autoAdjust="0"/>
    <p:restoredTop sz="94660"/>
  </p:normalViewPr>
  <p:slideViewPr>
    <p:cSldViewPr snapToGrid="0">
      <p:cViewPr varScale="1">
        <p:scale>
          <a:sx n="85" d="100"/>
          <a:sy n="85" d="100"/>
        </p:scale>
        <p:origin x="7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74F85F-0624-475F-AF59-FA8ECB0E3F3E}"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B8CC24F5-1767-4469-A655-695CECF0B36E}">
      <dgm:prSet phldrT="[Text]" custT="1"/>
      <dgm:spPr/>
      <dgm:t>
        <a:bodyPr/>
        <a:lstStyle/>
        <a:p>
          <a:r>
            <a:rPr lang="en-US" sz="2400" b="1" dirty="0"/>
            <a:t>Golf Course closes</a:t>
          </a:r>
        </a:p>
      </dgm:t>
    </dgm:pt>
    <dgm:pt modelId="{6271ACF3-BB57-42AB-AB9D-A0F3549DF619}" type="parTrans" cxnId="{E63B1EF8-E000-47C6-BED9-0DB266022A59}">
      <dgm:prSet/>
      <dgm:spPr/>
      <dgm:t>
        <a:bodyPr/>
        <a:lstStyle/>
        <a:p>
          <a:endParaRPr lang="en-US"/>
        </a:p>
      </dgm:t>
    </dgm:pt>
    <dgm:pt modelId="{C6D3C737-0C23-4D30-AAF9-319089EE5EC2}" type="sibTrans" cxnId="{E63B1EF8-E000-47C6-BED9-0DB266022A59}">
      <dgm:prSet/>
      <dgm:spPr/>
      <dgm:t>
        <a:bodyPr/>
        <a:lstStyle/>
        <a:p>
          <a:endParaRPr lang="en-US"/>
        </a:p>
      </dgm:t>
    </dgm:pt>
    <dgm:pt modelId="{D2ABE920-B99B-4936-B44B-AFCBB118536F}">
      <dgm:prSet phldrT="[Text]" custT="1"/>
      <dgm:spPr/>
      <dgm:t>
        <a:bodyPr/>
        <a:lstStyle/>
        <a:p>
          <a:r>
            <a:rPr lang="en-US" sz="2400" b="1" dirty="0"/>
            <a:t>Property values decline on average 25%</a:t>
          </a:r>
        </a:p>
      </dgm:t>
    </dgm:pt>
    <dgm:pt modelId="{0DA93A7A-4D35-4119-A51E-62345535B870}" type="parTrans" cxnId="{1FEEB3BF-62A0-44C0-BDDB-A6F68B7793E5}">
      <dgm:prSet/>
      <dgm:spPr/>
      <dgm:t>
        <a:bodyPr/>
        <a:lstStyle/>
        <a:p>
          <a:endParaRPr lang="en-US"/>
        </a:p>
      </dgm:t>
    </dgm:pt>
    <dgm:pt modelId="{375E5F1E-EC02-42D4-8F94-EC53477B3F88}" type="sibTrans" cxnId="{1FEEB3BF-62A0-44C0-BDDB-A6F68B7793E5}">
      <dgm:prSet/>
      <dgm:spPr/>
      <dgm:t>
        <a:bodyPr/>
        <a:lstStyle/>
        <a:p>
          <a:endParaRPr lang="en-US"/>
        </a:p>
      </dgm:t>
    </dgm:pt>
    <dgm:pt modelId="{91C3CBB2-B774-4B67-8F23-FC4E17F7BCCD}">
      <dgm:prSet phldrT="[Text]" custT="1"/>
      <dgm:spPr/>
      <dgm:t>
        <a:bodyPr/>
        <a:lstStyle/>
        <a:p>
          <a:r>
            <a:rPr lang="en-US" sz="2400" b="1" dirty="0"/>
            <a:t>Surrounding business revenue drops</a:t>
          </a:r>
        </a:p>
      </dgm:t>
    </dgm:pt>
    <dgm:pt modelId="{6F832B9E-0572-4DFF-9675-C31858447D9F}" type="parTrans" cxnId="{CA7877A8-A725-4009-95F5-DB7AC0E679CC}">
      <dgm:prSet/>
      <dgm:spPr/>
      <dgm:t>
        <a:bodyPr/>
        <a:lstStyle/>
        <a:p>
          <a:endParaRPr lang="en-US"/>
        </a:p>
      </dgm:t>
    </dgm:pt>
    <dgm:pt modelId="{C29E646F-F3A7-41EB-90FA-C6FA8CAAC50B}" type="sibTrans" cxnId="{CA7877A8-A725-4009-95F5-DB7AC0E679CC}">
      <dgm:prSet/>
      <dgm:spPr/>
      <dgm:t>
        <a:bodyPr/>
        <a:lstStyle/>
        <a:p>
          <a:endParaRPr lang="en-US"/>
        </a:p>
      </dgm:t>
    </dgm:pt>
    <dgm:pt modelId="{9AAAC3FC-2F19-495B-A981-8FE612D97439}">
      <dgm:prSet phldrT="[Text]" custT="1"/>
      <dgm:spPr/>
      <dgm:t>
        <a:bodyPr/>
        <a:lstStyle/>
        <a:p>
          <a:r>
            <a:rPr lang="en-US" sz="2400" b="1" dirty="0"/>
            <a:t>Tax revenue &amp; services decline</a:t>
          </a:r>
        </a:p>
      </dgm:t>
    </dgm:pt>
    <dgm:pt modelId="{636962FD-C3ED-4701-8E1D-E71D02000502}" type="parTrans" cxnId="{351ACB50-92A5-4DE0-A377-6693B75A6795}">
      <dgm:prSet/>
      <dgm:spPr/>
      <dgm:t>
        <a:bodyPr/>
        <a:lstStyle/>
        <a:p>
          <a:endParaRPr lang="en-US"/>
        </a:p>
      </dgm:t>
    </dgm:pt>
    <dgm:pt modelId="{82046E43-2BF6-45B2-95BA-537ED36A13D9}" type="sibTrans" cxnId="{351ACB50-92A5-4DE0-A377-6693B75A6795}">
      <dgm:prSet/>
      <dgm:spPr/>
      <dgm:t>
        <a:bodyPr/>
        <a:lstStyle/>
        <a:p>
          <a:endParaRPr lang="en-US"/>
        </a:p>
      </dgm:t>
    </dgm:pt>
    <dgm:pt modelId="{68DF185B-906C-4ED4-A205-46109D20EB3E}">
      <dgm:prSet phldrT="[Text]"/>
      <dgm:spPr/>
      <dgm:t>
        <a:bodyPr/>
        <a:lstStyle/>
        <a:p>
          <a:r>
            <a:rPr lang="en-US" b="1" dirty="0"/>
            <a:t>Community suffers and quality of life declines</a:t>
          </a:r>
        </a:p>
      </dgm:t>
    </dgm:pt>
    <dgm:pt modelId="{FEC45495-2389-4A7A-8D96-4050FC02E868}" type="parTrans" cxnId="{1EE6D5C1-F263-457E-A7ED-6D20771159A1}">
      <dgm:prSet/>
      <dgm:spPr/>
      <dgm:t>
        <a:bodyPr/>
        <a:lstStyle/>
        <a:p>
          <a:endParaRPr lang="en-US"/>
        </a:p>
      </dgm:t>
    </dgm:pt>
    <dgm:pt modelId="{87EA1C19-1BAB-400C-9233-163ED6239D20}" type="sibTrans" cxnId="{1EE6D5C1-F263-457E-A7ED-6D20771159A1}">
      <dgm:prSet/>
      <dgm:spPr/>
      <dgm:t>
        <a:bodyPr/>
        <a:lstStyle/>
        <a:p>
          <a:endParaRPr lang="en-US"/>
        </a:p>
      </dgm:t>
    </dgm:pt>
    <dgm:pt modelId="{6063E561-8470-42FE-B23D-AD60F713C62F}" type="pres">
      <dgm:prSet presAssocID="{BD74F85F-0624-475F-AF59-FA8ECB0E3F3E}" presName="Name0" presStyleCnt="0">
        <dgm:presLayoutVars>
          <dgm:chMax val="7"/>
          <dgm:chPref val="5"/>
        </dgm:presLayoutVars>
      </dgm:prSet>
      <dgm:spPr/>
    </dgm:pt>
    <dgm:pt modelId="{658D4811-2482-4293-914F-658D17B95642}" type="pres">
      <dgm:prSet presAssocID="{BD74F85F-0624-475F-AF59-FA8ECB0E3F3E}" presName="arrowNode" presStyleLbl="node1" presStyleIdx="0" presStyleCnt="1"/>
      <dgm:spPr>
        <a:solidFill>
          <a:srgbClr val="FF0000"/>
        </a:solidFill>
      </dgm:spPr>
    </dgm:pt>
    <dgm:pt modelId="{87F05AB0-7C96-4BAC-9F0D-DC3DB71128AA}" type="pres">
      <dgm:prSet presAssocID="{B8CC24F5-1767-4469-A655-695CECF0B36E}" presName="txNode1" presStyleLbl="revTx" presStyleIdx="0" presStyleCnt="5" custLinFactNeighborX="863" custLinFactNeighborY="-20808">
        <dgm:presLayoutVars>
          <dgm:bulletEnabled val="1"/>
        </dgm:presLayoutVars>
      </dgm:prSet>
      <dgm:spPr/>
    </dgm:pt>
    <dgm:pt modelId="{89B05EBC-BCA0-4648-A06B-2CC8D55CD5E9}" type="pres">
      <dgm:prSet presAssocID="{D2ABE920-B99B-4936-B44B-AFCBB118536F}" presName="txNode2" presStyleLbl="revTx" presStyleIdx="1" presStyleCnt="5" custLinFactNeighborX="-9189" custLinFactNeighborY="-57462">
        <dgm:presLayoutVars>
          <dgm:bulletEnabled val="1"/>
        </dgm:presLayoutVars>
      </dgm:prSet>
      <dgm:spPr/>
    </dgm:pt>
    <dgm:pt modelId="{59575A0C-2D00-46DD-B9E1-39D2000F992A}" type="pres">
      <dgm:prSet presAssocID="{375E5F1E-EC02-42D4-8F94-EC53477B3F88}" presName="dotNode2" presStyleCnt="0"/>
      <dgm:spPr/>
    </dgm:pt>
    <dgm:pt modelId="{3B705C2F-7255-4BA8-8F3D-8B1C213C901E}" type="pres">
      <dgm:prSet presAssocID="{375E5F1E-EC02-42D4-8F94-EC53477B3F88}" presName="dotRepeatNode" presStyleLbl="fgShp" presStyleIdx="0" presStyleCnt="3"/>
      <dgm:spPr/>
    </dgm:pt>
    <dgm:pt modelId="{FC24E0A9-6AAE-4C8C-8892-8184EDCA03F4}" type="pres">
      <dgm:prSet presAssocID="{91C3CBB2-B774-4B67-8F23-FC4E17F7BCCD}" presName="txNode3" presStyleLbl="revTx" presStyleIdx="2" presStyleCnt="5" custLinFactNeighborX="743" custLinFactNeighborY="47053">
        <dgm:presLayoutVars>
          <dgm:bulletEnabled val="1"/>
        </dgm:presLayoutVars>
      </dgm:prSet>
      <dgm:spPr/>
    </dgm:pt>
    <dgm:pt modelId="{3E3F5D31-975F-457F-8D31-5CBFFE41091D}" type="pres">
      <dgm:prSet presAssocID="{C29E646F-F3A7-41EB-90FA-C6FA8CAAC50B}" presName="dotNode3" presStyleCnt="0"/>
      <dgm:spPr/>
    </dgm:pt>
    <dgm:pt modelId="{87AE75C3-A2F2-41F7-9B98-663672A01EC0}" type="pres">
      <dgm:prSet presAssocID="{C29E646F-F3A7-41EB-90FA-C6FA8CAAC50B}" presName="dotRepeatNode" presStyleLbl="fgShp" presStyleIdx="1" presStyleCnt="3"/>
      <dgm:spPr/>
    </dgm:pt>
    <dgm:pt modelId="{FB9D1024-FB57-40C3-846F-3CDD68EFE20D}" type="pres">
      <dgm:prSet presAssocID="{9AAAC3FC-2F19-495B-A981-8FE612D97439}" presName="txNode4" presStyleLbl="revTx" presStyleIdx="3" presStyleCnt="5" custScaleX="113432" custLinFactNeighborX="9197" custLinFactNeighborY="-40947">
        <dgm:presLayoutVars>
          <dgm:bulletEnabled val="1"/>
        </dgm:presLayoutVars>
      </dgm:prSet>
      <dgm:spPr/>
    </dgm:pt>
    <dgm:pt modelId="{CDCF69C1-FFE2-454C-9E5E-6EFF5A93E35E}" type="pres">
      <dgm:prSet presAssocID="{82046E43-2BF6-45B2-95BA-537ED36A13D9}" presName="dotNode4" presStyleCnt="0"/>
      <dgm:spPr/>
    </dgm:pt>
    <dgm:pt modelId="{12A5DC35-A576-4A7E-835B-532B8DE96C3A}" type="pres">
      <dgm:prSet presAssocID="{82046E43-2BF6-45B2-95BA-537ED36A13D9}" presName="dotRepeatNode" presStyleLbl="fgShp" presStyleIdx="2" presStyleCnt="3"/>
      <dgm:spPr/>
    </dgm:pt>
    <dgm:pt modelId="{A30B1D62-3A71-4739-BF81-C69FEBBC4630}" type="pres">
      <dgm:prSet presAssocID="{68DF185B-906C-4ED4-A205-46109D20EB3E}" presName="txNode5" presStyleLbl="revTx" presStyleIdx="4" presStyleCnt="5">
        <dgm:presLayoutVars>
          <dgm:bulletEnabled val="1"/>
        </dgm:presLayoutVars>
      </dgm:prSet>
      <dgm:spPr/>
    </dgm:pt>
  </dgm:ptLst>
  <dgm:cxnLst>
    <dgm:cxn modelId="{DC91F43D-E92E-4228-85A9-47E5D1B59A91}" type="presOf" srcId="{9AAAC3FC-2F19-495B-A981-8FE612D97439}" destId="{FB9D1024-FB57-40C3-846F-3CDD68EFE20D}" srcOrd="0" destOrd="0" presId="urn:microsoft.com/office/officeart/2009/3/layout/DescendingProcess"/>
    <dgm:cxn modelId="{B42A7E61-0D83-48E0-8480-DEAE93ABB921}" type="presOf" srcId="{B8CC24F5-1767-4469-A655-695CECF0B36E}" destId="{87F05AB0-7C96-4BAC-9F0D-DC3DB71128AA}" srcOrd="0" destOrd="0" presId="urn:microsoft.com/office/officeart/2009/3/layout/DescendingProcess"/>
    <dgm:cxn modelId="{A2C6866D-84E3-4D87-A99C-311ED537DA91}" type="presOf" srcId="{91C3CBB2-B774-4B67-8F23-FC4E17F7BCCD}" destId="{FC24E0A9-6AAE-4C8C-8892-8184EDCA03F4}" srcOrd="0" destOrd="0" presId="urn:microsoft.com/office/officeart/2009/3/layout/DescendingProcess"/>
    <dgm:cxn modelId="{351ACB50-92A5-4DE0-A377-6693B75A6795}" srcId="{BD74F85F-0624-475F-AF59-FA8ECB0E3F3E}" destId="{9AAAC3FC-2F19-495B-A981-8FE612D97439}" srcOrd="3" destOrd="0" parTransId="{636962FD-C3ED-4701-8E1D-E71D02000502}" sibTransId="{82046E43-2BF6-45B2-95BA-537ED36A13D9}"/>
    <dgm:cxn modelId="{71A27074-E1C7-4B17-ABB4-189392A6CF9E}" type="presOf" srcId="{D2ABE920-B99B-4936-B44B-AFCBB118536F}" destId="{89B05EBC-BCA0-4648-A06B-2CC8D55CD5E9}" srcOrd="0" destOrd="0" presId="urn:microsoft.com/office/officeart/2009/3/layout/DescendingProcess"/>
    <dgm:cxn modelId="{58BD3358-1555-4E8A-B8F7-AC9289973BC9}" type="presOf" srcId="{BD74F85F-0624-475F-AF59-FA8ECB0E3F3E}" destId="{6063E561-8470-42FE-B23D-AD60F713C62F}" srcOrd="0" destOrd="0" presId="urn:microsoft.com/office/officeart/2009/3/layout/DescendingProcess"/>
    <dgm:cxn modelId="{64A8DC89-F311-460A-A9FA-4811F0D34439}" type="presOf" srcId="{68DF185B-906C-4ED4-A205-46109D20EB3E}" destId="{A30B1D62-3A71-4739-BF81-C69FEBBC4630}" srcOrd="0" destOrd="0" presId="urn:microsoft.com/office/officeart/2009/3/layout/DescendingProcess"/>
    <dgm:cxn modelId="{CA7877A8-A725-4009-95F5-DB7AC0E679CC}" srcId="{BD74F85F-0624-475F-AF59-FA8ECB0E3F3E}" destId="{91C3CBB2-B774-4B67-8F23-FC4E17F7BCCD}" srcOrd="2" destOrd="0" parTransId="{6F832B9E-0572-4DFF-9675-C31858447D9F}" sibTransId="{C29E646F-F3A7-41EB-90FA-C6FA8CAAC50B}"/>
    <dgm:cxn modelId="{20FF0EAA-2E21-4D7A-833F-8FDF8DCBE695}" type="presOf" srcId="{82046E43-2BF6-45B2-95BA-537ED36A13D9}" destId="{12A5DC35-A576-4A7E-835B-532B8DE96C3A}" srcOrd="0" destOrd="0" presId="urn:microsoft.com/office/officeart/2009/3/layout/DescendingProcess"/>
    <dgm:cxn modelId="{5D76FCAE-F778-4E82-9FCE-EF57AA2159BF}" type="presOf" srcId="{375E5F1E-EC02-42D4-8F94-EC53477B3F88}" destId="{3B705C2F-7255-4BA8-8F3D-8B1C213C901E}" srcOrd="0" destOrd="0" presId="urn:microsoft.com/office/officeart/2009/3/layout/DescendingProcess"/>
    <dgm:cxn modelId="{16EC01B5-2F15-420C-BCCE-7AF94BDF3E3B}" type="presOf" srcId="{C29E646F-F3A7-41EB-90FA-C6FA8CAAC50B}" destId="{87AE75C3-A2F2-41F7-9B98-663672A01EC0}" srcOrd="0" destOrd="0" presId="urn:microsoft.com/office/officeart/2009/3/layout/DescendingProcess"/>
    <dgm:cxn modelId="{1FEEB3BF-62A0-44C0-BDDB-A6F68B7793E5}" srcId="{BD74F85F-0624-475F-AF59-FA8ECB0E3F3E}" destId="{D2ABE920-B99B-4936-B44B-AFCBB118536F}" srcOrd="1" destOrd="0" parTransId="{0DA93A7A-4D35-4119-A51E-62345535B870}" sibTransId="{375E5F1E-EC02-42D4-8F94-EC53477B3F88}"/>
    <dgm:cxn modelId="{1EE6D5C1-F263-457E-A7ED-6D20771159A1}" srcId="{BD74F85F-0624-475F-AF59-FA8ECB0E3F3E}" destId="{68DF185B-906C-4ED4-A205-46109D20EB3E}" srcOrd="4" destOrd="0" parTransId="{FEC45495-2389-4A7A-8D96-4050FC02E868}" sibTransId="{87EA1C19-1BAB-400C-9233-163ED6239D20}"/>
    <dgm:cxn modelId="{E63B1EF8-E000-47C6-BED9-0DB266022A59}" srcId="{BD74F85F-0624-475F-AF59-FA8ECB0E3F3E}" destId="{B8CC24F5-1767-4469-A655-695CECF0B36E}" srcOrd="0" destOrd="0" parTransId="{6271ACF3-BB57-42AB-AB9D-A0F3549DF619}" sibTransId="{C6D3C737-0C23-4D30-AAF9-319089EE5EC2}"/>
    <dgm:cxn modelId="{2F83F7B6-95F1-44E1-9FF4-05F2306173AF}" type="presParOf" srcId="{6063E561-8470-42FE-B23D-AD60F713C62F}" destId="{658D4811-2482-4293-914F-658D17B95642}" srcOrd="0" destOrd="0" presId="urn:microsoft.com/office/officeart/2009/3/layout/DescendingProcess"/>
    <dgm:cxn modelId="{C572279D-9C72-41C9-8BA3-B43A16B15B88}" type="presParOf" srcId="{6063E561-8470-42FE-B23D-AD60F713C62F}" destId="{87F05AB0-7C96-4BAC-9F0D-DC3DB71128AA}" srcOrd="1" destOrd="0" presId="urn:microsoft.com/office/officeart/2009/3/layout/DescendingProcess"/>
    <dgm:cxn modelId="{CC41E564-5E7F-46DE-A864-0BF3AA49F54A}" type="presParOf" srcId="{6063E561-8470-42FE-B23D-AD60F713C62F}" destId="{89B05EBC-BCA0-4648-A06B-2CC8D55CD5E9}" srcOrd="2" destOrd="0" presId="urn:microsoft.com/office/officeart/2009/3/layout/DescendingProcess"/>
    <dgm:cxn modelId="{2A6245F4-B2D0-4835-A4F7-F5B09432EF43}" type="presParOf" srcId="{6063E561-8470-42FE-B23D-AD60F713C62F}" destId="{59575A0C-2D00-46DD-B9E1-39D2000F992A}" srcOrd="3" destOrd="0" presId="urn:microsoft.com/office/officeart/2009/3/layout/DescendingProcess"/>
    <dgm:cxn modelId="{71F4E39E-33A7-4060-82A2-54CF45266DCC}" type="presParOf" srcId="{59575A0C-2D00-46DD-B9E1-39D2000F992A}" destId="{3B705C2F-7255-4BA8-8F3D-8B1C213C901E}" srcOrd="0" destOrd="0" presId="urn:microsoft.com/office/officeart/2009/3/layout/DescendingProcess"/>
    <dgm:cxn modelId="{9DD044D0-EBDF-466C-B883-89043209D9F9}" type="presParOf" srcId="{6063E561-8470-42FE-B23D-AD60F713C62F}" destId="{FC24E0A9-6AAE-4C8C-8892-8184EDCA03F4}" srcOrd="4" destOrd="0" presId="urn:microsoft.com/office/officeart/2009/3/layout/DescendingProcess"/>
    <dgm:cxn modelId="{7388C6E2-01DB-419F-8FC7-5FED09F0C63E}" type="presParOf" srcId="{6063E561-8470-42FE-B23D-AD60F713C62F}" destId="{3E3F5D31-975F-457F-8D31-5CBFFE41091D}" srcOrd="5" destOrd="0" presId="urn:microsoft.com/office/officeart/2009/3/layout/DescendingProcess"/>
    <dgm:cxn modelId="{F4F20D0B-D079-4EB3-B9B4-A0F58AD137C5}" type="presParOf" srcId="{3E3F5D31-975F-457F-8D31-5CBFFE41091D}" destId="{87AE75C3-A2F2-41F7-9B98-663672A01EC0}" srcOrd="0" destOrd="0" presId="urn:microsoft.com/office/officeart/2009/3/layout/DescendingProcess"/>
    <dgm:cxn modelId="{19699120-3302-4347-88F5-6A5859078F33}" type="presParOf" srcId="{6063E561-8470-42FE-B23D-AD60F713C62F}" destId="{FB9D1024-FB57-40C3-846F-3CDD68EFE20D}" srcOrd="6" destOrd="0" presId="urn:microsoft.com/office/officeart/2009/3/layout/DescendingProcess"/>
    <dgm:cxn modelId="{6D4BE246-76C0-435F-ABBD-1F57262253DD}" type="presParOf" srcId="{6063E561-8470-42FE-B23D-AD60F713C62F}" destId="{CDCF69C1-FFE2-454C-9E5E-6EFF5A93E35E}" srcOrd="7" destOrd="0" presId="urn:microsoft.com/office/officeart/2009/3/layout/DescendingProcess"/>
    <dgm:cxn modelId="{3A1B0D17-D35F-4B14-90F9-C154477E742B}" type="presParOf" srcId="{CDCF69C1-FFE2-454C-9E5E-6EFF5A93E35E}" destId="{12A5DC35-A576-4A7E-835B-532B8DE96C3A}" srcOrd="0" destOrd="0" presId="urn:microsoft.com/office/officeart/2009/3/layout/DescendingProcess"/>
    <dgm:cxn modelId="{FDD27646-2ECE-457E-BC10-1C53688FEFAF}" type="presParOf" srcId="{6063E561-8470-42FE-B23D-AD60F713C62F}" destId="{A30B1D62-3A71-4739-BF81-C69FEBBC4630}"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99D5F-91D4-4000-93E5-A576B9D87720}"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880219D3-F9F7-4C32-8FE5-5C7934C978EE}">
      <dgm:prSet phldrT="[Text]" custT="1"/>
      <dgm:spPr/>
      <dgm:t>
        <a:bodyPr/>
        <a:lstStyle/>
        <a:p>
          <a:r>
            <a:rPr lang="en-US" sz="1600" b="1" dirty="0">
              <a:solidFill>
                <a:srgbClr val="002060"/>
              </a:solidFill>
            </a:rPr>
            <a:t>Golf Course Memberships</a:t>
          </a:r>
        </a:p>
      </dgm:t>
    </dgm:pt>
    <dgm:pt modelId="{DFD84776-8DA8-4FC9-A4BA-D5B2FE83DE4F}" type="parTrans" cxnId="{CEB70B9F-B801-4B22-830B-F7F71C1900AE}">
      <dgm:prSet/>
      <dgm:spPr/>
      <dgm:t>
        <a:bodyPr/>
        <a:lstStyle/>
        <a:p>
          <a:endParaRPr lang="en-US"/>
        </a:p>
      </dgm:t>
    </dgm:pt>
    <dgm:pt modelId="{5B5BC691-87E7-41BA-BC59-E54DDD8950F1}" type="sibTrans" cxnId="{CEB70B9F-B801-4B22-830B-F7F71C1900AE}">
      <dgm:prSet/>
      <dgm:spPr/>
      <dgm:t>
        <a:bodyPr/>
        <a:lstStyle/>
        <a:p>
          <a:endParaRPr lang="en-US"/>
        </a:p>
      </dgm:t>
    </dgm:pt>
    <dgm:pt modelId="{523B9B25-2049-42D1-9516-64BAEBAAC2AE}">
      <dgm:prSet phldrT="[Text]"/>
      <dgm:spPr/>
      <dgm:t>
        <a:bodyPr/>
        <a:lstStyle/>
        <a:p>
          <a:r>
            <a:rPr lang="en-US" b="1" dirty="0">
              <a:solidFill>
                <a:srgbClr val="002060"/>
              </a:solidFill>
            </a:rPr>
            <a:t>Property Maintenance</a:t>
          </a:r>
        </a:p>
        <a:p>
          <a:r>
            <a:rPr lang="en-US" b="1" dirty="0">
              <a:solidFill>
                <a:srgbClr val="002060"/>
              </a:solidFill>
            </a:rPr>
            <a:t>Revenue </a:t>
          </a:r>
        </a:p>
      </dgm:t>
    </dgm:pt>
    <dgm:pt modelId="{488AD60B-F391-4B89-82F4-728374E655FE}" type="parTrans" cxnId="{260EE2E9-4282-43CF-B4AE-399618D95811}">
      <dgm:prSet/>
      <dgm:spPr/>
      <dgm:t>
        <a:bodyPr/>
        <a:lstStyle/>
        <a:p>
          <a:endParaRPr lang="en-US"/>
        </a:p>
      </dgm:t>
    </dgm:pt>
    <dgm:pt modelId="{DB8DA0BE-3522-4AC1-A370-E34A7E996189}" type="sibTrans" cxnId="{260EE2E9-4282-43CF-B4AE-399618D95811}">
      <dgm:prSet/>
      <dgm:spPr/>
      <dgm:t>
        <a:bodyPr/>
        <a:lstStyle/>
        <a:p>
          <a:endParaRPr lang="en-US"/>
        </a:p>
      </dgm:t>
    </dgm:pt>
    <dgm:pt modelId="{BDCB1BCF-2949-45FC-8D10-4840E23F0664}">
      <dgm:prSet phldrT="[Text]"/>
      <dgm:spPr/>
      <dgm:t>
        <a:bodyPr/>
        <a:lstStyle/>
        <a:p>
          <a:r>
            <a:rPr lang="en-US" b="1" dirty="0">
              <a:solidFill>
                <a:srgbClr val="FFFF00"/>
              </a:solidFill>
            </a:rPr>
            <a:t>Vibrant Golf Course Community &amp; Savings to the Homeowner</a:t>
          </a:r>
        </a:p>
      </dgm:t>
    </dgm:pt>
    <dgm:pt modelId="{077AC5C9-BFE0-4464-BA71-27CD9051EBF6}" type="parTrans" cxnId="{4F214D96-4DE2-45D8-A42B-C50C776E715E}">
      <dgm:prSet/>
      <dgm:spPr/>
      <dgm:t>
        <a:bodyPr/>
        <a:lstStyle/>
        <a:p>
          <a:endParaRPr lang="en-US"/>
        </a:p>
      </dgm:t>
    </dgm:pt>
    <dgm:pt modelId="{C49D83A4-1C60-4E50-B36B-6523E245AAEA}" type="sibTrans" cxnId="{4F214D96-4DE2-45D8-A42B-C50C776E715E}">
      <dgm:prSet/>
      <dgm:spPr/>
      <dgm:t>
        <a:bodyPr/>
        <a:lstStyle/>
        <a:p>
          <a:endParaRPr lang="en-US"/>
        </a:p>
      </dgm:t>
    </dgm:pt>
    <dgm:pt modelId="{AF16E117-2C44-4A97-BE76-A8011D208219}" type="pres">
      <dgm:prSet presAssocID="{75F99D5F-91D4-4000-93E5-A576B9D87720}" presName="Name0" presStyleCnt="0">
        <dgm:presLayoutVars>
          <dgm:dir/>
          <dgm:resizeHandles val="exact"/>
        </dgm:presLayoutVars>
      </dgm:prSet>
      <dgm:spPr/>
    </dgm:pt>
    <dgm:pt modelId="{24AB58D5-5272-4E80-B3E4-94F9D2983069}" type="pres">
      <dgm:prSet presAssocID="{75F99D5F-91D4-4000-93E5-A576B9D87720}" presName="vNodes" presStyleCnt="0"/>
      <dgm:spPr/>
    </dgm:pt>
    <dgm:pt modelId="{68A9BAA7-6A39-40B9-8BFD-CF47F7D8E5C1}" type="pres">
      <dgm:prSet presAssocID="{880219D3-F9F7-4C32-8FE5-5C7934C978EE}" presName="node" presStyleLbl="node1" presStyleIdx="0" presStyleCnt="3" custLinFactNeighborX="-571" custLinFactNeighborY="-3801">
        <dgm:presLayoutVars>
          <dgm:bulletEnabled val="1"/>
        </dgm:presLayoutVars>
      </dgm:prSet>
      <dgm:spPr/>
    </dgm:pt>
    <dgm:pt modelId="{F871C4EB-8578-4361-9676-E5EC7B145B72}" type="pres">
      <dgm:prSet presAssocID="{5B5BC691-87E7-41BA-BC59-E54DDD8950F1}" presName="spacerT" presStyleCnt="0"/>
      <dgm:spPr/>
    </dgm:pt>
    <dgm:pt modelId="{6B01B888-65C3-49B7-98D0-C09835B5BD02}" type="pres">
      <dgm:prSet presAssocID="{5B5BC691-87E7-41BA-BC59-E54DDD8950F1}" presName="sibTrans" presStyleLbl="sibTrans2D1" presStyleIdx="0" presStyleCnt="2"/>
      <dgm:spPr/>
    </dgm:pt>
    <dgm:pt modelId="{75D88C4A-F70D-46C0-B17C-CD178DF66E56}" type="pres">
      <dgm:prSet presAssocID="{5B5BC691-87E7-41BA-BC59-E54DDD8950F1}" presName="spacerB" presStyleCnt="0"/>
      <dgm:spPr/>
    </dgm:pt>
    <dgm:pt modelId="{65394CD3-CF83-4B0F-912E-8C75416C1DCE}" type="pres">
      <dgm:prSet presAssocID="{523B9B25-2049-42D1-9516-64BAEBAAC2AE}" presName="node" presStyleLbl="node1" presStyleIdx="1" presStyleCnt="3">
        <dgm:presLayoutVars>
          <dgm:bulletEnabled val="1"/>
        </dgm:presLayoutVars>
      </dgm:prSet>
      <dgm:spPr/>
    </dgm:pt>
    <dgm:pt modelId="{92A86A6A-B25E-4AF8-A594-19CBFAB3E9E1}" type="pres">
      <dgm:prSet presAssocID="{75F99D5F-91D4-4000-93E5-A576B9D87720}" presName="sibTransLast" presStyleLbl="sibTrans2D1" presStyleIdx="1" presStyleCnt="2"/>
      <dgm:spPr/>
    </dgm:pt>
    <dgm:pt modelId="{56C136C3-AB1A-4617-99AA-D1E00D2FA0A0}" type="pres">
      <dgm:prSet presAssocID="{75F99D5F-91D4-4000-93E5-A576B9D87720}" presName="connectorText" presStyleLbl="sibTrans2D1" presStyleIdx="1" presStyleCnt="2"/>
      <dgm:spPr/>
    </dgm:pt>
    <dgm:pt modelId="{7E6DE621-7ED8-492C-AFAE-F7FE7F38A985}" type="pres">
      <dgm:prSet presAssocID="{75F99D5F-91D4-4000-93E5-A576B9D87720}" presName="lastNode" presStyleLbl="node1" presStyleIdx="2" presStyleCnt="3">
        <dgm:presLayoutVars>
          <dgm:bulletEnabled val="1"/>
        </dgm:presLayoutVars>
      </dgm:prSet>
      <dgm:spPr/>
    </dgm:pt>
  </dgm:ptLst>
  <dgm:cxnLst>
    <dgm:cxn modelId="{711F0803-08C7-4901-B17D-927B3E3F0C93}" type="presOf" srcId="{5B5BC691-87E7-41BA-BC59-E54DDD8950F1}" destId="{6B01B888-65C3-49B7-98D0-C09835B5BD02}" srcOrd="0" destOrd="0" presId="urn:microsoft.com/office/officeart/2005/8/layout/equation2"/>
    <dgm:cxn modelId="{7159ED13-DB33-42CB-9A7F-17D788B2280B}" type="presOf" srcId="{880219D3-F9F7-4C32-8FE5-5C7934C978EE}" destId="{68A9BAA7-6A39-40B9-8BFD-CF47F7D8E5C1}" srcOrd="0" destOrd="0" presId="urn:microsoft.com/office/officeart/2005/8/layout/equation2"/>
    <dgm:cxn modelId="{A11F032C-B9AD-4CC0-81A2-B866219717CB}" type="presOf" srcId="{523B9B25-2049-42D1-9516-64BAEBAAC2AE}" destId="{65394CD3-CF83-4B0F-912E-8C75416C1DCE}" srcOrd="0" destOrd="0" presId="urn:microsoft.com/office/officeart/2005/8/layout/equation2"/>
    <dgm:cxn modelId="{0CD97630-994E-454E-9E7B-9E168FF5CBF9}" type="presOf" srcId="{BDCB1BCF-2949-45FC-8D10-4840E23F0664}" destId="{7E6DE621-7ED8-492C-AFAE-F7FE7F38A985}" srcOrd="0" destOrd="0" presId="urn:microsoft.com/office/officeart/2005/8/layout/equation2"/>
    <dgm:cxn modelId="{4F214D96-4DE2-45D8-A42B-C50C776E715E}" srcId="{75F99D5F-91D4-4000-93E5-A576B9D87720}" destId="{BDCB1BCF-2949-45FC-8D10-4840E23F0664}" srcOrd="2" destOrd="0" parTransId="{077AC5C9-BFE0-4464-BA71-27CD9051EBF6}" sibTransId="{C49D83A4-1C60-4E50-B36B-6523E245AAEA}"/>
    <dgm:cxn modelId="{40A5F19C-4556-4A1C-96EB-E33B3E278432}" type="presOf" srcId="{DB8DA0BE-3522-4AC1-A370-E34A7E996189}" destId="{92A86A6A-B25E-4AF8-A594-19CBFAB3E9E1}" srcOrd="0" destOrd="0" presId="urn:microsoft.com/office/officeart/2005/8/layout/equation2"/>
    <dgm:cxn modelId="{CEB70B9F-B801-4B22-830B-F7F71C1900AE}" srcId="{75F99D5F-91D4-4000-93E5-A576B9D87720}" destId="{880219D3-F9F7-4C32-8FE5-5C7934C978EE}" srcOrd="0" destOrd="0" parTransId="{DFD84776-8DA8-4FC9-A4BA-D5B2FE83DE4F}" sibTransId="{5B5BC691-87E7-41BA-BC59-E54DDD8950F1}"/>
    <dgm:cxn modelId="{260EE2E9-4282-43CF-B4AE-399618D95811}" srcId="{75F99D5F-91D4-4000-93E5-A576B9D87720}" destId="{523B9B25-2049-42D1-9516-64BAEBAAC2AE}" srcOrd="1" destOrd="0" parTransId="{488AD60B-F391-4B89-82F4-728374E655FE}" sibTransId="{DB8DA0BE-3522-4AC1-A370-E34A7E996189}"/>
    <dgm:cxn modelId="{4DAEA8EE-2418-4AA0-BAD1-605E684A8D8D}" type="presOf" srcId="{75F99D5F-91D4-4000-93E5-A576B9D87720}" destId="{AF16E117-2C44-4A97-BE76-A8011D208219}" srcOrd="0" destOrd="0" presId="urn:microsoft.com/office/officeart/2005/8/layout/equation2"/>
    <dgm:cxn modelId="{7763E0FC-12BC-4B3D-845A-5E9BFDAE5717}" type="presOf" srcId="{DB8DA0BE-3522-4AC1-A370-E34A7E996189}" destId="{56C136C3-AB1A-4617-99AA-D1E00D2FA0A0}" srcOrd="1" destOrd="0" presId="urn:microsoft.com/office/officeart/2005/8/layout/equation2"/>
    <dgm:cxn modelId="{DAD33280-DE39-4625-A944-14AE6DE20887}" type="presParOf" srcId="{AF16E117-2C44-4A97-BE76-A8011D208219}" destId="{24AB58D5-5272-4E80-B3E4-94F9D2983069}" srcOrd="0" destOrd="0" presId="urn:microsoft.com/office/officeart/2005/8/layout/equation2"/>
    <dgm:cxn modelId="{891CD838-3211-4F40-A3CB-484C32176517}" type="presParOf" srcId="{24AB58D5-5272-4E80-B3E4-94F9D2983069}" destId="{68A9BAA7-6A39-40B9-8BFD-CF47F7D8E5C1}" srcOrd="0" destOrd="0" presId="urn:microsoft.com/office/officeart/2005/8/layout/equation2"/>
    <dgm:cxn modelId="{71142EE8-66CD-4889-AB3D-61D5396D449B}" type="presParOf" srcId="{24AB58D5-5272-4E80-B3E4-94F9D2983069}" destId="{F871C4EB-8578-4361-9676-E5EC7B145B72}" srcOrd="1" destOrd="0" presId="urn:microsoft.com/office/officeart/2005/8/layout/equation2"/>
    <dgm:cxn modelId="{798DFDFD-212B-43F4-98E9-6E6E3CE59361}" type="presParOf" srcId="{24AB58D5-5272-4E80-B3E4-94F9D2983069}" destId="{6B01B888-65C3-49B7-98D0-C09835B5BD02}" srcOrd="2" destOrd="0" presId="urn:microsoft.com/office/officeart/2005/8/layout/equation2"/>
    <dgm:cxn modelId="{08605D45-2EF9-4BE6-9DD6-0E3F832FF09C}" type="presParOf" srcId="{24AB58D5-5272-4E80-B3E4-94F9D2983069}" destId="{75D88C4A-F70D-46C0-B17C-CD178DF66E56}" srcOrd="3" destOrd="0" presId="urn:microsoft.com/office/officeart/2005/8/layout/equation2"/>
    <dgm:cxn modelId="{86611766-4491-4010-B2FE-A9A83AC45DED}" type="presParOf" srcId="{24AB58D5-5272-4E80-B3E4-94F9D2983069}" destId="{65394CD3-CF83-4B0F-912E-8C75416C1DCE}" srcOrd="4" destOrd="0" presId="urn:microsoft.com/office/officeart/2005/8/layout/equation2"/>
    <dgm:cxn modelId="{0CD52EEA-E193-4241-8810-B0AFCC8379C7}" type="presParOf" srcId="{AF16E117-2C44-4A97-BE76-A8011D208219}" destId="{92A86A6A-B25E-4AF8-A594-19CBFAB3E9E1}" srcOrd="1" destOrd="0" presId="urn:microsoft.com/office/officeart/2005/8/layout/equation2"/>
    <dgm:cxn modelId="{224C6716-0538-4F22-ADDC-85F0CF4FE1FD}" type="presParOf" srcId="{92A86A6A-B25E-4AF8-A594-19CBFAB3E9E1}" destId="{56C136C3-AB1A-4617-99AA-D1E00D2FA0A0}" srcOrd="0" destOrd="0" presId="urn:microsoft.com/office/officeart/2005/8/layout/equation2"/>
    <dgm:cxn modelId="{A67D31C1-8D16-4573-85C4-D1C0AA89E19D}" type="presParOf" srcId="{AF16E117-2C44-4A97-BE76-A8011D208219}" destId="{7E6DE621-7ED8-492C-AFAE-F7FE7F38A985}"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D4811-2482-4293-914F-658D17B95642}">
      <dsp:nvSpPr>
        <dsp:cNvPr id="0" name=""/>
        <dsp:cNvSpPr/>
      </dsp:nvSpPr>
      <dsp:spPr>
        <a:xfrm rot="4396374">
          <a:off x="264124" y="1444743"/>
          <a:ext cx="4991333" cy="3480832"/>
        </a:xfrm>
        <a:prstGeom prst="swooshArrow">
          <a:avLst>
            <a:gd name="adj1" fmla="val 16310"/>
            <a:gd name="adj2" fmla="val 31370"/>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705C2F-7255-4BA8-8F3D-8B1C213C901E}">
      <dsp:nvSpPr>
        <dsp:cNvPr id="0" name=""/>
        <dsp:cNvSpPr/>
      </dsp:nvSpPr>
      <dsp:spPr>
        <a:xfrm>
          <a:off x="2133894" y="1899251"/>
          <a:ext cx="126046" cy="126046"/>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AE75C3-A2F2-41F7-9B98-663672A01EC0}">
      <dsp:nvSpPr>
        <dsp:cNvPr id="0" name=""/>
        <dsp:cNvSpPr/>
      </dsp:nvSpPr>
      <dsp:spPr>
        <a:xfrm>
          <a:off x="2996967" y="2595399"/>
          <a:ext cx="126046" cy="126046"/>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A5DC35-A576-4A7E-835B-532B8DE96C3A}">
      <dsp:nvSpPr>
        <dsp:cNvPr id="0" name=""/>
        <dsp:cNvSpPr/>
      </dsp:nvSpPr>
      <dsp:spPr>
        <a:xfrm>
          <a:off x="3643796" y="3409500"/>
          <a:ext cx="126046" cy="126046"/>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F05AB0-7C96-4BAC-9F0D-DC3DB71128AA}">
      <dsp:nvSpPr>
        <dsp:cNvPr id="0" name=""/>
        <dsp:cNvSpPr/>
      </dsp:nvSpPr>
      <dsp:spPr>
        <a:xfrm>
          <a:off x="-50170" y="101680"/>
          <a:ext cx="2353259" cy="92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marL="0" lvl="0" indent="0" algn="ctr" defTabSz="1066800">
            <a:lnSpc>
              <a:spcPct val="90000"/>
            </a:lnSpc>
            <a:spcBef>
              <a:spcPct val="0"/>
            </a:spcBef>
            <a:spcAft>
              <a:spcPct val="35000"/>
            </a:spcAft>
            <a:buNone/>
          </a:pPr>
          <a:r>
            <a:rPr lang="en-US" sz="2400" b="1" kern="1200" dirty="0"/>
            <a:t>Golf Course closes</a:t>
          </a:r>
        </a:p>
      </dsp:txBody>
      <dsp:txXfrm>
        <a:off x="-50170" y="101680"/>
        <a:ext cx="2353259" cy="925114"/>
      </dsp:txXfrm>
    </dsp:sp>
    <dsp:sp modelId="{89B05EBC-BCA0-4648-A06B-2CC8D55CD5E9}">
      <dsp:nvSpPr>
        <dsp:cNvPr id="0" name=""/>
        <dsp:cNvSpPr/>
      </dsp:nvSpPr>
      <dsp:spPr>
        <a:xfrm>
          <a:off x="2539599" y="968128"/>
          <a:ext cx="3434486" cy="92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Property values decline on average 25%</a:t>
          </a:r>
        </a:p>
      </dsp:txBody>
      <dsp:txXfrm>
        <a:off x="2539599" y="968128"/>
        <a:ext cx="3434486" cy="925114"/>
      </dsp:txXfrm>
    </dsp:sp>
    <dsp:sp modelId="{FC24E0A9-6AAE-4C8C-8892-8184EDCA03F4}">
      <dsp:nvSpPr>
        <dsp:cNvPr id="0" name=""/>
        <dsp:cNvSpPr/>
      </dsp:nvSpPr>
      <dsp:spPr>
        <a:xfrm>
          <a:off x="-50159" y="2631159"/>
          <a:ext cx="2734868" cy="92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r" defTabSz="1066800">
            <a:lnSpc>
              <a:spcPct val="90000"/>
            </a:lnSpc>
            <a:spcBef>
              <a:spcPct val="0"/>
            </a:spcBef>
            <a:spcAft>
              <a:spcPct val="35000"/>
            </a:spcAft>
            <a:buNone/>
          </a:pPr>
          <a:r>
            <a:rPr lang="en-US" sz="2400" b="1" kern="1200" dirty="0"/>
            <a:t>Surrounding business revenue drops</a:t>
          </a:r>
        </a:p>
      </dsp:txBody>
      <dsp:txXfrm>
        <a:off x="-50159" y="2631159"/>
        <a:ext cx="2734868" cy="925114"/>
      </dsp:txXfrm>
    </dsp:sp>
    <dsp:sp modelId="{FB9D1024-FB57-40C3-846F-3CDD68EFE20D}">
      <dsp:nvSpPr>
        <dsp:cNvPr id="0" name=""/>
        <dsp:cNvSpPr/>
      </dsp:nvSpPr>
      <dsp:spPr>
        <a:xfrm>
          <a:off x="4049868" y="2631159"/>
          <a:ext cx="2380770" cy="92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Tax revenue &amp; services decline</a:t>
          </a:r>
        </a:p>
      </dsp:txBody>
      <dsp:txXfrm>
        <a:off x="4049868" y="2631159"/>
        <a:ext cx="2380770" cy="925114"/>
      </dsp:txXfrm>
    </dsp:sp>
    <dsp:sp modelId="{A30B1D62-3A71-4739-BF81-C69FEBBC4630}">
      <dsp:nvSpPr>
        <dsp:cNvPr id="0" name=""/>
        <dsp:cNvSpPr/>
      </dsp:nvSpPr>
      <dsp:spPr>
        <a:xfrm>
          <a:off x="3109600" y="5151027"/>
          <a:ext cx="3180080" cy="92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t" anchorCtr="0">
          <a:noAutofit/>
        </a:bodyPr>
        <a:lstStyle/>
        <a:p>
          <a:pPr marL="0" lvl="0" indent="0" algn="ctr" defTabSz="1155700">
            <a:lnSpc>
              <a:spcPct val="90000"/>
            </a:lnSpc>
            <a:spcBef>
              <a:spcPct val="0"/>
            </a:spcBef>
            <a:spcAft>
              <a:spcPct val="35000"/>
            </a:spcAft>
            <a:buNone/>
          </a:pPr>
          <a:r>
            <a:rPr lang="en-US" sz="2600" b="1" kern="1200" dirty="0"/>
            <a:t>Community suffers and quality of life declines</a:t>
          </a:r>
        </a:p>
      </dsp:txBody>
      <dsp:txXfrm>
        <a:off x="3109600" y="5151027"/>
        <a:ext cx="3180080" cy="925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9BAA7-6A39-40B9-8BFD-CF47F7D8E5C1}">
      <dsp:nvSpPr>
        <dsp:cNvPr id="0" name=""/>
        <dsp:cNvSpPr/>
      </dsp:nvSpPr>
      <dsp:spPr>
        <a:xfrm>
          <a:off x="38107" y="0"/>
          <a:ext cx="1666874" cy="16668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Golf Course Memberships</a:t>
          </a:r>
        </a:p>
      </dsp:txBody>
      <dsp:txXfrm>
        <a:off x="282215" y="244108"/>
        <a:ext cx="1178658" cy="1178658"/>
      </dsp:txXfrm>
    </dsp:sp>
    <dsp:sp modelId="{6B01B888-65C3-49B7-98D0-C09835B5BD02}">
      <dsp:nvSpPr>
        <dsp:cNvPr id="0" name=""/>
        <dsp:cNvSpPr/>
      </dsp:nvSpPr>
      <dsp:spPr>
        <a:xfrm>
          <a:off x="397668" y="1802606"/>
          <a:ext cx="966787" cy="96678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5816" y="2172305"/>
        <a:ext cx="710491" cy="227389"/>
      </dsp:txXfrm>
    </dsp:sp>
    <dsp:sp modelId="{65394CD3-CF83-4B0F-912E-8C75416C1DCE}">
      <dsp:nvSpPr>
        <dsp:cNvPr id="0" name=""/>
        <dsp:cNvSpPr/>
      </dsp:nvSpPr>
      <dsp:spPr>
        <a:xfrm>
          <a:off x="47625" y="2904743"/>
          <a:ext cx="1666874" cy="16668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rgbClr val="002060"/>
              </a:solidFill>
            </a:rPr>
            <a:t>Property Maintenance</a:t>
          </a:r>
        </a:p>
        <a:p>
          <a:pPr marL="0" lvl="0" indent="0" algn="ctr" defTabSz="755650">
            <a:lnSpc>
              <a:spcPct val="90000"/>
            </a:lnSpc>
            <a:spcBef>
              <a:spcPct val="0"/>
            </a:spcBef>
            <a:spcAft>
              <a:spcPct val="35000"/>
            </a:spcAft>
            <a:buNone/>
          </a:pPr>
          <a:r>
            <a:rPr lang="en-US" sz="1700" b="1" kern="1200" dirty="0">
              <a:solidFill>
                <a:srgbClr val="002060"/>
              </a:solidFill>
            </a:rPr>
            <a:t>Revenue </a:t>
          </a:r>
        </a:p>
      </dsp:txBody>
      <dsp:txXfrm>
        <a:off x="291733" y="3148851"/>
        <a:ext cx="1178658" cy="1178658"/>
      </dsp:txXfrm>
    </dsp:sp>
    <dsp:sp modelId="{92A86A6A-B25E-4AF8-A594-19CBFAB3E9E1}">
      <dsp:nvSpPr>
        <dsp:cNvPr id="0" name=""/>
        <dsp:cNvSpPr/>
      </dsp:nvSpPr>
      <dsp:spPr>
        <a:xfrm rot="187">
          <a:off x="1964531" y="1975844"/>
          <a:ext cx="530066" cy="62007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64531" y="2099855"/>
        <a:ext cx="371046" cy="372047"/>
      </dsp:txXfrm>
    </dsp:sp>
    <dsp:sp modelId="{7E6DE621-7ED8-492C-AFAE-F7FE7F38A985}">
      <dsp:nvSpPr>
        <dsp:cNvPr id="0" name=""/>
        <dsp:cNvSpPr/>
      </dsp:nvSpPr>
      <dsp:spPr>
        <a:xfrm>
          <a:off x="2714625" y="619125"/>
          <a:ext cx="3333749" cy="333374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FF00"/>
              </a:solidFill>
            </a:rPr>
            <a:t>Vibrant Golf Course Community &amp; Savings to the Homeowner</a:t>
          </a:r>
        </a:p>
      </dsp:txBody>
      <dsp:txXfrm>
        <a:off x="3202841" y="1107341"/>
        <a:ext cx="2357317" cy="2357317"/>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7B80CF4-2EC6-4E20-A80F-D5C33F15E304}" type="datetimeFigureOut">
              <a:rPr lang="en-US" smtClean="0"/>
              <a:t>7/4/2022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4406894-65B1-4F9F-BC05-11CD7347489D}" type="slidenum">
              <a:rPr lang="en-US" smtClean="0"/>
              <a:t>‹#›</a:t>
            </a:fld>
            <a:endParaRPr lang="en-US"/>
          </a:p>
        </p:txBody>
      </p:sp>
    </p:spTree>
    <p:extLst>
      <p:ext uri="{BB962C8B-B14F-4D97-AF65-F5344CB8AC3E}">
        <p14:creationId xmlns:p14="http://schemas.microsoft.com/office/powerpoint/2010/main" val="105927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80CF4-2EC6-4E20-A80F-D5C33F15E30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2475908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80CF4-2EC6-4E20-A80F-D5C33F15E30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316591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B80CF4-2EC6-4E20-A80F-D5C33F15E30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361975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B80CF4-2EC6-4E20-A80F-D5C33F15E304}" type="datetimeFigureOut">
              <a:rPr lang="en-US" smtClean="0"/>
              <a:t>7/4/2022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270146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B80CF4-2EC6-4E20-A80F-D5C33F15E30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2374049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B80CF4-2EC6-4E20-A80F-D5C33F15E304}" type="datetimeFigureOut">
              <a:rPr lang="en-US" smtClean="0"/>
              <a:t>7/4/2022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3025012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B80CF4-2EC6-4E20-A80F-D5C33F15E304}" type="datetimeFigureOut">
              <a:rPr lang="en-US" smtClean="0"/>
              <a:t>7/4/2022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168890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B80CF4-2EC6-4E20-A80F-D5C33F15E304}" type="datetimeFigureOut">
              <a:rPr lang="en-US" smtClean="0"/>
              <a:t>7/4/2022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406894-65B1-4F9F-BC05-11CD7347489D}" type="slidenum">
              <a:rPr lang="en-US" smtClean="0"/>
              <a:t>‹#›</a:t>
            </a:fld>
            <a:endParaRPr lang="en-US"/>
          </a:p>
        </p:txBody>
      </p:sp>
    </p:spTree>
    <p:extLst>
      <p:ext uri="{BB962C8B-B14F-4D97-AF65-F5344CB8AC3E}">
        <p14:creationId xmlns:p14="http://schemas.microsoft.com/office/powerpoint/2010/main" val="256129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47B80CF4-2EC6-4E20-A80F-D5C33F15E304}" type="datetimeFigureOut">
              <a:rPr lang="en-US" smtClean="0"/>
              <a:t>7/4/2022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4406894-65B1-4F9F-BC05-11CD7347489D}" type="slidenum">
              <a:rPr lang="en-US" smtClean="0"/>
              <a:t>‹#›</a:t>
            </a:fld>
            <a:endParaRPr lang="en-US"/>
          </a:p>
        </p:txBody>
      </p:sp>
    </p:spTree>
    <p:extLst>
      <p:ext uri="{BB962C8B-B14F-4D97-AF65-F5344CB8AC3E}">
        <p14:creationId xmlns:p14="http://schemas.microsoft.com/office/powerpoint/2010/main" val="327309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7B80CF4-2EC6-4E20-A80F-D5C33F15E304}" type="datetimeFigureOut">
              <a:rPr lang="en-US" smtClean="0"/>
              <a:t>7/4/2022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4406894-65B1-4F9F-BC05-11CD7347489D}" type="slidenum">
              <a:rPr lang="en-US" smtClean="0"/>
              <a:t>‹#›</a:t>
            </a:fld>
            <a:endParaRPr lang="en-US"/>
          </a:p>
        </p:txBody>
      </p:sp>
    </p:spTree>
    <p:extLst>
      <p:ext uri="{BB962C8B-B14F-4D97-AF65-F5344CB8AC3E}">
        <p14:creationId xmlns:p14="http://schemas.microsoft.com/office/powerpoint/2010/main" val="3490506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7B80CF4-2EC6-4E20-A80F-D5C33F15E304}" type="datetimeFigureOut">
              <a:rPr lang="en-US" smtClean="0"/>
              <a:t>7/4/2022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4406894-65B1-4F9F-BC05-11CD7347489D}" type="slidenum">
              <a:rPr lang="en-US" smtClean="0"/>
              <a:t>‹#›</a:t>
            </a:fld>
            <a:endParaRPr lang="en-US"/>
          </a:p>
        </p:txBody>
      </p:sp>
    </p:spTree>
    <p:extLst>
      <p:ext uri="{BB962C8B-B14F-4D97-AF65-F5344CB8AC3E}">
        <p14:creationId xmlns:p14="http://schemas.microsoft.com/office/powerpoint/2010/main" val="40579715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hyperlink" Target="https://localwiki.org/ann-arbor/Evergreen_Apartments" TargetMode="External"/><Relationship Id="rId5" Type="http://schemas.openxmlformats.org/officeDocument/2006/relationships/image" Target="../media/image2.jpg"/><Relationship Id="rId4" Type="http://schemas.openxmlformats.org/officeDocument/2006/relationships/hyperlink" Target="https://www.goodfreephotos.com/united-states/minnesota/great-river-bluffs-and-mississippi-river/grasses-and-path-and-weeds-at-great-river-bluff-state-park.jpg.php"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www.derrickaviles.com/what-are-functions-of-real-estate-agent/" TargetMode="External"/><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hyperlink" Target="https://www.publicdomainpictures.net/view-image.php?image=90483&amp;picture=golf-course" TargetMode="Externa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hyperlink" Target="https://ramya65.blogspot.com/2016/10/best-landscaping-ideas-and-yards-tips.html" TargetMode="External"/><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hyperlink" Target="https://www.pexels.com/photo/view-of-golf-course-248573/" TargetMode="External"/><Relationship Id="rId7" Type="http://schemas.openxmlformats.org/officeDocument/2006/relationships/hyperlink" Target="https://www.goodfreephotos.com/jamaica/other-jamaica/landscape-of-a-golf-course-in-jamaica.jpg.php" TargetMode="External"/><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hyperlink" Target="https://en.wikipedia.org/wiki/File:Reading_Golf_Course.jpg" TargetMode="External"/><Relationship Id="rId4" Type="http://schemas.openxmlformats.org/officeDocument/2006/relationships/image" Target="../media/image7.jpg"/><Relationship Id="rId9" Type="http://schemas.openxmlformats.org/officeDocument/2006/relationships/hyperlink" Target="https://www.freeimageslive.co.uk/free_stock_image/golfcourse02130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943C-1077-127D-D7DA-35922ED998FA}"/>
              </a:ext>
            </a:extLst>
          </p:cNvPr>
          <p:cNvSpPr>
            <a:spLocks noGrp="1"/>
          </p:cNvSpPr>
          <p:nvPr>
            <p:ph type="ctrTitle"/>
          </p:nvPr>
        </p:nvSpPr>
        <p:spPr>
          <a:xfrm>
            <a:off x="593979" y="541867"/>
            <a:ext cx="10782300" cy="3352800"/>
          </a:xfrm>
        </p:spPr>
        <p:txBody>
          <a:bodyPr>
            <a:normAutofit/>
          </a:bodyPr>
          <a:lstStyle/>
          <a:p>
            <a:pPr algn="ctr"/>
            <a:r>
              <a:rPr lang="en-US" sz="5400" b="1" dirty="0">
                <a:solidFill>
                  <a:schemeClr val="bg1"/>
                </a:solidFill>
              </a:rPr>
              <a:t>GOLFCOURSE SOLUTIONS, INC. </a:t>
            </a:r>
            <a:r>
              <a:rPr lang="en-US" sz="2400" b="1" dirty="0">
                <a:solidFill>
                  <a:schemeClr val="bg1"/>
                </a:solidFill>
              </a:rPr>
              <a:t>www.golfcoursesolutions.</a:t>
            </a:r>
            <a:r>
              <a:rPr lang="en-US" sz="2400" b="1" dirty="0">
                <a:solidFill>
                  <a:srgbClr val="FFFF00"/>
                </a:solidFill>
              </a:rPr>
              <a:t>info</a:t>
            </a:r>
          </a:p>
        </p:txBody>
      </p:sp>
      <p:sp>
        <p:nvSpPr>
          <p:cNvPr id="3" name="Subtitle 2">
            <a:extLst>
              <a:ext uri="{FF2B5EF4-FFF2-40B4-BE49-F238E27FC236}">
                <a16:creationId xmlns:a16="http://schemas.microsoft.com/office/drawing/2014/main" id="{4DE15909-5584-0EE5-61AF-8DEF2ACC5368}"/>
              </a:ext>
            </a:extLst>
          </p:cNvPr>
          <p:cNvSpPr>
            <a:spLocks noGrp="1"/>
          </p:cNvSpPr>
          <p:nvPr>
            <p:ph type="subTitle" idx="1"/>
          </p:nvPr>
        </p:nvSpPr>
        <p:spPr>
          <a:xfrm>
            <a:off x="1523999" y="4498789"/>
            <a:ext cx="9144000" cy="1655762"/>
          </a:xfrm>
          <a:noFill/>
        </p:spPr>
        <p:txBody>
          <a:bodyPr>
            <a:noAutofit/>
          </a:bodyPr>
          <a:lstStyle/>
          <a:p>
            <a:pPr algn="ctr"/>
            <a:r>
              <a:rPr lang="en-US" sz="4000" b="1" dirty="0">
                <a:solidFill>
                  <a:schemeClr val="tx1"/>
                </a:solidFill>
              </a:rPr>
              <a:t>Preserving and Improving Golf Courses </a:t>
            </a:r>
          </a:p>
          <a:p>
            <a:pPr algn="ctr"/>
            <a:r>
              <a:rPr lang="en-US" sz="4000" b="1" dirty="0">
                <a:solidFill>
                  <a:schemeClr val="tx1"/>
                </a:solidFill>
              </a:rPr>
              <a:t>&amp;</a:t>
            </a:r>
          </a:p>
          <a:p>
            <a:pPr algn="ctr"/>
            <a:r>
              <a:rPr lang="en-US" sz="4000" b="1" dirty="0">
                <a:solidFill>
                  <a:schemeClr val="tx1"/>
                </a:solidFill>
              </a:rPr>
              <a:t> Real Estate Values</a:t>
            </a:r>
          </a:p>
        </p:txBody>
      </p:sp>
    </p:spTree>
    <p:extLst>
      <p:ext uri="{BB962C8B-B14F-4D97-AF65-F5344CB8AC3E}">
        <p14:creationId xmlns:p14="http://schemas.microsoft.com/office/powerpoint/2010/main" val="2035558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7D9D-FD90-9E7A-A56B-775A5A6E6FA8}"/>
              </a:ext>
            </a:extLst>
          </p:cNvPr>
          <p:cNvSpPr>
            <a:spLocks noGrp="1"/>
          </p:cNvSpPr>
          <p:nvPr>
            <p:ph type="title"/>
          </p:nvPr>
        </p:nvSpPr>
        <p:spPr>
          <a:xfrm>
            <a:off x="657224" y="499533"/>
            <a:ext cx="10772775" cy="1247987"/>
          </a:xfrm>
        </p:spPr>
        <p:txBody>
          <a:bodyPr>
            <a:normAutofit fontScale="90000"/>
          </a:bodyPr>
          <a:lstStyle/>
          <a:p>
            <a:br>
              <a:rPr lang="en-US" dirty="0">
                <a:solidFill>
                  <a:schemeClr val="tx1"/>
                </a:solidFill>
              </a:rPr>
            </a:br>
            <a:r>
              <a:rPr lang="en-US" dirty="0">
                <a:solidFill>
                  <a:schemeClr val="tx1"/>
                </a:solidFill>
              </a:rPr>
              <a:t>What Happens When A Golf Course Closes:</a:t>
            </a:r>
          </a:p>
        </p:txBody>
      </p:sp>
      <p:sp>
        <p:nvSpPr>
          <p:cNvPr id="9" name="Text Placeholder 8">
            <a:extLst>
              <a:ext uri="{FF2B5EF4-FFF2-40B4-BE49-F238E27FC236}">
                <a16:creationId xmlns:a16="http://schemas.microsoft.com/office/drawing/2014/main" id="{7E2B1B14-313E-557D-1B99-548CFFED704A}"/>
              </a:ext>
            </a:extLst>
          </p:cNvPr>
          <p:cNvSpPr>
            <a:spLocks noGrp="1"/>
          </p:cNvSpPr>
          <p:nvPr>
            <p:ph type="body" idx="1"/>
          </p:nvPr>
        </p:nvSpPr>
        <p:spPr/>
        <p:txBody>
          <a:bodyPr/>
          <a:lstStyle/>
          <a:p>
            <a:r>
              <a:rPr lang="en-US" dirty="0"/>
              <a:t>Weed Patch</a:t>
            </a:r>
          </a:p>
        </p:txBody>
      </p:sp>
      <p:pic>
        <p:nvPicPr>
          <p:cNvPr id="5" name="Content Placeholder 4">
            <a:extLst>
              <a:ext uri="{FF2B5EF4-FFF2-40B4-BE49-F238E27FC236}">
                <a16:creationId xmlns:a16="http://schemas.microsoft.com/office/drawing/2014/main" id="{FC870D14-8B12-BD05-1447-2AF75029BFEF}"/>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6275" y="2795718"/>
            <a:ext cx="4664075" cy="3114414"/>
          </a:xfrm>
        </p:spPr>
      </p:pic>
      <p:sp>
        <p:nvSpPr>
          <p:cNvPr id="10" name="Text Placeholder 9">
            <a:extLst>
              <a:ext uri="{FF2B5EF4-FFF2-40B4-BE49-F238E27FC236}">
                <a16:creationId xmlns:a16="http://schemas.microsoft.com/office/drawing/2014/main" id="{E134CB82-D79E-3B2C-BB5F-13F7A143A394}"/>
              </a:ext>
            </a:extLst>
          </p:cNvPr>
          <p:cNvSpPr>
            <a:spLocks noGrp="1"/>
          </p:cNvSpPr>
          <p:nvPr>
            <p:ph type="body" sz="quarter" idx="3"/>
          </p:nvPr>
        </p:nvSpPr>
        <p:spPr>
          <a:xfrm>
            <a:off x="6007608" y="2038434"/>
            <a:ext cx="4663440" cy="757283"/>
          </a:xfrm>
        </p:spPr>
        <p:txBody>
          <a:bodyPr/>
          <a:lstStyle/>
          <a:p>
            <a:r>
              <a:rPr lang="en-US" dirty="0"/>
              <a:t>Multi Family Housing Development</a:t>
            </a:r>
          </a:p>
        </p:txBody>
      </p:sp>
      <p:sp>
        <p:nvSpPr>
          <p:cNvPr id="11" name="Content Placeholder 10">
            <a:extLst>
              <a:ext uri="{FF2B5EF4-FFF2-40B4-BE49-F238E27FC236}">
                <a16:creationId xmlns:a16="http://schemas.microsoft.com/office/drawing/2014/main" id="{1598780A-B604-7114-8F9E-67EE085C70AC}"/>
              </a:ext>
            </a:extLst>
          </p:cNvPr>
          <p:cNvSpPr>
            <a:spLocks noGrp="1"/>
          </p:cNvSpPr>
          <p:nvPr>
            <p:ph sz="quarter" idx="4"/>
          </p:nvPr>
        </p:nvSpPr>
        <p:spPr/>
        <p:txBody>
          <a:bodyPr/>
          <a:lstStyle/>
          <a:p>
            <a:endParaRPr lang="en-US"/>
          </a:p>
        </p:txBody>
      </p:sp>
      <p:pic>
        <p:nvPicPr>
          <p:cNvPr id="7" name="Picture 6">
            <a:extLst>
              <a:ext uri="{FF2B5EF4-FFF2-40B4-BE49-F238E27FC236}">
                <a16:creationId xmlns:a16="http://schemas.microsoft.com/office/drawing/2014/main" id="{6BBACE6F-012F-1E17-13AB-A3FEAFD40CCC}"/>
              </a:ext>
            </a:extLst>
          </p:cNvPr>
          <p:cNvPicPr>
            <a:picLocks/>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007608" y="2750990"/>
            <a:ext cx="4663440" cy="3140835"/>
          </a:xfrm>
          <a:prstGeom prst="rect">
            <a:avLst/>
          </a:prstGeom>
        </p:spPr>
      </p:pic>
    </p:spTree>
    <p:extLst>
      <p:ext uri="{BB962C8B-B14F-4D97-AF65-F5344CB8AC3E}">
        <p14:creationId xmlns:p14="http://schemas.microsoft.com/office/powerpoint/2010/main" val="80422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7D9D-FD90-9E7A-A56B-775A5A6E6FA8}"/>
              </a:ext>
            </a:extLst>
          </p:cNvPr>
          <p:cNvSpPr>
            <a:spLocks noGrp="1"/>
          </p:cNvSpPr>
          <p:nvPr>
            <p:ph type="title"/>
          </p:nvPr>
        </p:nvSpPr>
        <p:spPr>
          <a:xfrm>
            <a:off x="7820025" y="243840"/>
            <a:ext cx="4257675" cy="1118235"/>
          </a:xfrm>
        </p:spPr>
        <p:txBody>
          <a:bodyPr/>
          <a:lstStyle/>
          <a:p>
            <a:pPr algn="ctr"/>
            <a:r>
              <a:rPr lang="en-US" sz="3200" b="1" dirty="0">
                <a:solidFill>
                  <a:srgbClr val="FFFF00"/>
                </a:solidFill>
              </a:rPr>
              <a:t>Turning Challenges Into Opportunities</a:t>
            </a:r>
          </a:p>
        </p:txBody>
      </p:sp>
      <p:graphicFrame>
        <p:nvGraphicFramePr>
          <p:cNvPr id="14" name="Content Placeholder 13">
            <a:extLst>
              <a:ext uri="{FF2B5EF4-FFF2-40B4-BE49-F238E27FC236}">
                <a16:creationId xmlns:a16="http://schemas.microsoft.com/office/drawing/2014/main" id="{F47A4516-1818-2178-2B3E-8A1B56706E55}"/>
              </a:ext>
            </a:extLst>
          </p:cNvPr>
          <p:cNvGraphicFramePr>
            <a:graphicFrameLocks noGrp="1"/>
          </p:cNvGraphicFramePr>
          <p:nvPr>
            <p:ph idx="1"/>
            <p:extLst>
              <p:ext uri="{D42A27DB-BD31-4B8C-83A1-F6EECF244321}">
                <p14:modId xmlns:p14="http://schemas.microsoft.com/office/powerpoint/2010/main" val="3777497019"/>
              </p:ext>
            </p:extLst>
          </p:nvPr>
        </p:nvGraphicFramePr>
        <p:xfrm>
          <a:off x="762000" y="335280"/>
          <a:ext cx="6360160" cy="637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8">
            <a:extLst>
              <a:ext uri="{FF2B5EF4-FFF2-40B4-BE49-F238E27FC236}">
                <a16:creationId xmlns:a16="http://schemas.microsoft.com/office/drawing/2014/main" id="{7E2B1B14-313E-557D-1B99-548CFFED704A}"/>
              </a:ext>
            </a:extLst>
          </p:cNvPr>
          <p:cNvSpPr>
            <a:spLocks noGrp="1"/>
          </p:cNvSpPr>
          <p:nvPr>
            <p:ph type="body" sz="half" idx="2"/>
          </p:nvPr>
        </p:nvSpPr>
        <p:spPr>
          <a:xfrm>
            <a:off x="7721600" y="1526293"/>
            <a:ext cx="4470400" cy="5179307"/>
          </a:xfrm>
        </p:spPr>
        <p:txBody>
          <a:bodyPr>
            <a:normAutofit/>
          </a:bodyPr>
          <a:lstStyle/>
          <a:p>
            <a:r>
              <a:rPr lang="en-US" sz="2400" b="1" dirty="0">
                <a:effectLst/>
              </a:rPr>
              <a:t>When a golf course goes under, not only will the community lose a key economic partner but the market value of surrounding homes drops on average by 25%.</a:t>
            </a:r>
            <a:endParaRPr lang="en-US" sz="2400" dirty="0">
              <a:effectLst/>
            </a:endParaRPr>
          </a:p>
          <a:p>
            <a:r>
              <a:rPr lang="en-US" sz="2400" b="1" dirty="0">
                <a:effectLst/>
              </a:rPr>
              <a:t>Our program helps to protect the property value of homes around the golf courses through the acquisition, revitalization and continued operation of the golf course. </a:t>
            </a:r>
            <a:endParaRPr lang="en-US" sz="2400" dirty="0">
              <a:effectLst/>
            </a:endParaRPr>
          </a:p>
          <a:p>
            <a:endParaRPr lang="en-US" dirty="0"/>
          </a:p>
        </p:txBody>
      </p:sp>
    </p:spTree>
    <p:extLst>
      <p:ext uri="{BB962C8B-B14F-4D97-AF65-F5344CB8AC3E}">
        <p14:creationId xmlns:p14="http://schemas.microsoft.com/office/powerpoint/2010/main" val="1504098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AB1AB7-4F08-E81F-BD04-D3554A96C5CE}"/>
              </a:ext>
            </a:extLst>
          </p:cNvPr>
          <p:cNvSpPr>
            <a:spLocks noGrp="1"/>
          </p:cNvSpPr>
          <p:nvPr>
            <p:ph type="title"/>
          </p:nvPr>
        </p:nvSpPr>
        <p:spPr>
          <a:xfrm>
            <a:off x="657224" y="499533"/>
            <a:ext cx="10772775" cy="1015502"/>
          </a:xfrm>
        </p:spPr>
        <p:txBody>
          <a:bodyPr>
            <a:normAutofit/>
          </a:bodyPr>
          <a:lstStyle/>
          <a:p>
            <a:pPr algn="ctr"/>
            <a:r>
              <a:rPr lang="en-US" sz="3200" b="1" dirty="0">
                <a:solidFill>
                  <a:schemeClr val="tx2">
                    <a:lumMod val="75000"/>
                    <a:lumOff val="25000"/>
                  </a:schemeClr>
                </a:solidFill>
              </a:rPr>
              <a:t>Turning Challenges Into Opportunities</a:t>
            </a:r>
            <a:br>
              <a:rPr lang="en-US" sz="3200" b="1" dirty="0">
                <a:solidFill>
                  <a:srgbClr val="002060"/>
                </a:solidFill>
              </a:rPr>
            </a:br>
            <a:r>
              <a:rPr lang="en-US" sz="3200" b="1" dirty="0">
                <a:solidFill>
                  <a:srgbClr val="002060"/>
                </a:solidFill>
              </a:rPr>
              <a:t>Golf Course Solutions, Inc. &amp; Property Maintenance Solutions, Inc.</a:t>
            </a:r>
          </a:p>
        </p:txBody>
      </p:sp>
      <p:sp>
        <p:nvSpPr>
          <p:cNvPr id="6" name="Text Placeholder 5">
            <a:extLst>
              <a:ext uri="{FF2B5EF4-FFF2-40B4-BE49-F238E27FC236}">
                <a16:creationId xmlns:a16="http://schemas.microsoft.com/office/drawing/2014/main" id="{B99D534B-5F2C-0E03-B60E-78BC6863C80B}"/>
              </a:ext>
            </a:extLst>
          </p:cNvPr>
          <p:cNvSpPr>
            <a:spLocks noGrp="1"/>
          </p:cNvSpPr>
          <p:nvPr>
            <p:ph type="body" idx="1"/>
          </p:nvPr>
        </p:nvSpPr>
        <p:spPr/>
        <p:txBody>
          <a:bodyPr/>
          <a:lstStyle/>
          <a:p>
            <a:r>
              <a:rPr lang="en-US" dirty="0"/>
              <a:t>Golf Course Acquisition &amp; Revitalization</a:t>
            </a:r>
          </a:p>
        </p:txBody>
      </p:sp>
      <p:sp>
        <p:nvSpPr>
          <p:cNvPr id="7" name="Text Placeholder 6">
            <a:extLst>
              <a:ext uri="{FF2B5EF4-FFF2-40B4-BE49-F238E27FC236}">
                <a16:creationId xmlns:a16="http://schemas.microsoft.com/office/drawing/2014/main" id="{F996E261-2B33-B775-1159-73716ED8D429}"/>
              </a:ext>
            </a:extLst>
          </p:cNvPr>
          <p:cNvSpPr>
            <a:spLocks noGrp="1"/>
          </p:cNvSpPr>
          <p:nvPr>
            <p:ph type="body" sz="quarter" idx="3"/>
          </p:nvPr>
        </p:nvSpPr>
        <p:spPr/>
        <p:txBody>
          <a:bodyPr/>
          <a:lstStyle/>
          <a:p>
            <a:r>
              <a:rPr lang="en-US" dirty="0"/>
              <a:t>Real Estate Value Preservation &amp; Property Maintenance</a:t>
            </a:r>
          </a:p>
        </p:txBody>
      </p:sp>
      <p:pic>
        <p:nvPicPr>
          <p:cNvPr id="10" name="Content Placeholder 9">
            <a:extLst>
              <a:ext uri="{FF2B5EF4-FFF2-40B4-BE49-F238E27FC236}">
                <a16:creationId xmlns:a16="http://schemas.microsoft.com/office/drawing/2014/main" id="{9B50FB5E-A174-FC0B-3AC7-23475A25C47A}"/>
              </a:ext>
            </a:extLst>
          </p:cNvPr>
          <p:cNvPicPr>
            <a:picLocks noGrp="1" noChangeAspect="1"/>
          </p:cNvPicPr>
          <p:nvPr>
            <p:ph sz="quarter" idx="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07100" y="2760811"/>
            <a:ext cx="4664075" cy="3145218"/>
          </a:xfrm>
        </p:spPr>
      </p:pic>
      <p:pic>
        <p:nvPicPr>
          <p:cNvPr id="18" name="Content Placeholder 17">
            <a:extLst>
              <a:ext uri="{FF2B5EF4-FFF2-40B4-BE49-F238E27FC236}">
                <a16:creationId xmlns:a16="http://schemas.microsoft.com/office/drawing/2014/main" id="{9ABC552C-D315-C42F-7575-D684AA76B940}"/>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76275" y="2794441"/>
            <a:ext cx="4664075" cy="3116967"/>
          </a:xfrm>
        </p:spPr>
      </p:pic>
    </p:spTree>
    <p:extLst>
      <p:ext uri="{BB962C8B-B14F-4D97-AF65-F5344CB8AC3E}">
        <p14:creationId xmlns:p14="http://schemas.microsoft.com/office/powerpoint/2010/main" val="2493723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7E4A40-A269-26AA-0E1C-A0535476C02C}"/>
              </a:ext>
            </a:extLst>
          </p:cNvPr>
          <p:cNvSpPr>
            <a:spLocks noGrp="1"/>
          </p:cNvSpPr>
          <p:nvPr>
            <p:ph type="title"/>
          </p:nvPr>
        </p:nvSpPr>
        <p:spPr>
          <a:xfrm>
            <a:off x="8261404" y="257175"/>
            <a:ext cx="3383280" cy="962025"/>
          </a:xfrm>
        </p:spPr>
        <p:txBody>
          <a:bodyPr/>
          <a:lstStyle/>
          <a:p>
            <a:r>
              <a:rPr lang="en-US" dirty="0"/>
              <a:t>Revitalization Strategy</a:t>
            </a:r>
          </a:p>
        </p:txBody>
      </p:sp>
      <p:graphicFrame>
        <p:nvGraphicFramePr>
          <p:cNvPr id="7" name="Content Placeholder 6">
            <a:extLst>
              <a:ext uri="{FF2B5EF4-FFF2-40B4-BE49-F238E27FC236}">
                <a16:creationId xmlns:a16="http://schemas.microsoft.com/office/drawing/2014/main" id="{6D95E443-03D3-2EA7-7361-5586C1A88D69}"/>
              </a:ext>
            </a:extLst>
          </p:cNvPr>
          <p:cNvGraphicFramePr>
            <a:graphicFrameLocks noGrp="1"/>
          </p:cNvGraphicFramePr>
          <p:nvPr>
            <p:ph idx="1"/>
            <p:extLst>
              <p:ext uri="{D42A27DB-BD31-4B8C-83A1-F6EECF244321}">
                <p14:modId xmlns:p14="http://schemas.microsoft.com/office/powerpoint/2010/main" val="2945696766"/>
              </p:ext>
            </p:extLst>
          </p:nvPr>
        </p:nvGraphicFramePr>
        <p:xfrm>
          <a:off x="762000" y="762000"/>
          <a:ext cx="60960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8F0CE005-FCFB-0439-3F88-467800C0D746}"/>
              </a:ext>
            </a:extLst>
          </p:cNvPr>
          <p:cNvSpPr>
            <a:spLocks noGrp="1"/>
          </p:cNvSpPr>
          <p:nvPr>
            <p:ph type="body" sz="half" idx="2"/>
          </p:nvPr>
        </p:nvSpPr>
        <p:spPr>
          <a:xfrm>
            <a:off x="7820025" y="1219201"/>
            <a:ext cx="4371975" cy="5381624"/>
          </a:xfrm>
        </p:spPr>
        <p:txBody>
          <a:bodyPr>
            <a:normAutofit fontScale="85000" lnSpcReduction="10000"/>
          </a:bodyPr>
          <a:lstStyle/>
          <a:p>
            <a:pPr marL="457200" indent="-457200">
              <a:buFont typeface="Arial" panose="020B0604020202020204" pitchFamily="34" charset="0"/>
              <a:buChar char="•"/>
            </a:pPr>
            <a:r>
              <a:rPr lang="en-US" sz="3200" b="1" dirty="0">
                <a:effectLst/>
              </a:rPr>
              <a:t>We combine the golf course acquisition and operations with the property maintenance needs of HOA’s, residential, and commercial property owners in the community.</a:t>
            </a:r>
          </a:p>
          <a:p>
            <a:pPr marL="457200" indent="-457200">
              <a:buFont typeface="Arial" panose="020B0604020202020204" pitchFamily="34" charset="0"/>
              <a:buChar char="•"/>
            </a:pPr>
            <a:r>
              <a:rPr lang="en-US" sz="3200" b="1" dirty="0">
                <a:effectLst/>
              </a:rPr>
              <a:t>A portion of the property maintenance service fees are reinvested to benefit the golf course and surrounding communities.</a:t>
            </a:r>
            <a:endParaRPr lang="en-US" sz="3200" dirty="0">
              <a:effectLst/>
            </a:endParaRPr>
          </a:p>
          <a:p>
            <a:endParaRPr lang="en-US" sz="3200" b="1" dirty="0">
              <a:effectLst/>
            </a:endParaRPr>
          </a:p>
          <a:p>
            <a:endParaRPr lang="en-US" dirty="0"/>
          </a:p>
        </p:txBody>
      </p:sp>
    </p:spTree>
    <p:extLst>
      <p:ext uri="{BB962C8B-B14F-4D97-AF65-F5344CB8AC3E}">
        <p14:creationId xmlns:p14="http://schemas.microsoft.com/office/powerpoint/2010/main" val="195057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441CA0-6FF0-047F-CF6D-396DCC9877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61256" y="4097438"/>
            <a:ext cx="6658376" cy="257821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7C06763-597F-05C6-219F-D47DFCF0D5F2}"/>
              </a:ext>
            </a:extLst>
          </p:cNvPr>
          <p:cNvSpPr>
            <a:spLocks noGrp="1"/>
          </p:cNvSpPr>
          <p:nvPr>
            <p:ph type="title"/>
          </p:nvPr>
        </p:nvSpPr>
        <p:spPr>
          <a:xfrm>
            <a:off x="624942" y="69228"/>
            <a:ext cx="10772775" cy="2396180"/>
          </a:xfrm>
        </p:spPr>
        <p:txBody>
          <a:bodyPr>
            <a:normAutofit/>
          </a:bodyPr>
          <a:lstStyle/>
          <a:p>
            <a:pPr algn="ctr"/>
            <a:r>
              <a:rPr lang="en-US" dirty="0">
                <a:solidFill>
                  <a:schemeClr val="tx1"/>
                </a:solidFill>
              </a:rPr>
              <a:t>Property Maintenance Solutions, Inc.</a:t>
            </a:r>
            <a:br>
              <a:rPr lang="en-US" dirty="0"/>
            </a:br>
            <a:r>
              <a:rPr lang="en-US" sz="4400" b="1" i="1" dirty="0">
                <a:solidFill>
                  <a:schemeClr val="accent6">
                    <a:lumMod val="75000"/>
                  </a:schemeClr>
                </a:solidFill>
              </a:rPr>
              <a:t>We Take Care Of Your Greens…</a:t>
            </a:r>
            <a:br>
              <a:rPr lang="en-US" sz="4400" b="1" i="1" dirty="0">
                <a:solidFill>
                  <a:schemeClr val="accent6">
                    <a:lumMod val="75000"/>
                  </a:schemeClr>
                </a:solidFill>
              </a:rPr>
            </a:br>
            <a:r>
              <a:rPr lang="en-US" sz="4400" b="1" i="1" dirty="0">
                <a:solidFill>
                  <a:schemeClr val="accent6">
                    <a:lumMod val="75000"/>
                  </a:schemeClr>
                </a:solidFill>
              </a:rPr>
              <a:t>… So You Have More Time To Enjoy Ours</a:t>
            </a:r>
          </a:p>
        </p:txBody>
      </p:sp>
      <p:sp>
        <p:nvSpPr>
          <p:cNvPr id="3" name="Content Placeholder 2">
            <a:extLst>
              <a:ext uri="{FF2B5EF4-FFF2-40B4-BE49-F238E27FC236}">
                <a16:creationId xmlns:a16="http://schemas.microsoft.com/office/drawing/2014/main" id="{04C38319-86C8-AD87-A4E9-3A2E86096B33}"/>
              </a:ext>
            </a:extLst>
          </p:cNvPr>
          <p:cNvSpPr>
            <a:spLocks noGrp="1"/>
          </p:cNvSpPr>
          <p:nvPr>
            <p:ph sz="half" idx="1"/>
          </p:nvPr>
        </p:nvSpPr>
        <p:spPr>
          <a:xfrm>
            <a:off x="711379" y="2465408"/>
            <a:ext cx="4663440" cy="4680572"/>
          </a:xfrm>
        </p:spPr>
        <p:txBody>
          <a:bodyPr>
            <a:normAutofit/>
          </a:bodyPr>
          <a:lstStyle/>
          <a:p>
            <a:r>
              <a:rPr lang="en-US" b="1" dirty="0">
                <a:effectLst/>
              </a:rPr>
              <a:t>We provide comprehensive property maintenance, repair, and cleaning services with a focus on cost control and expense reduction while preserving the long-term physical and economic value of our customers’ real estate assets.</a:t>
            </a:r>
          </a:p>
          <a:p>
            <a:r>
              <a:rPr lang="en-US" b="1" dirty="0">
                <a:effectLst/>
              </a:rPr>
              <a:t>We are here to enhance your lawn's appearance, working to ensure that</a:t>
            </a:r>
            <a:r>
              <a:rPr lang="en-US" dirty="0">
                <a:effectLst/>
              </a:rPr>
              <a:t> </a:t>
            </a:r>
            <a:r>
              <a:rPr lang="en-US" b="1" dirty="0">
                <a:effectLst/>
              </a:rPr>
              <a:t>your property's curb appeal improves dramatically.</a:t>
            </a:r>
            <a:endParaRPr lang="en-US" dirty="0">
              <a:effectLst/>
            </a:endParaRPr>
          </a:p>
          <a:p>
            <a:endParaRPr lang="en-US" dirty="0"/>
          </a:p>
        </p:txBody>
      </p:sp>
      <p:sp>
        <p:nvSpPr>
          <p:cNvPr id="4" name="Content Placeholder 3">
            <a:extLst>
              <a:ext uri="{FF2B5EF4-FFF2-40B4-BE49-F238E27FC236}">
                <a16:creationId xmlns:a16="http://schemas.microsoft.com/office/drawing/2014/main" id="{CE39E15A-FD73-2DB3-91AF-209AA0D39966}"/>
              </a:ext>
            </a:extLst>
          </p:cNvPr>
          <p:cNvSpPr>
            <a:spLocks noGrp="1"/>
          </p:cNvSpPr>
          <p:nvPr>
            <p:ph sz="half" idx="2"/>
          </p:nvPr>
        </p:nvSpPr>
        <p:spPr>
          <a:xfrm>
            <a:off x="6333430" y="2346884"/>
            <a:ext cx="4663440" cy="3767328"/>
          </a:xfrm>
        </p:spPr>
        <p:txBody>
          <a:bodyPr>
            <a:normAutofit/>
          </a:bodyPr>
          <a:lstStyle/>
          <a:p>
            <a:r>
              <a:rPr lang="en-US" b="1" dirty="0">
                <a:effectLst/>
              </a:rPr>
              <a:t>From the initial consultation to the final design, our services are designed to transform your outdoor space into the property you have always wanted.</a:t>
            </a:r>
            <a:endParaRPr lang="en-US" dirty="0">
              <a:effectLst/>
            </a:endParaRPr>
          </a:p>
          <a:p>
            <a:endParaRPr lang="en-US" dirty="0"/>
          </a:p>
        </p:txBody>
      </p:sp>
    </p:spTree>
    <p:extLst>
      <p:ext uri="{BB962C8B-B14F-4D97-AF65-F5344CB8AC3E}">
        <p14:creationId xmlns:p14="http://schemas.microsoft.com/office/powerpoint/2010/main" val="595994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46A3-E6A9-7E6E-7D80-340A90E8740A}"/>
              </a:ext>
            </a:extLst>
          </p:cNvPr>
          <p:cNvSpPr>
            <a:spLocks noGrp="1"/>
          </p:cNvSpPr>
          <p:nvPr>
            <p:ph type="title"/>
          </p:nvPr>
        </p:nvSpPr>
        <p:spPr>
          <a:xfrm>
            <a:off x="657224" y="170329"/>
            <a:ext cx="10772775" cy="1299883"/>
          </a:xfrm>
        </p:spPr>
        <p:txBody>
          <a:bodyPr>
            <a:normAutofit fontScale="90000"/>
          </a:bodyPr>
          <a:lstStyle/>
          <a:p>
            <a:r>
              <a:rPr lang="en-US" dirty="0"/>
              <a:t>Premium Golf Trail Membership Options </a:t>
            </a:r>
            <a:br>
              <a:rPr lang="en-US" dirty="0"/>
            </a:br>
            <a:endParaRPr lang="en-US" dirty="0"/>
          </a:p>
        </p:txBody>
      </p:sp>
      <p:sp>
        <p:nvSpPr>
          <p:cNvPr id="3" name="Content Placeholder 2">
            <a:extLst>
              <a:ext uri="{FF2B5EF4-FFF2-40B4-BE49-F238E27FC236}">
                <a16:creationId xmlns:a16="http://schemas.microsoft.com/office/drawing/2014/main" id="{E12C6F5C-AD56-ABEB-53DD-18395A45F47C}"/>
              </a:ext>
            </a:extLst>
          </p:cNvPr>
          <p:cNvSpPr>
            <a:spLocks noGrp="1"/>
          </p:cNvSpPr>
          <p:nvPr>
            <p:ph idx="1"/>
          </p:nvPr>
        </p:nvSpPr>
        <p:spPr>
          <a:xfrm>
            <a:off x="676656" y="1057836"/>
            <a:ext cx="10753725" cy="5800164"/>
          </a:xfrm>
        </p:spPr>
        <p:txBody>
          <a:bodyPr>
            <a:normAutofit lnSpcReduction="10000"/>
          </a:bodyPr>
          <a:lstStyle/>
          <a:p>
            <a:r>
              <a:rPr lang="en-US" b="1" dirty="0">
                <a:effectLst/>
              </a:rPr>
              <a:t>Includes:</a:t>
            </a:r>
            <a:endParaRPr lang="en-US" dirty="0">
              <a:effectLst/>
            </a:endParaRPr>
          </a:p>
          <a:p>
            <a:pPr>
              <a:buFont typeface="Arial" panose="020B0604020202020204" pitchFamily="34" charset="0"/>
              <a:buChar char="•"/>
            </a:pPr>
            <a:r>
              <a:rPr lang="en-US" b="1" dirty="0">
                <a:effectLst/>
              </a:rPr>
              <a:t>Access to all courses in our Golf Course Trail - </a:t>
            </a:r>
            <a:r>
              <a:rPr lang="en-US" b="1" i="1" dirty="0">
                <a:effectLst/>
              </a:rPr>
              <a:t>No greens fees charged.</a:t>
            </a:r>
            <a:r>
              <a:rPr lang="en-US" b="1" dirty="0">
                <a:effectLst/>
              </a:rPr>
              <a:t> (Tee time required) $25.00 golf cart rental fees apply </a:t>
            </a:r>
            <a:endParaRPr lang="en-US" dirty="0">
              <a:effectLst/>
            </a:endParaRPr>
          </a:p>
          <a:p>
            <a:pPr>
              <a:buFont typeface="Arial" panose="020B0604020202020204" pitchFamily="34" charset="0"/>
              <a:buChar char="•"/>
            </a:pPr>
            <a:r>
              <a:rPr lang="en-US" b="1" dirty="0">
                <a:effectLst/>
              </a:rPr>
              <a:t>Clubhouse privileges (Reservation required if applicable)</a:t>
            </a:r>
            <a:endParaRPr lang="en-US" dirty="0">
              <a:effectLst/>
            </a:endParaRPr>
          </a:p>
          <a:p>
            <a:pPr>
              <a:buFont typeface="Arial" panose="020B0604020202020204" pitchFamily="34" charset="0"/>
              <a:buChar char="•"/>
            </a:pPr>
            <a:r>
              <a:rPr lang="en-US" b="1" dirty="0">
                <a:effectLst/>
              </a:rPr>
              <a:t>Membership includes two adult members of same household and children under the age of 18 in same household</a:t>
            </a:r>
            <a:endParaRPr lang="en-US" dirty="0">
              <a:effectLst/>
            </a:endParaRPr>
          </a:p>
          <a:p>
            <a:pPr>
              <a:buFont typeface="Arial" panose="020B0604020202020204" pitchFamily="34" charset="0"/>
              <a:buChar char="•"/>
            </a:pPr>
            <a:r>
              <a:rPr lang="en-US" b="1" dirty="0">
                <a:effectLst/>
              </a:rPr>
              <a:t>12 free guest passes per year</a:t>
            </a:r>
            <a:endParaRPr lang="en-US" dirty="0">
              <a:effectLst/>
            </a:endParaRPr>
          </a:p>
          <a:p>
            <a:pPr>
              <a:buFont typeface="Arial" panose="020B0604020202020204" pitchFamily="34" charset="0"/>
              <a:buChar char="•"/>
            </a:pPr>
            <a:r>
              <a:rPr lang="en-US" b="1" dirty="0">
                <a:effectLst/>
              </a:rPr>
              <a:t>One complimentary 30 min. golf lesson per year (Reservation required)</a:t>
            </a:r>
            <a:endParaRPr lang="en-US" dirty="0">
              <a:effectLst/>
            </a:endParaRPr>
          </a:p>
          <a:p>
            <a:pPr>
              <a:buFont typeface="Arial" panose="020B0604020202020204" pitchFamily="34" charset="0"/>
              <a:buChar char="•"/>
            </a:pPr>
            <a:r>
              <a:rPr lang="en-US" b="1" dirty="0">
                <a:effectLst/>
              </a:rPr>
              <a:t>Group event planning</a:t>
            </a:r>
            <a:endParaRPr lang="en-US" dirty="0">
              <a:effectLst/>
            </a:endParaRPr>
          </a:p>
          <a:p>
            <a:pPr>
              <a:buFont typeface="Arial" panose="020B0604020202020204" pitchFamily="34" charset="0"/>
              <a:buChar char="•"/>
            </a:pPr>
            <a:r>
              <a:rPr lang="en-US" b="1" dirty="0">
                <a:effectLst/>
              </a:rPr>
              <a:t>Yearly Membership Appreciation Day</a:t>
            </a:r>
            <a:endParaRPr lang="en-US" dirty="0">
              <a:effectLst/>
            </a:endParaRPr>
          </a:p>
          <a:p>
            <a:pPr>
              <a:buFont typeface="Arial" panose="020B0604020202020204" pitchFamily="34" charset="0"/>
              <a:buChar char="•"/>
            </a:pPr>
            <a:r>
              <a:rPr lang="en-US" b="1" dirty="0">
                <a:effectLst/>
              </a:rPr>
              <a:t>Printed Membership ID Cards</a:t>
            </a:r>
            <a:endParaRPr lang="en-US" dirty="0">
              <a:effectLst/>
            </a:endParaRPr>
          </a:p>
          <a:p>
            <a:pPr>
              <a:buFont typeface="Arial" panose="020B0604020202020204" pitchFamily="34" charset="0"/>
              <a:buChar char="•"/>
            </a:pPr>
            <a:r>
              <a:rPr lang="en-US" b="1" dirty="0">
                <a:effectLst/>
              </a:rPr>
              <a:t>Online booking option</a:t>
            </a:r>
            <a:endParaRPr lang="en-US" dirty="0">
              <a:effectLst/>
            </a:endParaRPr>
          </a:p>
          <a:p>
            <a:pPr>
              <a:buFont typeface="Wingdings" panose="05000000000000000000" pitchFamily="2" charset="2"/>
              <a:buChar char="q"/>
            </a:pPr>
            <a:r>
              <a:rPr lang="en-US" sz="1800" b="1" dirty="0">
                <a:effectLst/>
              </a:rPr>
              <a:t>Financing options are available for qualified applicants.</a:t>
            </a:r>
          </a:p>
          <a:p>
            <a:r>
              <a:rPr lang="en-US" sz="1800" b="1" dirty="0">
                <a:effectLst/>
              </a:rPr>
              <a:t>COSIGNERS ARE ALLOWED.</a:t>
            </a:r>
          </a:p>
          <a:p>
            <a:endParaRPr lang="en-US" dirty="0"/>
          </a:p>
        </p:txBody>
      </p:sp>
    </p:spTree>
    <p:extLst>
      <p:ext uri="{BB962C8B-B14F-4D97-AF65-F5344CB8AC3E}">
        <p14:creationId xmlns:p14="http://schemas.microsoft.com/office/powerpoint/2010/main" val="4147428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ED7D11-FEB9-26AD-CF8A-68B058B79A7A}"/>
              </a:ext>
            </a:extLst>
          </p:cNvPr>
          <p:cNvSpPr>
            <a:spLocks noGrp="1"/>
          </p:cNvSpPr>
          <p:nvPr>
            <p:ph type="title"/>
          </p:nvPr>
        </p:nvSpPr>
        <p:spPr>
          <a:xfrm>
            <a:off x="8261404" y="542282"/>
            <a:ext cx="3383280" cy="1268589"/>
          </a:xfrm>
        </p:spPr>
        <p:txBody>
          <a:bodyPr/>
          <a:lstStyle/>
          <a:p>
            <a:r>
              <a:rPr lang="en-US" dirty="0"/>
              <a:t>GCS </a:t>
            </a:r>
            <a:br>
              <a:rPr lang="en-US" dirty="0"/>
            </a:br>
            <a:r>
              <a:rPr lang="en-US" dirty="0"/>
              <a:t>Golf Course Trail </a:t>
            </a:r>
          </a:p>
        </p:txBody>
      </p:sp>
      <p:pic>
        <p:nvPicPr>
          <p:cNvPr id="9" name="Content Placeholder 8">
            <a:extLst>
              <a:ext uri="{FF2B5EF4-FFF2-40B4-BE49-F238E27FC236}">
                <a16:creationId xmlns:a16="http://schemas.microsoft.com/office/drawing/2014/main" id="{3EF81FA3-8F44-F114-C7BD-24E5BC90556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3520" y="149279"/>
            <a:ext cx="4632960" cy="3094140"/>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0FC781C0-6170-6184-A801-EFF1072042F6}"/>
              </a:ext>
            </a:extLst>
          </p:cNvPr>
          <p:cNvSpPr>
            <a:spLocks noGrp="1"/>
          </p:cNvSpPr>
          <p:nvPr>
            <p:ph type="body" sz="half" idx="2"/>
          </p:nvPr>
        </p:nvSpPr>
        <p:spPr>
          <a:xfrm>
            <a:off x="8275982" y="1730188"/>
            <a:ext cx="3692498" cy="4934489"/>
          </a:xfrm>
        </p:spPr>
        <p:txBody>
          <a:bodyPr>
            <a:normAutofit/>
          </a:bodyPr>
          <a:lstStyle/>
          <a:p>
            <a:r>
              <a:rPr lang="en-US" b="1" dirty="0">
                <a:effectLst/>
              </a:rPr>
              <a:t>The purpose of the GCS Membership Drive is to raise capital for the acquisition and restoration of carefully selected golf course properties which will become the core of GCS's new Golf Course Trail. </a:t>
            </a:r>
            <a:endParaRPr lang="en-US" dirty="0">
              <a:effectLst/>
            </a:endParaRPr>
          </a:p>
          <a:p>
            <a:r>
              <a:rPr lang="en-US" b="1" dirty="0">
                <a:effectLst/>
              </a:rPr>
              <a:t>Golf courses under consideration for purchase have met all key economic and long-term sustainability requirements. These include cost of acquisition &amp; operations, quality of venue, community involvement, and ease of access.</a:t>
            </a:r>
          </a:p>
          <a:p>
            <a:r>
              <a:rPr lang="en-US" b="1" dirty="0">
                <a:effectLst/>
              </a:rPr>
              <a:t>Golf Trail Memberships are available to individuals and businesses.</a:t>
            </a:r>
          </a:p>
          <a:p>
            <a:endParaRPr lang="en-US" dirty="0">
              <a:effectLst/>
            </a:endParaRPr>
          </a:p>
          <a:p>
            <a:endParaRPr lang="en-US" dirty="0"/>
          </a:p>
        </p:txBody>
      </p:sp>
      <p:pic>
        <p:nvPicPr>
          <p:cNvPr id="11" name="Picture 10">
            <a:extLst>
              <a:ext uri="{FF2B5EF4-FFF2-40B4-BE49-F238E27FC236}">
                <a16:creationId xmlns:a16="http://schemas.microsoft.com/office/drawing/2014/main" id="{FC241C15-F5D4-C6CA-3CB8-49814BBEFE4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33936" y="3779237"/>
            <a:ext cx="2724127" cy="288544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AFA2ABD8-80A3-16FA-F7D3-268605D6CD7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3520" y="3342640"/>
            <a:ext cx="4323665" cy="332203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EC3D03D-30E1-71BF-CD45-8BE8FB842D1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977776" y="108816"/>
            <a:ext cx="2579804" cy="3477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2373011"/>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0</TotalTime>
  <Words>511</Words>
  <Application>Microsoft Office PowerPoint</Application>
  <PresentationFormat>Widescreen</PresentationFormat>
  <Paragraphs>46</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 Light</vt:lpstr>
      <vt:lpstr>Wingdings</vt:lpstr>
      <vt:lpstr>Metropolitan</vt:lpstr>
      <vt:lpstr>GOLFCOURSE SOLUTIONS, INC. www.golfcoursesolutions.info</vt:lpstr>
      <vt:lpstr> What Happens When A Golf Course Closes:</vt:lpstr>
      <vt:lpstr>Turning Challenges Into Opportunities</vt:lpstr>
      <vt:lpstr>Turning Challenges Into Opportunities Golf Course Solutions, Inc. &amp; Property Maintenance Solutions, Inc.</vt:lpstr>
      <vt:lpstr>Revitalization Strategy</vt:lpstr>
      <vt:lpstr>Property Maintenance Solutions, Inc. We Take Care Of Your Greens… … So You Have More Time To Enjoy Ours</vt:lpstr>
      <vt:lpstr>Premium Golf Trail Membership Options  </vt:lpstr>
      <vt:lpstr>GCS  Golf Course Trail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2022-07-04T20:19:25Z</dcterms:created>
  <dcterms:modified xsi:type="dcterms:W3CDTF">2022-07-04T20:21:44Z</dcterms:modified>
</cp:coreProperties>
</file>