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3" r:id="rId3"/>
    <p:sldId id="257" r:id="rId4"/>
    <p:sldId id="260" r:id="rId5"/>
    <p:sldId id="261" r:id="rId6"/>
    <p:sldId id="262" r:id="rId7"/>
    <p:sldId id="264" r:id="rId8"/>
    <p:sldId id="25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pha D. Oasis" initials="J.A.D." lastIdx="1" clrIdx="0">
    <p:extLst>
      <p:ext uri="{19B8F6BF-5375-455C-9EA6-DF929625EA0E}">
        <p15:presenceInfo xmlns:p15="http://schemas.microsoft.com/office/powerpoint/2012/main" userId="Alpha D. Oasi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6-14T06:24:51.990" idx="1">
    <p:pos x="10" y="10"/>
    <p:text/>
    <p:extLst>
      <p:ext uri="{C676402C-5697-4E1C-873F-D02D1690AC5C}">
        <p15:threadingInfo xmlns:p15="http://schemas.microsoft.com/office/powerpoint/2012/main" timeZoneBias="24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06B6697-2520-4BBC-B8E5-011901542EC7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8782-5F44-4D4D-830B-4E59406E80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8261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B6697-2520-4BBC-B8E5-011901542EC7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8782-5F44-4D4D-830B-4E59406E8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878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B6697-2520-4BBC-B8E5-011901542EC7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8782-5F44-4D4D-830B-4E59406E80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9365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B6697-2520-4BBC-B8E5-011901542EC7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8782-5F44-4D4D-830B-4E59406E8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691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B6697-2520-4BBC-B8E5-011901542EC7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8782-5F44-4D4D-830B-4E59406E80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3771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B6697-2520-4BBC-B8E5-011901542EC7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8782-5F44-4D4D-830B-4E59406E8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991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B6697-2520-4BBC-B8E5-011901542EC7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8782-5F44-4D4D-830B-4E59406E8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341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B6697-2520-4BBC-B8E5-011901542EC7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8782-5F44-4D4D-830B-4E59406E8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585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B6697-2520-4BBC-B8E5-011901542EC7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8782-5F44-4D4D-830B-4E59406E8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43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B6697-2520-4BBC-B8E5-011901542EC7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8782-5F44-4D4D-830B-4E59406E8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873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B6697-2520-4BBC-B8E5-011901542EC7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98782-5F44-4D4D-830B-4E59406E80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07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06B6697-2520-4BBC-B8E5-011901542EC7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3898782-5F44-4D4D-830B-4E59406E80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231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Algebra</a:t>
            </a:r>
            <a:br>
              <a:rPr lang="en-US" b="1" dirty="0" smtClean="0"/>
            </a:br>
            <a:r>
              <a:rPr lang="en-US" b="1" dirty="0" smtClean="0"/>
              <a:t>Addition &amp; Subtraction of Algebraic Fractions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Prepared and Presented By: Sir J. </a:t>
            </a:r>
            <a:r>
              <a:rPr lang="en-US" dirty="0" err="1" smtClean="0"/>
              <a:t>Dey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63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KEEP In MIND…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2032503"/>
          </a:xfrm>
        </p:spPr>
        <p:txBody>
          <a:bodyPr/>
          <a:lstStyle/>
          <a:p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one rule for adding or subtracting fractions: the denominators must be the same</a:t>
            </a:r>
          </a:p>
          <a:p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634559" y="4680641"/>
                <a:ext cx="7088863" cy="13784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num>
                        <m:den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𝒄</m:t>
                          </m:r>
                        </m:den>
                      </m:f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𝒄</m:t>
                          </m:r>
                        </m:den>
                      </m:f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>
                            <a:rPr lang="en-US" sz="4400" b="1" i="1" smtClean="0">
                              <a:latin typeface="Cambria Math" panose="02040503050406030204" pitchFamily="18" charset="0"/>
                            </a:rPr>
                            <m:t>𝒄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4559" y="4680641"/>
                <a:ext cx="7088863" cy="137845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2521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Let’s warm up…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149840730"/>
                  </p:ext>
                </p:extLst>
              </p:nvPr>
            </p:nvGraphicFramePr>
            <p:xfrm>
              <a:off x="729558" y="2084832"/>
              <a:ext cx="4476185" cy="4199255"/>
            </p:xfrm>
            <a:graphic>
              <a:graphicData uri="http://schemas.openxmlformats.org/drawingml/2006/table">
                <a:tbl>
                  <a:tblPr/>
                  <a:tblGrid>
                    <a:gridCol w="4254538"/>
                    <a:gridCol w="221647"/>
                  </a:tblGrid>
                  <a:tr h="0">
                    <a:tc>
                      <a:txBody>
                        <a:bodyPr/>
                        <a:lstStyle/>
                        <a:p>
                          <a:pPr marL="742950" indent="-742950">
                            <a:buAutoNum type="arabicPeriod"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endParaRPr lang="en-US" sz="2000" b="0" i="1" dirty="0" smtClean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742950" indent="-742950">
                            <a:buAutoNum type="arabicPeriod"/>
                          </a:pPr>
                          <a:endParaRPr lang="en-US" sz="2000" b="0" i="1" dirty="0" smtClean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742950" indent="-742950">
                            <a:buAutoNum type="arabicPeriod"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</m:oMath>
                          </a14:m>
                          <a:endParaRPr lang="en-US" sz="2000" b="0" dirty="0" smtClean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742950" indent="-742950">
                            <a:buAutoNum type="arabicPeriod"/>
                          </a:pPr>
                          <a:endParaRPr lang="en-US" sz="2000" b="0" dirty="0" smtClean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742950" indent="-742950">
                            <a:buAutoNum type="arabicPeriod"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den>
                              </m:f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den>
                              </m:f>
                            </m:oMath>
                          </a14:m>
                          <a:endParaRPr lang="en-US" sz="2000" b="0" dirty="0" smtClean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742950" indent="-742950">
                            <a:buAutoNum type="arabicPeriod"/>
                          </a:pPr>
                          <a:endParaRPr lang="en-US" sz="2000" b="0" dirty="0" smtClean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742950" indent="-742950">
                            <a:buAutoNum type="arabicPeriod"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 − 4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−4</m:t>
                                  </m:r>
                                </m:den>
                              </m:f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 − 5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−4</m:t>
                                  </m:r>
                                </m:den>
                              </m:f>
                            </m:oMath>
                          </a14:m>
                          <a:endParaRPr lang="en-US" sz="2000" b="0" dirty="0" smtClean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742950" indent="-742950">
                            <a:buAutoNum type="arabicPeriod"/>
                          </a:pPr>
                          <a:endParaRPr lang="en-US" sz="2000" b="0" dirty="0" smtClean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742950" indent="-742950">
                            <a:buAutoNum type="arabicPeriod"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den>
                              </m:f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+5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den>
                              </m:f>
                            </m:oMath>
                          </a14:m>
                          <a:endParaRPr lang="en-US" sz="2000" b="0" dirty="0" smtClean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742950" indent="-742950">
                            <a:buAutoNum type="arabicPeriod"/>
                          </a:pPr>
                          <a:endParaRPr lang="en-US" sz="2000" b="0" dirty="0" smtClean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742950" indent="-742950">
                            <a:buAutoNum type="arabicPeriod"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den>
                              </m:f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−4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den>
                              </m:f>
                            </m:oMath>
                          </a14:m>
                          <a:endParaRPr lang="en-US" sz="2000" b="0" dirty="0" smtClean="0">
                            <a:solidFill>
                              <a:srgbClr val="000066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400" b="0" dirty="0">
                            <a:solidFill>
                              <a:srgbClr val="000066"/>
                            </a:solidFill>
                            <a:effectLst/>
                            <a:latin typeface="Garamond" panose="02020404030301010803" pitchFamily="18" charset="0"/>
                          </a:endParaRP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149840730"/>
                  </p:ext>
                </p:extLst>
              </p:nvPr>
            </p:nvGraphicFramePr>
            <p:xfrm>
              <a:off x="729558" y="2084832"/>
              <a:ext cx="4476185" cy="4199255"/>
            </p:xfrm>
            <a:graphic>
              <a:graphicData uri="http://schemas.openxmlformats.org/drawingml/2006/table">
                <a:tbl>
                  <a:tblPr/>
                  <a:tblGrid>
                    <a:gridCol w="4254538"/>
                    <a:gridCol w="221647"/>
                  </a:tblGrid>
                  <a:tr h="419925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 rotWithShape="0">
                          <a:blip r:embed="rId2"/>
                          <a:stretch>
                            <a:fillRect r="-5150" b="-7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1400" b="0" dirty="0">
                            <a:solidFill>
                              <a:srgbClr val="000066"/>
                            </a:solidFill>
                            <a:effectLst/>
                            <a:latin typeface="Garamond" panose="02020404030301010803" pitchFamily="18" charset="0"/>
                          </a:endParaRP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151422" y="2084832"/>
                <a:ext cx="5142367" cy="42422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2000" dirty="0" smtClean="0"/>
              </a:p>
              <a:p>
                <a:pPr marL="342900" indent="-342900">
                  <a:buAutoNum type="arabicPeriod"/>
                </a:pPr>
                <a:endParaRPr lang="en-US" sz="2000" dirty="0" smtClean="0"/>
              </a:p>
              <a:p>
                <a:pPr marL="342900" indent="-34290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endParaRPr lang="en-US" sz="2000" dirty="0" smtClean="0"/>
              </a:p>
              <a:p>
                <a:pPr marL="342900" indent="-342900">
                  <a:buAutoNum type="arabicPeriod"/>
                </a:pPr>
                <a:endParaRPr lang="en-US" sz="2000" dirty="0" smtClean="0"/>
              </a:p>
              <a:p>
                <a:pPr marL="342900" indent="-34290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endParaRPr lang="en-US" sz="2000" dirty="0" smtClean="0"/>
              </a:p>
              <a:p>
                <a:pPr marL="342900" indent="-342900">
                  <a:buAutoNum type="arabicPeriod"/>
                </a:pPr>
                <a:endParaRPr lang="en-US" sz="2000" dirty="0" smtClean="0"/>
              </a:p>
              <a:p>
                <a:pPr marL="342900" indent="-34290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−9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den>
                    </m:f>
                  </m:oMath>
                </a14:m>
                <a:endParaRPr lang="en-US" sz="2000" dirty="0" smtClean="0"/>
              </a:p>
              <a:p>
                <a:pPr marL="342900" indent="-342900">
                  <a:buAutoNum type="arabicPeriod"/>
                </a:pPr>
                <a:endParaRPr lang="en-US" sz="2000" dirty="0" smtClean="0"/>
              </a:p>
              <a:p>
                <a:pPr marL="342900" indent="-34290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den>
                    </m:f>
                  </m:oMath>
                </a14:m>
                <a:endParaRPr lang="en-US" sz="2000" dirty="0" smtClean="0"/>
              </a:p>
              <a:p>
                <a:pPr marL="342900" indent="-342900">
                  <a:buAutoNum type="arabicPeriod"/>
                </a:pPr>
                <a:endParaRPr lang="en-US" sz="2000" dirty="0" smtClean="0"/>
              </a:p>
              <a:p>
                <a:pPr marL="342900" indent="-34290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1422" y="2084832"/>
                <a:ext cx="5142367" cy="4242252"/>
              </a:xfrm>
              <a:prstGeom prst="rect">
                <a:avLst/>
              </a:prstGeom>
              <a:blipFill rotWithShape="0">
                <a:blip r:embed="rId3"/>
                <a:stretch>
                  <a:fillRect l="-11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7189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Just another walk in the park…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0133" t="40173" r="34166" b="23368"/>
          <a:stretch/>
        </p:blipFill>
        <p:spPr>
          <a:xfrm>
            <a:off x="883325" y="2616452"/>
            <a:ext cx="8211103" cy="3684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31271" y="2225191"/>
            <a:ext cx="103118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Simplify </a:t>
            </a:r>
            <a:r>
              <a:rPr lang="en-US" sz="2400" dirty="0" smtClean="0"/>
              <a:t>each </a:t>
            </a:r>
            <a:r>
              <a:rPr lang="en-US" sz="2400" dirty="0"/>
              <a:t>algebraic fractions below: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416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KEEP In Mind…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</a:t>
            </a:r>
            <a:r>
              <a:rPr lang="en-US" dirty="0" smtClean="0"/>
              <a:t>add or subtract </a:t>
            </a:r>
            <a:r>
              <a:rPr lang="en-US" dirty="0"/>
              <a:t>fractions with different denominators, we must learn how to construct the Lowest Common Multiple of a series of terms.</a:t>
            </a:r>
          </a:p>
          <a:p>
            <a:pPr marL="0" indent="0" algn="ctr">
              <a:buNone/>
            </a:pPr>
            <a:r>
              <a:rPr lang="en-US" b="1" i="1" dirty="0"/>
              <a:t>The Lowest Common Multiple (LCM) of a series of terms</a:t>
            </a:r>
            <a:br>
              <a:rPr lang="en-US" b="1" i="1" dirty="0"/>
            </a:br>
            <a:r>
              <a:rPr lang="en-US" b="1" i="1" dirty="0"/>
              <a:t>is the smallest product that contains every </a:t>
            </a:r>
            <a:r>
              <a:rPr lang="en-US" b="1" i="1" dirty="0" smtClean="0"/>
              <a:t>factor of </a:t>
            </a:r>
            <a:r>
              <a:rPr lang="en-US" b="1" i="1" dirty="0"/>
              <a:t>each term.</a:t>
            </a:r>
          </a:p>
          <a:p>
            <a:r>
              <a:rPr lang="en-US" b="1" dirty="0" smtClean="0"/>
              <a:t>For instance:</a:t>
            </a:r>
          </a:p>
          <a:p>
            <a:endParaRPr lang="en-US" dirty="0" smtClean="0"/>
          </a:p>
          <a:p>
            <a:r>
              <a:rPr lang="en-US" dirty="0" smtClean="0"/>
              <a:t>Construct </a:t>
            </a:r>
            <a:r>
              <a:rPr lang="en-US" dirty="0"/>
              <a:t>the LCM of these three </a:t>
            </a:r>
            <a:r>
              <a:rPr lang="en-US" dirty="0" smtClean="0"/>
              <a:t>terms.</a:t>
            </a:r>
          </a:p>
          <a:p>
            <a:r>
              <a:rPr lang="en-US" dirty="0" err="1" smtClean="0"/>
              <a:t>xz</a:t>
            </a:r>
            <a:r>
              <a:rPr lang="en-US" dirty="0" smtClean="0"/>
              <a:t>, </a:t>
            </a:r>
            <a:r>
              <a:rPr lang="en-US" dirty="0" err="1" smtClean="0"/>
              <a:t>xy</a:t>
            </a:r>
            <a:r>
              <a:rPr lang="en-US" dirty="0" smtClean="0"/>
              <a:t>, </a:t>
            </a:r>
            <a:r>
              <a:rPr lang="en-US" dirty="0" err="1" smtClean="0"/>
              <a:t>yz</a:t>
            </a:r>
            <a:endParaRPr lang="en-US" dirty="0" smtClean="0"/>
          </a:p>
          <a:p>
            <a:r>
              <a:rPr lang="en-US" b="1" dirty="0" smtClean="0"/>
              <a:t>LCM </a:t>
            </a:r>
            <a:r>
              <a:rPr lang="en-US" dirty="0" smtClean="0"/>
              <a:t>= xyz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296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Example #1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𝑎𝑏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𝑎𝑐</m:t>
                        </m:r>
                      </m:den>
                    </m:f>
                  </m:oMath>
                </a14:m>
                <a:endParaRPr lang="en-US" sz="2400" dirty="0" smtClean="0"/>
              </a:p>
              <a:p>
                <a:pPr marL="0" indent="0">
                  <a:buNone/>
                </a:pPr>
                <a:endParaRPr lang="en-US" sz="24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sz="2400" i="1" dirty="0" smtClean="0">
                    <a:latin typeface="Cambria Math" panose="02040503050406030204" pitchFamily="18" charset="0"/>
                  </a:rPr>
                  <a:t>LCM = </a:t>
                </a:r>
                <a:r>
                  <a:rPr lang="en-US" sz="2400" i="1" dirty="0" err="1" smtClean="0">
                    <a:latin typeface="Cambria Math" panose="02040503050406030204" pitchFamily="18" charset="0"/>
                  </a:rPr>
                  <a:t>abc</a:t>
                </a:r>
                <a:endParaRPr lang="en-US" sz="2400" i="1" dirty="0" smtClean="0">
                  <a:latin typeface="Cambria Math" panose="02040503050406030204" pitchFamily="18" charset="0"/>
                </a:endParaRPr>
              </a:p>
              <a:p>
                <a:endParaRPr lang="en-US" sz="2400" i="1" dirty="0" smtClean="0">
                  <a:latin typeface="Cambria Math" panose="02040503050406030204" pitchFamily="18" charset="0"/>
                </a:endParaRPr>
              </a:p>
              <a:p>
                <a:r>
                  <a:rPr lang="en-US" sz="2400" dirty="0" smtClean="0"/>
                  <a:t>=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𝑎𝑏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endParaRPr lang="en-US" sz="2400" dirty="0" smtClean="0"/>
              </a:p>
              <a:p>
                <a:endParaRPr lang="en-US" sz="2400" dirty="0" smtClean="0"/>
              </a:p>
              <a:p>
                <a:r>
                  <a:rPr lang="en-US" sz="2400" dirty="0" smtClean="0"/>
                  <a:t>=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+6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𝑎𝑏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endParaRPr lang="en-US" sz="2400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4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301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Example #2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endParaRPr lang="en-US" sz="2000" dirty="0"/>
              </a:p>
              <a:p>
                <a:pPr marL="0" indent="0">
                  <a:buNone/>
                </a:pPr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sz="2000" i="1" dirty="0">
                    <a:latin typeface="Cambria Math" panose="02040503050406030204" pitchFamily="18" charset="0"/>
                  </a:rPr>
                  <a:t>LCM = </a:t>
                </a:r>
                <a:r>
                  <a:rPr lang="en-US" sz="2000" i="1" dirty="0" smtClean="0">
                    <a:latin typeface="Cambria Math" panose="02040503050406030204" pitchFamily="18" charset="0"/>
                  </a:rPr>
                  <a:t>6xy</a:t>
                </a:r>
                <a:endParaRPr lang="en-US" sz="2000" i="1" dirty="0">
                  <a:latin typeface="Cambria Math" panose="02040503050406030204" pitchFamily="18" charset="0"/>
                </a:endParaRPr>
              </a:p>
              <a:p>
                <a:endParaRPr lang="en-US" sz="2000" i="1" dirty="0">
                  <a:latin typeface="Cambria Math" panose="02040503050406030204" pitchFamily="18" charset="0"/>
                </a:endParaRPr>
              </a:p>
              <a:p>
                <a:r>
                  <a:rPr lang="en-US" sz="2000" dirty="0"/>
                  <a:t>=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𝒚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𝑥𝑦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𝑥𝑦</m:t>
                        </m:r>
                      </m:den>
                    </m:f>
                  </m:oMath>
                </a14:m>
                <a:endParaRPr lang="en-US" sz="2000" dirty="0"/>
              </a:p>
              <a:p>
                <a:endParaRPr lang="en-US" sz="2000" dirty="0"/>
              </a:p>
              <a:p>
                <a:r>
                  <a:rPr lang="en-US" sz="2000" dirty="0"/>
                  <a:t>=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𝑥𝑦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1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6926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Activities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0260" t="23069" r="34672" b="22918"/>
          <a:stretch/>
        </p:blipFill>
        <p:spPr>
          <a:xfrm>
            <a:off x="2335793" y="1991763"/>
            <a:ext cx="6768368" cy="4562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203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202</TotalTime>
  <Words>62</Words>
  <Application>Microsoft Office PowerPoint</Application>
  <PresentationFormat>Widescreen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Cambria Math</vt:lpstr>
      <vt:lpstr>Garamond</vt:lpstr>
      <vt:lpstr>Times New Roman</vt:lpstr>
      <vt:lpstr>Tw Cen MT</vt:lpstr>
      <vt:lpstr>Tw Cen MT Condensed</vt:lpstr>
      <vt:lpstr>Wingdings 3</vt:lpstr>
      <vt:lpstr>Integral</vt:lpstr>
      <vt:lpstr>Algebra Addition &amp; Subtraction of Algebraic Fractions </vt:lpstr>
      <vt:lpstr>KEEP In MIND…</vt:lpstr>
      <vt:lpstr>Let’s warm up…</vt:lpstr>
      <vt:lpstr>Just another walk in the park…</vt:lpstr>
      <vt:lpstr>KEEP In Mind…</vt:lpstr>
      <vt:lpstr>Example #1</vt:lpstr>
      <vt:lpstr>Example #2</vt:lpstr>
      <vt:lpstr>Activities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Alpha D. Oasis</dc:creator>
  <cp:lastModifiedBy>Alpha D. Oasis</cp:lastModifiedBy>
  <cp:revision>12</cp:revision>
  <dcterms:created xsi:type="dcterms:W3CDTF">2021-06-14T10:42:06Z</dcterms:created>
  <dcterms:modified xsi:type="dcterms:W3CDTF">2021-06-14T15:58:18Z</dcterms:modified>
</cp:coreProperties>
</file>