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62" d="100"/>
          <a:sy n="62" d="100"/>
        </p:scale>
        <p:origin x="360" y="4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8B8F3-31C2-4698-B74C-D5D76CFD8ACD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18F8-B739-4178-8D2D-879F4A27DC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25.01.2023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=""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4" name="Graphic 19">
            <a:extLst>
              <a:ext uri="{FF2B5EF4-FFF2-40B4-BE49-F238E27FC236}">
                <a16:creationId xmlns=""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ru-RU" dirty="0"/>
          </a:p>
        </p:txBody>
      </p:sp>
      <p:sp>
        <p:nvSpPr>
          <p:cNvPr id="21" name="Text Placeholder 14">
            <a:extLst>
              <a:ext uri="{FF2B5EF4-FFF2-40B4-BE49-F238E27FC236}">
                <a16:creationId xmlns=""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Alexander</a:t>
            </a:r>
            <a:br>
              <a:rPr lang="en-US" dirty="0"/>
            </a:b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5" name="Text Placeholder 26">
            <a:extLst>
              <a:ext uri="{FF2B5EF4-FFF2-40B4-BE49-F238E27FC236}">
                <a16:creationId xmlns=""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=""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=""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Graphic 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Graphic 15">
            <a:extLst>
              <a:ext uri="{FF2B5EF4-FFF2-40B4-BE49-F238E27FC236}">
                <a16:creationId xmlns=""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Graphic 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EMPTY SLIDE</a:t>
            </a:r>
            <a:endParaRPr lang="ru-RU" dirty="0"/>
          </a:p>
        </p:txBody>
      </p:sp>
      <p:sp>
        <p:nvSpPr>
          <p:cNvPr id="14" name="Graphic 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Graphic 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=""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1">
            <a:extLst>
              <a:ext uri="{FF2B5EF4-FFF2-40B4-BE49-F238E27FC236}">
                <a16:creationId xmlns=""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=""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=""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=""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=""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=""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=""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=""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=""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=""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=""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TEMPALTE</a:t>
            </a:r>
            <a:endParaRPr lang="ru-RU" dirty="0"/>
          </a:p>
        </p:txBody>
      </p:sp>
      <p:sp>
        <p:nvSpPr>
          <p:cNvPr id="23" name="Graphic 15">
            <a:extLst>
              <a:ext uri="{FF2B5EF4-FFF2-40B4-BE49-F238E27FC236}">
                <a16:creationId xmlns=""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=""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=""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5392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1206" y="2241515"/>
            <a:ext cx="4421856" cy="7490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=""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=""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=""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=""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2221992"/>
            <a:ext cx="10218713" cy="66571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=""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Chart Placeholder 18">
            <a:extLst>
              <a:ext uri="{FF2B5EF4-FFF2-40B4-BE49-F238E27FC236}">
                <a16:creationId xmlns=""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096001" y="1246188"/>
            <a:ext cx="5170034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3" name="Text Placeholder 17">
            <a:extLst>
              <a:ext uri="{FF2B5EF4-FFF2-40B4-BE49-F238E27FC236}">
                <a16:creationId xmlns=""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Graphic 15">
            <a:extLst>
              <a:ext uri="{FF2B5EF4-FFF2-40B4-BE49-F238E27FC236}">
                <a16:creationId xmlns=""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Graphic 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</a:t>
            </a:r>
            <a:br>
              <a:rPr lang="en-US" dirty="0"/>
            </a:br>
            <a:r>
              <a:rPr lang="en-US" dirty="0"/>
              <a:t>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Graphic 15">
            <a:extLst>
              <a:ext uri="{FF2B5EF4-FFF2-40B4-BE49-F238E27FC236}">
                <a16:creationId xmlns=""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26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able Placeholder 17">
            <a:extLst>
              <a:ext uri="{FF2B5EF4-FFF2-40B4-BE49-F238E27FC236}">
                <a16:creationId xmlns=""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=""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=""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=""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12" name="Graphic 4">
            <a:extLst>
              <a:ext uri="{FF2B5EF4-FFF2-40B4-BE49-F238E27FC236}">
                <a16:creationId xmlns=""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Building glass walls and sky">
            <a:extLst>
              <a:ext uri="{FF2B5EF4-FFF2-40B4-BE49-F238E27FC236}">
                <a16:creationId xmlns=""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-48" t="6766" r="19843" b="3091"/>
          <a:stretch/>
        </p:blipFill>
        <p:spPr>
          <a:xfrm>
            <a:off x="3033191" y="0"/>
            <a:ext cx="9155634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Algebra: </a:t>
            </a:r>
            <a:r>
              <a:rPr lang="en-US" dirty="0"/>
              <a:t>Expansion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Expanding </a:t>
            </a:r>
            <a:r>
              <a:rPr lang="en-US" dirty="0"/>
              <a:t>binomial </a:t>
            </a:r>
            <a:r>
              <a:rPr lang="en-US" dirty="0" smtClean="0"/>
              <a:t>expressions.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1546" y="5123120"/>
            <a:ext cx="3675184" cy="890818"/>
          </a:xfrm>
        </p:spPr>
        <p:txBody>
          <a:bodyPr/>
          <a:lstStyle/>
          <a:p>
            <a:r>
              <a:rPr lang="en-US" b="1" dirty="0" smtClean="0"/>
              <a:t>Prepared &amp; Presented by: </a:t>
            </a:r>
            <a:r>
              <a:rPr lang="en-US" dirty="0" smtClean="0"/>
              <a:t>Mr. </a:t>
            </a:r>
            <a:r>
              <a:rPr lang="en-US" dirty="0" err="1" smtClean="0"/>
              <a:t>Dey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Keep In Mind…</a:t>
            </a:r>
            <a:endParaRPr lang="ru-RU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916738"/>
            <a:ext cx="1573213" cy="558800"/>
          </a:xfrm>
        </p:spPr>
        <p:txBody>
          <a:bodyPr>
            <a:noAutofit/>
          </a:bodyPr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90" y="1570944"/>
            <a:ext cx="8600791" cy="434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It‘s this easy…</a:t>
            </a:r>
            <a:endParaRPr lang="ru-RU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916738"/>
            <a:ext cx="1573213" cy="558800"/>
          </a:xfrm>
        </p:spPr>
        <p:txBody>
          <a:bodyPr>
            <a:noAutofit/>
          </a:bodyPr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</p:txBody>
      </p:sp>
      <p:pic>
        <p:nvPicPr>
          <p:cNvPr id="2052" name="Picture 4" descr="FOIL Method in Math: Overview &amp; Examples | What is the FOIL Method? - Video  &amp; Lesson Transcript | Stud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37" y="1638300"/>
            <a:ext cx="8743108" cy="425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5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Examples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Expand and simplify each of the following expressions:</a:t>
                </a:r>
                <a:endParaRPr lang="en-US" sz="4000" i="1" dirty="0" smtClean="0">
                  <a:latin typeface="Cambria Math" panose="02040503050406030204" pitchFamily="18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+3)(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/>
                    </m:sSup>
                  </m:oMath>
                </a14:m>
                <a:r>
                  <a:rPr lang="en-US" sz="4000" dirty="0"/>
                  <a:t> </a:t>
                </a: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/>
                  <a:t> </a:t>
                </a: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87" t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10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Activity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77755"/>
                <a:ext cx="10515600" cy="41757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Expand and simplify each of the following expressions: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endParaRPr lang="en-US" sz="32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endParaRPr lang="en-US" sz="32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endParaRPr lang="en-US" sz="32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77755"/>
                <a:ext cx="10515600" cy="4175799"/>
              </a:xfrm>
              <a:blipFill rotWithShape="0">
                <a:blip r:embed="rId2"/>
                <a:stretch>
                  <a:fillRect l="-1507" t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91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9" t="21626" r="6280" b="3054"/>
          <a:stretch/>
        </p:blipFill>
        <p:spPr>
          <a:xfrm>
            <a:off x="1732085" y="2378214"/>
            <a:ext cx="8671315" cy="398928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/>
          <a:srcRect l="23700" t="42148" r="30127" b="32821"/>
          <a:stretch/>
        </p:blipFill>
        <p:spPr>
          <a:xfrm>
            <a:off x="1925514" y="4460528"/>
            <a:ext cx="8185639" cy="19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GeneralDesign02_MO - v4" id="{6FF23145-4007-4574-94C2-B80E45F46FD9}" vid="{0FB396FC-CF2E-452A-9B17-DA6C73B135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7A0EF5-23A9-4627-BC46-745B7DD804D2}">
  <ds:schemaRefs>
    <ds:schemaRef ds:uri="http://schemas.microsoft.com/sharepoint/v3"/>
    <ds:schemaRef ds:uri="http://purl.org/dc/terms/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0</TotalTime>
  <Words>191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Lucida Grande</vt:lpstr>
      <vt:lpstr>Verdana</vt:lpstr>
      <vt:lpstr>Wingdings</vt:lpstr>
      <vt:lpstr>Office Theme</vt:lpstr>
      <vt:lpstr>Algebra: Expansion</vt:lpstr>
      <vt:lpstr>Keep In Mind…</vt:lpstr>
      <vt:lpstr>It‘s this easy…</vt:lpstr>
      <vt:lpstr>Examples </vt:lpstr>
      <vt:lpstr>Activity</vt:lpstr>
      <vt:lpstr>Homework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2023-01-26T01:47:27Z</dcterms:created>
  <dcterms:modified xsi:type="dcterms:W3CDTF">2023-01-26T03:12:42Z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