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48"/>
  </p:notesMasterIdLst>
  <p:sldIdLst>
    <p:sldId id="256" r:id="rId2"/>
    <p:sldId id="257" r:id="rId3"/>
    <p:sldId id="259" r:id="rId4"/>
    <p:sldId id="293" r:id="rId5"/>
    <p:sldId id="294" r:id="rId6"/>
    <p:sldId id="295" r:id="rId7"/>
    <p:sldId id="296" r:id="rId8"/>
    <p:sldId id="297" r:id="rId9"/>
    <p:sldId id="299" r:id="rId10"/>
    <p:sldId id="300" r:id="rId11"/>
    <p:sldId id="301" r:id="rId12"/>
    <p:sldId id="266" r:id="rId13"/>
    <p:sldId id="310" r:id="rId14"/>
    <p:sldId id="312" r:id="rId15"/>
    <p:sldId id="327" r:id="rId16"/>
    <p:sldId id="288" r:id="rId17"/>
    <p:sldId id="268" r:id="rId18"/>
    <p:sldId id="269" r:id="rId19"/>
    <p:sldId id="315" r:id="rId20"/>
    <p:sldId id="319" r:id="rId21"/>
    <p:sldId id="321" r:id="rId22"/>
    <p:sldId id="322" r:id="rId23"/>
    <p:sldId id="316" r:id="rId24"/>
    <p:sldId id="318" r:id="rId25"/>
    <p:sldId id="320" r:id="rId26"/>
    <p:sldId id="274" r:id="rId27"/>
    <p:sldId id="286" r:id="rId28"/>
    <p:sldId id="275" r:id="rId29"/>
    <p:sldId id="284" r:id="rId30"/>
    <p:sldId id="285" r:id="rId31"/>
    <p:sldId id="287" r:id="rId32"/>
    <p:sldId id="302" r:id="rId33"/>
    <p:sldId id="303" r:id="rId34"/>
    <p:sldId id="314" r:id="rId35"/>
    <p:sldId id="326" r:id="rId36"/>
    <p:sldId id="306" r:id="rId37"/>
    <p:sldId id="308" r:id="rId38"/>
    <p:sldId id="307" r:id="rId39"/>
    <p:sldId id="333" r:id="rId40"/>
    <p:sldId id="276" r:id="rId41"/>
    <p:sldId id="328" r:id="rId42"/>
    <p:sldId id="329" r:id="rId43"/>
    <p:sldId id="330" r:id="rId44"/>
    <p:sldId id="331" r:id="rId45"/>
    <p:sldId id="332" r:id="rId46"/>
    <p:sldId id="278" r:id="rId4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1E38"/>
    <a:srgbClr val="CF61A2"/>
    <a:srgbClr val="AD53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2" d="100"/>
          <a:sy n="92" d="100"/>
        </p:scale>
        <p:origin x="162" y="-72"/>
      </p:cViewPr>
      <p:guideLst/>
    </p:cSldViewPr>
  </p:slideViewPr>
  <p:notesTextViewPr>
    <p:cViewPr>
      <p:scale>
        <a:sx n="1" d="1"/>
        <a:sy n="1" d="1"/>
      </p:scale>
      <p:origin x="0" y="0"/>
    </p:cViewPr>
  </p:notesTextViewPr>
  <p:notesViewPr>
    <p:cSldViewPr snapToGrid="0">
      <p:cViewPr varScale="1">
        <p:scale>
          <a:sx n="69" d="100"/>
          <a:sy n="69" d="100"/>
        </p:scale>
        <p:origin x="322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740CB28C-C278-4303-939F-5D4756B41919}" type="datetimeFigureOut">
              <a:rPr lang="en-US" smtClean="0"/>
              <a:t>9/21/2018</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55FBB4CE-4921-4540-9244-F9F944963715}" type="slidenum">
              <a:rPr lang="en-US" smtClean="0"/>
              <a:t>‹#›</a:t>
            </a:fld>
            <a:endParaRPr lang="en-US"/>
          </a:p>
        </p:txBody>
      </p:sp>
    </p:spTree>
    <p:extLst>
      <p:ext uri="{BB962C8B-B14F-4D97-AF65-F5344CB8AC3E}">
        <p14:creationId xmlns:p14="http://schemas.microsoft.com/office/powerpoint/2010/main" val="1005595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FBB4CE-4921-4540-9244-F9F944963715}" type="slidenum">
              <a:rPr lang="en-US" smtClean="0"/>
              <a:t>3</a:t>
            </a:fld>
            <a:endParaRPr lang="en-US"/>
          </a:p>
        </p:txBody>
      </p:sp>
    </p:spTree>
    <p:extLst>
      <p:ext uri="{BB962C8B-B14F-4D97-AF65-F5344CB8AC3E}">
        <p14:creationId xmlns:p14="http://schemas.microsoft.com/office/powerpoint/2010/main" val="222289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09" indent="-233309">
              <a:buAutoNum type="arabicPeriod"/>
            </a:pPr>
            <a:r>
              <a:rPr lang="en-US" dirty="0" smtClean="0"/>
              <a:t>Includes Downtown parking capacity and utilization study, including proposed recommendations for maximizing parking assets.  Will go to Council for review, then be presented for</a:t>
            </a:r>
            <a:r>
              <a:rPr lang="en-US" baseline="0" dirty="0" smtClean="0"/>
              <a:t> public input.</a:t>
            </a:r>
            <a:endParaRPr lang="en-US" dirty="0" smtClean="0"/>
          </a:p>
          <a:p>
            <a:pPr marL="233309" indent="-233309">
              <a:buAutoNum type="arabicPeriod"/>
            </a:pPr>
            <a:r>
              <a:rPr lang="en-US" baseline="0" dirty="0" smtClean="0"/>
              <a:t>Includes assessment of utilities, drainage, transportation, and pedestrian infrastructure capacity and utilization.  Findings and recommendations will go to Council for review, then be presented for public input.</a:t>
            </a:r>
          </a:p>
          <a:p>
            <a:pPr marL="233309" indent="-233309">
              <a:buAutoNum type="arabicPeriod"/>
            </a:pPr>
            <a:r>
              <a:rPr lang="en-US" baseline="0" dirty="0" smtClean="0"/>
              <a:t>Kiosks containing maps and advertisements will be installed in the near future at </a:t>
            </a:r>
            <a:r>
              <a:rPr lang="en-US" i="0" baseline="0" dirty="0" smtClean="0">
                <a:solidFill>
                  <a:srgbClr val="FF0000"/>
                </a:solidFill>
              </a:rPr>
              <a:t>six </a:t>
            </a:r>
            <a:r>
              <a:rPr lang="en-US" baseline="0" dirty="0" smtClean="0"/>
              <a:t>locations throughout Downtown, including the </a:t>
            </a:r>
            <a:r>
              <a:rPr lang="en-US" baseline="0" dirty="0" smtClean="0">
                <a:solidFill>
                  <a:srgbClr val="FF0000"/>
                </a:solidFill>
              </a:rPr>
              <a:t>DART rail station, 5</a:t>
            </a:r>
            <a:r>
              <a:rPr lang="en-US" baseline="30000" dirty="0" smtClean="0">
                <a:solidFill>
                  <a:srgbClr val="FF0000"/>
                </a:solidFill>
              </a:rPr>
              <a:t>th</a:t>
            </a:r>
            <a:r>
              <a:rPr lang="en-US" baseline="0" dirty="0" smtClean="0">
                <a:solidFill>
                  <a:srgbClr val="FF0000"/>
                </a:solidFill>
              </a:rPr>
              <a:t>/Austin, 5</a:t>
            </a:r>
            <a:r>
              <a:rPr lang="en-US" baseline="30000" dirty="0" smtClean="0">
                <a:solidFill>
                  <a:srgbClr val="FF0000"/>
                </a:solidFill>
              </a:rPr>
              <a:t>th</a:t>
            </a:r>
            <a:r>
              <a:rPr lang="en-US" baseline="0" dirty="0" smtClean="0">
                <a:solidFill>
                  <a:srgbClr val="FF0000"/>
                </a:solidFill>
              </a:rPr>
              <a:t>/State, 6</a:t>
            </a:r>
            <a:r>
              <a:rPr lang="en-US" baseline="30000" dirty="0" smtClean="0">
                <a:solidFill>
                  <a:srgbClr val="FF0000"/>
                </a:solidFill>
              </a:rPr>
              <a:t>th</a:t>
            </a:r>
            <a:r>
              <a:rPr lang="en-US" baseline="0" dirty="0" smtClean="0">
                <a:solidFill>
                  <a:srgbClr val="FF0000"/>
                </a:solidFill>
              </a:rPr>
              <a:t>/Austin, 6</a:t>
            </a:r>
            <a:r>
              <a:rPr lang="en-US" baseline="30000" dirty="0" smtClean="0">
                <a:solidFill>
                  <a:srgbClr val="FF0000"/>
                </a:solidFill>
              </a:rPr>
              <a:t>th</a:t>
            </a:r>
            <a:r>
              <a:rPr lang="en-US" baseline="0" dirty="0" smtClean="0">
                <a:solidFill>
                  <a:srgbClr val="FF0000"/>
                </a:solidFill>
              </a:rPr>
              <a:t>/State, and Main/Glenbrook.  The kiosks will feature a map of Downtown on one side; the reverse side will accommodate changing posters, such as advertisements for upcoming Downtown or GPAC events.</a:t>
            </a:r>
          </a:p>
          <a:p>
            <a:pPr marL="233309" indent="-233309">
              <a:buAutoNum type="arabicPeriod"/>
            </a:pPr>
            <a:r>
              <a:rPr lang="en-US" baseline="0" dirty="0" smtClean="0"/>
              <a:t>Design consultant will begin this week on creating concepts and specifications for a pole-mounted gateway sign to direct vehicular traffic down Main St. to Downtown Square</a:t>
            </a:r>
          </a:p>
          <a:p>
            <a:pPr marL="233309" indent="-233309">
              <a:buAutoNum type="arabicPeriod"/>
            </a:pPr>
            <a:r>
              <a:rPr lang="en-US" baseline="0" dirty="0" smtClean="0"/>
              <a:t>Streetscape and parking lot improvements will occur at the end of the Central Library life/safety project.</a:t>
            </a:r>
          </a:p>
          <a:p>
            <a:pPr marL="233309" indent="-233309">
              <a:buAutoNum type="arabicPeriod"/>
            </a:pPr>
            <a:endParaRPr lang="en-US" dirty="0"/>
          </a:p>
        </p:txBody>
      </p:sp>
      <p:sp>
        <p:nvSpPr>
          <p:cNvPr id="4" name="Slide Number Placeholder 3"/>
          <p:cNvSpPr>
            <a:spLocks noGrp="1"/>
          </p:cNvSpPr>
          <p:nvPr>
            <p:ph type="sldNum" sz="quarter" idx="10"/>
          </p:nvPr>
        </p:nvSpPr>
        <p:spPr/>
        <p:txBody>
          <a:bodyPr/>
          <a:lstStyle/>
          <a:p>
            <a:fld id="{68322CDD-9D6C-4F63-9EC2-648226624108}" type="slidenum">
              <a:rPr lang="en-US" smtClean="0"/>
              <a:t>4</a:t>
            </a:fld>
            <a:endParaRPr lang="en-US" dirty="0"/>
          </a:p>
        </p:txBody>
      </p:sp>
    </p:spTree>
    <p:extLst>
      <p:ext uri="{BB962C8B-B14F-4D97-AF65-F5344CB8AC3E}">
        <p14:creationId xmlns:p14="http://schemas.microsoft.com/office/powerpoint/2010/main" val="7556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09" indent="-233309">
              <a:buAutoNum type="arabicPeriod"/>
            </a:pPr>
            <a:r>
              <a:rPr lang="en-US" baseline="0" dirty="0" smtClean="0"/>
              <a:t>$3.0m of incremental revenue from the TIF has been programmed and implementation of these projects has already begun.</a:t>
            </a:r>
          </a:p>
          <a:p>
            <a:pPr marL="233309" indent="-233309">
              <a:buAutoNum type="arabicPeriod"/>
            </a:pPr>
            <a:r>
              <a:rPr lang="en-US" baseline="0" dirty="0" smtClean="0"/>
              <a:t>The first TIF project to be implemented is the hiring of the Downtown Coordinator, who begins on Oct. 1</a:t>
            </a:r>
          </a:p>
          <a:p>
            <a:pPr marL="233309" indent="-233309">
              <a:buAutoNum type="arabicPeriod"/>
            </a:pPr>
            <a:r>
              <a:rPr lang="en-US" baseline="0" dirty="0" smtClean="0"/>
              <a:t>Within the next two months, expect installation of new LED lights to outline building rooftops fronting the Square and a portion of Main St., as well as tree trunks in the Square plaza; these lights will remain on year-round and have the ability to change colors with events/seasons.  (Seen in this picture is the old lighting – not LED lighting; the old lights were too maintenance-intensive to leave lit year-round, so they are being replaced with LED).</a:t>
            </a:r>
          </a:p>
          <a:p>
            <a:pPr marL="233309" indent="-233309">
              <a:buAutoNum type="arabicPeriod"/>
            </a:pPr>
            <a:r>
              <a:rPr lang="en-US" baseline="0" dirty="0" smtClean="0"/>
              <a:t>Also within the next two months, Installation of SPLASH radio system around the Square is expected.  It will provide background music (like you hear at Firewheel Town Center), as well as offer the ability to make announcements during special events.</a:t>
            </a:r>
          </a:p>
          <a:p>
            <a:pPr marL="233309" indent="-233309">
              <a:buAutoNum type="arabicPeriod"/>
            </a:pPr>
            <a:endParaRPr lang="en-US" baseline="0" dirty="0" smtClean="0"/>
          </a:p>
          <a:p>
            <a:pPr marL="233309" indent="-233309">
              <a:buAutoNum type="arabicPeriod"/>
            </a:pPr>
            <a:endParaRPr lang="en-US" dirty="0"/>
          </a:p>
        </p:txBody>
      </p:sp>
      <p:sp>
        <p:nvSpPr>
          <p:cNvPr id="4" name="Slide Number Placeholder 3"/>
          <p:cNvSpPr>
            <a:spLocks noGrp="1"/>
          </p:cNvSpPr>
          <p:nvPr>
            <p:ph type="sldNum" sz="quarter" idx="10"/>
          </p:nvPr>
        </p:nvSpPr>
        <p:spPr/>
        <p:txBody>
          <a:bodyPr/>
          <a:lstStyle/>
          <a:p>
            <a:fld id="{68322CDD-9D6C-4F63-9EC2-648226624108}" type="slidenum">
              <a:rPr lang="en-US" smtClean="0">
                <a:solidFill>
                  <a:srgbClr val="514A40"/>
                </a:solidFill>
                <a:latin typeface="Cambria"/>
              </a:rPr>
              <a:pPr/>
              <a:t>5</a:t>
            </a:fld>
            <a:endParaRPr lang="en-US" dirty="0">
              <a:solidFill>
                <a:srgbClr val="514A40"/>
              </a:solidFill>
              <a:latin typeface="Cambria"/>
            </a:endParaRPr>
          </a:p>
        </p:txBody>
      </p:sp>
    </p:spTree>
    <p:extLst>
      <p:ext uri="{BB962C8B-B14F-4D97-AF65-F5344CB8AC3E}">
        <p14:creationId xmlns:p14="http://schemas.microsoft.com/office/powerpoint/2010/main" val="969867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09" indent="-233309">
              <a:buAutoNum type="arabicPeriod"/>
            </a:pPr>
            <a:r>
              <a:rPr lang="en-US" baseline="0" dirty="0" smtClean="0"/>
              <a:t>Secured online forum for Downtown businesses and property owners to share information with the City about event schedules, construction updates, policies, and other announcements or Q&amp;As.</a:t>
            </a:r>
          </a:p>
          <a:p>
            <a:pPr marL="233309" indent="-233309">
              <a:buAutoNum type="arabicPeriod"/>
            </a:pPr>
            <a:r>
              <a:rPr lang="en-US" baseline="0" dirty="0" smtClean="0"/>
              <a:t>Rotate occasional season décor on storefronts to create a unified look (such as pumpkins/hay bales in the fall, flowers in the spring, etc….)</a:t>
            </a:r>
          </a:p>
          <a:p>
            <a:pPr marL="233309" indent="-233309">
              <a:buAutoNum type="arabicPeriod"/>
            </a:pPr>
            <a:r>
              <a:rPr lang="en-US" baseline="0" dirty="0" smtClean="0"/>
              <a:t>Per TDA Assessment recommendation, Benches and trash receptacles are needed on feeder streets to the Square to support an extended walkable environment; there have also been requests for a drinking fountain.  (IMPORTANT:  the exact number/combination/location of these fixtures is yet to be determined, but there is some budget money in FY19 budget to do something.)</a:t>
            </a:r>
          </a:p>
          <a:p>
            <a:pPr marL="233309" marR="0" lvl="0" indent="-233309"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$98,000 per year for five years is available beginning October 1 to implement a façade improvement program in Downtown.</a:t>
            </a:r>
          </a:p>
          <a:p>
            <a:pPr marL="233309" indent="-233309">
              <a:buAutoNum type="arabicPeriod"/>
            </a:pPr>
            <a:r>
              <a:rPr lang="en-US" baseline="0" dirty="0" smtClean="0"/>
              <a:t>Downtown business / property owners are enthusiastic about adding a temporary shade structure to create a more pleasant environment for patrons during summer months; the structure would be a truss structure similar to the temporary stage structure that is often used.  Creative materials are available that to create visual interest as well as the functional purpose of creating shade; refer to examples in above pictures.</a:t>
            </a:r>
          </a:p>
          <a:p>
            <a:pPr marL="233309" indent="-233309">
              <a:buAutoNum type="arabicPeriod"/>
            </a:pPr>
            <a:r>
              <a:rPr lang="en-US" baseline="0" dirty="0" smtClean="0"/>
              <a:t>Square redesign is currently scheduled to being in early 2019.  The results of the parking and infrastructure master plans will be used to create the framework (ex: curb lines) for Square redesign.   This allows for scheduling coordination of Infrastructure and Square construction.</a:t>
            </a:r>
          </a:p>
          <a:p>
            <a:pPr marL="233309" indent="-233309">
              <a:buAutoNum type="arabicPeriod"/>
            </a:pPr>
            <a:r>
              <a:rPr lang="en-US" baseline="0" dirty="0" smtClean="0"/>
              <a:t>This is not an exhaustive list; there are other things like electric utility upgrades to support events, off-Square merchant signage, public art, etc….   I wasn’t sure how much time you had to devote to Downtown and if you wanted to talk about everything, or just the things that were “Next Up”.  If you want me to include another slide with the rest of these projects, just let me know.</a:t>
            </a:r>
          </a:p>
          <a:p>
            <a:pPr marL="233309" indent="-233309">
              <a:buAutoNum type="arabicPeriod"/>
            </a:pPr>
            <a:endParaRPr lang="en-US" dirty="0"/>
          </a:p>
        </p:txBody>
      </p:sp>
      <p:sp>
        <p:nvSpPr>
          <p:cNvPr id="4" name="Slide Number Placeholder 3"/>
          <p:cNvSpPr>
            <a:spLocks noGrp="1"/>
          </p:cNvSpPr>
          <p:nvPr>
            <p:ph type="sldNum" sz="quarter" idx="10"/>
          </p:nvPr>
        </p:nvSpPr>
        <p:spPr/>
        <p:txBody>
          <a:bodyPr/>
          <a:lstStyle/>
          <a:p>
            <a:fld id="{68322CDD-9D6C-4F63-9EC2-648226624108}" type="slidenum">
              <a:rPr lang="en-US" smtClean="0">
                <a:solidFill>
                  <a:srgbClr val="514A40"/>
                </a:solidFill>
                <a:latin typeface="Cambria"/>
              </a:rPr>
              <a:pPr/>
              <a:t>6</a:t>
            </a:fld>
            <a:endParaRPr lang="en-US" dirty="0">
              <a:solidFill>
                <a:srgbClr val="514A40"/>
              </a:solidFill>
              <a:latin typeface="Cambria"/>
            </a:endParaRPr>
          </a:p>
        </p:txBody>
      </p:sp>
    </p:spTree>
    <p:extLst>
      <p:ext uri="{BB962C8B-B14F-4D97-AF65-F5344CB8AC3E}">
        <p14:creationId xmlns:p14="http://schemas.microsoft.com/office/powerpoint/2010/main" val="3086774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FBB4CE-4921-4540-9244-F9F944963715}" type="slidenum">
              <a:rPr lang="en-US" smtClean="0"/>
              <a:t>7</a:t>
            </a:fld>
            <a:endParaRPr lang="en-US"/>
          </a:p>
        </p:txBody>
      </p:sp>
    </p:spTree>
    <p:extLst>
      <p:ext uri="{BB962C8B-B14F-4D97-AF65-F5344CB8AC3E}">
        <p14:creationId xmlns:p14="http://schemas.microsoft.com/office/powerpoint/2010/main" val="344510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4851281B-B828-4B3C-9E56-3A1450A43DF2}" type="datetimeFigureOut">
              <a:rPr lang="en-US" smtClean="0">
                <a:solidFill>
                  <a:prstClr val="black">
                    <a:tint val="75000"/>
                  </a:prstClr>
                </a:solidFill>
              </a:rPr>
              <a:pPr>
                <a:defRPr/>
              </a:pPr>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6F2D776-0088-4F1C-9FC1-B7F7E0FD4B89}" type="slidenum">
              <a:rPr lang="en-US" smtClean="0"/>
              <a:pPr>
                <a:defRPr/>
              </a:pPr>
              <a:t>‹#›</a:t>
            </a:fld>
            <a:endParaRPr lang="en-US"/>
          </a:p>
        </p:txBody>
      </p:sp>
    </p:spTree>
    <p:extLst>
      <p:ext uri="{BB962C8B-B14F-4D97-AF65-F5344CB8AC3E}">
        <p14:creationId xmlns:p14="http://schemas.microsoft.com/office/powerpoint/2010/main" val="2154509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AE6B7936-2819-4F75-B6DE-BCF922D1787A}" type="datetimeFigureOut">
              <a:rPr lang="en-US" smtClean="0">
                <a:solidFill>
                  <a:prstClr val="black">
                    <a:tint val="75000"/>
                  </a:prstClr>
                </a:solidFill>
              </a:rPr>
              <a:pPr>
                <a:defRPr/>
              </a:pPr>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08D3566B-D3AF-4E1B-A205-468F58932E8C}" type="slidenum">
              <a:rPr lang="en-US" smtClean="0">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772014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AE6B7936-2819-4F75-B6DE-BCF922D1787A}" type="datetimeFigureOut">
              <a:rPr lang="en-US" smtClean="0">
                <a:solidFill>
                  <a:prstClr val="black">
                    <a:tint val="75000"/>
                  </a:prstClr>
                </a:solidFill>
              </a:rPr>
              <a:pPr>
                <a:defRPr/>
              </a:pPr>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08D3566B-D3AF-4E1B-A205-468F58932E8C}" type="slidenum">
              <a:rPr lang="en-US" smtClean="0">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20817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AE6B7936-2819-4F75-B6DE-BCF922D1787A}" type="datetimeFigureOut">
              <a:rPr lang="en-US" smtClean="0">
                <a:solidFill>
                  <a:prstClr val="black">
                    <a:tint val="75000"/>
                  </a:prstClr>
                </a:solidFill>
              </a:rPr>
              <a:pPr>
                <a:defRPr/>
              </a:pPr>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08D3566B-D3AF-4E1B-A205-468F58932E8C}" type="slidenum">
              <a:rPr lang="en-US" smtClean="0">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099047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AE6B7936-2819-4F75-B6DE-BCF922D1787A}" type="datetimeFigureOut">
              <a:rPr lang="en-US" smtClean="0">
                <a:solidFill>
                  <a:prstClr val="black">
                    <a:tint val="75000"/>
                  </a:prstClr>
                </a:solidFill>
              </a:rPr>
              <a:pPr>
                <a:defRPr/>
              </a:pPr>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08D3566B-D3AF-4E1B-A205-468F58932E8C}" type="slidenum">
              <a:rPr lang="en-US" smtClean="0">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99478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AE6B7936-2819-4F75-B6DE-BCF922D1787A}" type="datetimeFigureOut">
              <a:rPr lang="en-US" smtClean="0">
                <a:solidFill>
                  <a:prstClr val="black">
                    <a:tint val="75000"/>
                  </a:prstClr>
                </a:solidFill>
              </a:rPr>
              <a:pPr>
                <a:defRPr/>
              </a:pPr>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08D3566B-D3AF-4E1B-A205-468F58932E8C}" type="slidenum">
              <a:rPr lang="en-US" smtClean="0">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711512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4F0BCBA0-7933-4D00-BAE4-C75CBE0811B5}" type="datetimeFigureOut">
              <a:rPr lang="en-US" smtClean="0">
                <a:solidFill>
                  <a:prstClr val="black">
                    <a:tint val="75000"/>
                  </a:prstClr>
                </a:solidFill>
              </a:rPr>
              <a:pPr>
                <a:defRPr/>
              </a:pPr>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FFA98B-66DB-4073-BBE4-A309DBB382A1}" type="slidenum">
              <a:rPr lang="en-US" smtClean="0"/>
              <a:pPr>
                <a:defRPr/>
              </a:pPr>
              <a:t>‹#›</a:t>
            </a:fld>
            <a:endParaRPr lang="en-US"/>
          </a:p>
        </p:txBody>
      </p:sp>
    </p:spTree>
    <p:extLst>
      <p:ext uri="{BB962C8B-B14F-4D97-AF65-F5344CB8AC3E}">
        <p14:creationId xmlns:p14="http://schemas.microsoft.com/office/powerpoint/2010/main" val="4294659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4B85FC5D-A940-422F-A0D4-5B3A64D36B6B}" type="datetimeFigureOut">
              <a:rPr lang="en-US" smtClean="0">
                <a:solidFill>
                  <a:prstClr val="black">
                    <a:tint val="75000"/>
                  </a:prstClr>
                </a:solidFill>
              </a:rPr>
              <a:pPr>
                <a:defRPr/>
              </a:pPr>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EBE72C7-7229-424E-B4B3-76790B021DE7}" type="slidenum">
              <a:rPr lang="en-US" smtClean="0"/>
              <a:pPr>
                <a:defRPr/>
              </a:pPr>
              <a:t>‹#›</a:t>
            </a:fld>
            <a:endParaRPr lang="en-US"/>
          </a:p>
        </p:txBody>
      </p:sp>
    </p:spTree>
    <p:extLst>
      <p:ext uri="{BB962C8B-B14F-4D97-AF65-F5344CB8AC3E}">
        <p14:creationId xmlns:p14="http://schemas.microsoft.com/office/powerpoint/2010/main" val="2927243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A4B15B61-9273-4581-A36A-B450C354B947}" type="datetimeFigureOut">
              <a:rPr lang="en-US" smtClean="0">
                <a:solidFill>
                  <a:prstClr val="black">
                    <a:tint val="75000"/>
                  </a:prstClr>
                </a:solidFill>
              </a:rPr>
              <a:pPr>
                <a:defRPr/>
              </a:pPr>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0F23990-42A3-47C2-B7F5-59D856EABA4A}" type="slidenum">
              <a:rPr lang="en-US" smtClean="0"/>
              <a:pPr>
                <a:defRPr/>
              </a:pPr>
              <a:t>‹#›</a:t>
            </a:fld>
            <a:endParaRPr lang="en-US"/>
          </a:p>
        </p:txBody>
      </p:sp>
    </p:spTree>
    <p:extLst>
      <p:ext uri="{BB962C8B-B14F-4D97-AF65-F5344CB8AC3E}">
        <p14:creationId xmlns:p14="http://schemas.microsoft.com/office/powerpoint/2010/main" val="3053239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6369E404-F62F-42A3-97E6-361F340BD4A4}" type="datetimeFigureOut">
              <a:rPr lang="en-US" smtClean="0">
                <a:solidFill>
                  <a:prstClr val="black">
                    <a:tint val="75000"/>
                  </a:prstClr>
                </a:solidFill>
              </a:rPr>
              <a:pPr>
                <a:defRPr/>
              </a:pPr>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287FD82-9AA3-44F7-883B-1FBC61AC63D0}" type="slidenum">
              <a:rPr lang="en-US" smtClean="0"/>
              <a:pPr>
                <a:defRPr/>
              </a:pPr>
              <a:t>‹#›</a:t>
            </a:fld>
            <a:endParaRPr lang="en-US"/>
          </a:p>
        </p:txBody>
      </p:sp>
    </p:spTree>
    <p:extLst>
      <p:ext uri="{BB962C8B-B14F-4D97-AF65-F5344CB8AC3E}">
        <p14:creationId xmlns:p14="http://schemas.microsoft.com/office/powerpoint/2010/main" val="1783232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ADB444D3-B3F4-463A-9244-2D6A43F413FB}" type="datetimeFigureOut">
              <a:rPr lang="en-US" smtClean="0">
                <a:solidFill>
                  <a:prstClr val="black">
                    <a:tint val="75000"/>
                  </a:prstClr>
                </a:solidFill>
              </a:rPr>
              <a:pPr>
                <a:defRPr/>
              </a:pPr>
              <a:t>9/21/2018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D3ECFD-486E-477E-B153-8D4313A722CE}" type="slidenum">
              <a:rPr lang="en-US" smtClean="0"/>
              <a:pPr>
                <a:defRPr/>
              </a:pPr>
              <a:t>‹#›</a:t>
            </a:fld>
            <a:endParaRPr lang="en-US"/>
          </a:p>
        </p:txBody>
      </p:sp>
    </p:spTree>
    <p:extLst>
      <p:ext uri="{BB962C8B-B14F-4D97-AF65-F5344CB8AC3E}">
        <p14:creationId xmlns:p14="http://schemas.microsoft.com/office/powerpoint/2010/main" val="3415517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1B60463B-6E8C-4774-9566-824FA649F9A3}" type="datetimeFigureOut">
              <a:rPr lang="en-US" smtClean="0">
                <a:solidFill>
                  <a:prstClr val="black">
                    <a:tint val="75000"/>
                  </a:prstClr>
                </a:solidFill>
              </a:rPr>
              <a:pPr>
                <a:defRPr/>
              </a:pPr>
              <a:t>9/21/2018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89D50BBF-B4FB-45A6-9A45-B830DA0B8599}" type="slidenum">
              <a:rPr lang="en-US" smtClean="0"/>
              <a:pPr>
                <a:defRPr/>
              </a:pPr>
              <a:t>‹#›</a:t>
            </a:fld>
            <a:endParaRPr lang="en-US"/>
          </a:p>
        </p:txBody>
      </p:sp>
    </p:spTree>
    <p:extLst>
      <p:ext uri="{BB962C8B-B14F-4D97-AF65-F5344CB8AC3E}">
        <p14:creationId xmlns:p14="http://schemas.microsoft.com/office/powerpoint/2010/main" val="1637629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F33BBE76-12C2-4227-863B-5488EE26AFCC}" type="datetimeFigureOut">
              <a:rPr lang="en-US" smtClean="0">
                <a:solidFill>
                  <a:prstClr val="black">
                    <a:tint val="75000"/>
                  </a:prstClr>
                </a:solidFill>
              </a:rPr>
              <a:pPr>
                <a:defRPr/>
              </a:pPr>
              <a:t>9/21/2018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8038283-72BC-4054-AA0D-5E24E1526D97}" type="slidenum">
              <a:rPr lang="en-US" smtClean="0"/>
              <a:pPr>
                <a:defRPr/>
              </a:pPr>
              <a:t>‹#›</a:t>
            </a:fld>
            <a:endParaRPr lang="en-US"/>
          </a:p>
        </p:txBody>
      </p:sp>
    </p:spTree>
    <p:extLst>
      <p:ext uri="{BB962C8B-B14F-4D97-AF65-F5344CB8AC3E}">
        <p14:creationId xmlns:p14="http://schemas.microsoft.com/office/powerpoint/2010/main" val="2851452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0D95F6F-C933-4E23-94B6-8B27F73DAB75}" type="datetimeFigureOut">
              <a:rPr lang="en-US" smtClean="0">
                <a:solidFill>
                  <a:prstClr val="black">
                    <a:tint val="75000"/>
                  </a:prstClr>
                </a:solidFill>
              </a:rPr>
              <a:pPr>
                <a:defRPr/>
              </a:pPr>
              <a:t>9/21/2018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674EB4BE-7797-4FDB-82C2-6D7DA8EC230A}" type="slidenum">
              <a:rPr lang="en-US" smtClean="0"/>
              <a:pPr>
                <a:defRPr/>
              </a:pPr>
              <a:t>‹#›</a:t>
            </a:fld>
            <a:endParaRPr lang="en-US"/>
          </a:p>
        </p:txBody>
      </p:sp>
    </p:spTree>
    <p:extLst>
      <p:ext uri="{BB962C8B-B14F-4D97-AF65-F5344CB8AC3E}">
        <p14:creationId xmlns:p14="http://schemas.microsoft.com/office/powerpoint/2010/main" val="2311857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8E37891-67BA-433E-BBF0-BC182DC5A389}" type="datetimeFigureOut">
              <a:rPr lang="en-US" smtClean="0">
                <a:solidFill>
                  <a:prstClr val="black">
                    <a:tint val="75000"/>
                  </a:prstClr>
                </a:solidFill>
              </a:rPr>
              <a:pPr>
                <a:defRPr/>
              </a:pPr>
              <a:t>9/21/2018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47166F5-AB3F-4720-952A-4E201391B490}" type="slidenum">
              <a:rPr lang="en-US" smtClean="0"/>
              <a:pPr>
                <a:defRPr/>
              </a:pPr>
              <a:t>‹#›</a:t>
            </a:fld>
            <a:endParaRPr lang="en-US"/>
          </a:p>
        </p:txBody>
      </p:sp>
    </p:spTree>
    <p:extLst>
      <p:ext uri="{BB962C8B-B14F-4D97-AF65-F5344CB8AC3E}">
        <p14:creationId xmlns:p14="http://schemas.microsoft.com/office/powerpoint/2010/main" val="12140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575BDCFB-BFFE-4AE5-8FBE-F4264F9D3FB6}" type="datetimeFigureOut">
              <a:rPr lang="en-US" smtClean="0">
                <a:solidFill>
                  <a:prstClr val="black">
                    <a:tint val="75000"/>
                  </a:prstClr>
                </a:solidFill>
              </a:rPr>
              <a:pPr>
                <a:defRPr/>
              </a:pPr>
              <a:t>9/21/2018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0C0DC80-9F72-4555-96F6-35FE2945C0E7}" type="slidenum">
              <a:rPr lang="en-US" smtClean="0"/>
              <a:pPr>
                <a:defRPr/>
              </a:pPr>
              <a:t>‹#›</a:t>
            </a:fld>
            <a:endParaRPr lang="en-US"/>
          </a:p>
        </p:txBody>
      </p:sp>
    </p:spTree>
    <p:extLst>
      <p:ext uri="{BB962C8B-B14F-4D97-AF65-F5344CB8AC3E}">
        <p14:creationId xmlns:p14="http://schemas.microsoft.com/office/powerpoint/2010/main" val="3692939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8B93266-8FB4-430B-8AE3-3A53F50E1A0B}" type="datetime1">
              <a:rPr lang="en-US" smtClean="0">
                <a:solidFill>
                  <a:srgbClr val="514A40"/>
                </a:solidFill>
              </a:rPr>
              <a:pPr/>
              <a:t>9/21/2018</a:t>
            </a:fld>
            <a:endParaRPr lang="en-US" dirty="0">
              <a:solidFill>
                <a:srgbClr val="514A40"/>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solidFill>
                  <a:srgbClr val="514A40"/>
                </a:solidFill>
              </a:rPr>
              <a:t>Add a footer</a:t>
            </a:r>
            <a:endParaRPr lang="en-US" dirty="0">
              <a:solidFill>
                <a:srgbClr val="514A40"/>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31375A4-56A4-47D6-9801-1991572033F7}" type="slidenum">
              <a:rPr lang="en-US" smtClean="0">
                <a:solidFill>
                  <a:srgbClr val="514A40"/>
                </a:solidFill>
              </a:rPr>
              <a:pPr/>
              <a:t>‹#›</a:t>
            </a:fld>
            <a:endParaRPr lang="en-US" dirty="0">
              <a:solidFill>
                <a:srgbClr val="514A40"/>
              </a:solidFill>
            </a:endParaRPr>
          </a:p>
        </p:txBody>
      </p:sp>
    </p:spTree>
    <p:extLst>
      <p:ext uri="{BB962C8B-B14F-4D97-AF65-F5344CB8AC3E}">
        <p14:creationId xmlns:p14="http://schemas.microsoft.com/office/powerpoint/2010/main" val="173543617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52" y="197304"/>
            <a:ext cx="12281504" cy="6908346"/>
          </a:xfrm>
          <a:prstGeom prst="rect">
            <a:avLst/>
          </a:prstGeom>
        </p:spPr>
      </p:pic>
    </p:spTree>
    <p:extLst>
      <p:ext uri="{BB962C8B-B14F-4D97-AF65-F5344CB8AC3E}">
        <p14:creationId xmlns:p14="http://schemas.microsoft.com/office/powerpoint/2010/main" val="25792816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002060"/>
                </a:solidFill>
              </a:rPr>
              <a:t>Most Common D2 Crimes…</a:t>
            </a:r>
            <a:endParaRPr lang="en-US" sz="4000" b="1" dirty="0">
              <a:solidFill>
                <a:srgbClr val="002060"/>
              </a:solidFill>
            </a:endParaRPr>
          </a:p>
        </p:txBody>
      </p:sp>
      <p:sp>
        <p:nvSpPr>
          <p:cNvPr id="3" name="Content Placeholder 2"/>
          <p:cNvSpPr>
            <a:spLocks noGrp="1"/>
          </p:cNvSpPr>
          <p:nvPr>
            <p:ph idx="1"/>
          </p:nvPr>
        </p:nvSpPr>
        <p:spPr/>
        <p:txBody>
          <a:bodyPr>
            <a:normAutofit lnSpcReduction="10000"/>
          </a:bodyPr>
          <a:lstStyle/>
          <a:p>
            <a:pPr lvl="0" eaLnBrk="0" fontAlgn="base" hangingPunct="0">
              <a:lnSpc>
                <a:spcPct val="100000"/>
              </a:lnSpc>
              <a:spcBef>
                <a:spcPct val="0"/>
              </a:spcBef>
              <a:spcAft>
                <a:spcPct val="0"/>
              </a:spcAft>
              <a:buFontTx/>
              <a:buAutoNum type="arabicPeriod"/>
            </a:pPr>
            <a:r>
              <a:rPr kumimoji="0" lang="en-US" altLang="en-US" b="0" i="0" u="none" strike="noStrike" cap="none" normalizeH="0" baseline="0" dirty="0" smtClean="0">
                <a:ln>
                  <a:noFill/>
                </a:ln>
                <a:solidFill>
                  <a:schemeClr val="tx1"/>
                </a:solidFill>
                <a:effectLst/>
                <a:latin typeface="Arial Unicode MS" panose="020B0604020202020204" pitchFamily="34" charset="-128"/>
              </a:rPr>
              <a:t>Theft (general) – by far the most occurrences; includes homes and businesses… as you can imagine. Don’t leave things lying around… visible for someone to walk by and take it. </a:t>
            </a:r>
          </a:p>
          <a:p>
            <a:pPr marL="0" lvl="0" indent="0" eaLnBrk="0" fontAlgn="base" hangingPunct="0">
              <a:lnSpc>
                <a:spcPct val="100000"/>
              </a:lnSpc>
              <a:spcBef>
                <a:spcPct val="0"/>
              </a:spcBef>
              <a:spcAft>
                <a:spcPct val="0"/>
              </a:spcAft>
              <a:buNone/>
            </a:pPr>
            <a:endParaRPr kumimoji="0" lang="en-US" altLang="en-US" b="0" i="0" u="none" strike="noStrike" cap="none" normalizeH="0" baseline="0" dirty="0" smtClean="0">
              <a:ln>
                <a:noFill/>
              </a:ln>
              <a:solidFill>
                <a:schemeClr val="tx1"/>
              </a:solidFill>
              <a:effectLst/>
              <a:latin typeface="Arial Unicode MS" panose="020B0604020202020204" pitchFamily="34" charset="-128"/>
            </a:endParaRPr>
          </a:p>
          <a:p>
            <a:pPr marL="0" lvl="0" indent="0" eaLnBrk="0" fontAlgn="base" hangingPunct="0">
              <a:lnSpc>
                <a:spcPct val="100000"/>
              </a:lnSpc>
              <a:spcBef>
                <a:spcPct val="0"/>
              </a:spcBef>
              <a:spcAft>
                <a:spcPct val="0"/>
              </a:spcAft>
              <a:buNone/>
            </a:pPr>
            <a:r>
              <a:rPr kumimoji="0" lang="en-US" altLang="en-US" b="0" i="0" u="none" strike="noStrike" cap="none" normalizeH="0" baseline="0" dirty="0" smtClean="0">
                <a:ln>
                  <a:noFill/>
                </a:ln>
                <a:solidFill>
                  <a:schemeClr val="tx1"/>
                </a:solidFill>
                <a:effectLst/>
                <a:latin typeface="Arial Unicode MS" panose="020B0604020202020204" pitchFamily="34" charset="-128"/>
              </a:rPr>
              <a:t>2. Vehicle Burglaries – we constantly remind folks to lock their car doors… and don’t leave valuables (laptops, cellphones, purses, etc.) visible in the vehicle. Take them with you, if possible.</a:t>
            </a:r>
          </a:p>
          <a:p>
            <a:pPr marL="0" lvl="0" indent="0" eaLnBrk="0" fontAlgn="base" hangingPunct="0">
              <a:lnSpc>
                <a:spcPct val="100000"/>
              </a:lnSpc>
              <a:spcBef>
                <a:spcPct val="0"/>
              </a:spcBef>
              <a:spcAft>
                <a:spcPct val="0"/>
              </a:spcAft>
              <a:buNone/>
            </a:pPr>
            <a:r>
              <a:rPr kumimoji="0" lang="en-US" altLang="en-US" b="0" i="0" u="none" strike="noStrike" cap="none" normalizeH="0" baseline="0" dirty="0" smtClean="0">
                <a:ln>
                  <a:noFill/>
                </a:ln>
                <a:solidFill>
                  <a:schemeClr val="tx1"/>
                </a:solidFill>
                <a:effectLst/>
                <a:latin typeface="Arial Unicode MS" panose="020B0604020202020204" pitchFamily="34" charset="-128"/>
              </a:rPr>
              <a:t> </a:t>
            </a:r>
          </a:p>
          <a:p>
            <a:pPr marL="0" lvl="0" indent="0" eaLnBrk="0" fontAlgn="base" hangingPunct="0">
              <a:lnSpc>
                <a:spcPct val="100000"/>
              </a:lnSpc>
              <a:spcBef>
                <a:spcPct val="0"/>
              </a:spcBef>
              <a:spcAft>
                <a:spcPct val="0"/>
              </a:spcAft>
              <a:buNone/>
            </a:pPr>
            <a:r>
              <a:rPr lang="en-US" altLang="en-US" dirty="0" smtClean="0">
                <a:latin typeface="Arial Unicode MS" panose="020B0604020202020204" pitchFamily="34" charset="-128"/>
              </a:rPr>
              <a:t>3. </a:t>
            </a:r>
            <a:r>
              <a:rPr kumimoji="0" lang="en-US" altLang="en-US" b="0" i="0" u="none" strike="noStrike" cap="none" normalizeH="0" baseline="0" dirty="0" smtClean="0">
                <a:ln>
                  <a:noFill/>
                </a:ln>
                <a:solidFill>
                  <a:schemeClr val="tx1"/>
                </a:solidFill>
                <a:effectLst/>
                <a:latin typeface="Arial Unicode MS" panose="020B0604020202020204" pitchFamily="34" charset="-128"/>
              </a:rPr>
              <a:t>Auto Theft – is a state-wide and nation-wide issue. Please don’t leave car running with keys in it… surprisingly, that often happens at convenience stores. And… </a:t>
            </a:r>
          </a:p>
          <a:p>
            <a:pPr marL="0" lvl="0" indent="0" eaLnBrk="0" fontAlgn="base" hangingPunct="0">
              <a:lnSpc>
                <a:spcPct val="100000"/>
              </a:lnSpc>
              <a:spcBef>
                <a:spcPct val="0"/>
              </a:spcBef>
              <a:spcAft>
                <a:spcPct val="0"/>
              </a:spcAft>
              <a:buNone/>
            </a:pPr>
            <a:endParaRPr kumimoji="0" lang="en-US" altLang="en-US" b="0" i="0" u="none" strike="noStrike" cap="none" normalizeH="0" baseline="0" dirty="0" smtClean="0">
              <a:ln>
                <a:noFill/>
              </a:ln>
              <a:solidFill>
                <a:schemeClr val="tx1"/>
              </a:solidFill>
              <a:effectLst/>
              <a:latin typeface="Arial Unicode MS" panose="020B0604020202020204" pitchFamily="34" charset="-128"/>
            </a:endParaRPr>
          </a:p>
          <a:p>
            <a:pPr marL="0" lvl="0" indent="0" eaLnBrk="0" fontAlgn="base" hangingPunct="0">
              <a:lnSpc>
                <a:spcPct val="100000"/>
              </a:lnSpc>
              <a:spcBef>
                <a:spcPct val="0"/>
              </a:spcBef>
              <a:spcAft>
                <a:spcPct val="0"/>
              </a:spcAft>
              <a:buNone/>
            </a:pPr>
            <a:r>
              <a:rPr kumimoji="0" lang="en-US" altLang="en-US" b="0" i="0" u="none" strike="noStrike" cap="none" normalizeH="0" baseline="0" dirty="0" smtClean="0">
                <a:ln>
                  <a:noFill/>
                </a:ln>
                <a:solidFill>
                  <a:schemeClr val="tx1"/>
                </a:solidFill>
                <a:effectLst/>
                <a:latin typeface="Arial Unicode MS" panose="020B0604020202020204" pitchFamily="34" charset="-128"/>
              </a:rPr>
              <a:t>4. Residential Burglaries – are a distant 4th… please close garage doors. Open garage doors are too tempting for some criminals to pass up… ☺. </a:t>
            </a:r>
            <a:endParaRPr kumimoji="0" lang="en-US" altLang="en-US" sz="5400" b="0" i="0" u="none" strike="noStrike" cap="none" normalizeH="0" baseline="0" dirty="0" smtClean="0">
              <a:ln>
                <a:noFill/>
              </a:ln>
              <a:solidFill>
                <a:schemeClr val="tx1"/>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26678820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472" y="162791"/>
            <a:ext cx="9362209" cy="1320800"/>
          </a:xfrm>
        </p:spPr>
        <p:txBody>
          <a:bodyPr>
            <a:noAutofit/>
          </a:bodyPr>
          <a:lstStyle/>
          <a:p>
            <a:r>
              <a:rPr lang="en-US" sz="5400" dirty="0" smtClean="0">
                <a:solidFill>
                  <a:schemeClr val="accent2">
                    <a:lumMod val="75000"/>
                  </a:schemeClr>
                </a:solidFill>
                <a:latin typeface="Arial Black" panose="020B0A04020102020204" pitchFamily="34" charset="0"/>
              </a:rPr>
              <a:t>   Illegal Fireworks </a:t>
            </a:r>
            <a:br>
              <a:rPr lang="en-US" sz="5400" dirty="0" smtClean="0">
                <a:solidFill>
                  <a:schemeClr val="accent2">
                    <a:lumMod val="75000"/>
                  </a:schemeClr>
                </a:solidFill>
                <a:latin typeface="Arial Black" panose="020B0A04020102020204" pitchFamily="34" charset="0"/>
              </a:rPr>
            </a:br>
            <a:r>
              <a:rPr lang="en-US" sz="5400" dirty="0" smtClean="0">
                <a:solidFill>
                  <a:schemeClr val="accent2">
                    <a:lumMod val="75000"/>
                  </a:schemeClr>
                </a:solidFill>
                <a:latin typeface="Arial Black" panose="020B0A04020102020204" pitchFamily="34" charset="0"/>
              </a:rPr>
              <a:t>         </a:t>
            </a:r>
            <a:r>
              <a:rPr lang="en-US" sz="4800" dirty="0" smtClean="0">
                <a:solidFill>
                  <a:schemeClr val="accent2">
                    <a:lumMod val="75000"/>
                  </a:schemeClr>
                </a:solidFill>
                <a:latin typeface="Arial Black" panose="020B0A04020102020204" pitchFamily="34" charset="0"/>
              </a:rPr>
              <a:t>&amp;  </a:t>
            </a:r>
            <a:r>
              <a:rPr lang="en-US" sz="4800" dirty="0" smtClean="0">
                <a:solidFill>
                  <a:schemeClr val="accent5">
                    <a:lumMod val="50000"/>
                  </a:schemeClr>
                </a:solidFill>
                <a:latin typeface="Bahnschrift SemiBold" panose="020B0502040204020203" pitchFamily="34" charset="0"/>
              </a:rPr>
              <a:t>“Celebratory” Gunfire</a:t>
            </a:r>
            <a:br>
              <a:rPr lang="en-US" sz="4800" dirty="0" smtClean="0">
                <a:solidFill>
                  <a:schemeClr val="accent5">
                    <a:lumMod val="50000"/>
                  </a:schemeClr>
                </a:solidFill>
                <a:latin typeface="Bahnschrift SemiBold" panose="020B0502040204020203" pitchFamily="34" charset="0"/>
              </a:rPr>
            </a:br>
            <a:r>
              <a:rPr lang="en-US" sz="4800" b="1" i="1" dirty="0" smtClean="0">
                <a:solidFill>
                  <a:srgbClr val="C00000"/>
                </a:solidFill>
              </a:rPr>
              <a:t> </a:t>
            </a:r>
            <a:r>
              <a:rPr lang="en-US" sz="4800" dirty="0">
                <a:solidFill>
                  <a:schemeClr val="accent5">
                    <a:lumMod val="50000"/>
                  </a:schemeClr>
                </a:solidFill>
                <a:latin typeface="Bahnschrift SemiBold" panose="020B0502040204020203" pitchFamily="34" charset="0"/>
              </a:rPr>
              <a:t/>
            </a:r>
            <a:br>
              <a:rPr lang="en-US" sz="4800" dirty="0">
                <a:solidFill>
                  <a:schemeClr val="accent5">
                    <a:lumMod val="50000"/>
                  </a:schemeClr>
                </a:solidFill>
                <a:latin typeface="Bahnschrift SemiBold" panose="020B0502040204020203" pitchFamily="34" charset="0"/>
              </a:rPr>
            </a:br>
            <a:endParaRPr lang="en-US" sz="4800" dirty="0">
              <a:solidFill>
                <a:schemeClr val="accent5">
                  <a:lumMod val="50000"/>
                </a:schemeClr>
              </a:solidFill>
              <a:latin typeface="Bahnschrift SemiBold" panose="020B0502040204020203" pitchFamily="34" charset="0"/>
            </a:endParaRPr>
          </a:p>
        </p:txBody>
      </p:sp>
      <p:sp>
        <p:nvSpPr>
          <p:cNvPr id="4" name="Rectangle 1"/>
          <p:cNvSpPr>
            <a:spLocks noGrp="1" noChangeArrowheads="1"/>
          </p:cNvSpPr>
          <p:nvPr>
            <p:ph idx="1"/>
          </p:nvPr>
        </p:nvSpPr>
        <p:spPr bwMode="auto">
          <a:xfrm>
            <a:off x="710834" y="4830172"/>
            <a:ext cx="10031913" cy="1174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C00000"/>
                </a:solidFill>
                <a:effectLst/>
                <a:latin typeface="Arial Unicode MS" panose="020B0604020202020204" pitchFamily="34" charset="-128"/>
              </a:rPr>
              <a:t>New!</a:t>
            </a:r>
            <a:r>
              <a:rPr kumimoji="0" lang="en-US" altLang="en-US" sz="1600" b="1" i="0" u="none" strike="noStrike" cap="none" normalizeH="0" dirty="0" smtClean="0">
                <a:ln>
                  <a:noFill/>
                </a:ln>
                <a:solidFill>
                  <a:srgbClr val="C00000"/>
                </a:solidFill>
                <a:effectLst/>
                <a:latin typeface="Arial Unicode MS" panose="020B0604020202020204" pitchFamily="34" charset="-128"/>
              </a:rPr>
              <a:t> </a:t>
            </a:r>
            <a:r>
              <a:rPr kumimoji="0" lang="en-US" altLang="en-US" sz="1600" b="0" i="0" u="none" strike="noStrike" cap="none" normalizeH="0" baseline="0" dirty="0" smtClean="0">
                <a:ln>
                  <a:noFill/>
                </a:ln>
                <a:solidFill>
                  <a:schemeClr val="tx1"/>
                </a:solidFill>
                <a:effectLst/>
                <a:latin typeface="Arial Unicode MS" panose="020B0604020202020204" pitchFamily="34" charset="-128"/>
              </a:rPr>
              <a:t>Public Service Announcement (PSA) in English and Spanish regarding the dangers and consequences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latin typeface="Arial Unicode MS" panose="020B0604020202020204" pitchFamily="34" charset="-128"/>
            </a:endParaRPr>
          </a:p>
          <a:p>
            <a:pPr marL="0" indent="0">
              <a:buNone/>
            </a:pPr>
            <a:r>
              <a:rPr lang="en-US" sz="1600" b="1" dirty="0" smtClean="0">
                <a:solidFill>
                  <a:srgbClr val="C00000"/>
                </a:solidFill>
              </a:rPr>
              <a:t>New! </a:t>
            </a:r>
            <a:r>
              <a:rPr lang="en-US" sz="1600" dirty="0" smtClean="0"/>
              <a:t>Fireworks/Celebratory </a:t>
            </a:r>
            <a:r>
              <a:rPr lang="en-US" sz="1600" dirty="0"/>
              <a:t>Gunfire “task forces” </a:t>
            </a:r>
            <a:r>
              <a:rPr lang="en-US" sz="1600" dirty="0" smtClean="0"/>
              <a:t>will work on </a:t>
            </a:r>
            <a:r>
              <a:rPr lang="en-US" sz="1600" dirty="0"/>
              <a:t>holidays to take calls &amp; respond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516" y="1956357"/>
            <a:ext cx="4985279" cy="24226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791" y="1956356"/>
            <a:ext cx="5422084" cy="242263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2297" y="5375224"/>
            <a:ext cx="1292276" cy="1292276"/>
          </a:xfrm>
          <a:prstGeom prst="rect">
            <a:avLst/>
          </a:prstGeom>
        </p:spPr>
      </p:pic>
    </p:spTree>
    <p:extLst>
      <p:ext uri="{BB962C8B-B14F-4D97-AF65-F5344CB8AC3E}">
        <p14:creationId xmlns:p14="http://schemas.microsoft.com/office/powerpoint/2010/main" val="42017936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6267"/>
            <a:ext cx="10515600" cy="1325563"/>
          </a:xfrm>
        </p:spPr>
        <p:txBody>
          <a:bodyPr>
            <a:normAutofit/>
          </a:bodyPr>
          <a:lstStyle/>
          <a:p>
            <a:pPr algn="ctr"/>
            <a:r>
              <a:rPr lang="en-US" sz="6600" b="1" dirty="0" smtClean="0"/>
              <a:t>HOMELESS CONCERNS</a:t>
            </a:r>
            <a:endParaRPr lang="en-US" sz="66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8428" y="1803741"/>
            <a:ext cx="5796642" cy="434748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5357" y="1803741"/>
            <a:ext cx="2920373" cy="4347481"/>
          </a:xfrm>
          <a:prstGeom prst="rect">
            <a:avLst/>
          </a:prstGeom>
        </p:spPr>
      </p:pic>
    </p:spTree>
    <p:extLst>
      <p:ext uri="{BB962C8B-B14F-4D97-AF65-F5344CB8AC3E}">
        <p14:creationId xmlns:p14="http://schemas.microsoft.com/office/powerpoint/2010/main" val="15673348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0857" y="1230086"/>
            <a:ext cx="10515600" cy="4674735"/>
          </a:xfrm>
        </p:spPr>
        <p:txBody>
          <a:bodyPr/>
          <a:lstStyle/>
          <a:p>
            <a:r>
              <a:rPr lang="en-US" sz="2000" b="1" dirty="0" smtClean="0"/>
              <a:t>Concerns FOR the Homeless</a:t>
            </a:r>
          </a:p>
          <a:p>
            <a:pPr lvl="1">
              <a:buFont typeface="Courier New" panose="02070309020205020404" pitchFamily="49" charset="0"/>
              <a:buChar char="o"/>
            </a:pPr>
            <a:r>
              <a:rPr lang="en-US" sz="2000" dirty="0" smtClean="0"/>
              <a:t>Health &amp; Safety </a:t>
            </a:r>
            <a:r>
              <a:rPr lang="en-US" sz="2000" i="1" dirty="0" smtClean="0">
                <a:solidFill>
                  <a:srgbClr val="C00000"/>
                </a:solidFill>
              </a:rPr>
              <a:t>(vulnerable to crime, elements, disease, other illness)</a:t>
            </a:r>
          </a:p>
          <a:p>
            <a:pPr lvl="1">
              <a:buFont typeface="Courier New" panose="02070309020205020404" pitchFamily="49" charset="0"/>
              <a:buChar char="o"/>
            </a:pPr>
            <a:r>
              <a:rPr lang="en-US" sz="2000" dirty="0" smtClean="0"/>
              <a:t>Mental/Emotional Support </a:t>
            </a:r>
            <a:r>
              <a:rPr lang="en-US" sz="2000" i="1" dirty="0" smtClean="0">
                <a:solidFill>
                  <a:srgbClr val="C00000"/>
                </a:solidFill>
              </a:rPr>
              <a:t>(depression, PTSD, suicide, mental illness)</a:t>
            </a:r>
          </a:p>
          <a:p>
            <a:pPr lvl="1">
              <a:buFont typeface="Courier New" panose="02070309020205020404" pitchFamily="49" charset="0"/>
              <a:buChar char="o"/>
            </a:pPr>
            <a:r>
              <a:rPr lang="en-US" sz="2000" dirty="0" smtClean="0"/>
              <a:t>Basic Human Needs Met </a:t>
            </a:r>
            <a:r>
              <a:rPr lang="en-US" sz="2000" i="1" dirty="0" smtClean="0">
                <a:solidFill>
                  <a:srgbClr val="C00000"/>
                </a:solidFill>
              </a:rPr>
              <a:t>(“W</a:t>
            </a:r>
            <a:r>
              <a:rPr lang="en-US" sz="2000" i="1" dirty="0" smtClean="0">
                <a:solidFill>
                  <a:srgbClr val="C00000"/>
                </a:solidFill>
              </a:rPr>
              <a:t>hatever </a:t>
            </a:r>
            <a:r>
              <a:rPr lang="en-US" sz="2000" i="1" dirty="0">
                <a:solidFill>
                  <a:srgbClr val="C00000"/>
                </a:solidFill>
              </a:rPr>
              <a:t>you did for one of the least of </a:t>
            </a:r>
            <a:r>
              <a:rPr lang="en-US" sz="2000" i="1" dirty="0" smtClean="0">
                <a:solidFill>
                  <a:srgbClr val="C00000"/>
                </a:solidFill>
              </a:rPr>
              <a:t>these, you </a:t>
            </a:r>
            <a:r>
              <a:rPr lang="en-US" sz="2000" i="1" dirty="0">
                <a:solidFill>
                  <a:srgbClr val="C00000"/>
                </a:solidFill>
              </a:rPr>
              <a:t>did for </a:t>
            </a:r>
            <a:r>
              <a:rPr lang="en-US" sz="2000" i="1" dirty="0" smtClean="0">
                <a:solidFill>
                  <a:srgbClr val="C00000"/>
                </a:solidFill>
              </a:rPr>
              <a:t>me.” –Jesus, Mt 25:40)</a:t>
            </a:r>
            <a:endParaRPr lang="en-US" sz="2000" i="1" dirty="0" smtClean="0">
              <a:solidFill>
                <a:srgbClr val="C00000"/>
              </a:solidFill>
            </a:endParaRPr>
          </a:p>
          <a:p>
            <a:endParaRPr lang="en-US" sz="2000" dirty="0" smtClean="0"/>
          </a:p>
          <a:p>
            <a:r>
              <a:rPr lang="en-US" sz="2000" b="1" dirty="0" smtClean="0"/>
              <a:t>Concerns ABOUT the Homeless</a:t>
            </a:r>
          </a:p>
          <a:p>
            <a:pPr lvl="1">
              <a:buFont typeface="Courier New" panose="02070309020205020404" pitchFamily="49" charset="0"/>
              <a:buChar char="o"/>
            </a:pPr>
            <a:r>
              <a:rPr lang="en-US" sz="2000" dirty="0" smtClean="0"/>
              <a:t>Community Safety </a:t>
            </a:r>
            <a:r>
              <a:rPr lang="en-US" sz="2000" i="1" dirty="0" smtClean="0">
                <a:solidFill>
                  <a:srgbClr val="C00000"/>
                </a:solidFill>
              </a:rPr>
              <a:t>(accosting staff at Churches &amp; Senior Center)</a:t>
            </a:r>
          </a:p>
          <a:p>
            <a:pPr lvl="1">
              <a:buFont typeface="Courier New" panose="02070309020205020404" pitchFamily="49" charset="0"/>
              <a:buChar char="o"/>
            </a:pPr>
            <a:r>
              <a:rPr lang="en-US" sz="2000" dirty="0" smtClean="0"/>
              <a:t>Public Health &amp; Sanitation </a:t>
            </a:r>
            <a:r>
              <a:rPr lang="en-US" sz="2000" i="1" dirty="0" smtClean="0">
                <a:solidFill>
                  <a:srgbClr val="C00000"/>
                </a:solidFill>
              </a:rPr>
              <a:t>(sanitation issues at parks)</a:t>
            </a:r>
          </a:p>
          <a:p>
            <a:pPr lvl="1">
              <a:buFont typeface="Courier New" panose="02070309020205020404" pitchFamily="49" charset="0"/>
              <a:buChar char="o"/>
            </a:pPr>
            <a:r>
              <a:rPr lang="en-US" sz="2000" dirty="0" smtClean="0"/>
              <a:t>Growing Homeless Population </a:t>
            </a:r>
            <a:r>
              <a:rPr lang="en-US" sz="2000" i="1" dirty="0" smtClean="0">
                <a:solidFill>
                  <a:srgbClr val="C00000"/>
                </a:solidFill>
              </a:rPr>
              <a:t>(many coming from Dallas)</a:t>
            </a:r>
          </a:p>
          <a:p>
            <a:endParaRPr lang="en-US" dirty="0"/>
          </a:p>
        </p:txBody>
      </p:sp>
    </p:spTree>
    <p:extLst>
      <p:ext uri="{BB962C8B-B14F-4D97-AF65-F5344CB8AC3E}">
        <p14:creationId xmlns:p14="http://schemas.microsoft.com/office/powerpoint/2010/main" val="29551950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827" y="365125"/>
            <a:ext cx="10515600" cy="819439"/>
          </a:xfrm>
        </p:spPr>
        <p:txBody>
          <a:bodyPr/>
          <a:lstStyle/>
          <a:p>
            <a:pPr algn="ctr"/>
            <a:r>
              <a:rPr lang="en-US" b="1" dirty="0" smtClean="0"/>
              <a:t>Held Brainstorming Meeting 9/7  </a:t>
            </a:r>
            <a:endParaRPr lang="en-US" b="1" dirty="0"/>
          </a:p>
        </p:txBody>
      </p:sp>
      <p:sp>
        <p:nvSpPr>
          <p:cNvPr id="3" name="Content Placeholder 2"/>
          <p:cNvSpPr>
            <a:spLocks noGrp="1"/>
          </p:cNvSpPr>
          <p:nvPr>
            <p:ph idx="1"/>
          </p:nvPr>
        </p:nvSpPr>
        <p:spPr>
          <a:xfrm>
            <a:off x="796636" y="1464623"/>
            <a:ext cx="8596668" cy="4634841"/>
          </a:xfrm>
        </p:spPr>
        <p:txBody>
          <a:bodyPr>
            <a:normAutofit lnSpcReduction="10000"/>
          </a:bodyPr>
          <a:lstStyle/>
          <a:p>
            <a:r>
              <a:rPr lang="en-US" dirty="0" smtClean="0"/>
              <a:t>12 participants, ranging from social workers, health care workers and pastors to community activists and </a:t>
            </a:r>
            <a:r>
              <a:rPr lang="en-US" dirty="0" smtClean="0"/>
              <a:t>police officers</a:t>
            </a:r>
            <a:r>
              <a:rPr lang="en-US" dirty="0" smtClean="0"/>
              <a:t>. </a:t>
            </a:r>
          </a:p>
          <a:p>
            <a:r>
              <a:rPr lang="en-US" dirty="0" smtClean="0"/>
              <a:t>Identified some resources currently available in District 2:</a:t>
            </a:r>
          </a:p>
          <a:p>
            <a:pPr lvl="1"/>
            <a:r>
              <a:rPr lang="en-US" dirty="0"/>
              <a:t>Axe Memorial Church (Extreme Weather Shelter, Showers)</a:t>
            </a:r>
          </a:p>
          <a:p>
            <a:pPr lvl="1"/>
            <a:r>
              <a:rPr lang="en-US" dirty="0"/>
              <a:t>New Liberty Baptist Church (Meals, Showers)</a:t>
            </a:r>
          </a:p>
          <a:p>
            <a:pPr lvl="1"/>
            <a:r>
              <a:rPr lang="en-US" dirty="0"/>
              <a:t>Homeless Nexus (Hygiene Items, Food, Clothing, etc.)</a:t>
            </a:r>
          </a:p>
          <a:p>
            <a:pPr lvl="1"/>
            <a:r>
              <a:rPr lang="en-US" dirty="0"/>
              <a:t>Wendy Sheriff (GPD Homeless/Mental Health Liaison</a:t>
            </a:r>
            <a:r>
              <a:rPr lang="en-US" dirty="0" smtClean="0"/>
              <a:t>)</a:t>
            </a:r>
          </a:p>
          <a:p>
            <a:pPr lvl="1"/>
            <a:r>
              <a:rPr lang="en-US" dirty="0"/>
              <a:t>Good Sam (Food Pantry)</a:t>
            </a:r>
          </a:p>
          <a:p>
            <a:pPr lvl="1"/>
            <a:r>
              <a:rPr lang="en-US" dirty="0"/>
              <a:t>Friendship House (Food, Clothing, Household Items, School Supplies)</a:t>
            </a:r>
          </a:p>
          <a:p>
            <a:pPr lvl="1"/>
            <a:r>
              <a:rPr lang="en-US" dirty="0" smtClean="0"/>
              <a:t>Matthew </a:t>
            </a:r>
            <a:r>
              <a:rPr lang="en-US" dirty="0"/>
              <a:t>25:40 Project (Gen Assistance to Find Housing, Jobs, etc.) </a:t>
            </a:r>
          </a:p>
          <a:p>
            <a:pPr lvl="1"/>
            <a:r>
              <a:rPr lang="en-US" dirty="0"/>
              <a:t>First Presbyterian (Bag lunches</a:t>
            </a:r>
            <a:r>
              <a:rPr lang="en-US" dirty="0" smtClean="0"/>
              <a:t>)</a:t>
            </a:r>
          </a:p>
          <a:p>
            <a:pPr lvl="1"/>
            <a:r>
              <a:rPr lang="en-US" dirty="0"/>
              <a:t>Hope Clinic (Health Care)</a:t>
            </a:r>
          </a:p>
          <a:p>
            <a:pPr lvl="1"/>
            <a:r>
              <a:rPr lang="en-US" dirty="0" smtClean="0"/>
              <a:t>Salvation </a:t>
            </a:r>
            <a:r>
              <a:rPr lang="en-US" dirty="0"/>
              <a:t>Army (</a:t>
            </a:r>
            <a:r>
              <a:rPr lang="en-US" b="1" dirty="0">
                <a:solidFill>
                  <a:srgbClr val="C00000"/>
                </a:solidFill>
              </a:rPr>
              <a:t>NEW “Home Sweet Home” Program Coming to Garland/Oct 1</a:t>
            </a:r>
            <a:r>
              <a:rPr lang="en-US" b="1" baseline="30000" dirty="0">
                <a:solidFill>
                  <a:srgbClr val="C00000"/>
                </a:solidFill>
              </a:rPr>
              <a:t>st)</a:t>
            </a:r>
            <a:endParaRPr lang="en-US" dirty="0"/>
          </a:p>
          <a:p>
            <a:pPr lvl="1"/>
            <a:endParaRPr lang="en-US" dirty="0"/>
          </a:p>
          <a:p>
            <a:pPr lvl="1"/>
            <a:endParaRPr lang="en-US" dirty="0" smtClean="0"/>
          </a:p>
          <a:p>
            <a:endParaRPr lang="en-US" dirty="0"/>
          </a:p>
          <a:p>
            <a:pPr marL="0" indent="0">
              <a:buNone/>
            </a:pPr>
            <a:endParaRPr lang="en-US" dirty="0" smtClean="0"/>
          </a:p>
          <a:p>
            <a:pPr lvl="1"/>
            <a:endParaRPr lang="en-US" dirty="0" smtClean="0"/>
          </a:p>
        </p:txBody>
      </p:sp>
    </p:spTree>
    <p:extLst>
      <p:ext uri="{BB962C8B-B14F-4D97-AF65-F5344CB8AC3E}">
        <p14:creationId xmlns:p14="http://schemas.microsoft.com/office/powerpoint/2010/main" val="13428449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971" y="476108"/>
            <a:ext cx="6024802" cy="729238"/>
          </a:xfrm>
        </p:spPr>
        <p:txBody>
          <a:bodyPr/>
          <a:lstStyle/>
          <a:p>
            <a:r>
              <a:rPr lang="en-US" dirty="0" smtClean="0"/>
              <a:t>Homeless Action Plan…</a:t>
            </a:r>
            <a:endParaRPr lang="en-US" dirty="0"/>
          </a:p>
        </p:txBody>
      </p:sp>
      <p:sp>
        <p:nvSpPr>
          <p:cNvPr id="3" name="Content Placeholder 2"/>
          <p:cNvSpPr>
            <a:spLocks noGrp="1"/>
          </p:cNvSpPr>
          <p:nvPr>
            <p:ph idx="1"/>
          </p:nvPr>
        </p:nvSpPr>
        <p:spPr>
          <a:xfrm>
            <a:off x="1072189" y="1454007"/>
            <a:ext cx="8596668" cy="4396075"/>
          </a:xfrm>
        </p:spPr>
        <p:txBody>
          <a:bodyPr/>
          <a:lstStyle/>
          <a:p>
            <a:r>
              <a:rPr lang="en-US" b="1" dirty="0" smtClean="0"/>
              <a:t>Coordinated Needs Assessment (first stop)</a:t>
            </a:r>
          </a:p>
          <a:p>
            <a:pPr lvl="1"/>
            <a:r>
              <a:rPr lang="en-US" b="1" dirty="0" smtClean="0"/>
              <a:t>Identify barriers to homeless recovery</a:t>
            </a:r>
          </a:p>
          <a:p>
            <a:pPr lvl="2"/>
            <a:r>
              <a:rPr lang="en-US" b="1" dirty="0" smtClean="0"/>
              <a:t>Substance abuse? Untreated mental illness? Disability?</a:t>
            </a:r>
          </a:p>
          <a:p>
            <a:r>
              <a:rPr lang="en-US" b="1" dirty="0" smtClean="0"/>
              <a:t>Create Appropriate Intervention </a:t>
            </a:r>
          </a:p>
          <a:p>
            <a:pPr lvl="2"/>
            <a:r>
              <a:rPr lang="en-US" b="1" dirty="0" smtClean="0"/>
              <a:t>Rehab? Mental health treatment? Applying for aid?</a:t>
            </a:r>
          </a:p>
          <a:p>
            <a:r>
              <a:rPr lang="en-US" b="1" dirty="0" smtClean="0"/>
              <a:t>Temporary/Transitional Housing </a:t>
            </a:r>
          </a:p>
          <a:p>
            <a:r>
              <a:rPr lang="en-US" b="1" dirty="0" smtClean="0"/>
              <a:t>Barriers to Finding Employment:</a:t>
            </a:r>
          </a:p>
          <a:p>
            <a:pPr lvl="1"/>
            <a:r>
              <a:rPr lang="en-US" dirty="0" smtClean="0"/>
              <a:t>Laundry Services</a:t>
            </a:r>
          </a:p>
          <a:p>
            <a:pPr lvl="1"/>
            <a:r>
              <a:rPr lang="en-US" dirty="0" smtClean="0"/>
              <a:t>Haircut/Nail Trim</a:t>
            </a:r>
          </a:p>
          <a:p>
            <a:pPr lvl="1"/>
            <a:r>
              <a:rPr lang="en-US" dirty="0" smtClean="0"/>
              <a:t>Safe storage of possessions while they go to job interviews</a:t>
            </a:r>
          </a:p>
          <a:p>
            <a:pPr lvl="1"/>
            <a:r>
              <a:rPr lang="en-US" dirty="0" smtClean="0"/>
              <a:t>Criminal History </a:t>
            </a:r>
          </a:p>
          <a:p>
            <a:endParaRPr lang="en-US" dirty="0" smtClean="0"/>
          </a:p>
          <a:p>
            <a:endParaRPr lang="en-US" dirty="0" smtClean="0"/>
          </a:p>
          <a:p>
            <a:endParaRPr lang="en-US" dirty="0"/>
          </a:p>
        </p:txBody>
      </p:sp>
    </p:spTree>
    <p:extLst>
      <p:ext uri="{BB962C8B-B14F-4D97-AF65-F5344CB8AC3E}">
        <p14:creationId xmlns:p14="http://schemas.microsoft.com/office/powerpoint/2010/main" val="15065235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C00000"/>
                </a:solidFill>
                <a:latin typeface="Arial Rounded MT Bold" panose="020F0704030504030204" pitchFamily="34" charset="0"/>
              </a:rPr>
              <a:t>In Danger of Homelessness?</a:t>
            </a:r>
            <a:br>
              <a:rPr lang="en-US" dirty="0" smtClean="0">
                <a:solidFill>
                  <a:srgbClr val="C00000"/>
                </a:solidFill>
                <a:latin typeface="Arial Rounded MT Bold" panose="020F0704030504030204" pitchFamily="34" charset="0"/>
              </a:rPr>
            </a:br>
            <a:r>
              <a:rPr lang="en-US" dirty="0" smtClean="0">
                <a:solidFill>
                  <a:srgbClr val="C00000"/>
                </a:solidFill>
                <a:latin typeface="Arial Rounded MT Bold" panose="020F0704030504030204" pitchFamily="34" charset="0"/>
              </a:rPr>
              <a:t>Help is Near!</a:t>
            </a:r>
            <a:endParaRPr lang="en-US" dirty="0">
              <a:solidFill>
                <a:srgbClr val="C00000"/>
              </a:solidFill>
              <a:latin typeface="Arial Rounded MT Bold" panose="020F0704030504030204" pitchFamily="34" charset="0"/>
            </a:endParaRPr>
          </a:p>
        </p:txBody>
      </p:sp>
      <p:sp>
        <p:nvSpPr>
          <p:cNvPr id="3" name="Content Placeholder 2"/>
          <p:cNvSpPr>
            <a:spLocks noGrp="1"/>
          </p:cNvSpPr>
          <p:nvPr>
            <p:ph idx="1"/>
          </p:nvPr>
        </p:nvSpPr>
        <p:spPr/>
        <p:txBody>
          <a:bodyPr/>
          <a:lstStyle/>
          <a:p>
            <a:pPr marL="0" indent="0">
              <a:buNone/>
            </a:pPr>
            <a:r>
              <a:rPr lang="en-US" b="1" dirty="0" smtClean="0"/>
              <a:t>The Salvation Army’s “Home Sweet Home Program” is coming to Garland on Oct 1</a:t>
            </a:r>
            <a:r>
              <a:rPr lang="en-US" b="1" baseline="30000" dirty="0" smtClean="0"/>
              <a:t>st</a:t>
            </a:r>
            <a:r>
              <a:rPr lang="en-US" b="1" dirty="0" smtClean="0"/>
              <a:t>, and will serve families at risk of homelessness due to financial hardship or crisis. </a:t>
            </a:r>
          </a:p>
          <a:p>
            <a:pPr marL="0" indent="0">
              <a:buNone/>
            </a:pPr>
            <a:endParaRPr lang="en-US" dirty="0"/>
          </a:p>
          <a:p>
            <a:r>
              <a:rPr lang="en-US" dirty="0" smtClean="0"/>
              <a:t>Household income at or below 30% Area Median Income</a:t>
            </a:r>
          </a:p>
          <a:p>
            <a:r>
              <a:rPr lang="en-US" dirty="0" smtClean="0"/>
              <a:t>Resident of Dallas County</a:t>
            </a:r>
          </a:p>
          <a:p>
            <a:r>
              <a:rPr lang="en-US" dirty="0" smtClean="0"/>
              <a:t>Documentation (like an eviction notice)</a:t>
            </a:r>
          </a:p>
          <a:p>
            <a:r>
              <a:rPr lang="en-US" dirty="0" smtClean="0"/>
              <a:t>Cannot be a sex offender</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7944" y="5230089"/>
            <a:ext cx="1406237" cy="1406237"/>
          </a:xfrm>
          <a:prstGeom prst="rect">
            <a:avLst/>
          </a:prstGeom>
        </p:spPr>
      </p:pic>
    </p:spTree>
    <p:extLst>
      <p:ext uri="{BB962C8B-B14F-4D97-AF65-F5344CB8AC3E}">
        <p14:creationId xmlns:p14="http://schemas.microsoft.com/office/powerpoint/2010/main" val="6189550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kumimoji="0" lang="en-US" altLang="en-US" b="0" i="0" u="none" strike="noStrike" cap="none" normalizeH="0" baseline="0" dirty="0" smtClean="0">
                <a:ln>
                  <a:noFill/>
                </a:ln>
                <a:solidFill>
                  <a:schemeClr val="tx1"/>
                </a:solidFill>
                <a:effectLst/>
                <a:latin typeface="Algerian" panose="04020705040A02060702" pitchFamily="82" charset="0"/>
              </a:rPr>
              <a:t>Animal Shelter/Animal Services</a:t>
            </a:r>
            <a:r>
              <a:rPr kumimoji="0" lang="en-US" altLang="en-US" b="0" i="0" u="none" strike="noStrike" cap="none" normalizeH="0" baseline="0" dirty="0" smtClean="0">
                <a:ln>
                  <a:noFill/>
                </a:ln>
                <a:solidFill>
                  <a:schemeClr val="tx1"/>
                </a:solidFill>
                <a:effectLst/>
                <a:latin typeface="Arial" panose="020B0604020202020204" pitchFamily="34" charset="0"/>
              </a:rPr>
              <a:t/>
            </a:r>
            <a:br>
              <a:rPr kumimoji="0" lang="en-US" altLang="en-US" b="0" i="0" u="none" strike="noStrike" cap="none" normalizeH="0" baseline="0" dirty="0" smtClean="0">
                <a:ln>
                  <a:noFill/>
                </a:ln>
                <a:solidFill>
                  <a:schemeClr val="tx1"/>
                </a:solidFill>
                <a:effectLst/>
                <a:latin typeface="Arial" panose="020B0604020202020204" pitchFamily="34" charset="0"/>
              </a:rPr>
            </a:b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88394" y="2160588"/>
            <a:ext cx="5175249" cy="3881437"/>
          </a:xfrm>
        </p:spPr>
      </p:pic>
    </p:spTree>
    <p:extLst>
      <p:ext uri="{BB962C8B-B14F-4D97-AF65-F5344CB8AC3E}">
        <p14:creationId xmlns:p14="http://schemas.microsoft.com/office/powerpoint/2010/main" val="41012101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39436"/>
            <a:ext cx="8596668" cy="1320800"/>
          </a:xfrm>
        </p:spPr>
        <p:txBody>
          <a:bodyPr/>
          <a:lstStyle/>
          <a:p>
            <a:r>
              <a:rPr lang="en-US" dirty="0" smtClean="0"/>
              <a:t>Garland Animal Shelter:</a:t>
            </a:r>
            <a:br>
              <a:rPr lang="en-US" dirty="0" smtClean="0"/>
            </a:br>
            <a:r>
              <a:rPr lang="en-US" dirty="0"/>
              <a:t>	</a:t>
            </a:r>
            <a:r>
              <a:rPr lang="en-US" dirty="0" smtClean="0"/>
              <a:t>	A (Hot &amp; Cold) Blast From the Past</a:t>
            </a:r>
            <a:endParaRPr lang="en-US" dirty="0"/>
          </a:p>
        </p:txBody>
      </p:sp>
      <p:sp>
        <p:nvSpPr>
          <p:cNvPr id="3" name="Content Placeholder 2"/>
          <p:cNvSpPr>
            <a:spLocks noGrp="1"/>
          </p:cNvSpPr>
          <p:nvPr>
            <p:ph idx="1"/>
          </p:nvPr>
        </p:nvSpPr>
        <p:spPr>
          <a:xfrm>
            <a:off x="677334" y="2181371"/>
            <a:ext cx="8596668" cy="4676629"/>
          </a:xfrm>
        </p:spPr>
        <p:txBody>
          <a:bodyPr>
            <a:normAutofit/>
          </a:bodyPr>
          <a:lstStyle/>
          <a:p>
            <a:r>
              <a:rPr lang="en-US" b="1" dirty="0" smtClean="0">
                <a:solidFill>
                  <a:srgbClr val="C00000"/>
                </a:solidFill>
              </a:rPr>
              <a:t>Built in 1965 as an “Open Air” Shelter (before central Heat &amp; A/C became common in commercial facilities).</a:t>
            </a:r>
          </a:p>
          <a:p>
            <a:r>
              <a:rPr lang="en-US" dirty="0" smtClean="0"/>
              <a:t>In 1965, Garland’s population was less than 70,000 (fewer people, fewer pets)</a:t>
            </a:r>
          </a:p>
          <a:p>
            <a:r>
              <a:rPr lang="en-US" dirty="0" smtClean="0"/>
              <a:t>Fast-forward 53 years: Garland’s population is now 236,000+ (more people, more pets)</a:t>
            </a:r>
          </a:p>
          <a:p>
            <a:r>
              <a:rPr lang="en-US" dirty="0" smtClean="0"/>
              <a:t>Shelter is now an embarrassment, inadequate in space, lacking modern amenities, and functionally outdated, including old plumbing systems that require regular repairs. It’s a dinosaur. </a:t>
            </a:r>
            <a:endParaRPr lang="en-US" dirty="0"/>
          </a:p>
          <a:p>
            <a:r>
              <a:rPr lang="en-US" b="1" dirty="0" smtClean="0">
                <a:solidFill>
                  <a:srgbClr val="C00000"/>
                </a:solidFill>
              </a:rPr>
              <a:t>It is not fixable. Pouring millions of tax dollars into an inadequate facility in order to “</a:t>
            </a:r>
            <a:r>
              <a:rPr lang="en-US" b="1" dirty="0" err="1" smtClean="0">
                <a:solidFill>
                  <a:srgbClr val="C00000"/>
                </a:solidFill>
              </a:rPr>
              <a:t>bandaid</a:t>
            </a:r>
            <a:r>
              <a:rPr lang="en-US" b="1" dirty="0" smtClean="0">
                <a:solidFill>
                  <a:srgbClr val="C00000"/>
                </a:solidFill>
              </a:rPr>
              <a:t>” it is not feasible. The only “fix” is to build a new shelter.  </a:t>
            </a:r>
          </a:p>
          <a:p>
            <a:endParaRPr lang="en-US" dirty="0" smtClean="0"/>
          </a:p>
          <a:p>
            <a:endParaRPr lang="en-US" dirty="0"/>
          </a:p>
        </p:txBody>
      </p:sp>
    </p:spTree>
    <p:extLst>
      <p:ext uri="{BB962C8B-B14F-4D97-AF65-F5344CB8AC3E}">
        <p14:creationId xmlns:p14="http://schemas.microsoft.com/office/powerpoint/2010/main" val="26320675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773" y="2531918"/>
            <a:ext cx="10079181" cy="1320800"/>
          </a:xfrm>
        </p:spPr>
        <p:txBody>
          <a:bodyPr>
            <a:noAutofit/>
          </a:bodyPr>
          <a:lstStyle/>
          <a:p>
            <a:pPr algn="ctr"/>
            <a:r>
              <a:rPr lang="en-US" sz="4000" dirty="0" smtClean="0"/>
              <a:t>Why Wasn’t a New Shelter Built Years Ago</a:t>
            </a:r>
            <a:br>
              <a:rPr lang="en-US" sz="4000" dirty="0" smtClean="0"/>
            </a:br>
            <a:r>
              <a:rPr lang="en-US" sz="4000" dirty="0" smtClean="0"/>
              <a:t>When Surrounding Cities Built Theirs</a:t>
            </a:r>
            <a:br>
              <a:rPr lang="en-US" sz="4000" dirty="0" smtClean="0"/>
            </a:br>
            <a:r>
              <a:rPr lang="en-US" sz="9600" dirty="0" smtClean="0"/>
              <a:t>?</a:t>
            </a:r>
            <a:endParaRPr lang="en-US" sz="9600" dirty="0"/>
          </a:p>
        </p:txBody>
      </p:sp>
    </p:spTree>
    <p:extLst>
      <p:ext uri="{BB962C8B-B14F-4D97-AF65-F5344CB8AC3E}">
        <p14:creationId xmlns:p14="http://schemas.microsoft.com/office/powerpoint/2010/main" val="14921756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1478" y="438150"/>
            <a:ext cx="5838825" cy="59912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918" y="0"/>
            <a:ext cx="7276115" cy="6858000"/>
          </a:xfrm>
          <a:prstGeom prst="rect">
            <a:avLst/>
          </a:prstGeom>
        </p:spPr>
      </p:pic>
      <p:sp>
        <p:nvSpPr>
          <p:cNvPr id="8" name="TextBox 7"/>
          <p:cNvSpPr txBox="1"/>
          <p:nvPr/>
        </p:nvSpPr>
        <p:spPr>
          <a:xfrm>
            <a:off x="3783277" y="2510432"/>
            <a:ext cx="4953000" cy="923330"/>
          </a:xfrm>
          <a:prstGeom prst="rect">
            <a:avLst/>
          </a:prstGeom>
          <a:noFill/>
        </p:spPr>
        <p:txBody>
          <a:bodyPr wrap="square" rtlCol="0">
            <a:spAutoFit/>
          </a:bodyPr>
          <a:lstStyle/>
          <a:p>
            <a:r>
              <a:rPr lang="en-US" sz="5400" dirty="0" smtClean="0"/>
              <a:t>GARLAND</a:t>
            </a:r>
            <a:endParaRPr lang="en-US" sz="5400" dirty="0"/>
          </a:p>
        </p:txBody>
      </p:sp>
      <p:sp>
        <p:nvSpPr>
          <p:cNvPr id="9" name="TextBox 8"/>
          <p:cNvSpPr txBox="1"/>
          <p:nvPr/>
        </p:nvSpPr>
        <p:spPr>
          <a:xfrm>
            <a:off x="4349090" y="2965973"/>
            <a:ext cx="4789714" cy="1107996"/>
          </a:xfrm>
          <a:prstGeom prst="rect">
            <a:avLst/>
          </a:prstGeom>
          <a:noFill/>
        </p:spPr>
        <p:txBody>
          <a:bodyPr wrap="square" rtlCol="0">
            <a:spAutoFit/>
          </a:bodyPr>
          <a:lstStyle/>
          <a:p>
            <a:r>
              <a:rPr lang="en-US" sz="6600" b="1" dirty="0" smtClean="0"/>
              <a:t>DISTRICT 2</a:t>
            </a:r>
            <a:endParaRPr lang="en-US" sz="6600" b="1" dirty="0"/>
          </a:p>
        </p:txBody>
      </p:sp>
      <p:sp>
        <p:nvSpPr>
          <p:cNvPr id="10" name="TextBox 9"/>
          <p:cNvSpPr txBox="1"/>
          <p:nvPr/>
        </p:nvSpPr>
        <p:spPr>
          <a:xfrm>
            <a:off x="622300" y="3956774"/>
            <a:ext cx="11569700" cy="3339376"/>
          </a:xfrm>
          <a:prstGeom prst="rect">
            <a:avLst/>
          </a:prstGeom>
          <a:noFill/>
        </p:spPr>
        <p:txBody>
          <a:bodyPr wrap="square" rtlCol="0">
            <a:spAutoFit/>
          </a:bodyPr>
          <a:lstStyle/>
          <a:p>
            <a:pPr algn="ctr"/>
            <a:endParaRPr lang="en-US" sz="11500" b="1" cap="none" spc="0" dirty="0" smtClean="0">
              <a:ln w="9525">
                <a:solidFill>
                  <a:schemeClr val="bg1"/>
                </a:solidFill>
                <a:prstDash val="solid"/>
              </a:ln>
              <a:solidFill>
                <a:schemeClr val="tx1"/>
              </a:solidFill>
              <a:effectLst>
                <a:glow rad="228600">
                  <a:srgbClr val="CF61A2">
                    <a:alpha val="25000"/>
                  </a:srgbClr>
                </a:glow>
                <a:outerShdw blurRad="12700" dist="38100" dir="2700000" algn="tl" rotWithShape="0">
                  <a:schemeClr val="bg1">
                    <a:lumMod val="50000"/>
                  </a:schemeClr>
                </a:outerShdw>
              </a:effectLst>
            </a:endParaRPr>
          </a:p>
          <a:p>
            <a:pPr algn="ctr"/>
            <a:endParaRPr lang="en-US" sz="9600" dirty="0">
              <a:effectLst>
                <a:glow rad="127000">
                  <a:srgbClr val="CF61A2">
                    <a:alpha val="40000"/>
                  </a:srgbClr>
                </a:glow>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583827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3" presetClass="entr" presetSubtype="16" fill="hold" nodeType="afterEffect">
                                  <p:stCondLst>
                                    <p:cond delay="2000"/>
                                  </p:stCondLst>
                                  <p:childTnLst>
                                    <p:set>
                                      <p:cBhvr>
                                        <p:cTn id="12" dur="1" fill="hold">
                                          <p:stCondLst>
                                            <p:cond delay="0"/>
                                          </p:stCondLst>
                                        </p:cTn>
                                        <p:tgtEl>
                                          <p:spTgt spid="6"/>
                                        </p:tgtEl>
                                        <p:attrNameLst>
                                          <p:attrName>style.visibility</p:attrName>
                                        </p:attrNameLst>
                                      </p:cBhvr>
                                      <p:to>
                                        <p:strVal val="visible"/>
                                      </p:to>
                                    </p:set>
                                    <p:anim calcmode="lin" valueType="num">
                                      <p:cBhvr>
                                        <p:cTn id="13" dur="3000" fill="hold"/>
                                        <p:tgtEl>
                                          <p:spTgt spid="6"/>
                                        </p:tgtEl>
                                        <p:attrNameLst>
                                          <p:attrName>ppt_w</p:attrName>
                                        </p:attrNameLst>
                                      </p:cBhvr>
                                      <p:tavLst>
                                        <p:tav tm="0">
                                          <p:val>
                                            <p:fltVal val="0"/>
                                          </p:val>
                                        </p:tav>
                                        <p:tav tm="100000">
                                          <p:val>
                                            <p:strVal val="#ppt_w"/>
                                          </p:val>
                                        </p:tav>
                                      </p:tavLst>
                                    </p:anim>
                                    <p:anim calcmode="lin" valueType="num">
                                      <p:cBhvr>
                                        <p:cTn id="14" dur="3000" fill="hold"/>
                                        <p:tgtEl>
                                          <p:spTgt spid="6"/>
                                        </p:tgtEl>
                                        <p:attrNameLst>
                                          <p:attrName>ppt_h</p:attrName>
                                        </p:attrNameLst>
                                      </p:cBhvr>
                                      <p:tavLst>
                                        <p:tav tm="0">
                                          <p:val>
                                            <p:fltVal val="0"/>
                                          </p:val>
                                        </p:tav>
                                        <p:tav tm="100000">
                                          <p:val>
                                            <p:strVal val="#ppt_h"/>
                                          </p:val>
                                        </p:tav>
                                      </p:tavLst>
                                    </p:anim>
                                    <p:animEffect transition="in" filter="fade">
                                      <p:cBhvr>
                                        <p:cTn id="15" dur="3000"/>
                                        <p:tgtEl>
                                          <p:spTgt spid="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Effect transition="in" filter="fade">
                                      <p:cBhvr>
                                        <p:cTn id="20" dur="1000"/>
                                        <p:tgtEl>
                                          <p:spTgt spid="8"/>
                                        </p:tgtEl>
                                      </p:cBhvr>
                                    </p:animEffect>
                                  </p:childTnLst>
                                </p:cTn>
                              </p:par>
                            </p:childTnLst>
                          </p:cTn>
                        </p:par>
                        <p:par>
                          <p:cTn id="21" fill="hold">
                            <p:stCondLst>
                              <p:cond delay="6000"/>
                            </p:stCondLst>
                            <p:childTnLst>
                              <p:par>
                                <p:cTn id="22" presetID="10" presetClass="exit" presetSubtype="0" fill="hold" nodeType="afterEffect">
                                  <p:stCondLst>
                                    <p:cond delay="1000"/>
                                  </p:stCondLst>
                                  <p:childTnLst>
                                    <p:animEffect transition="out" filter="fade">
                                      <p:cBhvr>
                                        <p:cTn id="23" dur="5000"/>
                                        <p:tgtEl>
                                          <p:spTgt spid="5"/>
                                        </p:tgtEl>
                                      </p:cBhvr>
                                    </p:animEffect>
                                    <p:set>
                                      <p:cBhvr>
                                        <p:cTn id="24" dur="1" fill="hold">
                                          <p:stCondLst>
                                            <p:cond delay="4999"/>
                                          </p:stCondLst>
                                        </p:cTn>
                                        <p:tgtEl>
                                          <p:spTgt spid="5"/>
                                        </p:tgtEl>
                                        <p:attrNameLst>
                                          <p:attrName>style.visibility</p:attrName>
                                        </p:attrNameLst>
                                      </p:cBhvr>
                                      <p:to>
                                        <p:strVal val="hidden"/>
                                      </p:to>
                                    </p:se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Effect transition="in" filter="fade">
                                      <p:cBhvr>
                                        <p:cTn id="29" dur="1000"/>
                                        <p:tgtEl>
                                          <p:spTgt spid="9"/>
                                        </p:tgtEl>
                                      </p:cBhvr>
                                    </p:animEffect>
                                  </p:childTnLst>
                                </p:cTn>
                              </p:par>
                            </p:childTnLst>
                          </p:cTn>
                        </p:par>
                        <p:par>
                          <p:cTn id="30" fill="hold">
                            <p:stCondLst>
                              <p:cond delay="120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8116" y="1038372"/>
            <a:ext cx="8596668" cy="3880773"/>
          </a:xfrm>
        </p:spPr>
        <p:txBody>
          <a:bodyPr>
            <a:normAutofit lnSpcReduction="10000"/>
          </a:bodyPr>
          <a:lstStyle/>
          <a:p>
            <a:pPr marL="0" indent="0" algn="ctr">
              <a:buNone/>
            </a:pPr>
            <a:endParaRPr lang="en-US" sz="7200" dirty="0"/>
          </a:p>
          <a:p>
            <a:pPr marL="0" indent="0" algn="ctr">
              <a:buNone/>
            </a:pPr>
            <a:r>
              <a:rPr lang="en-US" sz="9600" dirty="0"/>
              <a:t>I Don’t Know</a:t>
            </a:r>
            <a:r>
              <a:rPr lang="en-US" sz="7200" dirty="0"/>
              <a:t>.</a:t>
            </a:r>
          </a:p>
          <a:p>
            <a:pPr marL="0" indent="0" algn="ctr">
              <a:buNone/>
            </a:pPr>
            <a:r>
              <a:rPr lang="en-US" sz="7200" dirty="0">
                <a:sym typeface="Wingdings" panose="05000000000000000000" pitchFamily="2" charset="2"/>
              </a:rPr>
              <a:t></a:t>
            </a:r>
            <a:endParaRPr lang="en-US" sz="7200" dirty="0"/>
          </a:p>
          <a:p>
            <a:endParaRPr lang="en-US" dirty="0"/>
          </a:p>
        </p:txBody>
      </p:sp>
    </p:spTree>
    <p:extLst>
      <p:ext uri="{BB962C8B-B14F-4D97-AF65-F5344CB8AC3E}">
        <p14:creationId xmlns:p14="http://schemas.microsoft.com/office/powerpoint/2010/main" val="27885438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973" y="594593"/>
            <a:ext cx="8596668" cy="730102"/>
          </a:xfrm>
        </p:spPr>
        <p:txBody>
          <a:bodyPr/>
          <a:lstStyle/>
          <a:p>
            <a:pPr algn="ctr"/>
            <a:r>
              <a:rPr lang="en-US" dirty="0" smtClean="0"/>
              <a:t>Not Just Cramped; DANGEROUS</a:t>
            </a:r>
            <a:endParaRPr lang="en-US" dirty="0"/>
          </a:p>
        </p:txBody>
      </p:sp>
      <p:sp>
        <p:nvSpPr>
          <p:cNvPr id="4" name="Rectangle 1"/>
          <p:cNvSpPr>
            <a:spLocks noGrp="1" noChangeArrowheads="1"/>
          </p:cNvSpPr>
          <p:nvPr>
            <p:ph idx="1"/>
          </p:nvPr>
        </p:nvSpPr>
        <p:spPr bwMode="auto">
          <a:xfrm>
            <a:off x="836824" y="1689593"/>
            <a:ext cx="8890960"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en-US" altLang="en-US" sz="1600" b="1" dirty="0" smtClean="0">
                <a:solidFill>
                  <a:srgbClr val="C00000"/>
                </a:solidFill>
                <a:latin typeface="Arial" panose="020B0604020202020204" pitchFamily="34" charset="0"/>
              </a:rPr>
              <a:t>This summer (end of July) the Garland Animal Shelter suffered a distemper outbreak</a:t>
            </a:r>
            <a:r>
              <a:rPr lang="en-US" altLang="en-US" sz="1600" dirty="0" smtClean="0">
                <a:solidFill>
                  <a:schemeClr val="tx1"/>
                </a:solidFill>
                <a:latin typeface="Arial" panose="020B0604020202020204" pitchFamily="34" charset="0"/>
              </a:rPr>
              <a:t>. </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en-US" altLang="en-US" sz="1600" dirty="0">
              <a:solidFill>
                <a:schemeClr val="tx1"/>
              </a:solidFill>
              <a:latin typeface="Arial" panose="020B0604020202020204" pitchFamily="34" charset="0"/>
            </a:endParaRPr>
          </a:p>
          <a:p>
            <a:pPr lvl="0" defTabSz="914400" eaLnBrk="0" fontAlgn="base" hangingPunct="0">
              <a:spcBef>
                <a:spcPct val="0"/>
              </a:spcBef>
              <a:spcAft>
                <a:spcPct val="0"/>
              </a:spcAft>
              <a:buClrTx/>
              <a:buSzTx/>
              <a:buFont typeface="Wingdings" panose="05000000000000000000" pitchFamily="2" charset="2"/>
              <a:buChar char="Ø"/>
            </a:pPr>
            <a:r>
              <a:rPr lang="en-US" altLang="en-US" sz="1600" dirty="0" smtClean="0">
                <a:solidFill>
                  <a:schemeClr val="tx1"/>
                </a:solidFill>
                <a:latin typeface="Arial" panose="020B0604020202020204" pitchFamily="34" charset="0"/>
              </a:rPr>
              <a:t>Garland chose to work with volunteers and rescues to save the dog population rather </a:t>
            </a:r>
          </a:p>
          <a:p>
            <a:pPr marL="0" lvl="0" indent="0" defTabSz="914400" eaLnBrk="0" fontAlgn="base" hangingPunct="0">
              <a:spcBef>
                <a:spcPct val="0"/>
              </a:spcBef>
              <a:spcAft>
                <a:spcPct val="0"/>
              </a:spcAft>
              <a:buClrTx/>
              <a:buSzTx/>
              <a:buNone/>
            </a:pPr>
            <a:r>
              <a:rPr lang="en-US" altLang="en-US" sz="1600" dirty="0" smtClean="0">
                <a:solidFill>
                  <a:schemeClr val="tx1"/>
                </a:solidFill>
                <a:latin typeface="Arial" panose="020B0604020202020204" pitchFamily="34" charset="0"/>
              </a:rPr>
              <a:t>than “clearing the shelter” through mass euthanasia (most common method to contain </a:t>
            </a:r>
          </a:p>
          <a:p>
            <a:pPr marL="0" indent="0" defTabSz="914400" eaLnBrk="0" fontAlgn="base" hangingPunct="0">
              <a:spcBef>
                <a:spcPct val="0"/>
              </a:spcBef>
              <a:spcAft>
                <a:spcPct val="0"/>
              </a:spcAft>
              <a:buClrTx/>
              <a:buSzTx/>
              <a:buNone/>
            </a:pPr>
            <a:r>
              <a:rPr lang="en-US" altLang="en-US" sz="1600" dirty="0">
                <a:solidFill>
                  <a:schemeClr val="tx1"/>
                </a:solidFill>
                <a:latin typeface="Arial" panose="020B0604020202020204" pitchFamily="34" charset="0"/>
              </a:rPr>
              <a:t>a</a:t>
            </a:r>
            <a:r>
              <a:rPr lang="en-US" altLang="en-US" sz="1600" dirty="0" smtClean="0">
                <a:solidFill>
                  <a:schemeClr val="tx1"/>
                </a:solidFill>
                <a:latin typeface="Arial" panose="020B0604020202020204" pitchFamily="34" charset="0"/>
              </a:rPr>
              <a:t> distemper outbreak). </a:t>
            </a:r>
          </a:p>
          <a:p>
            <a:pPr marL="0" indent="0" defTabSz="914400" eaLnBrk="0" fontAlgn="base" hangingPunct="0">
              <a:spcBef>
                <a:spcPct val="0"/>
              </a:spcBef>
              <a:spcAft>
                <a:spcPct val="0"/>
              </a:spcAft>
              <a:buClrTx/>
              <a:buSzTx/>
              <a:buNone/>
            </a:pPr>
            <a:endParaRPr lang="en-US" sz="1600" dirty="0">
              <a:solidFill>
                <a:schemeClr val="tx1"/>
              </a:solidFill>
              <a:latin typeface="Arial" panose="020B0604020202020204" pitchFamily="34" charset="0"/>
            </a:endParaRPr>
          </a:p>
          <a:p>
            <a:pPr defTabSz="914400" eaLnBrk="0" fontAlgn="base" hangingPunct="0">
              <a:spcBef>
                <a:spcPct val="0"/>
              </a:spcBef>
              <a:spcAft>
                <a:spcPct val="0"/>
              </a:spcAft>
              <a:buClrTx/>
              <a:buSzTx/>
              <a:buFont typeface="Wingdings" panose="05000000000000000000" pitchFamily="2" charset="2"/>
              <a:buChar char="Ø"/>
            </a:pPr>
            <a:r>
              <a:rPr lang="en-US" sz="1600" b="1" dirty="0" smtClean="0">
                <a:solidFill>
                  <a:schemeClr val="tx1"/>
                </a:solidFill>
                <a:latin typeface="Arial" panose="020B0604020202020204" pitchFamily="34" charset="0"/>
              </a:rPr>
              <a:t>Garland’s response </a:t>
            </a:r>
            <a:r>
              <a:rPr lang="en-US" sz="1600" b="1" dirty="0" smtClean="0"/>
              <a:t>has </a:t>
            </a:r>
            <a:r>
              <a:rPr lang="en-US" sz="1600" b="1" dirty="0"/>
              <a:t>been praised both statewide and nationwide</a:t>
            </a:r>
            <a:r>
              <a:rPr lang="en-US" sz="1600" dirty="0"/>
              <a:t>.</a:t>
            </a:r>
          </a:p>
          <a:p>
            <a:pPr marL="0" lvl="0" indent="0" defTabSz="914400" eaLnBrk="0" fontAlgn="base" hangingPunct="0">
              <a:spcBef>
                <a:spcPct val="0"/>
              </a:spcBef>
              <a:spcAft>
                <a:spcPct val="0"/>
              </a:spcAft>
              <a:buClrTx/>
              <a:buSzTx/>
              <a:buNone/>
            </a:pPr>
            <a:endParaRPr lang="en-US" altLang="en-US" sz="1600" dirty="0" smtClean="0">
              <a:solidFill>
                <a:schemeClr val="tx1"/>
              </a:solidFill>
              <a:latin typeface="Arial" panose="020B0604020202020204" pitchFamily="34" charset="0"/>
            </a:endParaRPr>
          </a:p>
          <a:p>
            <a:pPr lvl="0" defTabSz="914400" eaLnBrk="0" fontAlgn="base" hangingPunct="0">
              <a:spcBef>
                <a:spcPct val="0"/>
              </a:spcBef>
              <a:spcAft>
                <a:spcPct val="0"/>
              </a:spcAft>
              <a:buClrTx/>
              <a:buSzTx/>
              <a:buFont typeface="Wingdings" panose="05000000000000000000" pitchFamily="2" charset="2"/>
              <a:buChar char="Ø"/>
            </a:pPr>
            <a:r>
              <a:rPr lang="en-US" sz="1600" dirty="0" smtClean="0"/>
              <a:t>The </a:t>
            </a:r>
            <a:r>
              <a:rPr lang="en-US" sz="1600" dirty="0"/>
              <a:t>Cornell University College of Veterinary </a:t>
            </a:r>
            <a:r>
              <a:rPr lang="en-US" sz="1600" dirty="0" smtClean="0"/>
              <a:t>Medicine, a </a:t>
            </a:r>
            <a:r>
              <a:rPr lang="en-US" sz="1600" dirty="0"/>
              <a:t>global leader in veterinary </a:t>
            </a:r>
            <a:endParaRPr lang="en-US" sz="1600" dirty="0" smtClean="0"/>
          </a:p>
          <a:p>
            <a:pPr marL="0" lvl="0" indent="0" defTabSz="914400" eaLnBrk="0" fontAlgn="base" hangingPunct="0">
              <a:spcBef>
                <a:spcPct val="0"/>
              </a:spcBef>
              <a:spcAft>
                <a:spcPct val="0"/>
              </a:spcAft>
              <a:buClrTx/>
              <a:buSzTx/>
              <a:buNone/>
            </a:pPr>
            <a:r>
              <a:rPr lang="en-US" sz="1600" dirty="0" smtClean="0"/>
              <a:t>medicine, guided Garland’s medical response. </a:t>
            </a:r>
          </a:p>
          <a:p>
            <a:pPr marL="0" lvl="0" indent="0" defTabSz="914400" eaLnBrk="0" fontAlgn="base" hangingPunct="0">
              <a:spcBef>
                <a:spcPct val="0"/>
              </a:spcBef>
              <a:spcAft>
                <a:spcPct val="0"/>
              </a:spcAft>
              <a:buClrTx/>
              <a:buSzTx/>
              <a:buNone/>
            </a:pPr>
            <a:endParaRPr lang="en-US" sz="1600" dirty="0"/>
          </a:p>
          <a:p>
            <a:pPr lvl="0" defTabSz="914400" eaLnBrk="0" fontAlgn="base" hangingPunct="0">
              <a:spcBef>
                <a:spcPct val="0"/>
              </a:spcBef>
              <a:spcAft>
                <a:spcPct val="0"/>
              </a:spcAft>
              <a:buClrTx/>
              <a:buSzTx/>
              <a:buFont typeface="Wingdings" panose="05000000000000000000" pitchFamily="2" charset="2"/>
              <a:buChar char="Ø"/>
            </a:pPr>
            <a:r>
              <a:rPr lang="en-US" sz="1600" b="1" dirty="0" smtClean="0">
                <a:solidFill>
                  <a:srgbClr val="C00000"/>
                </a:solidFill>
              </a:rPr>
              <a:t>Cornell identified overcrowding (over 120 dogs in 78 </a:t>
            </a:r>
            <a:r>
              <a:rPr lang="en-US" altLang="en-US" sz="1600" b="1" dirty="0" smtClean="0">
                <a:solidFill>
                  <a:srgbClr val="C00000"/>
                </a:solidFill>
                <a:latin typeface="Arial" panose="020B0604020202020204" pitchFamily="34" charset="0"/>
              </a:rPr>
              <a:t>cages) as a </a:t>
            </a:r>
            <a:r>
              <a:rPr lang="en-US" sz="1600" b="1" dirty="0" smtClean="0">
                <a:solidFill>
                  <a:srgbClr val="C00000"/>
                </a:solidFill>
              </a:rPr>
              <a:t>probable </a:t>
            </a:r>
            <a:r>
              <a:rPr lang="en-US" sz="1600" b="1" dirty="0">
                <a:solidFill>
                  <a:srgbClr val="C00000"/>
                </a:solidFill>
              </a:rPr>
              <a:t>"major </a:t>
            </a:r>
            <a:endParaRPr lang="en-US" sz="1600" b="1" dirty="0" smtClean="0">
              <a:solidFill>
                <a:srgbClr val="C00000"/>
              </a:solidFill>
            </a:endParaRPr>
          </a:p>
          <a:p>
            <a:pPr marL="0" lvl="0" indent="0" defTabSz="914400" eaLnBrk="0" fontAlgn="base" hangingPunct="0">
              <a:spcBef>
                <a:spcPct val="0"/>
              </a:spcBef>
              <a:spcAft>
                <a:spcPct val="0"/>
              </a:spcAft>
              <a:buClrTx/>
              <a:buSzTx/>
              <a:buNone/>
            </a:pPr>
            <a:r>
              <a:rPr lang="en-US" sz="1600" b="1" dirty="0" smtClean="0">
                <a:solidFill>
                  <a:srgbClr val="C00000"/>
                </a:solidFill>
              </a:rPr>
              <a:t>contributing </a:t>
            </a:r>
            <a:r>
              <a:rPr lang="en-US" sz="1600" b="1" dirty="0">
                <a:solidFill>
                  <a:srgbClr val="C00000"/>
                </a:solidFill>
              </a:rPr>
              <a:t>cause" </a:t>
            </a:r>
            <a:r>
              <a:rPr lang="en-US" sz="1600" b="1" dirty="0" smtClean="0">
                <a:solidFill>
                  <a:srgbClr val="C00000"/>
                </a:solidFill>
              </a:rPr>
              <a:t>to the outbreak</a:t>
            </a:r>
            <a:r>
              <a:rPr lang="en-US" sz="1600" dirty="0" smtClean="0">
                <a:solidFill>
                  <a:srgbClr val="C00000"/>
                </a:solidFill>
              </a:rPr>
              <a:t>. </a:t>
            </a:r>
            <a:endParaRPr lang="en-US" altLang="en-US" sz="1600" dirty="0" smtClean="0">
              <a:solidFill>
                <a:srgbClr val="C00000"/>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rPr>
              <a:t> </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600" b="0" i="0" u="none" strike="noStrike" cap="none" normalizeH="0" baseline="0" dirty="0" smtClean="0">
                <a:ln>
                  <a:noFill/>
                </a:ln>
                <a:solidFill>
                  <a:schemeClr val="tx1"/>
                </a:solidFill>
                <a:effectLst/>
                <a:latin typeface="Arial" panose="020B0604020202020204" pitchFamily="34" charset="0"/>
              </a:rPr>
              <a:t>The Shelter has since returned to the ASV (Association</a:t>
            </a:r>
            <a:r>
              <a:rPr kumimoji="0" lang="en-US" altLang="en-US" sz="1600" b="0" i="0" u="none" strike="noStrike" cap="none" normalizeH="0" dirty="0" smtClean="0">
                <a:ln>
                  <a:noFill/>
                </a:ln>
                <a:solidFill>
                  <a:schemeClr val="tx1"/>
                </a:solidFill>
                <a:effectLst/>
                <a:latin typeface="Arial" panose="020B0604020202020204" pitchFamily="34" charset="0"/>
              </a:rPr>
              <a:t> of Shelter Veterinarians) standard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600" b="0" i="0" u="none" strike="noStrike" cap="none" normalizeH="0" dirty="0" smtClean="0">
                <a:ln>
                  <a:noFill/>
                </a:ln>
                <a:solidFill>
                  <a:schemeClr val="tx1"/>
                </a:solidFill>
                <a:effectLst/>
                <a:latin typeface="Arial" panose="020B0604020202020204" pitchFamily="34" charset="0"/>
              </a:rPr>
              <a:t>of </a:t>
            </a:r>
            <a:r>
              <a:rPr kumimoji="0" lang="en-US" altLang="en-US" sz="1600" b="0" i="0" u="none" strike="noStrike" cap="none" normalizeH="0" baseline="0" dirty="0" smtClean="0">
                <a:ln>
                  <a:noFill/>
                </a:ln>
                <a:solidFill>
                  <a:schemeClr val="tx1"/>
                </a:solidFill>
                <a:effectLst/>
                <a:latin typeface="Arial" panose="020B0604020202020204" pitchFamily="34" charset="0"/>
              </a:rPr>
              <a:t>one animal per cage (with some exceptions).   </a:t>
            </a:r>
          </a:p>
          <a:p>
            <a:pPr marL="0" marR="0" lvl="0" indent="0" algn="l" defTabSz="914400" rtl="0" eaLnBrk="0" fontAlgn="base" latinLnBrk="0" hangingPunct="0">
              <a:lnSpc>
                <a:spcPct val="100000"/>
              </a:lnSpc>
              <a:spcBef>
                <a:spcPct val="0"/>
              </a:spcBef>
              <a:spcAft>
                <a:spcPct val="0"/>
              </a:spcAft>
              <a:buClrTx/>
              <a:buSzTx/>
              <a:buNone/>
              <a:tabLst/>
            </a:pPr>
            <a:endParaRPr lang="en-US" altLang="en-US" sz="16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343620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03564"/>
          </a:xfrm>
        </p:spPr>
        <p:txBody>
          <a:bodyPr/>
          <a:lstStyle/>
          <a:p>
            <a:pPr algn="ctr"/>
            <a:r>
              <a:rPr lang="en-US" b="1" dirty="0" smtClean="0"/>
              <a:t>A Newsworthy Outcome</a:t>
            </a:r>
            <a:endParaRPr lang="en-US" b="1" dirty="0"/>
          </a:p>
        </p:txBody>
      </p:sp>
      <p:sp>
        <p:nvSpPr>
          <p:cNvPr id="3" name="Content Placeholder 2"/>
          <p:cNvSpPr>
            <a:spLocks noGrp="1"/>
          </p:cNvSpPr>
          <p:nvPr>
            <p:ph idx="1"/>
          </p:nvPr>
        </p:nvSpPr>
        <p:spPr>
          <a:xfrm>
            <a:off x="677334" y="1569027"/>
            <a:ext cx="8596668" cy="4145973"/>
          </a:xfrm>
        </p:spPr>
        <p:txBody>
          <a:bodyPr/>
          <a:lstStyle/>
          <a:p>
            <a:pPr lvl="0" defTabSz="914400" eaLnBrk="0" fontAlgn="base" hangingPunct="0">
              <a:spcBef>
                <a:spcPct val="0"/>
              </a:spcBef>
              <a:spcAft>
                <a:spcPct val="0"/>
              </a:spcAft>
              <a:buClrTx/>
              <a:buSzTx/>
              <a:buFont typeface="Wingdings" panose="05000000000000000000" pitchFamily="2" charset="2"/>
              <a:buChar char="Ø"/>
            </a:pPr>
            <a:r>
              <a:rPr lang="en-US" altLang="en-US" b="1" dirty="0" smtClean="0">
                <a:solidFill>
                  <a:srgbClr val="C00000"/>
                </a:solidFill>
                <a:latin typeface="Arial" panose="020B0604020202020204" pitchFamily="34" charset="0"/>
              </a:rPr>
              <a:t>Although 17 distemper-positive dogs eventually had to be euthanized, 100</a:t>
            </a:r>
            <a:r>
              <a:rPr lang="en-US" altLang="en-US" b="1" dirty="0">
                <a:solidFill>
                  <a:srgbClr val="C00000"/>
                </a:solidFill>
                <a:latin typeface="Arial" panose="020B0604020202020204" pitchFamily="34" charset="0"/>
              </a:rPr>
              <a:t>+ dogs were safely rescued or adopted. </a:t>
            </a:r>
            <a:endParaRPr lang="en-US" altLang="en-US" b="1" dirty="0" smtClean="0">
              <a:solidFill>
                <a:srgbClr val="C00000"/>
              </a:solidFill>
              <a:latin typeface="Arial" panose="020B0604020202020204" pitchFamily="34" charset="0"/>
            </a:endParaRPr>
          </a:p>
          <a:p>
            <a:pPr lvl="0" defTabSz="914400" eaLnBrk="0" fontAlgn="base" hangingPunct="0">
              <a:spcBef>
                <a:spcPct val="0"/>
              </a:spcBef>
              <a:spcAft>
                <a:spcPct val="0"/>
              </a:spcAft>
              <a:buClrTx/>
              <a:buSzTx/>
              <a:buFont typeface="Wingdings" panose="05000000000000000000" pitchFamily="2" charset="2"/>
              <a:buChar char="Ø"/>
            </a:pPr>
            <a:endParaRPr lang="en-US" altLang="en-US" b="1" dirty="0">
              <a:solidFill>
                <a:schemeClr val="tx1"/>
              </a:solidFill>
              <a:latin typeface="Arial" panose="020B0604020202020204" pitchFamily="34" charset="0"/>
            </a:endParaRPr>
          </a:p>
          <a:p>
            <a:pPr lvl="0" defTabSz="914400" eaLnBrk="0" fontAlgn="base" hangingPunct="0">
              <a:spcBef>
                <a:spcPct val="0"/>
              </a:spcBef>
              <a:spcAft>
                <a:spcPct val="0"/>
              </a:spcAft>
              <a:buClrTx/>
              <a:buSzTx/>
              <a:buFont typeface="Wingdings" panose="05000000000000000000" pitchFamily="2" charset="2"/>
              <a:buChar char="Ø"/>
            </a:pPr>
            <a:r>
              <a:rPr lang="en-US" dirty="0" smtClean="0"/>
              <a:t>Shelters across the nation have called to consult with Garland Animal Services about their response to the outbreak (every shelter’s nightmare). </a:t>
            </a:r>
          </a:p>
          <a:p>
            <a:pPr lvl="0" defTabSz="914400" eaLnBrk="0" fontAlgn="base" hangingPunct="0">
              <a:spcBef>
                <a:spcPct val="0"/>
              </a:spcBef>
              <a:spcAft>
                <a:spcPct val="0"/>
              </a:spcAft>
              <a:buClrTx/>
              <a:buSzTx/>
              <a:buFont typeface="Wingdings" panose="05000000000000000000" pitchFamily="2" charset="2"/>
              <a:buChar char="Ø"/>
            </a:pPr>
            <a:endParaRPr lang="en-US" dirty="0"/>
          </a:p>
          <a:p>
            <a:pPr lvl="0" defTabSz="914400" eaLnBrk="0" fontAlgn="base" hangingPunct="0">
              <a:spcBef>
                <a:spcPct val="0"/>
              </a:spcBef>
              <a:spcAft>
                <a:spcPct val="0"/>
              </a:spcAft>
              <a:buClrTx/>
              <a:buSzTx/>
              <a:buFont typeface="Wingdings" panose="05000000000000000000" pitchFamily="2" charset="2"/>
              <a:buChar char="Ø"/>
            </a:pPr>
            <a:r>
              <a:rPr lang="en-US" b="1" dirty="0" smtClean="0">
                <a:solidFill>
                  <a:srgbClr val="C00000"/>
                </a:solidFill>
              </a:rPr>
              <a:t>Despite the devastating outbreak over the month of August, Garland STILL maintained a 93.1% Live Release Rate, significantly exceeding the 90% minimum standard many “no-kill” shelters use. </a:t>
            </a:r>
            <a:r>
              <a:rPr lang="en-US" u="sng" dirty="0" smtClean="0">
                <a:solidFill>
                  <a:schemeClr val="tx1"/>
                </a:solidFill>
              </a:rPr>
              <a:t>Garland continues to have  one of the highest LLRs rates among municipal shelters in the </a:t>
            </a:r>
            <a:r>
              <a:rPr lang="en-US" u="sng" dirty="0" err="1" smtClean="0">
                <a:solidFill>
                  <a:schemeClr val="tx1"/>
                </a:solidFill>
              </a:rPr>
              <a:t>Metroplex</a:t>
            </a:r>
            <a:r>
              <a:rPr lang="en-US" dirty="0" smtClean="0">
                <a:solidFill>
                  <a:schemeClr val="tx1"/>
                </a:solidFill>
              </a:rPr>
              <a:t>.</a:t>
            </a:r>
          </a:p>
          <a:p>
            <a:pPr lvl="0" defTabSz="914400" eaLnBrk="0" fontAlgn="base" hangingPunct="0">
              <a:spcBef>
                <a:spcPct val="0"/>
              </a:spcBef>
              <a:spcAft>
                <a:spcPct val="0"/>
              </a:spcAft>
              <a:buClrTx/>
              <a:buSzTx/>
              <a:buFont typeface="Wingdings" panose="05000000000000000000" pitchFamily="2" charset="2"/>
              <a:buChar char="Ø"/>
            </a:pPr>
            <a:endParaRPr lang="en-US" dirty="0"/>
          </a:p>
          <a:p>
            <a:pPr lvl="0" defTabSz="914400" eaLnBrk="0" fontAlgn="base" hangingPunct="0">
              <a:spcBef>
                <a:spcPct val="0"/>
              </a:spcBef>
              <a:spcAft>
                <a:spcPct val="0"/>
              </a:spcAft>
              <a:buClrTx/>
              <a:buSzTx/>
              <a:buFont typeface="Wingdings" panose="05000000000000000000" pitchFamily="2" charset="2"/>
              <a:buChar char="Ø"/>
            </a:pPr>
            <a:r>
              <a:rPr lang="en-US" dirty="0" smtClean="0"/>
              <a:t>Live Release Rates last 6 months: March </a:t>
            </a:r>
            <a:r>
              <a:rPr lang="en-US" dirty="0"/>
              <a:t>95.3%, April 96.8%, May 99.2%, June 96.04%, July 98.2%, August 93.1%.  </a:t>
            </a:r>
            <a:r>
              <a:rPr lang="en-US" b="1" dirty="0">
                <a:solidFill>
                  <a:srgbClr val="C00000"/>
                </a:solidFill>
              </a:rPr>
              <a:t>Average = 96.5% for last 6 months.</a:t>
            </a:r>
            <a:endParaRPr lang="en-US" altLang="en-US" b="1" dirty="0">
              <a:solidFill>
                <a:srgbClr val="C00000"/>
              </a:solidFill>
              <a:latin typeface="Arial" panose="020B0604020202020204" pitchFamily="34" charset="0"/>
            </a:endParaRPr>
          </a:p>
          <a:p>
            <a:endParaRPr lang="en-US" dirty="0"/>
          </a:p>
        </p:txBody>
      </p:sp>
    </p:spTree>
    <p:extLst>
      <p:ext uri="{BB962C8B-B14F-4D97-AF65-F5344CB8AC3E}">
        <p14:creationId xmlns:p14="http://schemas.microsoft.com/office/powerpoint/2010/main" val="1919081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113" y="507623"/>
            <a:ext cx="8596668" cy="813955"/>
          </a:xfrm>
        </p:spPr>
        <p:txBody>
          <a:bodyPr>
            <a:normAutofit/>
          </a:bodyPr>
          <a:lstStyle/>
          <a:p>
            <a:r>
              <a:rPr lang="en-US" dirty="0" smtClean="0"/>
              <a:t>So Can We Finally Build A New Shelter??!</a:t>
            </a:r>
            <a:endParaRPr lang="en-US" dirty="0"/>
          </a:p>
        </p:txBody>
      </p:sp>
      <p:sp>
        <p:nvSpPr>
          <p:cNvPr id="3" name="Content Placeholder 2"/>
          <p:cNvSpPr>
            <a:spLocks noGrp="1"/>
          </p:cNvSpPr>
          <p:nvPr>
            <p:ph idx="1"/>
          </p:nvPr>
        </p:nvSpPr>
        <p:spPr>
          <a:xfrm>
            <a:off x="573426" y="1744953"/>
            <a:ext cx="8596668" cy="3880773"/>
          </a:xfrm>
        </p:spPr>
        <p:txBody>
          <a:bodyPr/>
          <a:lstStyle/>
          <a:p>
            <a:r>
              <a:rPr lang="en-US" b="1" dirty="0" smtClean="0">
                <a:solidFill>
                  <a:srgbClr val="C00000"/>
                </a:solidFill>
              </a:rPr>
              <a:t>YES--possibly! It appears likely that funding for a new Animal Shelter will be included in the potential 2019 Bond Election. </a:t>
            </a:r>
            <a:r>
              <a:rPr lang="en-US" dirty="0" smtClean="0"/>
              <a:t>(</a:t>
            </a:r>
            <a:r>
              <a:rPr lang="en-US" i="1" dirty="0" smtClean="0">
                <a:solidFill>
                  <a:schemeClr val="tx1"/>
                </a:solidFill>
              </a:rPr>
              <a:t>materials on table</a:t>
            </a:r>
            <a:r>
              <a:rPr lang="en-US" dirty="0" smtClean="0"/>
              <a:t>)</a:t>
            </a:r>
          </a:p>
          <a:p>
            <a:endParaRPr lang="en-US" dirty="0" smtClean="0"/>
          </a:p>
          <a:p>
            <a:r>
              <a:rPr lang="en-US" dirty="0" smtClean="0"/>
              <a:t>If so, Garland citizens will have the opportunity to VOTE next May for a new shelter to be built in Garland.</a:t>
            </a:r>
          </a:p>
          <a:p>
            <a:endParaRPr lang="en-US" dirty="0" smtClean="0"/>
          </a:p>
          <a:p>
            <a:r>
              <a:rPr lang="en-US" b="1" dirty="0" smtClean="0">
                <a:solidFill>
                  <a:srgbClr val="C00000"/>
                </a:solidFill>
              </a:rPr>
              <a:t>Current cost estimates range from $10 million - $20 million. </a:t>
            </a:r>
          </a:p>
          <a:p>
            <a:endParaRPr lang="en-US" dirty="0" smtClean="0"/>
          </a:p>
          <a:p>
            <a:r>
              <a:rPr lang="en-US" dirty="0" smtClean="0"/>
              <a:t>That would build a top-class modern facility more than adequate in size for our current needs, and planned for future growth in Garland. </a:t>
            </a:r>
            <a:endParaRPr lang="en-US" dirty="0"/>
          </a:p>
        </p:txBody>
      </p:sp>
    </p:spTree>
    <p:extLst>
      <p:ext uri="{BB962C8B-B14F-4D97-AF65-F5344CB8AC3E}">
        <p14:creationId xmlns:p14="http://schemas.microsoft.com/office/powerpoint/2010/main" val="16035411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03564"/>
          </a:xfrm>
        </p:spPr>
        <p:txBody>
          <a:bodyPr/>
          <a:lstStyle/>
          <a:p>
            <a:pPr algn="ctr"/>
            <a:r>
              <a:rPr lang="en-US" dirty="0" smtClean="0"/>
              <a:t>What I Promised In Feb This Year:</a:t>
            </a:r>
            <a:endParaRPr lang="en-US" dirty="0"/>
          </a:p>
        </p:txBody>
      </p:sp>
      <p:sp>
        <p:nvSpPr>
          <p:cNvPr id="3" name="Content Placeholder 2"/>
          <p:cNvSpPr>
            <a:spLocks noGrp="1"/>
          </p:cNvSpPr>
          <p:nvPr>
            <p:ph idx="1"/>
          </p:nvPr>
        </p:nvSpPr>
        <p:spPr>
          <a:xfrm>
            <a:off x="864370" y="1900816"/>
            <a:ext cx="8596668" cy="3880773"/>
          </a:xfrm>
        </p:spPr>
        <p:txBody>
          <a:bodyPr/>
          <a:lstStyle/>
          <a:p>
            <a:pPr marL="0" indent="0">
              <a:buNone/>
            </a:pPr>
            <a:r>
              <a:rPr lang="en-US" sz="2800" dirty="0" smtClean="0"/>
              <a:t>	“I </a:t>
            </a:r>
            <a:r>
              <a:rPr lang="en-US" sz="2800" dirty="0"/>
              <a:t>will strongly advocate to get </a:t>
            </a:r>
            <a:r>
              <a:rPr lang="en-US" sz="2800" dirty="0" smtClean="0"/>
              <a:t>a </a:t>
            </a:r>
            <a:r>
              <a:rPr lang="en-US" sz="2800" dirty="0"/>
              <a:t>new shelter included in next year’s bond </a:t>
            </a:r>
            <a:r>
              <a:rPr lang="en-US" sz="2800" dirty="0" smtClean="0"/>
              <a:t>election… In </a:t>
            </a:r>
            <a:r>
              <a:rPr lang="en-US" sz="2800" dirty="0"/>
              <a:t>the meantime, though, </a:t>
            </a:r>
            <a:r>
              <a:rPr lang="en-US" sz="2800" dirty="0">
                <a:solidFill>
                  <a:srgbClr val="C00000"/>
                </a:solidFill>
              </a:rPr>
              <a:t>I will also advocate for immediate short-term improvements to the existing Animal Shelter—ways to incrementally improve the conditions for both animals and staff while we’re waiting for </a:t>
            </a:r>
            <a:r>
              <a:rPr lang="en-US" sz="2800" dirty="0" smtClean="0">
                <a:solidFill>
                  <a:srgbClr val="C00000"/>
                </a:solidFill>
              </a:rPr>
              <a:t>a </a:t>
            </a:r>
            <a:r>
              <a:rPr lang="en-US" sz="2800" dirty="0">
                <a:solidFill>
                  <a:srgbClr val="C00000"/>
                </a:solidFill>
              </a:rPr>
              <a:t>new </a:t>
            </a:r>
            <a:r>
              <a:rPr lang="en-US" sz="2800" dirty="0" smtClean="0">
                <a:solidFill>
                  <a:srgbClr val="C00000"/>
                </a:solidFill>
              </a:rPr>
              <a:t>shelter</a:t>
            </a:r>
            <a:r>
              <a:rPr lang="en-US" sz="2800" dirty="0" smtClean="0"/>
              <a: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6560030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863" y="352673"/>
            <a:ext cx="8596668" cy="678873"/>
          </a:xfrm>
        </p:spPr>
        <p:txBody>
          <a:bodyPr/>
          <a:lstStyle/>
          <a:p>
            <a:pPr algn="ctr"/>
            <a:r>
              <a:rPr lang="en-US" dirty="0" smtClean="0"/>
              <a:t>Shelter Improvements Since May 2018:</a:t>
            </a:r>
            <a:endParaRPr lang="en-US" dirty="0"/>
          </a:p>
        </p:txBody>
      </p:sp>
      <p:sp>
        <p:nvSpPr>
          <p:cNvPr id="4" name="Rectangle 1"/>
          <p:cNvSpPr>
            <a:spLocks noGrp="1" noChangeArrowheads="1"/>
          </p:cNvSpPr>
          <p:nvPr>
            <p:ph idx="1"/>
          </p:nvPr>
        </p:nvSpPr>
        <p:spPr bwMode="auto">
          <a:xfrm>
            <a:off x="677863" y="3646765"/>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p>
        </p:txBody>
      </p:sp>
      <p:sp>
        <p:nvSpPr>
          <p:cNvPr id="5" name="TextBox 4"/>
          <p:cNvSpPr txBox="1"/>
          <p:nvPr/>
        </p:nvSpPr>
        <p:spPr>
          <a:xfrm>
            <a:off x="604531" y="1225689"/>
            <a:ext cx="9256442" cy="5632311"/>
          </a:xfrm>
          <a:prstGeom prst="rect">
            <a:avLst/>
          </a:prstGeom>
          <a:noFill/>
        </p:spPr>
        <p:txBody>
          <a:bodyPr wrap="square" rtlCol="0">
            <a:spAutoFit/>
          </a:bodyPr>
          <a:lstStyle/>
          <a:p>
            <a:pPr marL="285750" lvl="0" indent="-285750" eaLnBrk="0" fontAlgn="base" hangingPunct="0">
              <a:spcBef>
                <a:spcPct val="0"/>
              </a:spcBef>
              <a:spcAft>
                <a:spcPct val="0"/>
              </a:spcAft>
              <a:buFont typeface="Wingdings" panose="05000000000000000000" pitchFamily="2" charset="2"/>
              <a:buChar char="v"/>
            </a:pPr>
            <a:r>
              <a:rPr lang="en-US" altLang="en-US" b="1" dirty="0">
                <a:solidFill>
                  <a:srgbClr val="C00000"/>
                </a:solidFill>
                <a:latin typeface="Arial" panose="020B0604020202020204" pitchFamily="34" charset="0"/>
              </a:rPr>
              <a:t>Added a full time employee to the kennel area to focus on animal care</a:t>
            </a:r>
          </a:p>
          <a:p>
            <a:pPr marL="285750" lvl="0" indent="-285750" eaLnBrk="0" fontAlgn="base" hangingPunct="0">
              <a:spcBef>
                <a:spcPct val="0"/>
              </a:spcBef>
              <a:spcAft>
                <a:spcPct val="0"/>
              </a:spcAft>
              <a:buFont typeface="Wingdings" panose="05000000000000000000" pitchFamily="2" charset="2"/>
              <a:buChar char="v"/>
            </a:pPr>
            <a:r>
              <a:rPr lang="en-US" altLang="en-US" dirty="0">
                <a:latin typeface="Arial" panose="020B0604020202020204" pitchFamily="34" charset="0"/>
              </a:rPr>
              <a:t>Added a Community Outreach Coordinator to oversee volunteers and manage our social media </a:t>
            </a:r>
            <a:r>
              <a:rPr lang="en-US" altLang="en-US" dirty="0" smtClean="0">
                <a:latin typeface="Arial" panose="020B0604020202020204" pitchFamily="34" charset="0"/>
              </a:rPr>
              <a:t>platforms</a:t>
            </a:r>
          </a:p>
          <a:p>
            <a:pPr marL="285750" lvl="0" indent="-285750" eaLnBrk="0" fontAlgn="base" hangingPunct="0">
              <a:spcBef>
                <a:spcPct val="0"/>
              </a:spcBef>
              <a:spcAft>
                <a:spcPct val="0"/>
              </a:spcAft>
              <a:buFont typeface="Wingdings" panose="05000000000000000000" pitchFamily="2" charset="2"/>
              <a:buChar char="v"/>
            </a:pPr>
            <a:r>
              <a:rPr lang="en-US" altLang="en-US" b="1" dirty="0" smtClean="0">
                <a:solidFill>
                  <a:srgbClr val="C00000"/>
                </a:solidFill>
                <a:latin typeface="Arial" panose="020B0604020202020204" pitchFamily="34" charset="0"/>
              </a:rPr>
              <a:t>Purchased evaporative coolers for every building in the shelter</a:t>
            </a:r>
          </a:p>
          <a:p>
            <a:pPr marL="285750" indent="-285750" eaLnBrk="0" fontAlgn="base" hangingPunct="0">
              <a:spcBef>
                <a:spcPct val="0"/>
              </a:spcBef>
              <a:spcAft>
                <a:spcPct val="0"/>
              </a:spcAft>
              <a:buFont typeface="Wingdings" panose="05000000000000000000" pitchFamily="2" charset="2"/>
              <a:buChar char="v"/>
            </a:pPr>
            <a:r>
              <a:rPr lang="en-US" altLang="en-US" dirty="0" smtClean="0">
                <a:latin typeface="Arial" panose="020B0604020202020204" pitchFamily="34" charset="0"/>
              </a:rPr>
              <a:t>Added a play/meet and greet area to exercise pets and allow prospective adopters to interact with pets prior to adopting them</a:t>
            </a:r>
          </a:p>
          <a:p>
            <a:pPr marL="285750" lvl="0" indent="-285750" eaLnBrk="0" fontAlgn="base" hangingPunct="0">
              <a:spcBef>
                <a:spcPct val="0"/>
              </a:spcBef>
              <a:spcAft>
                <a:spcPct val="0"/>
              </a:spcAft>
              <a:buFont typeface="Wingdings" panose="05000000000000000000" pitchFamily="2" charset="2"/>
              <a:buChar char="v"/>
            </a:pPr>
            <a:r>
              <a:rPr lang="en-US" altLang="en-US" b="1" dirty="0" smtClean="0">
                <a:solidFill>
                  <a:srgbClr val="C00000"/>
                </a:solidFill>
                <a:latin typeface="Arial" panose="020B0604020202020204" pitchFamily="34" charset="0"/>
              </a:rPr>
              <a:t>Installed hand sanitizing stations throughout the shelter</a:t>
            </a:r>
          </a:p>
          <a:p>
            <a:pPr marL="285750" lvl="0" indent="-285750" eaLnBrk="0" fontAlgn="base" hangingPunct="0">
              <a:spcBef>
                <a:spcPct val="0"/>
              </a:spcBef>
              <a:spcAft>
                <a:spcPct val="0"/>
              </a:spcAft>
              <a:buFont typeface="Wingdings" panose="05000000000000000000" pitchFamily="2" charset="2"/>
              <a:buChar char="v"/>
            </a:pPr>
            <a:r>
              <a:rPr lang="en-US" altLang="en-US" dirty="0" smtClean="0">
                <a:latin typeface="Arial" panose="020B0604020202020204" pitchFamily="34" charset="0"/>
              </a:rPr>
              <a:t>Switched cleaning agents to a more effective solution</a:t>
            </a:r>
          </a:p>
          <a:p>
            <a:pPr marL="285750" lvl="0" indent="-285750" eaLnBrk="0" fontAlgn="base" hangingPunct="0">
              <a:spcBef>
                <a:spcPct val="0"/>
              </a:spcBef>
              <a:spcAft>
                <a:spcPct val="0"/>
              </a:spcAft>
              <a:buFont typeface="Wingdings" panose="05000000000000000000" pitchFamily="2" charset="2"/>
              <a:buChar char="v"/>
            </a:pPr>
            <a:r>
              <a:rPr lang="en-US" altLang="en-US" b="1" dirty="0" smtClean="0">
                <a:solidFill>
                  <a:srgbClr val="C00000"/>
                </a:solidFill>
                <a:latin typeface="Arial" panose="020B0604020202020204" pitchFamily="34" charset="0"/>
              </a:rPr>
              <a:t>Medical team working on ensuring at least 95% of adoptable animals are sterilized prior to leaving the shelter</a:t>
            </a:r>
          </a:p>
          <a:p>
            <a:pPr marL="285750" indent="-285750" eaLnBrk="0" fontAlgn="base" hangingPunct="0">
              <a:spcBef>
                <a:spcPct val="0"/>
              </a:spcBef>
              <a:spcAft>
                <a:spcPct val="0"/>
              </a:spcAft>
              <a:buFont typeface="Wingdings" panose="05000000000000000000" pitchFamily="2" charset="2"/>
              <a:buChar char="v"/>
            </a:pPr>
            <a:r>
              <a:rPr lang="en-US" altLang="en-US" dirty="0" smtClean="0">
                <a:latin typeface="Arial" panose="020B0604020202020204" pitchFamily="34" charset="0"/>
              </a:rPr>
              <a:t>Installed surveillance system throughout shelter</a:t>
            </a:r>
          </a:p>
          <a:p>
            <a:pPr marL="285750" indent="-285750" eaLnBrk="0" fontAlgn="base" hangingPunct="0">
              <a:spcBef>
                <a:spcPct val="0"/>
              </a:spcBef>
              <a:spcAft>
                <a:spcPct val="0"/>
              </a:spcAft>
              <a:buFont typeface="Wingdings" panose="05000000000000000000" pitchFamily="2" charset="2"/>
              <a:buChar char="v"/>
            </a:pPr>
            <a:r>
              <a:rPr lang="en-US" altLang="en-US" b="1" dirty="0" smtClean="0">
                <a:solidFill>
                  <a:srgbClr val="C00000"/>
                </a:solidFill>
                <a:latin typeface="Arial" panose="020B0604020202020204" pitchFamily="34" charset="0"/>
              </a:rPr>
              <a:t>Retrained staff on animal vaccinations, decease prevention, and distemper response</a:t>
            </a:r>
          </a:p>
          <a:p>
            <a:pPr marL="285750" indent="-285750" eaLnBrk="0" fontAlgn="base" hangingPunct="0">
              <a:spcBef>
                <a:spcPct val="0"/>
              </a:spcBef>
              <a:spcAft>
                <a:spcPct val="0"/>
              </a:spcAft>
              <a:buFont typeface="Wingdings" panose="05000000000000000000" pitchFamily="2" charset="2"/>
              <a:buChar char="v"/>
            </a:pPr>
            <a:r>
              <a:rPr lang="en-US" altLang="en-US" dirty="0" smtClean="0">
                <a:latin typeface="Arial" panose="020B0604020202020204" pitchFamily="34" charset="0"/>
              </a:rPr>
              <a:t>Implemented a standardized feeding policy based on the size &amp; weight of the animal</a:t>
            </a:r>
          </a:p>
          <a:p>
            <a:pPr marL="285750" indent="-285750" eaLnBrk="0" fontAlgn="base" hangingPunct="0">
              <a:spcBef>
                <a:spcPct val="0"/>
              </a:spcBef>
              <a:spcAft>
                <a:spcPct val="0"/>
              </a:spcAft>
              <a:buFont typeface="Wingdings" panose="05000000000000000000" pitchFamily="2" charset="2"/>
              <a:buChar char="v"/>
            </a:pPr>
            <a:r>
              <a:rPr lang="en-US" altLang="en-US" b="1" dirty="0" smtClean="0">
                <a:solidFill>
                  <a:srgbClr val="C00000"/>
                </a:solidFill>
                <a:latin typeface="Arial" panose="020B0604020202020204" pitchFamily="34" charset="0"/>
              </a:rPr>
              <a:t>Enhanced our adoption program by giving free adoptions to Veterans, 70 and older, Police/Fire, city employees, and citizens on their birthday</a:t>
            </a:r>
          </a:p>
          <a:p>
            <a:pPr marL="285750" lvl="0" indent="-285750" eaLnBrk="0" fontAlgn="base" hangingPunct="0">
              <a:spcBef>
                <a:spcPct val="0"/>
              </a:spcBef>
              <a:spcAft>
                <a:spcPct val="0"/>
              </a:spcAft>
              <a:buFont typeface="Wingdings" panose="05000000000000000000" pitchFamily="2" charset="2"/>
              <a:buChar char="v"/>
            </a:pPr>
            <a:r>
              <a:rPr lang="en-US" altLang="en-US" dirty="0" smtClean="0">
                <a:latin typeface="Arial" panose="020B0604020202020204" pitchFamily="34" charset="0"/>
              </a:rPr>
              <a:t>Extended </a:t>
            </a:r>
            <a:r>
              <a:rPr lang="en-US" altLang="en-US" dirty="0">
                <a:latin typeface="Arial" panose="020B0604020202020204" pitchFamily="34" charset="0"/>
              </a:rPr>
              <a:t>hours for rescues to be able to pick up based on staff </a:t>
            </a:r>
            <a:r>
              <a:rPr lang="en-US" altLang="en-US" dirty="0" smtClean="0">
                <a:latin typeface="Arial" panose="020B0604020202020204" pitchFamily="34" charset="0"/>
              </a:rPr>
              <a:t>availability</a:t>
            </a:r>
          </a:p>
          <a:p>
            <a:pPr marL="285750" indent="-285750" eaLnBrk="0" fontAlgn="base" hangingPunct="0">
              <a:spcBef>
                <a:spcPct val="0"/>
              </a:spcBef>
              <a:spcAft>
                <a:spcPct val="0"/>
              </a:spcAft>
              <a:buFont typeface="Wingdings" panose="05000000000000000000" pitchFamily="2" charset="2"/>
              <a:buChar char="v"/>
            </a:pPr>
            <a:r>
              <a:rPr lang="en-US" altLang="en-US" dirty="0" smtClean="0">
                <a:latin typeface="Arial" panose="020B0604020202020204" pitchFamily="34" charset="0"/>
              </a:rPr>
              <a:t>Began partnership with GISD to provide workforce training to disabled students</a:t>
            </a:r>
          </a:p>
          <a:p>
            <a:pPr marL="285750" lvl="0" indent="-285750" eaLnBrk="0" fontAlgn="base" hangingPunct="0">
              <a:spcBef>
                <a:spcPct val="0"/>
              </a:spcBef>
              <a:spcAft>
                <a:spcPct val="0"/>
              </a:spcAft>
              <a:buFont typeface="Wingdings" panose="05000000000000000000" pitchFamily="2" charset="2"/>
              <a:buChar char="v"/>
            </a:pPr>
            <a:r>
              <a:rPr lang="en-US" altLang="en-US" dirty="0" smtClean="0">
                <a:latin typeface="Arial" panose="020B0604020202020204" pitchFamily="34" charset="0"/>
              </a:rPr>
              <a:t>…AND MORE</a:t>
            </a:r>
            <a:endParaRPr lang="en-US" altLang="en-US" dirty="0" smtClean="0">
              <a:latin typeface="Arial" panose="020B0604020202020204" pitchFamily="34" charset="0"/>
            </a:endParaRPr>
          </a:p>
          <a:p>
            <a:pPr marL="285750" lvl="0" indent="-285750" eaLnBrk="0" fontAlgn="base" hangingPunct="0">
              <a:spcBef>
                <a:spcPct val="0"/>
              </a:spcBef>
              <a:spcAft>
                <a:spcPct val="0"/>
              </a:spcAft>
              <a:buFont typeface="Wingdings" panose="05000000000000000000" pitchFamily="2" charset="2"/>
              <a:buChar char="v"/>
            </a:pPr>
            <a:endParaRPr lang="en-US" altLang="en-US" dirty="0">
              <a:latin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6935" y="5474551"/>
            <a:ext cx="1219201" cy="1219201"/>
          </a:xfrm>
          <a:prstGeom prst="rect">
            <a:avLst/>
          </a:prstGeom>
        </p:spPr>
      </p:pic>
    </p:spTree>
    <p:extLst>
      <p:ext uri="{BB962C8B-B14F-4D97-AF65-F5344CB8AC3E}">
        <p14:creationId xmlns:p14="http://schemas.microsoft.com/office/powerpoint/2010/main" val="29936398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kumimoji="0" lang="en-US" altLang="en-US" b="0" i="0" u="none" strike="noStrike" cap="none" normalizeH="0" baseline="0" dirty="0" smtClean="0">
                <a:ln>
                  <a:noFill/>
                </a:ln>
                <a:solidFill>
                  <a:schemeClr val="tx1"/>
                </a:solidFill>
                <a:effectLst/>
                <a:latin typeface="Arial" panose="020B0604020202020204" pitchFamily="34" charset="0"/>
              </a:rPr>
              <a:t>Street &amp; Sidewalk Repair Plans</a:t>
            </a:r>
            <a:br>
              <a:rPr kumimoji="0" lang="en-US" altLang="en-US" b="0" i="0" u="none" strike="noStrike" cap="none" normalizeH="0" baseline="0" dirty="0" smtClean="0">
                <a:ln>
                  <a:noFill/>
                </a:ln>
                <a:solidFill>
                  <a:schemeClr val="tx1"/>
                </a:solidFill>
                <a:effectLst/>
                <a:latin typeface="Arial" panose="020B0604020202020204" pitchFamily="34" charset="0"/>
              </a:rPr>
            </a:b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18508" y="1376577"/>
            <a:ext cx="4883728" cy="5400828"/>
          </a:xfrm>
        </p:spPr>
      </p:pic>
    </p:spTree>
    <p:extLst>
      <p:ext uri="{BB962C8B-B14F-4D97-AF65-F5344CB8AC3E}">
        <p14:creationId xmlns:p14="http://schemas.microsoft.com/office/powerpoint/2010/main" val="21553928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566" y="0"/>
            <a:ext cx="10515600" cy="1325563"/>
          </a:xfrm>
        </p:spPr>
        <p:txBody>
          <a:bodyPr/>
          <a:lstStyle/>
          <a:p>
            <a:pPr algn="ctr"/>
            <a:r>
              <a:rPr lang="en-US" dirty="0" smtClean="0"/>
              <a:t>Which Streets Get Fixed?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4572" y="1050830"/>
            <a:ext cx="5243016" cy="5578570"/>
          </a:xfrm>
        </p:spPr>
      </p:pic>
    </p:spTree>
    <p:extLst>
      <p:ext uri="{BB962C8B-B14F-4D97-AF65-F5344CB8AC3E}">
        <p14:creationId xmlns:p14="http://schemas.microsoft.com/office/powerpoint/2010/main" val="26705085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chemeClr val="tx1"/>
                </a:solidFill>
              </a:rPr>
              <a:t> D2 Projects Started/Completed to Date </a:t>
            </a:r>
            <a:br>
              <a:rPr lang="en-US" b="1" dirty="0" smtClean="0">
                <a:solidFill>
                  <a:schemeClr val="tx1"/>
                </a:solidFill>
              </a:rPr>
            </a:br>
            <a:r>
              <a:rPr lang="en-US" b="1" dirty="0" smtClean="0">
                <a:solidFill>
                  <a:schemeClr val="tx1"/>
                </a:solidFill>
              </a:rPr>
              <a:t>in FY 2017/2018</a:t>
            </a:r>
            <a:r>
              <a:rPr lang="en-US" dirty="0" smtClean="0"/>
              <a:t/>
            </a:r>
            <a:br>
              <a:rPr lang="en-US" dirty="0" smtClean="0"/>
            </a:br>
            <a:endParaRPr lang="en-US" dirty="0"/>
          </a:p>
        </p:txBody>
      </p:sp>
      <p:sp>
        <p:nvSpPr>
          <p:cNvPr id="3" name="Content Placeholder 2"/>
          <p:cNvSpPr>
            <a:spLocks noGrp="1"/>
          </p:cNvSpPr>
          <p:nvPr>
            <p:ph idx="1"/>
          </p:nvPr>
        </p:nvSpPr>
        <p:spPr>
          <a:xfrm>
            <a:off x="467591" y="1499054"/>
            <a:ext cx="10886209" cy="4351338"/>
          </a:xfrm>
        </p:spPr>
        <p:txBody>
          <a:bodyPr>
            <a:normAutofit fontScale="62500" lnSpcReduction="20000"/>
          </a:bodyPr>
          <a:lstStyle/>
          <a:p>
            <a:r>
              <a:rPr lang="en-US" dirty="0"/>
              <a:t> </a:t>
            </a:r>
          </a:p>
          <a:p>
            <a:r>
              <a:rPr lang="en-US" u="sng" dirty="0"/>
              <a:t>Project</a:t>
            </a:r>
            <a:r>
              <a:rPr lang="en-US" dirty="0"/>
              <a:t>			</a:t>
            </a:r>
            <a:r>
              <a:rPr lang="en-US" dirty="0" smtClean="0"/>
              <a:t>           </a:t>
            </a:r>
            <a:r>
              <a:rPr lang="en-US" u="sng" dirty="0" smtClean="0"/>
              <a:t>Limits</a:t>
            </a:r>
            <a:r>
              <a:rPr lang="en-US" dirty="0"/>
              <a:t>				</a:t>
            </a:r>
            <a:r>
              <a:rPr lang="en-US" dirty="0" smtClean="0"/>
              <a:t>            </a:t>
            </a:r>
            <a:r>
              <a:rPr lang="en-US" u="sng" dirty="0" smtClean="0"/>
              <a:t>Project </a:t>
            </a:r>
            <a:r>
              <a:rPr lang="en-US" u="sng" dirty="0"/>
              <a:t>Type</a:t>
            </a:r>
            <a:r>
              <a:rPr lang="en-US" dirty="0"/>
              <a:t>			</a:t>
            </a:r>
            <a:r>
              <a:rPr lang="en-US" dirty="0" smtClean="0"/>
              <a:t>          </a:t>
            </a:r>
            <a:r>
              <a:rPr lang="en-US" u="sng" dirty="0" smtClean="0"/>
              <a:t>Comments</a:t>
            </a:r>
            <a:endParaRPr lang="en-US" dirty="0"/>
          </a:p>
          <a:p>
            <a:r>
              <a:rPr lang="en-US" dirty="0"/>
              <a:t>Broadway Blvd.*	</a:t>
            </a:r>
            <a:r>
              <a:rPr lang="en-US" dirty="0" smtClean="0"/>
              <a:t>                 Dairy </a:t>
            </a:r>
            <a:r>
              <a:rPr lang="en-US" dirty="0"/>
              <a:t>to First			</a:t>
            </a:r>
            <a:r>
              <a:rPr lang="en-US" dirty="0" smtClean="0"/>
              <a:t>       Concrete </a:t>
            </a:r>
            <a:r>
              <a:rPr lang="en-US" dirty="0"/>
              <a:t>Street Repair	</a:t>
            </a:r>
            <a:r>
              <a:rPr lang="en-US" dirty="0" smtClean="0"/>
              <a:t>                 Completed </a:t>
            </a:r>
            <a:r>
              <a:rPr lang="en-US" dirty="0"/>
              <a:t>8/18</a:t>
            </a:r>
          </a:p>
          <a:p>
            <a:r>
              <a:rPr lang="en-US" dirty="0"/>
              <a:t>Centerville Road*	</a:t>
            </a:r>
            <a:r>
              <a:rPr lang="en-US" dirty="0" smtClean="0"/>
              <a:t>  Broadway </a:t>
            </a:r>
            <a:r>
              <a:rPr lang="en-US" dirty="0"/>
              <a:t>to SH 66		</a:t>
            </a:r>
            <a:r>
              <a:rPr lang="en-US" dirty="0" smtClean="0"/>
              <a:t>                  Concrete </a:t>
            </a:r>
            <a:r>
              <a:rPr lang="en-US" dirty="0"/>
              <a:t>Street Repair	</a:t>
            </a:r>
            <a:r>
              <a:rPr lang="en-US" dirty="0" smtClean="0"/>
              <a:t>                 Completed </a:t>
            </a:r>
            <a:r>
              <a:rPr lang="en-US" dirty="0"/>
              <a:t>5/21/18</a:t>
            </a:r>
            <a:br>
              <a:rPr lang="en-US" dirty="0"/>
            </a:br>
            <a:endParaRPr lang="en-US" dirty="0" smtClean="0"/>
          </a:p>
          <a:p>
            <a:r>
              <a:rPr lang="en-US" dirty="0" smtClean="0"/>
              <a:t>Miller </a:t>
            </a:r>
            <a:r>
              <a:rPr lang="en-US" dirty="0"/>
              <a:t>Road*	</a:t>
            </a:r>
            <a:r>
              <a:rPr lang="en-US" dirty="0" smtClean="0"/>
              <a:t>               First </a:t>
            </a:r>
            <a:r>
              <a:rPr lang="en-US" dirty="0"/>
              <a:t>to Fifth			</a:t>
            </a:r>
            <a:r>
              <a:rPr lang="en-US" dirty="0" smtClean="0"/>
              <a:t>       Concrete </a:t>
            </a:r>
            <a:r>
              <a:rPr lang="en-US" dirty="0"/>
              <a:t>Street Repair	</a:t>
            </a:r>
            <a:r>
              <a:rPr lang="en-US" b="1" dirty="0" smtClean="0"/>
              <a:t>                  Under </a:t>
            </a:r>
            <a:r>
              <a:rPr lang="en-US" b="1" dirty="0"/>
              <a:t>Construction</a:t>
            </a:r>
          </a:p>
          <a:p>
            <a:r>
              <a:rPr lang="en-US" dirty="0"/>
              <a:t>Alto Drive		</a:t>
            </a:r>
            <a:r>
              <a:rPr lang="en-US" dirty="0" smtClean="0"/>
              <a:t>     Curtis </a:t>
            </a:r>
            <a:r>
              <a:rPr lang="en-US" dirty="0"/>
              <a:t>to Dairy			</a:t>
            </a:r>
            <a:r>
              <a:rPr lang="en-US" dirty="0" smtClean="0"/>
              <a:t>       Street Reconstruction                      Completed </a:t>
            </a:r>
            <a:r>
              <a:rPr lang="en-US" dirty="0"/>
              <a:t>4/25/18</a:t>
            </a:r>
          </a:p>
          <a:p>
            <a:r>
              <a:rPr lang="en-US" dirty="0"/>
              <a:t>Freemont Drive	</a:t>
            </a:r>
            <a:r>
              <a:rPr lang="en-US" dirty="0" smtClean="0"/>
              <a:t>             Miller </a:t>
            </a:r>
            <a:r>
              <a:rPr lang="en-US" dirty="0"/>
              <a:t>to Southwood		</a:t>
            </a:r>
            <a:r>
              <a:rPr lang="en-US" dirty="0" smtClean="0"/>
              <a:t>                  Street </a:t>
            </a:r>
            <a:r>
              <a:rPr lang="en-US" dirty="0"/>
              <a:t>Reconstruction	</a:t>
            </a:r>
            <a:r>
              <a:rPr lang="en-US" dirty="0" smtClean="0"/>
              <a:t>                  Completed </a:t>
            </a:r>
            <a:r>
              <a:rPr lang="en-US" dirty="0"/>
              <a:t>7/19/18</a:t>
            </a:r>
          </a:p>
          <a:p>
            <a:r>
              <a:rPr lang="en-US" dirty="0"/>
              <a:t>High Hollow Drive	</a:t>
            </a:r>
            <a:r>
              <a:rPr lang="en-US" dirty="0" smtClean="0"/>
              <a:t>  High </a:t>
            </a:r>
            <a:r>
              <a:rPr lang="en-US" dirty="0"/>
              <a:t>Grove to High Mesa	</a:t>
            </a:r>
            <a:r>
              <a:rPr lang="en-US" dirty="0" smtClean="0"/>
              <a:t>                  Street Reconstruction                     Completed </a:t>
            </a:r>
            <a:r>
              <a:rPr lang="en-US" dirty="0"/>
              <a:t>3/14/18</a:t>
            </a:r>
          </a:p>
          <a:p>
            <a:r>
              <a:rPr lang="en-US" dirty="0"/>
              <a:t>Linda </a:t>
            </a:r>
            <a:r>
              <a:rPr lang="en-US" dirty="0" smtClean="0"/>
              <a:t>Drive                      Cumberland </a:t>
            </a:r>
            <a:r>
              <a:rPr lang="en-US" dirty="0"/>
              <a:t>to Dairy		</a:t>
            </a:r>
            <a:r>
              <a:rPr lang="en-US" dirty="0" smtClean="0"/>
              <a:t>        Street Reconstruction                     Completed </a:t>
            </a:r>
            <a:r>
              <a:rPr lang="en-US" dirty="0"/>
              <a:t>6/13/18</a:t>
            </a:r>
          </a:p>
          <a:p>
            <a:r>
              <a:rPr lang="en-US" dirty="0"/>
              <a:t>Buckingham Road*	</a:t>
            </a:r>
            <a:r>
              <a:rPr lang="en-US" dirty="0" smtClean="0"/>
              <a:t>   Lavon </a:t>
            </a:r>
            <a:r>
              <a:rPr lang="en-US" dirty="0"/>
              <a:t>to Pleasant Valley	</a:t>
            </a:r>
            <a:r>
              <a:rPr lang="en-US" dirty="0" smtClean="0"/>
              <a:t>                        Asphalt </a:t>
            </a:r>
            <a:r>
              <a:rPr lang="en-US" dirty="0"/>
              <a:t>Overlay		</a:t>
            </a:r>
            <a:r>
              <a:rPr lang="en-US" dirty="0" smtClean="0"/>
              <a:t>       Completed </a:t>
            </a:r>
            <a:r>
              <a:rPr lang="en-US" dirty="0"/>
              <a:t>6/18</a:t>
            </a:r>
          </a:p>
          <a:p>
            <a:r>
              <a:rPr lang="en-US" dirty="0"/>
              <a:t>Country Club Road*	</a:t>
            </a:r>
            <a:r>
              <a:rPr lang="en-US" dirty="0" smtClean="0"/>
              <a:t>    Pleasant </a:t>
            </a:r>
            <a:r>
              <a:rPr lang="en-US" dirty="0"/>
              <a:t>Valley to Walnut	</a:t>
            </a:r>
            <a:r>
              <a:rPr lang="en-US" dirty="0" smtClean="0"/>
              <a:t>                        Asphalt </a:t>
            </a:r>
            <a:r>
              <a:rPr lang="en-US" dirty="0"/>
              <a:t>Overlay		</a:t>
            </a:r>
            <a:r>
              <a:rPr lang="en-US" dirty="0" smtClean="0"/>
              <a:t>        Completed </a:t>
            </a:r>
            <a:r>
              <a:rPr lang="en-US" dirty="0"/>
              <a:t>7/18</a:t>
            </a:r>
          </a:p>
          <a:p>
            <a:r>
              <a:rPr lang="en-US" dirty="0"/>
              <a:t>Mainline </a:t>
            </a:r>
            <a:r>
              <a:rPr lang="en-US" dirty="0" smtClean="0"/>
              <a:t>Drive                Commerce </a:t>
            </a:r>
            <a:r>
              <a:rPr lang="en-US" dirty="0"/>
              <a:t>to Traffic Trail	</a:t>
            </a:r>
            <a:r>
              <a:rPr lang="en-US" dirty="0" smtClean="0"/>
              <a:t>                        Asphalt </a:t>
            </a:r>
            <a:r>
              <a:rPr lang="en-US" dirty="0"/>
              <a:t>Overlay 		</a:t>
            </a:r>
            <a:r>
              <a:rPr lang="en-US" dirty="0" smtClean="0"/>
              <a:t>        Completed </a:t>
            </a:r>
            <a:r>
              <a:rPr lang="en-US" dirty="0"/>
              <a:t>8/18</a:t>
            </a:r>
          </a:p>
          <a:p>
            <a:r>
              <a:rPr lang="en-US" dirty="0"/>
              <a:t>Tower Drive	</a:t>
            </a:r>
            <a:r>
              <a:rPr lang="en-US" dirty="0" smtClean="0"/>
              <a:t>         Commerce </a:t>
            </a:r>
            <a:r>
              <a:rPr lang="en-US" dirty="0"/>
              <a:t>to Gasoline Alley	</a:t>
            </a:r>
            <a:r>
              <a:rPr lang="en-US" dirty="0" smtClean="0"/>
              <a:t>                        Asphalt </a:t>
            </a:r>
            <a:r>
              <a:rPr lang="en-US" dirty="0"/>
              <a:t>Overlay		</a:t>
            </a:r>
            <a:r>
              <a:rPr lang="en-US" dirty="0" smtClean="0"/>
              <a:t>        Completed </a:t>
            </a:r>
            <a:r>
              <a:rPr lang="en-US" dirty="0"/>
              <a:t>8/18</a:t>
            </a:r>
          </a:p>
          <a:p>
            <a:pPr marL="0" indent="0">
              <a:buNone/>
            </a:pPr>
            <a:r>
              <a:rPr lang="en-US" dirty="0"/>
              <a:t> </a:t>
            </a:r>
          </a:p>
          <a:p>
            <a:r>
              <a:rPr lang="en-US" b="1" dirty="0"/>
              <a:t>*These streets are border streets between District 2 and other Council Districts.</a:t>
            </a:r>
          </a:p>
          <a:p>
            <a:endParaRPr lang="en-US" dirty="0"/>
          </a:p>
        </p:txBody>
      </p:sp>
    </p:spTree>
    <p:extLst>
      <p:ext uri="{BB962C8B-B14F-4D97-AF65-F5344CB8AC3E}">
        <p14:creationId xmlns:p14="http://schemas.microsoft.com/office/powerpoint/2010/main" val="2755740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solidFill>
                  <a:schemeClr val="tx1"/>
                </a:solidFill>
              </a:rPr>
              <a:t>Upcoming Projects in FY 18/19</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77500" lnSpcReduction="20000"/>
          </a:bodyPr>
          <a:lstStyle/>
          <a:p>
            <a:r>
              <a:rPr lang="en-US" b="1" dirty="0"/>
              <a:t> </a:t>
            </a:r>
            <a:endParaRPr lang="en-US" dirty="0"/>
          </a:p>
          <a:p>
            <a:r>
              <a:rPr lang="en-US" u="sng" dirty="0"/>
              <a:t>Project</a:t>
            </a:r>
            <a:r>
              <a:rPr lang="en-US" dirty="0"/>
              <a:t>			</a:t>
            </a:r>
            <a:r>
              <a:rPr lang="en-US" u="sng" dirty="0"/>
              <a:t>Limits</a:t>
            </a:r>
            <a:r>
              <a:rPr lang="en-US" dirty="0"/>
              <a:t>			</a:t>
            </a:r>
            <a:r>
              <a:rPr lang="en-US" u="sng" dirty="0" smtClean="0"/>
              <a:t>Project </a:t>
            </a:r>
            <a:r>
              <a:rPr lang="en-US" u="sng" dirty="0"/>
              <a:t>Type</a:t>
            </a:r>
            <a:r>
              <a:rPr lang="en-US" dirty="0"/>
              <a:t>			</a:t>
            </a:r>
            <a:r>
              <a:rPr lang="en-US" u="sng" dirty="0"/>
              <a:t>Comments</a:t>
            </a:r>
            <a:endParaRPr lang="en-US" dirty="0"/>
          </a:p>
          <a:p>
            <a:r>
              <a:rPr lang="en-US" dirty="0"/>
              <a:t>Forest Lane		Garland Ave. to Duck Creek 	Concrete Street Repair	</a:t>
            </a:r>
            <a:r>
              <a:rPr lang="en-US" dirty="0" smtClean="0"/>
              <a:t>   Starts </a:t>
            </a:r>
            <a:r>
              <a:rPr lang="en-US" dirty="0"/>
              <a:t>Late Fall 2018</a:t>
            </a:r>
          </a:p>
          <a:p>
            <a:r>
              <a:rPr lang="en-US" dirty="0"/>
              <a:t>High Meadow Drive	Dove to Country Club	</a:t>
            </a:r>
            <a:r>
              <a:rPr lang="en-US" dirty="0" smtClean="0"/>
              <a:t>Concrete </a:t>
            </a:r>
            <a:r>
              <a:rPr lang="en-US" dirty="0"/>
              <a:t>Repair/Water Line	</a:t>
            </a:r>
            <a:r>
              <a:rPr lang="en-US" dirty="0" smtClean="0"/>
              <a:t>    Bid </a:t>
            </a:r>
            <a:r>
              <a:rPr lang="en-US" dirty="0"/>
              <a:t>Awarded</a:t>
            </a:r>
          </a:p>
          <a:p>
            <a:r>
              <a:rPr lang="en-US" dirty="0"/>
              <a:t>High Meadow Circle	High Meadow to End	</a:t>
            </a:r>
            <a:r>
              <a:rPr lang="en-US" dirty="0" smtClean="0"/>
              <a:t>Concrete </a:t>
            </a:r>
            <a:r>
              <a:rPr lang="en-US" dirty="0"/>
              <a:t>Repair/Water Line	</a:t>
            </a:r>
            <a:r>
              <a:rPr lang="en-US" dirty="0" smtClean="0"/>
              <a:t>    Bid </a:t>
            </a:r>
            <a:r>
              <a:rPr lang="en-US" dirty="0"/>
              <a:t>Awarded</a:t>
            </a:r>
          </a:p>
          <a:p>
            <a:r>
              <a:rPr lang="en-US" dirty="0" err="1"/>
              <a:t>Wycliff</a:t>
            </a:r>
            <a:r>
              <a:rPr lang="en-US" dirty="0"/>
              <a:t> Drive		Danbury to Miller		Street Reconstruction	</a:t>
            </a:r>
            <a:r>
              <a:rPr lang="en-US" dirty="0" smtClean="0"/>
              <a:t>    Starts </a:t>
            </a:r>
            <a:r>
              <a:rPr lang="en-US" dirty="0"/>
              <a:t>12/18</a:t>
            </a:r>
          </a:p>
          <a:p>
            <a:r>
              <a:rPr lang="en-US" dirty="0"/>
              <a:t>Celeste Drive 		Dairy to East End		Street Reconstruction	</a:t>
            </a:r>
            <a:r>
              <a:rPr lang="en-US" dirty="0" smtClean="0"/>
              <a:t>No </a:t>
            </a:r>
            <a:r>
              <a:rPr lang="en-US" dirty="0"/>
              <a:t>Start Date Set</a:t>
            </a:r>
          </a:p>
          <a:p>
            <a:r>
              <a:rPr lang="en-US" dirty="0"/>
              <a:t>Linda Drive		Dairy to </a:t>
            </a:r>
            <a:r>
              <a:rPr lang="en-US" dirty="0" err="1"/>
              <a:t>Highmont</a:t>
            </a:r>
            <a:r>
              <a:rPr lang="en-US" dirty="0"/>
              <a:t>		Street Reconstruction 	No Start Date Set</a:t>
            </a:r>
          </a:p>
          <a:p>
            <a:pPr marL="0" indent="0">
              <a:buNone/>
            </a:pPr>
            <a:r>
              <a:rPr lang="en-US" dirty="0"/>
              <a:t> </a:t>
            </a:r>
          </a:p>
          <a:p>
            <a:r>
              <a:rPr lang="en-US" b="1" dirty="0"/>
              <a:t>Note</a:t>
            </a:r>
            <a:r>
              <a:rPr lang="en-US" dirty="0"/>
              <a:t>:  Two other streets (Arcady – Celeste to Linda and Curtis – Davidson to Susan) are also on our infrastructure construction program, but they will not likely begin until FY 19/20. </a:t>
            </a:r>
          </a:p>
          <a:p>
            <a:endParaRPr lang="en-US" dirty="0" smtClean="0"/>
          </a:p>
          <a:p>
            <a:r>
              <a:rPr lang="en-US" b="1" dirty="0" smtClean="0">
                <a:solidFill>
                  <a:srgbClr val="FF0000"/>
                </a:solidFill>
              </a:rPr>
              <a:t>PLEASE TAKE A PRINTED COPY OF “ROCKY ROADS IN GARLAND” WITH THESE PROJECTS LISTED</a:t>
            </a:r>
            <a:endParaRPr lang="en-US" b="1" dirty="0">
              <a:solidFill>
                <a:srgbClr val="FF0000"/>
              </a:solidFill>
            </a:endParaRPr>
          </a:p>
        </p:txBody>
      </p:sp>
    </p:spTree>
    <p:extLst>
      <p:ext uri="{BB962C8B-B14F-4D97-AF65-F5344CB8AC3E}">
        <p14:creationId xmlns:p14="http://schemas.microsoft.com/office/powerpoint/2010/main" val="4998654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9600" b="1" dirty="0" smtClean="0">
                <a:latin typeface="Bradley Hand ITC" panose="03070402050302030203" pitchFamily="66" charset="0"/>
              </a:rPr>
              <a:t>Downtown!</a:t>
            </a:r>
            <a:endParaRPr lang="en-US" sz="9600" b="1" dirty="0">
              <a:latin typeface="Bradley Hand ITC" panose="03070402050302030203" pitchFamily="66" charset="0"/>
            </a:endParaRPr>
          </a:p>
        </p:txBody>
      </p:sp>
      <p:sp>
        <p:nvSpPr>
          <p:cNvPr id="4" name="Rectangle 1"/>
          <p:cNvSpPr>
            <a:spLocks noGrp="1" noChangeArrowheads="1"/>
          </p:cNvSpPr>
          <p:nvPr>
            <p:ph idx="1"/>
          </p:nvPr>
        </p:nvSpPr>
        <p:spPr bwMode="auto">
          <a:xfrm>
            <a:off x="838200" y="381662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626" y="1871472"/>
            <a:ext cx="10730174" cy="5302214"/>
          </a:xfrm>
          <a:prstGeom prst="rect">
            <a:avLst/>
          </a:prstGeom>
        </p:spPr>
      </p:pic>
    </p:spTree>
    <p:extLst>
      <p:ext uri="{BB962C8B-B14F-4D97-AF65-F5344CB8AC3E}">
        <p14:creationId xmlns:p14="http://schemas.microsoft.com/office/powerpoint/2010/main" val="35661076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5058"/>
            <a:ext cx="10515600" cy="1153886"/>
          </a:xfrm>
        </p:spPr>
        <p:txBody>
          <a:bodyPr>
            <a:normAutofit/>
          </a:bodyPr>
          <a:lstStyle/>
          <a:p>
            <a:pPr algn="ctr"/>
            <a:r>
              <a:rPr lang="en-US" sz="4000" b="1" i="1" dirty="0" smtClean="0">
                <a:solidFill>
                  <a:schemeClr val="tx1"/>
                </a:solidFill>
              </a:rPr>
              <a:t>SIDEWALKS…</a:t>
            </a:r>
            <a:endParaRPr lang="en-US" sz="4000" b="1" i="1" dirty="0">
              <a:solidFill>
                <a:schemeClr val="tx1"/>
              </a:solidFill>
            </a:endParaRPr>
          </a:p>
        </p:txBody>
      </p:sp>
      <p:sp>
        <p:nvSpPr>
          <p:cNvPr id="4" name="Rectangle 1"/>
          <p:cNvSpPr>
            <a:spLocks noGrp="1" noChangeArrowheads="1"/>
          </p:cNvSpPr>
          <p:nvPr>
            <p:ph idx="1"/>
          </p:nvPr>
        </p:nvSpPr>
        <p:spPr bwMode="auto">
          <a:xfrm>
            <a:off x="913657" y="3823971"/>
            <a:ext cx="866502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en-US" altLang="en-US" sz="1800" b="0" i="0" u="none" strike="noStrike" cap="none" normalizeH="0" baseline="0" dirty="0" smtClean="0">
                <a:ln>
                  <a:noFill/>
                </a:ln>
                <a:solidFill>
                  <a:schemeClr val="tx1"/>
                </a:solidFill>
                <a:effectLst/>
                <a:latin typeface="Arial Unicode MS" panose="020B0604020202020204" pitchFamily="34" charset="-128"/>
              </a:rPr>
              <a:t>The Street Department has no sidewalk condition list similar to the street and alley condition list.</a:t>
            </a:r>
          </a:p>
          <a:p>
            <a:pPr marL="0" lvl="0" indent="0" eaLnBrk="0" fontAlgn="base" hangingPunct="0">
              <a:lnSpc>
                <a:spcPct val="100000"/>
              </a:lnSpc>
              <a:spcBef>
                <a:spcPct val="0"/>
              </a:spcBef>
              <a:spcAft>
                <a:spcPct val="0"/>
              </a:spcAft>
              <a:buNone/>
            </a:pPr>
            <a:endParaRPr lang="en-US" altLang="en-US" sz="1800" dirty="0">
              <a:latin typeface="Arial Unicode MS" panose="020B0604020202020204" pitchFamily="34" charset="-128"/>
            </a:endParaRPr>
          </a:p>
          <a:p>
            <a:pPr eaLnBrk="0" fontAlgn="base" hangingPunct="0">
              <a:lnSpc>
                <a:spcPct val="100000"/>
              </a:lnSpc>
              <a:spcBef>
                <a:spcPct val="0"/>
              </a:spcBef>
              <a:spcAft>
                <a:spcPct val="0"/>
              </a:spcAft>
            </a:pPr>
            <a:r>
              <a:rPr kumimoji="0" lang="en-US" altLang="en-US" sz="1800" b="0" i="0" u="none" strike="noStrike" cap="none" normalizeH="0" baseline="0" dirty="0" smtClean="0">
                <a:ln>
                  <a:noFill/>
                </a:ln>
                <a:solidFill>
                  <a:schemeClr val="tx1"/>
                </a:solidFill>
                <a:effectLst/>
                <a:latin typeface="Arial Unicode MS" panose="020B0604020202020204" pitchFamily="34" charset="-128"/>
              </a:rPr>
              <a:t>When the Street Department reconstructs a street, they also replace the sidewalks.</a:t>
            </a:r>
          </a:p>
          <a:p>
            <a:pPr eaLnBrk="0" fontAlgn="base" hangingPunct="0">
              <a:lnSpc>
                <a:spcPct val="100000"/>
              </a:lnSpc>
              <a:spcBef>
                <a:spcPct val="0"/>
              </a:spcBef>
              <a:spcAft>
                <a:spcPct val="0"/>
              </a:spcAft>
            </a:pPr>
            <a:endParaRPr lang="en-US" altLang="en-US" sz="1800" dirty="0">
              <a:latin typeface="Arial Unicode MS" panose="020B0604020202020204" pitchFamily="34" charset="-128"/>
            </a:endParaRPr>
          </a:p>
          <a:p>
            <a:pPr eaLnBrk="0" fontAlgn="base" hangingPunct="0">
              <a:lnSpc>
                <a:spcPct val="100000"/>
              </a:lnSpc>
              <a:spcBef>
                <a:spcPct val="0"/>
              </a:spcBef>
              <a:spcAft>
                <a:spcPct val="0"/>
              </a:spcAft>
            </a:pPr>
            <a:r>
              <a:rPr kumimoji="0" lang="en-US" altLang="en-US" b="0" i="0" u="none" strike="noStrike" cap="none" normalizeH="0" baseline="0" dirty="0" smtClean="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For all other repairs/replacements, call the </a:t>
            </a:r>
            <a:r>
              <a:rPr lang="en-US"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Engineering </a:t>
            </a:r>
            <a:r>
              <a:rPr lang="en-US"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Department at </a:t>
            </a:r>
            <a:endParaRPr lang="en-US"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eaLnBrk="0" fontAlgn="base" hangingPunct="0">
              <a:lnSpc>
                <a:spcPct val="100000"/>
              </a:lnSpc>
              <a:spcBef>
                <a:spcPct val="0"/>
              </a:spcBef>
              <a:spcAft>
                <a:spcPct val="0"/>
              </a:spcAft>
            </a:pPr>
            <a:r>
              <a:rPr lang="en-US" b="1" dirty="0" smtClean="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972-205-2170</a:t>
            </a:r>
            <a:r>
              <a:rPr lang="en-US"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to learn about the 50/50 Sidewalk Participation Program. Engineering </a:t>
            </a:r>
            <a:r>
              <a:rPr lang="en-US"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will contract the </a:t>
            </a:r>
            <a:r>
              <a:rPr lang="en-US"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repairs and pay 50% of costs, </a:t>
            </a:r>
            <a:r>
              <a:rPr lang="en-US"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and the homeowner need only pay their 50</a:t>
            </a:r>
            <a:r>
              <a:rPr lang="en-US" dirty="0" smtClea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(immediately, or by a home lien).</a:t>
            </a:r>
            <a:r>
              <a:rPr lang="en-US"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kumimoji="0" lang="en-US" altLang="en-US" b="0" i="0" u="none" strike="noStrike" cap="none" normalizeH="0" baseline="0" dirty="0" smtClean="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0492" y="1093644"/>
            <a:ext cx="3287485" cy="246561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200" y="1093644"/>
            <a:ext cx="3287486" cy="2465614"/>
          </a:xfrm>
          <a:prstGeom prst="rect">
            <a:avLst/>
          </a:prstGeom>
        </p:spPr>
      </p:pic>
    </p:spTree>
    <p:extLst>
      <p:ext uri="{BB962C8B-B14F-4D97-AF65-F5344CB8AC3E}">
        <p14:creationId xmlns:p14="http://schemas.microsoft.com/office/powerpoint/2010/main" val="18269019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2D050"/>
                </a:solidFill>
              </a:rPr>
              <a:t>Master Sidewalk Plan / New Ideas</a:t>
            </a:r>
            <a:br>
              <a:rPr lang="en-US" dirty="0" smtClean="0">
                <a:solidFill>
                  <a:srgbClr val="92D050"/>
                </a:solidFill>
              </a:rPr>
            </a:br>
            <a:endParaRPr lang="en-US" dirty="0">
              <a:solidFill>
                <a:srgbClr val="92D050"/>
              </a:solidFill>
            </a:endParaRPr>
          </a:p>
        </p:txBody>
      </p:sp>
      <p:sp>
        <p:nvSpPr>
          <p:cNvPr id="3" name="Content Placeholder 2"/>
          <p:cNvSpPr>
            <a:spLocks noGrp="1"/>
          </p:cNvSpPr>
          <p:nvPr>
            <p:ph idx="1"/>
          </p:nvPr>
        </p:nvSpPr>
        <p:spPr>
          <a:xfrm>
            <a:off x="677334" y="1930400"/>
            <a:ext cx="8596668" cy="3880773"/>
          </a:xfrm>
        </p:spPr>
        <p:txBody>
          <a:bodyPr/>
          <a:lstStyle/>
          <a:p>
            <a:r>
              <a:rPr lang="en-US" dirty="0" smtClean="0"/>
              <a:t>Several City Council Members, including me, are actively seeking some better solutions for our city’s sidewalks, especially for public areas without level sidewalks or ramps for accessibility.</a:t>
            </a:r>
          </a:p>
          <a:p>
            <a:endParaRPr lang="en-US" dirty="0"/>
          </a:p>
          <a:p>
            <a:r>
              <a:rPr lang="en-US" dirty="0" smtClean="0"/>
              <a:t>Deteriorated (or absent) neighborhood sidewalks remain </a:t>
            </a:r>
          </a:p>
          <a:p>
            <a:pPr marL="0" indent="0">
              <a:buNone/>
            </a:pPr>
            <a:r>
              <a:rPr lang="en-US" dirty="0"/>
              <a:t> </a:t>
            </a:r>
            <a:r>
              <a:rPr lang="en-US" dirty="0" smtClean="0"/>
              <a:t>    a high-volume complaint in District 2.</a:t>
            </a:r>
          </a:p>
          <a:p>
            <a:endParaRPr lang="en-US" dirty="0"/>
          </a:p>
          <a:p>
            <a:r>
              <a:rPr lang="en-US" dirty="0" smtClean="0"/>
              <a:t>One possible lower-cost solution might be patterned </a:t>
            </a:r>
          </a:p>
          <a:p>
            <a:pPr marL="0" indent="0">
              <a:buNone/>
            </a:pPr>
            <a:r>
              <a:rPr lang="en-US" dirty="0"/>
              <a:t> </a:t>
            </a:r>
            <a:r>
              <a:rPr lang="en-US" dirty="0" smtClean="0"/>
              <a:t>    asphalt sidewalks. Shorter lifespan, but reasonably </a:t>
            </a:r>
          </a:p>
          <a:p>
            <a:pPr marL="0" indent="0">
              <a:buNone/>
            </a:pPr>
            <a:r>
              <a:rPr lang="en-US" dirty="0"/>
              <a:t> </a:t>
            </a:r>
            <a:r>
              <a:rPr lang="en-US" dirty="0" smtClean="0"/>
              <a:t>    attractive and easier on backs due to slight “give”. </a:t>
            </a:r>
          </a:p>
          <a:p>
            <a:pPr marL="0" indent="0">
              <a:buNone/>
            </a:pPr>
            <a:endParaRPr lang="en-US" dirty="0"/>
          </a:p>
          <a:p>
            <a:pPr marL="0" indent="0">
              <a:buNone/>
            </a:pPr>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526" y="2971798"/>
            <a:ext cx="4946073" cy="370955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4646" y="5299364"/>
            <a:ext cx="1274618" cy="1274618"/>
          </a:xfrm>
          <a:prstGeom prst="rect">
            <a:avLst/>
          </a:prstGeom>
        </p:spPr>
      </p:pic>
    </p:spTree>
    <p:extLst>
      <p:ext uri="{BB962C8B-B14F-4D97-AF65-F5344CB8AC3E}">
        <p14:creationId xmlns:p14="http://schemas.microsoft.com/office/powerpoint/2010/main" val="36163695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kumimoji="0" lang="en-US" altLang="en-US" b="0" i="0" u="none" strike="noStrike" cap="none" normalizeH="0" baseline="0" dirty="0" smtClean="0">
                <a:ln>
                  <a:noFill/>
                </a:ln>
                <a:solidFill>
                  <a:schemeClr val="tx1"/>
                </a:solidFill>
                <a:effectLst/>
                <a:latin typeface="Elephant" panose="02020904090505020303" pitchFamily="18" charset="0"/>
              </a:rPr>
              <a:t>Dog Park/Central Park</a:t>
            </a:r>
            <a:r>
              <a:rPr kumimoji="0" lang="en-US" altLang="en-US" b="0" i="0" u="none" strike="noStrike" cap="none" normalizeH="0" baseline="0" dirty="0" smtClean="0">
                <a:ln>
                  <a:noFill/>
                </a:ln>
                <a:solidFill>
                  <a:schemeClr val="tx1"/>
                </a:solidFill>
                <a:effectLst/>
                <a:latin typeface="Arial" panose="020B0604020202020204" pitchFamily="34" charset="0"/>
              </a:rPr>
              <a:t/>
            </a:r>
            <a:br>
              <a:rPr kumimoji="0" lang="en-US" altLang="en-US" b="0" i="0" u="none" strike="noStrike" cap="none" normalizeH="0" baseline="0" dirty="0" smtClean="0">
                <a:ln>
                  <a:noFill/>
                </a:ln>
                <a:solidFill>
                  <a:schemeClr val="tx1"/>
                </a:solidFill>
                <a:effectLst/>
                <a:latin typeface="Arial" panose="020B0604020202020204" pitchFamily="34" charset="0"/>
              </a:rPr>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0859" y="1434471"/>
            <a:ext cx="3749617" cy="5224122"/>
          </a:xfrm>
        </p:spPr>
      </p:pic>
    </p:spTree>
    <p:extLst>
      <p:ext uri="{BB962C8B-B14F-4D97-AF65-F5344CB8AC3E}">
        <p14:creationId xmlns:p14="http://schemas.microsoft.com/office/powerpoint/2010/main" val="22104177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4" y="349827"/>
            <a:ext cx="9777845" cy="886691"/>
          </a:xfrm>
        </p:spPr>
        <p:txBody>
          <a:bodyPr/>
          <a:lstStyle/>
          <a:p>
            <a:pPr algn="ctr"/>
            <a:r>
              <a:rPr lang="en-US" b="1" i="1" dirty="0" smtClean="0">
                <a:solidFill>
                  <a:schemeClr val="tx1"/>
                </a:solidFill>
              </a:rPr>
              <a:t>Here’s the Latest Look:</a:t>
            </a:r>
            <a:endParaRPr lang="en-US" b="1" dirty="0">
              <a:solidFill>
                <a:schemeClr val="tx1"/>
              </a:solidFill>
            </a:endParaRPr>
          </a:p>
        </p:txBody>
      </p:sp>
      <p:sp>
        <p:nvSpPr>
          <p:cNvPr id="4" name="Rectangle 1"/>
          <p:cNvSpPr>
            <a:spLocks noGrp="1" noChangeArrowheads="1"/>
          </p:cNvSpPr>
          <p:nvPr>
            <p:ph idx="1"/>
          </p:nvPr>
        </p:nvSpPr>
        <p:spPr bwMode="auto">
          <a:xfrm>
            <a:off x="396779" y="7024655"/>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7537" y="1284219"/>
            <a:ext cx="4144660" cy="5339443"/>
          </a:xfrm>
          <a:prstGeom prst="rect">
            <a:avLst/>
          </a:prstGeom>
        </p:spPr>
      </p:pic>
    </p:spTree>
    <p:extLst>
      <p:ext uri="{BB962C8B-B14F-4D97-AF65-F5344CB8AC3E}">
        <p14:creationId xmlns:p14="http://schemas.microsoft.com/office/powerpoint/2010/main" val="652421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6192" y="1017589"/>
            <a:ext cx="8936181" cy="3880773"/>
          </a:xfrm>
        </p:spPr>
        <p:txBody>
          <a:bodyPr>
            <a:normAutofit fontScale="92500"/>
          </a:bodyPr>
          <a:lstStyle/>
          <a:p>
            <a:pPr marL="0" lvl="0" indent="0" defTabSz="914400" eaLnBrk="0" fontAlgn="base" hangingPunct="0">
              <a:spcBef>
                <a:spcPct val="0"/>
              </a:spcBef>
              <a:spcAft>
                <a:spcPct val="0"/>
              </a:spcAft>
              <a:buClrTx/>
              <a:buSzTx/>
              <a:buNone/>
            </a:pPr>
            <a:r>
              <a:rPr lang="en-US" altLang="en-US" sz="6000" b="1" dirty="0">
                <a:solidFill>
                  <a:schemeClr val="tx1"/>
                </a:solidFill>
                <a:latin typeface="Arial Unicode MS" panose="020B0604020202020204" pitchFamily="34" charset="-128"/>
              </a:rPr>
              <a:t>Estimated Project Timeline: </a:t>
            </a:r>
          </a:p>
          <a:p>
            <a:pPr marL="0" lvl="0" indent="0" defTabSz="914400" eaLnBrk="0" fontAlgn="base" hangingPunct="0">
              <a:spcBef>
                <a:spcPct val="0"/>
              </a:spcBef>
              <a:spcAft>
                <a:spcPct val="0"/>
              </a:spcAft>
              <a:buClrTx/>
              <a:buSzTx/>
              <a:buNone/>
            </a:pPr>
            <a:endParaRPr lang="en-US" altLang="en-US" sz="2400" dirty="0">
              <a:solidFill>
                <a:schemeClr val="tx1"/>
              </a:solidFill>
              <a:latin typeface="Arial Unicode MS" panose="020B0604020202020204" pitchFamily="34" charset="-128"/>
            </a:endParaRPr>
          </a:p>
          <a:p>
            <a:pPr marL="0" lvl="0" indent="0" defTabSz="914400" eaLnBrk="0" fontAlgn="base" hangingPunct="0">
              <a:spcBef>
                <a:spcPct val="0"/>
              </a:spcBef>
              <a:spcAft>
                <a:spcPct val="0"/>
              </a:spcAft>
              <a:buClrTx/>
              <a:buSzTx/>
              <a:buNone/>
            </a:pPr>
            <a:r>
              <a:rPr lang="en-US" altLang="en-US" sz="2400" dirty="0">
                <a:solidFill>
                  <a:schemeClr val="tx1"/>
                </a:solidFill>
                <a:latin typeface="Arial Unicode MS" panose="020B0604020202020204" pitchFamily="34" charset="-128"/>
              </a:rPr>
              <a:t>• Feb. 2019 – Construction Documents complete </a:t>
            </a:r>
          </a:p>
          <a:p>
            <a:pPr marL="0" lvl="0" indent="0" defTabSz="914400" eaLnBrk="0" fontAlgn="base" hangingPunct="0">
              <a:spcBef>
                <a:spcPct val="0"/>
              </a:spcBef>
              <a:spcAft>
                <a:spcPct val="0"/>
              </a:spcAft>
              <a:buClrTx/>
              <a:buSzTx/>
              <a:buNone/>
            </a:pPr>
            <a:r>
              <a:rPr lang="en-US" altLang="en-US" sz="2400" dirty="0">
                <a:solidFill>
                  <a:schemeClr val="tx1"/>
                </a:solidFill>
                <a:latin typeface="Arial Unicode MS" panose="020B0604020202020204" pitchFamily="34" charset="-128"/>
              </a:rPr>
              <a:t>• May 2019 – Bidding and Procurement complete </a:t>
            </a:r>
          </a:p>
          <a:p>
            <a:pPr marL="0" lvl="0" indent="0" defTabSz="914400" eaLnBrk="0" fontAlgn="base" hangingPunct="0">
              <a:spcBef>
                <a:spcPct val="0"/>
              </a:spcBef>
              <a:spcAft>
                <a:spcPct val="0"/>
              </a:spcAft>
              <a:buClrTx/>
              <a:buSzTx/>
              <a:buNone/>
            </a:pPr>
            <a:r>
              <a:rPr lang="en-US" altLang="en-US" sz="2400" dirty="0">
                <a:solidFill>
                  <a:schemeClr val="tx1"/>
                </a:solidFill>
                <a:latin typeface="Arial Unicode MS" panose="020B0604020202020204" pitchFamily="34" charset="-128"/>
              </a:rPr>
              <a:t>• June 2019 – Parks Board Bid Award Recommendation </a:t>
            </a:r>
          </a:p>
          <a:p>
            <a:pPr marL="0" lvl="0" indent="0" defTabSz="914400" eaLnBrk="0" fontAlgn="base" hangingPunct="0">
              <a:spcBef>
                <a:spcPct val="0"/>
              </a:spcBef>
              <a:spcAft>
                <a:spcPct val="0"/>
              </a:spcAft>
              <a:buClrTx/>
              <a:buSzTx/>
              <a:buNone/>
            </a:pPr>
            <a:r>
              <a:rPr lang="en-US" altLang="en-US" sz="2400" dirty="0">
                <a:solidFill>
                  <a:schemeClr val="tx1"/>
                </a:solidFill>
                <a:latin typeface="Arial Unicode MS" panose="020B0604020202020204" pitchFamily="34" charset="-128"/>
              </a:rPr>
              <a:t>• June 2019 – City Council Bid Award Recommendation</a:t>
            </a:r>
          </a:p>
          <a:p>
            <a:pPr marL="0" lvl="0" indent="0" defTabSz="914400" eaLnBrk="0" fontAlgn="base" hangingPunct="0">
              <a:spcBef>
                <a:spcPct val="0"/>
              </a:spcBef>
              <a:spcAft>
                <a:spcPct val="0"/>
              </a:spcAft>
              <a:buClrTx/>
              <a:buSzTx/>
              <a:buNone/>
            </a:pPr>
            <a:r>
              <a:rPr lang="en-US" altLang="en-US" sz="2400" dirty="0">
                <a:solidFill>
                  <a:schemeClr val="tx1"/>
                </a:solidFill>
                <a:latin typeface="Arial Unicode MS" panose="020B0604020202020204" pitchFamily="34" charset="-128"/>
              </a:rPr>
              <a:t>• July 2019 – Begin Construction </a:t>
            </a:r>
          </a:p>
          <a:p>
            <a:pPr marL="0" lvl="0" indent="0" defTabSz="914400" eaLnBrk="0" fontAlgn="base" hangingPunct="0">
              <a:spcBef>
                <a:spcPct val="0"/>
              </a:spcBef>
              <a:spcAft>
                <a:spcPct val="0"/>
              </a:spcAft>
              <a:buClrTx/>
              <a:buSzTx/>
              <a:buNone/>
            </a:pPr>
            <a:r>
              <a:rPr lang="en-US" altLang="en-US" sz="2400" b="1" dirty="0">
                <a:solidFill>
                  <a:srgbClr val="C00000"/>
                </a:solidFill>
                <a:latin typeface="Arial Unicode MS" panose="020B0604020202020204" pitchFamily="34" charset="-128"/>
              </a:rPr>
              <a:t>• Nov. 2019 – Dog Park Opens</a:t>
            </a:r>
            <a:r>
              <a:rPr lang="en-US" altLang="en-US" sz="2400" b="1" dirty="0">
                <a:solidFill>
                  <a:srgbClr val="C00000"/>
                </a:solidFill>
              </a:rPr>
              <a:t> </a:t>
            </a:r>
            <a:endParaRPr lang="en-US" altLang="en-US" sz="2400" b="1" dirty="0">
              <a:solidFill>
                <a:srgbClr val="C00000"/>
              </a:solidFill>
              <a:latin typeface="Arial" panose="020B0604020202020204" pitchFamily="34" charset="0"/>
            </a:endParaRPr>
          </a:p>
          <a:p>
            <a:endParaRPr lang="en-US" sz="2400" dirty="0"/>
          </a:p>
        </p:txBody>
      </p:sp>
    </p:spTree>
    <p:extLst>
      <p:ext uri="{BB962C8B-B14F-4D97-AF65-F5344CB8AC3E}">
        <p14:creationId xmlns:p14="http://schemas.microsoft.com/office/powerpoint/2010/main" val="3686428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53136" y="3275711"/>
            <a:ext cx="3797614" cy="2546972"/>
          </a:xfrm>
          <a:prstGeom prst="rect">
            <a:avLst/>
          </a:prstGeom>
        </p:spPr>
      </p:pic>
      <p:pic>
        <p:nvPicPr>
          <p:cNvPr id="7" name="Picture 6"/>
          <p:cNvPicPr>
            <a:picLocks noChangeAspect="1"/>
          </p:cNvPicPr>
          <p:nvPr/>
        </p:nvPicPr>
        <p:blipFill>
          <a:blip r:embed="rId3"/>
          <a:stretch>
            <a:fillRect/>
          </a:stretch>
        </p:blipFill>
        <p:spPr>
          <a:xfrm>
            <a:off x="8184805" y="4093127"/>
            <a:ext cx="2306076" cy="1729557"/>
          </a:xfrm>
          <a:prstGeom prst="rect">
            <a:avLst/>
          </a:prstGeom>
        </p:spPr>
      </p:pic>
      <p:pic>
        <p:nvPicPr>
          <p:cNvPr id="8" name="Picture 7"/>
          <p:cNvPicPr>
            <a:picLocks noChangeAspect="1"/>
          </p:cNvPicPr>
          <p:nvPr/>
        </p:nvPicPr>
        <p:blipFill>
          <a:blip r:embed="rId4"/>
          <a:stretch>
            <a:fillRect/>
          </a:stretch>
        </p:blipFill>
        <p:spPr>
          <a:xfrm>
            <a:off x="5751672" y="4089037"/>
            <a:ext cx="2315794" cy="1733647"/>
          </a:xfrm>
          <a:prstGeom prst="rect">
            <a:avLst/>
          </a:prstGeom>
        </p:spPr>
      </p:pic>
      <p:sp>
        <p:nvSpPr>
          <p:cNvPr id="10" name="Rectangle 6"/>
          <p:cNvSpPr>
            <a:spLocks noChangeArrowheads="1"/>
          </p:cNvSpPr>
          <p:nvPr/>
        </p:nvSpPr>
        <p:spPr bwMode="auto">
          <a:xfrm>
            <a:off x="1752216" y="5715000"/>
            <a:ext cx="89157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sz="1400" dirty="0">
              <a:solidFill>
                <a:prstClr val="black"/>
              </a:solidFill>
              <a:cs typeface="Arial" panose="020B0604020202020204" pitchFamily="34" charset="0"/>
            </a:endParaRPr>
          </a:p>
          <a:p>
            <a:pPr eaLnBrk="0" fontAlgn="base" hangingPunct="0">
              <a:spcBef>
                <a:spcPct val="0"/>
              </a:spcBef>
              <a:spcAft>
                <a:spcPct val="0"/>
              </a:spcAft>
            </a:pPr>
            <a:r>
              <a:rPr lang="en-US" sz="1400" dirty="0">
                <a:solidFill>
                  <a:prstClr val="black"/>
                </a:solidFill>
                <a:cs typeface="Arial" panose="020B0604020202020204" pitchFamily="34" charset="0"/>
              </a:rPr>
              <a:t>Granger Center was Recognized by the Dallas Chapter of the American Institute of Architects with a “</a:t>
            </a:r>
            <a:r>
              <a:rPr lang="en-US" sz="1400" b="1" i="1" dirty="0">
                <a:solidFill>
                  <a:prstClr val="black"/>
                </a:solidFill>
                <a:cs typeface="Arial" panose="020B0604020202020204" pitchFamily="34" charset="0"/>
              </a:rPr>
              <a:t>25 Year Award”,  presented to outstanding structures more than a quarter of a century old.</a:t>
            </a:r>
            <a:endParaRPr lang="en-US" sz="1400" dirty="0">
              <a:solidFill>
                <a:prstClr val="black"/>
              </a:solidFill>
              <a:cs typeface="Arial" panose="020B0604020202020204" pitchFamily="34" charset="0"/>
            </a:endParaRPr>
          </a:p>
        </p:txBody>
      </p:sp>
      <p:pic>
        <p:nvPicPr>
          <p:cNvPr id="9" name="Picture 8"/>
          <p:cNvPicPr>
            <a:picLocks noChangeAspect="1"/>
          </p:cNvPicPr>
          <p:nvPr/>
        </p:nvPicPr>
        <p:blipFill>
          <a:blip r:embed="rId5"/>
          <a:stretch>
            <a:fillRect/>
          </a:stretch>
        </p:blipFill>
        <p:spPr>
          <a:xfrm>
            <a:off x="2109533" y="376990"/>
            <a:ext cx="3411593" cy="2050788"/>
          </a:xfrm>
          <a:prstGeom prst="rect">
            <a:avLst/>
          </a:prstGeom>
        </p:spPr>
      </p:pic>
      <p:sp>
        <p:nvSpPr>
          <p:cNvPr id="16" name="TextBox 15"/>
          <p:cNvSpPr txBox="1"/>
          <p:nvPr/>
        </p:nvSpPr>
        <p:spPr>
          <a:xfrm>
            <a:off x="2971800" y="2404714"/>
            <a:ext cx="2133600" cy="338554"/>
          </a:xfrm>
          <a:prstGeom prst="rect">
            <a:avLst/>
          </a:prstGeom>
          <a:noFill/>
        </p:spPr>
        <p:txBody>
          <a:bodyPr wrap="square" rtlCol="0">
            <a:spAutoFit/>
          </a:bodyPr>
          <a:lstStyle/>
          <a:p>
            <a:pPr eaLnBrk="0" fontAlgn="base" hangingPunct="0">
              <a:spcBef>
                <a:spcPct val="0"/>
              </a:spcBef>
              <a:spcAft>
                <a:spcPct val="0"/>
              </a:spcAft>
            </a:pPr>
            <a:r>
              <a:rPr lang="en-US" sz="1600" b="1" dirty="0">
                <a:solidFill>
                  <a:prstClr val="black"/>
                </a:solidFill>
                <a:latin typeface="Arial" panose="020B0604020202020204" pitchFamily="34" charset="0"/>
                <a:cs typeface="Arial" panose="020B0604020202020204" pitchFamily="34" charset="0"/>
              </a:rPr>
              <a:t>Granger Annex</a:t>
            </a:r>
            <a:endParaRPr lang="en-US" sz="1600" b="1" dirty="0">
              <a:solidFill>
                <a:prstClr val="black"/>
              </a:solidFill>
              <a:latin typeface="Arial" panose="020B0604020202020204" pitchFamily="34" charset="0"/>
              <a:cs typeface="Arial" panose="020B0604020202020204" pitchFamily="34" charset="0"/>
            </a:endParaRPr>
          </a:p>
        </p:txBody>
      </p:sp>
      <p:sp>
        <p:nvSpPr>
          <p:cNvPr id="18" name="TextBox 17"/>
          <p:cNvSpPr txBox="1"/>
          <p:nvPr/>
        </p:nvSpPr>
        <p:spPr>
          <a:xfrm>
            <a:off x="1524000" y="2937157"/>
            <a:ext cx="4419600" cy="338554"/>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prstClr val="black"/>
                </a:solidFill>
                <a:latin typeface="Arial" panose="020B0604020202020204" pitchFamily="34" charset="0"/>
                <a:cs typeface="Arial" panose="020B0604020202020204" pitchFamily="34" charset="0"/>
              </a:rPr>
              <a:t>Granger Recreation Center Renovation</a:t>
            </a:r>
            <a:endParaRPr lang="en-US" sz="1600" b="1" dirty="0">
              <a:solidFill>
                <a:prstClr val="black"/>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6"/>
          <a:stretch>
            <a:fillRect/>
          </a:stretch>
        </p:blipFill>
        <p:spPr>
          <a:xfrm>
            <a:off x="6098128" y="768746"/>
            <a:ext cx="4173355" cy="2713821"/>
          </a:xfrm>
          <a:prstGeom prst="rect">
            <a:avLst/>
          </a:prstGeom>
        </p:spPr>
      </p:pic>
    </p:spTree>
    <p:extLst>
      <p:ext uri="{BB962C8B-B14F-4D97-AF65-F5344CB8AC3E}">
        <p14:creationId xmlns:p14="http://schemas.microsoft.com/office/powerpoint/2010/main" val="20421371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7081"/>
            <a:ext cx="9957955" cy="705520"/>
          </a:xfrm>
        </p:spPr>
        <p:txBody>
          <a:bodyPr/>
          <a:lstStyle/>
          <a:p>
            <a:pPr algn="ctr"/>
            <a:r>
              <a:rPr lang="en-US" b="1" dirty="0" smtClean="0">
                <a:solidFill>
                  <a:srgbClr val="C00000"/>
                </a:solidFill>
              </a:rPr>
              <a:t>Granger Recreation Center &amp; New Addition</a:t>
            </a:r>
            <a:endParaRPr lang="en-US" b="1" dirty="0">
              <a:solidFill>
                <a:srgbClr val="C00000"/>
              </a:solidFill>
            </a:endParaRPr>
          </a:p>
        </p:txBody>
      </p:sp>
      <p:sp>
        <p:nvSpPr>
          <p:cNvPr id="4" name="Rectangle 1"/>
          <p:cNvSpPr>
            <a:spLocks noGrp="1" noChangeArrowheads="1"/>
          </p:cNvSpPr>
          <p:nvPr>
            <p:ph idx="1"/>
          </p:nvPr>
        </p:nvSpPr>
        <p:spPr bwMode="auto">
          <a:xfrm>
            <a:off x="533399" y="1495501"/>
            <a:ext cx="9535392"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kumimoji="0" lang="en-US" altLang="en-US" sz="2000" b="0" i="0" u="none" strike="noStrike" cap="none" normalizeH="0" baseline="0" dirty="0" smtClean="0">
                <a:ln>
                  <a:noFill/>
                </a:ln>
                <a:solidFill>
                  <a:schemeClr val="tx1"/>
                </a:solidFill>
                <a:effectLst/>
                <a:latin typeface="Arial Unicode MS" panose="020B0604020202020204" pitchFamily="34" charset="-128"/>
              </a:rPr>
              <a:t>Renovation of the </a:t>
            </a:r>
            <a:r>
              <a:rPr kumimoji="0" lang="en-US" altLang="en-US" sz="2000" b="0" i="0" u="none" strike="noStrike" cap="none" normalizeH="0" baseline="0" dirty="0" smtClean="0">
                <a:ln>
                  <a:noFill/>
                </a:ln>
                <a:solidFill>
                  <a:schemeClr val="tx1"/>
                </a:solidFill>
                <a:effectLst/>
                <a:latin typeface="Arial Unicode MS" panose="020B0604020202020204" pitchFamily="34" charset="-128"/>
              </a:rPr>
              <a:t>21,375 square-foot recreation center </a:t>
            </a:r>
            <a:r>
              <a:rPr kumimoji="0" lang="en-US" altLang="en-US" sz="2000" b="0" i="0" u="none" strike="noStrike" cap="none" normalizeH="0" baseline="0" dirty="0" smtClean="0">
                <a:ln>
                  <a:noFill/>
                </a:ln>
                <a:solidFill>
                  <a:schemeClr val="tx1"/>
                </a:solidFill>
                <a:effectLst/>
                <a:latin typeface="Arial Unicode MS" panose="020B0604020202020204" pitchFamily="34" charset="-128"/>
              </a:rPr>
              <a:t>Includes: </a:t>
            </a:r>
          </a:p>
          <a:p>
            <a:pPr eaLnBrk="0" fontAlgn="base" hangingPunct="0">
              <a:lnSpc>
                <a:spcPct val="100000"/>
              </a:lnSpc>
              <a:spcBef>
                <a:spcPct val="0"/>
              </a:spcBef>
              <a:spcAft>
                <a:spcPct val="0"/>
              </a:spcAft>
            </a:pPr>
            <a:endParaRPr kumimoji="0" lang="en-US" altLang="en-US" sz="2000" b="0" i="0" u="none" strike="noStrike" cap="none" normalizeH="0" baseline="0" dirty="0" smtClean="0">
              <a:ln>
                <a:noFill/>
              </a:ln>
              <a:solidFill>
                <a:schemeClr val="tx1"/>
              </a:solidFill>
              <a:effectLst/>
              <a:latin typeface="Arial Unicode MS" panose="020B0604020202020204" pitchFamily="34" charset="-128"/>
            </a:endParaRPr>
          </a:p>
          <a:p>
            <a:pPr lvl="1" eaLnBrk="0" fontAlgn="base" hangingPunct="0">
              <a:lnSpc>
                <a:spcPct val="100000"/>
              </a:lnSpc>
              <a:spcBef>
                <a:spcPct val="0"/>
              </a:spcBef>
              <a:spcAft>
                <a:spcPct val="0"/>
              </a:spcAft>
            </a:pPr>
            <a:r>
              <a:rPr kumimoji="0" lang="en-US" altLang="en-US" sz="1600" b="0" i="0" u="none" strike="noStrike" cap="none" normalizeH="0" baseline="0" dirty="0" smtClean="0">
                <a:ln>
                  <a:noFill/>
                </a:ln>
                <a:solidFill>
                  <a:schemeClr val="tx1"/>
                </a:solidFill>
                <a:effectLst/>
                <a:latin typeface="Arial Unicode MS" panose="020B0604020202020204" pitchFamily="34" charset="-128"/>
              </a:rPr>
              <a:t>New Maple Wood Flooring</a:t>
            </a:r>
          </a:p>
          <a:p>
            <a:pPr lvl="1" eaLnBrk="0" fontAlgn="base" hangingPunct="0">
              <a:lnSpc>
                <a:spcPct val="100000"/>
              </a:lnSpc>
              <a:spcBef>
                <a:spcPct val="0"/>
              </a:spcBef>
              <a:spcAft>
                <a:spcPct val="0"/>
              </a:spcAft>
            </a:pPr>
            <a:r>
              <a:rPr kumimoji="0" lang="en-US" altLang="en-US" sz="1600" b="0" i="0" u="none" strike="noStrike" cap="none" normalizeH="0" baseline="0" dirty="0" smtClean="0">
                <a:ln>
                  <a:noFill/>
                </a:ln>
                <a:solidFill>
                  <a:schemeClr val="tx1"/>
                </a:solidFill>
                <a:effectLst/>
                <a:latin typeface="Arial Unicode MS" panose="020B0604020202020204" pitchFamily="34" charset="-128"/>
              </a:rPr>
              <a:t>Re-Painting All Rooms + Exterior &amp;</a:t>
            </a:r>
            <a:r>
              <a:rPr kumimoji="0" lang="en-US" altLang="en-US" sz="1600" b="0" i="0" u="none" strike="noStrike" cap="none" normalizeH="0" dirty="0" smtClean="0">
                <a:ln>
                  <a:noFill/>
                </a:ln>
                <a:solidFill>
                  <a:schemeClr val="tx1"/>
                </a:solidFill>
                <a:effectLst/>
                <a:latin typeface="Arial Unicode MS" panose="020B0604020202020204" pitchFamily="34" charset="-128"/>
              </a:rPr>
              <a:t> Concrete Surfaces</a:t>
            </a:r>
            <a:endParaRPr kumimoji="0" lang="en-US" altLang="en-US" sz="1600" b="0" i="0" u="none" strike="noStrike" cap="none" normalizeH="0" baseline="0" dirty="0" smtClean="0">
              <a:ln>
                <a:noFill/>
              </a:ln>
              <a:solidFill>
                <a:schemeClr val="tx1"/>
              </a:solidFill>
              <a:effectLst/>
              <a:latin typeface="Arial Unicode MS" panose="020B0604020202020204" pitchFamily="34" charset="-128"/>
            </a:endParaRPr>
          </a:p>
          <a:p>
            <a:pPr lvl="1" eaLnBrk="0" fontAlgn="base" hangingPunct="0">
              <a:lnSpc>
                <a:spcPct val="100000"/>
              </a:lnSpc>
              <a:spcBef>
                <a:spcPct val="0"/>
              </a:spcBef>
              <a:spcAft>
                <a:spcPct val="0"/>
              </a:spcAft>
            </a:pPr>
            <a:r>
              <a:rPr lang="en-US" altLang="en-US" sz="1600" dirty="0" smtClean="0">
                <a:latin typeface="Arial Unicode MS" panose="020B0604020202020204" pitchFamily="34" charset="-128"/>
              </a:rPr>
              <a:t>New R</a:t>
            </a:r>
            <a:r>
              <a:rPr kumimoji="0" lang="en-US" altLang="en-US" sz="1600" b="0" i="0" u="none" strike="noStrike" cap="none" normalizeH="0" baseline="0" dirty="0" smtClean="0">
                <a:ln>
                  <a:noFill/>
                </a:ln>
                <a:solidFill>
                  <a:schemeClr val="tx1"/>
                </a:solidFill>
                <a:effectLst/>
                <a:latin typeface="Arial Unicode MS" panose="020B0604020202020204" pitchFamily="34" charset="-128"/>
              </a:rPr>
              <a:t>estroom Floor Tile &amp; Ceramic Tile </a:t>
            </a:r>
            <a:r>
              <a:rPr lang="en-US" altLang="en-US" sz="1600" dirty="0">
                <a:latin typeface="Arial Unicode MS" panose="020B0604020202020204" pitchFamily="34" charset="-128"/>
              </a:rPr>
              <a:t>W</a:t>
            </a:r>
            <a:r>
              <a:rPr kumimoji="0" lang="en-US" altLang="en-US" sz="1600" b="0" i="0" u="none" strike="noStrike" cap="none" normalizeH="0" baseline="0" dirty="0" smtClean="0">
                <a:ln>
                  <a:noFill/>
                </a:ln>
                <a:solidFill>
                  <a:schemeClr val="tx1"/>
                </a:solidFill>
                <a:effectLst/>
                <a:latin typeface="Arial Unicode MS" panose="020B0604020202020204" pitchFamily="34" charset="-128"/>
              </a:rPr>
              <a:t>alls</a:t>
            </a:r>
          </a:p>
          <a:p>
            <a:pPr lvl="1" eaLnBrk="0" fontAlgn="base" hangingPunct="0">
              <a:lnSpc>
                <a:spcPct val="100000"/>
              </a:lnSpc>
              <a:spcBef>
                <a:spcPct val="0"/>
              </a:spcBef>
              <a:spcAft>
                <a:spcPct val="0"/>
              </a:spcAft>
            </a:pPr>
            <a:r>
              <a:rPr lang="en-US" altLang="en-US" sz="1600" dirty="0" smtClean="0">
                <a:latin typeface="Arial Unicode MS" panose="020B0604020202020204" pitchFamily="34" charset="-128"/>
              </a:rPr>
              <a:t>New </a:t>
            </a:r>
            <a:r>
              <a:rPr lang="en-US" altLang="en-US" sz="1600" dirty="0">
                <a:latin typeface="Arial Unicode MS" panose="020B0604020202020204" pitchFamily="34" charset="-128"/>
              </a:rPr>
              <a:t>C</a:t>
            </a:r>
            <a:r>
              <a:rPr kumimoji="0" lang="en-US" altLang="en-US" sz="1600" b="0" i="0" u="none" strike="noStrike" cap="none" normalizeH="0" baseline="0" dirty="0" smtClean="0">
                <a:ln>
                  <a:noFill/>
                </a:ln>
                <a:solidFill>
                  <a:schemeClr val="tx1"/>
                </a:solidFill>
                <a:effectLst/>
                <a:latin typeface="Arial Unicode MS" panose="020B0604020202020204" pitchFamily="34" charset="-128"/>
              </a:rPr>
              <a:t>ountertops &amp; Plumbing</a:t>
            </a:r>
          </a:p>
          <a:p>
            <a:pPr lvl="1" eaLnBrk="0" fontAlgn="base" hangingPunct="0">
              <a:lnSpc>
                <a:spcPct val="100000"/>
              </a:lnSpc>
              <a:spcBef>
                <a:spcPct val="0"/>
              </a:spcBef>
              <a:spcAft>
                <a:spcPct val="0"/>
              </a:spcAft>
            </a:pPr>
            <a:r>
              <a:rPr lang="en-US" altLang="en-US" sz="1600" dirty="0" smtClean="0">
                <a:latin typeface="Arial Unicode MS" panose="020B0604020202020204" pitchFamily="34" charset="-128"/>
              </a:rPr>
              <a:t>New F</a:t>
            </a:r>
            <a:r>
              <a:rPr kumimoji="0" lang="en-US" altLang="en-US" sz="1600" b="0" i="0" u="none" strike="noStrike" cap="none" normalizeH="0" baseline="0" dirty="0" smtClean="0">
                <a:ln>
                  <a:noFill/>
                </a:ln>
                <a:solidFill>
                  <a:schemeClr val="tx1"/>
                </a:solidFill>
                <a:effectLst/>
                <a:latin typeface="Arial Unicode MS" panose="020B0604020202020204" pitchFamily="34" charset="-128"/>
              </a:rPr>
              <a:t>itness </a:t>
            </a:r>
            <a:r>
              <a:rPr lang="en-US" altLang="en-US" sz="1600" dirty="0">
                <a:latin typeface="Arial Unicode MS" panose="020B0604020202020204" pitchFamily="34" charset="-128"/>
              </a:rPr>
              <a:t>R</a:t>
            </a:r>
            <a:r>
              <a:rPr kumimoji="0" lang="en-US" altLang="en-US" sz="1600" b="0" i="0" u="none" strike="noStrike" cap="none" normalizeH="0" baseline="0" dirty="0" smtClean="0">
                <a:ln>
                  <a:noFill/>
                </a:ln>
                <a:solidFill>
                  <a:schemeClr val="tx1"/>
                </a:solidFill>
                <a:effectLst/>
                <a:latin typeface="Arial Unicode MS" panose="020B0604020202020204" pitchFamily="34" charset="-128"/>
              </a:rPr>
              <a:t>oom </a:t>
            </a:r>
            <a:r>
              <a:rPr lang="en-US" altLang="en-US" sz="1600" dirty="0">
                <a:latin typeface="Arial Unicode MS" panose="020B0604020202020204" pitchFamily="34" charset="-128"/>
              </a:rPr>
              <a:t>F</a:t>
            </a:r>
            <a:r>
              <a:rPr kumimoji="0" lang="en-US" altLang="en-US" sz="1600" b="0" i="0" u="none" strike="noStrike" cap="none" normalizeH="0" baseline="0" dirty="0" smtClean="0">
                <a:ln>
                  <a:noFill/>
                </a:ln>
                <a:solidFill>
                  <a:schemeClr val="tx1"/>
                </a:solidFill>
                <a:effectLst/>
                <a:latin typeface="Arial Unicode MS" panose="020B0604020202020204" pitchFamily="34" charset="-128"/>
              </a:rPr>
              <a:t>looring</a:t>
            </a:r>
          </a:p>
          <a:p>
            <a:pPr lvl="1" eaLnBrk="0" fontAlgn="base" hangingPunct="0">
              <a:lnSpc>
                <a:spcPct val="100000"/>
              </a:lnSpc>
              <a:spcBef>
                <a:spcPct val="0"/>
              </a:spcBef>
              <a:spcAft>
                <a:spcPct val="0"/>
              </a:spcAft>
            </a:pPr>
            <a:r>
              <a:rPr kumimoji="0" lang="en-US" altLang="en-US" sz="1600" b="0" i="0" u="none" strike="noStrike" cap="none" normalizeH="0" baseline="0" dirty="0" smtClean="0">
                <a:ln>
                  <a:noFill/>
                </a:ln>
                <a:solidFill>
                  <a:schemeClr val="tx1"/>
                </a:solidFill>
                <a:effectLst/>
                <a:latin typeface="Arial Unicode MS" panose="020B0604020202020204" pitchFamily="34" charset="-128"/>
              </a:rPr>
              <a:t>New LED Lighting in Double Court Gymnasium </a:t>
            </a:r>
          </a:p>
          <a:p>
            <a:pPr lvl="1" eaLnBrk="0" fontAlgn="base" hangingPunct="0">
              <a:lnSpc>
                <a:spcPct val="100000"/>
              </a:lnSpc>
              <a:spcBef>
                <a:spcPct val="0"/>
              </a:spcBef>
              <a:spcAft>
                <a:spcPct val="0"/>
              </a:spcAft>
            </a:pPr>
            <a:r>
              <a:rPr lang="en-US" altLang="en-US" sz="1600" dirty="0" smtClean="0">
                <a:latin typeface="Arial Unicode MS" panose="020B0604020202020204" pitchFamily="34" charset="-128"/>
              </a:rPr>
              <a:t>Structural Glass Walls</a:t>
            </a:r>
          </a:p>
          <a:p>
            <a:pPr lvl="1" eaLnBrk="0" fontAlgn="base" hangingPunct="0">
              <a:lnSpc>
                <a:spcPct val="100000"/>
              </a:lnSpc>
              <a:spcBef>
                <a:spcPct val="0"/>
              </a:spcBef>
              <a:spcAft>
                <a:spcPct val="0"/>
              </a:spcAft>
            </a:pPr>
            <a:r>
              <a:rPr kumimoji="0" lang="en-US" altLang="en-US" sz="1600" b="0" i="0" u="none" strike="noStrike" cap="none" normalizeH="0" baseline="0" dirty="0" smtClean="0">
                <a:ln>
                  <a:noFill/>
                </a:ln>
                <a:solidFill>
                  <a:schemeClr val="tx1"/>
                </a:solidFill>
                <a:effectLst/>
                <a:latin typeface="Arial Unicode MS" panose="020B0604020202020204" pitchFamily="34" charset="-128"/>
              </a:rPr>
              <a:t>New Electrical Service &amp; Panels</a:t>
            </a:r>
          </a:p>
          <a:p>
            <a:pPr lvl="1" eaLnBrk="0" fontAlgn="base" hangingPunct="0">
              <a:lnSpc>
                <a:spcPct val="100000"/>
              </a:lnSpc>
              <a:spcBef>
                <a:spcPct val="0"/>
              </a:spcBef>
              <a:spcAft>
                <a:spcPct val="0"/>
              </a:spcAft>
            </a:pPr>
            <a:r>
              <a:rPr lang="en-US" altLang="en-US" sz="1600" dirty="0" smtClean="0">
                <a:latin typeface="Arial Unicode MS" panose="020B0604020202020204" pitchFamily="34" charset="-128"/>
              </a:rPr>
              <a:t>New Roofing</a:t>
            </a:r>
          </a:p>
          <a:p>
            <a:pPr lvl="1" eaLnBrk="0" fontAlgn="base" hangingPunct="0">
              <a:lnSpc>
                <a:spcPct val="100000"/>
              </a:lnSpc>
              <a:spcBef>
                <a:spcPct val="0"/>
              </a:spcBef>
              <a:spcAft>
                <a:spcPct val="0"/>
              </a:spcAft>
            </a:pPr>
            <a:r>
              <a:rPr kumimoji="0" lang="en-US" altLang="en-US" sz="1600" b="0" i="0" u="none" strike="noStrike" cap="none" normalizeH="0" baseline="0" dirty="0" smtClean="0">
                <a:ln>
                  <a:noFill/>
                </a:ln>
                <a:solidFill>
                  <a:schemeClr val="tx1"/>
                </a:solidFill>
                <a:effectLst/>
                <a:latin typeface="Arial Unicode MS" panose="020B0604020202020204" pitchFamily="34" charset="-128"/>
              </a:rPr>
              <a:t>New HVAC</a:t>
            </a:r>
          </a:p>
          <a:p>
            <a:pPr lvl="1" eaLnBrk="0" fontAlgn="base" hangingPunct="0">
              <a:lnSpc>
                <a:spcPct val="100000"/>
              </a:lnSpc>
              <a:spcBef>
                <a:spcPct val="0"/>
              </a:spcBef>
              <a:spcAft>
                <a:spcPct val="0"/>
              </a:spcAft>
            </a:pPr>
            <a:r>
              <a:rPr lang="en-US" altLang="en-US" sz="1600" dirty="0" smtClean="0">
                <a:latin typeface="Arial Unicode MS" panose="020B0604020202020204" pitchFamily="34" charset="-128"/>
              </a:rPr>
              <a:t>Landscape, Sidewalk and Drainage Improvements</a:t>
            </a:r>
            <a:endParaRPr kumimoji="0" lang="en-US" altLang="en-US" sz="1600" b="0" i="0" u="none" strike="noStrike" cap="none" normalizeH="0" baseline="0" dirty="0" smtClean="0">
              <a:ln>
                <a:noFill/>
              </a:ln>
              <a:solidFill>
                <a:schemeClr val="tx1"/>
              </a:solidFill>
              <a:effectLst/>
              <a:latin typeface="Arial Unicode MS" panose="020B060402020202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Unicode MS" panose="020B0604020202020204" pitchFamily="34" charset="-128"/>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C00000"/>
                </a:solidFill>
                <a:effectLst/>
                <a:latin typeface="Arial Black" panose="020B0A04020102020204" pitchFamily="34" charset="0"/>
              </a:rPr>
              <a:t>The schedule currently targets April-May 2019 for completion</a:t>
            </a:r>
            <a:r>
              <a:rPr kumimoji="0" lang="en-US" altLang="en-US" sz="1000" b="1" i="0" u="none" strike="noStrike" cap="none" normalizeH="0" baseline="0" dirty="0" smtClean="0">
                <a:ln>
                  <a:noFill/>
                </a:ln>
                <a:solidFill>
                  <a:srgbClr val="C00000"/>
                </a:solidFill>
                <a:effectLst/>
                <a:latin typeface="Arial Black" panose="020B0A04020102020204" pitchFamily="34" charset="0"/>
              </a:rPr>
              <a:t>.</a:t>
            </a:r>
            <a:r>
              <a:rPr kumimoji="0" lang="en-US" altLang="en-US" sz="900" b="1" i="0" u="none" strike="noStrike" cap="none" normalizeH="0" baseline="0" dirty="0" smtClean="0">
                <a:ln>
                  <a:noFill/>
                </a:ln>
                <a:solidFill>
                  <a:srgbClr val="C00000"/>
                </a:solidFill>
                <a:effectLst/>
                <a:latin typeface="Arial Black" panose="020B0A04020102020204" pitchFamily="34" charset="0"/>
              </a:rPr>
              <a:t> </a:t>
            </a:r>
            <a:endParaRPr kumimoji="0" lang="en-US" altLang="en-US" sz="1800" b="1" i="0" u="none" strike="noStrike" cap="none" normalizeH="0" baseline="0" dirty="0" smtClean="0">
              <a:ln>
                <a:noFill/>
              </a:ln>
              <a:solidFill>
                <a:srgbClr val="C00000"/>
              </a:solidFill>
              <a:effectLst/>
              <a:latin typeface="Arial Black" panose="020B0A04020102020204" pitchFamily="34" charset="0"/>
            </a:endParaRPr>
          </a:p>
        </p:txBody>
      </p:sp>
    </p:spTree>
    <p:extLst>
      <p:ext uri="{BB962C8B-B14F-4D97-AF65-F5344CB8AC3E}">
        <p14:creationId xmlns:p14="http://schemas.microsoft.com/office/powerpoint/2010/main" val="17310095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901631" y="3505200"/>
            <a:ext cx="3965945" cy="2971800"/>
          </a:xfrm>
          <a:prstGeom prst="rect">
            <a:avLst/>
          </a:prstGeom>
        </p:spPr>
      </p:pic>
      <p:sp>
        <p:nvSpPr>
          <p:cNvPr id="3" name="Subtitle 2"/>
          <p:cNvSpPr>
            <a:spLocks noGrp="1"/>
          </p:cNvSpPr>
          <p:nvPr>
            <p:ph type="subTitle" idx="1"/>
          </p:nvPr>
        </p:nvSpPr>
        <p:spPr>
          <a:xfrm>
            <a:off x="1655875" y="2791747"/>
            <a:ext cx="4568685" cy="383253"/>
          </a:xfrm>
        </p:spPr>
        <p:txBody>
          <a:bodyPr>
            <a:normAutofit fontScale="62500" lnSpcReduction="20000"/>
          </a:bodyPr>
          <a:lstStyle/>
          <a:p>
            <a:r>
              <a:rPr lang="en-US" sz="1800" b="1" dirty="0">
                <a:solidFill>
                  <a:schemeClr val="tx1"/>
                </a:solidFill>
                <a:latin typeface="Arial" panose="020B0604020202020204" pitchFamily="34" charset="0"/>
                <a:cs typeface="Arial" panose="020B0604020202020204" pitchFamily="34" charset="0"/>
              </a:rPr>
              <a:t>Examples of Play Areas Incorporating Inclusive Access to Play</a:t>
            </a:r>
            <a:endParaRPr lang="en-US" sz="1800" b="1"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6224560" y="880824"/>
            <a:ext cx="4221244" cy="438000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965" y="264125"/>
            <a:ext cx="3251626" cy="2438720"/>
          </a:xfrm>
          <a:prstGeom prst="rect">
            <a:avLst/>
          </a:prstGeom>
        </p:spPr>
      </p:pic>
      <p:sp>
        <p:nvSpPr>
          <p:cNvPr id="10" name="TextBox 9"/>
          <p:cNvSpPr txBox="1"/>
          <p:nvPr/>
        </p:nvSpPr>
        <p:spPr>
          <a:xfrm>
            <a:off x="6553200" y="5456615"/>
            <a:ext cx="3352800" cy="923330"/>
          </a:xfrm>
          <a:prstGeom prst="rect">
            <a:avLst/>
          </a:prstGeom>
          <a:noFill/>
        </p:spPr>
        <p:txBody>
          <a:bodyPr wrap="square" rtlCol="0">
            <a:spAutoFit/>
          </a:bodyPr>
          <a:lstStyle/>
          <a:p>
            <a:pPr algn="ctr" eaLnBrk="0" fontAlgn="base" hangingPunct="0">
              <a:spcBef>
                <a:spcPct val="0"/>
              </a:spcBef>
              <a:spcAft>
                <a:spcPct val="0"/>
              </a:spcAft>
            </a:pPr>
            <a:r>
              <a:rPr lang="en-US" b="1" dirty="0">
                <a:solidFill>
                  <a:prstClr val="black"/>
                </a:solidFill>
                <a:latin typeface="Arial" panose="020B0604020202020204" pitchFamily="34" charset="0"/>
                <a:cs typeface="Arial" panose="020B0604020202020204" pitchFamily="34" charset="0"/>
              </a:rPr>
              <a:t>Central  Park Play Area with Inclusive Access</a:t>
            </a:r>
          </a:p>
          <a:p>
            <a:pPr algn="ctr" eaLnBrk="0" fontAlgn="base" hangingPunct="0">
              <a:spcBef>
                <a:spcPct val="0"/>
              </a:spcBef>
              <a:spcAft>
                <a:spcPct val="0"/>
              </a:spcAft>
            </a:pPr>
            <a:r>
              <a:rPr lang="en-US" b="1" dirty="0">
                <a:solidFill>
                  <a:prstClr val="black"/>
                </a:solidFill>
                <a:latin typeface="Arial" panose="020B0604020202020204" pitchFamily="34" charset="0"/>
                <a:cs typeface="Arial" panose="020B0604020202020204" pitchFamily="34" charset="0"/>
              </a:rPr>
              <a:t>Pre-Design Concept</a:t>
            </a:r>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96203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600" b="1" dirty="0" smtClean="0">
                <a:solidFill>
                  <a:srgbClr val="C00000"/>
                </a:solidFill>
                <a:latin typeface="Bradley Hand ITC" panose="03070402050302030203" pitchFamily="66" charset="0"/>
              </a:rPr>
              <a:t>Central Park Playground</a:t>
            </a:r>
            <a:endParaRPr lang="en-US" sz="6600" b="1" dirty="0">
              <a:solidFill>
                <a:srgbClr val="C00000"/>
              </a:solidFill>
              <a:latin typeface="Bradley Hand ITC" panose="03070402050302030203" pitchFamily="66" charset="0"/>
            </a:endParaRPr>
          </a:p>
        </p:txBody>
      </p:sp>
      <p:sp>
        <p:nvSpPr>
          <p:cNvPr id="4" name="Rectangle 1"/>
          <p:cNvSpPr>
            <a:spLocks noGrp="1" noChangeArrowheads="1"/>
          </p:cNvSpPr>
          <p:nvPr>
            <p:ph idx="1"/>
          </p:nvPr>
        </p:nvSpPr>
        <p:spPr bwMode="auto">
          <a:xfrm>
            <a:off x="827313" y="1835877"/>
            <a:ext cx="109728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0" i="0" u="sng" strike="noStrike" cap="none" normalizeH="0" baseline="0" dirty="0" smtClean="0">
                <a:ln>
                  <a:noFill/>
                </a:ln>
                <a:solidFill>
                  <a:schemeClr val="tx1"/>
                </a:solidFill>
                <a:effectLst/>
                <a:latin typeface="+mj-lt"/>
              </a:rPr>
              <a:t>TIMELINE</a:t>
            </a:r>
            <a:r>
              <a:rPr kumimoji="0" lang="en-US" altLang="en-US" sz="4000" b="0" i="0" u="none" strike="noStrike" cap="none" normalizeH="0" baseline="0" dirty="0" smtClean="0">
                <a:ln>
                  <a:noFill/>
                </a:ln>
                <a:solidFill>
                  <a:schemeClr val="tx1"/>
                </a:solidFill>
                <a:effectLst/>
                <a:latin typeface="+mj-lt"/>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mj-lt"/>
              </a:rPr>
              <a:t>OCTOBER 2018</a:t>
            </a:r>
            <a:r>
              <a:rPr kumimoji="0" lang="en-US" altLang="en-US" sz="2000" b="0" i="0" u="none" strike="noStrike" cap="none" normalizeH="0" baseline="0" dirty="0" smtClean="0">
                <a:ln>
                  <a:noFill/>
                </a:ln>
                <a:solidFill>
                  <a:schemeClr val="tx1"/>
                </a:solidFill>
                <a:effectLst/>
                <a:latin typeface="+mj-lt"/>
              </a:rPr>
              <a:t>: </a:t>
            </a:r>
            <a:r>
              <a:rPr lang="en-US" altLang="en-US" sz="2000" dirty="0" smtClean="0">
                <a:latin typeface="+mj-lt"/>
              </a:rPr>
              <a:t>Parks </a:t>
            </a:r>
            <a:r>
              <a:rPr lang="en-US" altLang="en-US" sz="2000" dirty="0" err="1" smtClean="0">
                <a:latin typeface="+mj-lt"/>
              </a:rPr>
              <a:t>Dept</a:t>
            </a:r>
            <a:r>
              <a:rPr lang="en-US" altLang="en-US" sz="2000" dirty="0" smtClean="0">
                <a:latin typeface="+mj-lt"/>
              </a:rPr>
              <a:t> </a:t>
            </a:r>
            <a:r>
              <a:rPr kumimoji="0" lang="en-US" altLang="en-US" sz="2000" b="0" i="0" u="none" strike="noStrike" cap="none" normalizeH="0" baseline="0" dirty="0" smtClean="0">
                <a:ln>
                  <a:noFill/>
                </a:ln>
                <a:solidFill>
                  <a:schemeClr val="tx1"/>
                </a:solidFill>
                <a:effectLst/>
                <a:latin typeface="+mj-lt"/>
              </a:rPr>
              <a:t>Present Central Park </a:t>
            </a:r>
            <a:r>
              <a:rPr kumimoji="0" lang="en-US" altLang="en-US" sz="2000" b="0" i="0" u="none" strike="noStrike" cap="none" normalizeH="0" baseline="0" dirty="0" err="1" smtClean="0">
                <a:ln>
                  <a:noFill/>
                </a:ln>
                <a:solidFill>
                  <a:schemeClr val="tx1"/>
                </a:solidFill>
                <a:effectLst/>
                <a:latin typeface="+mj-lt"/>
              </a:rPr>
              <a:t>playscape</a:t>
            </a:r>
            <a:r>
              <a:rPr kumimoji="0" lang="en-US" altLang="en-US" sz="2000" b="0" i="0" u="none" strike="noStrike" cap="none" normalizeH="0" baseline="0" dirty="0" smtClean="0">
                <a:ln>
                  <a:noFill/>
                </a:ln>
                <a:solidFill>
                  <a:schemeClr val="tx1"/>
                </a:solidFill>
                <a:effectLst/>
                <a:latin typeface="+mj-lt"/>
              </a:rPr>
              <a:t> budget options to City Council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mj-lt"/>
            </a:endParaRPr>
          </a:p>
          <a:p>
            <a:pPr marL="400050" lvl="1" indent="0">
              <a:spcBef>
                <a:spcPct val="0"/>
              </a:spcBef>
              <a:buFontTx/>
              <a:buNone/>
            </a:pPr>
            <a:r>
              <a:rPr kumimoji="0" lang="en-US" altLang="en-US" sz="2000" b="0" i="0" u="none" strike="noStrike" cap="none" normalizeH="0" baseline="0" dirty="0" smtClean="0">
                <a:ln>
                  <a:noFill/>
                </a:ln>
                <a:solidFill>
                  <a:schemeClr val="tx1"/>
                </a:solidFill>
                <a:effectLst/>
                <a:latin typeface="+mj-lt"/>
              </a:rPr>
              <a:t>Option #1 $500,000 Accessible </a:t>
            </a:r>
            <a:r>
              <a:rPr kumimoji="0" lang="en-US" altLang="en-US" sz="2000" b="0" i="0" u="none" strike="noStrike" cap="none" normalizeH="0" baseline="0" dirty="0" err="1" smtClean="0">
                <a:ln>
                  <a:noFill/>
                </a:ln>
                <a:solidFill>
                  <a:schemeClr val="tx1"/>
                </a:solidFill>
                <a:effectLst/>
                <a:latin typeface="+mj-lt"/>
              </a:rPr>
              <a:t>playscape</a:t>
            </a:r>
            <a:r>
              <a:rPr kumimoji="0" lang="en-US" altLang="en-US" sz="2000" b="0" i="0" u="none" strike="noStrike" cap="none" normalizeH="0" baseline="0" dirty="0" smtClean="0">
                <a:ln>
                  <a:noFill/>
                </a:ln>
                <a:solidFill>
                  <a:schemeClr val="tx1"/>
                </a:solidFill>
                <a:effectLst/>
                <a:latin typeface="+mj-lt"/>
              </a:rPr>
              <a:t> with limited sensory features </a:t>
            </a:r>
          </a:p>
          <a:p>
            <a:pPr marL="400050" lvl="1" indent="0">
              <a:spcBef>
                <a:spcPct val="0"/>
              </a:spcBef>
              <a:buFontTx/>
              <a:buNone/>
            </a:pPr>
            <a:r>
              <a:rPr kumimoji="0" lang="en-US" altLang="en-US" sz="2000" b="0" i="0" u="none" strike="noStrike" cap="none" normalizeH="0" baseline="0" dirty="0" smtClean="0">
                <a:ln>
                  <a:noFill/>
                </a:ln>
                <a:solidFill>
                  <a:schemeClr val="tx1"/>
                </a:solidFill>
                <a:effectLst/>
                <a:latin typeface="+mj-lt"/>
              </a:rPr>
              <a:t>Option #2 $800,000 Accessible </a:t>
            </a:r>
            <a:r>
              <a:rPr kumimoji="0" lang="en-US" altLang="en-US" sz="2000" b="0" i="0" u="none" strike="noStrike" cap="none" normalizeH="0" baseline="0" dirty="0" err="1" smtClean="0">
                <a:ln>
                  <a:noFill/>
                </a:ln>
                <a:solidFill>
                  <a:schemeClr val="tx1"/>
                </a:solidFill>
                <a:effectLst/>
                <a:latin typeface="+mj-lt"/>
              </a:rPr>
              <a:t>playscape</a:t>
            </a:r>
            <a:r>
              <a:rPr kumimoji="0" lang="en-US" altLang="en-US" sz="2000" b="0" i="0" u="none" strike="noStrike" cap="none" normalizeH="0" baseline="0" dirty="0" smtClean="0">
                <a:ln>
                  <a:noFill/>
                </a:ln>
                <a:solidFill>
                  <a:schemeClr val="tx1"/>
                </a:solidFill>
                <a:effectLst/>
                <a:latin typeface="+mj-lt"/>
              </a:rPr>
              <a:t> with mid-range sensory features </a:t>
            </a:r>
          </a:p>
          <a:p>
            <a:pPr marL="400050" lvl="1" indent="0">
              <a:spcBef>
                <a:spcPct val="0"/>
              </a:spcBef>
              <a:buFontTx/>
              <a:buNone/>
            </a:pPr>
            <a:r>
              <a:rPr kumimoji="0" lang="en-US" altLang="en-US" sz="2000" b="0" i="0" u="none" strike="noStrike" cap="none" normalizeH="0" baseline="0" dirty="0" smtClean="0">
                <a:ln>
                  <a:noFill/>
                </a:ln>
                <a:solidFill>
                  <a:schemeClr val="tx1"/>
                </a:solidFill>
                <a:effectLst/>
                <a:latin typeface="+mj-lt"/>
              </a:rPr>
              <a:t>Option #3 $1.3mm Accessible </a:t>
            </a:r>
            <a:r>
              <a:rPr kumimoji="0" lang="en-US" altLang="en-US" sz="2000" b="0" i="0" u="none" strike="noStrike" cap="none" normalizeH="0" baseline="0" dirty="0" err="1" smtClean="0">
                <a:ln>
                  <a:noFill/>
                </a:ln>
                <a:solidFill>
                  <a:schemeClr val="tx1"/>
                </a:solidFill>
                <a:effectLst/>
                <a:latin typeface="+mj-lt"/>
              </a:rPr>
              <a:t>playscape</a:t>
            </a:r>
            <a:r>
              <a:rPr kumimoji="0" lang="en-US" altLang="en-US" sz="2000" b="0" i="0" u="none" strike="noStrike" cap="none" normalizeH="0" baseline="0" dirty="0" smtClean="0">
                <a:ln>
                  <a:noFill/>
                </a:ln>
                <a:solidFill>
                  <a:schemeClr val="tx1"/>
                </a:solidFill>
                <a:effectLst/>
                <a:latin typeface="+mj-lt"/>
              </a:rPr>
              <a:t> with full design sensory features. </a:t>
            </a:r>
          </a:p>
          <a:p>
            <a:pPr marL="0" indent="0">
              <a:spcBef>
                <a:spcPct val="0"/>
              </a:spcBef>
              <a:buFontTx/>
              <a:buNone/>
            </a:pPr>
            <a:endParaRPr kumimoji="0" lang="en-US" altLang="en-US" sz="2000" b="0" i="0" u="none" strike="noStrike" cap="none" normalizeH="0" baseline="0" dirty="0" smtClean="0">
              <a:ln>
                <a:noFill/>
              </a:ln>
              <a:solidFill>
                <a:schemeClr val="tx1"/>
              </a:solidFill>
              <a:effectLst/>
              <a:latin typeface="+mj-lt"/>
            </a:endParaRPr>
          </a:p>
          <a:p>
            <a:pPr marL="0" indent="0">
              <a:spcBef>
                <a:spcPct val="0"/>
              </a:spcBef>
              <a:buFontTx/>
              <a:buNone/>
            </a:pPr>
            <a:r>
              <a:rPr kumimoji="0" lang="en-US" altLang="en-US" sz="2000" b="1" i="0" u="none" strike="noStrike" cap="none" normalizeH="0" baseline="0" dirty="0" smtClean="0">
                <a:ln>
                  <a:noFill/>
                </a:ln>
                <a:solidFill>
                  <a:schemeClr val="tx1"/>
                </a:solidFill>
                <a:effectLst/>
                <a:latin typeface="+mj-lt"/>
              </a:rPr>
              <a:t>February 2019</a:t>
            </a:r>
            <a:r>
              <a:rPr kumimoji="0" lang="en-US" altLang="en-US" sz="2000" b="0" i="0" u="none" strike="noStrike" cap="none" normalizeH="0" baseline="0" dirty="0" smtClean="0">
                <a:ln>
                  <a:noFill/>
                </a:ln>
                <a:solidFill>
                  <a:schemeClr val="tx1"/>
                </a:solidFill>
                <a:effectLst/>
                <a:latin typeface="+mj-lt"/>
              </a:rPr>
              <a:t>:  Construction Docs Complete </a:t>
            </a:r>
          </a:p>
          <a:p>
            <a:pPr marL="0" indent="0">
              <a:spcBef>
                <a:spcPct val="0"/>
              </a:spcBef>
              <a:buFontTx/>
              <a:buNone/>
            </a:pPr>
            <a:r>
              <a:rPr kumimoji="0" lang="en-US" altLang="en-US" sz="2000" b="1" i="0" u="none" strike="noStrike" cap="none" normalizeH="0" baseline="0" dirty="0" smtClean="0">
                <a:ln>
                  <a:noFill/>
                </a:ln>
                <a:solidFill>
                  <a:schemeClr val="tx1"/>
                </a:solidFill>
                <a:effectLst/>
                <a:latin typeface="+mj-lt"/>
              </a:rPr>
              <a:t>March 2019</a:t>
            </a:r>
            <a:r>
              <a:rPr kumimoji="0" lang="en-US" altLang="en-US" sz="2000" b="0" i="0" u="none" strike="noStrike" cap="none" normalizeH="0" baseline="0" dirty="0" smtClean="0">
                <a:ln>
                  <a:noFill/>
                </a:ln>
                <a:solidFill>
                  <a:schemeClr val="tx1"/>
                </a:solidFill>
                <a:effectLst/>
                <a:latin typeface="+mj-lt"/>
              </a:rPr>
              <a:t>: Bid Project </a:t>
            </a:r>
          </a:p>
          <a:p>
            <a:pPr marL="0" indent="0">
              <a:spcBef>
                <a:spcPct val="0"/>
              </a:spcBef>
              <a:buFontTx/>
              <a:buNone/>
            </a:pPr>
            <a:r>
              <a:rPr kumimoji="0" lang="en-US" altLang="en-US" sz="2000" b="1" i="0" u="none" strike="noStrike" cap="none" normalizeH="0" baseline="0" dirty="0" smtClean="0">
                <a:ln>
                  <a:noFill/>
                </a:ln>
                <a:solidFill>
                  <a:schemeClr val="tx1"/>
                </a:solidFill>
                <a:effectLst/>
                <a:latin typeface="+mj-lt"/>
              </a:rPr>
              <a:t>May 2019</a:t>
            </a:r>
            <a:r>
              <a:rPr kumimoji="0" lang="en-US" altLang="en-US" sz="2000" b="0" i="0" u="none" strike="noStrike" cap="none" normalizeH="0" baseline="0" dirty="0" smtClean="0">
                <a:ln>
                  <a:noFill/>
                </a:ln>
                <a:solidFill>
                  <a:schemeClr val="tx1"/>
                </a:solidFill>
                <a:effectLst/>
                <a:latin typeface="+mj-lt"/>
              </a:rPr>
              <a:t>: Open Bids </a:t>
            </a:r>
          </a:p>
          <a:p>
            <a:pPr marL="0" indent="0">
              <a:spcBef>
                <a:spcPct val="0"/>
              </a:spcBef>
              <a:buFontTx/>
              <a:buNone/>
            </a:pPr>
            <a:r>
              <a:rPr kumimoji="0" lang="en-US" altLang="en-US" sz="2000" b="1" i="0" u="none" strike="noStrike" cap="none" normalizeH="0" baseline="0" dirty="0" smtClean="0">
                <a:ln>
                  <a:noFill/>
                </a:ln>
                <a:solidFill>
                  <a:schemeClr val="tx1"/>
                </a:solidFill>
                <a:effectLst/>
                <a:latin typeface="+mj-lt"/>
              </a:rPr>
              <a:t>June 2019</a:t>
            </a:r>
            <a:r>
              <a:rPr kumimoji="0" lang="en-US" altLang="en-US" sz="2000" b="0" i="0" u="none" strike="noStrike" cap="none" normalizeH="0" baseline="0" dirty="0" smtClean="0">
                <a:ln>
                  <a:noFill/>
                </a:ln>
                <a:solidFill>
                  <a:schemeClr val="tx1"/>
                </a:solidFill>
                <a:effectLst/>
                <a:latin typeface="+mj-lt"/>
              </a:rPr>
              <a:t>: City Council Award Construction Contract </a:t>
            </a:r>
          </a:p>
          <a:p>
            <a:pPr marL="0" indent="0">
              <a:spcBef>
                <a:spcPct val="0"/>
              </a:spcBef>
              <a:buFontTx/>
              <a:buNone/>
            </a:pPr>
            <a:r>
              <a:rPr kumimoji="0" lang="en-US" altLang="en-US" sz="2000" b="1" i="0" u="none" strike="noStrike" cap="none" normalizeH="0" baseline="0" dirty="0" smtClean="0">
                <a:ln>
                  <a:noFill/>
                </a:ln>
                <a:solidFill>
                  <a:schemeClr val="tx1"/>
                </a:solidFill>
                <a:effectLst/>
                <a:latin typeface="+mj-lt"/>
              </a:rPr>
              <a:t>July 2019</a:t>
            </a:r>
            <a:r>
              <a:rPr kumimoji="0" lang="en-US" altLang="en-US" sz="2000" b="0" i="0" u="none" strike="noStrike" cap="none" normalizeH="0" baseline="0" dirty="0" smtClean="0">
                <a:ln>
                  <a:noFill/>
                </a:ln>
                <a:solidFill>
                  <a:schemeClr val="tx1"/>
                </a:solidFill>
                <a:effectLst/>
                <a:latin typeface="+mj-lt"/>
              </a:rPr>
              <a:t>: Start Construction </a:t>
            </a:r>
          </a:p>
        </p:txBody>
      </p:sp>
    </p:spTree>
    <p:extLst>
      <p:ext uri="{BB962C8B-B14F-4D97-AF65-F5344CB8AC3E}">
        <p14:creationId xmlns:p14="http://schemas.microsoft.com/office/powerpoint/2010/main" val="27730692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62436"/>
          </a:xfrm>
        </p:spPr>
        <p:txBody>
          <a:bodyPr/>
          <a:lstStyle/>
          <a:p>
            <a:pPr algn="ctr"/>
            <a:r>
              <a:rPr lang="en-US" dirty="0" smtClean="0"/>
              <a:t>Skate Park: On the Move</a:t>
            </a:r>
            <a:br>
              <a:rPr lang="en-US" dirty="0" smtClean="0"/>
            </a:br>
            <a:r>
              <a:rPr lang="en-US" sz="2800" dirty="0" smtClean="0">
                <a:solidFill>
                  <a:srgbClr val="0070C0"/>
                </a:solidFill>
              </a:rPr>
              <a:t>DISTRICT 5 OR BUST!</a:t>
            </a:r>
            <a:endParaRPr lang="en-US" sz="2800" dirty="0">
              <a:solidFill>
                <a:srgbClr val="0070C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3418" y="1972036"/>
            <a:ext cx="5524500" cy="3676650"/>
          </a:xfrm>
        </p:spPr>
      </p:pic>
      <p:sp>
        <p:nvSpPr>
          <p:cNvPr id="5" name="Rectangle 4"/>
          <p:cNvSpPr/>
          <p:nvPr/>
        </p:nvSpPr>
        <p:spPr>
          <a:xfrm>
            <a:off x="3283527" y="1236518"/>
            <a:ext cx="3345873" cy="3948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8733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8173" y="357770"/>
            <a:ext cx="5875826" cy="831746"/>
          </a:xfrm>
        </p:spPr>
        <p:txBody>
          <a:bodyPr>
            <a:normAutofit/>
          </a:bodyPr>
          <a:lstStyle/>
          <a:p>
            <a:pPr algn="ctr"/>
            <a:r>
              <a:rPr lang="en-US" dirty="0" smtClean="0">
                <a:latin typeface="+mn-lt"/>
              </a:rPr>
              <a:t>Downtown </a:t>
            </a:r>
            <a:r>
              <a:rPr lang="en-US" dirty="0" smtClean="0">
                <a:latin typeface="+mn-lt"/>
              </a:rPr>
              <a:t>Redevelopment</a:t>
            </a:r>
            <a:endParaRPr lang="en-US" dirty="0">
              <a:latin typeface="+mn-lt"/>
            </a:endParaRPr>
          </a:p>
        </p:txBody>
      </p:sp>
      <p:sp>
        <p:nvSpPr>
          <p:cNvPr id="3" name="Content Placeholder 2"/>
          <p:cNvSpPr>
            <a:spLocks noGrp="1"/>
          </p:cNvSpPr>
          <p:nvPr>
            <p:ph idx="1"/>
          </p:nvPr>
        </p:nvSpPr>
        <p:spPr>
          <a:xfrm>
            <a:off x="653142" y="1415143"/>
            <a:ext cx="7451767" cy="4898571"/>
          </a:xfrm>
        </p:spPr>
        <p:txBody>
          <a:bodyPr>
            <a:normAutofit/>
          </a:bodyPr>
          <a:lstStyle/>
          <a:p>
            <a:pPr marL="34290" indent="0">
              <a:spcBef>
                <a:spcPts val="450"/>
              </a:spcBef>
              <a:buNone/>
            </a:pPr>
            <a:endParaRPr lang="en-US" sz="1950" dirty="0"/>
          </a:p>
          <a:p>
            <a:pPr>
              <a:spcBef>
                <a:spcPts val="450"/>
              </a:spcBef>
            </a:pPr>
            <a:r>
              <a:rPr lang="en-US" sz="1950" b="1" dirty="0">
                <a:solidFill>
                  <a:srgbClr val="C00000"/>
                </a:solidFill>
              </a:rPr>
              <a:t>Parking </a:t>
            </a:r>
            <a:r>
              <a:rPr lang="en-US" sz="1950" b="1" dirty="0" smtClean="0">
                <a:solidFill>
                  <a:srgbClr val="C00000"/>
                </a:solidFill>
              </a:rPr>
              <a:t> &amp; Infrastructure Master Plans </a:t>
            </a:r>
            <a:r>
              <a:rPr lang="en-US" sz="1950" b="1" dirty="0">
                <a:solidFill>
                  <a:srgbClr val="C00000"/>
                </a:solidFill>
              </a:rPr>
              <a:t>nearing </a:t>
            </a:r>
            <a:r>
              <a:rPr lang="en-US" sz="1950" b="1" dirty="0" smtClean="0">
                <a:solidFill>
                  <a:srgbClr val="C00000"/>
                </a:solidFill>
              </a:rPr>
              <a:t>completion </a:t>
            </a:r>
            <a:r>
              <a:rPr lang="en-US" sz="1600" dirty="0" smtClean="0">
                <a:solidFill>
                  <a:schemeClr val="tx1"/>
                </a:solidFill>
              </a:rPr>
              <a:t>(expected to be presented to Council Nov/Dec 2018)</a:t>
            </a:r>
          </a:p>
          <a:p>
            <a:pPr>
              <a:spcBef>
                <a:spcPts val="450"/>
              </a:spcBef>
            </a:pPr>
            <a:endParaRPr lang="en-US" sz="1950" b="1" dirty="0">
              <a:solidFill>
                <a:srgbClr val="C00000"/>
              </a:solidFill>
            </a:endParaRPr>
          </a:p>
          <a:p>
            <a:pPr>
              <a:spcBef>
                <a:spcPts val="450"/>
              </a:spcBef>
            </a:pPr>
            <a:r>
              <a:rPr lang="en-US" sz="1950" dirty="0"/>
              <a:t>Bid awarded for design and cost estimation of  an iconic gateway sign at Main and First Streets</a:t>
            </a:r>
          </a:p>
          <a:p>
            <a:pPr>
              <a:spcBef>
                <a:spcPts val="450"/>
              </a:spcBef>
            </a:pPr>
            <a:endParaRPr lang="en-US" sz="1950" b="1" dirty="0" smtClean="0">
              <a:solidFill>
                <a:srgbClr val="C00000"/>
              </a:solidFill>
            </a:endParaRPr>
          </a:p>
          <a:p>
            <a:pPr>
              <a:spcBef>
                <a:spcPts val="450"/>
              </a:spcBef>
            </a:pPr>
            <a:r>
              <a:rPr lang="en-US" sz="1950" b="1" dirty="0" smtClean="0">
                <a:solidFill>
                  <a:srgbClr val="C00000"/>
                </a:solidFill>
              </a:rPr>
              <a:t>Installation </a:t>
            </a:r>
            <a:r>
              <a:rPr lang="en-US" sz="1950" b="1" dirty="0">
                <a:solidFill>
                  <a:srgbClr val="C00000"/>
                </a:solidFill>
              </a:rPr>
              <a:t>of </a:t>
            </a:r>
            <a:r>
              <a:rPr lang="en-US" sz="1950" b="1" dirty="0" smtClean="0">
                <a:solidFill>
                  <a:srgbClr val="C00000"/>
                </a:solidFill>
              </a:rPr>
              <a:t>6 new kiosks (by Dec 2018) </a:t>
            </a:r>
          </a:p>
          <a:p>
            <a:pPr marL="0" indent="0">
              <a:spcBef>
                <a:spcPts val="450"/>
              </a:spcBef>
              <a:buNone/>
            </a:pPr>
            <a:r>
              <a:rPr lang="en-US" sz="1400" dirty="0" smtClean="0"/>
              <a:t>      (DART Station, 5</a:t>
            </a:r>
            <a:r>
              <a:rPr lang="en-US" sz="1400" baseline="30000" dirty="0" smtClean="0"/>
              <a:t>th</a:t>
            </a:r>
            <a:r>
              <a:rPr lang="en-US" sz="1400" dirty="0" smtClean="0"/>
              <a:t>/Austin, 5</a:t>
            </a:r>
            <a:r>
              <a:rPr lang="en-US" sz="1400" baseline="30000" dirty="0" smtClean="0"/>
              <a:t>th</a:t>
            </a:r>
            <a:r>
              <a:rPr lang="en-US" sz="1400" dirty="0" smtClean="0"/>
              <a:t>/State, 6</a:t>
            </a:r>
            <a:r>
              <a:rPr lang="en-US" sz="1400" baseline="30000" dirty="0" smtClean="0"/>
              <a:t>th</a:t>
            </a:r>
            <a:r>
              <a:rPr lang="en-US" sz="1400" dirty="0" smtClean="0"/>
              <a:t>/Austin, 6</a:t>
            </a:r>
            <a:r>
              <a:rPr lang="en-US" sz="1400" baseline="30000" dirty="0" smtClean="0"/>
              <a:t>th</a:t>
            </a:r>
            <a:r>
              <a:rPr lang="en-US" sz="1400" dirty="0" smtClean="0"/>
              <a:t>/State &amp; Main/Glenbrook)</a:t>
            </a:r>
          </a:p>
          <a:p>
            <a:pPr marL="0" indent="0">
              <a:spcBef>
                <a:spcPts val="450"/>
              </a:spcBef>
              <a:buNone/>
            </a:pPr>
            <a:endParaRPr lang="en-US" sz="1400" dirty="0"/>
          </a:p>
          <a:p>
            <a:pPr>
              <a:spcBef>
                <a:spcPts val="450"/>
              </a:spcBef>
            </a:pPr>
            <a:r>
              <a:rPr lang="en-US" sz="1950" dirty="0" smtClean="0"/>
              <a:t>Central </a:t>
            </a:r>
            <a:r>
              <a:rPr lang="en-US" sz="1950" dirty="0"/>
              <a:t>Library Life and Safety Upgrade project initiated; includes future improvements to parking lot surface, exterior lighting, and Austin St. </a:t>
            </a:r>
            <a:r>
              <a:rPr lang="en-US" sz="1950" dirty="0"/>
              <a:t>streetscape from Sixth St. to Glenbrook Dr.</a:t>
            </a:r>
          </a:p>
          <a:p>
            <a:pPr>
              <a:spcBef>
                <a:spcPts val="450"/>
              </a:spcBef>
            </a:pPr>
            <a:endParaRPr lang="en-US" dirty="0"/>
          </a:p>
        </p:txBody>
      </p:sp>
      <p:pic>
        <p:nvPicPr>
          <p:cNvPr id="5" name="Picture 4" descr="92J6726_Kiosk2_00_v1s1 - Paint"/>
          <p:cNvPicPr>
            <a:picLocks noChangeAspect="1"/>
          </p:cNvPicPr>
          <p:nvPr/>
        </p:nvPicPr>
        <p:blipFill rotWithShape="1">
          <a:blip r:embed="rId3">
            <a:extLst>
              <a:ext uri="{28A0092B-C50C-407E-A947-70E740481C1C}">
                <a14:useLocalDpi xmlns:a14="http://schemas.microsoft.com/office/drawing/2010/main" val="0"/>
              </a:ext>
            </a:extLst>
          </a:blip>
          <a:srcRect l="21573" t="25126" r="66966" b="34705"/>
          <a:stretch/>
        </p:blipFill>
        <p:spPr>
          <a:xfrm>
            <a:off x="9043324" y="0"/>
            <a:ext cx="3453475" cy="6602228"/>
          </a:xfrm>
          <a:prstGeom prst="rect">
            <a:avLst/>
          </a:prstGeom>
        </p:spPr>
      </p:pic>
      <p:sp>
        <p:nvSpPr>
          <p:cNvPr id="4" name="Notched Right Arrow 3"/>
          <p:cNvSpPr/>
          <p:nvPr/>
        </p:nvSpPr>
        <p:spPr>
          <a:xfrm>
            <a:off x="7373966" y="3889415"/>
            <a:ext cx="800100" cy="30133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88206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191" y="365126"/>
            <a:ext cx="10657609" cy="1180646"/>
          </a:xfrm>
        </p:spPr>
        <p:txBody>
          <a:bodyPr>
            <a:normAutofit/>
          </a:bodyPr>
          <a:lstStyle/>
          <a:p>
            <a:r>
              <a:rPr kumimoji="0" lang="en-US" altLang="en-US" b="0" i="0" u="none" strike="noStrike" cap="none" normalizeH="0" baseline="0" dirty="0" smtClean="0">
                <a:ln>
                  <a:noFill/>
                </a:ln>
                <a:solidFill>
                  <a:schemeClr val="tx1"/>
                </a:solidFill>
                <a:effectLst/>
                <a:latin typeface="Bahnschrift SemiBold" panose="020B0502040204020203" pitchFamily="34" charset="0"/>
              </a:rPr>
              <a:t>Morris Accountability Report</a:t>
            </a:r>
            <a:r>
              <a:rPr kumimoji="0" lang="en-US" altLang="en-US" b="0" i="0" u="none" strike="noStrike" cap="none" normalizeH="0" baseline="0" dirty="0" smtClean="0">
                <a:ln>
                  <a:noFill/>
                </a:ln>
                <a:solidFill>
                  <a:schemeClr val="tx1"/>
                </a:solidFill>
                <a:effectLst/>
                <a:latin typeface="Arial" panose="020B0604020202020204" pitchFamily="34" charset="0"/>
              </a:rPr>
              <a:t/>
            </a:r>
            <a:br>
              <a:rPr kumimoji="0" lang="en-US" altLang="en-US" b="0" i="0" u="none" strike="noStrike" cap="none" normalizeH="0" baseline="0" dirty="0" smtClean="0">
                <a:ln>
                  <a:noFill/>
                </a:ln>
                <a:solidFill>
                  <a:schemeClr val="tx1"/>
                </a:solidFill>
                <a:effectLst/>
                <a:latin typeface="Arial" panose="020B0604020202020204" pitchFamily="34" charset="0"/>
              </a:rPr>
            </a:br>
            <a:r>
              <a:rPr kumimoji="0" lang="en-US" altLang="en-US" sz="2400" b="0" i="0" u="none" strike="noStrike" cap="none" normalizeH="0" baseline="0" dirty="0" smtClean="0">
                <a:ln>
                  <a:noFill/>
                </a:ln>
                <a:solidFill>
                  <a:schemeClr val="tx1"/>
                </a:solidFill>
                <a:effectLst/>
                <a:latin typeface="Arial" panose="020B0604020202020204" pitchFamily="34" charset="0"/>
              </a:rPr>
              <a:t>                                                  (Yes, I Said</a:t>
            </a:r>
            <a:r>
              <a:rPr kumimoji="0" lang="en-US" altLang="en-US" sz="2400" b="0" i="0" u="none" strike="noStrike" cap="none" normalizeH="0" dirty="0" smtClean="0">
                <a:ln>
                  <a:noFill/>
                </a:ln>
                <a:solidFill>
                  <a:schemeClr val="tx1"/>
                </a:solidFill>
                <a:effectLst/>
                <a:latin typeface="Arial" panose="020B0604020202020204" pitchFamily="34" charset="0"/>
              </a:rPr>
              <a:t> This      )</a:t>
            </a:r>
            <a:endParaRPr lang="en-US" sz="2400" dirty="0"/>
          </a:p>
        </p:txBody>
      </p:sp>
      <p:sp>
        <p:nvSpPr>
          <p:cNvPr id="3" name="Content Placeholder 2"/>
          <p:cNvSpPr>
            <a:spLocks noGrp="1"/>
          </p:cNvSpPr>
          <p:nvPr>
            <p:ph idx="1"/>
          </p:nvPr>
        </p:nvSpPr>
        <p:spPr>
          <a:xfrm>
            <a:off x="359229" y="1789681"/>
            <a:ext cx="9106889" cy="4351338"/>
          </a:xfrm>
        </p:spPr>
        <p:txBody>
          <a:bodyPr/>
          <a:lstStyle/>
          <a:p>
            <a:pPr marL="0" indent="0">
              <a:buNone/>
            </a:pPr>
            <a:r>
              <a:rPr lang="en-US" sz="2800" dirty="0" smtClean="0">
                <a:solidFill>
                  <a:srgbClr val="C00000"/>
                </a:solidFill>
                <a:latin typeface="Arial Rounded MT Bold" panose="020F0704030504030204" pitchFamily="34" charset="0"/>
              </a:rPr>
              <a:t>So How Have I Spent YOUR $$?</a:t>
            </a:r>
          </a:p>
          <a:p>
            <a:pPr marL="457200" lvl="1" indent="0">
              <a:buNone/>
            </a:pPr>
            <a:r>
              <a:rPr lang="en-US" dirty="0" smtClean="0">
                <a:latin typeface="Arial Rounded MT Bold" panose="020F0704030504030204" pitchFamily="34" charset="0"/>
              </a:rPr>
              <a:t> </a:t>
            </a:r>
          </a:p>
          <a:p>
            <a:pPr lvl="1"/>
            <a:r>
              <a:rPr lang="en-US" dirty="0" smtClean="0"/>
              <a:t>You have paid me </a:t>
            </a:r>
            <a:r>
              <a:rPr lang="en-US" b="1" dirty="0" smtClean="0"/>
              <a:t>$1790.00 </a:t>
            </a:r>
            <a:r>
              <a:rPr lang="en-US" dirty="0" smtClean="0"/>
              <a:t>5/15 - 9/19 </a:t>
            </a:r>
            <a:r>
              <a:rPr lang="en-US" b="1" dirty="0" smtClean="0"/>
              <a:t>($99.44/week</a:t>
            </a:r>
            <a:r>
              <a:rPr lang="en-US" dirty="0" smtClean="0"/>
              <a:t>). </a:t>
            </a:r>
            <a:r>
              <a:rPr lang="en-US" dirty="0" smtClean="0">
                <a:sym typeface="Wingdings" panose="05000000000000000000" pitchFamily="2" charset="2"/>
              </a:rPr>
              <a:t></a:t>
            </a:r>
          </a:p>
          <a:p>
            <a:pPr lvl="1"/>
            <a:r>
              <a:rPr lang="en-US" dirty="0" smtClean="0"/>
              <a:t>You have paid </a:t>
            </a:r>
            <a:r>
              <a:rPr lang="en-US" b="1" dirty="0" smtClean="0"/>
              <a:t>$104.71 </a:t>
            </a:r>
            <a:r>
              <a:rPr lang="en-US" dirty="0" smtClean="0"/>
              <a:t>total in meal expenses for my monthly lunch meetings with the City Manager (both our meals) through Aug. In Sep I decided to start paying my own bill.</a:t>
            </a:r>
          </a:p>
          <a:p>
            <a:pPr lvl="1"/>
            <a:r>
              <a:rPr lang="en-US" dirty="0" smtClean="0"/>
              <a:t>You paid </a:t>
            </a:r>
            <a:r>
              <a:rPr lang="en-US" b="1" dirty="0" smtClean="0"/>
              <a:t>$649.29 </a:t>
            </a:r>
            <a:r>
              <a:rPr lang="en-US" dirty="0" smtClean="0"/>
              <a:t>total to send me to Waco 7/25-7/26 for the </a:t>
            </a:r>
            <a:r>
              <a:rPr lang="en-US" dirty="0" smtClean="0"/>
              <a:t>Texas Municipal League’s </a:t>
            </a:r>
            <a:r>
              <a:rPr lang="en-US" dirty="0" smtClean="0"/>
              <a:t>Newly Elected Official’s Training.</a:t>
            </a:r>
          </a:p>
          <a:p>
            <a:pPr lvl="1"/>
            <a:r>
              <a:rPr lang="en-US" dirty="0" smtClean="0"/>
              <a:t>You will be paying approx. </a:t>
            </a:r>
            <a:r>
              <a:rPr lang="en-US" b="1" dirty="0" smtClean="0"/>
              <a:t>$1100 </a:t>
            </a:r>
            <a:r>
              <a:rPr lang="en-US" dirty="0" smtClean="0"/>
              <a:t>to send me to Corpus Christi Nov 6 – 9 to attend the Texas Downtown Conference (to learn how other Texas downtowns are growing and developing).</a:t>
            </a:r>
          </a:p>
          <a:p>
            <a:pPr lvl="1"/>
            <a:endParaRPr lang="en-US" dirty="0" smtClean="0"/>
          </a:p>
          <a:p>
            <a:pPr lvl="1"/>
            <a:endParaRPr lang="en-US" dirty="0">
              <a:latin typeface="Arial Rounded MT Bold" panose="020F070403050403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6964" y="88928"/>
            <a:ext cx="2952007" cy="2952007"/>
          </a:xfrm>
          <a:prstGeom prst="rect">
            <a:avLst/>
          </a:prstGeom>
        </p:spPr>
      </p:pic>
      <p:sp>
        <p:nvSpPr>
          <p:cNvPr id="6" name="Right Arrow 5"/>
          <p:cNvSpPr/>
          <p:nvPr/>
        </p:nvSpPr>
        <p:spPr>
          <a:xfrm>
            <a:off x="8003696" y="955449"/>
            <a:ext cx="872836" cy="392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8709" y="923039"/>
            <a:ext cx="483181" cy="457200"/>
          </a:xfrm>
          <a:prstGeom prst="rect">
            <a:avLst/>
          </a:prstGeom>
        </p:spPr>
      </p:pic>
    </p:spTree>
    <p:extLst>
      <p:ext uri="{BB962C8B-B14F-4D97-AF65-F5344CB8AC3E}">
        <p14:creationId xmlns:p14="http://schemas.microsoft.com/office/powerpoint/2010/main" val="32013563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289" y="421225"/>
            <a:ext cx="8596668" cy="1320800"/>
          </a:xfrm>
        </p:spPr>
        <p:txBody>
          <a:bodyPr>
            <a:normAutofit/>
          </a:bodyPr>
          <a:lstStyle/>
          <a:p>
            <a:r>
              <a:rPr lang="en-US" sz="6000" dirty="0" smtClean="0"/>
              <a:t>NEIGHBORHOOD ISSUES</a:t>
            </a:r>
            <a:endParaRPr lang="en-US" sz="6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3555" y="1742025"/>
            <a:ext cx="6951518" cy="4825046"/>
          </a:xfrm>
        </p:spPr>
      </p:pic>
    </p:spTree>
    <p:extLst>
      <p:ext uri="{BB962C8B-B14F-4D97-AF65-F5344CB8AC3E}">
        <p14:creationId xmlns:p14="http://schemas.microsoft.com/office/powerpoint/2010/main" val="26719615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289" y="360219"/>
            <a:ext cx="8596668" cy="1320800"/>
          </a:xfrm>
        </p:spPr>
        <p:txBody>
          <a:bodyPr/>
          <a:lstStyle/>
          <a:p>
            <a:r>
              <a:rPr kumimoji="0" lang="en-US" altLang="en-US" b="0" i="0" u="none" strike="noStrike" cap="none" normalizeH="0" baseline="0" dirty="0" smtClean="0">
                <a:ln>
                  <a:noFill/>
                </a:ln>
                <a:solidFill>
                  <a:schemeClr val="tx1"/>
                </a:solidFill>
                <a:effectLst/>
                <a:latin typeface="Arial" panose="020B0604020202020204" pitchFamily="34" charset="0"/>
              </a:rPr>
              <a:t>Neighborhood Issues: LOOSE DOGS</a:t>
            </a:r>
            <a:endParaRPr lang="en-US" dirty="0"/>
          </a:p>
        </p:txBody>
      </p:sp>
      <p:sp>
        <p:nvSpPr>
          <p:cNvPr id="4" name="Rectangle 1"/>
          <p:cNvSpPr>
            <a:spLocks noGrp="1" noChangeArrowheads="1"/>
          </p:cNvSpPr>
          <p:nvPr>
            <p:ph idx="1"/>
          </p:nvPr>
        </p:nvSpPr>
        <p:spPr bwMode="auto">
          <a:xfrm>
            <a:off x="335973" y="1397455"/>
            <a:ext cx="9597736"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en-US" altLang="en-US" sz="1800" b="0" i="0" u="none" strike="noStrike" cap="none" normalizeH="0" baseline="0" dirty="0" smtClean="0">
                <a:ln>
                  <a:noFill/>
                </a:ln>
                <a:solidFill>
                  <a:schemeClr val="tx1"/>
                </a:solidFill>
                <a:effectLst/>
              </a:rPr>
              <a:t>Out of the </a:t>
            </a:r>
            <a:r>
              <a:rPr kumimoji="0" lang="en-US" altLang="en-US" sz="1800" b="1" i="0" u="none" strike="noStrike" cap="none" normalizeH="0" baseline="0" dirty="0" smtClean="0">
                <a:ln>
                  <a:noFill/>
                </a:ln>
                <a:solidFill>
                  <a:srgbClr val="C00000"/>
                </a:solidFill>
                <a:effectLst/>
              </a:rPr>
              <a:t>11,015</a:t>
            </a:r>
            <a:r>
              <a:rPr kumimoji="0" lang="en-US" altLang="en-US" sz="1800" b="0" i="0" u="none" strike="noStrike" cap="none" normalizeH="0" baseline="0" dirty="0" smtClean="0">
                <a:ln>
                  <a:noFill/>
                </a:ln>
                <a:solidFill>
                  <a:schemeClr val="tx1"/>
                </a:solidFill>
                <a:effectLst/>
              </a:rPr>
              <a:t> calls for service received between March and August 2018, </a:t>
            </a:r>
          </a:p>
          <a:p>
            <a:pPr marL="0" indent="0" eaLnBrk="0" fontAlgn="base" hangingPunct="0">
              <a:lnSpc>
                <a:spcPct val="100000"/>
              </a:lnSpc>
              <a:spcBef>
                <a:spcPct val="0"/>
              </a:spcBef>
              <a:spcAft>
                <a:spcPct val="0"/>
              </a:spcAft>
              <a:buNone/>
            </a:pPr>
            <a:r>
              <a:rPr lang="en-US" altLang="en-US" dirty="0">
                <a:solidFill>
                  <a:schemeClr val="tx1"/>
                </a:solidFill>
              </a:rPr>
              <a:t> </a:t>
            </a:r>
            <a:r>
              <a:rPr lang="en-US" altLang="en-US" dirty="0" smtClean="0">
                <a:solidFill>
                  <a:schemeClr val="tx1"/>
                </a:solidFill>
              </a:rPr>
              <a:t>    </a:t>
            </a:r>
            <a:r>
              <a:rPr kumimoji="0" lang="en-US" altLang="en-US" sz="1800" b="1" i="0" u="none" strike="noStrike" cap="none" normalizeH="0" baseline="0" dirty="0" smtClean="0">
                <a:ln>
                  <a:noFill/>
                </a:ln>
                <a:solidFill>
                  <a:srgbClr val="C00000"/>
                </a:solidFill>
                <a:effectLst/>
              </a:rPr>
              <a:t>4042</a:t>
            </a:r>
            <a:r>
              <a:rPr kumimoji="0" lang="en-US" altLang="en-US" sz="1800" b="0" i="0" u="none" strike="noStrike" cap="none" normalizeH="0" baseline="0" dirty="0" smtClean="0">
                <a:ln>
                  <a:noFill/>
                </a:ln>
                <a:solidFill>
                  <a:schemeClr val="tx1"/>
                </a:solidFill>
                <a:effectLst/>
              </a:rPr>
              <a:t> </a:t>
            </a:r>
            <a:r>
              <a:rPr kumimoji="0" lang="en-US" altLang="en-US" sz="1800" b="1" i="0" u="none" strike="noStrike" cap="none" normalizeH="0" baseline="0" dirty="0" smtClean="0">
                <a:ln>
                  <a:noFill/>
                </a:ln>
                <a:solidFill>
                  <a:srgbClr val="C00000"/>
                </a:solidFill>
                <a:effectLst/>
              </a:rPr>
              <a:t>were for stray animals </a:t>
            </a:r>
          </a:p>
          <a:p>
            <a:pPr marL="0" indent="0" eaLnBrk="0" fontAlgn="base" hangingPunct="0">
              <a:lnSpc>
                <a:spcPct val="100000"/>
              </a:lnSpc>
              <a:spcBef>
                <a:spcPct val="0"/>
              </a:spcBef>
              <a:spcAft>
                <a:spcPct val="0"/>
              </a:spcAft>
              <a:buNone/>
            </a:pPr>
            <a:endParaRPr kumimoji="0" lang="en-US" altLang="en-US" sz="1800" b="1" i="0" u="none" strike="noStrike" cap="none" normalizeH="0" baseline="0" dirty="0" smtClean="0">
              <a:ln>
                <a:noFill/>
              </a:ln>
              <a:solidFill>
                <a:srgbClr val="C00000"/>
              </a:solidFill>
              <a:effectLst/>
            </a:endParaRPr>
          </a:p>
          <a:p>
            <a:pPr eaLnBrk="0" fontAlgn="base" hangingPunct="0">
              <a:lnSpc>
                <a:spcPct val="100000"/>
              </a:lnSpc>
              <a:spcBef>
                <a:spcPct val="0"/>
              </a:spcBef>
              <a:spcAft>
                <a:spcPct val="0"/>
              </a:spcAft>
            </a:pPr>
            <a:r>
              <a:rPr kumimoji="0" lang="en-US" altLang="en-US" sz="1800" b="0" i="0" u="none" strike="noStrike" cap="none" normalizeH="0" dirty="0" smtClean="0">
                <a:ln>
                  <a:noFill/>
                </a:ln>
                <a:solidFill>
                  <a:schemeClr val="tx1"/>
                </a:solidFill>
                <a:effectLst/>
              </a:rPr>
              <a:t>Average of </a:t>
            </a:r>
            <a:r>
              <a:rPr kumimoji="0" lang="en-US" altLang="en-US" sz="1800" b="1" i="0" u="none" strike="noStrike" cap="none" normalizeH="0" dirty="0" smtClean="0">
                <a:ln>
                  <a:noFill/>
                </a:ln>
                <a:solidFill>
                  <a:srgbClr val="C00000"/>
                </a:solidFill>
                <a:effectLst/>
              </a:rPr>
              <a:t>260</a:t>
            </a:r>
            <a:r>
              <a:rPr kumimoji="0" lang="en-US" altLang="en-US" sz="1800" b="0" i="0" u="none" strike="noStrike" cap="none" normalizeH="0" dirty="0" smtClean="0">
                <a:ln>
                  <a:noFill/>
                </a:ln>
                <a:solidFill>
                  <a:schemeClr val="tx1"/>
                </a:solidFill>
                <a:effectLst/>
              </a:rPr>
              <a:t> dead animals are picked up from Garland roads each month, and far too many are dogs.</a:t>
            </a:r>
          </a:p>
          <a:p>
            <a:pPr eaLnBrk="0" fontAlgn="base" hangingPunct="0">
              <a:lnSpc>
                <a:spcPct val="100000"/>
              </a:lnSpc>
              <a:spcBef>
                <a:spcPct val="0"/>
              </a:spcBef>
              <a:spcAft>
                <a:spcPct val="0"/>
              </a:spcAft>
            </a:pPr>
            <a:r>
              <a:rPr kumimoji="0" lang="en-US" altLang="en-US" sz="1800" b="1" i="0" u="none" strike="noStrike" cap="none" normalizeH="0" baseline="0" dirty="0" smtClean="0">
                <a:ln>
                  <a:noFill/>
                </a:ln>
                <a:solidFill>
                  <a:srgbClr val="C00000"/>
                </a:solidFill>
                <a:effectLst/>
              </a:rPr>
              <a:t>CALL GARLAND ANIMAL SERVICES </a:t>
            </a:r>
            <a:r>
              <a:rPr kumimoji="0" lang="en-US" altLang="en-US" sz="1800" b="0" i="0" u="none" strike="noStrike" cap="none" normalizeH="0" baseline="0" dirty="0" smtClean="0">
                <a:ln>
                  <a:noFill/>
                </a:ln>
                <a:solidFill>
                  <a:schemeClr val="tx1"/>
                </a:solidFill>
                <a:effectLst/>
              </a:rPr>
              <a:t>when you see a stray dog: </a:t>
            </a:r>
            <a:r>
              <a:rPr kumimoji="0" lang="en-US" altLang="en-US" sz="3200" b="1" i="0" u="none" strike="noStrike" cap="none" normalizeH="0" baseline="0" dirty="0" smtClean="0">
                <a:ln>
                  <a:noFill/>
                </a:ln>
                <a:solidFill>
                  <a:srgbClr val="C00000"/>
                </a:solidFill>
                <a:effectLst/>
              </a:rPr>
              <a:t>972-205-3570</a:t>
            </a:r>
          </a:p>
          <a:p>
            <a:pPr eaLnBrk="0" fontAlgn="base" hangingPunct="0">
              <a:lnSpc>
                <a:spcPct val="100000"/>
              </a:lnSpc>
              <a:spcBef>
                <a:spcPct val="0"/>
              </a:spcBef>
              <a:spcAft>
                <a:spcPct val="0"/>
              </a:spcAft>
            </a:pPr>
            <a:endParaRPr kumimoji="0" lang="en-US" altLang="en-US" sz="1800" b="0" i="0" u="none" strike="noStrike" cap="none" normalizeH="0" baseline="0" dirty="0" smtClean="0">
              <a:ln>
                <a:noFill/>
              </a:ln>
              <a:solidFill>
                <a:schemeClr val="tx1"/>
              </a:solidFill>
              <a:effectLst/>
            </a:endParaRPr>
          </a:p>
          <a:p>
            <a:pPr eaLnBrk="0" fontAlgn="base" hangingPunct="0">
              <a:lnSpc>
                <a:spcPct val="100000"/>
              </a:lnSpc>
              <a:spcBef>
                <a:spcPct val="0"/>
              </a:spcBef>
              <a:spcAft>
                <a:spcPct val="0"/>
              </a:spcAft>
            </a:pPr>
            <a:r>
              <a:rPr kumimoji="0" lang="en-US" altLang="en-US" sz="1800" b="0" i="0" u="none" strike="noStrike" cap="none" normalizeH="0" baseline="0" dirty="0" smtClean="0">
                <a:ln>
                  <a:noFill/>
                </a:ln>
                <a:solidFill>
                  <a:schemeClr val="tx1"/>
                </a:solidFill>
                <a:effectLst/>
              </a:rPr>
              <a:t>Recurring problems? Garland Animal Services will patrol specific areas and streets until the issue is under control. </a:t>
            </a:r>
          </a:p>
          <a:p>
            <a:pPr eaLnBrk="0" fontAlgn="base" hangingPunct="0">
              <a:lnSpc>
                <a:spcPct val="100000"/>
              </a:lnSpc>
              <a:spcBef>
                <a:spcPct val="0"/>
              </a:spcBef>
              <a:spcAft>
                <a:spcPct val="0"/>
              </a:spcAft>
            </a:pPr>
            <a:endParaRPr kumimoji="0" lang="en-US" altLang="en-US" sz="1800" b="0" i="0" u="none" strike="noStrike" cap="none" normalizeH="0" baseline="0" dirty="0" smtClean="0">
              <a:ln>
                <a:noFill/>
              </a:ln>
              <a:solidFill>
                <a:schemeClr val="tx1"/>
              </a:solidFill>
              <a:effectLst/>
            </a:endParaRPr>
          </a:p>
          <a:p>
            <a:pPr eaLnBrk="0" fontAlgn="base" hangingPunct="0">
              <a:lnSpc>
                <a:spcPct val="100000"/>
              </a:lnSpc>
              <a:spcBef>
                <a:spcPct val="0"/>
              </a:spcBef>
              <a:spcAft>
                <a:spcPct val="0"/>
              </a:spcAft>
            </a:pPr>
            <a:r>
              <a:rPr kumimoji="0" lang="en-US" altLang="en-US" sz="1800" b="0" i="0" u="none" strike="noStrike" cap="none" normalizeH="0" baseline="0" dirty="0" smtClean="0">
                <a:ln>
                  <a:noFill/>
                </a:ln>
                <a:solidFill>
                  <a:schemeClr val="tx1"/>
                </a:solidFill>
                <a:effectLst/>
              </a:rPr>
              <a:t>Stray dogs are not released to their owners until an enclosure inspection is performed.</a:t>
            </a:r>
          </a:p>
          <a:p>
            <a:pPr eaLnBrk="0" fontAlgn="base" hangingPunct="0">
              <a:lnSpc>
                <a:spcPct val="100000"/>
              </a:lnSpc>
              <a:spcBef>
                <a:spcPct val="0"/>
              </a:spcBef>
              <a:spcAft>
                <a:spcPct val="0"/>
              </a:spcAft>
            </a:pPr>
            <a:endParaRPr kumimoji="0" lang="en-US" altLang="en-US" sz="1800" b="0" i="0" u="none" strike="noStrike" cap="none" normalizeH="0" baseline="0" dirty="0" smtClean="0">
              <a:ln>
                <a:noFill/>
              </a:ln>
              <a:solidFill>
                <a:schemeClr val="tx1"/>
              </a:solidFill>
              <a:effectLst/>
            </a:endParaRPr>
          </a:p>
          <a:p>
            <a:pPr eaLnBrk="0" fontAlgn="base" hangingPunct="0">
              <a:lnSpc>
                <a:spcPct val="100000"/>
              </a:lnSpc>
              <a:spcBef>
                <a:spcPct val="0"/>
              </a:spcBef>
              <a:spcAft>
                <a:spcPct val="0"/>
              </a:spcAft>
            </a:pPr>
            <a:r>
              <a:rPr kumimoji="0" lang="en-US" altLang="en-US" sz="1800" b="1" i="0" u="none" strike="noStrike" cap="none" normalizeH="0" baseline="0" dirty="0" smtClean="0">
                <a:ln>
                  <a:noFill/>
                </a:ln>
                <a:solidFill>
                  <a:schemeClr val="tx1"/>
                </a:solidFill>
                <a:effectLst/>
              </a:rPr>
              <a:t>Garland Animal Services now partners with Code Compliance re:</a:t>
            </a:r>
            <a:r>
              <a:rPr kumimoji="0" lang="en-US" altLang="en-US" sz="1800" b="1" i="0" u="none" strike="noStrike" cap="none" normalizeH="0" dirty="0" smtClean="0">
                <a:ln>
                  <a:noFill/>
                </a:ln>
                <a:solidFill>
                  <a:schemeClr val="tx1"/>
                </a:solidFill>
                <a:effectLst/>
              </a:rPr>
              <a:t> inadequate fences with dogs so owners can be notified BEFORE the dog(s) escape. </a:t>
            </a:r>
            <a:r>
              <a:rPr kumimoji="0" lang="en-US" altLang="en-US" sz="1800" b="1" i="0" u="none" strike="noStrike" cap="none" normalizeH="0" baseline="0" dirty="0" smtClean="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rPr>
              <a:t> </a:t>
            </a:r>
          </a:p>
        </p:txBody>
      </p:sp>
    </p:spTree>
    <p:extLst>
      <p:ext uri="{BB962C8B-B14F-4D97-AF65-F5344CB8AC3E}">
        <p14:creationId xmlns:p14="http://schemas.microsoft.com/office/powerpoint/2010/main" val="40019223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14745"/>
            <a:ext cx="8596668" cy="1320800"/>
          </a:xfrm>
        </p:spPr>
        <p:txBody>
          <a:bodyPr>
            <a:normAutofit fontScale="90000"/>
          </a:bodyPr>
          <a:lstStyle/>
          <a:p>
            <a:r>
              <a:rPr kumimoji="0" lang="en-US" altLang="en-US" sz="5400" b="0" i="0" u="none" strike="noStrike" cap="none" normalizeH="0" baseline="0" dirty="0" smtClean="0">
                <a:ln>
                  <a:noFill/>
                </a:ln>
                <a:solidFill>
                  <a:schemeClr val="tx1"/>
                </a:solidFill>
                <a:effectLst/>
                <a:latin typeface="Arial" panose="020B0604020202020204" pitchFamily="34" charset="0"/>
              </a:rPr>
              <a:t>Neighborhood Issues: NOISE!</a:t>
            </a:r>
            <a:r>
              <a:rPr kumimoji="0" lang="en-US" altLang="en-US" b="0" i="0" u="none" strike="noStrike" cap="none" normalizeH="0" baseline="0" dirty="0" smtClean="0">
                <a:ln>
                  <a:noFill/>
                </a:ln>
                <a:solidFill>
                  <a:schemeClr val="tx1"/>
                </a:solidFill>
                <a:effectLst/>
                <a:latin typeface="Arial" panose="020B0604020202020204" pitchFamily="34" charset="0"/>
              </a:rPr>
              <a:t/>
            </a:r>
            <a:br>
              <a:rPr kumimoji="0" lang="en-US" altLang="en-US" b="0" i="0" u="none" strike="noStrike" cap="none" normalizeH="0" baseline="0" dirty="0" smtClean="0">
                <a:ln>
                  <a:noFill/>
                </a:ln>
                <a:solidFill>
                  <a:schemeClr val="tx1"/>
                </a:solidFill>
                <a:effectLst/>
                <a:latin typeface="Arial" panose="020B0604020202020204" pitchFamily="34" charset="0"/>
              </a:rPr>
            </a:br>
            <a:endParaRPr lang="en-US" dirty="0"/>
          </a:p>
        </p:txBody>
      </p:sp>
      <p:sp>
        <p:nvSpPr>
          <p:cNvPr id="3" name="Content Placeholder 2"/>
          <p:cNvSpPr>
            <a:spLocks noGrp="1"/>
          </p:cNvSpPr>
          <p:nvPr>
            <p:ph idx="1"/>
          </p:nvPr>
        </p:nvSpPr>
        <p:spPr>
          <a:xfrm>
            <a:off x="363188" y="1285444"/>
            <a:ext cx="9383486" cy="4959494"/>
          </a:xfrm>
        </p:spPr>
        <p:txBody>
          <a:bodyPr>
            <a:normAutofit fontScale="47500" lnSpcReduction="20000"/>
          </a:bodyPr>
          <a:lstStyle/>
          <a:p>
            <a:pPr marL="0" indent="0" algn="ctr">
              <a:buNone/>
            </a:pPr>
            <a:r>
              <a:rPr lang="en-US" sz="3800" dirty="0" smtClean="0">
                <a:latin typeface="Algerian" panose="04020705040A02060702" pitchFamily="82" charset="0"/>
              </a:rPr>
              <a:t>Barking Dogs</a:t>
            </a:r>
            <a:r>
              <a:rPr lang="en-US" sz="3800" dirty="0" smtClean="0"/>
              <a:t>… </a:t>
            </a:r>
            <a:r>
              <a:rPr lang="en-US" sz="3800" b="1" dirty="0" smtClean="0">
                <a:solidFill>
                  <a:srgbClr val="C00000"/>
                </a:solidFill>
                <a:latin typeface="Bradley Hand ITC" panose="03070402050302030203" pitchFamily="66" charset="0"/>
              </a:rPr>
              <a:t>Radios/TVs/Musical Instruments</a:t>
            </a:r>
            <a:r>
              <a:rPr lang="en-US" sz="3800" dirty="0" smtClean="0"/>
              <a:t>… </a:t>
            </a:r>
            <a:r>
              <a:rPr lang="en-US" sz="3800" dirty="0" smtClean="0">
                <a:latin typeface="Arial Black" panose="020B0A04020102020204" pitchFamily="34" charset="0"/>
              </a:rPr>
              <a:t>Exterior Loudspeakers</a:t>
            </a:r>
            <a:r>
              <a:rPr lang="en-US" sz="3800" dirty="0" smtClean="0"/>
              <a:t>… </a:t>
            </a:r>
          </a:p>
          <a:p>
            <a:pPr marL="0" indent="0" algn="ctr">
              <a:buNone/>
            </a:pPr>
            <a:r>
              <a:rPr lang="en-US" sz="3800" dirty="0" smtClean="0">
                <a:latin typeface="Bahnschrift SemiBold" panose="020B0502040204020203" pitchFamily="34" charset="0"/>
              </a:rPr>
              <a:t>Construction Work</a:t>
            </a:r>
            <a:r>
              <a:rPr lang="en-US" sz="3800" dirty="0" smtClean="0"/>
              <a:t>… </a:t>
            </a:r>
            <a:r>
              <a:rPr lang="en-US" sz="3800" dirty="0" smtClean="0">
                <a:latin typeface="Bahnschrift" panose="020B0502040204020203" pitchFamily="34" charset="0"/>
              </a:rPr>
              <a:t>Power Equipment</a:t>
            </a:r>
            <a:r>
              <a:rPr lang="en-US" sz="3800" dirty="0" smtClean="0"/>
              <a:t>… </a:t>
            </a:r>
            <a:r>
              <a:rPr lang="en-US" sz="3800" dirty="0" smtClean="0">
                <a:solidFill>
                  <a:srgbClr val="C00000"/>
                </a:solidFill>
                <a:latin typeface="Bahnschrift" panose="020B0502040204020203" pitchFamily="34" charset="0"/>
              </a:rPr>
              <a:t>ENCLOSED Places of Public Entertainment.</a:t>
            </a:r>
            <a:r>
              <a:rPr lang="en-US" sz="3800" dirty="0" smtClean="0">
                <a:latin typeface="Elephant" panose="02020904090505020303" pitchFamily="18" charset="0"/>
              </a:rPr>
              <a:t>…</a:t>
            </a:r>
          </a:p>
          <a:p>
            <a:pPr marL="0" indent="0" algn="ctr">
              <a:buNone/>
            </a:pPr>
            <a:r>
              <a:rPr lang="en-US" sz="3800" dirty="0" smtClean="0">
                <a:latin typeface="Bahnschrift SemiBold Condensed" panose="020B0502040204020203" pitchFamily="34" charset="0"/>
              </a:rPr>
              <a:t>Powered Model Mechanical Devices</a:t>
            </a:r>
            <a:r>
              <a:rPr lang="en-US" sz="3800" dirty="0" smtClean="0"/>
              <a:t>… </a:t>
            </a:r>
            <a:r>
              <a:rPr lang="en-US" sz="3800" dirty="0" smtClean="0">
                <a:solidFill>
                  <a:schemeClr val="accent1">
                    <a:lumMod val="75000"/>
                  </a:schemeClr>
                </a:solidFill>
                <a:latin typeface="Berlin Sans FB" panose="020E0602020502020306" pitchFamily="34" charset="0"/>
              </a:rPr>
              <a:t>Refuse Collection</a:t>
            </a:r>
            <a:r>
              <a:rPr lang="en-US" sz="3800" dirty="0" smtClean="0"/>
              <a:t>… </a:t>
            </a:r>
            <a:r>
              <a:rPr lang="en-US" sz="3800" dirty="0" smtClean="0">
                <a:latin typeface="Castellar" panose="020A0402060406010301" pitchFamily="18" charset="0"/>
              </a:rPr>
              <a:t>Vibration</a:t>
            </a:r>
            <a:r>
              <a:rPr lang="en-US" sz="3800" dirty="0" smtClean="0"/>
              <a:t>…Emergency Signaling…  </a:t>
            </a:r>
          </a:p>
          <a:p>
            <a:pPr marL="0" indent="0" algn="ctr">
              <a:buNone/>
            </a:pPr>
            <a:r>
              <a:rPr lang="en-US" sz="3800" dirty="0" smtClean="0"/>
              <a:t> </a:t>
            </a:r>
            <a:r>
              <a:rPr lang="en-US" sz="3800" b="1" dirty="0" smtClean="0">
                <a:solidFill>
                  <a:schemeClr val="accent5">
                    <a:lumMod val="75000"/>
                  </a:schemeClr>
                </a:solidFill>
                <a:latin typeface="Bradley Hand ITC" panose="03070402050302030203" pitchFamily="66" charset="0"/>
              </a:rPr>
              <a:t>Watercraft</a:t>
            </a:r>
            <a:r>
              <a:rPr lang="en-US" sz="3800" dirty="0" smtClean="0"/>
              <a:t>…Mechanical Sweeping or Cleaning… </a:t>
            </a:r>
            <a:r>
              <a:rPr lang="en-US" sz="3800" dirty="0" smtClean="0">
                <a:latin typeface="Berlin Sans FB" panose="020E0602020502020306" pitchFamily="34" charset="0"/>
              </a:rPr>
              <a:t>Industrial Noise</a:t>
            </a:r>
          </a:p>
          <a:p>
            <a:pPr marL="0" indent="0">
              <a:buNone/>
            </a:pPr>
            <a:endParaRPr lang="en-US" sz="3800" dirty="0"/>
          </a:p>
          <a:p>
            <a:pPr marL="0" indent="0">
              <a:buNone/>
            </a:pPr>
            <a:r>
              <a:rPr lang="en-US" sz="3800" dirty="0" smtClean="0"/>
              <a:t>(Article V Sec 22.70)</a:t>
            </a:r>
          </a:p>
          <a:p>
            <a:pPr marL="0" indent="0">
              <a:buNone/>
            </a:pPr>
            <a:r>
              <a:rPr lang="en-US" sz="3800" dirty="0" smtClean="0"/>
              <a:t>“If </a:t>
            </a:r>
            <a:r>
              <a:rPr lang="en-US" sz="3800" dirty="0"/>
              <a:t>any sound </a:t>
            </a:r>
            <a:r>
              <a:rPr lang="en-US" sz="3800" dirty="0" smtClean="0"/>
              <a:t>listed…above </a:t>
            </a:r>
            <a:r>
              <a:rPr lang="en-US" sz="3800" dirty="0"/>
              <a:t>can be heard in </a:t>
            </a:r>
            <a:r>
              <a:rPr lang="en-US" sz="3800" dirty="0" smtClean="0"/>
              <a:t>a </a:t>
            </a:r>
            <a:r>
              <a:rPr lang="en-US" sz="3800" dirty="0" smtClean="0"/>
              <a:t>residential area </a:t>
            </a:r>
            <a:r>
              <a:rPr lang="en-US" sz="3800" b="1" u="sng" dirty="0" smtClean="0"/>
              <a:t>at a distance of 50 feet or more from the closest property line of the property where the sound originates</a:t>
            </a:r>
            <a:r>
              <a:rPr lang="en-US" sz="3800" dirty="0" smtClean="0"/>
              <a:t>, </a:t>
            </a:r>
            <a:r>
              <a:rPr lang="en-US" sz="3800" dirty="0"/>
              <a:t>there shall be a presumption that the sound unreasonably disturbs or interferes with the peace, comfort and repose of neighboring persons of ordinary sensibilities</a:t>
            </a:r>
            <a:r>
              <a:rPr lang="en-US" sz="3800" dirty="0" smtClean="0"/>
              <a:t>.”</a:t>
            </a:r>
          </a:p>
          <a:p>
            <a:pPr marL="0" indent="0">
              <a:buNone/>
            </a:pPr>
            <a:endParaRPr lang="en-US" sz="3800" dirty="0"/>
          </a:p>
          <a:p>
            <a:pPr marL="0" indent="0">
              <a:buNone/>
            </a:pPr>
            <a:r>
              <a:rPr lang="en-US" sz="3800" dirty="0" smtClean="0"/>
              <a:t>(Article V Sec 30.57) </a:t>
            </a:r>
          </a:p>
          <a:p>
            <a:pPr marL="0" indent="0">
              <a:buNone/>
            </a:pPr>
            <a:r>
              <a:rPr lang="en-US" sz="3800" dirty="0" smtClean="0">
                <a:latin typeface="Berlin Sans FB" panose="020E0602020502020306" pitchFamily="34" charset="0"/>
              </a:rPr>
              <a:t>WORKING HOURS</a:t>
            </a:r>
            <a:r>
              <a:rPr lang="en-US" sz="3800" dirty="0" smtClean="0"/>
              <a:t>: </a:t>
            </a:r>
            <a:r>
              <a:rPr lang="en-US" sz="3800" dirty="0"/>
              <a:t>Any outside work being done adjacent to an occupied residential subdivision or adjacent to an occupied residential use, including multifamily uses, </a:t>
            </a:r>
            <a:r>
              <a:rPr lang="en-US" sz="3800" b="1" u="sng" dirty="0"/>
              <a:t>shall be prohibited between 8:00 p.m. and 7:00 a.m. each day of the week</a:t>
            </a:r>
            <a:r>
              <a:rPr lang="en-US" sz="3800" dirty="0"/>
              <a:t>.</a:t>
            </a:r>
          </a:p>
          <a:p>
            <a:pPr marL="0" indent="0">
              <a:buNone/>
            </a:pPr>
            <a:endParaRPr lang="en-US" sz="2600" dirty="0" smtClean="0"/>
          </a:p>
        </p:txBody>
      </p:sp>
    </p:spTree>
    <p:extLst>
      <p:ext uri="{BB962C8B-B14F-4D97-AF65-F5344CB8AC3E}">
        <p14:creationId xmlns:p14="http://schemas.microsoft.com/office/powerpoint/2010/main" val="877964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6428" y="3407229"/>
            <a:ext cx="10515600" cy="3820885"/>
          </a:xfrm>
        </p:spPr>
        <p:txBody>
          <a:bodyPr/>
          <a:lstStyle/>
          <a:p>
            <a:pPr marL="0" indent="0">
              <a:buNone/>
            </a:pPr>
            <a:r>
              <a:rPr lang="en-US" sz="3200" dirty="0" smtClean="0"/>
              <a:t>Who do you call to report loud late-night parties?</a:t>
            </a:r>
          </a:p>
          <a:p>
            <a:pPr lvl="1"/>
            <a:r>
              <a:rPr lang="en-US" sz="3200" dirty="0" smtClean="0"/>
              <a:t>Police Non-Emergency Number: </a:t>
            </a:r>
            <a:r>
              <a:rPr lang="en-US" sz="3200" b="1" dirty="0" smtClean="0">
                <a:solidFill>
                  <a:srgbClr val="C00000"/>
                </a:solidFill>
              </a:rPr>
              <a:t>(972) 485-4840</a:t>
            </a:r>
          </a:p>
          <a:p>
            <a:pPr lvl="1"/>
            <a:endParaRPr lang="en-US" sz="3200" b="1" dirty="0" smtClean="0">
              <a:solidFill>
                <a:srgbClr val="C00000"/>
              </a:solidFill>
            </a:endParaRPr>
          </a:p>
          <a:p>
            <a:pPr marL="0" indent="0">
              <a:buNone/>
            </a:pPr>
            <a:r>
              <a:rPr lang="en-US" sz="3200" dirty="0" smtClean="0"/>
              <a:t>Who do you call to report a chronically loud business? </a:t>
            </a:r>
          </a:p>
          <a:p>
            <a:pPr lvl="1"/>
            <a:r>
              <a:rPr lang="en-US" sz="3200" dirty="0" smtClean="0"/>
              <a:t>Garland Health Department: </a:t>
            </a:r>
            <a:r>
              <a:rPr lang="en-US" sz="3200" b="1" dirty="0" smtClean="0">
                <a:solidFill>
                  <a:srgbClr val="C00000"/>
                </a:solidFill>
              </a:rPr>
              <a:t>(972) 681-9778</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5710" y="305988"/>
            <a:ext cx="4291045" cy="2773680"/>
          </a:xfrm>
          <a:prstGeom prst="rect">
            <a:avLst/>
          </a:prstGeom>
        </p:spPr>
      </p:pic>
    </p:spTree>
    <p:extLst>
      <p:ext uri="{BB962C8B-B14F-4D97-AF65-F5344CB8AC3E}">
        <p14:creationId xmlns:p14="http://schemas.microsoft.com/office/powerpoint/2010/main" val="12170158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173" y="349827"/>
            <a:ext cx="8951884" cy="959427"/>
          </a:xfrm>
        </p:spPr>
        <p:txBody>
          <a:bodyPr>
            <a:normAutofit/>
          </a:bodyPr>
          <a:lstStyle/>
          <a:p>
            <a:pPr algn="ctr"/>
            <a:r>
              <a:rPr lang="en-US" sz="4000" b="1" dirty="0" smtClean="0"/>
              <a:t>Neighborhood Issues: OVER-PARKING</a:t>
            </a:r>
            <a:endParaRPr lang="en-US" sz="4000" b="1" dirty="0"/>
          </a:p>
        </p:txBody>
      </p:sp>
      <p:sp>
        <p:nvSpPr>
          <p:cNvPr id="3" name="Content Placeholder 2"/>
          <p:cNvSpPr>
            <a:spLocks noGrp="1"/>
          </p:cNvSpPr>
          <p:nvPr>
            <p:ph idx="1"/>
          </p:nvPr>
        </p:nvSpPr>
        <p:spPr>
          <a:xfrm>
            <a:off x="412173" y="1569027"/>
            <a:ext cx="9604664" cy="4104409"/>
          </a:xfrm>
        </p:spPr>
        <p:txBody>
          <a:bodyPr>
            <a:normAutofit/>
          </a:bodyPr>
          <a:lstStyle/>
          <a:p>
            <a:r>
              <a:rPr lang="en-US" dirty="0" smtClean="0">
                <a:solidFill>
                  <a:schemeClr val="tx1"/>
                </a:solidFill>
              </a:rPr>
              <a:t>Many older neighborhoods in District 2 suffer from crowded street parking—narrow streets, smaller homes, too many cars per house, large commercial vehicles &amp; trailers</a:t>
            </a:r>
          </a:p>
          <a:p>
            <a:endParaRPr lang="en-US" dirty="0" smtClean="0">
              <a:solidFill>
                <a:schemeClr val="tx1"/>
              </a:solidFill>
            </a:endParaRPr>
          </a:p>
          <a:p>
            <a:r>
              <a:rPr lang="en-US" dirty="0" smtClean="0">
                <a:solidFill>
                  <a:schemeClr val="tx1"/>
                </a:solidFill>
              </a:rPr>
              <a:t>The Public Safety Committee will be bringing some new commercial truck/trailer neighborhood parking restrictions to Council soon which will help.</a:t>
            </a:r>
          </a:p>
          <a:p>
            <a:endParaRPr lang="en-US" dirty="0" smtClean="0"/>
          </a:p>
          <a:p>
            <a:pPr>
              <a:spcBef>
                <a:spcPts val="0"/>
              </a:spcBef>
            </a:pPr>
            <a:r>
              <a:rPr lang="en-US" dirty="0">
                <a:solidFill>
                  <a:schemeClr val="tx1"/>
                </a:solidFill>
              </a:rPr>
              <a:t>City Staff is currently assembling an array of existing parking ordinances to find </a:t>
            </a:r>
          </a:p>
          <a:p>
            <a:pPr marL="0" indent="0">
              <a:spcBef>
                <a:spcPts val="0"/>
              </a:spcBef>
              <a:buNone/>
            </a:pPr>
            <a:r>
              <a:rPr lang="en-US" dirty="0">
                <a:solidFill>
                  <a:schemeClr val="tx1"/>
                </a:solidFill>
              </a:rPr>
              <a:t>     ways to address the over-parking issues being experienced in our neighborhoods</a:t>
            </a:r>
            <a:r>
              <a:rPr lang="en-US" dirty="0" smtClean="0">
                <a:solidFill>
                  <a:schemeClr val="tx1"/>
                </a:solidFill>
              </a:rPr>
              <a:t>.</a:t>
            </a:r>
          </a:p>
          <a:p>
            <a:pPr marL="0" indent="0">
              <a:spcBef>
                <a:spcPts val="0"/>
              </a:spcBef>
              <a:buNone/>
            </a:pPr>
            <a:endParaRPr lang="en-US" dirty="0">
              <a:solidFill>
                <a:schemeClr val="tx1"/>
              </a:solidFill>
            </a:endParaRPr>
          </a:p>
          <a:p>
            <a:pPr>
              <a:spcBef>
                <a:spcPts val="0"/>
              </a:spcBef>
            </a:pPr>
            <a:r>
              <a:rPr lang="en-US" dirty="0" smtClean="0">
                <a:solidFill>
                  <a:schemeClr val="tx1"/>
                </a:solidFill>
              </a:rPr>
              <a:t>It </a:t>
            </a:r>
            <a:r>
              <a:rPr lang="en-US" dirty="0">
                <a:solidFill>
                  <a:schemeClr val="tx1"/>
                </a:solidFill>
              </a:rPr>
              <a:t>is </a:t>
            </a:r>
            <a:r>
              <a:rPr lang="en-US" dirty="0" smtClean="0">
                <a:solidFill>
                  <a:schemeClr val="tx1"/>
                </a:solidFill>
              </a:rPr>
              <a:t>currently </a:t>
            </a:r>
            <a:r>
              <a:rPr lang="en-US" dirty="0" smtClean="0">
                <a:solidFill>
                  <a:srgbClr val="C00000"/>
                </a:solidFill>
              </a:rPr>
              <a:t>illegal</a:t>
            </a:r>
            <a:r>
              <a:rPr lang="en-US" dirty="0" smtClean="0">
                <a:solidFill>
                  <a:schemeClr val="tx1"/>
                </a:solidFill>
              </a:rPr>
              <a:t> </a:t>
            </a:r>
            <a:r>
              <a:rPr lang="en-US" dirty="0">
                <a:solidFill>
                  <a:schemeClr val="tx1"/>
                </a:solidFill>
              </a:rPr>
              <a:t>to: </a:t>
            </a:r>
            <a:r>
              <a:rPr lang="en-US" dirty="0" smtClean="0">
                <a:solidFill>
                  <a:schemeClr val="tx1"/>
                </a:solidFill>
              </a:rPr>
              <a:t>Block Driveways, Block Sidewalks</a:t>
            </a:r>
            <a:r>
              <a:rPr lang="en-US" dirty="0">
                <a:solidFill>
                  <a:schemeClr val="tx1"/>
                </a:solidFill>
              </a:rPr>
              <a:t>, </a:t>
            </a:r>
            <a:r>
              <a:rPr lang="en-US" dirty="0" smtClean="0">
                <a:solidFill>
                  <a:schemeClr val="tx1"/>
                </a:solidFill>
              </a:rPr>
              <a:t>Park More </a:t>
            </a:r>
            <a:r>
              <a:rPr lang="en-US" dirty="0">
                <a:solidFill>
                  <a:schemeClr val="tx1"/>
                </a:solidFill>
              </a:rPr>
              <a:t>than 18” f</a:t>
            </a:r>
            <a:r>
              <a:rPr lang="en-US" dirty="0" smtClean="0">
                <a:solidFill>
                  <a:schemeClr val="tx1"/>
                </a:solidFill>
              </a:rPr>
              <a:t>rom Curb</a:t>
            </a:r>
            <a:r>
              <a:rPr lang="en-US" dirty="0">
                <a:solidFill>
                  <a:schemeClr val="tx1"/>
                </a:solidFill>
              </a:rPr>
              <a:t>, </a:t>
            </a:r>
            <a:r>
              <a:rPr lang="en-US" dirty="0" smtClean="0">
                <a:solidFill>
                  <a:schemeClr val="tx1"/>
                </a:solidFill>
              </a:rPr>
              <a:t>Park Facing </a:t>
            </a:r>
            <a:r>
              <a:rPr lang="en-US" dirty="0">
                <a:solidFill>
                  <a:schemeClr val="tx1"/>
                </a:solidFill>
              </a:rPr>
              <a:t>the </a:t>
            </a:r>
            <a:r>
              <a:rPr lang="en-US" dirty="0" smtClean="0">
                <a:solidFill>
                  <a:schemeClr val="tx1"/>
                </a:solidFill>
              </a:rPr>
              <a:t>Wrong Direction</a:t>
            </a:r>
            <a:r>
              <a:rPr lang="en-US" dirty="0">
                <a:solidFill>
                  <a:schemeClr val="tx1"/>
                </a:solidFill>
              </a:rPr>
              <a:t>, </a:t>
            </a:r>
            <a:r>
              <a:rPr lang="en-US" dirty="0" smtClean="0">
                <a:solidFill>
                  <a:schemeClr val="tx1"/>
                </a:solidFill>
              </a:rPr>
              <a:t>Park Within </a:t>
            </a:r>
            <a:r>
              <a:rPr lang="en-US" dirty="0">
                <a:solidFill>
                  <a:schemeClr val="tx1"/>
                </a:solidFill>
              </a:rPr>
              <a:t>15’ </a:t>
            </a:r>
            <a:r>
              <a:rPr lang="en-US" dirty="0" smtClean="0">
                <a:solidFill>
                  <a:schemeClr val="tx1"/>
                </a:solidFill>
              </a:rPr>
              <a:t>of a Fire Hydrant</a:t>
            </a:r>
            <a:r>
              <a:rPr lang="en-US" dirty="0">
                <a:solidFill>
                  <a:schemeClr val="tx1"/>
                </a:solidFill>
              </a:rPr>
              <a:t>, </a:t>
            </a:r>
            <a:r>
              <a:rPr lang="en-US" dirty="0" smtClean="0">
                <a:solidFill>
                  <a:schemeClr val="tx1"/>
                </a:solidFill>
              </a:rPr>
              <a:t>Park Within </a:t>
            </a:r>
            <a:r>
              <a:rPr lang="en-US" dirty="0">
                <a:solidFill>
                  <a:schemeClr val="tx1"/>
                </a:solidFill>
              </a:rPr>
              <a:t>30’ </a:t>
            </a:r>
            <a:r>
              <a:rPr lang="en-US" dirty="0" smtClean="0">
                <a:solidFill>
                  <a:schemeClr val="tx1"/>
                </a:solidFill>
              </a:rPr>
              <a:t>of </a:t>
            </a:r>
            <a:r>
              <a:rPr lang="en-US" dirty="0">
                <a:solidFill>
                  <a:schemeClr val="tx1"/>
                </a:solidFill>
              </a:rPr>
              <a:t>a </a:t>
            </a:r>
            <a:r>
              <a:rPr lang="en-US" dirty="0" smtClean="0">
                <a:solidFill>
                  <a:schemeClr val="tx1"/>
                </a:solidFill>
              </a:rPr>
              <a:t>Stop Sign</a:t>
            </a:r>
            <a:r>
              <a:rPr lang="en-US" dirty="0">
                <a:solidFill>
                  <a:schemeClr val="tx1"/>
                </a:solidFill>
              </a:rPr>
              <a:t>, etc</a:t>
            </a:r>
            <a:r>
              <a:rPr lang="en-US" dirty="0" smtClean="0">
                <a:solidFill>
                  <a:schemeClr val="tx1"/>
                </a:solidFill>
              </a:rPr>
              <a:t>.</a:t>
            </a:r>
          </a:p>
          <a:p>
            <a:pPr>
              <a:spcBef>
                <a:spcPts val="0"/>
              </a:spcBef>
            </a:pPr>
            <a:endParaRPr lang="en-US" dirty="0">
              <a:solidFill>
                <a:schemeClr val="tx1"/>
              </a:solidFill>
            </a:endParaRPr>
          </a:p>
          <a:p>
            <a:pPr>
              <a:spcBef>
                <a:spcPts val="0"/>
              </a:spcBef>
            </a:pPr>
            <a:endParaRPr lang="en-US" dirty="0" smtClean="0">
              <a:solidFill>
                <a:schemeClr val="tx1"/>
              </a:solidFill>
            </a:endParaRPr>
          </a:p>
          <a:p>
            <a:pPr>
              <a:spcBef>
                <a:spcPts val="0"/>
              </a:spcBef>
            </a:pPr>
            <a:endParaRPr lang="en-US" dirty="0">
              <a:solidFill>
                <a:schemeClr val="tx1"/>
              </a:solidFill>
            </a:endParaRPr>
          </a:p>
          <a:p>
            <a:pPr>
              <a:spcBef>
                <a:spcPts val="0"/>
              </a:spcBef>
            </a:pPr>
            <a:endParaRPr lang="en-US" dirty="0" smtClean="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8390" y="5455226"/>
            <a:ext cx="1253837" cy="1253837"/>
          </a:xfrm>
          <a:prstGeom prst="rect">
            <a:avLst/>
          </a:prstGeom>
        </p:spPr>
      </p:pic>
    </p:spTree>
    <p:extLst>
      <p:ext uri="{BB962C8B-B14F-4D97-AF65-F5344CB8AC3E}">
        <p14:creationId xmlns:p14="http://schemas.microsoft.com/office/powerpoint/2010/main" val="42944678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742" y="2640239"/>
            <a:ext cx="10515600" cy="1325563"/>
          </a:xfrm>
        </p:spPr>
        <p:txBody>
          <a:bodyPr>
            <a:noAutofit/>
          </a:bodyPr>
          <a:lstStyle/>
          <a:p>
            <a:pPr algn="ctr"/>
            <a:r>
              <a:rPr lang="en-US" sz="9600" b="1" dirty="0" smtClean="0"/>
              <a:t>QUESTIONS?</a:t>
            </a:r>
            <a:endParaRPr lang="en-US" sz="9600" b="1" dirty="0"/>
          </a:p>
        </p:txBody>
      </p:sp>
    </p:spTree>
    <p:extLst>
      <p:ext uri="{BB962C8B-B14F-4D97-AF65-F5344CB8AC3E}">
        <p14:creationId xmlns:p14="http://schemas.microsoft.com/office/powerpoint/2010/main" val="30637288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8173" y="357770"/>
            <a:ext cx="5875826" cy="831746"/>
          </a:xfrm>
        </p:spPr>
        <p:txBody>
          <a:bodyPr>
            <a:normAutofit/>
          </a:bodyPr>
          <a:lstStyle/>
          <a:p>
            <a:pPr algn="ctr"/>
            <a:r>
              <a:rPr lang="en-US" dirty="0" smtClean="0">
                <a:latin typeface="+mn-lt"/>
              </a:rPr>
              <a:t>Downtown </a:t>
            </a:r>
            <a:r>
              <a:rPr lang="en-US" dirty="0" smtClean="0">
                <a:latin typeface="+mn-lt"/>
              </a:rPr>
              <a:t>Redevelopment</a:t>
            </a:r>
            <a:endParaRPr lang="en-US" dirty="0">
              <a:latin typeface="+mn-lt"/>
            </a:endParaRPr>
          </a:p>
        </p:txBody>
      </p:sp>
      <p:sp>
        <p:nvSpPr>
          <p:cNvPr id="3" name="Content Placeholder 2"/>
          <p:cNvSpPr>
            <a:spLocks noGrp="1"/>
          </p:cNvSpPr>
          <p:nvPr>
            <p:ph idx="1"/>
          </p:nvPr>
        </p:nvSpPr>
        <p:spPr>
          <a:xfrm>
            <a:off x="533399" y="1338943"/>
            <a:ext cx="6281057" cy="4722810"/>
          </a:xfrm>
        </p:spPr>
        <p:txBody>
          <a:bodyPr>
            <a:normAutofit/>
          </a:bodyPr>
          <a:lstStyle/>
          <a:p>
            <a:pPr marL="34290" indent="0">
              <a:spcBef>
                <a:spcPts val="450"/>
              </a:spcBef>
              <a:buNone/>
            </a:pPr>
            <a:endParaRPr lang="en-US" sz="1950" dirty="0"/>
          </a:p>
          <a:p>
            <a:pPr>
              <a:spcBef>
                <a:spcPts val="450"/>
              </a:spcBef>
            </a:pPr>
            <a:r>
              <a:rPr lang="en-US" sz="1950" b="1" dirty="0">
                <a:solidFill>
                  <a:srgbClr val="C00000"/>
                </a:solidFill>
              </a:rPr>
              <a:t>In </a:t>
            </a:r>
            <a:r>
              <a:rPr lang="en-US" sz="1950" b="1" dirty="0">
                <a:solidFill>
                  <a:srgbClr val="C00000"/>
                </a:solidFill>
              </a:rPr>
              <a:t>May, City Council approved a </a:t>
            </a:r>
            <a:r>
              <a:rPr lang="en-US" sz="1950" b="1" dirty="0">
                <a:solidFill>
                  <a:srgbClr val="C00000"/>
                </a:solidFill>
              </a:rPr>
              <a:t>$</a:t>
            </a:r>
            <a:r>
              <a:rPr lang="en-US" sz="1950" b="1" dirty="0" smtClean="0">
                <a:solidFill>
                  <a:srgbClr val="C00000"/>
                </a:solidFill>
              </a:rPr>
              <a:t>3m </a:t>
            </a:r>
            <a:r>
              <a:rPr lang="en-US" sz="1950" b="1" dirty="0">
                <a:solidFill>
                  <a:srgbClr val="C00000"/>
                </a:solidFill>
              </a:rPr>
              <a:t>project </a:t>
            </a:r>
            <a:r>
              <a:rPr lang="en-US" sz="1950" b="1" dirty="0">
                <a:solidFill>
                  <a:srgbClr val="C00000"/>
                </a:solidFill>
              </a:rPr>
              <a:t>plan for the remaining Downtown TIF </a:t>
            </a:r>
            <a:r>
              <a:rPr lang="en-US" sz="1950" b="1" dirty="0" smtClean="0">
                <a:solidFill>
                  <a:srgbClr val="C00000"/>
                </a:solidFill>
              </a:rPr>
              <a:t>Funds</a:t>
            </a:r>
          </a:p>
          <a:p>
            <a:pPr>
              <a:spcBef>
                <a:spcPts val="450"/>
              </a:spcBef>
            </a:pPr>
            <a:endParaRPr lang="en-US" sz="1950" dirty="0"/>
          </a:p>
          <a:p>
            <a:pPr>
              <a:spcBef>
                <a:spcPts val="450"/>
              </a:spcBef>
            </a:pPr>
            <a:r>
              <a:rPr lang="en-US" sz="1950" dirty="0"/>
              <a:t>Downtown </a:t>
            </a:r>
            <a:r>
              <a:rPr lang="en-US" sz="1950" dirty="0"/>
              <a:t>Coordinator position created; start date is October </a:t>
            </a:r>
            <a:r>
              <a:rPr lang="en-US" sz="1950" dirty="0" smtClean="0"/>
              <a:t>1</a:t>
            </a:r>
          </a:p>
          <a:p>
            <a:pPr>
              <a:spcBef>
                <a:spcPts val="450"/>
              </a:spcBef>
            </a:pPr>
            <a:endParaRPr lang="en-US" sz="1950" dirty="0"/>
          </a:p>
          <a:p>
            <a:pPr>
              <a:spcBef>
                <a:spcPts val="450"/>
              </a:spcBef>
            </a:pPr>
            <a:r>
              <a:rPr lang="en-US" sz="1950" b="1" dirty="0">
                <a:solidFill>
                  <a:srgbClr val="C00000"/>
                </a:solidFill>
              </a:rPr>
              <a:t>Year-round LED lights on building rooftops and tree trunks around the </a:t>
            </a:r>
            <a:r>
              <a:rPr lang="en-US" sz="1950" b="1" dirty="0" smtClean="0">
                <a:solidFill>
                  <a:srgbClr val="C00000"/>
                </a:solidFill>
              </a:rPr>
              <a:t>Square</a:t>
            </a:r>
          </a:p>
          <a:p>
            <a:pPr>
              <a:spcBef>
                <a:spcPts val="450"/>
              </a:spcBef>
            </a:pPr>
            <a:endParaRPr lang="en-US" sz="1950" dirty="0"/>
          </a:p>
          <a:p>
            <a:pPr>
              <a:spcBef>
                <a:spcPts val="450"/>
              </a:spcBef>
            </a:pPr>
            <a:r>
              <a:rPr lang="en-US" sz="1950" dirty="0"/>
              <a:t>SPLASH radio system around the Square to pipe in music and allow for public announcements during events</a:t>
            </a:r>
            <a:endParaRPr lang="en-US" sz="1950" dirty="0"/>
          </a:p>
          <a:p>
            <a:pPr>
              <a:spcBef>
                <a:spcPts val="450"/>
              </a:spcBef>
            </a:pPr>
            <a:endParaRPr lang="en-US" sz="1950" dirty="0"/>
          </a:p>
          <a:p>
            <a:pPr>
              <a:spcBef>
                <a:spcPts val="450"/>
              </a:spcBef>
            </a:pP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832"/>
          <a:stretch/>
        </p:blipFill>
        <p:spPr>
          <a:xfrm>
            <a:off x="7208911" y="2150236"/>
            <a:ext cx="4613097" cy="2585415"/>
          </a:xfrm>
          <a:prstGeom prst="rect">
            <a:avLst/>
          </a:prstGeom>
        </p:spPr>
      </p:pic>
    </p:spTree>
    <p:extLst>
      <p:ext uri="{BB962C8B-B14F-4D97-AF65-F5344CB8AC3E}">
        <p14:creationId xmlns:p14="http://schemas.microsoft.com/office/powerpoint/2010/main" val="20077336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0114" y="228601"/>
            <a:ext cx="7786750" cy="6285216"/>
          </a:xfrm>
        </p:spPr>
        <p:txBody>
          <a:bodyPr>
            <a:normAutofit lnSpcReduction="10000"/>
          </a:bodyPr>
          <a:lstStyle/>
          <a:p>
            <a:pPr marL="34290" indent="0">
              <a:spcBef>
                <a:spcPts val="450"/>
              </a:spcBef>
              <a:buNone/>
            </a:pPr>
            <a:r>
              <a:rPr lang="en-US" sz="3600" b="1" dirty="0">
                <a:solidFill>
                  <a:schemeClr val="tx1"/>
                </a:solidFill>
              </a:rPr>
              <a:t>Next </a:t>
            </a:r>
            <a:r>
              <a:rPr lang="en-US" sz="3600" b="1" dirty="0" smtClean="0">
                <a:solidFill>
                  <a:schemeClr val="tx1"/>
                </a:solidFill>
              </a:rPr>
              <a:t>Up</a:t>
            </a:r>
            <a:r>
              <a:rPr lang="en-US" sz="3600" b="1" dirty="0">
                <a:solidFill>
                  <a:schemeClr val="tx1"/>
                </a:solidFill>
              </a:rPr>
              <a:t>:  </a:t>
            </a:r>
            <a:endParaRPr lang="en-US" sz="3600" b="1" dirty="0" smtClean="0">
              <a:solidFill>
                <a:schemeClr val="tx1"/>
              </a:solidFill>
            </a:endParaRPr>
          </a:p>
          <a:p>
            <a:pPr marL="34290" indent="0">
              <a:spcBef>
                <a:spcPts val="450"/>
              </a:spcBef>
              <a:buNone/>
            </a:pPr>
            <a:endParaRPr lang="en-US" sz="1950" b="1" dirty="0">
              <a:solidFill>
                <a:srgbClr val="C00000"/>
              </a:solidFill>
            </a:endParaRPr>
          </a:p>
          <a:p>
            <a:pPr>
              <a:spcBef>
                <a:spcPts val="450"/>
              </a:spcBef>
            </a:pPr>
            <a:r>
              <a:rPr lang="en-US" sz="1950" b="1" dirty="0">
                <a:solidFill>
                  <a:srgbClr val="C00000"/>
                </a:solidFill>
              </a:rPr>
              <a:t>Creation of a </a:t>
            </a:r>
            <a:r>
              <a:rPr lang="en-US" sz="1950" b="1" dirty="0" smtClean="0">
                <a:solidFill>
                  <a:srgbClr val="C00000"/>
                </a:solidFill>
              </a:rPr>
              <a:t>Downtown Stakeholder Forum </a:t>
            </a:r>
            <a:r>
              <a:rPr lang="en-US" sz="1950" b="1" dirty="0">
                <a:solidFill>
                  <a:srgbClr val="C00000"/>
                </a:solidFill>
              </a:rPr>
              <a:t>for sharing announcements, resources, and event calendar </a:t>
            </a:r>
            <a:r>
              <a:rPr lang="en-US" sz="1950" b="1" dirty="0" smtClean="0">
                <a:solidFill>
                  <a:srgbClr val="C00000"/>
                </a:solidFill>
              </a:rPr>
              <a:t>details</a:t>
            </a:r>
          </a:p>
          <a:p>
            <a:pPr>
              <a:spcBef>
                <a:spcPts val="450"/>
              </a:spcBef>
            </a:pPr>
            <a:endParaRPr lang="en-US" sz="1950" dirty="0"/>
          </a:p>
          <a:p>
            <a:pPr>
              <a:spcBef>
                <a:spcPts val="450"/>
              </a:spcBef>
            </a:pPr>
            <a:r>
              <a:rPr lang="en-US" sz="1950" dirty="0"/>
              <a:t>Selection of a seasonal décor vendor to decorate </a:t>
            </a:r>
            <a:r>
              <a:rPr lang="en-US" sz="1950" dirty="0" smtClean="0"/>
              <a:t>storefronts</a:t>
            </a:r>
          </a:p>
          <a:p>
            <a:pPr>
              <a:spcBef>
                <a:spcPts val="450"/>
              </a:spcBef>
            </a:pPr>
            <a:endParaRPr lang="en-US" sz="1950" dirty="0"/>
          </a:p>
          <a:p>
            <a:pPr>
              <a:spcBef>
                <a:spcPts val="450"/>
              </a:spcBef>
            </a:pPr>
            <a:r>
              <a:rPr lang="en-US" sz="1950" b="1" dirty="0">
                <a:solidFill>
                  <a:srgbClr val="C00000"/>
                </a:solidFill>
              </a:rPr>
              <a:t>Façade Improvement Program </a:t>
            </a:r>
            <a:r>
              <a:rPr lang="en-US" sz="1950" b="1" dirty="0" smtClean="0">
                <a:solidFill>
                  <a:srgbClr val="C00000"/>
                </a:solidFill>
              </a:rPr>
              <a:t>Pilot Project(s)</a:t>
            </a:r>
          </a:p>
          <a:p>
            <a:pPr marL="0" indent="0">
              <a:spcBef>
                <a:spcPts val="450"/>
              </a:spcBef>
              <a:buNone/>
            </a:pPr>
            <a:r>
              <a:rPr lang="en-US" sz="1600" dirty="0" smtClean="0">
                <a:solidFill>
                  <a:schemeClr val="tx1"/>
                </a:solidFill>
              </a:rPr>
              <a:t>     (50/50 City/Business Owner Project)</a:t>
            </a:r>
          </a:p>
          <a:p>
            <a:pPr>
              <a:spcBef>
                <a:spcPts val="450"/>
              </a:spcBef>
            </a:pPr>
            <a:endParaRPr lang="en-US" sz="1950" b="1" dirty="0">
              <a:solidFill>
                <a:srgbClr val="C00000"/>
              </a:solidFill>
            </a:endParaRPr>
          </a:p>
          <a:p>
            <a:pPr>
              <a:spcBef>
                <a:spcPts val="450"/>
              </a:spcBef>
            </a:pPr>
            <a:r>
              <a:rPr lang="en-US" sz="1950" dirty="0" smtClean="0"/>
              <a:t>Installation </a:t>
            </a:r>
            <a:r>
              <a:rPr lang="en-US" sz="1950" dirty="0"/>
              <a:t>of additional fixtures, such as seating, trash receptacles, drinking fountain, </a:t>
            </a:r>
            <a:r>
              <a:rPr lang="en-US" sz="1950" dirty="0" err="1"/>
              <a:t>etc</a:t>
            </a:r>
            <a:r>
              <a:rPr lang="en-US" sz="1950" dirty="0" smtClean="0"/>
              <a:t>…</a:t>
            </a:r>
          </a:p>
          <a:p>
            <a:pPr>
              <a:spcBef>
                <a:spcPts val="450"/>
              </a:spcBef>
            </a:pPr>
            <a:endParaRPr lang="en-US" sz="1950" dirty="0"/>
          </a:p>
          <a:p>
            <a:pPr>
              <a:spcBef>
                <a:spcPts val="450"/>
              </a:spcBef>
            </a:pPr>
            <a:r>
              <a:rPr lang="en-US" sz="1950" b="1" dirty="0">
                <a:solidFill>
                  <a:srgbClr val="C00000"/>
                </a:solidFill>
              </a:rPr>
              <a:t>Purchase of a semi-permanent structure to provide shade protection and visual </a:t>
            </a:r>
            <a:r>
              <a:rPr lang="en-US" sz="1950" b="1" dirty="0" smtClean="0">
                <a:solidFill>
                  <a:srgbClr val="C00000"/>
                </a:solidFill>
              </a:rPr>
              <a:t>interest</a:t>
            </a:r>
          </a:p>
          <a:p>
            <a:pPr>
              <a:spcBef>
                <a:spcPts val="450"/>
              </a:spcBef>
            </a:pPr>
            <a:endParaRPr lang="en-US" sz="1950" dirty="0"/>
          </a:p>
          <a:p>
            <a:pPr>
              <a:spcBef>
                <a:spcPts val="450"/>
              </a:spcBef>
            </a:pPr>
            <a:r>
              <a:rPr lang="en-US" sz="1950" dirty="0">
                <a:solidFill>
                  <a:schemeClr val="tx1"/>
                </a:solidFill>
              </a:rPr>
              <a:t>Square redesign is scheduled to begin in early 2019, following completion of the infrastructure and parking master plans</a:t>
            </a:r>
          </a:p>
          <a:p>
            <a:pPr>
              <a:spcBef>
                <a:spcPts val="450"/>
              </a:spcBef>
            </a:pPr>
            <a:endParaRPr lang="en-US" sz="1950" dirty="0"/>
          </a:p>
          <a:p>
            <a:pPr>
              <a:spcBef>
                <a:spcPts val="450"/>
              </a:spcBef>
            </a:pPr>
            <a:endParaRPr lang="en-US" sz="1950" dirty="0"/>
          </a:p>
          <a:p>
            <a:pPr>
              <a:spcBef>
                <a:spcPts val="450"/>
              </a:spcBef>
            </a:pPr>
            <a:endParaRPr lang="en-US" sz="1950" dirty="0"/>
          </a:p>
          <a:p>
            <a:pPr>
              <a:spcBef>
                <a:spcPts val="450"/>
              </a:spcBef>
            </a:pPr>
            <a:endParaRPr lang="en-US" sz="1950" dirty="0"/>
          </a:p>
          <a:p>
            <a:pPr>
              <a:spcBef>
                <a:spcPts val="450"/>
              </a:spcBef>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4456" y="556209"/>
            <a:ext cx="2060143" cy="3083790"/>
          </a:xfrm>
          <a:prstGeom prst="rect">
            <a:avLst/>
          </a:prstGeom>
        </p:spPr>
      </p:pic>
      <p:pic>
        <p:nvPicPr>
          <p:cNvPr id="6" name="Picture 5"/>
          <p:cNvPicPr>
            <a:picLocks noChangeAspect="1"/>
          </p:cNvPicPr>
          <p:nvPr/>
        </p:nvPicPr>
        <p:blipFill rotWithShape="1">
          <a:blip r:embed="rId4"/>
          <a:srcRect l="36666" t="17692" r="37500" b="16154"/>
          <a:stretch/>
        </p:blipFill>
        <p:spPr>
          <a:xfrm>
            <a:off x="9514114" y="2552614"/>
            <a:ext cx="2552817" cy="3541005"/>
          </a:xfrm>
          <a:prstGeom prst="rect">
            <a:avLst/>
          </a:prstGeom>
        </p:spPr>
      </p:pic>
    </p:spTree>
    <p:extLst>
      <p:ext uri="{BB962C8B-B14F-4D97-AF65-F5344CB8AC3E}">
        <p14:creationId xmlns:p14="http://schemas.microsoft.com/office/powerpoint/2010/main" val="3986019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963" y="193972"/>
            <a:ext cx="9601200" cy="751114"/>
          </a:xfrm>
        </p:spPr>
        <p:txBody>
          <a:bodyPr>
            <a:noAutofit/>
          </a:bodyPr>
          <a:lstStyle/>
          <a:p>
            <a:pPr algn="ctr"/>
            <a:r>
              <a:rPr lang="en-US" sz="4400" dirty="0" smtClean="0">
                <a:solidFill>
                  <a:srgbClr val="92D050"/>
                </a:solidFill>
              </a:rPr>
              <a:t>Join the Fun Downtown</a:t>
            </a:r>
            <a:r>
              <a:rPr lang="en-US" sz="4400" dirty="0" smtClean="0"/>
              <a:t>!</a:t>
            </a:r>
            <a:endParaRPr lang="en-US" sz="4400" dirty="0"/>
          </a:p>
        </p:txBody>
      </p:sp>
      <p:pic>
        <p:nvPicPr>
          <p:cNvPr id="4" name="Content Placeholder 3" descr="Poster idea 1.pdf - Adobe Acrobat Pro DC"/>
          <p:cNvPicPr>
            <a:picLocks noGrp="1" noChangeAspect="1"/>
          </p:cNvPicPr>
          <p:nvPr>
            <p:ph idx="1"/>
          </p:nvPr>
        </p:nvPicPr>
        <p:blipFill rotWithShape="1">
          <a:blip r:embed="rId3">
            <a:extLst>
              <a:ext uri="{28A0092B-C50C-407E-A947-70E740481C1C}">
                <a14:useLocalDpi xmlns:a14="http://schemas.microsoft.com/office/drawing/2010/main" val="0"/>
              </a:ext>
            </a:extLst>
          </a:blip>
          <a:srcRect l="25169" t="14493" r="41124" b="328"/>
          <a:stretch/>
        </p:blipFill>
        <p:spPr>
          <a:xfrm>
            <a:off x="298863" y="1234416"/>
            <a:ext cx="3529336" cy="5552989"/>
          </a:xfrm>
          <a:prstGeom prst="rect">
            <a:avLst/>
          </a:prstGeo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9457" y="1770819"/>
            <a:ext cx="6683831" cy="2227944"/>
          </a:xfrm>
          <a:prstGeom prst="rect">
            <a:avLst/>
          </a:prstGeom>
        </p:spPr>
      </p:pic>
      <p:sp>
        <p:nvSpPr>
          <p:cNvPr id="6" name="TextBox 5"/>
          <p:cNvSpPr txBox="1"/>
          <p:nvPr/>
        </p:nvSpPr>
        <p:spPr>
          <a:xfrm>
            <a:off x="5188360" y="1163017"/>
            <a:ext cx="5575300" cy="584775"/>
          </a:xfrm>
          <a:prstGeom prst="rect">
            <a:avLst/>
          </a:prstGeom>
          <a:noFill/>
        </p:spPr>
        <p:txBody>
          <a:bodyPr wrap="square" rtlCol="0">
            <a:spAutoFit/>
          </a:bodyPr>
          <a:lstStyle/>
          <a:p>
            <a:pPr algn="ctr"/>
            <a:r>
              <a:rPr lang="en-US" sz="3200" b="1" dirty="0" smtClean="0"/>
              <a:t>THIS SATURDAY</a:t>
            </a:r>
            <a:r>
              <a:rPr lang="en-US" sz="3200" dirty="0" smtClean="0"/>
              <a:t>!</a:t>
            </a:r>
            <a:endParaRPr lang="en-US" sz="32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4200" y="5441485"/>
            <a:ext cx="1246795" cy="1246795"/>
          </a:xfrm>
          <a:prstGeom prst="rect">
            <a:avLst/>
          </a:prstGeom>
        </p:spPr>
      </p:pic>
      <p:sp>
        <p:nvSpPr>
          <p:cNvPr id="8" name="TextBox 7"/>
          <p:cNvSpPr txBox="1"/>
          <p:nvPr/>
        </p:nvSpPr>
        <p:spPr>
          <a:xfrm>
            <a:off x="4151248" y="4890388"/>
            <a:ext cx="5148616" cy="1477328"/>
          </a:xfrm>
          <a:prstGeom prst="rect">
            <a:avLst/>
          </a:prstGeom>
          <a:noFill/>
        </p:spPr>
        <p:txBody>
          <a:bodyPr wrap="square" rtlCol="0">
            <a:spAutoFit/>
          </a:bodyPr>
          <a:lstStyle/>
          <a:p>
            <a:r>
              <a:rPr lang="en-US" dirty="0" smtClean="0"/>
              <a:t>Wine Walk: Get </a:t>
            </a:r>
            <a:r>
              <a:rPr lang="en-US" dirty="0"/>
              <a:t>your tickets now to receive a commemorative 9 oz. stemless wine glass with the event logo along with an event passport, restaurant coupon book, free wine samples, 1 prize drawing ticket, and a shopping bag!</a:t>
            </a:r>
          </a:p>
        </p:txBody>
      </p:sp>
    </p:spTree>
    <p:extLst>
      <p:ext uri="{BB962C8B-B14F-4D97-AF65-F5344CB8AC3E}">
        <p14:creationId xmlns:p14="http://schemas.microsoft.com/office/powerpoint/2010/main" val="40079760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1555"/>
            <a:ext cx="9045402" cy="1320800"/>
          </a:xfrm>
        </p:spPr>
        <p:txBody>
          <a:bodyPr>
            <a:normAutofit fontScale="90000"/>
          </a:bodyPr>
          <a:lstStyle/>
          <a:p>
            <a:pPr algn="ctr"/>
            <a:r>
              <a:rPr kumimoji="0" lang="en-US" altLang="en-US" sz="6000" b="0" i="0" u="none" strike="noStrike" cap="none" normalizeH="0" baseline="0" dirty="0" smtClean="0">
                <a:ln>
                  <a:noFill/>
                </a:ln>
                <a:solidFill>
                  <a:srgbClr val="002060"/>
                </a:solidFill>
                <a:effectLst/>
                <a:latin typeface="Arial Black" panose="020B0A04020102020204" pitchFamily="34" charset="0"/>
              </a:rPr>
              <a:t>District 2 Crime Report Report</a:t>
            </a:r>
            <a:r>
              <a:rPr kumimoji="0" lang="en-US" altLang="en-US" b="0" i="0" u="none" strike="noStrike" cap="none" normalizeH="0" baseline="0" dirty="0" smtClean="0">
                <a:ln>
                  <a:noFill/>
                </a:ln>
                <a:solidFill>
                  <a:schemeClr val="tx1"/>
                </a:solidFill>
                <a:effectLst/>
                <a:latin typeface="Arial" panose="020B0604020202020204" pitchFamily="34" charset="0"/>
              </a:rPr>
              <a:t/>
            </a:r>
            <a:br>
              <a:rPr kumimoji="0" lang="en-US" altLang="en-US" b="0" i="0" u="none" strike="noStrike" cap="none" normalizeH="0" baseline="0" dirty="0" smtClean="0">
                <a:ln>
                  <a:noFill/>
                </a:ln>
                <a:solidFill>
                  <a:schemeClr val="tx1"/>
                </a:solidFill>
                <a:effectLst/>
                <a:latin typeface="Arial" panose="020B0604020202020204" pitchFamily="34" charset="0"/>
              </a:rPr>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9543" y="1564709"/>
            <a:ext cx="5018314" cy="5018314"/>
          </a:xfrm>
        </p:spPr>
      </p:pic>
    </p:spTree>
    <p:extLst>
      <p:ext uri="{BB962C8B-B14F-4D97-AF65-F5344CB8AC3E}">
        <p14:creationId xmlns:p14="http://schemas.microsoft.com/office/powerpoint/2010/main" val="33455782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8668"/>
            <a:ext cx="10515600" cy="1325563"/>
          </a:xfrm>
        </p:spPr>
        <p:txBody>
          <a:bodyPr>
            <a:normAutofit fontScale="90000"/>
          </a:bodyPr>
          <a:lstStyle/>
          <a:p>
            <a:pPr algn="ctr"/>
            <a:r>
              <a:rPr lang="en-US" b="1" dirty="0" smtClean="0">
                <a:solidFill>
                  <a:srgbClr val="002060"/>
                </a:solidFill>
                <a:latin typeface="Arial Black" panose="020B0A04020102020204" pitchFamily="34" charset="0"/>
              </a:rPr>
              <a:t>DISTRICT 2</a:t>
            </a:r>
            <a:r>
              <a:rPr lang="en-US" b="1" dirty="0" smtClean="0">
                <a:solidFill>
                  <a:srgbClr val="002060"/>
                </a:solidFill>
              </a:rPr>
              <a:t>	</a:t>
            </a:r>
            <a:br>
              <a:rPr lang="en-US" b="1" dirty="0" smtClean="0">
                <a:solidFill>
                  <a:srgbClr val="002060"/>
                </a:solidFill>
              </a:rPr>
            </a:br>
            <a:r>
              <a:rPr lang="en-US" b="1" dirty="0" smtClean="0">
                <a:solidFill>
                  <a:srgbClr val="002060"/>
                </a:solidFill>
              </a:rPr>
              <a:t>Monthly Uniform Crime Reports</a:t>
            </a:r>
            <a:br>
              <a:rPr lang="en-US" b="1" dirty="0" smtClean="0">
                <a:solidFill>
                  <a:srgbClr val="002060"/>
                </a:solidFill>
              </a:rPr>
            </a:br>
            <a:r>
              <a:rPr lang="en-US" sz="3600" b="1" dirty="0" smtClean="0">
                <a:solidFill>
                  <a:srgbClr val="002060"/>
                </a:solidFill>
              </a:rPr>
              <a:t>Past 6 Months: 2018 Vs 2017</a:t>
            </a:r>
            <a:endParaRPr lang="en-US" sz="3600" b="1" dirty="0">
              <a:solidFill>
                <a:srgbClr val="002060"/>
              </a:solidFill>
            </a:endParaRPr>
          </a:p>
        </p:txBody>
      </p:sp>
      <p:sp>
        <p:nvSpPr>
          <p:cNvPr id="3" name="Content Placeholder 2"/>
          <p:cNvSpPr>
            <a:spLocks noGrp="1"/>
          </p:cNvSpPr>
          <p:nvPr>
            <p:ph idx="1"/>
          </p:nvPr>
        </p:nvSpPr>
        <p:spPr>
          <a:xfrm>
            <a:off x="838200" y="2195739"/>
            <a:ext cx="10515600" cy="4351338"/>
          </a:xfrm>
        </p:spPr>
        <p:txBody>
          <a:bodyPr/>
          <a:lstStyle/>
          <a:p>
            <a:r>
              <a:rPr lang="en-US" dirty="0" smtClean="0"/>
              <a:t>District 2 has experienced a </a:t>
            </a:r>
            <a:r>
              <a:rPr lang="en-US" b="1" dirty="0" smtClean="0">
                <a:solidFill>
                  <a:srgbClr val="FF0000"/>
                </a:solidFill>
              </a:rPr>
              <a:t>23% </a:t>
            </a:r>
            <a:r>
              <a:rPr lang="en-US" dirty="0" smtClean="0"/>
              <a:t>reduction in reported crime in 2018 over 2017</a:t>
            </a:r>
          </a:p>
          <a:p>
            <a:r>
              <a:rPr lang="en-US" dirty="0" smtClean="0"/>
              <a:t>By comparison, the City of Garland has experienced a </a:t>
            </a:r>
            <a:r>
              <a:rPr lang="en-US" b="1" dirty="0" smtClean="0">
                <a:solidFill>
                  <a:srgbClr val="FF0000"/>
                </a:solidFill>
              </a:rPr>
              <a:t>13%</a:t>
            </a:r>
            <a:r>
              <a:rPr lang="en-US" dirty="0" smtClean="0"/>
              <a:t> reduction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0657" y="3284764"/>
            <a:ext cx="6128658" cy="3447370"/>
          </a:xfrm>
          <a:prstGeom prst="rect">
            <a:avLst/>
          </a:prstGeom>
        </p:spPr>
      </p:pic>
    </p:spTree>
    <p:extLst>
      <p:ext uri="{BB962C8B-B14F-4D97-AF65-F5344CB8AC3E}">
        <p14:creationId xmlns:p14="http://schemas.microsoft.com/office/powerpoint/2010/main" val="3918154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12492</TotalTime>
  <Words>3237</Words>
  <Application>Microsoft Office PowerPoint</Application>
  <PresentationFormat>Widescreen</PresentationFormat>
  <Paragraphs>331</Paragraphs>
  <Slides>46</Slides>
  <Notes>5</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46</vt:i4>
      </vt:variant>
    </vt:vector>
  </HeadingPairs>
  <TitlesOfParts>
    <vt:vector size="65" baseType="lpstr">
      <vt:lpstr>Arial Unicode MS</vt:lpstr>
      <vt:lpstr>Algerian</vt:lpstr>
      <vt:lpstr>Arial</vt:lpstr>
      <vt:lpstr>Arial Black</vt:lpstr>
      <vt:lpstr>Arial Rounded MT Bold</vt:lpstr>
      <vt:lpstr>Bahnschrift</vt:lpstr>
      <vt:lpstr>Bahnschrift SemiBold</vt:lpstr>
      <vt:lpstr>Bahnschrift SemiBold Condensed</vt:lpstr>
      <vt:lpstr>Berlin Sans FB</vt:lpstr>
      <vt:lpstr>Bradley Hand ITC</vt:lpstr>
      <vt:lpstr>Calibri</vt:lpstr>
      <vt:lpstr>Cambria</vt:lpstr>
      <vt:lpstr>Castellar</vt:lpstr>
      <vt:lpstr>Courier New</vt:lpstr>
      <vt:lpstr>Elephant</vt:lpstr>
      <vt:lpstr>Trebuchet MS</vt:lpstr>
      <vt:lpstr>Wingdings</vt:lpstr>
      <vt:lpstr>Wingdings 3</vt:lpstr>
      <vt:lpstr>Facet</vt:lpstr>
      <vt:lpstr>PowerPoint Presentation</vt:lpstr>
      <vt:lpstr>PowerPoint Presentation</vt:lpstr>
      <vt:lpstr>Downtown!</vt:lpstr>
      <vt:lpstr>Downtown Redevelopment</vt:lpstr>
      <vt:lpstr>Downtown Redevelopment</vt:lpstr>
      <vt:lpstr>PowerPoint Presentation</vt:lpstr>
      <vt:lpstr>Join the Fun Downtown!</vt:lpstr>
      <vt:lpstr>District 2 Crime Report Report </vt:lpstr>
      <vt:lpstr>DISTRICT 2  Monthly Uniform Crime Reports Past 6 Months: 2018 Vs 2017</vt:lpstr>
      <vt:lpstr>Most Common D2 Crimes…</vt:lpstr>
      <vt:lpstr>   Illegal Fireworks           &amp;  “Celebratory” Gunfire   </vt:lpstr>
      <vt:lpstr>HOMELESS CONCERNS</vt:lpstr>
      <vt:lpstr>PowerPoint Presentation</vt:lpstr>
      <vt:lpstr>Held Brainstorming Meeting 9/7  </vt:lpstr>
      <vt:lpstr>Homeless Action Plan…</vt:lpstr>
      <vt:lpstr>In Danger of Homelessness? Help is Near!</vt:lpstr>
      <vt:lpstr>Animal Shelter/Animal Services </vt:lpstr>
      <vt:lpstr>Garland Animal Shelter:   A (Hot &amp; Cold) Blast From the Past</vt:lpstr>
      <vt:lpstr>Why Wasn’t a New Shelter Built Years Ago When Surrounding Cities Built Theirs ?</vt:lpstr>
      <vt:lpstr>PowerPoint Presentation</vt:lpstr>
      <vt:lpstr>Not Just Cramped; DANGEROUS</vt:lpstr>
      <vt:lpstr>A Newsworthy Outcome</vt:lpstr>
      <vt:lpstr>So Can We Finally Build A New Shelter??!</vt:lpstr>
      <vt:lpstr>What I Promised In Feb This Year:</vt:lpstr>
      <vt:lpstr>Shelter Improvements Since May 2018:</vt:lpstr>
      <vt:lpstr>Street &amp; Sidewalk Repair Plans </vt:lpstr>
      <vt:lpstr>Which Streets Get Fixed?</vt:lpstr>
      <vt:lpstr> D2 Projects Started/Completed to Date  in FY 2017/2018 </vt:lpstr>
      <vt:lpstr>Upcoming Projects in FY 18/19 </vt:lpstr>
      <vt:lpstr>SIDEWALKS…</vt:lpstr>
      <vt:lpstr>Master Sidewalk Plan / New Ideas </vt:lpstr>
      <vt:lpstr>Dog Park/Central Park </vt:lpstr>
      <vt:lpstr>Here’s the Latest Look:</vt:lpstr>
      <vt:lpstr>PowerPoint Presentation</vt:lpstr>
      <vt:lpstr>PowerPoint Presentation</vt:lpstr>
      <vt:lpstr>Granger Recreation Center &amp; New Addition</vt:lpstr>
      <vt:lpstr>PowerPoint Presentation</vt:lpstr>
      <vt:lpstr>Central Park Playground</vt:lpstr>
      <vt:lpstr>Skate Park: On the Move DISTRICT 5 OR BUST!</vt:lpstr>
      <vt:lpstr>Morris Accountability Report                                                   (Yes, I Said This      )</vt:lpstr>
      <vt:lpstr>NEIGHBORHOOD ISSUES</vt:lpstr>
      <vt:lpstr>Neighborhood Issues: LOOSE DOGS</vt:lpstr>
      <vt:lpstr>Neighborhood Issues: NOISE! </vt:lpstr>
      <vt:lpstr>PowerPoint Presentation</vt:lpstr>
      <vt:lpstr>Neighborhood Issues: OVER-PARKING</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Terry Morris</dc:creator>
  <cp:lastModifiedBy>Terry Morris</cp:lastModifiedBy>
  <cp:revision>145</cp:revision>
  <cp:lastPrinted>2018-09-24T21:02:53Z</cp:lastPrinted>
  <dcterms:created xsi:type="dcterms:W3CDTF">2018-09-16T23:29:59Z</dcterms:created>
  <dcterms:modified xsi:type="dcterms:W3CDTF">2018-09-25T15:42:26Z</dcterms:modified>
</cp:coreProperties>
</file>