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Economica" panose="02000506040000020004" pitchFamily="2" charset="77"/>
      <p:regular r:id="rId11"/>
      <p:bold r:id="rId12"/>
      <p:italic r:id="rId13"/>
      <p:boldItalic r:id="rId14"/>
    </p:embeddedFont>
    <p:embeddedFont>
      <p:font typeface="Merriweather" pitchFamily="2" charset="77"/>
      <p:regular r:id="rId15"/>
      <p:bold r:id="rId16"/>
      <p:italic r:id="rId17"/>
      <p:boldItalic r:id="rId18"/>
    </p:embeddedFont>
    <p:embeddedFont>
      <p:font typeface="Open Sans" pitchFamily="2" charset="0"/>
      <p:regular r:id="rId19"/>
      <p:bold r:id="rId20"/>
      <p:italic r:id="rId21"/>
      <p:boldItalic r:id="rId22"/>
    </p:embeddedFon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48" d="100"/>
          <a:sy n="148" d="100"/>
        </p:scale>
        <p:origin x="60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42a57cd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542a57cd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42a57cdc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542a57cdc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42a57cdc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542a57cdc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542a57cdc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542a57cdc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42a57cdc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42a57cdc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42a57cdca_2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42a57cdca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542a57cdca_2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542a57cdca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4249000" y="597200"/>
            <a:ext cx="5149500" cy="69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480" b="1">
                <a:solidFill>
                  <a:srgbClr val="CC0000"/>
                </a:solidFill>
                <a:latin typeface="Roboto"/>
                <a:ea typeface="Roboto"/>
                <a:cs typeface="Roboto"/>
                <a:sym typeface="Roboto"/>
              </a:rPr>
              <a:t>LemonLyfe</a:t>
            </a:r>
            <a:endParaRPr sz="5480" b="1">
              <a:solidFill>
                <a:srgbClr val="CC0000"/>
              </a:solidFill>
              <a:latin typeface="Roboto"/>
              <a:ea typeface="Roboto"/>
              <a:cs typeface="Roboto"/>
              <a:sym typeface="Roboto"/>
            </a:endParaRPr>
          </a:p>
        </p:txBody>
      </p:sp>
      <p:pic>
        <p:nvPicPr>
          <p:cNvPr id="63" name="Google Shape;63;p13"/>
          <p:cNvPicPr preferRelativeResize="0"/>
          <p:nvPr/>
        </p:nvPicPr>
        <p:blipFill>
          <a:blip r:embed="rId4">
            <a:alphaModFix/>
          </a:blip>
          <a:stretch>
            <a:fillRect/>
          </a:stretch>
        </p:blipFill>
        <p:spPr>
          <a:xfrm>
            <a:off x="4572000" y="726775"/>
            <a:ext cx="439550" cy="43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CC0000"/>
                </a:solidFill>
                <a:latin typeface="Roboto"/>
                <a:ea typeface="Roboto"/>
                <a:cs typeface="Roboto"/>
                <a:sym typeface="Roboto"/>
              </a:rPr>
              <a:t>Foundation</a:t>
            </a:r>
            <a:endParaRPr b="1">
              <a:solidFill>
                <a:srgbClr val="CC0000"/>
              </a:solidFill>
              <a:latin typeface="Roboto"/>
              <a:ea typeface="Roboto"/>
              <a:cs typeface="Roboto"/>
              <a:sym typeface="Roboto"/>
            </a:endParaRPr>
          </a:p>
        </p:txBody>
      </p:sp>
      <p:sp>
        <p:nvSpPr>
          <p:cNvPr id="69" name="Google Shape;69;p14"/>
          <p:cNvSpPr txBox="1">
            <a:spLocks noGrp="1"/>
          </p:cNvSpPr>
          <p:nvPr>
            <p:ph type="body" idx="1"/>
          </p:nvPr>
        </p:nvSpPr>
        <p:spPr>
          <a:xfrm>
            <a:off x="235350" y="1393225"/>
            <a:ext cx="7904700" cy="3186000"/>
          </a:xfrm>
          <a:prstGeom prst="rect">
            <a:avLst/>
          </a:prstGeom>
        </p:spPr>
        <p:txBody>
          <a:bodyPr spcFirstLastPara="1" wrap="square" lIns="91425" tIns="91425" rIns="91425" bIns="91425" anchor="t" anchorCtr="0">
            <a:normAutofit fontScale="77500"/>
          </a:bodyPr>
          <a:lstStyle/>
          <a:p>
            <a:pPr marL="0" lvl="0" indent="0" algn="l" rtl="0">
              <a:spcBef>
                <a:spcPts val="0"/>
              </a:spcBef>
              <a:spcAft>
                <a:spcPts val="0"/>
              </a:spcAft>
              <a:buNone/>
            </a:pPr>
            <a:r>
              <a:rPr lang="en"/>
              <a:t>Lululemon was founded by Chip Wilson in Vancouver, Canada in 1998. Wilson had experience in the surf, skate, and snowboarding industries and wanted to fill the industry gap for high-quality yoga wear. He also noticed that most athletic apparel was designed primarily for men and did not prioritize style or comfort and wanted to change that.</a:t>
            </a:r>
            <a:endParaRPr/>
          </a:p>
          <a:p>
            <a:pPr marL="0" lvl="0" indent="0" algn="l" rtl="0">
              <a:spcBef>
                <a:spcPts val="1200"/>
              </a:spcBef>
              <a:spcAft>
                <a:spcPts val="0"/>
              </a:spcAft>
              <a:buNone/>
            </a:pPr>
            <a:r>
              <a:rPr lang="en"/>
              <a:t>The company originally started as a design studio and retail store in Vancouver and as it gained popularity through yoga and fitness enthusiasts as well as event marketing such as yoga classes, workshops, and other events. Overtime they were able to not only build loyalty among customers but also built a community, creating the  strong brand identity and reputation they have today. </a:t>
            </a:r>
            <a:endParaRPr/>
          </a:p>
          <a:p>
            <a:pPr marL="0" lvl="0" indent="0" algn="l" rtl="0">
              <a:spcBef>
                <a:spcPts val="1200"/>
              </a:spcBef>
              <a:spcAft>
                <a:spcPts val="1200"/>
              </a:spcAft>
              <a:buNone/>
            </a:pPr>
            <a:r>
              <a:rPr lang="en">
                <a:solidFill>
                  <a:srgbClr val="BE5151"/>
                </a:solidFill>
              </a:rPr>
              <a:t>They are now a leading company in the athleisure wear industry with a wide range of athletic apparel and have over 650 stores internationally, continuing to expand everyday. </a:t>
            </a:r>
            <a:endParaRPr>
              <a:solidFill>
                <a:srgbClr val="BE5151"/>
              </a:solidFill>
            </a:endParaRPr>
          </a:p>
        </p:txBody>
      </p:sp>
      <p:pic>
        <p:nvPicPr>
          <p:cNvPr id="70" name="Google Shape;70;p14"/>
          <p:cNvPicPr preferRelativeResize="0"/>
          <p:nvPr/>
        </p:nvPicPr>
        <p:blipFill>
          <a:blip r:embed="rId3">
            <a:alphaModFix/>
          </a:blip>
          <a:stretch>
            <a:fillRect/>
          </a:stretch>
        </p:blipFill>
        <p:spPr>
          <a:xfrm>
            <a:off x="7019075" y="-21400"/>
            <a:ext cx="2124924" cy="1341176"/>
          </a:xfrm>
          <a:prstGeom prst="rect">
            <a:avLst/>
          </a:prstGeom>
          <a:noFill/>
          <a:ln>
            <a:noFill/>
          </a:ln>
        </p:spPr>
      </p:pic>
      <p:pic>
        <p:nvPicPr>
          <p:cNvPr id="71" name="Google Shape;71;p14"/>
          <p:cNvPicPr preferRelativeResize="0"/>
          <p:nvPr/>
        </p:nvPicPr>
        <p:blipFill>
          <a:blip r:embed="rId4">
            <a:alphaModFix/>
          </a:blip>
          <a:stretch>
            <a:fillRect/>
          </a:stretch>
        </p:blipFill>
        <p:spPr>
          <a:xfrm>
            <a:off x="4639574" y="0"/>
            <a:ext cx="2379501" cy="1341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CC0000"/>
                </a:solidFill>
                <a:latin typeface="Roboto"/>
                <a:ea typeface="Roboto"/>
                <a:cs typeface="Roboto"/>
                <a:sym typeface="Roboto"/>
              </a:rPr>
              <a:t>Brand Identity and Values</a:t>
            </a:r>
            <a:endParaRPr b="1">
              <a:solidFill>
                <a:srgbClr val="CC0000"/>
              </a:solidFill>
              <a:latin typeface="Roboto"/>
              <a:ea typeface="Roboto"/>
              <a:cs typeface="Roboto"/>
              <a:sym typeface="Roboto"/>
            </a:endParaRPr>
          </a:p>
        </p:txBody>
      </p:sp>
      <p:sp>
        <p:nvSpPr>
          <p:cNvPr id="77" name="Google Shape;77;p1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1700" b="1"/>
              <a:t>Identity</a:t>
            </a:r>
            <a:endParaRPr sz="1700" b="1"/>
          </a:p>
          <a:p>
            <a:pPr marL="457200" lvl="0" indent="-304165" algn="l" rtl="0">
              <a:spcBef>
                <a:spcPts val="1200"/>
              </a:spcBef>
              <a:spcAft>
                <a:spcPts val="0"/>
              </a:spcAft>
              <a:buClr>
                <a:srgbClr val="BE5151"/>
              </a:buClr>
              <a:buSzPct val="100000"/>
              <a:buAutoNum type="arabicPeriod"/>
            </a:pPr>
            <a:r>
              <a:rPr lang="en" b="1">
                <a:solidFill>
                  <a:srgbClr val="BE5151"/>
                </a:solidFill>
              </a:rPr>
              <a:t>Positive and empowering culture</a:t>
            </a:r>
            <a:endParaRPr b="1">
              <a:solidFill>
                <a:srgbClr val="BE5151"/>
              </a:solidFill>
            </a:endParaRPr>
          </a:p>
          <a:p>
            <a:pPr marL="914400" lvl="1" indent="-293369" algn="l" rtl="0">
              <a:spcBef>
                <a:spcPts val="0"/>
              </a:spcBef>
              <a:spcAft>
                <a:spcPts val="0"/>
              </a:spcAft>
              <a:buSzPct val="100000"/>
              <a:buAutoNum type="alphaLcPeriod"/>
            </a:pPr>
            <a:r>
              <a:rPr lang="en"/>
              <a:t>Promotes positivity and empowerment throughout the brand and among customers.</a:t>
            </a:r>
            <a:endParaRPr/>
          </a:p>
          <a:p>
            <a:pPr marL="914400" lvl="1" indent="-293369" algn="l" rtl="0">
              <a:spcBef>
                <a:spcPts val="0"/>
              </a:spcBef>
              <a:spcAft>
                <a:spcPts val="0"/>
              </a:spcAft>
              <a:buSzPct val="100000"/>
              <a:buAutoNum type="alphaLcPeriod"/>
            </a:pPr>
            <a:r>
              <a:rPr lang="en"/>
              <a:t>They work to encourage self-expression, body positivity and inclusivity for an uplifting and supportive environment</a:t>
            </a:r>
            <a:endParaRPr/>
          </a:p>
          <a:p>
            <a:pPr marL="457200" lvl="0" indent="-304165" algn="l" rtl="0">
              <a:spcBef>
                <a:spcPts val="0"/>
              </a:spcBef>
              <a:spcAft>
                <a:spcPts val="0"/>
              </a:spcAft>
              <a:buClr>
                <a:srgbClr val="BE5151"/>
              </a:buClr>
              <a:buSzPct val="100000"/>
              <a:buAutoNum type="arabicPeriod"/>
            </a:pPr>
            <a:r>
              <a:rPr lang="en" b="1">
                <a:solidFill>
                  <a:srgbClr val="BE5151"/>
                </a:solidFill>
              </a:rPr>
              <a:t>Personal development</a:t>
            </a:r>
            <a:endParaRPr b="1">
              <a:solidFill>
                <a:srgbClr val="BE5151"/>
              </a:solidFill>
            </a:endParaRPr>
          </a:p>
          <a:p>
            <a:pPr marL="914400" lvl="1" indent="-293369" algn="l" rtl="0">
              <a:spcBef>
                <a:spcPts val="0"/>
              </a:spcBef>
              <a:spcAft>
                <a:spcPts val="0"/>
              </a:spcAft>
              <a:buSzPct val="100000"/>
              <a:buAutoNum type="alphaLcPeriod"/>
            </a:pPr>
            <a:r>
              <a:rPr lang="en"/>
              <a:t>LuluLemon encourages employees and consumers alike to develop personal goals in both the fitness category and life in general. They want to inspire others to lead a healthy and balanced lifestyle. </a:t>
            </a:r>
            <a:endParaRPr/>
          </a:p>
          <a:p>
            <a:pPr marL="457200" lvl="0" indent="-304165" algn="l" rtl="0">
              <a:spcBef>
                <a:spcPts val="0"/>
              </a:spcBef>
              <a:spcAft>
                <a:spcPts val="0"/>
              </a:spcAft>
              <a:buClr>
                <a:srgbClr val="BE5151"/>
              </a:buClr>
              <a:buSzPct val="100000"/>
              <a:buAutoNum type="arabicPeriod"/>
            </a:pPr>
            <a:r>
              <a:rPr lang="en" b="1">
                <a:solidFill>
                  <a:srgbClr val="BE5151"/>
                </a:solidFill>
              </a:rPr>
              <a:t>Connection and community </a:t>
            </a:r>
            <a:endParaRPr b="1">
              <a:solidFill>
                <a:srgbClr val="BE5151"/>
              </a:solidFill>
            </a:endParaRPr>
          </a:p>
          <a:p>
            <a:pPr marL="914400" lvl="1" indent="-293369" algn="l" rtl="0">
              <a:spcBef>
                <a:spcPts val="0"/>
              </a:spcBef>
              <a:spcAft>
                <a:spcPts val="0"/>
              </a:spcAft>
              <a:buSzPct val="100000"/>
              <a:buAutoNum type="alphaLcPeriod"/>
            </a:pPr>
            <a:r>
              <a:rPr lang="en"/>
              <a:t>The brand prides itself on building a strong community around its brand. They host yoga classes and organize community events. </a:t>
            </a:r>
            <a:endParaRPr/>
          </a:p>
        </p:txBody>
      </p:sp>
      <p:sp>
        <p:nvSpPr>
          <p:cNvPr id="78" name="Google Shape;78;p1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a:t>Values</a:t>
            </a:r>
            <a:endParaRPr sz="1500" b="1"/>
          </a:p>
          <a:p>
            <a:pPr marL="457200" lvl="0" indent="-292100" algn="l" rtl="0">
              <a:spcBef>
                <a:spcPts val="1200"/>
              </a:spcBef>
              <a:spcAft>
                <a:spcPts val="0"/>
              </a:spcAft>
              <a:buClr>
                <a:srgbClr val="BE5151"/>
              </a:buClr>
              <a:buSzPts val="1000"/>
              <a:buAutoNum type="arabicPeriod"/>
            </a:pPr>
            <a:r>
              <a:rPr lang="en" sz="1100" b="1">
                <a:solidFill>
                  <a:srgbClr val="BE5151"/>
                </a:solidFill>
              </a:rPr>
              <a:t>Quality</a:t>
            </a:r>
            <a:r>
              <a:rPr lang="en" sz="1000" b="1">
                <a:solidFill>
                  <a:srgbClr val="BE5151"/>
                </a:solidFill>
              </a:rPr>
              <a:t> </a:t>
            </a:r>
            <a:endParaRPr sz="1000" b="1">
              <a:solidFill>
                <a:srgbClr val="BE5151"/>
              </a:solidFill>
            </a:endParaRPr>
          </a:p>
          <a:p>
            <a:pPr marL="914400" lvl="1" indent="-292100" algn="l" rtl="0">
              <a:spcBef>
                <a:spcPts val="0"/>
              </a:spcBef>
              <a:spcAft>
                <a:spcPts val="0"/>
              </a:spcAft>
              <a:buSzPts val="1000"/>
              <a:buAutoNum type="alphaLcPeriod"/>
            </a:pPr>
            <a:r>
              <a:rPr lang="en" sz="1000"/>
              <a:t>They are committed to creating high-quality products which combines functionality, style, and creativity.</a:t>
            </a:r>
            <a:endParaRPr sz="1000"/>
          </a:p>
          <a:p>
            <a:pPr marL="457200" lvl="0" indent="-298450" algn="l" rtl="0">
              <a:spcBef>
                <a:spcPts val="0"/>
              </a:spcBef>
              <a:spcAft>
                <a:spcPts val="0"/>
              </a:spcAft>
              <a:buClr>
                <a:srgbClr val="BE5151"/>
              </a:buClr>
              <a:buSzPts val="1100"/>
              <a:buAutoNum type="arabicPeriod"/>
            </a:pPr>
            <a:r>
              <a:rPr lang="en" sz="1100" b="1">
                <a:solidFill>
                  <a:srgbClr val="BE5151"/>
                </a:solidFill>
              </a:rPr>
              <a:t>Durability</a:t>
            </a:r>
            <a:r>
              <a:rPr lang="en" sz="1100" b="1"/>
              <a:t> </a:t>
            </a:r>
            <a:endParaRPr sz="1100" b="1"/>
          </a:p>
          <a:p>
            <a:pPr marL="914400" lvl="1" indent="-298450" algn="l" rtl="0">
              <a:spcBef>
                <a:spcPts val="0"/>
              </a:spcBef>
              <a:spcAft>
                <a:spcPts val="0"/>
              </a:spcAft>
              <a:buSzPts val="1100"/>
              <a:buAutoNum type="alphaLcPeriod"/>
            </a:pPr>
            <a:endParaRPr sz="1100"/>
          </a:p>
          <a:p>
            <a:pPr marL="457200" lvl="0" indent="-298450" algn="l" rtl="0">
              <a:spcBef>
                <a:spcPts val="0"/>
              </a:spcBef>
              <a:spcAft>
                <a:spcPts val="0"/>
              </a:spcAft>
              <a:buClr>
                <a:srgbClr val="BE5151"/>
              </a:buClr>
              <a:buSzPts val="1100"/>
              <a:buAutoNum type="arabicPeriod"/>
            </a:pPr>
            <a:r>
              <a:rPr lang="en" sz="1100" b="1">
                <a:solidFill>
                  <a:srgbClr val="BE5151"/>
                </a:solidFill>
              </a:rPr>
              <a:t>Innovation</a:t>
            </a:r>
            <a:endParaRPr sz="1100" b="1">
              <a:solidFill>
                <a:srgbClr val="BE5151"/>
              </a:solidFill>
            </a:endParaRPr>
          </a:p>
          <a:p>
            <a:pPr marL="914400" lvl="1" indent="-292100" algn="l" rtl="0">
              <a:spcBef>
                <a:spcPts val="0"/>
              </a:spcBef>
              <a:spcAft>
                <a:spcPts val="0"/>
              </a:spcAft>
              <a:buSzPts val="1000"/>
              <a:buAutoNum type="alphaLcPeriod"/>
            </a:pPr>
            <a:r>
              <a:rPr lang="en" sz="1000"/>
              <a:t>They design their fabrics specifically to enhance performance and comfort. They invest in research and development to create technically advance merchandise that will last a lifetime. </a:t>
            </a:r>
            <a:endParaRPr sz="1000"/>
          </a:p>
        </p:txBody>
      </p:sp>
      <p:pic>
        <p:nvPicPr>
          <p:cNvPr id="79" name="Google Shape;79;p15"/>
          <p:cNvPicPr preferRelativeResize="0"/>
          <p:nvPr/>
        </p:nvPicPr>
        <p:blipFill>
          <a:blip r:embed="rId3">
            <a:alphaModFix/>
          </a:blip>
          <a:stretch>
            <a:fillRect/>
          </a:stretch>
        </p:blipFill>
        <p:spPr>
          <a:xfrm>
            <a:off x="6741450" y="0"/>
            <a:ext cx="2402550" cy="1598775"/>
          </a:xfrm>
          <a:prstGeom prst="rect">
            <a:avLst/>
          </a:prstGeom>
          <a:noFill/>
          <a:ln>
            <a:noFill/>
          </a:ln>
        </p:spPr>
      </p:pic>
      <p:pic>
        <p:nvPicPr>
          <p:cNvPr id="80" name="Google Shape;80;p15"/>
          <p:cNvPicPr preferRelativeResize="0"/>
          <p:nvPr/>
        </p:nvPicPr>
        <p:blipFill>
          <a:blip r:embed="rId4">
            <a:alphaModFix/>
          </a:blip>
          <a:stretch>
            <a:fillRect/>
          </a:stretch>
        </p:blipFill>
        <p:spPr>
          <a:xfrm>
            <a:off x="6741450" y="3880516"/>
            <a:ext cx="2402550" cy="13496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CC0000"/>
                </a:solidFill>
                <a:latin typeface="Roboto"/>
                <a:ea typeface="Roboto"/>
                <a:cs typeface="Roboto"/>
                <a:sym typeface="Roboto"/>
              </a:rPr>
              <a:t>Brand Prism</a:t>
            </a:r>
            <a:endParaRPr b="1">
              <a:solidFill>
                <a:srgbClr val="CC0000"/>
              </a:solidFill>
              <a:latin typeface="Roboto"/>
              <a:ea typeface="Roboto"/>
              <a:cs typeface="Roboto"/>
              <a:sym typeface="Roboto"/>
            </a:endParaRPr>
          </a:p>
        </p:txBody>
      </p:sp>
      <p:pic>
        <p:nvPicPr>
          <p:cNvPr id="86" name="Google Shape;86;p16"/>
          <p:cNvPicPr preferRelativeResize="0"/>
          <p:nvPr/>
        </p:nvPicPr>
        <p:blipFill>
          <a:blip r:embed="rId3">
            <a:alphaModFix/>
          </a:blip>
          <a:stretch>
            <a:fillRect/>
          </a:stretch>
        </p:blipFill>
        <p:spPr>
          <a:xfrm>
            <a:off x="3281825" y="1502700"/>
            <a:ext cx="2580352" cy="2138101"/>
          </a:xfrm>
          <a:prstGeom prst="rect">
            <a:avLst/>
          </a:prstGeom>
          <a:noFill/>
          <a:ln>
            <a:noFill/>
          </a:ln>
        </p:spPr>
      </p:pic>
      <p:sp>
        <p:nvSpPr>
          <p:cNvPr id="87" name="Google Shape;87;p16"/>
          <p:cNvSpPr txBox="1"/>
          <p:nvPr/>
        </p:nvSpPr>
        <p:spPr>
          <a:xfrm>
            <a:off x="692475" y="1433075"/>
            <a:ext cx="28029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erriweather"/>
                <a:ea typeface="Merriweather"/>
                <a:cs typeface="Merriweather"/>
                <a:sym typeface="Merriweather"/>
              </a:rPr>
              <a:t>Physique: </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High quality athletic wear</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Known best for their leggings</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Iconic horseshoe shape logo</a:t>
            </a:r>
            <a:endParaRPr>
              <a:latin typeface="Merriweather"/>
              <a:ea typeface="Merriweather"/>
              <a:cs typeface="Merriweather"/>
              <a:sym typeface="Merriweather"/>
            </a:endParaRPr>
          </a:p>
        </p:txBody>
      </p:sp>
      <p:sp>
        <p:nvSpPr>
          <p:cNvPr id="88" name="Google Shape;88;p16"/>
          <p:cNvSpPr txBox="1"/>
          <p:nvPr/>
        </p:nvSpPr>
        <p:spPr>
          <a:xfrm>
            <a:off x="3699925" y="3790450"/>
            <a:ext cx="2114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erriweather"/>
                <a:ea typeface="Merriweather"/>
                <a:cs typeface="Merriweather"/>
                <a:sym typeface="Merriweather"/>
              </a:rPr>
              <a:t>Relationship:</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Good quality</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Brand loyalty </a:t>
            </a:r>
            <a:endParaRPr>
              <a:latin typeface="Merriweather"/>
              <a:ea typeface="Merriweather"/>
              <a:cs typeface="Merriweather"/>
              <a:sym typeface="Merriweather"/>
            </a:endParaRPr>
          </a:p>
        </p:txBody>
      </p:sp>
      <p:sp>
        <p:nvSpPr>
          <p:cNvPr id="89" name="Google Shape;89;p16"/>
          <p:cNvSpPr txBox="1"/>
          <p:nvPr/>
        </p:nvSpPr>
        <p:spPr>
          <a:xfrm>
            <a:off x="893175" y="3304725"/>
            <a:ext cx="25047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erriweather"/>
                <a:ea typeface="Merriweather"/>
                <a:cs typeface="Merriweather"/>
                <a:sym typeface="Merriweather"/>
              </a:rPr>
              <a:t>Reflection:</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Made for both men and women who love to exercise and look good doing it</a:t>
            </a:r>
            <a:endParaRPr>
              <a:latin typeface="Merriweather"/>
              <a:ea typeface="Merriweather"/>
              <a:cs typeface="Merriweather"/>
              <a:sym typeface="Merriweather"/>
            </a:endParaRPr>
          </a:p>
        </p:txBody>
      </p:sp>
      <p:sp>
        <p:nvSpPr>
          <p:cNvPr id="90" name="Google Shape;90;p16"/>
          <p:cNvSpPr txBox="1"/>
          <p:nvPr/>
        </p:nvSpPr>
        <p:spPr>
          <a:xfrm>
            <a:off x="5704675" y="1309650"/>
            <a:ext cx="23559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erriweather"/>
                <a:ea typeface="Merriweather"/>
                <a:cs typeface="Merriweather"/>
                <a:sym typeface="Merriweather"/>
              </a:rPr>
              <a:t>Personality:</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Athleisure </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Casual</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Put together </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Youthful</a:t>
            </a:r>
            <a:endParaRPr>
              <a:latin typeface="Merriweather"/>
              <a:ea typeface="Merriweather"/>
              <a:cs typeface="Merriweather"/>
              <a:sym typeface="Merriweather"/>
            </a:endParaRPr>
          </a:p>
        </p:txBody>
      </p:sp>
      <p:sp>
        <p:nvSpPr>
          <p:cNvPr id="91" name="Google Shape;91;p16"/>
          <p:cNvSpPr txBox="1"/>
          <p:nvPr/>
        </p:nvSpPr>
        <p:spPr>
          <a:xfrm>
            <a:off x="3641275" y="671400"/>
            <a:ext cx="2231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erriweather"/>
                <a:ea typeface="Merriweather"/>
                <a:cs typeface="Merriweather"/>
                <a:sym typeface="Merriweather"/>
              </a:rPr>
              <a:t>Culture:</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Fitness as a lifestyle</a:t>
            </a:r>
            <a:endParaRPr>
              <a:latin typeface="Merriweather"/>
              <a:ea typeface="Merriweather"/>
              <a:cs typeface="Merriweather"/>
              <a:sym typeface="Merriweather"/>
            </a:endParaRPr>
          </a:p>
        </p:txBody>
      </p:sp>
      <p:sp>
        <p:nvSpPr>
          <p:cNvPr id="92" name="Google Shape;92;p16"/>
          <p:cNvSpPr txBox="1"/>
          <p:nvPr/>
        </p:nvSpPr>
        <p:spPr>
          <a:xfrm>
            <a:off x="5764650" y="2883875"/>
            <a:ext cx="18516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erriweather"/>
                <a:ea typeface="Merriweather"/>
                <a:cs typeface="Merriweather"/>
                <a:sym typeface="Merriweather"/>
              </a:rPr>
              <a:t>Self-image:</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Adventurous </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Spiritual</a:t>
            </a:r>
            <a:endParaRPr>
              <a:latin typeface="Merriweather"/>
              <a:ea typeface="Merriweather"/>
              <a:cs typeface="Merriweather"/>
              <a:sym typeface="Merriweather"/>
            </a:endParaRPr>
          </a:p>
          <a:p>
            <a:pPr marL="457200" lvl="0" indent="-317500" algn="ctr" rtl="0">
              <a:spcBef>
                <a:spcPts val="0"/>
              </a:spcBef>
              <a:spcAft>
                <a:spcPts val="0"/>
              </a:spcAft>
              <a:buSzPts val="1400"/>
              <a:buFont typeface="Merriweather"/>
              <a:buChar char="★"/>
            </a:pPr>
            <a:r>
              <a:rPr lang="en">
                <a:latin typeface="Merriweather"/>
                <a:ea typeface="Merriweather"/>
                <a:cs typeface="Merriweather"/>
                <a:sym typeface="Merriweather"/>
              </a:rPr>
              <a:t>Healthy  </a:t>
            </a:r>
            <a:endParaRPr>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CC0000"/>
                </a:solidFill>
                <a:latin typeface="Open Sans"/>
                <a:ea typeface="Open Sans"/>
                <a:cs typeface="Open Sans"/>
                <a:sym typeface="Open Sans"/>
              </a:rPr>
              <a:t>Positioning</a:t>
            </a:r>
            <a:endParaRPr b="1">
              <a:solidFill>
                <a:srgbClr val="CC0000"/>
              </a:solidFill>
              <a:latin typeface="Open Sans"/>
              <a:ea typeface="Open Sans"/>
              <a:cs typeface="Open Sans"/>
              <a:sym typeface="Open Sans"/>
            </a:endParaRPr>
          </a:p>
        </p:txBody>
      </p:sp>
      <p:sp>
        <p:nvSpPr>
          <p:cNvPr id="98" name="Google Shape;98;p17"/>
          <p:cNvSpPr txBox="1">
            <a:spLocks noGrp="1"/>
          </p:cNvSpPr>
          <p:nvPr>
            <p:ph type="body" idx="1"/>
          </p:nvPr>
        </p:nvSpPr>
        <p:spPr>
          <a:xfrm>
            <a:off x="311700" y="1147225"/>
            <a:ext cx="6204000" cy="3354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en"/>
              <a:t>Lululemon is positioned in the athletic apparel market. They have the unique experience as a brand of being one of the first luxury athletic wear lines on the market. They sold a lifestyle from there very first days and we want to continue that with LemonLyfe. Through the companies success they pulled off changing the entire market of athletic wear along with how society sees athletic clothes forever. Before 10 years ago, Lululemon was the only of its kind in terms of “fashionable” athletic wear. They were positioned in a market that could not compete with them. Now, ten years later, many brands have jumped on lululemons idea of making comfortable athletic wear fashion forward. Today, they are positioned in a market that have several competitors such as Free People Movement, Alo Yoga, and Athleta. Even though they now have strong competitors Lululemon has always been a fearless trailblazer  in the market and set the example of success that other brands to follow.</a:t>
            </a:r>
            <a:endParaRPr/>
          </a:p>
        </p:txBody>
      </p:sp>
      <p:pic>
        <p:nvPicPr>
          <p:cNvPr id="99" name="Google Shape;99;p17"/>
          <p:cNvPicPr preferRelativeResize="0"/>
          <p:nvPr/>
        </p:nvPicPr>
        <p:blipFill>
          <a:blip r:embed="rId3">
            <a:alphaModFix/>
          </a:blip>
          <a:stretch>
            <a:fillRect/>
          </a:stretch>
        </p:blipFill>
        <p:spPr>
          <a:xfrm rot="5400000">
            <a:off x="5292962" y="1220450"/>
            <a:ext cx="5147826" cy="2702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CC0000"/>
                </a:solidFill>
                <a:latin typeface="Open Sans"/>
                <a:ea typeface="Open Sans"/>
                <a:cs typeface="Open Sans"/>
                <a:sym typeface="Open Sans"/>
              </a:rPr>
              <a:t>Brand Extension</a:t>
            </a:r>
            <a:endParaRPr b="1">
              <a:solidFill>
                <a:srgbClr val="CC0000"/>
              </a:solidFill>
              <a:latin typeface="Open Sans"/>
              <a:ea typeface="Open Sans"/>
              <a:cs typeface="Open Sans"/>
              <a:sym typeface="Open Sans"/>
            </a:endParaRPr>
          </a:p>
        </p:txBody>
      </p:sp>
      <p:sp>
        <p:nvSpPr>
          <p:cNvPr id="105" name="Google Shape;105;p18"/>
          <p:cNvSpPr txBox="1">
            <a:spLocks noGrp="1"/>
          </p:cNvSpPr>
          <p:nvPr>
            <p:ph type="body" idx="1"/>
          </p:nvPr>
        </p:nvSpPr>
        <p:spPr>
          <a:xfrm>
            <a:off x="389300" y="1147225"/>
            <a:ext cx="3999900" cy="453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800" b="1">
                <a:solidFill>
                  <a:srgbClr val="CC0000"/>
                </a:solidFill>
              </a:rPr>
              <a:t>LemonLyfe</a:t>
            </a:r>
            <a:endParaRPr sz="2800" b="1">
              <a:solidFill>
                <a:srgbClr val="CC0000"/>
              </a:solidFill>
            </a:endParaRPr>
          </a:p>
        </p:txBody>
      </p:sp>
      <p:sp>
        <p:nvSpPr>
          <p:cNvPr id="106" name="Google Shape;106;p18"/>
          <p:cNvSpPr txBox="1">
            <a:spLocks noGrp="1"/>
          </p:cNvSpPr>
          <p:nvPr>
            <p:ph type="body" idx="2"/>
          </p:nvPr>
        </p:nvSpPr>
        <p:spPr>
          <a:xfrm>
            <a:off x="311700" y="1838675"/>
            <a:ext cx="3999900" cy="270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LemonLyfe, a brand extension of LuluLemon, seeks to incorporate Lululemon’s core values of an active lifestyle into organic, simple daily supplements that their customers can enjoy. </a:t>
            </a:r>
            <a:endParaRPr/>
          </a:p>
          <a:p>
            <a:pPr marL="0" lvl="0" indent="0" algn="l" rtl="0">
              <a:spcBef>
                <a:spcPts val="1200"/>
              </a:spcBef>
              <a:spcAft>
                <a:spcPts val="0"/>
              </a:spcAft>
              <a:buNone/>
            </a:pPr>
            <a:r>
              <a:rPr lang="en" sz="1800" b="1">
                <a:solidFill>
                  <a:srgbClr val="BE5151"/>
                </a:solidFill>
              </a:rPr>
              <a:t>Message:</a:t>
            </a:r>
            <a:endParaRPr sz="1800" b="1">
              <a:solidFill>
                <a:srgbClr val="BE5151"/>
              </a:solidFill>
            </a:endParaRPr>
          </a:p>
          <a:p>
            <a:pPr marL="0" lvl="0" indent="0" algn="l" rtl="0">
              <a:spcBef>
                <a:spcPts val="1200"/>
              </a:spcBef>
              <a:spcAft>
                <a:spcPts val="1200"/>
              </a:spcAft>
              <a:buNone/>
            </a:pPr>
            <a:r>
              <a:rPr lang="en" sz="1800" b="1">
                <a:solidFill>
                  <a:srgbClr val="BE5151"/>
                </a:solidFill>
              </a:rPr>
              <a:t>“Live Lemon inside and out.”</a:t>
            </a:r>
            <a:endParaRPr sz="1800" b="1">
              <a:solidFill>
                <a:srgbClr val="BE5151"/>
              </a:solidFill>
            </a:endParaRPr>
          </a:p>
        </p:txBody>
      </p:sp>
      <p:sp>
        <p:nvSpPr>
          <p:cNvPr id="107" name="Google Shape;107;p18"/>
          <p:cNvSpPr txBox="1"/>
          <p:nvPr/>
        </p:nvSpPr>
        <p:spPr>
          <a:xfrm>
            <a:off x="5182825" y="259150"/>
            <a:ext cx="257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08" name="Google Shape;108;p18"/>
          <p:cNvSpPr txBox="1"/>
          <p:nvPr/>
        </p:nvSpPr>
        <p:spPr>
          <a:xfrm>
            <a:off x="4497975" y="1513850"/>
            <a:ext cx="2511300" cy="306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BE5151"/>
                </a:solidFill>
                <a:latin typeface="Open Sans"/>
                <a:ea typeface="Open Sans"/>
                <a:cs typeface="Open Sans"/>
                <a:sym typeface="Open Sans"/>
              </a:rPr>
              <a:t>Products included:</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ACV/ginger/lemon juice shots</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Pre-workout</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Pre &amp; probiotics</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Greens powder</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Protein powder</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“Liquid IV” packets</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Multi vitamin</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Vitamin C</a:t>
            </a:r>
            <a:endParaRPr sz="1700">
              <a:solidFill>
                <a:srgbClr val="BE5151"/>
              </a:solidFill>
              <a:latin typeface="Open Sans"/>
              <a:ea typeface="Open Sans"/>
              <a:cs typeface="Open Sans"/>
              <a:sym typeface="Open Sans"/>
            </a:endParaRPr>
          </a:p>
          <a:p>
            <a:pPr marL="457200" lvl="0" indent="-336550" algn="l" rtl="0">
              <a:spcBef>
                <a:spcPts val="0"/>
              </a:spcBef>
              <a:spcAft>
                <a:spcPts val="0"/>
              </a:spcAft>
              <a:buClr>
                <a:srgbClr val="BE5151"/>
              </a:buClr>
              <a:buSzPts val="1700"/>
              <a:buFont typeface="Open Sans"/>
              <a:buChar char="-"/>
            </a:pPr>
            <a:r>
              <a:rPr lang="en" sz="1700">
                <a:solidFill>
                  <a:srgbClr val="BE5151"/>
                </a:solidFill>
                <a:latin typeface="Open Sans"/>
                <a:ea typeface="Open Sans"/>
                <a:cs typeface="Open Sans"/>
                <a:sym typeface="Open Sans"/>
              </a:rPr>
              <a:t>Energy drinks</a:t>
            </a:r>
            <a:endParaRPr sz="1700">
              <a:solidFill>
                <a:srgbClr val="BE5151"/>
              </a:solidFill>
              <a:latin typeface="Open Sans"/>
              <a:ea typeface="Open Sans"/>
              <a:cs typeface="Open Sans"/>
              <a:sym typeface="Open Sans"/>
            </a:endParaRPr>
          </a:p>
        </p:txBody>
      </p:sp>
      <p:sp>
        <p:nvSpPr>
          <p:cNvPr id="109" name="Google Shape;109;p18"/>
          <p:cNvSpPr txBox="1"/>
          <p:nvPr/>
        </p:nvSpPr>
        <p:spPr>
          <a:xfrm>
            <a:off x="481275" y="4146275"/>
            <a:ext cx="344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*P.S! Of course there will be Lemon flavored options*</a:t>
            </a:r>
            <a:endParaRPr>
              <a:latin typeface="Open Sans"/>
              <a:ea typeface="Open Sans"/>
              <a:cs typeface="Open Sans"/>
              <a:sym typeface="Open Sans"/>
            </a:endParaRPr>
          </a:p>
        </p:txBody>
      </p:sp>
      <p:pic>
        <p:nvPicPr>
          <p:cNvPr id="110" name="Google Shape;110;p18"/>
          <p:cNvPicPr preferRelativeResize="0"/>
          <p:nvPr/>
        </p:nvPicPr>
        <p:blipFill>
          <a:blip r:embed="rId3">
            <a:alphaModFix/>
          </a:blip>
          <a:stretch>
            <a:fillRect/>
          </a:stretch>
        </p:blipFill>
        <p:spPr>
          <a:xfrm>
            <a:off x="7222425" y="0"/>
            <a:ext cx="1921575" cy="1281050"/>
          </a:xfrm>
          <a:prstGeom prst="rect">
            <a:avLst/>
          </a:prstGeom>
          <a:noFill/>
          <a:ln>
            <a:noFill/>
          </a:ln>
        </p:spPr>
      </p:pic>
      <p:pic>
        <p:nvPicPr>
          <p:cNvPr id="111" name="Google Shape;111;p18"/>
          <p:cNvPicPr preferRelativeResize="0"/>
          <p:nvPr/>
        </p:nvPicPr>
        <p:blipFill>
          <a:blip r:embed="rId4">
            <a:alphaModFix/>
          </a:blip>
          <a:stretch>
            <a:fillRect/>
          </a:stretch>
        </p:blipFill>
        <p:spPr>
          <a:xfrm>
            <a:off x="7222425" y="2650775"/>
            <a:ext cx="1921576" cy="1079400"/>
          </a:xfrm>
          <a:prstGeom prst="rect">
            <a:avLst/>
          </a:prstGeom>
          <a:noFill/>
          <a:ln>
            <a:noFill/>
          </a:ln>
        </p:spPr>
      </p:pic>
      <p:pic>
        <p:nvPicPr>
          <p:cNvPr id="112" name="Google Shape;112;p18"/>
          <p:cNvPicPr preferRelativeResize="0"/>
          <p:nvPr/>
        </p:nvPicPr>
        <p:blipFill>
          <a:blip r:embed="rId5">
            <a:alphaModFix/>
          </a:blip>
          <a:stretch>
            <a:fillRect/>
          </a:stretch>
        </p:blipFill>
        <p:spPr>
          <a:xfrm>
            <a:off x="7222425" y="1214131"/>
            <a:ext cx="1921575" cy="1441181"/>
          </a:xfrm>
          <a:prstGeom prst="rect">
            <a:avLst/>
          </a:prstGeom>
          <a:noFill/>
          <a:ln>
            <a:noFill/>
          </a:ln>
        </p:spPr>
      </p:pic>
      <p:pic>
        <p:nvPicPr>
          <p:cNvPr id="113" name="Google Shape;113;p18"/>
          <p:cNvPicPr preferRelativeResize="0"/>
          <p:nvPr/>
        </p:nvPicPr>
        <p:blipFill>
          <a:blip r:embed="rId6">
            <a:alphaModFix/>
          </a:blip>
          <a:stretch>
            <a:fillRect/>
          </a:stretch>
        </p:blipFill>
        <p:spPr>
          <a:xfrm>
            <a:off x="7222425" y="3730175"/>
            <a:ext cx="2162314" cy="1441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CC0000"/>
                </a:solidFill>
                <a:latin typeface="Open Sans"/>
                <a:ea typeface="Open Sans"/>
                <a:cs typeface="Open Sans"/>
                <a:sym typeface="Open Sans"/>
              </a:rPr>
              <a:t>Incorporation</a:t>
            </a:r>
            <a:endParaRPr b="1">
              <a:solidFill>
                <a:srgbClr val="CC0000"/>
              </a:solidFill>
              <a:latin typeface="Open Sans"/>
              <a:ea typeface="Open Sans"/>
              <a:cs typeface="Open Sans"/>
              <a:sym typeface="Open Sans"/>
            </a:endParaRPr>
          </a:p>
        </p:txBody>
      </p:sp>
      <p:sp>
        <p:nvSpPr>
          <p:cNvPr id="119" name="Google Shape;119;p19"/>
          <p:cNvSpPr txBox="1">
            <a:spLocks noGrp="1"/>
          </p:cNvSpPr>
          <p:nvPr>
            <p:ph type="body" idx="1"/>
          </p:nvPr>
        </p:nvSpPr>
        <p:spPr>
          <a:xfrm>
            <a:off x="311700" y="1225225"/>
            <a:ext cx="4439100" cy="3354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Incorporating LemonLyfe into physical LuluLemon stores can be as simple as including a small section, with shelving and a fridge, in each Lulu location.</a:t>
            </a:r>
            <a:endParaRPr/>
          </a:p>
          <a:p>
            <a:pPr marL="457200" lvl="0" indent="-317500" algn="l" rtl="0">
              <a:spcBef>
                <a:spcPts val="1200"/>
              </a:spcBef>
              <a:spcAft>
                <a:spcPts val="0"/>
              </a:spcAft>
              <a:buSzPts val="1400"/>
              <a:buChar char="-"/>
            </a:pPr>
            <a:r>
              <a:rPr lang="en"/>
              <a:t>Near the front of the store to gather customer attention and attraction</a:t>
            </a:r>
            <a:endParaRPr/>
          </a:p>
          <a:p>
            <a:pPr marL="457200" lvl="0" indent="-317500" algn="l" rtl="0">
              <a:spcBef>
                <a:spcPts val="0"/>
              </a:spcBef>
              <a:spcAft>
                <a:spcPts val="0"/>
              </a:spcAft>
              <a:buSzPts val="1400"/>
              <a:buChar char="-"/>
            </a:pPr>
            <a:r>
              <a:rPr lang="en"/>
              <a:t>Keeping the refrigerated product line small and concise will be easier to maintain and manage</a:t>
            </a:r>
            <a:endParaRPr/>
          </a:p>
          <a:p>
            <a:pPr marL="457200" lvl="0" indent="-317500" algn="l" rtl="0">
              <a:spcBef>
                <a:spcPts val="0"/>
              </a:spcBef>
              <a:spcAft>
                <a:spcPts val="0"/>
              </a:spcAft>
              <a:buSzPts val="1400"/>
              <a:buChar char="-"/>
            </a:pPr>
            <a:r>
              <a:rPr lang="en"/>
              <a:t>Additionally, offering small products like “liquid Iv” packets and vitamins near the checkout area will create a “grab and go” effect on a customer’s way out </a:t>
            </a:r>
            <a:endParaRPr/>
          </a:p>
        </p:txBody>
      </p:sp>
      <p:sp>
        <p:nvSpPr>
          <p:cNvPr id="120" name="Google Shape;120;p19"/>
          <p:cNvSpPr txBox="1">
            <a:spLocks noGrp="1"/>
          </p:cNvSpPr>
          <p:nvPr>
            <p:ph type="body" idx="2"/>
          </p:nvPr>
        </p:nvSpPr>
        <p:spPr>
          <a:xfrm>
            <a:off x="4832400" y="3590975"/>
            <a:ext cx="4101900" cy="133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1200"/>
              </a:spcAft>
              <a:buNone/>
            </a:pPr>
            <a:r>
              <a:rPr lang="en">
                <a:solidFill>
                  <a:srgbClr val="BE5151"/>
                </a:solidFill>
              </a:rPr>
              <a:t>Price: As LuluLemon is already a more expensive activewear brand, supplement prices may range from 5$-70$ in order to incorporate higher quality ingredients and still be affordable for Lululemon clientele</a:t>
            </a:r>
            <a:endParaRPr>
              <a:solidFill>
                <a:srgbClr val="BE5151"/>
              </a:solidFill>
            </a:endParaRPr>
          </a:p>
        </p:txBody>
      </p:sp>
      <p:pic>
        <p:nvPicPr>
          <p:cNvPr id="121" name="Google Shape;121;p19"/>
          <p:cNvPicPr preferRelativeResize="0"/>
          <p:nvPr/>
        </p:nvPicPr>
        <p:blipFill>
          <a:blip r:embed="rId3">
            <a:alphaModFix/>
          </a:blip>
          <a:stretch>
            <a:fillRect/>
          </a:stretch>
        </p:blipFill>
        <p:spPr>
          <a:xfrm>
            <a:off x="6194725" y="0"/>
            <a:ext cx="3085025" cy="1647399"/>
          </a:xfrm>
          <a:prstGeom prst="rect">
            <a:avLst/>
          </a:prstGeom>
          <a:noFill/>
          <a:ln>
            <a:noFill/>
          </a:ln>
        </p:spPr>
      </p:pic>
      <p:pic>
        <p:nvPicPr>
          <p:cNvPr id="122" name="Google Shape;122;p19"/>
          <p:cNvPicPr preferRelativeResize="0"/>
          <p:nvPr/>
        </p:nvPicPr>
        <p:blipFill>
          <a:blip r:embed="rId4">
            <a:alphaModFix/>
          </a:blip>
          <a:stretch>
            <a:fillRect/>
          </a:stretch>
        </p:blipFill>
        <p:spPr>
          <a:xfrm>
            <a:off x="4832400" y="1647400"/>
            <a:ext cx="3085026" cy="17368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1126800" y="88775"/>
            <a:ext cx="7127700" cy="1247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700" b="1">
                <a:solidFill>
                  <a:schemeClr val="lt1"/>
                </a:solidFill>
                <a:latin typeface="Open Sans"/>
                <a:ea typeface="Open Sans"/>
                <a:cs typeface="Open Sans"/>
                <a:sym typeface="Open Sans"/>
              </a:rPr>
              <a:t>QUESTIONS?</a:t>
            </a:r>
            <a:endParaRPr sz="4700" b="1">
              <a:solidFill>
                <a:schemeClr val="lt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752</Words>
  <Application>Microsoft Macintosh PowerPoint</Application>
  <PresentationFormat>On-screen Show (16:9)</PresentationFormat>
  <Paragraphs>67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Open Sans</vt:lpstr>
      <vt:lpstr>Merriweather</vt:lpstr>
      <vt:lpstr>Roboto</vt:lpstr>
      <vt:lpstr>Arial</vt:lpstr>
      <vt:lpstr>Economica</vt:lpstr>
      <vt:lpstr>Luxe</vt:lpstr>
      <vt:lpstr>LemonLyfe</vt:lpstr>
      <vt:lpstr>Foundation</vt:lpstr>
      <vt:lpstr>Brand Identity and Values</vt:lpstr>
      <vt:lpstr>Brand Prism</vt:lpstr>
      <vt:lpstr>Positioning</vt:lpstr>
      <vt:lpstr>Brand Extension</vt:lpstr>
      <vt:lpstr>Incorporation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LemonLyfe</dc:title>
  <cp:lastModifiedBy>Microsoft Office User</cp:lastModifiedBy>
  <cp:revision>1</cp:revision>
  <dcterms:modified xsi:type="dcterms:W3CDTF">2023-10-23T01:29:57Z</dcterms:modified>
</cp:coreProperties>
</file>