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8" r:id="rId4"/>
    <p:sldId id="261" r:id="rId5"/>
    <p:sldId id="262" r:id="rId6"/>
    <p:sldId id="265" r:id="rId7"/>
    <p:sldId id="268" r:id="rId8"/>
    <p:sldId id="269" r:id="rId9"/>
    <p:sldId id="270" r:id="rId10"/>
    <p:sldId id="266" r:id="rId11"/>
    <p:sldId id="295" r:id="rId12"/>
    <p:sldId id="280" r:id="rId13"/>
    <p:sldId id="271" r:id="rId14"/>
    <p:sldId id="272" r:id="rId15"/>
    <p:sldId id="273" r:id="rId16"/>
    <p:sldId id="274" r:id="rId17"/>
    <p:sldId id="294" r:id="rId18"/>
    <p:sldId id="293" r:id="rId19"/>
    <p:sldId id="297" r:id="rId20"/>
    <p:sldId id="284" r:id="rId21"/>
    <p:sldId id="299" r:id="rId22"/>
    <p:sldId id="286" r:id="rId23"/>
    <p:sldId id="287" r:id="rId24"/>
    <p:sldId id="289" r:id="rId25"/>
    <p:sldId id="291" r:id="rId26"/>
    <p:sldId id="283" r:id="rId27"/>
    <p:sldId id="292" r:id="rId28"/>
    <p:sldId id="277" r:id="rId29"/>
    <p:sldId id="296" r:id="rId30"/>
    <p:sldId id="30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howGuides="1">
      <p:cViewPr varScale="1">
        <p:scale>
          <a:sx n="53" d="100"/>
          <a:sy n="53" d="100"/>
        </p:scale>
        <p:origin x="-1651"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eorge\Documents\GEORGE\AQE\Samples\Saw%20Palmetto\Saw%20Palmetto%20test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George\Documents\GEORGE\AQE\Samples\Shark%20cartilage\Shark%20Cartilage%20tes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eorge\Documents\GEORGE\AQE\Seeds\Chia%20seeds\February%202013\Test%20data%20021213.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2800" dirty="0"/>
              <a:t>Standard Plate Count</a:t>
            </a:r>
          </a:p>
        </c:rich>
      </c:tx>
      <c:layout>
        <c:manualLayout>
          <c:xMode val="edge"/>
          <c:yMode val="edge"/>
          <c:x val="0.1314444444444445"/>
          <c:y val="4.8379293662312523E-3"/>
        </c:manualLayout>
      </c:layout>
    </c:title>
    <c:plotArea>
      <c:layout/>
      <c:barChart>
        <c:barDir val="col"/>
        <c:grouping val="clustered"/>
        <c:ser>
          <c:idx val="0"/>
          <c:order val="0"/>
          <c:tx>
            <c:v>Standard Plate Count</c:v>
          </c:tx>
          <c:cat>
            <c:numRef>
              <c:f>Graph!$B$4:$B$6</c:f>
              <c:numCache>
                <c:formatCode>General</c:formatCode>
                <c:ptCount val="3"/>
                <c:pt idx="0">
                  <c:v>0</c:v>
                </c:pt>
                <c:pt idx="1">
                  <c:v>25</c:v>
                </c:pt>
                <c:pt idx="2">
                  <c:v>100</c:v>
                </c:pt>
              </c:numCache>
            </c:numRef>
          </c:cat>
          <c:val>
            <c:numRef>
              <c:f>Graph!$C$4:$C$6</c:f>
              <c:numCache>
                <c:formatCode>#,##0</c:formatCode>
                <c:ptCount val="3"/>
                <c:pt idx="0">
                  <c:v>4300</c:v>
                </c:pt>
                <c:pt idx="1">
                  <c:v>1300</c:v>
                </c:pt>
                <c:pt idx="2" formatCode="General">
                  <c:v>350</c:v>
                </c:pt>
              </c:numCache>
            </c:numRef>
          </c:val>
          <c:extLst xmlns:c16r2="http://schemas.microsoft.com/office/drawing/2015/06/chart">
            <c:ext xmlns:c16="http://schemas.microsoft.com/office/drawing/2014/chart" uri="{C3380CC4-5D6E-409C-BE32-E72D297353CC}">
              <c16:uniqueId val="{00000000-102A-48B8-A978-95E02F7DD208}"/>
            </c:ext>
          </c:extLst>
        </c:ser>
        <c:dLbls/>
        <c:axId val="72608384"/>
        <c:axId val="87597440"/>
      </c:barChart>
      <c:catAx>
        <c:axId val="72608384"/>
        <c:scaling>
          <c:orientation val="minMax"/>
        </c:scaling>
        <c:axPos val="b"/>
        <c:numFmt formatCode="General" sourceLinked="1"/>
        <c:tickLblPos val="nextTo"/>
        <c:crossAx val="87597440"/>
        <c:crosses val="autoZero"/>
        <c:auto val="1"/>
        <c:lblAlgn val="ctr"/>
        <c:lblOffset val="100"/>
      </c:catAx>
      <c:valAx>
        <c:axId val="87597440"/>
        <c:scaling>
          <c:orientation val="minMax"/>
        </c:scaling>
        <c:axPos val="l"/>
        <c:majorGridlines/>
        <c:numFmt formatCode="#,##0" sourceLinked="1"/>
        <c:tickLblPos val="nextTo"/>
        <c:crossAx val="72608384"/>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v>Michelson</c:v>
          </c:tx>
          <c:cat>
            <c:numLit>
              <c:formatCode>General</c:formatCode>
              <c:ptCount val="6"/>
              <c:pt idx="0">
                <c:v>1</c:v>
              </c:pt>
              <c:pt idx="1">
                <c:v>2</c:v>
              </c:pt>
              <c:pt idx="2">
                <c:v>3</c:v>
              </c:pt>
              <c:pt idx="3">
                <c:v>4</c:v>
              </c:pt>
              <c:pt idx="4">
                <c:v>5</c:v>
              </c:pt>
              <c:pt idx="5">
                <c:v>6</c:v>
              </c:pt>
            </c:numLit>
          </c:cat>
          <c:val>
            <c:numRef>
              <c:f>Sheet1!$C$8:$C$13</c:f>
              <c:numCache>
                <c:formatCode>0</c:formatCode>
                <c:ptCount val="6"/>
                <c:pt idx="0">
                  <c:v>-93.75</c:v>
                </c:pt>
                <c:pt idx="1">
                  <c:v>-99.95</c:v>
                </c:pt>
                <c:pt idx="2">
                  <c:v>-98.75</c:v>
                </c:pt>
                <c:pt idx="3">
                  <c:v>-90.833333333333314</c:v>
                </c:pt>
                <c:pt idx="4">
                  <c:v>-66.666666666666657</c:v>
                </c:pt>
                <c:pt idx="5">
                  <c:v>-85.833333333333314</c:v>
                </c:pt>
              </c:numCache>
            </c:numRef>
          </c:val>
          <c:extLst xmlns:c16r2="http://schemas.microsoft.com/office/drawing/2015/06/chart">
            <c:ext xmlns:c16="http://schemas.microsoft.com/office/drawing/2014/chart" uri="{C3380CC4-5D6E-409C-BE32-E72D297353CC}">
              <c16:uniqueId val="{00000000-2ABE-4CBC-A5CD-7D596C55692E}"/>
            </c:ext>
          </c:extLst>
        </c:ser>
        <c:ser>
          <c:idx val="1"/>
          <c:order val="1"/>
          <c:tx>
            <c:v>Silliker</c:v>
          </c:tx>
          <c:cat>
            <c:numLit>
              <c:formatCode>General</c:formatCode>
              <c:ptCount val="6"/>
              <c:pt idx="0">
                <c:v>1</c:v>
              </c:pt>
              <c:pt idx="1">
                <c:v>2</c:v>
              </c:pt>
              <c:pt idx="2">
                <c:v>3</c:v>
              </c:pt>
              <c:pt idx="3">
                <c:v>4</c:v>
              </c:pt>
              <c:pt idx="4">
                <c:v>5</c:v>
              </c:pt>
              <c:pt idx="5">
                <c:v>6</c:v>
              </c:pt>
            </c:numLit>
          </c:cat>
          <c:val>
            <c:numRef>
              <c:f>Sheet1!$E$8:$E$13</c:f>
              <c:numCache>
                <c:formatCode>0</c:formatCode>
                <c:ptCount val="6"/>
                <c:pt idx="0" formatCode="General">
                  <c:v>-50</c:v>
                </c:pt>
                <c:pt idx="1">
                  <c:v>-98.461538461538467</c:v>
                </c:pt>
                <c:pt idx="2">
                  <c:v>-93.84615384615384</c:v>
                </c:pt>
                <c:pt idx="3">
                  <c:v>38.46153846153846</c:v>
                </c:pt>
                <c:pt idx="4" formatCode="General">
                  <c:v>0</c:v>
                </c:pt>
                <c:pt idx="5">
                  <c:v>-7.6923076923076925</c:v>
                </c:pt>
              </c:numCache>
            </c:numRef>
          </c:val>
          <c:extLst xmlns:c16r2="http://schemas.microsoft.com/office/drawing/2015/06/chart">
            <c:ext xmlns:c16="http://schemas.microsoft.com/office/drawing/2014/chart" uri="{C3380CC4-5D6E-409C-BE32-E72D297353CC}">
              <c16:uniqueId val="{00000001-2ABE-4CBC-A5CD-7D596C55692E}"/>
            </c:ext>
          </c:extLst>
        </c:ser>
        <c:dLbls/>
        <c:axId val="173490176"/>
        <c:axId val="173491712"/>
      </c:barChart>
      <c:catAx>
        <c:axId val="173490176"/>
        <c:scaling>
          <c:orientation val="minMax"/>
        </c:scaling>
        <c:axPos val="b"/>
        <c:numFmt formatCode="General" sourceLinked="1"/>
        <c:tickLblPos val="nextTo"/>
        <c:crossAx val="173491712"/>
        <c:crosses val="autoZero"/>
        <c:auto val="1"/>
        <c:lblAlgn val="ctr"/>
        <c:lblOffset val="100"/>
      </c:catAx>
      <c:valAx>
        <c:axId val="173491712"/>
        <c:scaling>
          <c:orientation val="minMax"/>
        </c:scaling>
        <c:axPos val="l"/>
        <c:majorGridlines/>
        <c:numFmt formatCode="0" sourceLinked="1"/>
        <c:tickLblPos val="nextTo"/>
        <c:crossAx val="173490176"/>
        <c:crosses val="autoZero"/>
        <c:crossBetween val="between"/>
      </c:valAx>
    </c:plotArea>
    <c:legend>
      <c:legendPos val="r"/>
      <c:layout>
        <c:manualLayout>
          <c:xMode val="edge"/>
          <c:yMode val="edge"/>
          <c:x val="0.81382020997375337"/>
          <c:y val="0.39313466025080207"/>
          <c:w val="0.16395756780402448"/>
          <c:h val="0.1674343832020998"/>
        </c:manualLayout>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v>Plasma IN</c:v>
          </c:tx>
          <c:cat>
            <c:strLit>
              <c:ptCount val="1"/>
              <c:pt idx="0">
                <c:v>Plasma Treatment</c:v>
              </c:pt>
            </c:strLit>
          </c:cat>
          <c:val>
            <c:numRef>
              <c:f>Sheet1!$J$6</c:f>
              <c:numCache>
                <c:formatCode>#,##0</c:formatCode>
                <c:ptCount val="1"/>
                <c:pt idx="0">
                  <c:v>85000</c:v>
                </c:pt>
              </c:numCache>
            </c:numRef>
          </c:val>
          <c:extLst xmlns:c16r2="http://schemas.microsoft.com/office/drawing/2015/06/chart">
            <c:ext xmlns:c16="http://schemas.microsoft.com/office/drawing/2014/chart" uri="{C3380CC4-5D6E-409C-BE32-E72D297353CC}">
              <c16:uniqueId val="{00000000-B01F-4977-A10E-08D910E9D83A}"/>
            </c:ext>
          </c:extLst>
        </c:ser>
        <c:ser>
          <c:idx val="1"/>
          <c:order val="1"/>
          <c:tx>
            <c:v>Plasma Oxygen</c:v>
          </c:tx>
          <c:cat>
            <c:strLit>
              <c:ptCount val="1"/>
              <c:pt idx="0">
                <c:v>Plasma Treatment</c:v>
              </c:pt>
            </c:strLit>
          </c:cat>
          <c:val>
            <c:numRef>
              <c:f>Sheet1!$J$7</c:f>
              <c:numCache>
                <c:formatCode>#,##0</c:formatCode>
                <c:ptCount val="1"/>
                <c:pt idx="0">
                  <c:v>12000</c:v>
                </c:pt>
              </c:numCache>
            </c:numRef>
          </c:val>
          <c:extLst xmlns:c16r2="http://schemas.microsoft.com/office/drawing/2015/06/chart">
            <c:ext xmlns:c16="http://schemas.microsoft.com/office/drawing/2014/chart" uri="{C3380CC4-5D6E-409C-BE32-E72D297353CC}">
              <c16:uniqueId val="{00000001-B01F-4977-A10E-08D910E9D83A}"/>
            </c:ext>
          </c:extLst>
        </c:ser>
        <c:ser>
          <c:idx val="2"/>
          <c:order val="2"/>
          <c:tx>
            <c:v>Plasma Air</c:v>
          </c:tx>
          <c:cat>
            <c:strLit>
              <c:ptCount val="1"/>
              <c:pt idx="0">
                <c:v>Plasma Treatment</c:v>
              </c:pt>
            </c:strLit>
          </c:cat>
          <c:val>
            <c:numRef>
              <c:f>Sheet1!$J$8</c:f>
              <c:numCache>
                <c:formatCode>#,##0</c:formatCode>
                <c:ptCount val="1"/>
                <c:pt idx="0">
                  <c:v>35000</c:v>
                </c:pt>
              </c:numCache>
            </c:numRef>
          </c:val>
          <c:extLst xmlns:c16r2="http://schemas.microsoft.com/office/drawing/2015/06/chart">
            <c:ext xmlns:c16="http://schemas.microsoft.com/office/drawing/2014/chart" uri="{C3380CC4-5D6E-409C-BE32-E72D297353CC}">
              <c16:uniqueId val="{00000002-B01F-4977-A10E-08D910E9D83A}"/>
            </c:ext>
          </c:extLst>
        </c:ser>
        <c:dLbls/>
        <c:axId val="84670720"/>
        <c:axId val="120397824"/>
      </c:barChart>
      <c:catAx>
        <c:axId val="84670720"/>
        <c:scaling>
          <c:orientation val="minMax"/>
        </c:scaling>
        <c:axPos val="b"/>
        <c:numFmt formatCode="General" sourceLinked="0"/>
        <c:tickLblPos val="nextTo"/>
        <c:crossAx val="120397824"/>
        <c:crosses val="autoZero"/>
        <c:auto val="1"/>
        <c:lblAlgn val="ctr"/>
        <c:lblOffset val="100"/>
      </c:catAx>
      <c:valAx>
        <c:axId val="120397824"/>
        <c:scaling>
          <c:orientation val="minMax"/>
        </c:scaling>
        <c:axPos val="l"/>
        <c:majorGridlines/>
        <c:numFmt formatCode="#,##0" sourceLinked="1"/>
        <c:tickLblPos val="nextTo"/>
        <c:crossAx val="84670720"/>
        <c:crosses val="autoZero"/>
        <c:crossBetween val="between"/>
      </c:valAx>
    </c:plotArea>
    <c:legend>
      <c:legendPos val="r"/>
      <c:layout>
        <c:manualLayout>
          <c:xMode val="edge"/>
          <c:yMode val="edge"/>
          <c:x val="0.54880118110236209"/>
          <c:y val="8.1463567054118197E-2"/>
          <c:w val="0.40119881889763781"/>
          <c:h val="0.36088238970128744"/>
        </c:manualLayout>
      </c:layout>
      <c:txPr>
        <a:bodyPr/>
        <a:lstStyle/>
        <a:p>
          <a:pPr>
            <a:defRPr sz="1800" baseline="0"/>
          </a:pPr>
          <a:endParaRPr lang="en-US"/>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layout/>
    </c:title>
    <c:plotArea>
      <c:layout/>
      <c:barChart>
        <c:barDir val="col"/>
        <c:grouping val="clustered"/>
        <c:ser>
          <c:idx val="0"/>
          <c:order val="0"/>
          <c:tx>
            <c:v>Kill rate, %</c:v>
          </c:tx>
          <c:cat>
            <c:strRef>
              <c:f>Sheet1!$B$11:$J$11</c:f>
              <c:strCache>
                <c:ptCount val="9"/>
                <c:pt idx="0">
                  <c:v>Air</c:v>
                </c:pt>
                <c:pt idx="1">
                  <c:v>Oxygen</c:v>
                </c:pt>
                <c:pt idx="2">
                  <c:v>Air/Oxygen</c:v>
                </c:pt>
                <c:pt idx="3">
                  <c:v>Air</c:v>
                </c:pt>
                <c:pt idx="4">
                  <c:v>Oxygen</c:v>
                </c:pt>
                <c:pt idx="5">
                  <c:v>Air</c:v>
                </c:pt>
                <c:pt idx="6">
                  <c:v>Air</c:v>
                </c:pt>
                <c:pt idx="7">
                  <c:v>Oxygen</c:v>
                </c:pt>
                <c:pt idx="8">
                  <c:v>Oxygen</c:v>
                </c:pt>
              </c:strCache>
            </c:strRef>
          </c:cat>
          <c:val>
            <c:numRef>
              <c:f>Sheet1!$B$15:$J$15</c:f>
              <c:numCache>
                <c:formatCode>0</c:formatCode>
                <c:ptCount val="9"/>
                <c:pt idx="0">
                  <c:v>-65</c:v>
                </c:pt>
                <c:pt idx="1">
                  <c:v>-75</c:v>
                </c:pt>
                <c:pt idx="2">
                  <c:v>-10</c:v>
                </c:pt>
                <c:pt idx="3">
                  <c:v>-32.5</c:v>
                </c:pt>
                <c:pt idx="4">
                  <c:v>25</c:v>
                </c:pt>
                <c:pt idx="5">
                  <c:v>-80</c:v>
                </c:pt>
                <c:pt idx="6">
                  <c:v>-67.5</c:v>
                </c:pt>
                <c:pt idx="7">
                  <c:v>-90</c:v>
                </c:pt>
                <c:pt idx="8">
                  <c:v>-77.5</c:v>
                </c:pt>
              </c:numCache>
            </c:numRef>
          </c:val>
          <c:extLst xmlns:c16r2="http://schemas.microsoft.com/office/drawing/2015/06/chart">
            <c:ext xmlns:c16="http://schemas.microsoft.com/office/drawing/2014/chart" uri="{C3380CC4-5D6E-409C-BE32-E72D297353CC}">
              <c16:uniqueId val="{00000000-073C-4AA2-8016-E528C3B82CC4}"/>
            </c:ext>
          </c:extLst>
        </c:ser>
        <c:dLbls/>
        <c:axId val="120438144"/>
        <c:axId val="120444032"/>
      </c:barChart>
      <c:catAx>
        <c:axId val="120438144"/>
        <c:scaling>
          <c:orientation val="minMax"/>
        </c:scaling>
        <c:axPos val="b"/>
        <c:numFmt formatCode="General" sourceLinked="0"/>
        <c:tickLblPos val="nextTo"/>
        <c:crossAx val="120444032"/>
        <c:crosses val="autoZero"/>
        <c:auto val="1"/>
        <c:lblAlgn val="ctr"/>
        <c:lblOffset val="100"/>
      </c:catAx>
      <c:valAx>
        <c:axId val="120444032"/>
        <c:scaling>
          <c:orientation val="minMax"/>
        </c:scaling>
        <c:axPos val="l"/>
        <c:majorGridlines/>
        <c:numFmt formatCode="0" sourceLinked="1"/>
        <c:tickLblPos val="nextTo"/>
        <c:crossAx val="120438144"/>
        <c:crosses val="autoZero"/>
        <c:crossBetween val="between"/>
      </c:valAx>
    </c:plotArea>
    <c:legend>
      <c:legendPos val="r"/>
      <c:layout/>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v>100mTorr;air</c:v>
          </c:tx>
          <c:marker>
            <c:symbol val="none"/>
          </c:marker>
          <c:cat>
            <c:numRef>
              <c:f>Sheet1!$B$5:$F$5</c:f>
              <c:numCache>
                <c:formatCode>General</c:formatCode>
                <c:ptCount val="5"/>
                <c:pt idx="0">
                  <c:v>100</c:v>
                </c:pt>
                <c:pt idx="1">
                  <c:v>300</c:v>
                </c:pt>
                <c:pt idx="2">
                  <c:v>500</c:v>
                </c:pt>
                <c:pt idx="3">
                  <c:v>800</c:v>
                </c:pt>
                <c:pt idx="4">
                  <c:v>1000</c:v>
                </c:pt>
              </c:numCache>
            </c:numRef>
          </c:cat>
          <c:val>
            <c:numRef>
              <c:f>Sheet1!$B$11:$F$11</c:f>
              <c:numCache>
                <c:formatCode>0.0</c:formatCode>
                <c:ptCount val="5"/>
                <c:pt idx="0">
                  <c:v>1.6308727347688392</c:v>
                </c:pt>
                <c:pt idx="1">
                  <c:v>1.0741661146517785</c:v>
                </c:pt>
                <c:pt idx="2">
                  <c:v>0.81876445362702543</c:v>
                </c:pt>
                <c:pt idx="3">
                  <c:v>0.66654922430597341</c:v>
                </c:pt>
                <c:pt idx="4">
                  <c:v>0.54989877186641434</c:v>
                </c:pt>
              </c:numCache>
            </c:numRef>
          </c:val>
          <c:extLst xmlns:c16r2="http://schemas.microsoft.com/office/drawing/2015/06/chart">
            <c:ext xmlns:c16="http://schemas.microsoft.com/office/drawing/2014/chart" uri="{C3380CC4-5D6E-409C-BE32-E72D297353CC}">
              <c16:uniqueId val="{00000000-7DDD-4998-BC0B-252C19BC35A9}"/>
            </c:ext>
          </c:extLst>
        </c:ser>
        <c:ser>
          <c:idx val="1"/>
          <c:order val="1"/>
          <c:tx>
            <c:v>800mTorr;air</c:v>
          </c:tx>
          <c:marker>
            <c:symbol val="none"/>
          </c:marker>
          <c:val>
            <c:numRef>
              <c:f>Sheet1!$B$21:$F$21</c:f>
              <c:numCache>
                <c:formatCode>0.0</c:formatCode>
                <c:ptCount val="5"/>
                <c:pt idx="0">
                  <c:v>2.242392228606767</c:v>
                </c:pt>
                <c:pt idx="1">
                  <c:v>1.3183941421537684</c:v>
                </c:pt>
                <c:pt idx="2">
                  <c:v>1.0330578512396693</c:v>
                </c:pt>
                <c:pt idx="3">
                  <c:v>0.85380465508720171</c:v>
                </c:pt>
                <c:pt idx="4">
                  <c:v>0.74060300104846077</c:v>
                </c:pt>
              </c:numCache>
            </c:numRef>
          </c:val>
          <c:extLst xmlns:c16r2="http://schemas.microsoft.com/office/drawing/2015/06/chart">
            <c:ext xmlns:c16="http://schemas.microsoft.com/office/drawing/2014/chart" uri="{C3380CC4-5D6E-409C-BE32-E72D297353CC}">
              <c16:uniqueId val="{00000001-7DDD-4998-BC0B-252C19BC35A9}"/>
            </c:ext>
          </c:extLst>
        </c:ser>
        <c:ser>
          <c:idx val="2"/>
          <c:order val="2"/>
          <c:tx>
            <c:v>1000 mTorr;air</c:v>
          </c:tx>
          <c:marker>
            <c:symbol val="none"/>
          </c:marker>
          <c:val>
            <c:numRef>
              <c:f>Sheet1!$B$30:$F$30</c:f>
              <c:numCache>
                <c:formatCode>0.0</c:formatCode>
                <c:ptCount val="5"/>
                <c:pt idx="0">
                  <c:v>2.6563596959799765</c:v>
                </c:pt>
                <c:pt idx="1">
                  <c:v>1.6648492500765228</c:v>
                </c:pt>
                <c:pt idx="2">
                  <c:v>1.258517862927484</c:v>
                </c:pt>
                <c:pt idx="3">
                  <c:v>1.0204081632653061</c:v>
                </c:pt>
                <c:pt idx="4">
                  <c:v>0.86332955032459824</c:v>
                </c:pt>
              </c:numCache>
            </c:numRef>
          </c:val>
          <c:extLst xmlns:c16r2="http://schemas.microsoft.com/office/drawing/2015/06/chart">
            <c:ext xmlns:c16="http://schemas.microsoft.com/office/drawing/2014/chart" uri="{C3380CC4-5D6E-409C-BE32-E72D297353CC}">
              <c16:uniqueId val="{00000002-7DDD-4998-BC0B-252C19BC35A9}"/>
            </c:ext>
          </c:extLst>
        </c:ser>
        <c:ser>
          <c:idx val="3"/>
          <c:order val="3"/>
          <c:tx>
            <c:v>800mtorr;O2</c:v>
          </c:tx>
          <c:marker>
            <c:symbol val="none"/>
          </c:marker>
          <c:val>
            <c:numRef>
              <c:f>Sheet1!$B$48:$F$48</c:f>
              <c:numCache>
                <c:formatCode>0.0</c:formatCode>
                <c:ptCount val="5"/>
                <c:pt idx="0">
                  <c:v>3.3994140625</c:v>
                </c:pt>
                <c:pt idx="1">
                  <c:v>1.8079986149584486</c:v>
                </c:pt>
                <c:pt idx="2">
                  <c:v>0.87794784672004145</c:v>
                </c:pt>
                <c:pt idx="3">
                  <c:v>0.72490628904623078</c:v>
                </c:pt>
                <c:pt idx="4">
                  <c:v>0.5963622757773781</c:v>
                </c:pt>
              </c:numCache>
            </c:numRef>
          </c:val>
          <c:extLst xmlns:c16r2="http://schemas.microsoft.com/office/drawing/2015/06/chart">
            <c:ext xmlns:c16="http://schemas.microsoft.com/office/drawing/2014/chart" uri="{C3380CC4-5D6E-409C-BE32-E72D297353CC}">
              <c16:uniqueId val="{00000003-7DDD-4998-BC0B-252C19BC35A9}"/>
            </c:ext>
          </c:extLst>
        </c:ser>
        <c:ser>
          <c:idx val="4"/>
          <c:order val="4"/>
          <c:tx>
            <c:v>1000 mTorr;O2</c:v>
          </c:tx>
          <c:marker>
            <c:symbol val="none"/>
          </c:marker>
          <c:val>
            <c:numRef>
              <c:f>Sheet1!$B$57:$F$57</c:f>
              <c:numCache>
                <c:formatCode>0.0</c:formatCode>
                <c:ptCount val="5"/>
                <c:pt idx="0">
                  <c:v>2.8416326530612239</c:v>
                </c:pt>
                <c:pt idx="1">
                  <c:v>1.3989358281893003</c:v>
                </c:pt>
                <c:pt idx="2">
                  <c:v>1.0590049186990877</c:v>
                </c:pt>
                <c:pt idx="3">
                  <c:v>0.8519167515075573</c:v>
                </c:pt>
                <c:pt idx="4">
                  <c:v>0.7244741994778624</c:v>
                </c:pt>
              </c:numCache>
            </c:numRef>
          </c:val>
          <c:extLst xmlns:c16r2="http://schemas.microsoft.com/office/drawing/2015/06/chart">
            <c:ext xmlns:c16="http://schemas.microsoft.com/office/drawing/2014/chart" uri="{C3380CC4-5D6E-409C-BE32-E72D297353CC}">
              <c16:uniqueId val="{00000004-7DDD-4998-BC0B-252C19BC35A9}"/>
            </c:ext>
          </c:extLst>
        </c:ser>
        <c:dLbls/>
        <c:marker val="1"/>
        <c:axId val="169430400"/>
        <c:axId val="169436672"/>
      </c:lineChart>
      <c:catAx>
        <c:axId val="169430400"/>
        <c:scaling>
          <c:orientation val="minMax"/>
        </c:scaling>
        <c:axPos val="b"/>
        <c:majorGridlines/>
        <c:title>
          <c:tx>
            <c:rich>
              <a:bodyPr/>
              <a:lstStyle/>
              <a:p>
                <a:pPr>
                  <a:defRPr/>
                </a:pPr>
                <a:r>
                  <a:rPr lang="en-US"/>
                  <a:t>Power,W</a:t>
                </a:r>
              </a:p>
            </c:rich>
          </c:tx>
          <c:layout/>
        </c:title>
        <c:numFmt formatCode="General" sourceLinked="1"/>
        <c:tickLblPos val="nextTo"/>
        <c:crossAx val="169436672"/>
        <c:crosses val="autoZero"/>
        <c:auto val="1"/>
        <c:lblAlgn val="ctr"/>
        <c:lblOffset val="100"/>
      </c:catAx>
      <c:valAx>
        <c:axId val="169436672"/>
        <c:scaling>
          <c:orientation val="minMax"/>
        </c:scaling>
        <c:axPos val="l"/>
        <c:majorGridlines/>
        <c:title>
          <c:tx>
            <c:rich>
              <a:bodyPr rot="-5400000" vert="horz"/>
              <a:lstStyle/>
              <a:p>
                <a:pPr>
                  <a:defRPr/>
                </a:pPr>
                <a:r>
                  <a:rPr lang="en-US"/>
                  <a:t>plasma</a:t>
                </a:r>
                <a:r>
                  <a:rPr lang="en-US" baseline="0"/>
                  <a:t> resistance, Ohm</a:t>
                </a:r>
                <a:endParaRPr lang="en-US"/>
              </a:p>
            </c:rich>
          </c:tx>
          <c:layout/>
        </c:title>
        <c:numFmt formatCode="0.0" sourceLinked="1"/>
        <c:tickLblPos val="nextTo"/>
        <c:crossAx val="169430400"/>
        <c:crosses val="autoZero"/>
        <c:crossBetween val="between"/>
      </c:valAx>
    </c:plotArea>
    <c:legend>
      <c:legendPos val="r"/>
      <c:layout/>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1807633420822398"/>
          <c:y val="4.1666666666666664E-2"/>
          <c:w val="0.54922922134733154"/>
          <c:h val="0.84946741032370965"/>
        </c:manualLayout>
      </c:layout>
      <c:scatterChart>
        <c:scatterStyle val="smoothMarker"/>
        <c:ser>
          <c:idx val="0"/>
          <c:order val="0"/>
          <c:tx>
            <c:v>air, 500 mTorr</c:v>
          </c:tx>
          <c:xVal>
            <c:numRef>
              <c:f>Sheet1!$B$7:$F$7</c:f>
              <c:numCache>
                <c:formatCode>General</c:formatCode>
                <c:ptCount val="5"/>
                <c:pt idx="0">
                  <c:v>98</c:v>
                </c:pt>
                <c:pt idx="1">
                  <c:v>114</c:v>
                </c:pt>
                <c:pt idx="2">
                  <c:v>162</c:v>
                </c:pt>
                <c:pt idx="3">
                  <c:v>216</c:v>
                </c:pt>
                <c:pt idx="4">
                  <c:v>264</c:v>
                </c:pt>
              </c:numCache>
            </c:numRef>
          </c:xVal>
          <c:yVal>
            <c:numRef>
              <c:f>Sheet1!$B$10:$F$10</c:f>
              <c:numCache>
                <c:formatCode>0.0</c:formatCode>
                <c:ptCount val="5"/>
                <c:pt idx="0">
                  <c:v>7.8305084745762707</c:v>
                </c:pt>
                <c:pt idx="1">
                  <c:v>16.711864406779664</c:v>
                </c:pt>
                <c:pt idx="2">
                  <c:v>24.711864406779664</c:v>
                </c:pt>
                <c:pt idx="3">
                  <c:v>34.644067796610152</c:v>
                </c:pt>
                <c:pt idx="4">
                  <c:v>42.644067796610152</c:v>
                </c:pt>
              </c:numCache>
            </c:numRef>
          </c:yVal>
          <c:smooth val="1"/>
          <c:extLst xmlns:c16r2="http://schemas.microsoft.com/office/drawing/2015/06/chart">
            <c:ext xmlns:c16="http://schemas.microsoft.com/office/drawing/2014/chart" uri="{C3380CC4-5D6E-409C-BE32-E72D297353CC}">
              <c16:uniqueId val="{00000000-41CA-40A4-8DB0-BA84E31D223E}"/>
            </c:ext>
          </c:extLst>
        </c:ser>
        <c:ser>
          <c:idx val="1"/>
          <c:order val="1"/>
          <c:tx>
            <c:v>air, 800 mTorr</c:v>
          </c:tx>
          <c:xVal>
            <c:numRef>
              <c:f>Sheet1!$B$17:$F$17</c:f>
              <c:numCache>
                <c:formatCode>General</c:formatCode>
                <c:ptCount val="5"/>
                <c:pt idx="0">
                  <c:v>126</c:v>
                </c:pt>
                <c:pt idx="1">
                  <c:v>110</c:v>
                </c:pt>
                <c:pt idx="2">
                  <c:v>162</c:v>
                </c:pt>
                <c:pt idx="3">
                  <c:v>234</c:v>
                </c:pt>
                <c:pt idx="4">
                  <c:v>252</c:v>
                </c:pt>
              </c:numCache>
            </c:numRef>
          </c:xVal>
          <c:yVal>
            <c:numRef>
              <c:f>Sheet1!$B$20:$F$20</c:f>
              <c:numCache>
                <c:formatCode>0.0</c:formatCode>
                <c:ptCount val="5"/>
                <c:pt idx="0">
                  <c:v>6.6779661016949152</c:v>
                </c:pt>
                <c:pt idx="1">
                  <c:v>15.084745762711863</c:v>
                </c:pt>
                <c:pt idx="2">
                  <c:v>22</c:v>
                </c:pt>
                <c:pt idx="3">
                  <c:v>30.610169491525426</c:v>
                </c:pt>
                <c:pt idx="4">
                  <c:v>36.745762711864408</c:v>
                </c:pt>
              </c:numCache>
            </c:numRef>
          </c:yVal>
          <c:smooth val="1"/>
          <c:extLst xmlns:c16r2="http://schemas.microsoft.com/office/drawing/2015/06/chart">
            <c:ext xmlns:c16="http://schemas.microsoft.com/office/drawing/2014/chart" uri="{C3380CC4-5D6E-409C-BE32-E72D297353CC}">
              <c16:uniqueId val="{00000001-41CA-40A4-8DB0-BA84E31D223E}"/>
            </c:ext>
          </c:extLst>
        </c:ser>
        <c:ser>
          <c:idx val="2"/>
          <c:order val="2"/>
          <c:tx>
            <c:v>air, 1000 mTorr</c:v>
          </c:tx>
          <c:xVal>
            <c:numRef>
              <c:f>Sheet1!$B$26:$F$26</c:f>
              <c:numCache>
                <c:formatCode>General</c:formatCode>
                <c:ptCount val="5"/>
                <c:pt idx="0">
                  <c:v>142</c:v>
                </c:pt>
                <c:pt idx="1">
                  <c:v>120</c:v>
                </c:pt>
                <c:pt idx="2">
                  <c:v>164</c:v>
                </c:pt>
                <c:pt idx="3">
                  <c:v>248</c:v>
                </c:pt>
                <c:pt idx="4">
                  <c:v>272</c:v>
                </c:pt>
              </c:numCache>
            </c:numRef>
          </c:xVal>
          <c:yVal>
            <c:numRef>
              <c:f>Sheet1!$B$29:$F$29</c:f>
              <c:numCache>
                <c:formatCode>0.0</c:formatCode>
                <c:ptCount val="5"/>
                <c:pt idx="0">
                  <c:v>6.1355932203389818</c:v>
                </c:pt>
                <c:pt idx="1">
                  <c:v>13.423728813559322</c:v>
                </c:pt>
                <c:pt idx="2">
                  <c:v>19.932203389830509</c:v>
                </c:pt>
                <c:pt idx="3">
                  <c:v>28</c:v>
                </c:pt>
                <c:pt idx="4">
                  <c:v>34.033898305084755</c:v>
                </c:pt>
              </c:numCache>
            </c:numRef>
          </c:yVal>
          <c:smooth val="1"/>
          <c:extLst xmlns:c16r2="http://schemas.microsoft.com/office/drawing/2015/06/chart">
            <c:ext xmlns:c16="http://schemas.microsoft.com/office/drawing/2014/chart" uri="{C3380CC4-5D6E-409C-BE32-E72D297353CC}">
              <c16:uniqueId val="{00000002-41CA-40A4-8DB0-BA84E31D223E}"/>
            </c:ext>
          </c:extLst>
        </c:ser>
        <c:ser>
          <c:idx val="3"/>
          <c:order val="3"/>
          <c:tx>
            <c:v>O2, 500 mTorr</c:v>
          </c:tx>
          <c:xVal>
            <c:numRef>
              <c:f>Sheet1!$B$35:$F$35</c:f>
              <c:numCache>
                <c:formatCode>General</c:formatCode>
                <c:ptCount val="5"/>
                <c:pt idx="0">
                  <c:v>72</c:v>
                </c:pt>
                <c:pt idx="1">
                  <c:v>130</c:v>
                </c:pt>
                <c:pt idx="2">
                  <c:v>176</c:v>
                </c:pt>
                <c:pt idx="3">
                  <c:v>260</c:v>
                </c:pt>
                <c:pt idx="4">
                  <c:v>328</c:v>
                </c:pt>
              </c:numCache>
            </c:numRef>
          </c:xVal>
          <c:yVal>
            <c:numRef>
              <c:f>Sheet1!$B$38:$F$38</c:f>
              <c:numCache>
                <c:formatCode>0.0</c:formatCode>
                <c:ptCount val="5"/>
                <c:pt idx="0">
                  <c:v>8.2711864406779654</c:v>
                </c:pt>
                <c:pt idx="1">
                  <c:v>20.508474576271183</c:v>
                </c:pt>
                <c:pt idx="2">
                  <c:v>28.54237288135592</c:v>
                </c:pt>
                <c:pt idx="3">
                  <c:v>38.644067796610152</c:v>
                </c:pt>
                <c:pt idx="4">
                  <c:v>44.271186440677965</c:v>
                </c:pt>
              </c:numCache>
            </c:numRef>
          </c:yVal>
          <c:smooth val="1"/>
          <c:extLst xmlns:c16r2="http://schemas.microsoft.com/office/drawing/2015/06/chart">
            <c:ext xmlns:c16="http://schemas.microsoft.com/office/drawing/2014/chart" uri="{C3380CC4-5D6E-409C-BE32-E72D297353CC}">
              <c16:uniqueId val="{00000003-41CA-40A4-8DB0-BA84E31D223E}"/>
            </c:ext>
          </c:extLst>
        </c:ser>
        <c:ser>
          <c:idx val="4"/>
          <c:order val="4"/>
          <c:tx>
            <c:v>O2, 800 mTorr</c:v>
          </c:tx>
          <c:xVal>
            <c:numRef>
              <c:f>Sheet1!$B$44:$F$44</c:f>
              <c:numCache>
                <c:formatCode>General</c:formatCode>
                <c:ptCount val="5"/>
                <c:pt idx="0">
                  <c:v>88</c:v>
                </c:pt>
                <c:pt idx="1">
                  <c:v>160</c:v>
                </c:pt>
                <c:pt idx="2">
                  <c:v>232</c:v>
                </c:pt>
                <c:pt idx="3">
                  <c:v>300</c:v>
                </c:pt>
                <c:pt idx="4">
                  <c:v>344</c:v>
                </c:pt>
              </c:numCache>
            </c:numRef>
          </c:xVal>
          <c:yVal>
            <c:numRef>
              <c:f>Sheet1!$B$47:$F$47</c:f>
              <c:numCache>
                <c:formatCode>0.0</c:formatCode>
                <c:ptCount val="5"/>
                <c:pt idx="0">
                  <c:v>5.4237288135593227</c:v>
                </c:pt>
                <c:pt idx="1">
                  <c:v>12.881355932203389</c:v>
                </c:pt>
                <c:pt idx="2">
                  <c:v>23.864406779661014</c:v>
                </c:pt>
                <c:pt idx="3">
                  <c:v>33.220338983050866</c:v>
                </c:pt>
                <c:pt idx="4">
                  <c:v>40.949152542372886</c:v>
                </c:pt>
              </c:numCache>
            </c:numRef>
          </c:yVal>
          <c:smooth val="1"/>
          <c:extLst xmlns:c16r2="http://schemas.microsoft.com/office/drawing/2015/06/chart">
            <c:ext xmlns:c16="http://schemas.microsoft.com/office/drawing/2014/chart" uri="{C3380CC4-5D6E-409C-BE32-E72D297353CC}">
              <c16:uniqueId val="{00000004-41CA-40A4-8DB0-BA84E31D223E}"/>
            </c:ext>
          </c:extLst>
        </c:ser>
        <c:ser>
          <c:idx val="5"/>
          <c:order val="5"/>
          <c:tx>
            <c:v>O2, 1000 mTorr</c:v>
          </c:tx>
          <c:xVal>
            <c:numRef>
              <c:f>Sheet1!$B$53:$F$53</c:f>
              <c:numCache>
                <c:formatCode>General</c:formatCode>
                <c:ptCount val="5"/>
                <c:pt idx="0">
                  <c:v>102</c:v>
                </c:pt>
                <c:pt idx="1">
                  <c:v>156</c:v>
                </c:pt>
                <c:pt idx="2">
                  <c:v>238</c:v>
                </c:pt>
                <c:pt idx="3">
                  <c:v>332</c:v>
                </c:pt>
                <c:pt idx="4">
                  <c:v>368</c:v>
                </c:pt>
              </c:numCache>
            </c:numRef>
          </c:xVal>
          <c:yVal>
            <c:numRef>
              <c:f>Sheet1!$B$56:$F$56</c:f>
              <c:numCache>
                <c:formatCode>0.0</c:formatCode>
                <c:ptCount val="5"/>
                <c:pt idx="0">
                  <c:v>5.9322033898305104</c:v>
                </c:pt>
                <c:pt idx="1">
                  <c:v>14.644067796610166</c:v>
                </c:pt>
                <c:pt idx="2">
                  <c:v>21.728813559322028</c:v>
                </c:pt>
                <c:pt idx="3">
                  <c:v>30.644067796610177</c:v>
                </c:pt>
                <c:pt idx="4">
                  <c:v>37.152542372881364</c:v>
                </c:pt>
              </c:numCache>
            </c:numRef>
          </c:yVal>
          <c:smooth val="1"/>
          <c:extLst xmlns:c16r2="http://schemas.microsoft.com/office/drawing/2015/06/chart">
            <c:ext xmlns:c16="http://schemas.microsoft.com/office/drawing/2014/chart" uri="{C3380CC4-5D6E-409C-BE32-E72D297353CC}">
              <c16:uniqueId val="{00000005-41CA-40A4-8DB0-BA84E31D223E}"/>
            </c:ext>
          </c:extLst>
        </c:ser>
        <c:dLbls/>
        <c:axId val="223602560"/>
        <c:axId val="223678464"/>
      </c:scatterChart>
      <c:valAx>
        <c:axId val="223602560"/>
        <c:scaling>
          <c:orientation val="minMax"/>
        </c:scaling>
        <c:axPos val="b"/>
        <c:majorGridlines/>
        <c:title>
          <c:tx>
            <c:rich>
              <a:bodyPr/>
              <a:lstStyle/>
              <a:p>
                <a:pPr>
                  <a:defRPr/>
                </a:pPr>
                <a:r>
                  <a:rPr lang="en-US"/>
                  <a:t>Voltage</a:t>
                </a:r>
              </a:p>
            </c:rich>
          </c:tx>
          <c:layout>
            <c:manualLayout>
              <c:xMode val="edge"/>
              <c:yMode val="edge"/>
              <c:x val="0.54439916885389339"/>
              <c:y val="0.82175925925925941"/>
            </c:manualLayout>
          </c:layout>
        </c:title>
        <c:numFmt formatCode="General" sourceLinked="1"/>
        <c:tickLblPos val="nextTo"/>
        <c:crossAx val="223678464"/>
        <c:crosses val="autoZero"/>
        <c:crossBetween val="midCat"/>
      </c:valAx>
      <c:valAx>
        <c:axId val="223678464"/>
        <c:scaling>
          <c:orientation val="minMax"/>
        </c:scaling>
        <c:axPos val="l"/>
        <c:majorGridlines/>
        <c:title>
          <c:tx>
            <c:rich>
              <a:bodyPr rot="-5400000" vert="horz"/>
              <a:lstStyle/>
              <a:p>
                <a:pPr>
                  <a:defRPr/>
                </a:pPr>
                <a:r>
                  <a:rPr lang="en-US"/>
                  <a:t>Current, Amps</a:t>
                </a:r>
              </a:p>
            </c:rich>
          </c:tx>
          <c:layout/>
        </c:title>
        <c:numFmt formatCode="0.0" sourceLinked="1"/>
        <c:tickLblPos val="nextTo"/>
        <c:crossAx val="223602560"/>
        <c:crosses val="autoZero"/>
        <c:crossBetween val="midCat"/>
      </c:valAx>
    </c:plotArea>
    <c:legend>
      <c:legendPos val="r"/>
      <c:layout/>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v>CO2</c:v>
          </c:tx>
          <c:spPr>
            <a:ln w="28575">
              <a:noFill/>
            </a:ln>
          </c:spPr>
          <c:cat>
            <c:strRef>
              <c:f>Sheet1!$C$16:$C$24</c:f>
              <c:strCache>
                <c:ptCount val="9"/>
                <c:pt idx="0">
                  <c:v>100/0</c:v>
                </c:pt>
                <c:pt idx="1">
                  <c:v>75/25</c:v>
                </c:pt>
                <c:pt idx="2">
                  <c:v>50/50</c:v>
                </c:pt>
                <c:pt idx="3">
                  <c:v>25/75</c:v>
                </c:pt>
                <c:pt idx="4">
                  <c:v>0/100</c:v>
                </c:pt>
                <c:pt idx="5">
                  <c:v>200/50</c:v>
                </c:pt>
                <c:pt idx="6">
                  <c:v>125/125</c:v>
                </c:pt>
                <c:pt idx="7">
                  <c:v>75/175</c:v>
                </c:pt>
                <c:pt idx="8">
                  <c:v>0/250</c:v>
                </c:pt>
              </c:strCache>
            </c:strRef>
          </c:cat>
          <c:val>
            <c:numRef>
              <c:f>Sheet1!$F$16:$F$24</c:f>
              <c:numCache>
                <c:formatCode>General</c:formatCode>
                <c:ptCount val="9"/>
                <c:pt idx="0">
                  <c:v>64</c:v>
                </c:pt>
                <c:pt idx="1">
                  <c:v>19</c:v>
                </c:pt>
                <c:pt idx="2">
                  <c:v>20</c:v>
                </c:pt>
                <c:pt idx="3">
                  <c:v>22</c:v>
                </c:pt>
                <c:pt idx="4">
                  <c:v>26</c:v>
                </c:pt>
                <c:pt idx="5">
                  <c:v>47</c:v>
                </c:pt>
                <c:pt idx="6">
                  <c:v>55</c:v>
                </c:pt>
                <c:pt idx="7">
                  <c:v>38</c:v>
                </c:pt>
                <c:pt idx="8">
                  <c:v>72</c:v>
                </c:pt>
              </c:numCache>
            </c:numRef>
          </c:val>
          <c:extLst xmlns:c16r2="http://schemas.microsoft.com/office/drawing/2015/06/chart">
            <c:ext xmlns:c16="http://schemas.microsoft.com/office/drawing/2014/chart" uri="{C3380CC4-5D6E-409C-BE32-E72D297353CC}">
              <c16:uniqueId val="{00000000-9949-4F60-9A3B-DC50AC2C6C60}"/>
            </c:ext>
          </c:extLst>
        </c:ser>
        <c:ser>
          <c:idx val="1"/>
          <c:order val="1"/>
          <c:tx>
            <c:v>NOx</c:v>
          </c:tx>
          <c:spPr>
            <a:ln w="28575">
              <a:noFill/>
            </a:ln>
          </c:spPr>
          <c:cat>
            <c:strRef>
              <c:f>Sheet1!$C$16:$C$24</c:f>
              <c:strCache>
                <c:ptCount val="9"/>
                <c:pt idx="0">
                  <c:v>100/0</c:v>
                </c:pt>
                <c:pt idx="1">
                  <c:v>75/25</c:v>
                </c:pt>
                <c:pt idx="2">
                  <c:v>50/50</c:v>
                </c:pt>
                <c:pt idx="3">
                  <c:v>25/75</c:v>
                </c:pt>
                <c:pt idx="4">
                  <c:v>0/100</c:v>
                </c:pt>
                <c:pt idx="5">
                  <c:v>200/50</c:v>
                </c:pt>
                <c:pt idx="6">
                  <c:v>125/125</c:v>
                </c:pt>
                <c:pt idx="7">
                  <c:v>75/175</c:v>
                </c:pt>
                <c:pt idx="8">
                  <c:v>0/250</c:v>
                </c:pt>
              </c:strCache>
            </c:strRef>
          </c:cat>
          <c:val>
            <c:numRef>
              <c:f>Sheet1!$G$16:$G$23</c:f>
              <c:numCache>
                <c:formatCode>General</c:formatCode>
                <c:ptCount val="8"/>
                <c:pt idx="0">
                  <c:v>12</c:v>
                </c:pt>
                <c:pt idx="1">
                  <c:v>5</c:v>
                </c:pt>
                <c:pt idx="2">
                  <c:v>12</c:v>
                </c:pt>
                <c:pt idx="3">
                  <c:v>14</c:v>
                </c:pt>
                <c:pt idx="4">
                  <c:v>2</c:v>
                </c:pt>
                <c:pt idx="5">
                  <c:v>28</c:v>
                </c:pt>
                <c:pt idx="6">
                  <c:v>50</c:v>
                </c:pt>
                <c:pt idx="7">
                  <c:v>26</c:v>
                </c:pt>
              </c:numCache>
            </c:numRef>
          </c:val>
          <c:extLst xmlns:c16r2="http://schemas.microsoft.com/office/drawing/2015/06/chart">
            <c:ext xmlns:c16="http://schemas.microsoft.com/office/drawing/2014/chart" uri="{C3380CC4-5D6E-409C-BE32-E72D297353CC}">
              <c16:uniqueId val="{00000001-9949-4F60-9A3B-DC50AC2C6C60}"/>
            </c:ext>
          </c:extLst>
        </c:ser>
        <c:dLbls/>
        <c:axId val="238005632"/>
        <c:axId val="238020096"/>
      </c:barChart>
      <c:catAx>
        <c:axId val="238005632"/>
        <c:scaling>
          <c:orientation val="minMax"/>
        </c:scaling>
        <c:axPos val="b"/>
        <c:title>
          <c:tx>
            <c:rich>
              <a:bodyPr/>
              <a:lstStyle/>
              <a:p>
                <a:pPr>
                  <a:defRPr/>
                </a:pPr>
                <a:r>
                  <a:rPr lang="en-US"/>
                  <a:t>Air/O2, ccm</a:t>
                </a:r>
              </a:p>
            </c:rich>
          </c:tx>
        </c:title>
        <c:numFmt formatCode="General" sourceLinked="0"/>
        <c:tickLblPos val="nextTo"/>
        <c:crossAx val="238020096"/>
        <c:crosses val="autoZero"/>
        <c:auto val="1"/>
        <c:lblAlgn val="ctr"/>
        <c:lblOffset val="100"/>
      </c:catAx>
      <c:valAx>
        <c:axId val="238020096"/>
        <c:scaling>
          <c:orientation val="minMax"/>
        </c:scaling>
        <c:axPos val="l"/>
        <c:majorGridlines/>
        <c:title>
          <c:tx>
            <c:rich>
              <a:bodyPr rot="-5400000" vert="horz"/>
              <a:lstStyle/>
              <a:p>
                <a:pPr>
                  <a:defRPr/>
                </a:pPr>
                <a:r>
                  <a:rPr lang="en-US"/>
                  <a:t>ppm</a:t>
                </a:r>
              </a:p>
            </c:rich>
          </c:tx>
        </c:title>
        <c:numFmt formatCode="General" sourceLinked="1"/>
        <c:tickLblPos val="nextTo"/>
        <c:crossAx val="238005632"/>
        <c:crosses val="autoZero"/>
        <c:crossBetween val="between"/>
      </c:valAx>
    </c:plotArea>
    <c:legend>
      <c:legendPos val="r"/>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v>CO2</c:v>
          </c:tx>
          <c:spPr>
            <a:ln w="28575">
              <a:noFill/>
            </a:ln>
          </c:spPr>
          <c:cat>
            <c:strRef>
              <c:f>Sheet1!$C$52:$C$58</c:f>
              <c:strCache>
                <c:ptCount val="7"/>
                <c:pt idx="0">
                  <c:v>75/125</c:v>
                </c:pt>
                <c:pt idx="1">
                  <c:v>25/175*</c:v>
                </c:pt>
                <c:pt idx="2">
                  <c:v>25/175**</c:v>
                </c:pt>
                <c:pt idx="3">
                  <c:v>0/100*</c:v>
                </c:pt>
                <c:pt idx="4">
                  <c:v>0/100**</c:v>
                </c:pt>
                <c:pt idx="5">
                  <c:v>25/75*</c:v>
                </c:pt>
                <c:pt idx="6">
                  <c:v>25/75**</c:v>
                </c:pt>
              </c:strCache>
            </c:strRef>
          </c:cat>
          <c:val>
            <c:numRef>
              <c:f>Sheet1!$F$52:$F$58</c:f>
              <c:numCache>
                <c:formatCode>General</c:formatCode>
                <c:ptCount val="7"/>
                <c:pt idx="0">
                  <c:v>74</c:v>
                </c:pt>
                <c:pt idx="1">
                  <c:v>349</c:v>
                </c:pt>
                <c:pt idx="2">
                  <c:v>658</c:v>
                </c:pt>
                <c:pt idx="3">
                  <c:v>376</c:v>
                </c:pt>
                <c:pt idx="4">
                  <c:v>816</c:v>
                </c:pt>
                <c:pt idx="5">
                  <c:v>511</c:v>
                </c:pt>
                <c:pt idx="6">
                  <c:v>1012</c:v>
                </c:pt>
              </c:numCache>
            </c:numRef>
          </c:val>
          <c:extLst xmlns:c16r2="http://schemas.microsoft.com/office/drawing/2015/06/chart">
            <c:ext xmlns:c16="http://schemas.microsoft.com/office/drawing/2014/chart" uri="{C3380CC4-5D6E-409C-BE32-E72D297353CC}">
              <c16:uniqueId val="{00000000-BA5B-4AB0-9034-644C96DB5E5A}"/>
            </c:ext>
          </c:extLst>
        </c:ser>
        <c:ser>
          <c:idx val="1"/>
          <c:order val="1"/>
          <c:tx>
            <c:v>NOx</c:v>
          </c:tx>
          <c:spPr>
            <a:ln w="28575">
              <a:noFill/>
            </a:ln>
          </c:spPr>
          <c:cat>
            <c:strRef>
              <c:f>Sheet1!$C$52:$C$58</c:f>
              <c:strCache>
                <c:ptCount val="7"/>
                <c:pt idx="0">
                  <c:v>75/125</c:v>
                </c:pt>
                <c:pt idx="1">
                  <c:v>25/175*</c:v>
                </c:pt>
                <c:pt idx="2">
                  <c:v>25/175**</c:v>
                </c:pt>
                <c:pt idx="3">
                  <c:v>0/100*</c:v>
                </c:pt>
                <c:pt idx="4">
                  <c:v>0/100**</c:v>
                </c:pt>
                <c:pt idx="5">
                  <c:v>25/75*</c:v>
                </c:pt>
                <c:pt idx="6">
                  <c:v>25/75**</c:v>
                </c:pt>
              </c:strCache>
            </c:strRef>
          </c:cat>
          <c:val>
            <c:numRef>
              <c:f>Sheet1!$G$52:$G$58</c:f>
              <c:numCache>
                <c:formatCode>General</c:formatCode>
                <c:ptCount val="7"/>
                <c:pt idx="0">
                  <c:v>20</c:v>
                </c:pt>
                <c:pt idx="1">
                  <c:v>7</c:v>
                </c:pt>
                <c:pt idx="2">
                  <c:v>9</c:v>
                </c:pt>
                <c:pt idx="3">
                  <c:v>3</c:v>
                </c:pt>
                <c:pt idx="4">
                  <c:v>2</c:v>
                </c:pt>
                <c:pt idx="5">
                  <c:v>5</c:v>
                </c:pt>
                <c:pt idx="6">
                  <c:v>5</c:v>
                </c:pt>
              </c:numCache>
            </c:numRef>
          </c:val>
          <c:extLst xmlns:c16r2="http://schemas.microsoft.com/office/drawing/2015/06/chart">
            <c:ext xmlns:c16="http://schemas.microsoft.com/office/drawing/2014/chart" uri="{C3380CC4-5D6E-409C-BE32-E72D297353CC}">
              <c16:uniqueId val="{00000001-BA5B-4AB0-9034-644C96DB5E5A}"/>
            </c:ext>
          </c:extLst>
        </c:ser>
        <c:dLbls/>
        <c:axId val="238009728"/>
        <c:axId val="238081536"/>
      </c:barChart>
      <c:catAx>
        <c:axId val="238009728"/>
        <c:scaling>
          <c:orientation val="minMax"/>
        </c:scaling>
        <c:axPos val="b"/>
        <c:title>
          <c:tx>
            <c:rich>
              <a:bodyPr/>
              <a:lstStyle/>
              <a:p>
                <a:pPr>
                  <a:defRPr/>
                </a:pPr>
                <a:r>
                  <a:rPr lang="en-US"/>
                  <a:t>Air/O2 ratio</a:t>
                </a:r>
              </a:p>
            </c:rich>
          </c:tx>
        </c:title>
        <c:numFmt formatCode="General" sourceLinked="0"/>
        <c:tickLblPos val="nextTo"/>
        <c:crossAx val="238081536"/>
        <c:crosses val="autoZero"/>
        <c:auto val="1"/>
        <c:lblAlgn val="ctr"/>
        <c:lblOffset val="100"/>
      </c:catAx>
      <c:valAx>
        <c:axId val="238081536"/>
        <c:scaling>
          <c:orientation val="minMax"/>
        </c:scaling>
        <c:axPos val="l"/>
        <c:majorGridlines/>
        <c:title>
          <c:tx>
            <c:rich>
              <a:bodyPr rot="-5400000" vert="horz"/>
              <a:lstStyle/>
              <a:p>
                <a:pPr>
                  <a:defRPr/>
                </a:pPr>
                <a:r>
                  <a:rPr lang="en-US"/>
                  <a:t>ppm</a:t>
                </a:r>
              </a:p>
            </c:rich>
          </c:tx>
        </c:title>
        <c:numFmt formatCode="General" sourceLinked="1"/>
        <c:tickLblPos val="nextTo"/>
        <c:crossAx val="238009728"/>
        <c:crosses val="autoZero"/>
        <c:crossBetween val="between"/>
      </c:valAx>
    </c:plotArea>
    <c:legend>
      <c:legendPos val="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288144-8506-4E01-9355-6E24DA506791}"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209281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88144-8506-4E01-9355-6E24DA506791}"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287425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88144-8506-4E01-9355-6E24DA506791}"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335617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88144-8506-4E01-9355-6E24DA506791}"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386395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288144-8506-4E01-9355-6E24DA506791}"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284173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288144-8506-4E01-9355-6E24DA506791}" type="datetimeFigureOut">
              <a:rPr lang="en-US" smtClean="0"/>
              <a:pPr/>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235287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288144-8506-4E01-9355-6E24DA506791}" type="datetimeFigureOut">
              <a:rPr lang="en-US" smtClean="0"/>
              <a:pPr/>
              <a:t>3/27/2020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1976560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288144-8506-4E01-9355-6E24DA506791}" type="datetimeFigureOut">
              <a:rPr lang="en-US" smtClean="0"/>
              <a:pPr/>
              <a:t>3/27/2020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124719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88144-8506-4E01-9355-6E24DA506791}" type="datetimeFigureOut">
              <a:rPr lang="en-US" smtClean="0"/>
              <a:pPr/>
              <a:t>3/27/2020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4067612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288144-8506-4E01-9355-6E24DA506791}" type="datetimeFigureOut">
              <a:rPr lang="en-US" smtClean="0"/>
              <a:pPr/>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62939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288144-8506-4E01-9355-6E24DA506791}" type="datetimeFigureOut">
              <a:rPr lang="en-US" smtClean="0"/>
              <a:pPr/>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153194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88144-8506-4E01-9355-6E24DA506791}" type="datetimeFigureOut">
              <a:rPr lang="en-US" smtClean="0"/>
              <a:pPr/>
              <a:t>3/27/2020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CCE82-4F50-49C5-A355-7248BDB3193D}" type="slidenum">
              <a:rPr lang="en-US" smtClean="0"/>
              <a:pPr/>
              <a:t>‹#›</a:t>
            </a:fld>
            <a:endParaRPr lang="en-US"/>
          </a:p>
        </p:txBody>
      </p:sp>
    </p:spTree>
    <p:extLst>
      <p:ext uri="{BB962C8B-B14F-4D97-AF65-F5344CB8AC3E}">
        <p14:creationId xmlns:p14="http://schemas.microsoft.com/office/powerpoint/2010/main" xmlns="" val="1780627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Office_PowerPoint_Presentation1.ppt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686800" cy="2460625"/>
          </a:xfrm>
        </p:spPr>
        <p:txBody>
          <a:bodyPr>
            <a:noAutofit/>
          </a:bodyPr>
          <a:lstStyle/>
          <a:p>
            <a:pPr>
              <a:lnSpc>
                <a:spcPct val="115000"/>
              </a:lnSpc>
              <a:spcBef>
                <a:spcPts val="0"/>
              </a:spcBef>
              <a:spcAft>
                <a:spcPts val="1000"/>
              </a:spcAft>
            </a:pPr>
            <a:r>
              <a:rPr lang="en-US" sz="7200" dirty="0">
                <a:effectLst/>
                <a:latin typeface="Times New Roman"/>
                <a:ea typeface="Calibri"/>
              </a:rPr>
              <a:t>Plasma sterilization of dispersed material</a:t>
            </a:r>
            <a:endParaRPr lang="en-US" sz="7200" dirty="0"/>
          </a:p>
        </p:txBody>
      </p:sp>
      <p:sp>
        <p:nvSpPr>
          <p:cNvPr id="3" name="Subtitle 2"/>
          <p:cNvSpPr>
            <a:spLocks noGrp="1"/>
          </p:cNvSpPr>
          <p:nvPr>
            <p:ph type="subTitle" idx="1"/>
          </p:nvPr>
        </p:nvSpPr>
        <p:spPr>
          <a:xfrm>
            <a:off x="304800" y="3200400"/>
            <a:ext cx="8610600" cy="3352800"/>
          </a:xfrm>
        </p:spPr>
        <p:txBody>
          <a:bodyPr>
            <a:normAutofit fontScale="92500" lnSpcReduction="20000"/>
          </a:bodyPr>
          <a:lstStyle/>
          <a:p>
            <a:pPr>
              <a:lnSpc>
                <a:spcPct val="115000"/>
              </a:lnSpc>
              <a:spcBef>
                <a:spcPts val="0"/>
              </a:spcBef>
              <a:spcAft>
                <a:spcPts val="1000"/>
              </a:spcAft>
            </a:pPr>
            <a:r>
              <a:rPr lang="en-US" sz="6700" b="1" i="1" u="sng" dirty="0" err="1">
                <a:effectLst/>
                <a:latin typeface="Times New Roman"/>
                <a:ea typeface="Calibri"/>
              </a:rPr>
              <a:t>G.Paskalov</a:t>
            </a:r>
            <a:endParaRPr lang="en-US" sz="6700" b="1" i="1" u="sng" dirty="0">
              <a:latin typeface="Times New Roman"/>
              <a:ea typeface="Calibri"/>
            </a:endParaRPr>
          </a:p>
          <a:p>
            <a:pPr>
              <a:lnSpc>
                <a:spcPct val="115000"/>
              </a:lnSpc>
              <a:spcBef>
                <a:spcPts val="0"/>
              </a:spcBef>
              <a:spcAft>
                <a:spcPts val="1000"/>
              </a:spcAft>
            </a:pPr>
            <a:r>
              <a:rPr lang="en-US" sz="6700" i="1" dirty="0">
                <a:effectLst/>
                <a:latin typeface="Times New Roman"/>
                <a:ea typeface="Calibri"/>
              </a:rPr>
              <a:t> </a:t>
            </a:r>
            <a:r>
              <a:rPr lang="en-US" sz="2800" dirty="0">
                <a:effectLst/>
                <a:latin typeface="Times New Roman"/>
                <a:ea typeface="Calibri"/>
              </a:rPr>
              <a:t>Applied Quantum Energies LLC, Naples, FL, USA; </a:t>
            </a:r>
          </a:p>
          <a:p>
            <a:pPr>
              <a:lnSpc>
                <a:spcPct val="115000"/>
              </a:lnSpc>
              <a:spcBef>
                <a:spcPts val="0"/>
              </a:spcBef>
              <a:spcAft>
                <a:spcPts val="1000"/>
              </a:spcAft>
            </a:pPr>
            <a:r>
              <a:rPr lang="en-US" sz="2800" i="1" dirty="0">
                <a:effectLst/>
                <a:latin typeface="Times New Roman"/>
                <a:ea typeface="Calibri"/>
              </a:rPr>
              <a:t>Howard Q. Zhang </a:t>
            </a:r>
          </a:p>
          <a:p>
            <a:pPr>
              <a:lnSpc>
                <a:spcPct val="115000"/>
              </a:lnSpc>
              <a:spcBef>
                <a:spcPts val="0"/>
              </a:spcBef>
              <a:spcAft>
                <a:spcPts val="1000"/>
              </a:spcAft>
            </a:pPr>
            <a:r>
              <a:rPr lang="en-US" sz="2800" dirty="0">
                <a:effectLst/>
                <a:latin typeface="Times New Roman"/>
                <a:ea typeface="Calibri"/>
              </a:rPr>
              <a:t>USDA, Western Regional Research Center. Albany, CA, USA</a:t>
            </a:r>
          </a:p>
          <a:p>
            <a:endParaRPr lang="en-US" dirty="0"/>
          </a:p>
        </p:txBody>
      </p:sp>
    </p:spTree>
    <p:extLst>
      <p:ext uri="{BB962C8B-B14F-4D97-AF65-F5344CB8AC3E}">
        <p14:creationId xmlns:p14="http://schemas.microsoft.com/office/powerpoint/2010/main" xmlns="" val="215243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Plasma Gas Effect</a:t>
            </a:r>
          </a:p>
        </p:txBody>
      </p:sp>
      <p:sp>
        <p:nvSpPr>
          <p:cNvPr id="3" name="Rectangle 2"/>
          <p:cNvSpPr/>
          <p:nvPr/>
        </p:nvSpPr>
        <p:spPr>
          <a:xfrm>
            <a:off x="152400" y="1371600"/>
            <a:ext cx="8534400" cy="5324535"/>
          </a:xfrm>
          <a:prstGeom prst="rect">
            <a:avLst/>
          </a:prstGeom>
        </p:spPr>
        <p:txBody>
          <a:bodyPr wrap="square">
            <a:spAutoFit/>
          </a:bodyPr>
          <a:lstStyle/>
          <a:p>
            <a:r>
              <a:rPr lang="en-US" sz="2000" dirty="0"/>
              <a:t>	When using a mixture of nitrogen and oxygen gas to create plasma, radicals of both species are produced. Often, nitrogen and oxygen radicals combine to produce </a:t>
            </a:r>
            <a:r>
              <a:rPr lang="en-US" sz="2000" dirty="0" err="1"/>
              <a:t>NO</a:t>
            </a:r>
            <a:r>
              <a:rPr lang="en-US" sz="2000" baseline="-25000" dirty="0" err="1"/>
              <a:t>x</a:t>
            </a:r>
            <a:r>
              <a:rPr lang="en-US" sz="2000" dirty="0"/>
              <a:t> species. Within the </a:t>
            </a:r>
            <a:r>
              <a:rPr lang="en-US" sz="2000" dirty="0" err="1"/>
              <a:t>NO</a:t>
            </a:r>
            <a:r>
              <a:rPr lang="en-US" sz="2000" baseline="-25000" dirty="0" err="1"/>
              <a:t>x</a:t>
            </a:r>
            <a:r>
              <a:rPr lang="en-US" sz="2000" dirty="0"/>
              <a:t> moiety, nitric oxide acts as an antimicrobial agent.</a:t>
            </a:r>
          </a:p>
          <a:p>
            <a:r>
              <a:rPr lang="en-US" sz="2000" dirty="0"/>
              <a:t>	Nitric oxide (NO) is a highly reactive compound that is partially ionized. Nitric oxide is formed when both monatomic nitrogen and oxygen radicals combine. It exists as a gas that is readily permeable through cellular membranes. While it is an essential signaling molecule in many metabolic pathways in low concentrations, higher concentrations cause cellular damage.  Nitric oxide reacts strongly with DNA bases. The reaction removes an amine group from the nitrogenous base in a process called deamination. Depending on the base, deamination creates either a non-informative site or a transition to a different base. Non-informative sites are remedied by DNA repair enzymes; however, it is likely that a mutation will occur at the site. Base transitions are much more common. NO semi-selectively delaminates cysteine, and the product of the reaction is the base tyrosine. The mutation is permanent, as repair enzymes are unable to recognize the change in bases. </a:t>
            </a:r>
          </a:p>
        </p:txBody>
      </p:sp>
    </p:spTree>
    <p:extLst>
      <p:ext uri="{BB962C8B-B14F-4D97-AF65-F5344CB8AC3E}">
        <p14:creationId xmlns:p14="http://schemas.microsoft.com/office/powerpoint/2010/main" xmlns="" val="218914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078166255"/>
              </p:ext>
            </p:extLst>
          </p:nvPr>
        </p:nvGraphicFramePr>
        <p:xfrm>
          <a:off x="152400" y="1015662"/>
          <a:ext cx="8839199" cy="5689950"/>
        </p:xfrm>
        <a:graphic>
          <a:graphicData uri="http://schemas.openxmlformats.org/drawingml/2006/table">
            <a:tbl>
              <a:tblPr>
                <a:tableStyleId>{5C22544A-7EE6-4342-B048-85BDC9FD1C3A}</a:tableStyleId>
              </a:tblPr>
              <a:tblGrid>
                <a:gridCol w="1808018">
                  <a:extLst>
                    <a:ext uri="{9D8B030D-6E8A-4147-A177-3AD203B41FA5}">
                      <a16:colId xmlns:a16="http://schemas.microsoft.com/office/drawing/2014/main" xmlns="" val="20000"/>
                    </a:ext>
                  </a:extLst>
                </a:gridCol>
                <a:gridCol w="2081959">
                  <a:extLst>
                    <a:ext uri="{9D8B030D-6E8A-4147-A177-3AD203B41FA5}">
                      <a16:colId xmlns:a16="http://schemas.microsoft.com/office/drawing/2014/main" xmlns="" val="20001"/>
                    </a:ext>
                  </a:extLst>
                </a:gridCol>
                <a:gridCol w="1625390">
                  <a:extLst>
                    <a:ext uri="{9D8B030D-6E8A-4147-A177-3AD203B41FA5}">
                      <a16:colId xmlns:a16="http://schemas.microsoft.com/office/drawing/2014/main" xmlns="" val="20002"/>
                    </a:ext>
                  </a:extLst>
                </a:gridCol>
                <a:gridCol w="1734967">
                  <a:extLst>
                    <a:ext uri="{9D8B030D-6E8A-4147-A177-3AD203B41FA5}">
                      <a16:colId xmlns:a16="http://schemas.microsoft.com/office/drawing/2014/main" xmlns="" val="20003"/>
                    </a:ext>
                  </a:extLst>
                </a:gridCol>
                <a:gridCol w="1588865">
                  <a:extLst>
                    <a:ext uri="{9D8B030D-6E8A-4147-A177-3AD203B41FA5}">
                      <a16:colId xmlns:a16="http://schemas.microsoft.com/office/drawing/2014/main" xmlns="" val="20004"/>
                    </a:ext>
                  </a:extLst>
                </a:gridCol>
              </a:tblGrid>
              <a:tr h="189665">
                <a:tc>
                  <a:txBody>
                    <a:bodyPr/>
                    <a:lstStyle/>
                    <a:p>
                      <a:pPr algn="l" fontAlgn="b"/>
                      <a:r>
                        <a:rPr lang="en-US" sz="900" u="none" strike="noStrike" dirty="0">
                          <a:effectLst/>
                        </a:rPr>
                        <a:t>Oxygen/Air</a:t>
                      </a:r>
                      <a:endParaRPr lang="en-US" sz="900" b="0" i="0" u="none" strike="noStrike" dirty="0">
                        <a:solidFill>
                          <a:srgbClr val="FFFFFF"/>
                        </a:solidFill>
                        <a:effectLst/>
                        <a:latin typeface="Calibri"/>
                      </a:endParaRPr>
                    </a:p>
                  </a:txBody>
                  <a:tcPr marL="6286" marR="6286" marT="6286" marB="0" anchor="b"/>
                </a:tc>
                <a:tc>
                  <a:txBody>
                    <a:bodyPr/>
                    <a:lstStyle/>
                    <a:p>
                      <a:pPr algn="l" fontAlgn="b"/>
                      <a:r>
                        <a:rPr lang="en-US" sz="900" u="none" strike="noStrike">
                          <a:effectLst/>
                        </a:rPr>
                        <a:t>36% O2/63% N2</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extLst>
                  <a:ext uri="{0D108BD9-81ED-4DB2-BD59-A6C34878D82A}">
                    <a16:rowId xmlns:a16="http://schemas.microsoft.com/office/drawing/2014/main" xmlns="" val="10000"/>
                  </a:ext>
                </a:extLst>
              </a:tr>
              <a:tr h="189665">
                <a:tc>
                  <a:txBody>
                    <a:bodyPr/>
                    <a:lstStyle/>
                    <a:p>
                      <a:pPr algn="l" fontAlgn="b"/>
                      <a:r>
                        <a:rPr lang="en-US" sz="900" u="none" strike="noStrike">
                          <a:effectLst/>
                        </a:rPr>
                        <a:t>Time</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Temperature</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SPC/1000</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Left</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Kill</a:t>
                      </a:r>
                      <a:endParaRPr lang="en-US" sz="900" b="0" i="0" u="none" strike="noStrike">
                        <a:solidFill>
                          <a:srgbClr val="FFFFFF"/>
                        </a:solidFill>
                        <a:effectLst/>
                        <a:latin typeface="Calibri"/>
                      </a:endParaRPr>
                    </a:p>
                  </a:txBody>
                  <a:tcPr marL="6286" marR="6286" marT="6286" marB="0" anchor="b"/>
                </a:tc>
                <a:extLst>
                  <a:ext uri="{0D108BD9-81ED-4DB2-BD59-A6C34878D82A}">
                    <a16:rowId xmlns:a16="http://schemas.microsoft.com/office/drawing/2014/main" xmlns="" val="10001"/>
                  </a:ext>
                </a:extLst>
              </a:tr>
              <a:tr h="189665">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140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2"/>
                  </a:ext>
                </a:extLst>
              </a:tr>
              <a:tr h="189665">
                <a:tc>
                  <a:txBody>
                    <a:bodyPr/>
                    <a:lstStyle/>
                    <a:p>
                      <a:pPr algn="r" fontAlgn="b"/>
                      <a:r>
                        <a:rPr lang="en-US" sz="900" u="none" strike="noStrike">
                          <a:effectLst/>
                        </a:rPr>
                        <a:t>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140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3"/>
                  </a:ext>
                </a:extLst>
              </a:tr>
              <a:tr h="189665">
                <a:tc>
                  <a:txBody>
                    <a:bodyPr/>
                    <a:lstStyle/>
                    <a:p>
                      <a:pPr algn="r" fontAlgn="b"/>
                      <a:r>
                        <a:rPr lang="en-US" sz="900" u="none" strike="noStrike">
                          <a:effectLst/>
                        </a:rPr>
                        <a:t>3</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40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94</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67.1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32.9</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4"/>
                  </a:ext>
                </a:extLst>
              </a:tr>
              <a:tr h="189665">
                <a:tc>
                  <a:txBody>
                    <a:bodyPr/>
                    <a:lstStyle/>
                    <a:p>
                      <a:pPr algn="r" fontAlgn="b"/>
                      <a:r>
                        <a:rPr lang="en-US" sz="900" u="none" strike="noStrike">
                          <a:effectLst/>
                        </a:rPr>
                        <a:t>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47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110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78.6</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21.4</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5"/>
                  </a:ext>
                </a:extLst>
              </a:tr>
              <a:tr h="189665">
                <a:tc>
                  <a:txBody>
                    <a:bodyPr/>
                    <a:lstStyle/>
                    <a:p>
                      <a:pPr algn="r" fontAlgn="b"/>
                      <a:r>
                        <a:rPr lang="en-US" sz="900" u="none" strike="noStrike">
                          <a:effectLst/>
                        </a:rPr>
                        <a:t>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65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98</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30</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6"/>
                  </a:ext>
                </a:extLst>
              </a:tr>
              <a:tr h="189665">
                <a:tc>
                  <a:txBody>
                    <a:bodyPr/>
                    <a:lstStyle/>
                    <a:p>
                      <a:pPr algn="r" fontAlgn="b"/>
                      <a:r>
                        <a:rPr lang="en-US" sz="900" u="none" strike="noStrike">
                          <a:effectLst/>
                        </a:rPr>
                        <a:t>9</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dirty="0">
                          <a:effectLst/>
                        </a:rPr>
                        <a:t>80</a:t>
                      </a:r>
                      <a:endParaRPr lang="en-US" sz="900" b="0" i="0" u="none" strike="noStrike" dirty="0">
                        <a:solidFill>
                          <a:srgbClr val="000000"/>
                        </a:solidFill>
                        <a:effectLst/>
                        <a:latin typeface="Calibri"/>
                      </a:endParaRPr>
                    </a:p>
                  </a:txBody>
                  <a:tcPr marL="6286" marR="6286" marT="6286" marB="0" anchor="b"/>
                </a:tc>
                <a:tc>
                  <a:txBody>
                    <a:bodyPr/>
                    <a:lstStyle/>
                    <a:p>
                      <a:pPr algn="r" fontAlgn="b"/>
                      <a:r>
                        <a:rPr lang="en-US" sz="900" u="none" strike="noStrike">
                          <a:effectLst/>
                        </a:rPr>
                        <a:t>99</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70.7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29.3</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7"/>
                  </a:ext>
                </a:extLst>
              </a:tr>
              <a:tr h="189665">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72</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51.4</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48.6</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8"/>
                  </a:ext>
                </a:extLst>
              </a:tr>
              <a:tr h="189665">
                <a:tc>
                  <a:txBody>
                    <a:bodyPr/>
                    <a:lstStyle/>
                    <a:p>
                      <a:pPr algn="r" fontAlgn="b"/>
                      <a:r>
                        <a:rPr lang="en-US" sz="900" u="none" strike="noStrike">
                          <a:effectLst/>
                        </a:rPr>
                        <a:t>15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110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29</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20.7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79.3</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09"/>
                  </a:ext>
                </a:extLst>
              </a:tr>
              <a:tr h="189665">
                <a:tc>
                  <a:txBody>
                    <a:bodyPr/>
                    <a:lstStyle/>
                    <a:p>
                      <a:pPr algn="l" fontAlgn="b"/>
                      <a:r>
                        <a:rPr lang="en-US" sz="900" u="none" strike="noStrike">
                          <a:effectLst/>
                        </a:rPr>
                        <a:t>Air</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20% O2/79% N2</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extLst>
                  <a:ext uri="{0D108BD9-81ED-4DB2-BD59-A6C34878D82A}">
                    <a16:rowId xmlns:a16="http://schemas.microsoft.com/office/drawing/2014/main" xmlns="" val="10010"/>
                  </a:ext>
                </a:extLst>
              </a:tr>
              <a:tr h="189665">
                <a:tc>
                  <a:txBody>
                    <a:bodyPr/>
                    <a:lstStyle/>
                    <a:p>
                      <a:pPr algn="l" fontAlgn="b"/>
                      <a:r>
                        <a:rPr lang="en-US" sz="900" u="none" strike="noStrike">
                          <a:effectLst/>
                        </a:rPr>
                        <a:t>Time</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Temperature</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SPC/1000</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Left</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Kill</a:t>
                      </a:r>
                      <a:endParaRPr lang="en-US" sz="900" b="0" i="0" u="none" strike="noStrike">
                        <a:solidFill>
                          <a:srgbClr val="FFFFFF"/>
                        </a:solidFill>
                        <a:effectLst/>
                        <a:latin typeface="Calibri"/>
                      </a:endParaRPr>
                    </a:p>
                  </a:txBody>
                  <a:tcPr marL="6286" marR="6286" marT="6286" marB="0" anchor="b"/>
                </a:tc>
                <a:extLst>
                  <a:ext uri="{0D108BD9-81ED-4DB2-BD59-A6C34878D82A}">
                    <a16:rowId xmlns:a16="http://schemas.microsoft.com/office/drawing/2014/main" xmlns="" val="10011"/>
                  </a:ext>
                </a:extLst>
              </a:tr>
              <a:tr h="189665">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110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2"/>
                  </a:ext>
                </a:extLst>
              </a:tr>
              <a:tr h="189665">
                <a:tc>
                  <a:txBody>
                    <a:bodyPr/>
                    <a:lstStyle/>
                    <a:p>
                      <a:pPr algn="r" fontAlgn="b"/>
                      <a:r>
                        <a:rPr lang="en-US" sz="900" u="none" strike="noStrike">
                          <a:effectLst/>
                        </a:rPr>
                        <a:t>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85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77.3</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22.7</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3"/>
                  </a:ext>
                </a:extLst>
              </a:tr>
              <a:tr h="189665">
                <a:tc>
                  <a:txBody>
                    <a:bodyPr/>
                    <a:lstStyle/>
                    <a:p>
                      <a:pPr algn="r" fontAlgn="b"/>
                      <a:r>
                        <a:rPr lang="en-US" sz="900" u="none" strike="noStrike">
                          <a:effectLst/>
                        </a:rPr>
                        <a:t>3</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dirty="0">
                          <a:effectLst/>
                        </a:rPr>
                        <a:t>48</a:t>
                      </a:r>
                      <a:endParaRPr lang="en-US" sz="900" b="0" i="0" u="none" strike="noStrike" dirty="0">
                        <a:solidFill>
                          <a:srgbClr val="000000"/>
                        </a:solidFill>
                        <a:effectLst/>
                        <a:latin typeface="Calibri"/>
                      </a:endParaRPr>
                    </a:p>
                  </a:txBody>
                  <a:tcPr marL="6286" marR="6286" marT="6286"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90.9</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9.1</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4"/>
                  </a:ext>
                </a:extLst>
              </a:tr>
              <a:tr h="189665">
                <a:tc>
                  <a:txBody>
                    <a:bodyPr/>
                    <a:lstStyle/>
                    <a:p>
                      <a:pPr algn="r" fontAlgn="b"/>
                      <a:r>
                        <a:rPr lang="en-US" sz="900" u="none" strike="noStrike">
                          <a:effectLst/>
                        </a:rPr>
                        <a:t>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74</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30</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5"/>
                  </a:ext>
                </a:extLst>
              </a:tr>
              <a:tr h="189665">
                <a:tc>
                  <a:txBody>
                    <a:bodyPr/>
                    <a:lstStyle/>
                    <a:p>
                      <a:pPr algn="r" fontAlgn="b"/>
                      <a:r>
                        <a:rPr lang="en-US" sz="900" u="none" strike="noStrike">
                          <a:effectLst/>
                        </a:rPr>
                        <a:t>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87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90</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6"/>
                  </a:ext>
                </a:extLst>
              </a:tr>
              <a:tr h="189665">
                <a:tc>
                  <a:txBody>
                    <a:bodyPr/>
                    <a:lstStyle/>
                    <a:p>
                      <a:pPr algn="r" fontAlgn="b"/>
                      <a:r>
                        <a:rPr lang="en-US" sz="900" u="none" strike="noStrike">
                          <a:effectLst/>
                        </a:rPr>
                        <a:t>9</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82.7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17.3</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7"/>
                  </a:ext>
                </a:extLst>
              </a:tr>
              <a:tr h="189665">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94</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64</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58.2</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41.8</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8"/>
                  </a:ext>
                </a:extLst>
              </a:tr>
              <a:tr h="189665">
                <a:tc>
                  <a:txBody>
                    <a:bodyPr/>
                    <a:lstStyle/>
                    <a:p>
                      <a:pPr algn="r" fontAlgn="b"/>
                      <a:r>
                        <a:rPr lang="en-US" sz="900" u="none" strike="noStrike">
                          <a:effectLst/>
                        </a:rPr>
                        <a:t>15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105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43</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39.1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60.9</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19"/>
                  </a:ext>
                </a:extLst>
              </a:tr>
              <a:tr h="189665">
                <a:tc>
                  <a:txBody>
                    <a:bodyPr/>
                    <a:lstStyle/>
                    <a:p>
                      <a:pPr algn="l" fontAlgn="b"/>
                      <a:r>
                        <a:rPr lang="en-US" sz="900" u="none" strike="noStrike">
                          <a:effectLst/>
                        </a:rPr>
                        <a:t>Oxygen</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100% O2</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a:t>
                      </a:r>
                      <a:endParaRPr lang="en-US" sz="900" b="0" i="0" u="none" strike="noStrike">
                        <a:solidFill>
                          <a:srgbClr val="FFFFFF"/>
                        </a:solidFill>
                        <a:effectLst/>
                        <a:latin typeface="Calibri"/>
                      </a:endParaRPr>
                    </a:p>
                  </a:txBody>
                  <a:tcPr marL="6286" marR="6286" marT="6286" marB="0" anchor="b"/>
                </a:tc>
                <a:extLst>
                  <a:ext uri="{0D108BD9-81ED-4DB2-BD59-A6C34878D82A}">
                    <a16:rowId xmlns:a16="http://schemas.microsoft.com/office/drawing/2014/main" xmlns="" val="10020"/>
                  </a:ext>
                </a:extLst>
              </a:tr>
              <a:tr h="189665">
                <a:tc>
                  <a:txBody>
                    <a:bodyPr/>
                    <a:lstStyle/>
                    <a:p>
                      <a:pPr algn="l" fontAlgn="b"/>
                      <a:r>
                        <a:rPr lang="en-US" sz="900" u="none" strike="noStrike">
                          <a:effectLst/>
                        </a:rPr>
                        <a:t>Time</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Temperature</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SPC/1000</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Left</a:t>
                      </a:r>
                      <a:endParaRPr lang="en-US" sz="900" b="0" i="0" u="none" strike="noStrike">
                        <a:solidFill>
                          <a:srgbClr val="FFFFFF"/>
                        </a:solidFill>
                        <a:effectLst/>
                        <a:latin typeface="Calibri"/>
                      </a:endParaRPr>
                    </a:p>
                  </a:txBody>
                  <a:tcPr marL="6286" marR="6286" marT="6286" marB="0" anchor="b"/>
                </a:tc>
                <a:tc>
                  <a:txBody>
                    <a:bodyPr/>
                    <a:lstStyle/>
                    <a:p>
                      <a:pPr algn="l" fontAlgn="b"/>
                      <a:r>
                        <a:rPr lang="en-US" sz="900" u="none" strike="noStrike">
                          <a:effectLst/>
                        </a:rPr>
                        <a:t>% Kill</a:t>
                      </a:r>
                      <a:endParaRPr lang="en-US" sz="900" b="0" i="0" u="none" strike="noStrike">
                        <a:solidFill>
                          <a:srgbClr val="FFFFFF"/>
                        </a:solidFill>
                        <a:effectLst/>
                        <a:latin typeface="Calibri"/>
                      </a:endParaRPr>
                    </a:p>
                  </a:txBody>
                  <a:tcPr marL="6286" marR="6286" marT="6286" marB="0" anchor="b"/>
                </a:tc>
                <a:extLst>
                  <a:ext uri="{0D108BD9-81ED-4DB2-BD59-A6C34878D82A}">
                    <a16:rowId xmlns:a16="http://schemas.microsoft.com/office/drawing/2014/main" xmlns="" val="10021"/>
                  </a:ext>
                </a:extLst>
              </a:tr>
              <a:tr h="189665">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150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22"/>
                  </a:ext>
                </a:extLst>
              </a:tr>
              <a:tr h="189665">
                <a:tc>
                  <a:txBody>
                    <a:bodyPr/>
                    <a:lstStyle/>
                    <a:p>
                      <a:pPr algn="r" fontAlgn="b"/>
                      <a:r>
                        <a:rPr lang="en-US" sz="900" u="none" strike="noStrike">
                          <a:effectLst/>
                        </a:rPr>
                        <a:t>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40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130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86.7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13.3</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23"/>
                  </a:ext>
                </a:extLst>
              </a:tr>
              <a:tr h="189665">
                <a:tc>
                  <a:txBody>
                    <a:bodyPr/>
                    <a:lstStyle/>
                    <a:p>
                      <a:pPr algn="r" fontAlgn="b"/>
                      <a:r>
                        <a:rPr lang="en-US" sz="900" u="none" strike="noStrike">
                          <a:effectLst/>
                        </a:rPr>
                        <a:t>3</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50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110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73.3</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26.7</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24"/>
                  </a:ext>
                </a:extLst>
              </a:tr>
              <a:tr h="189665">
                <a:tc>
                  <a:txBody>
                    <a:bodyPr/>
                    <a:lstStyle/>
                    <a:p>
                      <a:pPr algn="r" fontAlgn="b"/>
                      <a:r>
                        <a:rPr lang="en-US" sz="900" u="none" strike="noStrike">
                          <a:effectLst/>
                        </a:rPr>
                        <a:t>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55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130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86.7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13.3</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25"/>
                  </a:ext>
                </a:extLst>
              </a:tr>
              <a:tr h="189665">
                <a:tc>
                  <a:txBody>
                    <a:bodyPr/>
                    <a:lstStyle/>
                    <a:p>
                      <a:pPr algn="r" fontAlgn="b"/>
                      <a:r>
                        <a:rPr lang="en-US" sz="900" u="none" strike="noStrike">
                          <a:effectLst/>
                        </a:rPr>
                        <a:t>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80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94</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62.7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37.3</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26"/>
                  </a:ext>
                </a:extLst>
              </a:tr>
              <a:tr h="189665">
                <a:tc>
                  <a:txBody>
                    <a:bodyPr/>
                    <a:lstStyle/>
                    <a:p>
                      <a:pPr algn="r" fontAlgn="b"/>
                      <a:r>
                        <a:rPr lang="en-US" sz="900" u="none" strike="noStrike">
                          <a:effectLst/>
                        </a:rPr>
                        <a:t>9</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58</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38.7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61.3</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27"/>
                  </a:ext>
                </a:extLst>
              </a:tr>
              <a:tr h="189665">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97</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20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13.3</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86.7</a:t>
                      </a:r>
                      <a:endParaRPr lang="en-US" sz="900" b="0" i="0" u="none" strike="noStrike">
                        <a:solidFill>
                          <a:srgbClr val="000000"/>
                        </a:solidFill>
                        <a:effectLst/>
                        <a:latin typeface="Calibri"/>
                      </a:endParaRPr>
                    </a:p>
                  </a:txBody>
                  <a:tcPr marL="6286" marR="6286" marT="6286" marB="0" anchor="b"/>
                </a:tc>
                <a:extLst>
                  <a:ext uri="{0D108BD9-81ED-4DB2-BD59-A6C34878D82A}">
                    <a16:rowId xmlns:a16="http://schemas.microsoft.com/office/drawing/2014/main" xmlns="" val="10028"/>
                  </a:ext>
                </a:extLst>
              </a:tr>
              <a:tr h="189665">
                <a:tc>
                  <a:txBody>
                    <a:bodyPr/>
                    <a:lstStyle/>
                    <a:p>
                      <a:pPr algn="r" fontAlgn="b"/>
                      <a:r>
                        <a:rPr lang="en-US" sz="900" u="none" strike="noStrike">
                          <a:effectLst/>
                        </a:rPr>
                        <a:t>15</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120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a:effectLst/>
                        </a:rPr>
                        <a:t>0</a:t>
                      </a:r>
                      <a:endParaRPr lang="en-US" sz="900" b="0" i="0" u="none" strike="noStrike">
                        <a:solidFill>
                          <a:srgbClr val="000000"/>
                        </a:solidFill>
                        <a:effectLst/>
                        <a:latin typeface="Calibri"/>
                      </a:endParaRPr>
                    </a:p>
                  </a:txBody>
                  <a:tcPr marL="6286" marR="6286" marT="6286" marB="0" anchor="b"/>
                </a:tc>
                <a:tc>
                  <a:txBody>
                    <a:bodyPr/>
                    <a:lstStyle/>
                    <a:p>
                      <a:pPr algn="r" fontAlgn="b"/>
                      <a:r>
                        <a:rPr lang="en-US" sz="900" u="none" strike="noStrike" dirty="0">
                          <a:effectLst/>
                        </a:rPr>
                        <a:t>100</a:t>
                      </a:r>
                      <a:endParaRPr lang="en-US" sz="900" b="0" i="0" u="none" strike="noStrike" dirty="0">
                        <a:solidFill>
                          <a:srgbClr val="000000"/>
                        </a:solidFill>
                        <a:effectLst/>
                        <a:latin typeface="Calibri"/>
                      </a:endParaRPr>
                    </a:p>
                  </a:txBody>
                  <a:tcPr marL="6286" marR="6286" marT="6286" marB="0" anchor="b"/>
                </a:tc>
                <a:extLst>
                  <a:ext uri="{0D108BD9-81ED-4DB2-BD59-A6C34878D82A}">
                    <a16:rowId xmlns:a16="http://schemas.microsoft.com/office/drawing/2014/main" xmlns="" val="10029"/>
                  </a:ext>
                </a:extLst>
              </a:tr>
            </a:tbl>
          </a:graphicData>
        </a:graphic>
      </p:graphicFrame>
      <p:sp>
        <p:nvSpPr>
          <p:cNvPr id="3" name="TextBox 2"/>
          <p:cNvSpPr txBox="1"/>
          <p:nvPr/>
        </p:nvSpPr>
        <p:spPr>
          <a:xfrm>
            <a:off x="152400" y="0"/>
            <a:ext cx="8342027" cy="1015663"/>
          </a:xfrm>
          <a:prstGeom prst="rect">
            <a:avLst/>
          </a:prstGeom>
          <a:noFill/>
        </p:spPr>
        <p:txBody>
          <a:bodyPr wrap="none" rtlCol="0">
            <a:spAutoFit/>
          </a:bodyPr>
          <a:lstStyle/>
          <a:p>
            <a:r>
              <a:rPr lang="en-US" sz="6000" dirty="0"/>
              <a:t>Saw Palmetto Test Results</a:t>
            </a:r>
          </a:p>
        </p:txBody>
      </p:sp>
    </p:spTree>
    <p:extLst>
      <p:ext uri="{BB962C8B-B14F-4D97-AF65-F5344CB8AC3E}">
        <p14:creationId xmlns:p14="http://schemas.microsoft.com/office/powerpoint/2010/main" xmlns="" val="407252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 val="2782080272"/>
              </p:ext>
            </p:extLst>
          </p:nvPr>
        </p:nvGraphicFramePr>
        <p:xfrm>
          <a:off x="152400" y="3581400"/>
          <a:ext cx="8610600"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012489479"/>
              </p:ext>
            </p:extLst>
          </p:nvPr>
        </p:nvGraphicFramePr>
        <p:xfrm>
          <a:off x="304799" y="609600"/>
          <a:ext cx="8534402" cy="2819400"/>
        </p:xfrm>
        <a:graphic>
          <a:graphicData uri="http://schemas.openxmlformats.org/drawingml/2006/table">
            <a:tbl>
              <a:tblPr>
                <a:tableStyleId>{5C22544A-7EE6-4342-B048-85BDC9FD1C3A}</a:tableStyleId>
              </a:tblPr>
              <a:tblGrid>
                <a:gridCol w="1872638">
                  <a:extLst>
                    <a:ext uri="{9D8B030D-6E8A-4147-A177-3AD203B41FA5}">
                      <a16:colId xmlns:a16="http://schemas.microsoft.com/office/drawing/2014/main" xmlns="" val="20000"/>
                    </a:ext>
                  </a:extLst>
                </a:gridCol>
                <a:gridCol w="1809692">
                  <a:extLst>
                    <a:ext uri="{9D8B030D-6E8A-4147-A177-3AD203B41FA5}">
                      <a16:colId xmlns:a16="http://schemas.microsoft.com/office/drawing/2014/main" xmlns="" val="20001"/>
                    </a:ext>
                  </a:extLst>
                </a:gridCol>
                <a:gridCol w="1127778">
                  <a:extLst>
                    <a:ext uri="{9D8B030D-6E8A-4147-A177-3AD203B41FA5}">
                      <a16:colId xmlns:a16="http://schemas.microsoft.com/office/drawing/2014/main" xmlns="" val="20002"/>
                    </a:ext>
                  </a:extLst>
                </a:gridCol>
                <a:gridCol w="2465378">
                  <a:extLst>
                    <a:ext uri="{9D8B030D-6E8A-4147-A177-3AD203B41FA5}">
                      <a16:colId xmlns:a16="http://schemas.microsoft.com/office/drawing/2014/main" xmlns="" val="20003"/>
                    </a:ext>
                  </a:extLst>
                </a:gridCol>
                <a:gridCol w="1258916">
                  <a:extLst>
                    <a:ext uri="{9D8B030D-6E8A-4147-A177-3AD203B41FA5}">
                      <a16:colId xmlns:a16="http://schemas.microsoft.com/office/drawing/2014/main" xmlns="" val="20004"/>
                    </a:ext>
                  </a:extLst>
                </a:gridCol>
              </a:tblGrid>
              <a:tr h="234950">
                <a:tc gridSpan="2">
                  <a:txBody>
                    <a:bodyPr/>
                    <a:lstStyle/>
                    <a:p>
                      <a:pPr algn="l" fontAlgn="b"/>
                      <a:r>
                        <a:rPr lang="en-US" sz="1100" u="none" strike="noStrike" dirty="0">
                          <a:effectLst/>
                        </a:rPr>
                        <a:t>Michelson vs </a:t>
                      </a:r>
                      <a:r>
                        <a:rPr lang="en-US" sz="1100" u="none" strike="noStrike" dirty="0" err="1">
                          <a:effectLst/>
                        </a:rPr>
                        <a:t>Silliker</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0"/>
                  </a:ext>
                </a:extLst>
              </a:tr>
              <a:tr h="234950">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Michelson</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Silliker</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1"/>
                  </a:ext>
                </a:extLst>
              </a:tr>
              <a:tr h="234950">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Total Plate Count</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Kill</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Aerobic Plate Count</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Kill</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2"/>
                  </a:ext>
                </a:extLst>
              </a:tr>
              <a:tr h="234950">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cfu/gm</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cfu/g</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3"/>
                  </a:ext>
                </a:extLst>
              </a:tr>
              <a:tr h="234950">
                <a:tc>
                  <a:txBody>
                    <a:bodyPr/>
                    <a:lstStyle/>
                    <a:p>
                      <a:pPr algn="l" fontAlgn="b"/>
                      <a:r>
                        <a:rPr lang="en-US" sz="1100" u="none" strike="noStrike">
                          <a:effectLst/>
                        </a:rPr>
                        <a:t>Sample ID</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4"/>
                  </a:ext>
                </a:extLst>
              </a:tr>
              <a:tr h="234950">
                <a:tc>
                  <a:txBody>
                    <a:bodyPr/>
                    <a:lstStyle/>
                    <a:p>
                      <a:pPr algn="l" fontAlgn="b"/>
                      <a:r>
                        <a:rPr lang="en-US" sz="1100" u="none" strike="noStrike">
                          <a:effectLst/>
                        </a:rPr>
                        <a:t>020513SPF-IN</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120,000</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1,300</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5"/>
                  </a:ext>
                </a:extLst>
              </a:tr>
              <a:tr h="234950">
                <a:tc>
                  <a:txBody>
                    <a:bodyPr/>
                    <a:lstStyle/>
                    <a:p>
                      <a:pPr algn="l" fontAlgn="b"/>
                      <a:r>
                        <a:rPr lang="en-US" sz="1100" u="none" strike="noStrike">
                          <a:effectLst/>
                        </a:rPr>
                        <a:t>020513SPF-OX-1</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dirty="0">
                          <a:effectLst/>
                        </a:rPr>
                        <a:t>7,500</a:t>
                      </a:r>
                      <a:endParaRPr lang="en-US" sz="1100" b="0" i="0" u="none" strike="noStrike" dirty="0">
                        <a:solidFill>
                          <a:srgbClr val="000000"/>
                        </a:solidFill>
                        <a:effectLst/>
                        <a:latin typeface="Calibri"/>
                      </a:endParaRPr>
                    </a:p>
                  </a:txBody>
                  <a:tcPr marL="7620" marR="7620" marT="7620" marB="0" anchor="b"/>
                </a:tc>
                <a:tc>
                  <a:txBody>
                    <a:bodyPr/>
                    <a:lstStyle/>
                    <a:p>
                      <a:pPr algn="r" fontAlgn="b"/>
                      <a:r>
                        <a:rPr lang="en-US" sz="1100" u="none" strike="noStrike">
                          <a:effectLst/>
                        </a:rPr>
                        <a:t>-94</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650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-50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6"/>
                  </a:ext>
                </a:extLst>
              </a:tr>
              <a:tr h="234950">
                <a:tc>
                  <a:txBody>
                    <a:bodyPr/>
                    <a:lstStyle/>
                    <a:p>
                      <a:pPr algn="l" fontAlgn="b"/>
                      <a:r>
                        <a:rPr lang="en-US" sz="1100" u="none" strike="noStrike">
                          <a:effectLst/>
                        </a:rPr>
                        <a:t>020513SPF-OX-2</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60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20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-98</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7"/>
                  </a:ext>
                </a:extLst>
              </a:tr>
              <a:tr h="234950">
                <a:tc>
                  <a:txBody>
                    <a:bodyPr/>
                    <a:lstStyle/>
                    <a:p>
                      <a:pPr algn="l" fontAlgn="b"/>
                      <a:r>
                        <a:rPr lang="en-US" sz="1100" u="none" strike="noStrike">
                          <a:effectLst/>
                        </a:rPr>
                        <a:t>020513SPF-OX-3</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1500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-99</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80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-94</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8"/>
                  </a:ext>
                </a:extLst>
              </a:tr>
              <a:tr h="234950">
                <a:tc>
                  <a:txBody>
                    <a:bodyPr/>
                    <a:lstStyle/>
                    <a:p>
                      <a:pPr algn="l" fontAlgn="b"/>
                      <a:r>
                        <a:rPr lang="en-US" sz="1100" u="none" strike="noStrike">
                          <a:effectLst/>
                        </a:rPr>
                        <a:t>020513SPF-OX-4</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11,000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-91</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1800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38</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9"/>
                  </a:ext>
                </a:extLst>
              </a:tr>
              <a:tr h="234950">
                <a:tc>
                  <a:txBody>
                    <a:bodyPr/>
                    <a:lstStyle/>
                    <a:p>
                      <a:pPr algn="l" fontAlgn="b"/>
                      <a:r>
                        <a:rPr lang="en-US" sz="1100" u="none" strike="noStrike">
                          <a:effectLst/>
                        </a:rPr>
                        <a:t>020513SPF-ONX-5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40,000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-67</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1300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10"/>
                  </a:ext>
                </a:extLst>
              </a:tr>
              <a:tr h="234950">
                <a:tc>
                  <a:txBody>
                    <a:bodyPr/>
                    <a:lstStyle/>
                    <a:p>
                      <a:pPr algn="l" fontAlgn="b"/>
                      <a:r>
                        <a:rPr lang="en-US" sz="1100" u="none" strike="noStrike">
                          <a:effectLst/>
                        </a:rPr>
                        <a:t>020513SPF-OXN-6</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17,000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-86</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1200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dirty="0">
                          <a:effectLst/>
                        </a:rPr>
                        <a:t>-8</a:t>
                      </a:r>
                      <a:endParaRPr lang="en-US"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xmlns="" val="10011"/>
                  </a:ext>
                </a:extLst>
              </a:tr>
            </a:tbl>
          </a:graphicData>
        </a:graphic>
      </p:graphicFrame>
      <p:sp>
        <p:nvSpPr>
          <p:cNvPr id="4" name="TextBox 3"/>
          <p:cNvSpPr txBox="1"/>
          <p:nvPr/>
        </p:nvSpPr>
        <p:spPr>
          <a:xfrm>
            <a:off x="762000" y="0"/>
            <a:ext cx="7327840" cy="769441"/>
          </a:xfrm>
          <a:prstGeom prst="rect">
            <a:avLst/>
          </a:prstGeom>
          <a:noFill/>
        </p:spPr>
        <p:txBody>
          <a:bodyPr wrap="none" rtlCol="0">
            <a:spAutoFit/>
          </a:bodyPr>
          <a:lstStyle/>
          <a:p>
            <a:r>
              <a:rPr lang="en-US" sz="4400" dirty="0"/>
              <a:t>Laboratory’s Assay comparison</a:t>
            </a:r>
          </a:p>
        </p:txBody>
      </p:sp>
    </p:spTree>
    <p:extLst>
      <p:ext uri="{BB962C8B-B14F-4D97-AF65-F5344CB8AC3E}">
        <p14:creationId xmlns:p14="http://schemas.microsoft.com/office/powerpoint/2010/main" xmlns="" val="3950539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a:t>Shark Curtilage</a:t>
            </a:r>
          </a:p>
        </p:txBody>
      </p:sp>
      <p:graphicFrame>
        <p:nvGraphicFramePr>
          <p:cNvPr id="3" name="Chart 2"/>
          <p:cNvGraphicFramePr>
            <a:graphicFrameLocks/>
          </p:cNvGraphicFramePr>
          <p:nvPr>
            <p:extLst>
              <p:ext uri="{D42A27DB-BD31-4B8C-83A1-F6EECF244321}">
                <p14:modId xmlns:p14="http://schemas.microsoft.com/office/powerpoint/2010/main" xmlns="" val="3246378921"/>
              </p:ext>
            </p:extLst>
          </p:nvPr>
        </p:nvGraphicFramePr>
        <p:xfrm>
          <a:off x="152400" y="1828800"/>
          <a:ext cx="4572000" cy="48006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t="20654" b="23791"/>
          <a:stretch/>
        </p:blipFill>
        <p:spPr>
          <a:xfrm>
            <a:off x="4724400" y="1524000"/>
            <a:ext cx="4247029" cy="5181600"/>
          </a:xfrm>
          <a:prstGeom prst="rect">
            <a:avLst/>
          </a:prstGeom>
        </p:spPr>
      </p:pic>
    </p:spTree>
    <p:extLst>
      <p:ext uri="{BB962C8B-B14F-4D97-AF65-F5344CB8AC3E}">
        <p14:creationId xmlns:p14="http://schemas.microsoft.com/office/powerpoint/2010/main" xmlns="" val="1629574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15962"/>
          </a:xfrm>
        </p:spPr>
        <p:txBody>
          <a:bodyPr>
            <a:noAutofit/>
          </a:bodyPr>
          <a:lstStyle/>
          <a:p>
            <a:r>
              <a:rPr lang="en-US" sz="8000" dirty="0" err="1"/>
              <a:t>Hydrilla</a:t>
            </a:r>
            <a:endParaRPr lang="en-US" sz="8000" dirty="0"/>
          </a:p>
        </p:txBody>
      </p:sp>
      <p:graphicFrame>
        <p:nvGraphicFramePr>
          <p:cNvPr id="4" name="Table 3"/>
          <p:cNvGraphicFramePr>
            <a:graphicFrameLocks noGrp="1"/>
          </p:cNvGraphicFramePr>
          <p:nvPr>
            <p:extLst>
              <p:ext uri="{D42A27DB-BD31-4B8C-83A1-F6EECF244321}">
                <p14:modId xmlns:p14="http://schemas.microsoft.com/office/powerpoint/2010/main" xmlns="" val="4157644281"/>
              </p:ext>
            </p:extLst>
          </p:nvPr>
        </p:nvGraphicFramePr>
        <p:xfrm>
          <a:off x="76201" y="1219197"/>
          <a:ext cx="8915399" cy="5562602"/>
        </p:xfrm>
        <a:graphic>
          <a:graphicData uri="http://schemas.openxmlformats.org/drawingml/2006/table">
            <a:tbl>
              <a:tblPr firstRow="1" firstCol="1" bandRow="1">
                <a:tableStyleId>{5C22544A-7EE6-4342-B048-85BDC9FD1C3A}</a:tableStyleId>
              </a:tblPr>
              <a:tblGrid>
                <a:gridCol w="1214958">
                  <a:extLst>
                    <a:ext uri="{9D8B030D-6E8A-4147-A177-3AD203B41FA5}">
                      <a16:colId xmlns:a16="http://schemas.microsoft.com/office/drawing/2014/main" xmlns="" val="20000"/>
                    </a:ext>
                  </a:extLst>
                </a:gridCol>
                <a:gridCol w="1540089">
                  <a:extLst>
                    <a:ext uri="{9D8B030D-6E8A-4147-A177-3AD203B41FA5}">
                      <a16:colId xmlns:a16="http://schemas.microsoft.com/office/drawing/2014/main" xmlns="" val="20001"/>
                    </a:ext>
                  </a:extLst>
                </a:gridCol>
                <a:gridCol w="1436465">
                  <a:extLst>
                    <a:ext uri="{9D8B030D-6E8A-4147-A177-3AD203B41FA5}">
                      <a16:colId xmlns:a16="http://schemas.microsoft.com/office/drawing/2014/main" xmlns="" val="20002"/>
                    </a:ext>
                  </a:extLst>
                </a:gridCol>
                <a:gridCol w="1460232">
                  <a:extLst>
                    <a:ext uri="{9D8B030D-6E8A-4147-A177-3AD203B41FA5}">
                      <a16:colId xmlns:a16="http://schemas.microsoft.com/office/drawing/2014/main" xmlns="" val="20003"/>
                    </a:ext>
                  </a:extLst>
                </a:gridCol>
                <a:gridCol w="1638007">
                  <a:extLst>
                    <a:ext uri="{9D8B030D-6E8A-4147-A177-3AD203B41FA5}">
                      <a16:colId xmlns:a16="http://schemas.microsoft.com/office/drawing/2014/main" xmlns="" val="20004"/>
                    </a:ext>
                  </a:extLst>
                </a:gridCol>
                <a:gridCol w="770044">
                  <a:extLst>
                    <a:ext uri="{9D8B030D-6E8A-4147-A177-3AD203B41FA5}">
                      <a16:colId xmlns:a16="http://schemas.microsoft.com/office/drawing/2014/main" xmlns="" val="20005"/>
                    </a:ext>
                  </a:extLst>
                </a:gridCol>
                <a:gridCol w="855604">
                  <a:extLst>
                    <a:ext uri="{9D8B030D-6E8A-4147-A177-3AD203B41FA5}">
                      <a16:colId xmlns:a16="http://schemas.microsoft.com/office/drawing/2014/main" xmlns="" val="20006"/>
                    </a:ext>
                  </a:extLst>
                </a:gridCol>
              </a:tblGrid>
              <a:tr h="1236133">
                <a:tc>
                  <a:txBody>
                    <a:bodyPr/>
                    <a:lstStyle/>
                    <a:p>
                      <a:pPr marL="0" marR="0">
                        <a:lnSpc>
                          <a:spcPct val="115000"/>
                        </a:lnSpc>
                        <a:spcBef>
                          <a:spcPts val="0"/>
                        </a:spcBef>
                        <a:spcAft>
                          <a:spcPts val="0"/>
                        </a:spcAft>
                      </a:pPr>
                      <a:r>
                        <a:rPr lang="en-US" sz="1200" dirty="0">
                          <a:effectLst/>
                        </a:rPr>
                        <a:t>Lot</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Aerobic Plate Count, cfu/g</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err="1">
                          <a:effectLst/>
                        </a:rPr>
                        <a:t>E.coli</a:t>
                      </a:r>
                      <a:r>
                        <a:rPr lang="en-US" sz="1200" dirty="0">
                          <a:effectLst/>
                        </a:rPr>
                        <a:t> and Coliform</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Pseudomonas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Staphylococcus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Yeast, cfu/g</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Mold, cfu/g</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618067">
                <a:tc>
                  <a:txBody>
                    <a:bodyPr/>
                    <a:lstStyle/>
                    <a:p>
                      <a:pPr marL="0" marR="0">
                        <a:lnSpc>
                          <a:spcPct val="115000"/>
                        </a:lnSpc>
                        <a:spcBef>
                          <a:spcPts val="0"/>
                        </a:spcBef>
                        <a:spcAft>
                          <a:spcPts val="0"/>
                        </a:spcAft>
                      </a:pPr>
                      <a:r>
                        <a:rPr lang="en-US" sz="1200">
                          <a:effectLst/>
                        </a:rPr>
                        <a:t>030211-I</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1,200,000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700</a:t>
                      </a:r>
                      <a:r>
                        <a:rPr lang="en-US" sz="1200" baseline="30000">
                          <a:effectLst/>
                        </a:rPr>
                        <a: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100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618067">
                <a:tc>
                  <a:txBody>
                    <a:bodyPr/>
                    <a:lstStyle/>
                    <a:p>
                      <a:pPr marL="0" marR="0">
                        <a:lnSpc>
                          <a:spcPct val="115000"/>
                        </a:lnSpc>
                        <a:spcBef>
                          <a:spcPts val="0"/>
                        </a:spcBef>
                        <a:spcAft>
                          <a:spcPts val="0"/>
                        </a:spcAft>
                      </a:pPr>
                      <a:r>
                        <a:rPr lang="en-US" sz="1200">
                          <a:effectLst/>
                        </a:rPr>
                        <a:t>030211-2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285,000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200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100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618067">
                <a:tc>
                  <a:txBody>
                    <a:bodyPr/>
                    <a:lstStyle/>
                    <a:p>
                      <a:pPr marL="0" marR="0">
                        <a:lnSpc>
                          <a:spcPct val="115000"/>
                        </a:lnSpc>
                        <a:spcBef>
                          <a:spcPts val="0"/>
                        </a:spcBef>
                        <a:spcAft>
                          <a:spcPts val="0"/>
                        </a:spcAft>
                      </a:pPr>
                      <a:r>
                        <a:rPr lang="en-US" sz="1200">
                          <a:effectLst/>
                        </a:rPr>
                        <a:t>030211-1</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212,000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300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618067">
                <a:tc>
                  <a:txBody>
                    <a:bodyPr/>
                    <a:lstStyle/>
                    <a:p>
                      <a:pPr marL="0" marR="0">
                        <a:lnSpc>
                          <a:spcPct val="115000"/>
                        </a:lnSpc>
                        <a:spcBef>
                          <a:spcPts val="0"/>
                        </a:spcBef>
                        <a:spcAft>
                          <a:spcPts val="0"/>
                        </a:spcAft>
                      </a:pPr>
                      <a:r>
                        <a:rPr lang="en-US" sz="1200">
                          <a:effectLst/>
                        </a:rPr>
                        <a:t>030211-3</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28,000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xmlns="" val="10004"/>
                  </a:ext>
                </a:extLst>
              </a:tr>
              <a:tr h="618067">
                <a:tc>
                  <a:txBody>
                    <a:bodyPr/>
                    <a:lstStyle/>
                    <a:p>
                      <a:pPr marL="0" marR="0">
                        <a:lnSpc>
                          <a:spcPct val="115000"/>
                        </a:lnSpc>
                        <a:spcBef>
                          <a:spcPts val="0"/>
                        </a:spcBef>
                        <a:spcAft>
                          <a:spcPts val="0"/>
                        </a:spcAft>
                      </a:pPr>
                      <a:r>
                        <a:rPr lang="en-US" sz="900">
                          <a:effectLst/>
                        </a:rPr>
                        <a:t>100311-C2-A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8,800,000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9,000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7,000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1000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xmlns="" val="10005"/>
                  </a:ext>
                </a:extLst>
              </a:tr>
              <a:tr h="618067">
                <a:tc>
                  <a:txBody>
                    <a:bodyPr/>
                    <a:lstStyle/>
                    <a:p>
                      <a:pPr marL="0" marR="0">
                        <a:lnSpc>
                          <a:spcPct val="115000"/>
                        </a:lnSpc>
                        <a:spcBef>
                          <a:spcPts val="0"/>
                        </a:spcBef>
                        <a:spcAft>
                          <a:spcPts val="0"/>
                        </a:spcAft>
                      </a:pPr>
                      <a:r>
                        <a:rPr lang="en-US" sz="900">
                          <a:effectLst/>
                        </a:rPr>
                        <a:t>100311-P2-A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10,000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&lt; 1000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4,000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xmlns="" val="10006"/>
                  </a:ext>
                </a:extLst>
              </a:tr>
              <a:tr h="618067">
                <a:tc>
                  <a:txBody>
                    <a:bodyPr/>
                    <a:lstStyle/>
                    <a:p>
                      <a:pPr marL="0" marR="0">
                        <a:lnSpc>
                          <a:spcPct val="115000"/>
                        </a:lnSpc>
                        <a:spcBef>
                          <a:spcPts val="0"/>
                        </a:spcBef>
                        <a:spcAft>
                          <a:spcPts val="0"/>
                        </a:spcAft>
                      </a:pPr>
                      <a:r>
                        <a:rPr lang="en-US" sz="900">
                          <a:effectLst/>
                        </a:rPr>
                        <a:t>100311-P3-A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10,000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&lt;1000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Negative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3,000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0</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3353084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 y="76200"/>
            <a:ext cx="4800600" cy="639762"/>
          </a:xfrm>
        </p:spPr>
        <p:txBody>
          <a:bodyPr>
            <a:noAutofit/>
          </a:bodyPr>
          <a:lstStyle/>
          <a:p>
            <a:r>
              <a:rPr lang="en-US" sz="8000" dirty="0"/>
              <a:t>Chia Seeds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13431" r="7745"/>
          <a:stretch/>
        </p:blipFill>
        <p:spPr>
          <a:xfrm>
            <a:off x="251011" y="838200"/>
            <a:ext cx="4219279" cy="3017520"/>
          </a:xfrm>
          <a:prstGeom prst="rect">
            <a:avLst/>
          </a:prstGeom>
        </p:spPr>
      </p:pic>
      <p:graphicFrame>
        <p:nvGraphicFramePr>
          <p:cNvPr id="4" name="Chart 3"/>
          <p:cNvGraphicFramePr>
            <a:graphicFrameLocks/>
          </p:cNvGraphicFramePr>
          <p:nvPr>
            <p:extLst>
              <p:ext uri="{D42A27DB-BD31-4B8C-83A1-F6EECF244321}">
                <p14:modId xmlns:p14="http://schemas.microsoft.com/office/powerpoint/2010/main" xmlns="" val="557042961"/>
              </p:ext>
            </p:extLst>
          </p:nvPr>
        </p:nvGraphicFramePr>
        <p:xfrm>
          <a:off x="4492702" y="152400"/>
          <a:ext cx="4572000" cy="340658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7518" y="3855720"/>
            <a:ext cx="3901440" cy="29260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07859" y="3733800"/>
            <a:ext cx="3901440" cy="2926080"/>
          </a:xfrm>
          <a:prstGeom prst="rect">
            <a:avLst/>
          </a:prstGeom>
        </p:spPr>
      </p:pic>
    </p:spTree>
    <p:extLst>
      <p:ext uri="{BB962C8B-B14F-4D97-AF65-F5344CB8AC3E}">
        <p14:creationId xmlns:p14="http://schemas.microsoft.com/office/powerpoint/2010/main" xmlns="" val="122326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836125965"/>
              </p:ext>
            </p:extLst>
          </p:nvPr>
        </p:nvGraphicFramePr>
        <p:xfrm>
          <a:off x="152400" y="2178802"/>
          <a:ext cx="8915399" cy="4450601"/>
        </p:xfrm>
        <a:graphic>
          <a:graphicData uri="http://schemas.openxmlformats.org/drawingml/2006/table">
            <a:tbl>
              <a:tblPr>
                <a:tableStyleId>{5C22544A-7EE6-4342-B048-85BDC9FD1C3A}</a:tableStyleId>
              </a:tblPr>
              <a:tblGrid>
                <a:gridCol w="831575">
                  <a:extLst>
                    <a:ext uri="{9D8B030D-6E8A-4147-A177-3AD203B41FA5}">
                      <a16:colId xmlns:a16="http://schemas.microsoft.com/office/drawing/2014/main" xmlns="" val="20000"/>
                    </a:ext>
                  </a:extLst>
                </a:gridCol>
                <a:gridCol w="763691">
                  <a:extLst>
                    <a:ext uri="{9D8B030D-6E8A-4147-A177-3AD203B41FA5}">
                      <a16:colId xmlns:a16="http://schemas.microsoft.com/office/drawing/2014/main" xmlns="" val="20001"/>
                    </a:ext>
                  </a:extLst>
                </a:gridCol>
                <a:gridCol w="797635">
                  <a:extLst>
                    <a:ext uri="{9D8B030D-6E8A-4147-A177-3AD203B41FA5}">
                      <a16:colId xmlns:a16="http://schemas.microsoft.com/office/drawing/2014/main" xmlns="" val="20002"/>
                    </a:ext>
                  </a:extLst>
                </a:gridCol>
                <a:gridCol w="840062">
                  <a:extLst>
                    <a:ext uri="{9D8B030D-6E8A-4147-A177-3AD203B41FA5}">
                      <a16:colId xmlns:a16="http://schemas.microsoft.com/office/drawing/2014/main" xmlns="" val="20003"/>
                    </a:ext>
                  </a:extLst>
                </a:gridCol>
                <a:gridCol w="789148">
                  <a:extLst>
                    <a:ext uri="{9D8B030D-6E8A-4147-A177-3AD203B41FA5}">
                      <a16:colId xmlns:a16="http://schemas.microsoft.com/office/drawing/2014/main" xmlns="" val="20004"/>
                    </a:ext>
                  </a:extLst>
                </a:gridCol>
                <a:gridCol w="989971">
                  <a:extLst>
                    <a:ext uri="{9D8B030D-6E8A-4147-A177-3AD203B41FA5}">
                      <a16:colId xmlns:a16="http://schemas.microsoft.com/office/drawing/2014/main" xmlns="" val="20005"/>
                    </a:ext>
                  </a:extLst>
                </a:gridCol>
                <a:gridCol w="1004115">
                  <a:extLst>
                    <a:ext uri="{9D8B030D-6E8A-4147-A177-3AD203B41FA5}">
                      <a16:colId xmlns:a16="http://schemas.microsoft.com/office/drawing/2014/main" xmlns="" val="20006"/>
                    </a:ext>
                  </a:extLst>
                </a:gridCol>
                <a:gridCol w="961687">
                  <a:extLst>
                    <a:ext uri="{9D8B030D-6E8A-4147-A177-3AD203B41FA5}">
                      <a16:colId xmlns:a16="http://schemas.microsoft.com/office/drawing/2014/main" xmlns="" val="20007"/>
                    </a:ext>
                  </a:extLst>
                </a:gridCol>
                <a:gridCol w="947544">
                  <a:extLst>
                    <a:ext uri="{9D8B030D-6E8A-4147-A177-3AD203B41FA5}">
                      <a16:colId xmlns:a16="http://schemas.microsoft.com/office/drawing/2014/main" xmlns="" val="20008"/>
                    </a:ext>
                  </a:extLst>
                </a:gridCol>
                <a:gridCol w="989971">
                  <a:extLst>
                    <a:ext uri="{9D8B030D-6E8A-4147-A177-3AD203B41FA5}">
                      <a16:colId xmlns:a16="http://schemas.microsoft.com/office/drawing/2014/main" xmlns="" val="20009"/>
                    </a:ext>
                  </a:extLst>
                </a:gridCol>
              </a:tblGrid>
              <a:tr h="530720">
                <a:tc gridSpan="5">
                  <a:txBody>
                    <a:bodyPr/>
                    <a:lstStyle/>
                    <a:p>
                      <a:pPr algn="l" fontAlgn="b"/>
                      <a:r>
                        <a:rPr lang="en-US" sz="1300" u="none" strike="noStrike" dirty="0">
                          <a:effectLst/>
                        </a:rPr>
                        <a:t>Chia seeds testing ( Lot# SPI-PUE-CHIA-(W)-2012-01)</a:t>
                      </a:r>
                      <a:endParaRPr lang="en-US" sz="1300" b="0" i="0" u="none" strike="noStrike" dirty="0">
                        <a:solidFill>
                          <a:srgbClr val="000000"/>
                        </a:solidFill>
                        <a:effectLst/>
                        <a:latin typeface="Times New Roman"/>
                      </a:endParaRPr>
                    </a:p>
                  </a:txBody>
                  <a:tcPr marL="7044" marR="7044" marT="70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0"/>
                  </a:ext>
                </a:extLst>
              </a:tr>
              <a:tr h="418990">
                <a:tc gridSpan="2">
                  <a:txBody>
                    <a:bodyPr/>
                    <a:lstStyle/>
                    <a:p>
                      <a:pPr algn="l" fontAlgn="b"/>
                      <a:r>
                        <a:rPr lang="en-US" sz="1000" u="none" strike="noStrike">
                          <a:effectLst/>
                        </a:rPr>
                        <a:t>Date: February 12, 2013</a:t>
                      </a:r>
                      <a:endParaRPr lang="en-US" sz="1000" b="0" i="0" u="none" strike="noStrike">
                        <a:solidFill>
                          <a:srgbClr val="000000"/>
                        </a:solidFill>
                        <a:effectLst/>
                        <a:latin typeface="Calibri"/>
                      </a:endParaRPr>
                    </a:p>
                  </a:txBody>
                  <a:tcPr marL="7044" marR="7044" marT="7044" marB="0" anchor="b"/>
                </a:tc>
                <a:tc hMerge="1">
                  <a:txBody>
                    <a:bodyPr/>
                    <a:lstStyle/>
                    <a:p>
                      <a:endParaRPr lang="en-US"/>
                    </a:p>
                  </a:txBody>
                  <a:tcPr/>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Initial ID</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Result, cfu/gm</a:t>
                      </a:r>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1"/>
                  </a:ext>
                </a:extLst>
              </a:tr>
              <a:tr h="223461">
                <a:tc>
                  <a:txBody>
                    <a:bodyPr/>
                    <a:lstStyle/>
                    <a:p>
                      <a:pPr algn="l" fontAlgn="b"/>
                      <a:r>
                        <a:rPr lang="en-US" sz="1000" u="none" strike="noStrike">
                          <a:effectLst/>
                        </a:rPr>
                        <a:t>Configuration</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Drum</a:t>
                      </a:r>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021213CS-IN</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400</a:t>
                      </a:r>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2"/>
                  </a:ext>
                </a:extLst>
              </a:tr>
              <a:tr h="223461">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l" fontAlgn="b"/>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3"/>
                  </a:ext>
                </a:extLst>
              </a:tr>
              <a:tr h="223461">
                <a:tc>
                  <a:txBody>
                    <a:bodyPr/>
                    <a:lstStyle/>
                    <a:p>
                      <a:pPr algn="l" fontAlgn="b"/>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3</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4</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6</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7</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8</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9</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4"/>
                  </a:ext>
                </a:extLst>
              </a:tr>
              <a:tr h="418990">
                <a:tc>
                  <a:txBody>
                    <a:bodyPr/>
                    <a:lstStyle/>
                    <a:p>
                      <a:pPr algn="l" fontAlgn="b"/>
                      <a:r>
                        <a:rPr lang="en-US" sz="1000" u="none" strike="noStrike">
                          <a:effectLst/>
                        </a:rPr>
                        <a:t>Sample ID</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021213CS-A-1</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021213CS-O-1</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021213CS-AO-1</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021213CS-A-2</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021213CS-O-2</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021213SPF-A-3</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021213CS-A-4</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021213CS-O-3</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021213CS-O-4</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5"/>
                  </a:ext>
                </a:extLst>
              </a:tr>
              <a:tr h="223461">
                <a:tc>
                  <a:txBody>
                    <a:bodyPr/>
                    <a:lstStyle/>
                    <a:p>
                      <a:pPr algn="l" fontAlgn="b"/>
                      <a:r>
                        <a:rPr lang="en-US" sz="1000" u="none" strike="noStrike">
                          <a:effectLst/>
                        </a:rPr>
                        <a:t>Load, lbs</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6"/>
                  </a:ext>
                </a:extLst>
              </a:tr>
              <a:tr h="232772">
                <a:tc>
                  <a:txBody>
                    <a:bodyPr/>
                    <a:lstStyle/>
                    <a:p>
                      <a:pPr algn="l" fontAlgn="b"/>
                      <a:r>
                        <a:rPr lang="en-US" sz="1000" u="none" strike="noStrike">
                          <a:effectLst/>
                        </a:rPr>
                        <a:t>Power, W</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7"/>
                  </a:ext>
                </a:extLst>
              </a:tr>
              <a:tr h="418990">
                <a:tc>
                  <a:txBody>
                    <a:bodyPr/>
                    <a:lstStyle/>
                    <a:p>
                      <a:pPr algn="l" fontAlgn="b"/>
                      <a:r>
                        <a:rPr lang="en-US" sz="1000" u="none" strike="noStrike">
                          <a:effectLst/>
                        </a:rPr>
                        <a:t>Presure, mTorr</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dirty="0">
                          <a:effectLst/>
                        </a:rPr>
                        <a:t>999-1200</a:t>
                      </a:r>
                      <a:endParaRPr lang="en-US" sz="1000" b="0" i="0" u="none" strike="noStrike" dirty="0">
                        <a:solidFill>
                          <a:srgbClr val="000000"/>
                        </a:solidFill>
                        <a:effectLst/>
                        <a:latin typeface="Calibri"/>
                      </a:endParaRPr>
                    </a:p>
                  </a:txBody>
                  <a:tcPr marL="7044" marR="7044" marT="7044" marB="0" anchor="b"/>
                </a:tc>
                <a:tc>
                  <a:txBody>
                    <a:bodyPr/>
                    <a:lstStyle/>
                    <a:p>
                      <a:pPr algn="l" fontAlgn="b"/>
                      <a:r>
                        <a:rPr lang="en-US" sz="1000" u="none" strike="noStrike">
                          <a:effectLst/>
                        </a:rPr>
                        <a:t>1000-1245</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1100-1360</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1200-1346</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1060-1263</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670-929</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600-740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1000</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8"/>
                  </a:ext>
                </a:extLst>
              </a:tr>
              <a:tr h="223461">
                <a:tc>
                  <a:txBody>
                    <a:bodyPr/>
                    <a:lstStyle/>
                    <a:p>
                      <a:pPr algn="l" fontAlgn="b"/>
                      <a:r>
                        <a:rPr lang="en-US" sz="1000" u="none" strike="noStrike">
                          <a:effectLst/>
                        </a:rPr>
                        <a:t>Time, min</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09"/>
                  </a:ext>
                </a:extLst>
              </a:tr>
              <a:tr h="223461">
                <a:tc>
                  <a:txBody>
                    <a:bodyPr/>
                    <a:lstStyle/>
                    <a:p>
                      <a:pPr algn="l" fontAlgn="b"/>
                      <a:r>
                        <a:rPr lang="en-US" sz="1000" u="none" strike="noStrike">
                          <a:effectLst/>
                        </a:rPr>
                        <a:t>Gas</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Air</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Oxygen</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Air/Oxygen</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Air</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Oxygen</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Air</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Air</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Oxygen</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Oxygen</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10"/>
                  </a:ext>
                </a:extLst>
              </a:tr>
              <a:tr h="223461">
                <a:tc>
                  <a:txBody>
                    <a:bodyPr/>
                    <a:lstStyle/>
                    <a:p>
                      <a:pPr algn="l" fontAlgn="b"/>
                      <a:r>
                        <a:rPr lang="en-US" sz="1000" u="none" strike="noStrike">
                          <a:effectLst/>
                        </a:rPr>
                        <a:t>Flow, ccm</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250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a:t>
                      </a:r>
                      <a:endParaRPr lang="en-US" sz="1000" b="0" i="0" u="none" strike="noStrike">
                        <a:solidFill>
                          <a:srgbClr val="000000"/>
                        </a:solidFill>
                        <a:effectLst/>
                        <a:latin typeface="Calibri"/>
                      </a:endParaRPr>
                    </a:p>
                  </a:txBody>
                  <a:tcPr marL="7044" marR="7044" marT="7044" marB="0" anchor="b"/>
                </a:tc>
                <a:tc>
                  <a:txBody>
                    <a:bodyPr/>
                    <a:lstStyle/>
                    <a:p>
                      <a:pPr algn="l" fontAlgn="b"/>
                      <a:r>
                        <a:rPr lang="en-US" sz="1000" u="none" strike="noStrike">
                          <a:effectLst/>
                        </a:rPr>
                        <a:t>25/75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250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250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250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11"/>
                  </a:ext>
                </a:extLst>
              </a:tr>
              <a:tr h="418990">
                <a:tc>
                  <a:txBody>
                    <a:bodyPr/>
                    <a:lstStyle/>
                    <a:p>
                      <a:pPr algn="l" fontAlgn="b"/>
                      <a:r>
                        <a:rPr lang="en-US" sz="1000" u="none" strike="noStrike">
                          <a:effectLst/>
                        </a:rPr>
                        <a:t>Temperature, C</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40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40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40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54</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56</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56</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52</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60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58</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12"/>
                  </a:ext>
                </a:extLst>
              </a:tr>
              <a:tr h="223461">
                <a:tc>
                  <a:txBody>
                    <a:bodyPr/>
                    <a:lstStyle/>
                    <a:p>
                      <a:pPr algn="l" fontAlgn="b"/>
                      <a:r>
                        <a:rPr lang="en-US" sz="1000" u="none" strike="noStrike">
                          <a:effectLst/>
                        </a:rPr>
                        <a:t>Result,cfu/gm</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140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360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270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500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80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130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40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90</a:t>
                      </a:r>
                      <a:endParaRPr lang="en-US" sz="1000" b="0" i="0" u="none" strike="noStrike">
                        <a:solidFill>
                          <a:srgbClr val="000000"/>
                        </a:solidFill>
                        <a:effectLst/>
                        <a:latin typeface="Calibri"/>
                      </a:endParaRPr>
                    </a:p>
                  </a:txBody>
                  <a:tcPr marL="7044" marR="7044" marT="7044" marB="0" anchor="b"/>
                </a:tc>
                <a:extLst>
                  <a:ext uri="{0D108BD9-81ED-4DB2-BD59-A6C34878D82A}">
                    <a16:rowId xmlns:a16="http://schemas.microsoft.com/office/drawing/2014/main" xmlns="" val="10013"/>
                  </a:ext>
                </a:extLst>
              </a:tr>
              <a:tr h="223461">
                <a:tc>
                  <a:txBody>
                    <a:bodyPr/>
                    <a:lstStyle/>
                    <a:p>
                      <a:pPr algn="l" fontAlgn="b"/>
                      <a:r>
                        <a:rPr lang="en-US" sz="1000" u="none" strike="noStrike">
                          <a:effectLst/>
                        </a:rPr>
                        <a:t>Kill, %</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-65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-75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-10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-33</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25</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-80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-68</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a:effectLst/>
                        </a:rPr>
                        <a:t>-90</a:t>
                      </a:r>
                      <a:endParaRPr lang="en-US" sz="1000" b="0" i="0" u="none" strike="noStrike">
                        <a:solidFill>
                          <a:srgbClr val="000000"/>
                        </a:solidFill>
                        <a:effectLst/>
                        <a:latin typeface="Calibri"/>
                      </a:endParaRPr>
                    </a:p>
                  </a:txBody>
                  <a:tcPr marL="7044" marR="7044" marT="7044" marB="0" anchor="b"/>
                </a:tc>
                <a:tc>
                  <a:txBody>
                    <a:bodyPr/>
                    <a:lstStyle/>
                    <a:p>
                      <a:pPr algn="r" fontAlgn="b"/>
                      <a:r>
                        <a:rPr lang="en-US" sz="1000" u="none" strike="noStrike" dirty="0">
                          <a:effectLst/>
                        </a:rPr>
                        <a:t>-78</a:t>
                      </a:r>
                      <a:endParaRPr lang="en-US" sz="1000" b="0" i="0" u="none" strike="noStrike" dirty="0">
                        <a:solidFill>
                          <a:srgbClr val="000000"/>
                        </a:solidFill>
                        <a:effectLst/>
                        <a:latin typeface="Calibri"/>
                      </a:endParaRPr>
                    </a:p>
                  </a:txBody>
                  <a:tcPr marL="7044" marR="7044" marT="7044" marB="0" anchor="b"/>
                </a:tc>
                <a:extLst>
                  <a:ext uri="{0D108BD9-81ED-4DB2-BD59-A6C34878D82A}">
                    <a16:rowId xmlns:a16="http://schemas.microsoft.com/office/drawing/2014/main" xmlns="" val="10014"/>
                  </a:ext>
                </a:extLst>
              </a:tr>
            </a:tbl>
          </a:graphicData>
        </a:graphic>
      </p:graphicFrame>
      <p:sp>
        <p:nvSpPr>
          <p:cNvPr id="3" name="Title 1"/>
          <p:cNvSpPr txBox="1">
            <a:spLocks/>
          </p:cNvSpPr>
          <p:nvPr/>
        </p:nvSpPr>
        <p:spPr>
          <a:xfrm>
            <a:off x="-152400" y="714748"/>
            <a:ext cx="4800600" cy="6397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t>Chia Seeds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8235" t="13739" r="6569" b="18609"/>
          <a:stretch/>
        </p:blipFill>
        <p:spPr>
          <a:xfrm>
            <a:off x="4419600" y="228600"/>
            <a:ext cx="4724400" cy="2743200"/>
          </a:xfrm>
          <a:prstGeom prst="rect">
            <a:avLst/>
          </a:prstGeom>
        </p:spPr>
      </p:pic>
    </p:spTree>
    <p:extLst>
      <p:ext uri="{BB962C8B-B14F-4D97-AF65-F5344CB8AC3E}">
        <p14:creationId xmlns:p14="http://schemas.microsoft.com/office/powerpoint/2010/main" xmlns="" val="2320324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 val="1525298073"/>
              </p:ext>
            </p:extLst>
          </p:nvPr>
        </p:nvGraphicFramePr>
        <p:xfrm>
          <a:off x="4495800" y="3505200"/>
          <a:ext cx="45720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ext uri="{D42A27DB-BD31-4B8C-83A1-F6EECF244321}">
                <p14:modId xmlns:p14="http://schemas.microsoft.com/office/powerpoint/2010/main" xmlns="" val="296379723"/>
              </p:ext>
            </p:extLst>
          </p:nvPr>
        </p:nvGraphicFramePr>
        <p:xfrm>
          <a:off x="4419600" y="70821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457200" y="-76200"/>
            <a:ext cx="82296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Plasma Parameters</a:t>
            </a:r>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685800"/>
            <a:ext cx="3892550" cy="617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5640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229600" cy="6477000"/>
          </a:xfrm>
        </p:spPr>
        <p:txBody>
          <a:bodyPr>
            <a:normAutofit fontScale="25000" lnSpcReduction="20000"/>
          </a:bodyPr>
          <a:lstStyle/>
          <a:p>
            <a:r>
              <a:rPr lang="en-US" sz="8000" dirty="0"/>
              <a:t>Current methods of decontamination must weigh the level of microbial reduction with the amount of acceptable product degradation. Some current methods affect detriment upon the substrate. For instance, substances with heat-labile active ingredients are prone to degradation when exposed to high heat; the active element in dry and steam heat treatments. Oxidizing agents, such as, ethylene oxide or sodium hypochlorite can either be reactive toward or be absorbed into the processed material.	</a:t>
            </a:r>
          </a:p>
          <a:p>
            <a:pPr marL="0" indent="0">
              <a:buNone/>
            </a:pPr>
            <a:endParaRPr lang="en-US" sz="8000" dirty="0"/>
          </a:p>
          <a:p>
            <a:r>
              <a:rPr lang="en-US" sz="8000" dirty="0"/>
              <a:t>Cold, low pressure RF plasma (CLPP) was modeled for decontamination of  powdered botanicals, such as: </a:t>
            </a:r>
            <a:r>
              <a:rPr lang="en-US" sz="8000" dirty="0" err="1"/>
              <a:t>hydrilla</a:t>
            </a:r>
            <a:r>
              <a:rPr lang="en-US" sz="8000" dirty="0"/>
              <a:t>, stinging nettle leaf, organic wheat grass powder and saw palmetto. Chia seeds were tested as a coarse-material out-group.</a:t>
            </a:r>
          </a:p>
          <a:p>
            <a:endParaRPr lang="en-US" sz="8000" dirty="0"/>
          </a:p>
          <a:p>
            <a:r>
              <a:rPr lang="en-US" sz="8000" dirty="0"/>
              <a:t>	CLPP can decontaminate without modifying compounds liable to heat or oxidation. During CLPP treatment, decontamination is achieved as a result of direct contact with ions of high kinetic energy, electrons and UV radiation.  In this study, plasma decontamination of different nutritional supplements was carried out in a controlled atmosphere for two different plasma reactor configurations: stationary shelf and rotary drum. The CLPP device includes RF generator; matching network; plasma reactor; gas supply and vacuum unit. Variables include: power, plasma gas composition; pressure and processing time.  Treated materials were assessed for Total Coliform, </a:t>
            </a:r>
            <a:r>
              <a:rPr lang="en-US" sz="8000" i="1" dirty="0"/>
              <a:t>Escherichia coli</a:t>
            </a:r>
            <a:r>
              <a:rPr lang="en-US" sz="8000" dirty="0"/>
              <a:t>, </a:t>
            </a:r>
            <a:r>
              <a:rPr lang="en-US" sz="8000" i="1" dirty="0"/>
              <a:t>Staphylococcus </a:t>
            </a:r>
            <a:r>
              <a:rPr lang="en-US" sz="8000" i="1" dirty="0" err="1"/>
              <a:t>aureus</a:t>
            </a:r>
            <a:r>
              <a:rPr lang="en-US" sz="8000" dirty="0"/>
              <a:t>, </a:t>
            </a:r>
            <a:r>
              <a:rPr lang="en-US" sz="8000" i="1" dirty="0"/>
              <a:t>Pseudomonas </a:t>
            </a:r>
            <a:r>
              <a:rPr lang="en-US" sz="8000" i="1" dirty="0" err="1"/>
              <a:t>aeruginosa</a:t>
            </a:r>
            <a:r>
              <a:rPr lang="en-US" sz="8000" dirty="0"/>
              <a:t>, yeast and mold. A comparative analysis of air, pure oxygen and pure nitrogen plasma gas upon an oxidation-prone substrate was also done.</a:t>
            </a:r>
          </a:p>
          <a:p>
            <a:endParaRPr lang="en-US" sz="5600" dirty="0"/>
          </a:p>
          <a:p>
            <a:r>
              <a:rPr lang="en-US" sz="5600" dirty="0"/>
              <a:t>	</a:t>
            </a:r>
            <a:endParaRPr lang="en-US" dirty="0"/>
          </a:p>
        </p:txBody>
      </p:sp>
    </p:spTree>
    <p:extLst>
      <p:ext uri="{BB962C8B-B14F-4D97-AF65-F5344CB8AC3E}">
        <p14:creationId xmlns:p14="http://schemas.microsoft.com/office/powerpoint/2010/main" xmlns="" val="84324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70559" y="2468162"/>
            <a:ext cx="2700866" cy="1828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19" idx="1"/>
          </p:cNvCxnSpPr>
          <p:nvPr/>
        </p:nvCxnSpPr>
        <p:spPr>
          <a:xfrm>
            <a:off x="3276600" y="2766150"/>
            <a:ext cx="713737" cy="68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20" idx="1"/>
          </p:cNvCxnSpPr>
          <p:nvPr/>
        </p:nvCxnSpPr>
        <p:spPr>
          <a:xfrm>
            <a:off x="3276600" y="3000637"/>
            <a:ext cx="703578" cy="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1" idx="1"/>
          </p:cNvCxnSpPr>
          <p:nvPr/>
        </p:nvCxnSpPr>
        <p:spPr>
          <a:xfrm>
            <a:off x="3276600" y="3226081"/>
            <a:ext cx="703578" cy="40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22" idx="1"/>
          </p:cNvCxnSpPr>
          <p:nvPr/>
        </p:nvCxnSpPr>
        <p:spPr>
          <a:xfrm flipV="1">
            <a:off x="3276600" y="3458762"/>
            <a:ext cx="703578" cy="3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3" idx="1"/>
          </p:cNvCxnSpPr>
          <p:nvPr/>
        </p:nvCxnSpPr>
        <p:spPr>
          <a:xfrm>
            <a:off x="3276600" y="3680567"/>
            <a:ext cx="708658" cy="6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4" idx="1"/>
          </p:cNvCxnSpPr>
          <p:nvPr/>
        </p:nvCxnSpPr>
        <p:spPr>
          <a:xfrm>
            <a:off x="3276600" y="3910922"/>
            <a:ext cx="713737" cy="5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8" idx="1"/>
          </p:cNvCxnSpPr>
          <p:nvPr/>
        </p:nvCxnSpPr>
        <p:spPr>
          <a:xfrm flipV="1">
            <a:off x="3200400" y="2544362"/>
            <a:ext cx="779778" cy="37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5" idx="1"/>
          </p:cNvCxnSpPr>
          <p:nvPr/>
        </p:nvCxnSpPr>
        <p:spPr>
          <a:xfrm>
            <a:off x="3200400" y="4144562"/>
            <a:ext cx="7953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80178" y="24681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242559" y="24681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4361178" y="2506262"/>
            <a:ext cx="881381" cy="76200"/>
            <a:chOff x="4605019" y="1638300"/>
            <a:chExt cx="881381" cy="76200"/>
          </a:xfrm>
        </p:grpSpPr>
        <p:sp>
          <p:nvSpPr>
            <p:cNvPr id="70" name="Oval 69"/>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a:stCxn id="18" idx="3"/>
              <a:endCxn id="67" idx="1"/>
            </p:cNvCxnSpPr>
            <p:nvPr/>
          </p:nvCxnSpPr>
          <p:spPr>
            <a:xfrm>
              <a:off x="4605019" y="1676400"/>
              <a:ext cx="8813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Rectangle 81"/>
          <p:cNvSpPr/>
          <p:nvPr/>
        </p:nvSpPr>
        <p:spPr>
          <a:xfrm>
            <a:off x="5242559" y="26967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242559" y="29253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5259492" y="31539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259492" y="33825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5242559" y="36111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5242559" y="38397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242559" y="4068362"/>
            <a:ext cx="914400" cy="15240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4175759" y="2743329"/>
            <a:ext cx="1066800" cy="76200"/>
            <a:chOff x="4419600" y="1638300"/>
            <a:chExt cx="1066800" cy="76200"/>
          </a:xfrm>
        </p:grpSpPr>
        <p:sp>
          <p:nvSpPr>
            <p:cNvPr id="90" name="Oval 89"/>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4419600" y="1676400"/>
              <a:ext cx="106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4175758" y="2963462"/>
            <a:ext cx="1066800" cy="76200"/>
            <a:chOff x="4419600" y="1638300"/>
            <a:chExt cx="1066800" cy="76200"/>
          </a:xfrm>
        </p:grpSpPr>
        <p:sp>
          <p:nvSpPr>
            <p:cNvPr id="94" name="Oval 93"/>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p:cNvCxnSpPr/>
            <p:nvPr/>
          </p:nvCxnSpPr>
          <p:spPr>
            <a:xfrm>
              <a:off x="4419600" y="1676400"/>
              <a:ext cx="106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4202034" y="3192062"/>
            <a:ext cx="1066800" cy="76200"/>
            <a:chOff x="4419600" y="1638300"/>
            <a:chExt cx="1066800" cy="76200"/>
          </a:xfrm>
        </p:grpSpPr>
        <p:sp>
          <p:nvSpPr>
            <p:cNvPr id="98" name="Oval 97"/>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4419600" y="1676400"/>
              <a:ext cx="106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4192692" y="3420662"/>
            <a:ext cx="1066800" cy="76200"/>
            <a:chOff x="4419600" y="1638300"/>
            <a:chExt cx="1066800" cy="76200"/>
          </a:xfrm>
        </p:grpSpPr>
        <p:sp>
          <p:nvSpPr>
            <p:cNvPr id="102" name="Oval 101"/>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4419600" y="1676400"/>
              <a:ext cx="106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4186268" y="3649262"/>
            <a:ext cx="1066800" cy="76200"/>
            <a:chOff x="4419600" y="1638300"/>
            <a:chExt cx="1066800" cy="76200"/>
          </a:xfrm>
        </p:grpSpPr>
        <p:sp>
          <p:nvSpPr>
            <p:cNvPr id="106" name="Oval 105"/>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a:off x="4419600" y="1676400"/>
              <a:ext cx="106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4175759" y="3877862"/>
            <a:ext cx="1066800" cy="76200"/>
            <a:chOff x="4419600" y="1638300"/>
            <a:chExt cx="1066800" cy="76200"/>
          </a:xfrm>
        </p:grpSpPr>
        <p:sp>
          <p:nvSpPr>
            <p:cNvPr id="110" name="Oval 109"/>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4419600" y="1676400"/>
              <a:ext cx="106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4186268" y="4106462"/>
            <a:ext cx="1066800" cy="76200"/>
            <a:chOff x="4419600" y="1638300"/>
            <a:chExt cx="1066800" cy="76200"/>
          </a:xfrm>
        </p:grpSpPr>
        <p:sp>
          <p:nvSpPr>
            <p:cNvPr id="114" name="Oval 113"/>
            <p:cNvSpPr/>
            <p:nvPr/>
          </p:nvSpPr>
          <p:spPr>
            <a:xfrm>
              <a:off x="4876800" y="16383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4419600" y="1676400"/>
              <a:ext cx="106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40014" y="1714500"/>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a:xfrm>
            <a:off x="1261533" y="2014526"/>
            <a:ext cx="158151"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905211" y="2017441"/>
            <a:ext cx="1524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261533" y="1995729"/>
            <a:ext cx="1473158"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Card 121"/>
          <p:cNvSpPr/>
          <p:nvPr/>
        </p:nvSpPr>
        <p:spPr>
          <a:xfrm>
            <a:off x="2700165" y="1627729"/>
            <a:ext cx="681567" cy="762000"/>
          </a:xfrm>
          <a:prstGeom prst="flowChartPunchedCar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Collate 123"/>
          <p:cNvSpPr/>
          <p:nvPr/>
        </p:nvSpPr>
        <p:spPr>
          <a:xfrm rot="16200000">
            <a:off x="2293931" y="2008422"/>
            <a:ext cx="299720" cy="304800"/>
          </a:xfrm>
          <a:prstGeom prst="flowChartCol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6" name="Straight Connector 125"/>
          <p:cNvCxnSpPr/>
          <p:nvPr/>
        </p:nvCxnSpPr>
        <p:spPr>
          <a:xfrm flipH="1" flipV="1">
            <a:off x="1066799" y="1550798"/>
            <a:ext cx="1" cy="1108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1066799" y="2535317"/>
            <a:ext cx="76200" cy="124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027222" y="556692"/>
            <a:ext cx="2181890" cy="8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899159" y="1446590"/>
            <a:ext cx="0" cy="1135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936864" y="376408"/>
            <a:ext cx="2218422" cy="6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870959" y="2544361"/>
            <a:ext cx="0" cy="190692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502808" y="3910922"/>
            <a:ext cx="0" cy="216089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3566159" y="3687022"/>
            <a:ext cx="0" cy="213332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794758" y="2783916"/>
            <a:ext cx="0" cy="193869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990337" y="26967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80178" y="29253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 name="Straight Connector 147"/>
          <p:cNvCxnSpPr/>
          <p:nvPr/>
        </p:nvCxnSpPr>
        <p:spPr>
          <a:xfrm>
            <a:off x="3712570" y="3008177"/>
            <a:ext cx="0" cy="196865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3683596" y="3236089"/>
            <a:ext cx="0" cy="199786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642359" y="3449735"/>
            <a:ext cx="0" cy="208240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80178" y="31539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980178" y="33825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985258" y="36111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90337" y="38397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95768" y="4068362"/>
            <a:ext cx="381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p:cNvCxnSpPr/>
          <p:nvPr/>
        </p:nvCxnSpPr>
        <p:spPr>
          <a:xfrm>
            <a:off x="3647782" y="5529042"/>
            <a:ext cx="1643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a:endCxn id="175" idx="2"/>
          </p:cNvCxnSpPr>
          <p:nvPr/>
        </p:nvCxnSpPr>
        <p:spPr>
          <a:xfrm>
            <a:off x="5291190" y="5438374"/>
            <a:ext cx="593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a:endCxn id="177" idx="2"/>
          </p:cNvCxnSpPr>
          <p:nvPr/>
        </p:nvCxnSpPr>
        <p:spPr>
          <a:xfrm>
            <a:off x="5291190" y="5568867"/>
            <a:ext cx="126210" cy="0"/>
          </a:xfrm>
          <a:prstGeom prst="line">
            <a:avLst/>
          </a:prstGeom>
        </p:spPr>
        <p:style>
          <a:lnRef idx="1">
            <a:schemeClr val="accent1"/>
          </a:lnRef>
          <a:fillRef idx="0">
            <a:schemeClr val="accent1"/>
          </a:fillRef>
          <a:effectRef idx="0">
            <a:schemeClr val="accent1"/>
          </a:effectRef>
          <a:fontRef idx="minor">
            <a:schemeClr val="tx1"/>
          </a:fontRef>
        </p:style>
      </p:cxnSp>
      <p:sp>
        <p:nvSpPr>
          <p:cNvPr id="175" name="Snip Diagonal Corner Rectangle 174"/>
          <p:cNvSpPr/>
          <p:nvPr/>
        </p:nvSpPr>
        <p:spPr>
          <a:xfrm>
            <a:off x="5885024" y="5344605"/>
            <a:ext cx="294291"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nip Diagonal Corner Rectangle 176"/>
          <p:cNvSpPr/>
          <p:nvPr/>
        </p:nvSpPr>
        <p:spPr>
          <a:xfrm>
            <a:off x="5417400" y="5475098"/>
            <a:ext cx="294291"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Connector 185"/>
          <p:cNvCxnSpPr/>
          <p:nvPr/>
        </p:nvCxnSpPr>
        <p:spPr>
          <a:xfrm>
            <a:off x="5291190" y="5438373"/>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3794758" y="4722607"/>
            <a:ext cx="14805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223" idx="2"/>
          </p:cNvCxnSpPr>
          <p:nvPr/>
        </p:nvCxnSpPr>
        <p:spPr>
          <a:xfrm>
            <a:off x="5275258" y="4631939"/>
            <a:ext cx="593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Straight Connector 221"/>
          <p:cNvCxnSpPr>
            <a:endCxn id="224" idx="2"/>
          </p:cNvCxnSpPr>
          <p:nvPr/>
        </p:nvCxnSpPr>
        <p:spPr>
          <a:xfrm>
            <a:off x="5275258" y="4762432"/>
            <a:ext cx="150507" cy="0"/>
          </a:xfrm>
          <a:prstGeom prst="line">
            <a:avLst/>
          </a:prstGeom>
        </p:spPr>
        <p:style>
          <a:lnRef idx="1">
            <a:schemeClr val="accent1"/>
          </a:lnRef>
          <a:fillRef idx="0">
            <a:schemeClr val="accent1"/>
          </a:fillRef>
          <a:effectRef idx="0">
            <a:schemeClr val="accent1"/>
          </a:effectRef>
          <a:fontRef idx="minor">
            <a:schemeClr val="tx1"/>
          </a:fontRef>
        </p:style>
      </p:cxnSp>
      <p:sp>
        <p:nvSpPr>
          <p:cNvPr id="223" name="Snip Diagonal Corner Rectangle 222"/>
          <p:cNvSpPr/>
          <p:nvPr/>
        </p:nvSpPr>
        <p:spPr>
          <a:xfrm>
            <a:off x="5869092" y="4538170"/>
            <a:ext cx="294291"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Snip Diagonal Corner Rectangle 223"/>
          <p:cNvSpPr/>
          <p:nvPr/>
        </p:nvSpPr>
        <p:spPr>
          <a:xfrm>
            <a:off x="5425765" y="4668663"/>
            <a:ext cx="294291"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 name="Straight Connector 224"/>
          <p:cNvCxnSpPr/>
          <p:nvPr/>
        </p:nvCxnSpPr>
        <p:spPr>
          <a:xfrm>
            <a:off x="5275258" y="4631938"/>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3712570" y="4976834"/>
            <a:ext cx="15562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227"/>
          <p:cNvCxnSpPr>
            <a:endCxn id="230" idx="2"/>
          </p:cNvCxnSpPr>
          <p:nvPr/>
        </p:nvCxnSpPr>
        <p:spPr>
          <a:xfrm>
            <a:off x="5268834" y="4886166"/>
            <a:ext cx="593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a:endCxn id="231" idx="2"/>
          </p:cNvCxnSpPr>
          <p:nvPr/>
        </p:nvCxnSpPr>
        <p:spPr>
          <a:xfrm>
            <a:off x="5268834" y="5016657"/>
            <a:ext cx="156931" cy="1"/>
          </a:xfrm>
          <a:prstGeom prst="line">
            <a:avLst/>
          </a:prstGeom>
        </p:spPr>
        <p:style>
          <a:lnRef idx="1">
            <a:schemeClr val="accent1"/>
          </a:lnRef>
          <a:fillRef idx="0">
            <a:schemeClr val="accent1"/>
          </a:fillRef>
          <a:effectRef idx="0">
            <a:schemeClr val="accent1"/>
          </a:effectRef>
          <a:fontRef idx="minor">
            <a:schemeClr val="tx1"/>
          </a:fontRef>
        </p:style>
      </p:cxnSp>
      <p:sp>
        <p:nvSpPr>
          <p:cNvPr id="230" name="Snip Diagonal Corner Rectangle 229"/>
          <p:cNvSpPr/>
          <p:nvPr/>
        </p:nvSpPr>
        <p:spPr>
          <a:xfrm>
            <a:off x="5862668" y="4792397"/>
            <a:ext cx="294291"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Snip Diagonal Corner Rectangle 230"/>
          <p:cNvSpPr/>
          <p:nvPr/>
        </p:nvSpPr>
        <p:spPr>
          <a:xfrm>
            <a:off x="5425765" y="4922889"/>
            <a:ext cx="294291"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2" name="Straight Connector 231"/>
          <p:cNvCxnSpPr/>
          <p:nvPr/>
        </p:nvCxnSpPr>
        <p:spPr>
          <a:xfrm>
            <a:off x="5268834" y="4886165"/>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3683596" y="5230857"/>
            <a:ext cx="1585238" cy="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Straight Connector 234"/>
          <p:cNvCxnSpPr>
            <a:endCxn id="237" idx="2"/>
          </p:cNvCxnSpPr>
          <p:nvPr/>
        </p:nvCxnSpPr>
        <p:spPr>
          <a:xfrm>
            <a:off x="5268834" y="5140189"/>
            <a:ext cx="593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Straight Connector 235"/>
          <p:cNvCxnSpPr>
            <a:endCxn id="238" idx="2"/>
          </p:cNvCxnSpPr>
          <p:nvPr/>
        </p:nvCxnSpPr>
        <p:spPr>
          <a:xfrm>
            <a:off x="5264788" y="5270682"/>
            <a:ext cx="149772" cy="0"/>
          </a:xfrm>
          <a:prstGeom prst="line">
            <a:avLst/>
          </a:prstGeom>
        </p:spPr>
        <p:style>
          <a:lnRef idx="1">
            <a:schemeClr val="accent1"/>
          </a:lnRef>
          <a:fillRef idx="0">
            <a:schemeClr val="accent1"/>
          </a:fillRef>
          <a:effectRef idx="0">
            <a:schemeClr val="accent1"/>
          </a:effectRef>
          <a:fontRef idx="minor">
            <a:schemeClr val="tx1"/>
          </a:fontRef>
        </p:style>
      </p:cxnSp>
      <p:sp>
        <p:nvSpPr>
          <p:cNvPr id="237" name="Snip Diagonal Corner Rectangle 236"/>
          <p:cNvSpPr/>
          <p:nvPr/>
        </p:nvSpPr>
        <p:spPr>
          <a:xfrm>
            <a:off x="5862668" y="5046420"/>
            <a:ext cx="294291"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Snip Diagonal Corner Rectangle 237"/>
          <p:cNvSpPr/>
          <p:nvPr/>
        </p:nvSpPr>
        <p:spPr>
          <a:xfrm>
            <a:off x="5414560" y="5176913"/>
            <a:ext cx="285199"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9" name="Straight Connector 238"/>
          <p:cNvCxnSpPr/>
          <p:nvPr/>
        </p:nvCxnSpPr>
        <p:spPr>
          <a:xfrm>
            <a:off x="5268834" y="5140188"/>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3866913" y="4451288"/>
            <a:ext cx="1397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5264788" y="4358077"/>
            <a:ext cx="599517" cy="2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a:endCxn id="245" idx="2"/>
          </p:cNvCxnSpPr>
          <p:nvPr/>
        </p:nvCxnSpPr>
        <p:spPr>
          <a:xfrm>
            <a:off x="5266624" y="4490937"/>
            <a:ext cx="147936" cy="1"/>
          </a:xfrm>
          <a:prstGeom prst="line">
            <a:avLst/>
          </a:prstGeom>
        </p:spPr>
        <p:style>
          <a:lnRef idx="1">
            <a:schemeClr val="accent1"/>
          </a:lnRef>
          <a:fillRef idx="0">
            <a:schemeClr val="accent1"/>
          </a:fillRef>
          <a:effectRef idx="0">
            <a:schemeClr val="accent1"/>
          </a:effectRef>
          <a:fontRef idx="minor">
            <a:schemeClr val="tx1"/>
          </a:fontRef>
        </p:style>
      </p:cxnSp>
      <p:sp>
        <p:nvSpPr>
          <p:cNvPr id="244" name="Snip Diagonal Corner Rectangle 243"/>
          <p:cNvSpPr/>
          <p:nvPr/>
        </p:nvSpPr>
        <p:spPr>
          <a:xfrm>
            <a:off x="5869092" y="4278262"/>
            <a:ext cx="285657"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Snip Diagonal Corner Rectangle 244"/>
          <p:cNvSpPr/>
          <p:nvPr/>
        </p:nvSpPr>
        <p:spPr>
          <a:xfrm>
            <a:off x="5414560" y="4397169"/>
            <a:ext cx="294250"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p:cNvCxnSpPr/>
          <p:nvPr/>
        </p:nvCxnSpPr>
        <p:spPr>
          <a:xfrm>
            <a:off x="5264788" y="4360619"/>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3566159" y="5820342"/>
            <a:ext cx="1702675" cy="3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a:endCxn id="251" idx="2"/>
          </p:cNvCxnSpPr>
          <p:nvPr/>
        </p:nvCxnSpPr>
        <p:spPr>
          <a:xfrm>
            <a:off x="5268834" y="5729674"/>
            <a:ext cx="593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 name="Straight Connector 249"/>
          <p:cNvCxnSpPr>
            <a:endCxn id="252" idx="2"/>
          </p:cNvCxnSpPr>
          <p:nvPr/>
        </p:nvCxnSpPr>
        <p:spPr>
          <a:xfrm flipV="1">
            <a:off x="5268834" y="5859730"/>
            <a:ext cx="156931" cy="436"/>
          </a:xfrm>
          <a:prstGeom prst="line">
            <a:avLst/>
          </a:prstGeom>
        </p:spPr>
        <p:style>
          <a:lnRef idx="1">
            <a:schemeClr val="accent1"/>
          </a:lnRef>
          <a:fillRef idx="0">
            <a:schemeClr val="accent1"/>
          </a:fillRef>
          <a:effectRef idx="0">
            <a:schemeClr val="accent1"/>
          </a:effectRef>
          <a:fontRef idx="minor">
            <a:schemeClr val="tx1"/>
          </a:fontRef>
        </p:style>
      </p:cxnSp>
      <p:sp>
        <p:nvSpPr>
          <p:cNvPr id="251" name="Snip Diagonal Corner Rectangle 250"/>
          <p:cNvSpPr/>
          <p:nvPr/>
        </p:nvSpPr>
        <p:spPr>
          <a:xfrm>
            <a:off x="5862668" y="5635905"/>
            <a:ext cx="294291"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Snip Diagonal Corner Rectangle 251"/>
          <p:cNvSpPr/>
          <p:nvPr/>
        </p:nvSpPr>
        <p:spPr>
          <a:xfrm>
            <a:off x="5425765" y="5765961"/>
            <a:ext cx="294291"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Connector 252"/>
          <p:cNvCxnSpPr/>
          <p:nvPr/>
        </p:nvCxnSpPr>
        <p:spPr>
          <a:xfrm>
            <a:off x="5268834" y="5729673"/>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3502808" y="6068718"/>
            <a:ext cx="1763816" cy="3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 name="Straight Connector 255"/>
          <p:cNvCxnSpPr>
            <a:endCxn id="258" idx="2"/>
          </p:cNvCxnSpPr>
          <p:nvPr/>
        </p:nvCxnSpPr>
        <p:spPr>
          <a:xfrm>
            <a:off x="5266624" y="5978050"/>
            <a:ext cx="593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7" name="Straight Connector 256"/>
          <p:cNvCxnSpPr>
            <a:endCxn id="259" idx="2"/>
          </p:cNvCxnSpPr>
          <p:nvPr/>
        </p:nvCxnSpPr>
        <p:spPr>
          <a:xfrm>
            <a:off x="5268834" y="6108542"/>
            <a:ext cx="151226" cy="1"/>
          </a:xfrm>
          <a:prstGeom prst="line">
            <a:avLst/>
          </a:prstGeom>
        </p:spPr>
        <p:style>
          <a:lnRef idx="1">
            <a:schemeClr val="accent1"/>
          </a:lnRef>
          <a:fillRef idx="0">
            <a:schemeClr val="accent1"/>
          </a:fillRef>
          <a:effectRef idx="0">
            <a:schemeClr val="accent1"/>
          </a:effectRef>
          <a:fontRef idx="minor">
            <a:schemeClr val="tx1"/>
          </a:fontRef>
        </p:style>
      </p:cxnSp>
      <p:sp>
        <p:nvSpPr>
          <p:cNvPr id="258" name="Snip Diagonal Corner Rectangle 257"/>
          <p:cNvSpPr/>
          <p:nvPr/>
        </p:nvSpPr>
        <p:spPr>
          <a:xfrm>
            <a:off x="5860458" y="5884281"/>
            <a:ext cx="294291"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Snip Diagonal Corner Rectangle 258"/>
          <p:cNvSpPr/>
          <p:nvPr/>
        </p:nvSpPr>
        <p:spPr>
          <a:xfrm>
            <a:off x="5420060" y="6014774"/>
            <a:ext cx="294291"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Connector 259"/>
          <p:cNvCxnSpPr/>
          <p:nvPr/>
        </p:nvCxnSpPr>
        <p:spPr>
          <a:xfrm>
            <a:off x="5266624" y="5978049"/>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3423918" y="6325499"/>
            <a:ext cx="1842706" cy="3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Straight Connector 262"/>
          <p:cNvCxnSpPr>
            <a:endCxn id="265" idx="2"/>
          </p:cNvCxnSpPr>
          <p:nvPr/>
        </p:nvCxnSpPr>
        <p:spPr>
          <a:xfrm>
            <a:off x="5266624" y="6234831"/>
            <a:ext cx="593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Straight Connector 263"/>
          <p:cNvCxnSpPr>
            <a:endCxn id="266" idx="2"/>
          </p:cNvCxnSpPr>
          <p:nvPr/>
        </p:nvCxnSpPr>
        <p:spPr>
          <a:xfrm>
            <a:off x="5268834" y="6361859"/>
            <a:ext cx="159765" cy="1"/>
          </a:xfrm>
          <a:prstGeom prst="line">
            <a:avLst/>
          </a:prstGeom>
        </p:spPr>
        <p:style>
          <a:lnRef idx="1">
            <a:schemeClr val="accent1"/>
          </a:lnRef>
          <a:fillRef idx="0">
            <a:schemeClr val="accent1"/>
          </a:fillRef>
          <a:effectRef idx="0">
            <a:schemeClr val="accent1"/>
          </a:effectRef>
          <a:fontRef idx="minor">
            <a:schemeClr val="tx1"/>
          </a:fontRef>
        </p:style>
      </p:cxnSp>
      <p:sp>
        <p:nvSpPr>
          <p:cNvPr id="265" name="Snip Diagonal Corner Rectangle 264"/>
          <p:cNvSpPr/>
          <p:nvPr/>
        </p:nvSpPr>
        <p:spPr>
          <a:xfrm>
            <a:off x="5860458" y="6141062"/>
            <a:ext cx="294291" cy="187537"/>
          </a:xfrm>
          <a:prstGeom prst="snip2Diag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Snip Diagonal Corner Rectangle 265"/>
          <p:cNvSpPr/>
          <p:nvPr/>
        </p:nvSpPr>
        <p:spPr>
          <a:xfrm>
            <a:off x="5428599" y="6268091"/>
            <a:ext cx="294291" cy="187537"/>
          </a:xfrm>
          <a:prstGeom prst="snip2Diag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7" name="Straight Connector 266"/>
          <p:cNvCxnSpPr/>
          <p:nvPr/>
        </p:nvCxnSpPr>
        <p:spPr>
          <a:xfrm>
            <a:off x="5266624" y="6234830"/>
            <a:ext cx="0"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3423918" y="4144562"/>
            <a:ext cx="0" cy="218403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H="1">
            <a:off x="5776518" y="4491112"/>
            <a:ext cx="577" cy="208643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6236379" y="4363058"/>
            <a:ext cx="3466" cy="234254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a:stCxn id="245" idx="0"/>
          </p:cNvCxnSpPr>
          <p:nvPr/>
        </p:nvCxnSpPr>
        <p:spPr>
          <a:xfrm>
            <a:off x="5708810" y="4490938"/>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5869390" y="4248215"/>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O1</a:t>
            </a:r>
          </a:p>
        </p:txBody>
      </p:sp>
      <p:sp>
        <p:nvSpPr>
          <p:cNvPr id="312" name="TextBox 311"/>
          <p:cNvSpPr txBox="1"/>
          <p:nvPr/>
        </p:nvSpPr>
        <p:spPr>
          <a:xfrm>
            <a:off x="5365410" y="4372977"/>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Air1</a:t>
            </a:r>
          </a:p>
        </p:txBody>
      </p:sp>
      <p:sp>
        <p:nvSpPr>
          <p:cNvPr id="313" name="TextBox 312"/>
          <p:cNvSpPr txBox="1"/>
          <p:nvPr/>
        </p:nvSpPr>
        <p:spPr>
          <a:xfrm>
            <a:off x="5858925" y="4502367"/>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O2</a:t>
            </a:r>
          </a:p>
        </p:txBody>
      </p:sp>
      <p:sp>
        <p:nvSpPr>
          <p:cNvPr id="314" name="TextBox 313"/>
          <p:cNvSpPr txBox="1"/>
          <p:nvPr/>
        </p:nvSpPr>
        <p:spPr>
          <a:xfrm>
            <a:off x="5858938" y="4770750"/>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O3</a:t>
            </a:r>
          </a:p>
        </p:txBody>
      </p:sp>
      <p:sp>
        <p:nvSpPr>
          <p:cNvPr id="315" name="TextBox 314"/>
          <p:cNvSpPr txBox="1"/>
          <p:nvPr/>
        </p:nvSpPr>
        <p:spPr>
          <a:xfrm>
            <a:off x="5852011" y="5024773"/>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O4</a:t>
            </a:r>
          </a:p>
        </p:txBody>
      </p:sp>
      <p:sp>
        <p:nvSpPr>
          <p:cNvPr id="316" name="TextBox 315"/>
          <p:cNvSpPr txBox="1"/>
          <p:nvPr/>
        </p:nvSpPr>
        <p:spPr>
          <a:xfrm>
            <a:off x="5869390" y="5322957"/>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O5</a:t>
            </a:r>
          </a:p>
        </p:txBody>
      </p:sp>
      <p:sp>
        <p:nvSpPr>
          <p:cNvPr id="317" name="TextBox 316"/>
          <p:cNvSpPr txBox="1"/>
          <p:nvPr/>
        </p:nvSpPr>
        <p:spPr>
          <a:xfrm>
            <a:off x="5849055" y="5616286"/>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O6</a:t>
            </a:r>
          </a:p>
        </p:txBody>
      </p:sp>
      <p:sp>
        <p:nvSpPr>
          <p:cNvPr id="318" name="TextBox 317"/>
          <p:cNvSpPr txBox="1"/>
          <p:nvPr/>
        </p:nvSpPr>
        <p:spPr>
          <a:xfrm>
            <a:off x="5852011" y="5862633"/>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O7</a:t>
            </a:r>
          </a:p>
        </p:txBody>
      </p:sp>
      <p:sp>
        <p:nvSpPr>
          <p:cNvPr id="319" name="TextBox 318"/>
          <p:cNvSpPr txBox="1"/>
          <p:nvPr/>
        </p:nvSpPr>
        <p:spPr>
          <a:xfrm>
            <a:off x="5848162" y="6119414"/>
            <a:ext cx="325730" cy="230832"/>
          </a:xfrm>
          <a:prstGeom prst="rect">
            <a:avLst/>
          </a:prstGeom>
          <a:noFill/>
        </p:spPr>
        <p:txBody>
          <a:bodyPr wrap="none" rtlCol="0">
            <a:spAutoFit/>
          </a:bodyPr>
          <a:lstStyle/>
          <a:p>
            <a:r>
              <a:rPr lang="en-US" sz="900" dirty="0">
                <a:latin typeface="Times New Roman" pitchFamily="18" charset="0"/>
                <a:cs typeface="Times New Roman" pitchFamily="18" charset="0"/>
              </a:rPr>
              <a:t>O8</a:t>
            </a:r>
          </a:p>
        </p:txBody>
      </p:sp>
      <p:sp>
        <p:nvSpPr>
          <p:cNvPr id="320" name="TextBox 319"/>
          <p:cNvSpPr txBox="1"/>
          <p:nvPr/>
        </p:nvSpPr>
        <p:spPr>
          <a:xfrm>
            <a:off x="5378472" y="4650280"/>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Air2</a:t>
            </a:r>
          </a:p>
        </p:txBody>
      </p:sp>
      <p:sp>
        <p:nvSpPr>
          <p:cNvPr id="321" name="TextBox 320"/>
          <p:cNvSpPr txBox="1"/>
          <p:nvPr/>
        </p:nvSpPr>
        <p:spPr>
          <a:xfrm>
            <a:off x="5379008" y="4901241"/>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Air3</a:t>
            </a:r>
          </a:p>
        </p:txBody>
      </p:sp>
      <p:sp>
        <p:nvSpPr>
          <p:cNvPr id="322" name="TextBox 321"/>
          <p:cNvSpPr txBox="1"/>
          <p:nvPr/>
        </p:nvSpPr>
        <p:spPr>
          <a:xfrm>
            <a:off x="5379008" y="5155265"/>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Air4</a:t>
            </a:r>
          </a:p>
        </p:txBody>
      </p:sp>
      <p:sp>
        <p:nvSpPr>
          <p:cNvPr id="323" name="TextBox 322"/>
          <p:cNvSpPr txBox="1"/>
          <p:nvPr/>
        </p:nvSpPr>
        <p:spPr>
          <a:xfrm>
            <a:off x="5379008" y="5445755"/>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Air5</a:t>
            </a:r>
          </a:p>
        </p:txBody>
      </p:sp>
      <p:sp>
        <p:nvSpPr>
          <p:cNvPr id="324" name="TextBox 323"/>
          <p:cNvSpPr txBox="1"/>
          <p:nvPr/>
        </p:nvSpPr>
        <p:spPr>
          <a:xfrm>
            <a:off x="5379008" y="5746772"/>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Air6</a:t>
            </a:r>
          </a:p>
        </p:txBody>
      </p:sp>
      <p:sp>
        <p:nvSpPr>
          <p:cNvPr id="325" name="TextBox 324"/>
          <p:cNvSpPr txBox="1"/>
          <p:nvPr/>
        </p:nvSpPr>
        <p:spPr>
          <a:xfrm>
            <a:off x="5386121" y="6000419"/>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Air7</a:t>
            </a:r>
          </a:p>
        </p:txBody>
      </p:sp>
      <p:sp>
        <p:nvSpPr>
          <p:cNvPr id="326" name="TextBox 325"/>
          <p:cNvSpPr txBox="1"/>
          <p:nvPr/>
        </p:nvSpPr>
        <p:spPr>
          <a:xfrm>
            <a:off x="5386121" y="6246444"/>
            <a:ext cx="396262" cy="230832"/>
          </a:xfrm>
          <a:prstGeom prst="rect">
            <a:avLst/>
          </a:prstGeom>
          <a:noFill/>
        </p:spPr>
        <p:txBody>
          <a:bodyPr wrap="none" rtlCol="0">
            <a:spAutoFit/>
          </a:bodyPr>
          <a:lstStyle/>
          <a:p>
            <a:r>
              <a:rPr lang="en-US" sz="900" dirty="0">
                <a:latin typeface="Times New Roman" pitchFamily="18" charset="0"/>
                <a:cs typeface="Times New Roman" pitchFamily="18" charset="0"/>
              </a:rPr>
              <a:t>Air8</a:t>
            </a:r>
          </a:p>
        </p:txBody>
      </p:sp>
      <p:cxnSp>
        <p:nvCxnSpPr>
          <p:cNvPr id="327" name="Straight Connector 326"/>
          <p:cNvCxnSpPr/>
          <p:nvPr/>
        </p:nvCxnSpPr>
        <p:spPr>
          <a:xfrm>
            <a:off x="5708810" y="4762432"/>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5715552" y="5026080"/>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5692554" y="5270682"/>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5702945" y="5567265"/>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5712665" y="5879419"/>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5706110" y="6108543"/>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5715552" y="6367360"/>
            <a:ext cx="73573" cy="17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6162806" y="4372030"/>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6166270" y="4643338"/>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6154749" y="4902338"/>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6162805" y="5141496"/>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6174785" y="5453450"/>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158333" y="5729499"/>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158332" y="5993126"/>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6158331" y="6244272"/>
            <a:ext cx="73573" cy="1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2738745" y="6577545"/>
            <a:ext cx="30229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2" name="Group 351"/>
          <p:cNvGrpSpPr/>
          <p:nvPr/>
        </p:nvGrpSpPr>
        <p:grpSpPr>
          <a:xfrm>
            <a:off x="2540623" y="4922888"/>
            <a:ext cx="396241" cy="1654657"/>
            <a:chOff x="2540623" y="4922888"/>
            <a:chExt cx="396241" cy="1654657"/>
          </a:xfrm>
        </p:grpSpPr>
        <p:sp>
          <p:nvSpPr>
            <p:cNvPr id="345" name="Can 344"/>
            <p:cNvSpPr/>
            <p:nvPr/>
          </p:nvSpPr>
          <p:spPr>
            <a:xfrm>
              <a:off x="2540623" y="4922888"/>
              <a:ext cx="396241" cy="914581"/>
            </a:xfrm>
            <a:prstGeom prst="can">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7" name="Straight Connector 346"/>
            <p:cNvCxnSpPr>
              <a:endCxn id="345" idx="3"/>
            </p:cNvCxnSpPr>
            <p:nvPr/>
          </p:nvCxnSpPr>
          <p:spPr>
            <a:xfrm flipV="1">
              <a:off x="2738744" y="5837469"/>
              <a:ext cx="0" cy="2100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49" name="Flowchart: Summing Junction 348"/>
            <p:cNvSpPr/>
            <p:nvPr/>
          </p:nvSpPr>
          <p:spPr>
            <a:xfrm>
              <a:off x="2596191" y="6014774"/>
              <a:ext cx="285107" cy="253317"/>
            </a:xfrm>
            <a:prstGeom prst="flowChartSummingJunction">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0" name="Straight Connector 349"/>
            <p:cNvCxnSpPr/>
            <p:nvPr/>
          </p:nvCxnSpPr>
          <p:spPr>
            <a:xfrm flipV="1">
              <a:off x="2738743" y="6246445"/>
              <a:ext cx="1" cy="3311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p:nvGrpSpPr>
        <p:grpSpPr>
          <a:xfrm>
            <a:off x="1645917" y="4976833"/>
            <a:ext cx="396241" cy="1728769"/>
            <a:chOff x="2540623" y="4954650"/>
            <a:chExt cx="396241" cy="1728769"/>
          </a:xfrm>
        </p:grpSpPr>
        <p:sp>
          <p:nvSpPr>
            <p:cNvPr id="354" name="Can 353"/>
            <p:cNvSpPr/>
            <p:nvPr/>
          </p:nvSpPr>
          <p:spPr>
            <a:xfrm>
              <a:off x="2540623" y="4954650"/>
              <a:ext cx="396241" cy="882819"/>
            </a:xfrm>
            <a:prstGeom prst="ca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5" name="Straight Connector 354"/>
            <p:cNvCxnSpPr>
              <a:endCxn id="354" idx="3"/>
            </p:cNvCxnSpPr>
            <p:nvPr/>
          </p:nvCxnSpPr>
          <p:spPr>
            <a:xfrm flipV="1">
              <a:off x="2738744" y="5837469"/>
              <a:ext cx="0" cy="21001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56" name="Flowchart: Summing Junction 355"/>
            <p:cNvSpPr/>
            <p:nvPr/>
          </p:nvSpPr>
          <p:spPr>
            <a:xfrm>
              <a:off x="2596191" y="6014774"/>
              <a:ext cx="285107" cy="253317"/>
            </a:xfrm>
            <a:prstGeom prst="flowChartSummingJunctio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7" name="Straight Connector 356"/>
            <p:cNvCxnSpPr/>
            <p:nvPr/>
          </p:nvCxnSpPr>
          <p:spPr>
            <a:xfrm flipV="1">
              <a:off x="2724326" y="6246445"/>
              <a:ext cx="14418" cy="4369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58" name="Straight Connector 357"/>
          <p:cNvCxnSpPr/>
          <p:nvPr/>
        </p:nvCxnSpPr>
        <p:spPr>
          <a:xfrm flipH="1" flipV="1">
            <a:off x="1829620" y="6705601"/>
            <a:ext cx="4410225"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5029200" y="48575"/>
            <a:ext cx="0" cy="6733225"/>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6781800" y="80088"/>
            <a:ext cx="0" cy="6749503"/>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4993398" y="48575"/>
            <a:ext cx="1788402"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H="1">
            <a:off x="5029200" y="6781800"/>
            <a:ext cx="1752600"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73" name="TextBox 372"/>
          <p:cNvSpPr txBox="1"/>
          <p:nvPr/>
        </p:nvSpPr>
        <p:spPr>
          <a:xfrm>
            <a:off x="3961598" y="2428945"/>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MN1</a:t>
            </a:r>
          </a:p>
        </p:txBody>
      </p:sp>
      <p:sp>
        <p:nvSpPr>
          <p:cNvPr id="374" name="TextBox 373"/>
          <p:cNvSpPr txBox="1"/>
          <p:nvPr/>
        </p:nvSpPr>
        <p:spPr>
          <a:xfrm>
            <a:off x="3978531" y="2659777"/>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MN2</a:t>
            </a:r>
          </a:p>
        </p:txBody>
      </p:sp>
      <p:sp>
        <p:nvSpPr>
          <p:cNvPr id="375" name="TextBox 374"/>
          <p:cNvSpPr txBox="1"/>
          <p:nvPr/>
        </p:nvSpPr>
        <p:spPr>
          <a:xfrm>
            <a:off x="3969218" y="2885221"/>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MN3</a:t>
            </a:r>
          </a:p>
        </p:txBody>
      </p:sp>
      <p:sp>
        <p:nvSpPr>
          <p:cNvPr id="376" name="TextBox 375"/>
          <p:cNvSpPr txBox="1"/>
          <p:nvPr/>
        </p:nvSpPr>
        <p:spPr>
          <a:xfrm>
            <a:off x="3969218" y="3110665"/>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MN4</a:t>
            </a:r>
          </a:p>
        </p:txBody>
      </p:sp>
      <p:sp>
        <p:nvSpPr>
          <p:cNvPr id="377" name="TextBox 376"/>
          <p:cNvSpPr txBox="1"/>
          <p:nvPr/>
        </p:nvSpPr>
        <p:spPr>
          <a:xfrm>
            <a:off x="3978531" y="3334319"/>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MN5</a:t>
            </a:r>
          </a:p>
        </p:txBody>
      </p:sp>
      <p:sp>
        <p:nvSpPr>
          <p:cNvPr id="378" name="TextBox 377"/>
          <p:cNvSpPr txBox="1"/>
          <p:nvPr/>
        </p:nvSpPr>
        <p:spPr>
          <a:xfrm>
            <a:off x="3969218" y="3565151"/>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MN6</a:t>
            </a:r>
          </a:p>
        </p:txBody>
      </p:sp>
      <p:sp>
        <p:nvSpPr>
          <p:cNvPr id="379" name="TextBox 378"/>
          <p:cNvSpPr txBox="1"/>
          <p:nvPr/>
        </p:nvSpPr>
        <p:spPr>
          <a:xfrm>
            <a:off x="3970018" y="3800546"/>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MN7</a:t>
            </a:r>
          </a:p>
        </p:txBody>
      </p:sp>
      <p:sp>
        <p:nvSpPr>
          <p:cNvPr id="380" name="TextBox 379"/>
          <p:cNvSpPr txBox="1"/>
          <p:nvPr/>
        </p:nvSpPr>
        <p:spPr>
          <a:xfrm>
            <a:off x="3977638" y="4030660"/>
            <a:ext cx="428322" cy="230832"/>
          </a:xfrm>
          <a:prstGeom prst="rect">
            <a:avLst/>
          </a:prstGeom>
          <a:noFill/>
        </p:spPr>
        <p:txBody>
          <a:bodyPr wrap="none" rtlCol="0">
            <a:spAutoFit/>
          </a:bodyPr>
          <a:lstStyle/>
          <a:p>
            <a:r>
              <a:rPr lang="en-US" sz="900" dirty="0">
                <a:latin typeface="Times New Roman" pitchFamily="18" charset="0"/>
                <a:cs typeface="Times New Roman" pitchFamily="18" charset="0"/>
              </a:rPr>
              <a:t>MN8</a:t>
            </a:r>
          </a:p>
        </p:txBody>
      </p:sp>
      <p:sp>
        <p:nvSpPr>
          <p:cNvPr id="386" name="TextBox 385"/>
          <p:cNvSpPr txBox="1"/>
          <p:nvPr/>
        </p:nvSpPr>
        <p:spPr>
          <a:xfrm>
            <a:off x="5395874" y="2419901"/>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RFG1</a:t>
            </a:r>
          </a:p>
        </p:txBody>
      </p:sp>
      <p:sp>
        <p:nvSpPr>
          <p:cNvPr id="387" name="TextBox 386"/>
          <p:cNvSpPr txBox="1"/>
          <p:nvPr/>
        </p:nvSpPr>
        <p:spPr>
          <a:xfrm>
            <a:off x="5425765" y="2650733"/>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RFG2</a:t>
            </a:r>
          </a:p>
        </p:txBody>
      </p:sp>
      <p:sp>
        <p:nvSpPr>
          <p:cNvPr id="388" name="TextBox 387"/>
          <p:cNvSpPr txBox="1"/>
          <p:nvPr/>
        </p:nvSpPr>
        <p:spPr>
          <a:xfrm>
            <a:off x="5459157" y="2887453"/>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RFG3</a:t>
            </a:r>
          </a:p>
        </p:txBody>
      </p:sp>
      <p:sp>
        <p:nvSpPr>
          <p:cNvPr id="389" name="TextBox 388"/>
          <p:cNvSpPr txBox="1"/>
          <p:nvPr/>
        </p:nvSpPr>
        <p:spPr>
          <a:xfrm>
            <a:off x="5456245" y="3125905"/>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RFG4</a:t>
            </a:r>
          </a:p>
        </p:txBody>
      </p:sp>
      <p:sp>
        <p:nvSpPr>
          <p:cNvPr id="390" name="TextBox 389"/>
          <p:cNvSpPr txBox="1"/>
          <p:nvPr/>
        </p:nvSpPr>
        <p:spPr>
          <a:xfrm>
            <a:off x="5495943" y="3343729"/>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RFG5</a:t>
            </a:r>
          </a:p>
        </p:txBody>
      </p:sp>
      <p:sp>
        <p:nvSpPr>
          <p:cNvPr id="391" name="TextBox 390"/>
          <p:cNvSpPr txBox="1"/>
          <p:nvPr/>
        </p:nvSpPr>
        <p:spPr>
          <a:xfrm>
            <a:off x="5495943" y="3576793"/>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RFG6</a:t>
            </a:r>
          </a:p>
        </p:txBody>
      </p:sp>
      <p:sp>
        <p:nvSpPr>
          <p:cNvPr id="392" name="TextBox 391"/>
          <p:cNvSpPr txBox="1"/>
          <p:nvPr/>
        </p:nvSpPr>
        <p:spPr>
          <a:xfrm>
            <a:off x="5456245" y="3795506"/>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RFG7</a:t>
            </a:r>
          </a:p>
        </p:txBody>
      </p:sp>
      <p:sp>
        <p:nvSpPr>
          <p:cNvPr id="393" name="TextBox 392"/>
          <p:cNvSpPr txBox="1"/>
          <p:nvPr/>
        </p:nvSpPr>
        <p:spPr>
          <a:xfrm>
            <a:off x="5472713" y="4030660"/>
            <a:ext cx="466794" cy="230832"/>
          </a:xfrm>
          <a:prstGeom prst="rect">
            <a:avLst/>
          </a:prstGeom>
          <a:noFill/>
        </p:spPr>
        <p:txBody>
          <a:bodyPr wrap="none" rtlCol="0">
            <a:spAutoFit/>
          </a:bodyPr>
          <a:lstStyle/>
          <a:p>
            <a:r>
              <a:rPr lang="en-US" sz="900" dirty="0">
                <a:latin typeface="Times New Roman" pitchFamily="18" charset="0"/>
                <a:cs typeface="Times New Roman" pitchFamily="18" charset="0"/>
              </a:rPr>
              <a:t>RFG8</a:t>
            </a:r>
          </a:p>
        </p:txBody>
      </p:sp>
      <p:sp>
        <p:nvSpPr>
          <p:cNvPr id="396" name="TextBox 395"/>
          <p:cNvSpPr txBox="1"/>
          <p:nvPr/>
        </p:nvSpPr>
        <p:spPr>
          <a:xfrm>
            <a:off x="2631541" y="1741014"/>
            <a:ext cx="818814" cy="523220"/>
          </a:xfrm>
          <a:prstGeom prst="rect">
            <a:avLst/>
          </a:prstGeom>
          <a:noFill/>
        </p:spPr>
        <p:txBody>
          <a:bodyPr wrap="none" rtlCol="0">
            <a:spAutoFit/>
          </a:bodyPr>
          <a:lstStyle/>
          <a:p>
            <a:r>
              <a:rPr lang="en-US" sz="1400" dirty="0">
                <a:latin typeface="Times New Roman" pitchFamily="18" charset="0"/>
                <a:cs typeface="Times New Roman" pitchFamily="18" charset="0"/>
              </a:rPr>
              <a:t>Vacuum </a:t>
            </a:r>
          </a:p>
          <a:p>
            <a:r>
              <a:rPr lang="en-US" sz="1400" dirty="0">
                <a:latin typeface="Times New Roman" pitchFamily="18" charset="0"/>
                <a:cs typeface="Times New Roman" pitchFamily="18" charset="0"/>
              </a:rPr>
              <a:t>system</a:t>
            </a:r>
          </a:p>
        </p:txBody>
      </p:sp>
      <p:sp>
        <p:nvSpPr>
          <p:cNvPr id="397" name="TextBox 396"/>
          <p:cNvSpPr txBox="1"/>
          <p:nvPr/>
        </p:nvSpPr>
        <p:spPr>
          <a:xfrm>
            <a:off x="715514" y="2941238"/>
            <a:ext cx="2653290" cy="830997"/>
          </a:xfrm>
          <a:prstGeom prst="rect">
            <a:avLst/>
          </a:prstGeom>
          <a:noFill/>
        </p:spPr>
        <p:txBody>
          <a:bodyPr wrap="none" rtlCol="0">
            <a:spAutoFit/>
          </a:bodyPr>
          <a:lstStyle/>
          <a:p>
            <a:r>
              <a:rPr lang="en-US" sz="2400" dirty="0">
                <a:latin typeface="Times New Roman" pitchFamily="18" charset="0"/>
                <a:cs typeface="Times New Roman" pitchFamily="18" charset="0"/>
              </a:rPr>
              <a:t>Processing chamber</a:t>
            </a:r>
          </a:p>
          <a:p>
            <a:r>
              <a:rPr lang="en-US" sz="2400" dirty="0">
                <a:latin typeface="Times New Roman" pitchFamily="18" charset="0"/>
                <a:cs typeface="Times New Roman" pitchFamily="18" charset="0"/>
              </a:rPr>
              <a:t>( 8 Drums)</a:t>
            </a:r>
          </a:p>
        </p:txBody>
      </p:sp>
      <p:sp>
        <p:nvSpPr>
          <p:cNvPr id="372" name="Octagon 371"/>
          <p:cNvSpPr/>
          <p:nvPr/>
        </p:nvSpPr>
        <p:spPr>
          <a:xfrm>
            <a:off x="5128434" y="80088"/>
            <a:ext cx="1272366" cy="213975"/>
          </a:xfrm>
          <a:prstGeom prst="octago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Parallelogram 384"/>
          <p:cNvSpPr/>
          <p:nvPr/>
        </p:nvSpPr>
        <p:spPr>
          <a:xfrm>
            <a:off x="5101112" y="685800"/>
            <a:ext cx="1283567" cy="203448"/>
          </a:xfrm>
          <a:prstGeom prst="parallelogram">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extBox 394"/>
          <p:cNvSpPr txBox="1"/>
          <p:nvPr/>
        </p:nvSpPr>
        <p:spPr>
          <a:xfrm>
            <a:off x="5088934" y="672108"/>
            <a:ext cx="1371600" cy="230832"/>
          </a:xfrm>
          <a:prstGeom prst="rect">
            <a:avLst/>
          </a:prstGeom>
          <a:noFill/>
        </p:spPr>
        <p:txBody>
          <a:bodyPr wrap="square" rtlCol="0">
            <a:spAutoFit/>
          </a:bodyPr>
          <a:lstStyle/>
          <a:p>
            <a:r>
              <a:rPr lang="en-US" sz="900" dirty="0">
                <a:latin typeface="Times New Roman" pitchFamily="18" charset="0"/>
                <a:cs typeface="Times New Roman" pitchFamily="18" charset="0"/>
              </a:rPr>
              <a:t>Vacuum system Control</a:t>
            </a:r>
          </a:p>
        </p:txBody>
      </p:sp>
      <p:grpSp>
        <p:nvGrpSpPr>
          <p:cNvPr id="560" name="Group 559"/>
          <p:cNvGrpSpPr/>
          <p:nvPr/>
        </p:nvGrpSpPr>
        <p:grpSpPr>
          <a:xfrm>
            <a:off x="5191601" y="441276"/>
            <a:ext cx="944489" cy="230832"/>
            <a:chOff x="1928701" y="391833"/>
            <a:chExt cx="944489" cy="230832"/>
          </a:xfrm>
        </p:grpSpPr>
        <p:sp>
          <p:nvSpPr>
            <p:cNvPr id="141" name="Snip and Round Single Corner Rectangle 140"/>
            <p:cNvSpPr/>
            <p:nvPr/>
          </p:nvSpPr>
          <p:spPr>
            <a:xfrm>
              <a:off x="1941349" y="428837"/>
              <a:ext cx="903891" cy="173824"/>
            </a:xfrm>
            <a:prstGeom prst="snip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extBox 397"/>
            <p:cNvSpPr txBox="1"/>
            <p:nvPr/>
          </p:nvSpPr>
          <p:spPr>
            <a:xfrm>
              <a:off x="1928701" y="391833"/>
              <a:ext cx="944489" cy="230832"/>
            </a:xfrm>
            <a:prstGeom prst="rect">
              <a:avLst/>
            </a:prstGeom>
            <a:noFill/>
          </p:spPr>
          <p:txBody>
            <a:bodyPr wrap="none" rtlCol="0">
              <a:spAutoFit/>
            </a:bodyPr>
            <a:lstStyle/>
            <a:p>
              <a:r>
                <a:rPr lang="en-US" sz="900" dirty="0">
                  <a:latin typeface="Times New Roman" pitchFamily="18" charset="0"/>
                  <a:cs typeface="Times New Roman" pitchFamily="18" charset="0"/>
                </a:rPr>
                <a:t>Gas temperature</a:t>
              </a:r>
            </a:p>
          </p:txBody>
        </p:sp>
      </p:grpSp>
      <p:grpSp>
        <p:nvGrpSpPr>
          <p:cNvPr id="561" name="Group 560"/>
          <p:cNvGrpSpPr/>
          <p:nvPr/>
        </p:nvGrpSpPr>
        <p:grpSpPr>
          <a:xfrm>
            <a:off x="5157089" y="254970"/>
            <a:ext cx="1051559" cy="230832"/>
            <a:chOff x="1793681" y="163233"/>
            <a:chExt cx="1051559" cy="230832"/>
          </a:xfrm>
        </p:grpSpPr>
        <p:sp>
          <p:nvSpPr>
            <p:cNvPr id="138" name="Snip Same Side Corner Rectangle 137"/>
            <p:cNvSpPr/>
            <p:nvPr/>
          </p:nvSpPr>
          <p:spPr>
            <a:xfrm>
              <a:off x="1793681" y="214040"/>
              <a:ext cx="1051559" cy="152400"/>
            </a:xfrm>
            <a:prstGeom prst="snip2Same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TextBox 398"/>
            <p:cNvSpPr txBox="1"/>
            <p:nvPr/>
          </p:nvSpPr>
          <p:spPr>
            <a:xfrm>
              <a:off x="1885405" y="163233"/>
              <a:ext cx="880369" cy="230832"/>
            </a:xfrm>
            <a:prstGeom prst="rect">
              <a:avLst/>
            </a:prstGeom>
            <a:noFill/>
          </p:spPr>
          <p:txBody>
            <a:bodyPr wrap="none" rtlCol="0">
              <a:spAutoFit/>
            </a:bodyPr>
            <a:lstStyle/>
            <a:p>
              <a:r>
                <a:rPr lang="en-US" sz="900" dirty="0">
                  <a:latin typeface="Times New Roman" pitchFamily="18" charset="0"/>
                  <a:cs typeface="Times New Roman" pitchFamily="18" charset="0"/>
                </a:rPr>
                <a:t>Pressure gauge</a:t>
              </a:r>
            </a:p>
          </p:txBody>
        </p:sp>
      </p:grpSp>
      <p:sp>
        <p:nvSpPr>
          <p:cNvPr id="400" name="TextBox 399"/>
          <p:cNvSpPr txBox="1"/>
          <p:nvPr/>
        </p:nvSpPr>
        <p:spPr>
          <a:xfrm rot="16200000">
            <a:off x="1493630" y="5347403"/>
            <a:ext cx="671979" cy="276999"/>
          </a:xfrm>
          <a:prstGeom prst="rect">
            <a:avLst/>
          </a:prstGeom>
          <a:noFill/>
        </p:spPr>
        <p:txBody>
          <a:bodyPr wrap="none" rtlCol="0">
            <a:spAutoFit/>
          </a:bodyPr>
          <a:lstStyle/>
          <a:p>
            <a:r>
              <a:rPr lang="en-US" sz="1200" dirty="0">
                <a:solidFill>
                  <a:srgbClr val="00B0F0"/>
                </a:solidFill>
                <a:latin typeface="Times New Roman" pitchFamily="18" charset="0"/>
                <a:cs typeface="Times New Roman" pitchFamily="18" charset="0"/>
              </a:rPr>
              <a:t>Oxygen</a:t>
            </a:r>
          </a:p>
        </p:txBody>
      </p:sp>
      <p:sp>
        <p:nvSpPr>
          <p:cNvPr id="401" name="TextBox 400"/>
          <p:cNvSpPr txBox="1"/>
          <p:nvPr/>
        </p:nvSpPr>
        <p:spPr>
          <a:xfrm rot="16200000">
            <a:off x="2539766" y="5328991"/>
            <a:ext cx="389850" cy="276999"/>
          </a:xfrm>
          <a:prstGeom prst="rect">
            <a:avLst/>
          </a:prstGeom>
          <a:noFill/>
        </p:spPr>
        <p:txBody>
          <a:bodyPr wrap="none" rtlCol="0">
            <a:spAutoFit/>
          </a:bodyPr>
          <a:lstStyle/>
          <a:p>
            <a:r>
              <a:rPr lang="en-US" sz="1200" dirty="0">
                <a:solidFill>
                  <a:srgbClr val="FFC000"/>
                </a:solidFill>
                <a:latin typeface="Times New Roman" pitchFamily="18" charset="0"/>
                <a:cs typeface="Times New Roman" pitchFamily="18" charset="0"/>
              </a:rPr>
              <a:t>Air</a:t>
            </a:r>
          </a:p>
        </p:txBody>
      </p:sp>
      <p:sp>
        <p:nvSpPr>
          <p:cNvPr id="403" name="TextBox 402"/>
          <p:cNvSpPr txBox="1"/>
          <p:nvPr/>
        </p:nvSpPr>
        <p:spPr>
          <a:xfrm rot="16200000">
            <a:off x="-77652" y="3172071"/>
            <a:ext cx="1217000" cy="369332"/>
          </a:xfrm>
          <a:prstGeom prst="rect">
            <a:avLst/>
          </a:prstGeom>
          <a:noFill/>
          <a:ln>
            <a:noFill/>
          </a:ln>
        </p:spPr>
        <p:txBody>
          <a:bodyPr wrap="none" rtlCol="0">
            <a:spAutoFit/>
          </a:bodyPr>
          <a:lstStyle/>
          <a:p>
            <a:r>
              <a:rPr lang="en-US" dirty="0">
                <a:latin typeface="Times New Roman" pitchFamily="18" charset="0"/>
                <a:cs typeface="Times New Roman" pitchFamily="18" charset="0"/>
              </a:rPr>
              <a:t>Front Door</a:t>
            </a:r>
          </a:p>
        </p:txBody>
      </p:sp>
      <p:grpSp>
        <p:nvGrpSpPr>
          <p:cNvPr id="414" name="Group 413"/>
          <p:cNvGrpSpPr/>
          <p:nvPr/>
        </p:nvGrpSpPr>
        <p:grpSpPr>
          <a:xfrm>
            <a:off x="5372463" y="2198113"/>
            <a:ext cx="793807" cy="230832"/>
            <a:chOff x="6934200" y="2039608"/>
            <a:chExt cx="793807" cy="230832"/>
          </a:xfrm>
        </p:grpSpPr>
        <p:sp>
          <p:nvSpPr>
            <p:cNvPr id="411" name="Can 410"/>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TextBox 412"/>
            <p:cNvSpPr txBox="1"/>
            <p:nvPr/>
          </p:nvSpPr>
          <p:spPr>
            <a:xfrm>
              <a:off x="6934200" y="2039608"/>
              <a:ext cx="793807" cy="230832"/>
            </a:xfrm>
            <a:prstGeom prst="rect">
              <a:avLst/>
            </a:prstGeom>
            <a:noFill/>
          </p:spPr>
          <p:txBody>
            <a:bodyPr wrap="none" rtlCol="0">
              <a:spAutoFit/>
            </a:bodyPr>
            <a:lstStyle/>
            <a:p>
              <a:r>
                <a:rPr lang="en-US" sz="900" dirty="0">
                  <a:latin typeface="Times New Roman" pitchFamily="18" charset="0"/>
                  <a:cs typeface="Times New Roman" pitchFamily="18" charset="0"/>
                </a:rPr>
                <a:t>Water flow 1</a:t>
              </a:r>
            </a:p>
          </p:txBody>
        </p:sp>
      </p:grpSp>
      <p:grpSp>
        <p:nvGrpSpPr>
          <p:cNvPr id="415" name="Group 414"/>
          <p:cNvGrpSpPr/>
          <p:nvPr/>
        </p:nvGrpSpPr>
        <p:grpSpPr>
          <a:xfrm>
            <a:off x="5356559" y="1994844"/>
            <a:ext cx="793807" cy="230832"/>
            <a:chOff x="6934200" y="2039608"/>
            <a:chExt cx="793807" cy="230832"/>
          </a:xfrm>
        </p:grpSpPr>
        <p:sp>
          <p:nvSpPr>
            <p:cNvPr id="416" name="Can 415"/>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extBox 416"/>
            <p:cNvSpPr txBox="1"/>
            <p:nvPr/>
          </p:nvSpPr>
          <p:spPr>
            <a:xfrm>
              <a:off x="6934200" y="2039608"/>
              <a:ext cx="793807" cy="230832"/>
            </a:xfrm>
            <a:prstGeom prst="rect">
              <a:avLst/>
            </a:prstGeom>
            <a:noFill/>
          </p:spPr>
          <p:txBody>
            <a:bodyPr wrap="none" rtlCol="0">
              <a:spAutoFit/>
            </a:bodyPr>
            <a:lstStyle/>
            <a:p>
              <a:r>
                <a:rPr lang="en-US" sz="900" dirty="0">
                  <a:latin typeface="Times New Roman" pitchFamily="18" charset="0"/>
                  <a:cs typeface="Times New Roman" pitchFamily="18" charset="0"/>
                </a:rPr>
                <a:t>Water flow 2</a:t>
              </a:r>
            </a:p>
          </p:txBody>
        </p:sp>
      </p:grpSp>
      <p:grpSp>
        <p:nvGrpSpPr>
          <p:cNvPr id="418" name="Group 417"/>
          <p:cNvGrpSpPr/>
          <p:nvPr/>
        </p:nvGrpSpPr>
        <p:grpSpPr>
          <a:xfrm>
            <a:off x="5372462" y="1799196"/>
            <a:ext cx="793807" cy="230832"/>
            <a:chOff x="6934200" y="2039608"/>
            <a:chExt cx="793807" cy="230832"/>
          </a:xfrm>
        </p:grpSpPr>
        <p:sp>
          <p:nvSpPr>
            <p:cNvPr id="419" name="Can 418"/>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p:cNvSpPr txBox="1"/>
            <p:nvPr/>
          </p:nvSpPr>
          <p:spPr>
            <a:xfrm>
              <a:off x="6934200" y="2039608"/>
              <a:ext cx="793807" cy="230832"/>
            </a:xfrm>
            <a:prstGeom prst="rect">
              <a:avLst/>
            </a:prstGeom>
            <a:noFill/>
          </p:spPr>
          <p:txBody>
            <a:bodyPr wrap="none" rtlCol="0">
              <a:spAutoFit/>
            </a:bodyPr>
            <a:lstStyle/>
            <a:p>
              <a:r>
                <a:rPr lang="en-US" sz="900" dirty="0">
                  <a:latin typeface="Times New Roman" pitchFamily="18" charset="0"/>
                  <a:cs typeface="Times New Roman" pitchFamily="18" charset="0"/>
                </a:rPr>
                <a:t>Water flow 3</a:t>
              </a:r>
            </a:p>
          </p:txBody>
        </p:sp>
      </p:grpSp>
      <p:grpSp>
        <p:nvGrpSpPr>
          <p:cNvPr id="421" name="Group 420"/>
          <p:cNvGrpSpPr/>
          <p:nvPr/>
        </p:nvGrpSpPr>
        <p:grpSpPr>
          <a:xfrm>
            <a:off x="5364524" y="1617020"/>
            <a:ext cx="793807" cy="230832"/>
            <a:chOff x="6934200" y="2039608"/>
            <a:chExt cx="793807" cy="230832"/>
          </a:xfrm>
        </p:grpSpPr>
        <p:sp>
          <p:nvSpPr>
            <p:cNvPr id="422" name="Can 421"/>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TextBox 422"/>
            <p:cNvSpPr txBox="1"/>
            <p:nvPr/>
          </p:nvSpPr>
          <p:spPr>
            <a:xfrm>
              <a:off x="6934200" y="2039608"/>
              <a:ext cx="793807" cy="230832"/>
            </a:xfrm>
            <a:prstGeom prst="rect">
              <a:avLst/>
            </a:prstGeom>
            <a:noFill/>
          </p:spPr>
          <p:txBody>
            <a:bodyPr wrap="none" rtlCol="0">
              <a:spAutoFit/>
            </a:bodyPr>
            <a:lstStyle/>
            <a:p>
              <a:r>
                <a:rPr lang="en-US" sz="900" dirty="0">
                  <a:latin typeface="Times New Roman" pitchFamily="18" charset="0"/>
                  <a:cs typeface="Times New Roman" pitchFamily="18" charset="0"/>
                </a:rPr>
                <a:t>Water flow 4</a:t>
              </a:r>
            </a:p>
          </p:txBody>
        </p:sp>
      </p:grpSp>
      <p:grpSp>
        <p:nvGrpSpPr>
          <p:cNvPr id="424" name="Group 423"/>
          <p:cNvGrpSpPr/>
          <p:nvPr/>
        </p:nvGrpSpPr>
        <p:grpSpPr>
          <a:xfrm>
            <a:off x="5364523" y="1435382"/>
            <a:ext cx="793807" cy="230832"/>
            <a:chOff x="6934200" y="2039608"/>
            <a:chExt cx="793807" cy="230832"/>
          </a:xfrm>
        </p:grpSpPr>
        <p:sp>
          <p:nvSpPr>
            <p:cNvPr id="425" name="Can 424"/>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extBox 425"/>
            <p:cNvSpPr txBox="1"/>
            <p:nvPr/>
          </p:nvSpPr>
          <p:spPr>
            <a:xfrm>
              <a:off x="6934200" y="2039608"/>
              <a:ext cx="793807" cy="230832"/>
            </a:xfrm>
            <a:prstGeom prst="rect">
              <a:avLst/>
            </a:prstGeom>
            <a:noFill/>
          </p:spPr>
          <p:txBody>
            <a:bodyPr wrap="none" rtlCol="0">
              <a:spAutoFit/>
            </a:bodyPr>
            <a:lstStyle/>
            <a:p>
              <a:r>
                <a:rPr lang="en-US" sz="900" dirty="0">
                  <a:latin typeface="Times New Roman" pitchFamily="18" charset="0"/>
                  <a:cs typeface="Times New Roman" pitchFamily="18" charset="0"/>
                </a:rPr>
                <a:t>Water flow 5</a:t>
              </a:r>
            </a:p>
          </p:txBody>
        </p:sp>
      </p:grpSp>
      <p:grpSp>
        <p:nvGrpSpPr>
          <p:cNvPr id="427" name="Group 426"/>
          <p:cNvGrpSpPr/>
          <p:nvPr/>
        </p:nvGrpSpPr>
        <p:grpSpPr>
          <a:xfrm>
            <a:off x="5364522" y="1254974"/>
            <a:ext cx="793807" cy="230832"/>
            <a:chOff x="6934200" y="2039608"/>
            <a:chExt cx="793807" cy="230832"/>
          </a:xfrm>
        </p:grpSpPr>
        <p:sp>
          <p:nvSpPr>
            <p:cNvPr id="428" name="Can 427"/>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extBox 428"/>
            <p:cNvSpPr txBox="1"/>
            <p:nvPr/>
          </p:nvSpPr>
          <p:spPr>
            <a:xfrm>
              <a:off x="6934200" y="2039608"/>
              <a:ext cx="793807" cy="230832"/>
            </a:xfrm>
            <a:prstGeom prst="rect">
              <a:avLst/>
            </a:prstGeom>
            <a:noFill/>
          </p:spPr>
          <p:txBody>
            <a:bodyPr wrap="none" rtlCol="0">
              <a:spAutoFit/>
            </a:bodyPr>
            <a:lstStyle/>
            <a:p>
              <a:r>
                <a:rPr lang="en-US" sz="900" dirty="0">
                  <a:latin typeface="Times New Roman" pitchFamily="18" charset="0"/>
                  <a:cs typeface="Times New Roman" pitchFamily="18" charset="0"/>
                </a:rPr>
                <a:t>Water flow 6</a:t>
              </a:r>
            </a:p>
          </p:txBody>
        </p:sp>
      </p:grpSp>
      <p:grpSp>
        <p:nvGrpSpPr>
          <p:cNvPr id="430" name="Group 429"/>
          <p:cNvGrpSpPr/>
          <p:nvPr/>
        </p:nvGrpSpPr>
        <p:grpSpPr>
          <a:xfrm>
            <a:off x="5379614" y="1064940"/>
            <a:ext cx="793807" cy="230832"/>
            <a:chOff x="6934200" y="2039608"/>
            <a:chExt cx="793807" cy="230832"/>
          </a:xfrm>
        </p:grpSpPr>
        <p:sp>
          <p:nvSpPr>
            <p:cNvPr id="431" name="Can 430"/>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extBox 431"/>
            <p:cNvSpPr txBox="1"/>
            <p:nvPr/>
          </p:nvSpPr>
          <p:spPr>
            <a:xfrm>
              <a:off x="6934200" y="2039608"/>
              <a:ext cx="793807" cy="230832"/>
            </a:xfrm>
            <a:prstGeom prst="rect">
              <a:avLst/>
            </a:prstGeom>
            <a:noFill/>
          </p:spPr>
          <p:txBody>
            <a:bodyPr wrap="none" rtlCol="0">
              <a:spAutoFit/>
            </a:bodyPr>
            <a:lstStyle/>
            <a:p>
              <a:r>
                <a:rPr lang="en-US" sz="900" dirty="0">
                  <a:latin typeface="Times New Roman" pitchFamily="18" charset="0"/>
                  <a:cs typeface="Times New Roman" pitchFamily="18" charset="0"/>
                </a:rPr>
                <a:t>Water flow 7</a:t>
              </a:r>
            </a:p>
          </p:txBody>
        </p:sp>
      </p:grpSp>
      <p:grpSp>
        <p:nvGrpSpPr>
          <p:cNvPr id="433" name="Group 432"/>
          <p:cNvGrpSpPr/>
          <p:nvPr/>
        </p:nvGrpSpPr>
        <p:grpSpPr>
          <a:xfrm>
            <a:off x="5364521" y="876581"/>
            <a:ext cx="792439" cy="230832"/>
            <a:chOff x="6934200" y="2039608"/>
            <a:chExt cx="792439" cy="230832"/>
          </a:xfrm>
        </p:grpSpPr>
        <p:sp>
          <p:nvSpPr>
            <p:cNvPr id="434" name="Can 433"/>
            <p:cNvSpPr/>
            <p:nvPr/>
          </p:nvSpPr>
          <p:spPr>
            <a:xfrm rot="16200000" flipH="1">
              <a:off x="7243720" y="1778744"/>
              <a:ext cx="142960" cy="762000"/>
            </a:xfrm>
            <a:prstGeom prst="can">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extBox 434"/>
            <p:cNvSpPr txBox="1"/>
            <p:nvPr/>
          </p:nvSpPr>
          <p:spPr>
            <a:xfrm>
              <a:off x="6934201" y="2039608"/>
              <a:ext cx="792438" cy="230832"/>
            </a:xfrm>
            <a:prstGeom prst="rect">
              <a:avLst/>
            </a:prstGeom>
            <a:noFill/>
          </p:spPr>
          <p:txBody>
            <a:bodyPr wrap="square" rtlCol="0">
              <a:spAutoFit/>
            </a:bodyPr>
            <a:lstStyle/>
            <a:p>
              <a:r>
                <a:rPr lang="en-US" sz="900" dirty="0">
                  <a:latin typeface="Times New Roman" pitchFamily="18" charset="0"/>
                  <a:cs typeface="Times New Roman" pitchFamily="18" charset="0"/>
                </a:rPr>
                <a:t>Water flow 8</a:t>
              </a:r>
            </a:p>
          </p:txBody>
        </p:sp>
      </p:grpSp>
      <p:cxnSp>
        <p:nvCxnSpPr>
          <p:cNvPr id="439" name="Straight Connector 438"/>
          <p:cNvCxnSpPr/>
          <p:nvPr/>
        </p:nvCxnSpPr>
        <p:spPr>
          <a:xfrm flipH="1">
            <a:off x="6126522" y="996717"/>
            <a:ext cx="5790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6" name="Straight Connector 445"/>
          <p:cNvCxnSpPr/>
          <p:nvPr/>
        </p:nvCxnSpPr>
        <p:spPr>
          <a:xfrm flipH="1">
            <a:off x="6150368" y="1180356"/>
            <a:ext cx="479032" cy="47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p:nvCxnSpPr>
        <p:spPr>
          <a:xfrm flipH="1">
            <a:off x="6134463" y="1381227"/>
            <a:ext cx="418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flipH="1" flipV="1">
            <a:off x="6111219" y="2105287"/>
            <a:ext cx="176286" cy="4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9" name="Straight Connector 448"/>
          <p:cNvCxnSpPr/>
          <p:nvPr/>
        </p:nvCxnSpPr>
        <p:spPr>
          <a:xfrm flipH="1">
            <a:off x="6163998" y="2524493"/>
            <a:ext cx="78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H="1">
            <a:off x="6134466" y="2310682"/>
            <a:ext cx="113892" cy="2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flipH="1">
            <a:off x="6244388" y="2307424"/>
            <a:ext cx="3970" cy="217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flipV="1">
            <a:off x="6162806" y="2781430"/>
            <a:ext cx="124699" cy="2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6291050" y="2105287"/>
            <a:ext cx="0" cy="683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H="1">
            <a:off x="6134468" y="1920729"/>
            <a:ext cx="1901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H="1" flipV="1">
            <a:off x="6163999" y="3000637"/>
            <a:ext cx="160601" cy="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flipV="1">
            <a:off x="6324600" y="1920729"/>
            <a:ext cx="0" cy="107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flipH="1">
            <a:off x="6118559" y="1749351"/>
            <a:ext cx="274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a:off x="6392838" y="1749351"/>
            <a:ext cx="0" cy="1486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1" name="Straight Connector 480"/>
          <p:cNvCxnSpPr>
            <a:stCxn id="84" idx="3"/>
          </p:cNvCxnSpPr>
          <p:nvPr/>
        </p:nvCxnSpPr>
        <p:spPr>
          <a:xfrm>
            <a:off x="6173892" y="3230162"/>
            <a:ext cx="21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H="1">
            <a:off x="6126521" y="1561415"/>
            <a:ext cx="350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6477000" y="1561415"/>
            <a:ext cx="0" cy="1897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7" name="Straight Connector 486"/>
          <p:cNvCxnSpPr>
            <a:stCxn id="85" idx="3"/>
          </p:cNvCxnSpPr>
          <p:nvPr/>
        </p:nvCxnSpPr>
        <p:spPr>
          <a:xfrm>
            <a:off x="6173892" y="3458762"/>
            <a:ext cx="303108" cy="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6553200" y="1381227"/>
            <a:ext cx="0" cy="2310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3" name="Straight Connector 492"/>
          <p:cNvCxnSpPr>
            <a:stCxn id="86" idx="3"/>
          </p:cNvCxnSpPr>
          <p:nvPr/>
        </p:nvCxnSpPr>
        <p:spPr>
          <a:xfrm>
            <a:off x="6156959" y="3687362"/>
            <a:ext cx="396241" cy="4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flipV="1">
            <a:off x="6629400" y="1185076"/>
            <a:ext cx="0" cy="2743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0" name="Straight Connector 499"/>
          <p:cNvCxnSpPr>
            <a:stCxn id="87" idx="3"/>
          </p:cNvCxnSpPr>
          <p:nvPr/>
        </p:nvCxnSpPr>
        <p:spPr>
          <a:xfrm>
            <a:off x="6156959" y="3915962"/>
            <a:ext cx="472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6705600" y="996717"/>
            <a:ext cx="0" cy="3149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6" name="Straight Connector 505"/>
          <p:cNvCxnSpPr>
            <a:stCxn id="88" idx="3"/>
          </p:cNvCxnSpPr>
          <p:nvPr/>
        </p:nvCxnSpPr>
        <p:spPr>
          <a:xfrm>
            <a:off x="6156959" y="4144562"/>
            <a:ext cx="548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9" name="Straight Connector 508"/>
          <p:cNvCxnSpPr>
            <a:stCxn id="413" idx="1"/>
          </p:cNvCxnSpPr>
          <p:nvPr/>
        </p:nvCxnSpPr>
        <p:spPr>
          <a:xfrm flipH="1" flipV="1">
            <a:off x="3870959" y="2307424"/>
            <a:ext cx="1501504" cy="610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a:off x="3866913" y="2307424"/>
            <a:ext cx="0" cy="23693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flipV="1">
            <a:off x="3794758" y="2110260"/>
            <a:ext cx="0" cy="655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5" name="Straight Connector 514"/>
          <p:cNvCxnSpPr>
            <a:stCxn id="417" idx="1"/>
          </p:cNvCxnSpPr>
          <p:nvPr/>
        </p:nvCxnSpPr>
        <p:spPr>
          <a:xfrm flipH="1" flipV="1">
            <a:off x="3794758" y="2105287"/>
            <a:ext cx="1561801" cy="497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V="1">
            <a:off x="3707127" y="1920729"/>
            <a:ext cx="0" cy="1087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0" name="Straight Connector 519"/>
          <p:cNvCxnSpPr>
            <a:stCxn id="419" idx="1"/>
          </p:cNvCxnSpPr>
          <p:nvPr/>
        </p:nvCxnSpPr>
        <p:spPr>
          <a:xfrm flipH="1" flipV="1">
            <a:off x="3709848" y="1914612"/>
            <a:ext cx="1662614" cy="472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H="1" flipV="1">
            <a:off x="3656752" y="1737156"/>
            <a:ext cx="1" cy="1498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p:cNvCxnSpPr>
            <a:stCxn id="422" idx="1"/>
          </p:cNvCxnSpPr>
          <p:nvPr/>
        </p:nvCxnSpPr>
        <p:spPr>
          <a:xfrm flipH="1" flipV="1">
            <a:off x="3656752" y="1732436"/>
            <a:ext cx="1707772" cy="472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flipV="1">
            <a:off x="3642359" y="1553158"/>
            <a:ext cx="0" cy="190598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a:stCxn id="425" idx="1"/>
          </p:cNvCxnSpPr>
          <p:nvPr/>
        </p:nvCxnSpPr>
        <p:spPr>
          <a:xfrm flipH="1" flipV="1">
            <a:off x="3642359" y="1550798"/>
            <a:ext cx="1722164" cy="472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H="1" flipV="1">
            <a:off x="3557557" y="1359580"/>
            <a:ext cx="8602" cy="233263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a:stCxn id="429" idx="1"/>
          </p:cNvCxnSpPr>
          <p:nvPr/>
        </p:nvCxnSpPr>
        <p:spPr>
          <a:xfrm flipH="1" flipV="1">
            <a:off x="3557557" y="1359580"/>
            <a:ext cx="1806965" cy="1081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p:cNvCxnSpPr/>
          <p:nvPr/>
        </p:nvCxnSpPr>
        <p:spPr>
          <a:xfrm flipV="1">
            <a:off x="3502808" y="1180356"/>
            <a:ext cx="0" cy="273560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a:stCxn id="431" idx="1"/>
          </p:cNvCxnSpPr>
          <p:nvPr/>
        </p:nvCxnSpPr>
        <p:spPr>
          <a:xfrm flipH="1" flipV="1">
            <a:off x="3502808" y="1180356"/>
            <a:ext cx="1876806" cy="472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p:cNvCxnSpPr/>
          <p:nvPr/>
        </p:nvCxnSpPr>
        <p:spPr>
          <a:xfrm flipV="1">
            <a:off x="3423918" y="996717"/>
            <a:ext cx="26437" cy="314936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a:stCxn id="435" idx="1"/>
          </p:cNvCxnSpPr>
          <p:nvPr/>
        </p:nvCxnSpPr>
        <p:spPr>
          <a:xfrm flipH="1">
            <a:off x="3450355" y="991997"/>
            <a:ext cx="1914167" cy="472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a:off x="3027222" y="556692"/>
            <a:ext cx="0" cy="994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flipH="1" flipV="1">
            <a:off x="1066800" y="1550798"/>
            <a:ext cx="1960422" cy="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a:off x="2936864" y="370386"/>
            <a:ext cx="0" cy="1076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p:nvCxnSpPr>
        <p:spPr>
          <a:xfrm flipH="1">
            <a:off x="899159" y="1446590"/>
            <a:ext cx="2037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a:xfrm flipV="1">
            <a:off x="3200400" y="787524"/>
            <a:ext cx="0" cy="839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3200400" y="787524"/>
            <a:ext cx="19280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1" name="Straight Arrow Connector 590"/>
          <p:cNvCxnSpPr>
            <a:stCxn id="356" idx="6"/>
          </p:cNvCxnSpPr>
          <p:nvPr/>
        </p:nvCxnSpPr>
        <p:spPr>
          <a:xfrm>
            <a:off x="1986592" y="6163616"/>
            <a:ext cx="152400" cy="1866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3" name="Straight Arrow Connector 592"/>
          <p:cNvCxnSpPr>
            <a:stCxn id="349" idx="2"/>
          </p:cNvCxnSpPr>
          <p:nvPr/>
        </p:nvCxnSpPr>
        <p:spPr>
          <a:xfrm flipH="1">
            <a:off x="2362200" y="6141433"/>
            <a:ext cx="233991" cy="2238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4" name="TextBox 593"/>
          <p:cNvSpPr txBox="1"/>
          <p:nvPr/>
        </p:nvSpPr>
        <p:spPr>
          <a:xfrm>
            <a:off x="1918011" y="6253378"/>
            <a:ext cx="699230" cy="400110"/>
          </a:xfrm>
          <a:prstGeom prst="rect">
            <a:avLst/>
          </a:prstGeom>
          <a:noFill/>
        </p:spPr>
        <p:txBody>
          <a:bodyPr wrap="none" rtlCol="0">
            <a:spAutoFit/>
          </a:bodyPr>
          <a:lstStyle/>
          <a:p>
            <a:r>
              <a:rPr lang="en-US" sz="1000" dirty="0">
                <a:latin typeface="Times New Roman" pitchFamily="18" charset="0"/>
                <a:cs typeface="Times New Roman" pitchFamily="18" charset="0"/>
              </a:rPr>
              <a:t>Pressure</a:t>
            </a:r>
          </a:p>
          <a:p>
            <a:r>
              <a:rPr lang="en-US" sz="1000" dirty="0">
                <a:latin typeface="Times New Roman" pitchFamily="18" charset="0"/>
                <a:cs typeface="Times New Roman" pitchFamily="18" charset="0"/>
              </a:rPr>
              <a:t>regulators</a:t>
            </a:r>
          </a:p>
        </p:txBody>
      </p:sp>
      <p:cxnSp>
        <p:nvCxnSpPr>
          <p:cNvPr id="599" name="Straight Arrow Connector 598"/>
          <p:cNvCxnSpPr/>
          <p:nvPr/>
        </p:nvCxnSpPr>
        <p:spPr>
          <a:xfrm flipH="1">
            <a:off x="6781800" y="305777"/>
            <a:ext cx="457200" cy="3463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0" name="TextBox 599"/>
          <p:cNvSpPr txBox="1"/>
          <p:nvPr/>
        </p:nvSpPr>
        <p:spPr>
          <a:xfrm>
            <a:off x="7162800" y="133499"/>
            <a:ext cx="1326004" cy="307777"/>
          </a:xfrm>
          <a:prstGeom prst="rect">
            <a:avLst/>
          </a:prstGeom>
          <a:noFill/>
        </p:spPr>
        <p:txBody>
          <a:bodyPr wrap="none" rtlCol="0">
            <a:spAutoFit/>
          </a:bodyPr>
          <a:lstStyle/>
          <a:p>
            <a:r>
              <a:rPr lang="en-US" sz="1400" dirty="0">
                <a:latin typeface="Times New Roman" pitchFamily="18" charset="0"/>
                <a:cs typeface="Times New Roman" pitchFamily="18" charset="0"/>
              </a:rPr>
              <a:t>Equipment rack</a:t>
            </a:r>
          </a:p>
        </p:txBody>
      </p:sp>
      <p:sp>
        <p:nvSpPr>
          <p:cNvPr id="601" name="TextBox 600"/>
          <p:cNvSpPr txBox="1"/>
          <p:nvPr/>
        </p:nvSpPr>
        <p:spPr>
          <a:xfrm>
            <a:off x="236157" y="216497"/>
            <a:ext cx="2727029" cy="954107"/>
          </a:xfrm>
          <a:prstGeom prst="rect">
            <a:avLst/>
          </a:prstGeom>
          <a:noFill/>
        </p:spPr>
        <p:txBody>
          <a:bodyPr wrap="none" rtlCol="0">
            <a:spAutoFit/>
          </a:bodyPr>
          <a:lstStyle/>
          <a:p>
            <a:r>
              <a:rPr lang="en-US" sz="2800" dirty="0">
                <a:latin typeface="Times New Roman" pitchFamily="18" charset="0"/>
                <a:cs typeface="Times New Roman" pitchFamily="18" charset="0"/>
              </a:rPr>
              <a:t>Control Panel</a:t>
            </a:r>
          </a:p>
          <a:p>
            <a:r>
              <a:rPr lang="en-US" sz="2800" dirty="0">
                <a:latin typeface="Times New Roman" pitchFamily="18" charset="0"/>
                <a:cs typeface="Times New Roman" pitchFamily="18" charset="0"/>
              </a:rPr>
              <a:t>( General Set Up)</a:t>
            </a:r>
          </a:p>
        </p:txBody>
      </p:sp>
      <p:sp>
        <p:nvSpPr>
          <p:cNvPr id="602" name="TextBox 601"/>
          <p:cNvSpPr txBox="1"/>
          <p:nvPr/>
        </p:nvSpPr>
        <p:spPr>
          <a:xfrm>
            <a:off x="8441564" y="0"/>
            <a:ext cx="702436" cy="215444"/>
          </a:xfrm>
          <a:prstGeom prst="rect">
            <a:avLst/>
          </a:prstGeom>
          <a:noFill/>
        </p:spPr>
        <p:txBody>
          <a:bodyPr wrap="none" rtlCol="0">
            <a:spAutoFit/>
          </a:bodyPr>
          <a:lstStyle/>
          <a:p>
            <a:r>
              <a:rPr lang="en-US" sz="800" dirty="0">
                <a:latin typeface="Times New Roman" pitchFamily="18" charset="0"/>
                <a:cs typeface="Times New Roman" pitchFamily="18" charset="0"/>
              </a:rPr>
              <a:t>AQE032513</a:t>
            </a:r>
          </a:p>
        </p:txBody>
      </p:sp>
      <p:sp>
        <p:nvSpPr>
          <p:cNvPr id="604" name="TextBox 603"/>
          <p:cNvSpPr txBox="1"/>
          <p:nvPr/>
        </p:nvSpPr>
        <p:spPr>
          <a:xfrm>
            <a:off x="1918011" y="1553158"/>
            <a:ext cx="492443" cy="369332"/>
          </a:xfrm>
          <a:prstGeom prst="rect">
            <a:avLst/>
          </a:prstGeom>
          <a:noFill/>
        </p:spPr>
        <p:txBody>
          <a:bodyPr wrap="none" rtlCol="0">
            <a:spAutoFit/>
          </a:bodyPr>
          <a:lstStyle/>
          <a:p>
            <a:r>
              <a:rPr lang="en-US" dirty="0">
                <a:latin typeface="Times New Roman" pitchFamily="18" charset="0"/>
                <a:cs typeface="Times New Roman" pitchFamily="18" charset="0"/>
              </a:rPr>
              <a:t>TV</a:t>
            </a:r>
          </a:p>
        </p:txBody>
      </p:sp>
      <p:cxnSp>
        <p:nvCxnSpPr>
          <p:cNvPr id="606" name="Straight Arrow Connector 605"/>
          <p:cNvCxnSpPr/>
          <p:nvPr/>
        </p:nvCxnSpPr>
        <p:spPr>
          <a:xfrm>
            <a:off x="2291391" y="1847852"/>
            <a:ext cx="112347" cy="142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9" name="Bent Arrow 608"/>
          <p:cNvSpPr/>
          <p:nvPr/>
        </p:nvSpPr>
        <p:spPr>
          <a:xfrm>
            <a:off x="1295399" y="2097405"/>
            <a:ext cx="350517" cy="420037"/>
          </a:xfrm>
          <a:prstGeom prst="ben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0" name="Bent Arrow 609"/>
          <p:cNvSpPr/>
          <p:nvPr/>
        </p:nvSpPr>
        <p:spPr>
          <a:xfrm>
            <a:off x="1937075" y="2105427"/>
            <a:ext cx="350517" cy="420037"/>
          </a:xfrm>
          <a:prstGeom prst="ben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1" name="TextBox 610"/>
          <p:cNvSpPr txBox="1"/>
          <p:nvPr/>
        </p:nvSpPr>
        <p:spPr>
          <a:xfrm>
            <a:off x="5115981" y="84939"/>
            <a:ext cx="1306768" cy="230832"/>
          </a:xfrm>
          <a:prstGeom prst="rect">
            <a:avLst/>
          </a:prstGeom>
          <a:noFill/>
        </p:spPr>
        <p:txBody>
          <a:bodyPr wrap="none" rtlCol="0">
            <a:spAutoFit/>
          </a:bodyPr>
          <a:lstStyle/>
          <a:p>
            <a:r>
              <a:rPr lang="en-US" sz="900" dirty="0">
                <a:latin typeface="Times New Roman" pitchFamily="18" charset="0"/>
                <a:cs typeface="Times New Roman" pitchFamily="18" charset="0"/>
              </a:rPr>
              <a:t>Drums Rotation Control</a:t>
            </a:r>
          </a:p>
        </p:txBody>
      </p:sp>
    </p:spTree>
    <p:extLst>
      <p:ext uri="{BB962C8B-B14F-4D97-AF65-F5344CB8AC3E}">
        <p14:creationId xmlns:p14="http://schemas.microsoft.com/office/powerpoint/2010/main" xmlns="" val="3147797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Object 17"/>
          <p:cNvGraphicFramePr>
            <a:graphicFrameLocks noChangeAspect="1"/>
          </p:cNvGraphicFramePr>
          <p:nvPr>
            <p:extLst>
              <p:ext uri="{D42A27DB-BD31-4B8C-83A1-F6EECF244321}">
                <p14:modId xmlns:p14="http://schemas.microsoft.com/office/powerpoint/2010/main" xmlns="" val="1510687986"/>
              </p:ext>
            </p:extLst>
          </p:nvPr>
        </p:nvGraphicFramePr>
        <p:xfrm>
          <a:off x="63500" y="3231280"/>
          <a:ext cx="4508500" cy="3008779"/>
        </p:xfrm>
        <a:graphic>
          <a:graphicData uri="http://schemas.openxmlformats.org/presentationml/2006/ole">
            <p:oleObj spid="_x0000_s15366" name="Graph" r:id="rId3" imgW="3487522" imgH="3087624" progId="">
              <p:embed/>
            </p:oleObj>
          </a:graphicData>
        </a:graphic>
      </p:graphicFrame>
      <p:sp>
        <p:nvSpPr>
          <p:cNvPr id="9220" name="Rectangle 20"/>
          <p:cNvSpPr>
            <a:spLocks noGrp="1" noChangeArrowheads="1"/>
          </p:cNvSpPr>
          <p:nvPr>
            <p:ph type="title"/>
          </p:nvPr>
        </p:nvSpPr>
        <p:spPr>
          <a:xfrm>
            <a:off x="457200" y="76200"/>
            <a:ext cx="8229600" cy="491266"/>
          </a:xfrm>
        </p:spPr>
        <p:txBody>
          <a:bodyPr>
            <a:normAutofit fontScale="90000"/>
          </a:bodyPr>
          <a:lstStyle/>
          <a:p>
            <a:r>
              <a:rPr lang="en-US" altLang="en-US" dirty="0"/>
              <a:t>Air, Oxygen and Nitrogen Plasma</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3513" y="750346"/>
            <a:ext cx="3460701" cy="26517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0" y="6199406"/>
            <a:ext cx="4724400" cy="646331"/>
          </a:xfrm>
          <a:prstGeom prst="rect">
            <a:avLst/>
          </a:prstGeom>
        </p:spPr>
        <p:txBody>
          <a:bodyPr wrap="square">
            <a:spAutoFit/>
          </a:bodyPr>
          <a:lstStyle/>
          <a:p>
            <a:r>
              <a:rPr lang="en-US" sz="1200" dirty="0"/>
              <a:t>Optical emission spectroscopy characterization of oxygen plasma during degradation of </a:t>
            </a:r>
            <a:r>
              <a:rPr lang="en-US" sz="1200" i="1" dirty="0"/>
              <a:t>Escherichia coli  </a:t>
            </a:r>
            <a:r>
              <a:rPr lang="en-US" sz="1200" dirty="0"/>
              <a:t>D. </a:t>
            </a:r>
            <a:r>
              <a:rPr lang="en-US" sz="1200" dirty="0" err="1"/>
              <a:t>Vujošević</a:t>
            </a:r>
            <a:r>
              <a:rPr lang="en-US" sz="1200" dirty="0"/>
              <a:t>, et al.</a:t>
            </a:r>
          </a:p>
          <a:p>
            <a:r>
              <a:rPr lang="en-US" sz="1200" i="1" dirty="0"/>
              <a:t>Plasma Laboratory F4, </a:t>
            </a:r>
            <a:r>
              <a:rPr lang="en-US" sz="1200" i="1" dirty="0" err="1"/>
              <a:t>Jožef</a:t>
            </a:r>
            <a:r>
              <a:rPr lang="en-US" sz="1200" i="1" dirty="0"/>
              <a:t> Stefan Institute  </a:t>
            </a:r>
            <a:r>
              <a:rPr lang="en-US" sz="1200" dirty="0"/>
              <a:t>J.  APPL. PHYS.101, 2007</a:t>
            </a:r>
          </a:p>
        </p:txBody>
      </p:sp>
      <p:sp>
        <p:nvSpPr>
          <p:cNvPr id="8" name="Rectangle 7"/>
          <p:cNvSpPr/>
          <p:nvPr/>
        </p:nvSpPr>
        <p:spPr>
          <a:xfrm>
            <a:off x="5906486" y="1066800"/>
            <a:ext cx="2154757" cy="553998"/>
          </a:xfrm>
          <a:prstGeom prst="rect">
            <a:avLst/>
          </a:prstGeom>
        </p:spPr>
        <p:txBody>
          <a:bodyPr wrap="none">
            <a:spAutoFit/>
          </a:bodyPr>
          <a:lstStyle/>
          <a:p>
            <a:r>
              <a:rPr lang="en-US" dirty="0"/>
              <a:t> </a:t>
            </a:r>
            <a:r>
              <a:rPr lang="en-US" sz="1200" dirty="0"/>
              <a:t>Plasma density versus pressure</a:t>
            </a:r>
          </a:p>
          <a:p>
            <a:r>
              <a:rPr lang="en-US" sz="1200" dirty="0"/>
              <a:t>(ICP; 27 MHz; 250 W)</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05400" y="3429000"/>
            <a:ext cx="3503751" cy="31089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a:xfrm>
            <a:off x="4606106" y="6537960"/>
            <a:ext cx="4502337" cy="307777"/>
          </a:xfrm>
          <a:prstGeom prst="rect">
            <a:avLst/>
          </a:prstGeom>
        </p:spPr>
        <p:txBody>
          <a:bodyPr wrap="square">
            <a:spAutoFit/>
          </a:bodyPr>
          <a:lstStyle/>
          <a:p>
            <a:r>
              <a:rPr lang="en-US" sz="1400" i="1" dirty="0" err="1"/>
              <a:t>E.coli</a:t>
            </a:r>
            <a:r>
              <a:rPr lang="en-US" sz="1400" i="1" dirty="0"/>
              <a:t> </a:t>
            </a:r>
            <a:r>
              <a:rPr lang="en-US" sz="1400" dirty="0"/>
              <a:t> was irradiated with Air plasma and incubated for 1 h</a:t>
            </a:r>
          </a:p>
        </p:txBody>
      </p:sp>
      <p:sp>
        <p:nvSpPr>
          <p:cNvPr id="2" name="AutoShape 58" descr="http://www.google.com/url?sa=i&amp;source=imgres&amp;cd=&amp;docid=UvrFmKw7SS1zdM&amp;tbnid=wBXoeR57U1RkQM:&amp;ved=0CAcQjBw&amp;url=http%3A%2F%2Fsimc.co.in%2Fmy_documents%2Fmy_pictures%2FMicrowave_Plasma_Setup.png&amp;ei=prhzU8eoAseeyAT2w4CwAg&amp;psig=AFQjCNHmcuv-qwjdF8NrsMlgObFrxc2SOA&amp;ust=140017923809353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1" descr="http://www.google.com/url?sa=i&amp;source=imgres&amp;cd=&amp;docid=UvrFmKw7SS1zdM&amp;tbnid=wBXoeR57U1RkQM:&amp;ved=0CAcQjBw&amp;url=http%3A%2F%2Fsimc.co.in%2Fmy_documents%2Fmy_pictures%2FMicrowave_Plasma_Setup.png&amp;ei=prhzU8eoAseeyAT2w4CwAg&amp;psig=AFQjCNHmcuv-qwjdF8NrsMlgObFrxc2SOA&amp;ust=1400179238093530"/>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58" name="Picture 6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2442" y="567466"/>
            <a:ext cx="3933135" cy="274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59" name="Picture 6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0977" y="685801"/>
            <a:ext cx="977460" cy="9484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640849" y="677726"/>
            <a:ext cx="1077539" cy="577081"/>
          </a:xfrm>
          <a:prstGeom prst="rect">
            <a:avLst/>
          </a:prstGeom>
        </p:spPr>
        <p:txBody>
          <a:bodyPr wrap="none">
            <a:spAutoFit/>
          </a:bodyPr>
          <a:lstStyle/>
          <a:p>
            <a:r>
              <a:rPr lang="en-US" sz="1050" dirty="0"/>
              <a:t>BLACK-</a:t>
            </a:r>
            <a:r>
              <a:rPr lang="en-US" sz="1050" i="1" dirty="0"/>
              <a:t>C</a:t>
            </a:r>
            <a:r>
              <a:rPr lang="en-US" sz="1050" dirty="0"/>
              <a:t>omet </a:t>
            </a:r>
          </a:p>
          <a:p>
            <a:r>
              <a:rPr lang="en-US" sz="1050" dirty="0"/>
              <a:t>spectrometer </a:t>
            </a:r>
          </a:p>
          <a:p>
            <a:r>
              <a:rPr lang="en-US" sz="1050" dirty="0"/>
              <a:t>[BLK-CXR-SR]</a:t>
            </a:r>
          </a:p>
        </p:txBody>
      </p:sp>
    </p:spTree>
    <p:extLst>
      <p:ext uri="{BB962C8B-B14F-4D97-AF65-F5344CB8AC3E}">
        <p14:creationId xmlns:p14="http://schemas.microsoft.com/office/powerpoint/2010/main" xmlns="" val="3033523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9575" y="1797050"/>
            <a:ext cx="8462963" cy="4743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3" name="Rectangle 5"/>
          <p:cNvSpPr>
            <a:spLocks noChangeArrowheads="1"/>
          </p:cNvSpPr>
          <p:nvPr/>
        </p:nvSpPr>
        <p:spPr bwMode="auto">
          <a:xfrm>
            <a:off x="342900" y="236538"/>
            <a:ext cx="6172200" cy="525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altLang="en-US" sz="2000"/>
              <a:t>Spectra Analysis 100% N2, 5% flow  300W 		</a:t>
            </a:r>
            <a:r>
              <a:rPr lang="en-US" altLang="en-US" sz="1600"/>
              <a:t>Added Ar Page 2</a:t>
            </a: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7488" y="938213"/>
            <a:ext cx="8702675" cy="65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5" name="Text Box 7"/>
          <p:cNvSpPr txBox="1">
            <a:spLocks noChangeArrowheads="1"/>
          </p:cNvSpPr>
          <p:nvPr/>
        </p:nvSpPr>
        <p:spPr bwMode="auto">
          <a:xfrm>
            <a:off x="657225" y="1752600"/>
            <a:ext cx="90963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6057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813" y="1714500"/>
            <a:ext cx="8629650" cy="4830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7" name="Rectangle 5"/>
          <p:cNvSpPr>
            <a:spLocks noChangeArrowheads="1"/>
          </p:cNvSpPr>
          <p:nvPr/>
        </p:nvSpPr>
        <p:spPr bwMode="auto">
          <a:xfrm>
            <a:off x="342900" y="236538"/>
            <a:ext cx="6172200" cy="525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altLang="en-US" sz="2000"/>
              <a:t>Spectra Analysis 40% N2, 5% flow  300W  		Added Ar (60%)</a:t>
            </a:r>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2263" y="915988"/>
            <a:ext cx="8513762" cy="81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80" name="Text Box 8"/>
          <p:cNvSpPr txBox="1">
            <a:spLocks noChangeArrowheads="1"/>
          </p:cNvSpPr>
          <p:nvPr/>
        </p:nvSpPr>
        <p:spPr bwMode="auto">
          <a:xfrm>
            <a:off x="514350" y="1785938"/>
            <a:ext cx="93821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12114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313" y="1790700"/>
            <a:ext cx="8501062" cy="474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01" name="Rectangle 5"/>
          <p:cNvSpPr>
            <a:spLocks noChangeArrowheads="1"/>
          </p:cNvSpPr>
          <p:nvPr/>
        </p:nvSpPr>
        <p:spPr bwMode="auto">
          <a:xfrm>
            <a:off x="342900" y="236538"/>
            <a:ext cx="7696200" cy="525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altLang="en-US" sz="2000"/>
              <a:t>Spectra Analysis about 40% N2, 5% flow    500W 		Added Ar (60% of pressure)                   </a:t>
            </a:r>
          </a:p>
        </p:txBody>
      </p:sp>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238" y="841375"/>
            <a:ext cx="8558212" cy="81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04" name="Text Box 8"/>
          <p:cNvSpPr txBox="1">
            <a:spLocks noChangeArrowheads="1"/>
          </p:cNvSpPr>
          <p:nvPr/>
        </p:nvSpPr>
        <p:spPr bwMode="auto">
          <a:xfrm>
            <a:off x="647700" y="1790700"/>
            <a:ext cx="94773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21617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0200" y="1874838"/>
            <a:ext cx="8145463" cy="456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9" name="Rectangle 5"/>
          <p:cNvSpPr>
            <a:spLocks noChangeArrowheads="1"/>
          </p:cNvSpPr>
          <p:nvPr/>
        </p:nvSpPr>
        <p:spPr bwMode="auto">
          <a:xfrm>
            <a:off x="342900" y="236538"/>
            <a:ext cx="6172200" cy="525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altLang="en-US" sz="2000"/>
              <a:t>Spectra Analysis 10% O2, 40% N2, 50% Ar  300W  P= 136, full open control                 	  </a:t>
            </a:r>
          </a:p>
        </p:txBody>
      </p:sp>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4950" y="885825"/>
            <a:ext cx="8572500" cy="81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51" name="Text Box 7"/>
          <p:cNvSpPr txBox="1">
            <a:spLocks noChangeArrowheads="1"/>
          </p:cNvSpPr>
          <p:nvPr/>
        </p:nvSpPr>
        <p:spPr bwMode="auto">
          <a:xfrm>
            <a:off x="600075" y="1843088"/>
            <a:ext cx="7524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4262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 y="0"/>
            <a:ext cx="4545106" cy="868362"/>
          </a:xfrm>
        </p:spPr>
        <p:txBody>
          <a:bodyPr>
            <a:noAutofit/>
          </a:bodyPr>
          <a:lstStyle/>
          <a:p>
            <a:r>
              <a:rPr lang="en-US" sz="8000" dirty="0"/>
              <a:t>Pilot unit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13333" r="20392"/>
          <a:stretch/>
        </p:blipFill>
        <p:spPr>
          <a:xfrm>
            <a:off x="3810000" y="1129553"/>
            <a:ext cx="5282445" cy="54863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t="1699" b="8105"/>
          <a:stretch/>
        </p:blipFill>
        <p:spPr>
          <a:xfrm>
            <a:off x="152400" y="1402080"/>
            <a:ext cx="3314699" cy="5303520"/>
          </a:xfrm>
          <a:prstGeom prst="rect">
            <a:avLst/>
          </a:prstGeom>
        </p:spPr>
      </p:pic>
    </p:spTree>
    <p:extLst>
      <p:ext uri="{BB962C8B-B14F-4D97-AF65-F5344CB8AC3E}">
        <p14:creationId xmlns:p14="http://schemas.microsoft.com/office/powerpoint/2010/main" xmlns="" val="146000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8000" y="381000"/>
            <a:ext cx="8128000" cy="6096000"/>
          </a:xfrm>
          <a:prstGeom prst="rect">
            <a:avLst/>
          </a:prstGeom>
        </p:spPr>
      </p:pic>
      <p:sp>
        <p:nvSpPr>
          <p:cNvPr id="3" name="TextBox 2"/>
          <p:cNvSpPr txBox="1"/>
          <p:nvPr/>
        </p:nvSpPr>
        <p:spPr>
          <a:xfrm>
            <a:off x="838200" y="381000"/>
            <a:ext cx="7141699" cy="1107996"/>
          </a:xfrm>
          <a:prstGeom prst="rect">
            <a:avLst/>
          </a:prstGeom>
          <a:solidFill>
            <a:srgbClr val="FFFF00"/>
          </a:solidFill>
        </p:spPr>
        <p:txBody>
          <a:bodyPr wrap="none" rtlCol="0">
            <a:spAutoFit/>
          </a:bodyPr>
          <a:lstStyle/>
          <a:p>
            <a:r>
              <a:rPr lang="en-US" sz="6600" dirty="0"/>
              <a:t>Plasma In Operation</a:t>
            </a:r>
          </a:p>
        </p:txBody>
      </p:sp>
    </p:spTree>
    <p:extLst>
      <p:ext uri="{BB962C8B-B14F-4D97-AF65-F5344CB8AC3E}">
        <p14:creationId xmlns:p14="http://schemas.microsoft.com/office/powerpoint/2010/main" xmlns="" val="335326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2"/>
            <a:ext cx="8229600" cy="1143000"/>
          </a:xfrm>
        </p:spPr>
        <p:txBody>
          <a:bodyPr>
            <a:noAutofit/>
          </a:bodyPr>
          <a:lstStyle/>
          <a:p>
            <a:r>
              <a:rPr lang="en-US" sz="8800" dirty="0"/>
              <a:t>Exhaust</a:t>
            </a:r>
          </a:p>
        </p:txBody>
      </p:sp>
      <p:graphicFrame>
        <p:nvGraphicFramePr>
          <p:cNvPr id="4" name="Chart 3"/>
          <p:cNvGraphicFramePr>
            <a:graphicFrameLocks/>
          </p:cNvGraphicFramePr>
          <p:nvPr>
            <p:extLst>
              <p:ext uri="{D42A27DB-BD31-4B8C-83A1-F6EECF244321}">
                <p14:modId xmlns:p14="http://schemas.microsoft.com/office/powerpoint/2010/main" xmlns="" val="112114514"/>
              </p:ext>
            </p:extLst>
          </p:nvPr>
        </p:nvGraphicFramePr>
        <p:xfrm>
          <a:off x="152400" y="1600200"/>
          <a:ext cx="45720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43000" y="1676400"/>
            <a:ext cx="2480166" cy="646331"/>
          </a:xfrm>
          <a:prstGeom prst="rect">
            <a:avLst/>
          </a:prstGeom>
          <a:noFill/>
        </p:spPr>
        <p:txBody>
          <a:bodyPr wrap="none" rtlCol="0">
            <a:spAutoFit/>
          </a:bodyPr>
          <a:lstStyle/>
          <a:p>
            <a:r>
              <a:rPr lang="en-US" sz="3600" dirty="0"/>
              <a:t>Pure Plasma</a:t>
            </a:r>
          </a:p>
        </p:txBody>
      </p:sp>
      <p:graphicFrame>
        <p:nvGraphicFramePr>
          <p:cNvPr id="7" name="Chart 6"/>
          <p:cNvGraphicFramePr>
            <a:graphicFrameLocks/>
          </p:cNvGraphicFramePr>
          <p:nvPr>
            <p:extLst>
              <p:ext uri="{D42A27DB-BD31-4B8C-83A1-F6EECF244321}">
                <p14:modId xmlns:p14="http://schemas.microsoft.com/office/powerpoint/2010/main" xmlns="" val="32079378"/>
              </p:ext>
            </p:extLst>
          </p:nvPr>
        </p:nvGraphicFramePr>
        <p:xfrm>
          <a:off x="4468649" y="1676400"/>
          <a:ext cx="4572000" cy="474726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2000" y="6314746"/>
            <a:ext cx="4365298" cy="369332"/>
          </a:xfrm>
          <a:prstGeom prst="rect">
            <a:avLst/>
          </a:prstGeom>
          <a:noFill/>
        </p:spPr>
        <p:txBody>
          <a:bodyPr wrap="none" rtlCol="0">
            <a:spAutoFit/>
          </a:bodyPr>
          <a:lstStyle/>
          <a:p>
            <a:r>
              <a:rPr lang="en-US" dirty="0"/>
              <a:t>*- at 2min; **- at 7 min. (total time - 7.5min)</a:t>
            </a:r>
          </a:p>
        </p:txBody>
      </p:sp>
      <p:sp>
        <p:nvSpPr>
          <p:cNvPr id="9" name="TextBox 8"/>
          <p:cNvSpPr txBox="1"/>
          <p:nvPr/>
        </p:nvSpPr>
        <p:spPr>
          <a:xfrm>
            <a:off x="5334000" y="1814899"/>
            <a:ext cx="2736647" cy="646331"/>
          </a:xfrm>
          <a:prstGeom prst="rect">
            <a:avLst/>
          </a:prstGeom>
          <a:noFill/>
        </p:spPr>
        <p:txBody>
          <a:bodyPr wrap="none" rtlCol="0">
            <a:spAutoFit/>
          </a:bodyPr>
          <a:lstStyle/>
          <a:p>
            <a:r>
              <a:rPr lang="en-US" sz="3600" dirty="0"/>
              <a:t>Saw Palmetto</a:t>
            </a:r>
          </a:p>
        </p:txBody>
      </p:sp>
    </p:spTree>
    <p:extLst>
      <p:ext uri="{BB962C8B-B14F-4D97-AF65-F5344CB8AC3E}">
        <p14:creationId xmlns:p14="http://schemas.microsoft.com/office/powerpoint/2010/main" xmlns="" val="4087560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z="6000" dirty="0"/>
              <a:t>Moisture and Outgassing</a:t>
            </a:r>
          </a:p>
        </p:txBody>
      </p:sp>
      <p:graphicFrame>
        <p:nvGraphicFramePr>
          <p:cNvPr id="4" name="Table 3"/>
          <p:cNvGraphicFramePr>
            <a:graphicFrameLocks noGrp="1"/>
          </p:cNvGraphicFramePr>
          <p:nvPr>
            <p:extLst>
              <p:ext uri="{D42A27DB-BD31-4B8C-83A1-F6EECF244321}">
                <p14:modId xmlns:p14="http://schemas.microsoft.com/office/powerpoint/2010/main" xmlns="" val="3139755275"/>
              </p:ext>
            </p:extLst>
          </p:nvPr>
        </p:nvGraphicFramePr>
        <p:xfrm>
          <a:off x="76201" y="1143002"/>
          <a:ext cx="4102099" cy="5486394"/>
        </p:xfrm>
        <a:graphic>
          <a:graphicData uri="http://schemas.openxmlformats.org/drawingml/2006/table">
            <a:tbl>
              <a:tblPr>
                <a:tableStyleId>{5C22544A-7EE6-4342-B048-85BDC9FD1C3A}</a:tableStyleId>
              </a:tblPr>
              <a:tblGrid>
                <a:gridCol w="1924903">
                  <a:extLst>
                    <a:ext uri="{9D8B030D-6E8A-4147-A177-3AD203B41FA5}">
                      <a16:colId xmlns:a16="http://schemas.microsoft.com/office/drawing/2014/main" xmlns="" val="20000"/>
                    </a:ext>
                  </a:extLst>
                </a:gridCol>
                <a:gridCol w="682126">
                  <a:extLst>
                    <a:ext uri="{9D8B030D-6E8A-4147-A177-3AD203B41FA5}">
                      <a16:colId xmlns:a16="http://schemas.microsoft.com/office/drawing/2014/main" xmlns="" val="20001"/>
                    </a:ext>
                  </a:extLst>
                </a:gridCol>
                <a:gridCol w="747535">
                  <a:extLst>
                    <a:ext uri="{9D8B030D-6E8A-4147-A177-3AD203B41FA5}">
                      <a16:colId xmlns:a16="http://schemas.microsoft.com/office/drawing/2014/main" xmlns="" val="20002"/>
                    </a:ext>
                  </a:extLst>
                </a:gridCol>
                <a:gridCol w="747535">
                  <a:extLst>
                    <a:ext uri="{9D8B030D-6E8A-4147-A177-3AD203B41FA5}">
                      <a16:colId xmlns:a16="http://schemas.microsoft.com/office/drawing/2014/main" xmlns="" val="20003"/>
                    </a:ext>
                  </a:extLst>
                </a:gridCol>
              </a:tblGrid>
              <a:tr h="875489">
                <a:tc gridSpan="2">
                  <a:txBody>
                    <a:bodyPr/>
                    <a:lstStyle/>
                    <a:p>
                      <a:pPr algn="l" fontAlgn="b"/>
                      <a:r>
                        <a:rPr lang="en-US" sz="1100" u="none" strike="noStrike" dirty="0">
                          <a:effectLst/>
                        </a:rPr>
                        <a:t>Moisture effect ( based on experimental data)</a:t>
                      </a:r>
                      <a:endParaRPr lang="en-US" sz="1100" b="0" i="0" u="none" strike="noStrike" dirty="0">
                        <a:solidFill>
                          <a:srgbClr val="000000"/>
                        </a:solidFill>
                        <a:effectLst/>
                        <a:latin typeface="Calibri"/>
                      </a:endParaRPr>
                    </a:p>
                  </a:txBody>
                  <a:tcPr marL="7620" marR="7620" marT="7620" marB="0" anchor="b"/>
                </a:tc>
                <a:tc hMerge="1">
                  <a:txBody>
                    <a:bodyPr/>
                    <a:lstStyle/>
                    <a:p>
                      <a:endParaRPr lang="en-US"/>
                    </a:p>
                  </a:txBody>
                  <a:tcPr/>
                </a:tc>
                <a:tc>
                  <a:txBody>
                    <a:bodyPr/>
                    <a:lstStyle/>
                    <a:p>
                      <a:pPr algn="l" fontAlgn="b"/>
                      <a:endParaRPr lang="en-US" sz="1100" b="0" i="0" u="none" strike="noStrike" dirty="0">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0"/>
                  </a:ext>
                </a:extLst>
              </a:tr>
              <a:tr h="466927">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1"/>
                  </a:ext>
                </a:extLst>
              </a:tr>
              <a:tr h="466927">
                <a:tc>
                  <a:txBody>
                    <a:bodyPr/>
                    <a:lstStyle/>
                    <a:p>
                      <a:pPr algn="l" fontAlgn="b"/>
                      <a:r>
                        <a:rPr lang="en-US" sz="1100" u="none" strike="noStrike">
                          <a:effectLst/>
                        </a:rPr>
                        <a:t>Material</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Chia Seeds</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SPF</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NL</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2"/>
                  </a:ext>
                </a:extLst>
              </a:tr>
              <a:tr h="466927">
                <a:tc>
                  <a:txBody>
                    <a:bodyPr/>
                    <a:lstStyle/>
                    <a:p>
                      <a:pPr algn="l" fontAlgn="b"/>
                      <a:r>
                        <a:rPr lang="en-US" sz="1100" u="none" strike="noStrike">
                          <a:effectLst/>
                        </a:rPr>
                        <a:t>Load, g</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2270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200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430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3"/>
                  </a:ext>
                </a:extLst>
              </a:tr>
              <a:tr h="466927">
                <a:tc>
                  <a:txBody>
                    <a:bodyPr/>
                    <a:lstStyle/>
                    <a:p>
                      <a:pPr algn="l" fontAlgn="b"/>
                      <a:r>
                        <a:rPr lang="en-US" sz="1100" u="none" strike="noStrike">
                          <a:effectLst/>
                        </a:rPr>
                        <a:t>Processing time, min</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7.5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15</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4"/>
                  </a:ext>
                </a:extLst>
              </a:tr>
              <a:tr h="875489">
                <a:tc>
                  <a:txBody>
                    <a:bodyPr/>
                    <a:lstStyle/>
                    <a:p>
                      <a:pPr algn="l" fontAlgn="b"/>
                      <a:r>
                        <a:rPr lang="en-US" sz="1100" u="none" strike="noStrike">
                          <a:effectLst/>
                        </a:rPr>
                        <a:t>Moisture before treatment, %wt.</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dirty="0">
                          <a:effectLst/>
                        </a:rPr>
                        <a:t>2.75</a:t>
                      </a:r>
                      <a:endParaRPr lang="en-US" sz="1100" b="0" i="0" u="none" strike="noStrike" dirty="0">
                        <a:solidFill>
                          <a:srgbClr val="000000"/>
                        </a:solidFill>
                        <a:effectLst/>
                        <a:latin typeface="Calibri"/>
                      </a:endParaRPr>
                    </a:p>
                  </a:txBody>
                  <a:tcPr marL="7620" marR="7620" marT="7620" marB="0" anchor="b"/>
                </a:tc>
                <a:tc>
                  <a:txBody>
                    <a:bodyPr/>
                    <a:lstStyle/>
                    <a:p>
                      <a:pPr algn="r" fontAlgn="b"/>
                      <a:r>
                        <a:rPr lang="en-US" sz="1100" u="none" strike="noStrike">
                          <a:effectLst/>
                        </a:rPr>
                        <a:t>5.5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4.05</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5"/>
                  </a:ext>
                </a:extLst>
              </a:tr>
              <a:tr h="466927">
                <a:tc>
                  <a:txBody>
                    <a:bodyPr/>
                    <a:lstStyle/>
                    <a:p>
                      <a:pPr algn="l" fontAlgn="b"/>
                      <a:r>
                        <a:rPr lang="en-US" sz="1100" u="none" strike="noStrike">
                          <a:effectLst/>
                        </a:rPr>
                        <a:t>Water content, ml</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62.425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11</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17.415</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6"/>
                  </a:ext>
                </a:extLst>
              </a:tr>
              <a:tr h="466927">
                <a:tc>
                  <a:txBody>
                    <a:bodyPr/>
                    <a:lstStyle/>
                    <a:p>
                      <a:pPr algn="l" fontAlgn="b"/>
                      <a:r>
                        <a:rPr lang="en-US" sz="1100" u="none" strike="noStrike">
                          <a:effectLst/>
                        </a:rPr>
                        <a:t>Moisture after treatment, %wt.</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2.5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2.45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2.6</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7"/>
                  </a:ext>
                </a:extLst>
              </a:tr>
              <a:tr h="466927">
                <a:tc>
                  <a:txBody>
                    <a:bodyPr/>
                    <a:lstStyle/>
                    <a:p>
                      <a:pPr algn="l" fontAlgn="b"/>
                      <a:r>
                        <a:rPr lang="en-US" sz="1100" u="none" strike="noStrike">
                          <a:effectLst/>
                        </a:rPr>
                        <a:t>Water content, ml</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56.75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4.9</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11.18</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8"/>
                  </a:ext>
                </a:extLst>
              </a:tr>
              <a:tr h="466927">
                <a:tc>
                  <a:txBody>
                    <a:bodyPr/>
                    <a:lstStyle/>
                    <a:p>
                      <a:pPr algn="l" fontAlgn="b"/>
                      <a:r>
                        <a:rPr lang="en-US" sz="1100" u="none" strike="noStrike">
                          <a:effectLst/>
                        </a:rPr>
                        <a:t>Water vapor, ml/min/kg</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0.5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4.07</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dirty="0">
                          <a:effectLst/>
                        </a:rPr>
                        <a:t>0.97</a:t>
                      </a:r>
                      <a:endParaRPr lang="en-US"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xmlns="" val="1000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541296726"/>
              </p:ext>
            </p:extLst>
          </p:nvPr>
        </p:nvGraphicFramePr>
        <p:xfrm>
          <a:off x="4343400" y="1143004"/>
          <a:ext cx="4635500" cy="5486396"/>
        </p:xfrm>
        <a:graphic>
          <a:graphicData uri="http://schemas.openxmlformats.org/drawingml/2006/table">
            <a:tbl>
              <a:tblPr>
                <a:tableStyleId>{5C22544A-7EE6-4342-B048-85BDC9FD1C3A}</a:tableStyleId>
              </a:tblPr>
              <a:tblGrid>
                <a:gridCol w="21971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tblGrid>
              <a:tr h="335902">
                <a:tc>
                  <a:txBody>
                    <a:bodyPr/>
                    <a:lstStyle/>
                    <a:p>
                      <a:pPr algn="l" fontAlgn="b"/>
                      <a:r>
                        <a:rPr lang="en-US" sz="1100" u="none" strike="noStrike">
                          <a:effectLst/>
                        </a:rPr>
                        <a:t>DP, mTorr</a:t>
                      </a:r>
                      <a:endParaRPr lang="en-US" sz="1100" b="0" i="0" u="none" strike="noStrike">
                        <a:solidFill>
                          <a:srgbClr val="000000"/>
                        </a:solidFill>
                        <a:effectLst/>
                        <a:latin typeface="Symbol"/>
                      </a:endParaRPr>
                    </a:p>
                  </a:txBody>
                  <a:tcPr marL="7620" marR="7620" marT="7620" marB="0" anchor="b"/>
                </a:tc>
                <a:tc>
                  <a:txBody>
                    <a:bodyPr/>
                    <a:lstStyle/>
                    <a:p>
                      <a:pPr algn="r" fontAlgn="b"/>
                      <a:r>
                        <a:rPr lang="en-US" sz="1100" u="none" strike="noStrike">
                          <a:effectLst/>
                        </a:rPr>
                        <a:t>500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488</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433</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460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0"/>
                  </a:ext>
                </a:extLst>
              </a:tr>
              <a:tr h="335902">
                <a:tc>
                  <a:txBody>
                    <a:bodyPr/>
                    <a:lstStyle/>
                    <a:p>
                      <a:pPr algn="l" fontAlgn="b"/>
                      <a:r>
                        <a:rPr lang="en-US" sz="1100" u="none" strike="noStrike">
                          <a:effectLst/>
                        </a:rPr>
                        <a:t>Gas (Air), sccm</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1"/>
                  </a:ext>
                </a:extLst>
              </a:tr>
              <a:tr h="335902">
                <a:tc>
                  <a:txBody>
                    <a:bodyPr/>
                    <a:lstStyle/>
                    <a:p>
                      <a:pPr algn="l" fontAlgn="b"/>
                      <a:r>
                        <a:rPr lang="en-US" sz="1100" u="none" strike="noStrike">
                          <a:effectLst/>
                        </a:rPr>
                        <a:t>Rate [Torr x L x sec]</a:t>
                      </a:r>
                      <a:endParaRPr lang="en-US" sz="1100" b="0" i="0" u="none" strike="noStrike">
                        <a:solidFill>
                          <a:srgbClr val="000000"/>
                        </a:solidFill>
                        <a:effectLst/>
                        <a:latin typeface="Times New Roman"/>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3.72</a:t>
                      </a:r>
                      <a:endParaRPr lang="en-US" sz="1100" b="1"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3.96</a:t>
                      </a:r>
                      <a:endParaRPr lang="en-US" sz="1100" b="1"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2"/>
                  </a:ext>
                </a:extLst>
              </a:tr>
              <a:tr h="629816">
                <a:tc>
                  <a:txBody>
                    <a:bodyPr/>
                    <a:lstStyle/>
                    <a:p>
                      <a:pPr algn="l" fontAlgn="b"/>
                      <a:r>
                        <a:rPr lang="en-US" sz="1100" u="none" strike="noStrike">
                          <a:effectLst/>
                        </a:rPr>
                        <a:t>SPF</a:t>
                      </a:r>
                      <a:endParaRPr lang="en-US" sz="1100" b="0" i="0" u="none" strike="noStrike">
                        <a:solidFill>
                          <a:srgbClr val="000000"/>
                        </a:solidFill>
                        <a:effectLst/>
                        <a:latin typeface="Calibri"/>
                      </a:endParaRPr>
                    </a:p>
                  </a:txBody>
                  <a:tcPr marL="7620" marR="7620" marT="7620" marB="0" anchor="b"/>
                </a:tc>
                <a:tc gridSpan="4">
                  <a:txBody>
                    <a:bodyPr/>
                    <a:lstStyle/>
                    <a:p>
                      <a:pPr algn="l" fontAlgn="b"/>
                      <a:r>
                        <a:rPr lang="en-US" sz="1100" u="none" strike="noStrike">
                          <a:effectLst/>
                        </a:rPr>
                        <a:t>Thickness - 4 mm; 3rd shelf; Power= 1000 Watts; </a:t>
                      </a:r>
                      <a:endParaRPr lang="en-US" sz="1100" b="0" i="0" u="none" strike="noStrike">
                        <a:solidFill>
                          <a:srgbClr val="000000"/>
                        </a:solidFill>
                        <a:effectLst/>
                        <a:latin typeface="Times New Roman"/>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335902">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Time, sec</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4"/>
                  </a:ext>
                </a:extLst>
              </a:tr>
              <a:tr h="335902">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5"/>
                  </a:ext>
                </a:extLst>
              </a:tr>
              <a:tr h="363893">
                <a:tc>
                  <a:txBody>
                    <a:bodyPr/>
                    <a:lstStyle/>
                    <a:p>
                      <a:pPr algn="l" fontAlgn="b"/>
                      <a:r>
                        <a:rPr lang="en-US" sz="1100" u="none" strike="noStrike">
                          <a:effectLst/>
                        </a:rPr>
                        <a:t>P</a:t>
                      </a:r>
                      <a:r>
                        <a:rPr lang="en-US" sz="1100" u="none" strike="noStrike" baseline="-25000">
                          <a:effectLst/>
                        </a:rPr>
                        <a:t>1</a:t>
                      </a:r>
                      <a:r>
                        <a:rPr lang="en-US" sz="1100" u="none" strike="noStrike">
                          <a:effectLst/>
                        </a:rPr>
                        <a:t>, mTorr</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1069</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1090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1077</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1067</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6"/>
                  </a:ext>
                </a:extLst>
              </a:tr>
              <a:tr h="363893">
                <a:tc>
                  <a:txBody>
                    <a:bodyPr/>
                    <a:lstStyle/>
                    <a:p>
                      <a:pPr algn="l" fontAlgn="b"/>
                      <a:r>
                        <a:rPr lang="en-US" sz="1100" u="none" strike="noStrike">
                          <a:effectLst/>
                        </a:rPr>
                        <a:t>P</a:t>
                      </a:r>
                      <a:r>
                        <a:rPr lang="en-US" sz="1100" u="none" strike="noStrike" baseline="-25000">
                          <a:effectLst/>
                        </a:rPr>
                        <a:t>2</a:t>
                      </a:r>
                      <a:r>
                        <a:rPr lang="en-US" sz="1100" u="none" strike="noStrike">
                          <a:effectLst/>
                        </a:rPr>
                        <a:t>, mTorr</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1900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1970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1870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1874</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7"/>
                  </a:ext>
                </a:extLst>
              </a:tr>
              <a:tr h="335902">
                <a:tc>
                  <a:txBody>
                    <a:bodyPr/>
                    <a:lstStyle/>
                    <a:p>
                      <a:pPr algn="l" fontAlgn="b"/>
                      <a:r>
                        <a:rPr lang="en-US" sz="1100" u="none" strike="noStrike">
                          <a:effectLst/>
                        </a:rPr>
                        <a:t>DP, mTorr</a:t>
                      </a:r>
                      <a:endParaRPr lang="en-US" sz="1100" b="0" i="0" u="none" strike="noStrike">
                        <a:solidFill>
                          <a:srgbClr val="000000"/>
                        </a:solidFill>
                        <a:effectLst/>
                        <a:latin typeface="Symbol"/>
                      </a:endParaRPr>
                    </a:p>
                  </a:txBody>
                  <a:tcPr marL="7620" marR="7620" marT="7620" marB="0" anchor="b"/>
                </a:tc>
                <a:tc>
                  <a:txBody>
                    <a:bodyPr/>
                    <a:lstStyle/>
                    <a:p>
                      <a:pPr algn="r" fontAlgn="b"/>
                      <a:r>
                        <a:rPr lang="en-US" sz="1100" u="none" strike="noStrike">
                          <a:effectLst/>
                        </a:rPr>
                        <a:t>831</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880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793</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807</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8"/>
                  </a:ext>
                </a:extLst>
              </a:tr>
              <a:tr h="335902">
                <a:tc>
                  <a:txBody>
                    <a:bodyPr/>
                    <a:lstStyle/>
                    <a:p>
                      <a:pPr algn="l" fontAlgn="b"/>
                      <a:r>
                        <a:rPr lang="en-US" sz="1100" u="none" strike="noStrike">
                          <a:effectLst/>
                        </a:rPr>
                        <a:t>Gas (Air), sccm</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9"/>
                  </a:ext>
                </a:extLst>
              </a:tr>
              <a:tr h="335902">
                <a:tc>
                  <a:txBody>
                    <a:bodyPr/>
                    <a:lstStyle/>
                    <a:p>
                      <a:pPr algn="l" fontAlgn="b"/>
                      <a:r>
                        <a:rPr lang="en-US" sz="1100" u="none" strike="noStrike">
                          <a:effectLst/>
                        </a:rPr>
                        <a:t>Rate [Torr x L x sec]</a:t>
                      </a:r>
                      <a:endParaRPr lang="en-US" sz="1100" b="0" i="0" u="none" strike="noStrike">
                        <a:solidFill>
                          <a:srgbClr val="000000"/>
                        </a:solidFill>
                        <a:effectLst/>
                        <a:latin typeface="Times New Roman"/>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6.82</a:t>
                      </a:r>
                      <a:endParaRPr lang="en-US" sz="1100" b="1"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6.94</a:t>
                      </a:r>
                      <a:endParaRPr lang="en-US" sz="1100" b="1"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10"/>
                  </a:ext>
                </a:extLst>
              </a:tr>
              <a:tr h="629816">
                <a:tc gridSpan="5">
                  <a:txBody>
                    <a:bodyPr/>
                    <a:lstStyle/>
                    <a:p>
                      <a:pPr algn="l" fontAlgn="b"/>
                      <a:r>
                        <a:rPr lang="en-US" sz="1100" u="none" strike="noStrike">
                          <a:effectLst/>
                        </a:rPr>
                        <a:t>Note: Outgassing rate is the amount of gas leaving some unit area of surface (volume) in unit time [Torr x liter x square cm x Second]</a:t>
                      </a:r>
                      <a:endParaRPr lang="en-US" sz="1100" b="0" i="0" u="none" strike="noStrike">
                        <a:solidFill>
                          <a:srgbClr val="000000"/>
                        </a:solidFill>
                        <a:effectLst/>
                        <a:latin typeface="Times New Roman"/>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1"/>
                  </a:ext>
                </a:extLst>
              </a:tr>
              <a:tr h="405881">
                <a:tc>
                  <a:txBody>
                    <a:bodyPr/>
                    <a:lstStyle/>
                    <a:p>
                      <a:pPr algn="l" fontAlgn="b"/>
                      <a:r>
                        <a:rPr lang="en-US" sz="1100" u="none" strike="noStrike">
                          <a:effectLst/>
                        </a:rPr>
                        <a:t>Shelf surface , cm</a:t>
                      </a:r>
                      <a:r>
                        <a:rPr lang="en-US" sz="1100" u="none" strike="noStrike" baseline="30000">
                          <a:effectLst/>
                        </a:rPr>
                        <a:t>2</a:t>
                      </a:r>
                      <a:endParaRPr lang="en-US" sz="1100" b="0" i="0" u="none" strike="noStrike">
                        <a:solidFill>
                          <a:srgbClr val="000000"/>
                        </a:solidFill>
                        <a:effectLst/>
                        <a:latin typeface="Times New Roman"/>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1978</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12"/>
                  </a:ext>
                </a:extLst>
              </a:tr>
              <a:tr h="405881">
                <a:tc>
                  <a:txBody>
                    <a:bodyPr/>
                    <a:lstStyle/>
                    <a:p>
                      <a:pPr algn="l" fontAlgn="b"/>
                      <a:r>
                        <a:rPr lang="en-US" sz="1100" u="none" strike="noStrike">
                          <a:effectLst/>
                        </a:rPr>
                        <a:t>Chamber Volume, cm</a:t>
                      </a:r>
                      <a:r>
                        <a:rPr lang="en-US" sz="1100" u="none" strike="noStrike" baseline="30000">
                          <a:effectLst/>
                        </a:rPr>
                        <a:t>3</a:t>
                      </a:r>
                      <a:endParaRPr lang="en-US" sz="1100" b="0" i="0" u="none" strike="noStrike">
                        <a:solidFill>
                          <a:srgbClr val="000000"/>
                        </a:solidFill>
                        <a:effectLst/>
                        <a:latin typeface="Times New Roman"/>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86000</a:t>
                      </a:r>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xmlns="" val="695445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04800"/>
            <a:ext cx="8610600" cy="5632311"/>
          </a:xfrm>
          <a:prstGeom prst="rect">
            <a:avLst/>
          </a:prstGeom>
        </p:spPr>
        <p:txBody>
          <a:bodyPr wrap="square">
            <a:spAutoFit/>
          </a:bodyPr>
          <a:lstStyle/>
          <a:p>
            <a:r>
              <a:rPr lang="en-US" sz="2000" dirty="0"/>
              <a:t>For most samples, a 3 to 5 log reduction in bacterial colonies was observed within 15 minutes of processing. Efficiency of inactivation was variable for different types of bacteria and also depends of the powder size distribution and plasma gas mixture. A comparison analysis of survival curves and plasma optical emission spectral data demonstrate that Nitrogen/Oxygen gas mixture play a significant role in inactivation of bacteria, yeast and mold.  All processed materials were in the temperature range between 20C to 60C immediately after venting of the chamber. Preservation of ascorbic acid using pure nitrogen was observed, with only 2.5% decomposition to </a:t>
            </a:r>
            <a:r>
              <a:rPr lang="en-US" sz="2000" dirty="0" err="1"/>
              <a:t>dehydroascorbic</a:t>
            </a:r>
            <a:r>
              <a:rPr lang="en-US" sz="2000" dirty="0"/>
              <a:t> acid after 15 minutes of treatment. </a:t>
            </a:r>
          </a:p>
          <a:p>
            <a:endParaRPr lang="en-US" sz="2000" dirty="0"/>
          </a:p>
          <a:p>
            <a:r>
              <a:rPr lang="en-US" sz="2000" dirty="0"/>
              <a:t>	Processing parameters, such as power, processing time and temperature, are unique to the product and batch in order to inactivate microorganisms without affecting the material property. Using non-thermal plasma for treatment of food powder is a promising technology due to that processed material does not content toxic residuals and the temperature range can be kept to an acceptable level. The next step of plasma development is pairing it with other decontamination process such as RF pulse electric field treatment. Synergetic effects might be more significant than either technology alone.</a:t>
            </a:r>
          </a:p>
        </p:txBody>
      </p:sp>
    </p:spTree>
    <p:extLst>
      <p:ext uri="{BB962C8B-B14F-4D97-AF65-F5344CB8AC3E}">
        <p14:creationId xmlns:p14="http://schemas.microsoft.com/office/powerpoint/2010/main" xmlns="" val="15528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fontScale="92500" lnSpcReduction="10000"/>
          </a:bodyPr>
          <a:lstStyle/>
          <a:p>
            <a:r>
              <a:rPr lang="en-US" dirty="0"/>
              <a:t>Using non-thermal plasma for treatment of food powder is a promising technology due to that processed material does not content toxic residuals and the temperature range can be kept to an acceptable level. </a:t>
            </a:r>
          </a:p>
          <a:p>
            <a:r>
              <a:rPr lang="en-US" dirty="0"/>
              <a:t>The next step of plasma development is pairing it with other decontamination process such as RF pulse electric field treatment. Synergetic effects might be more significant than either technology alone.</a:t>
            </a:r>
          </a:p>
        </p:txBody>
      </p:sp>
    </p:spTree>
    <p:extLst>
      <p:ext uri="{BB962C8B-B14F-4D97-AF65-F5344CB8AC3E}">
        <p14:creationId xmlns:p14="http://schemas.microsoft.com/office/powerpoint/2010/main" xmlns="" val="264397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15720" y="923992"/>
            <a:ext cx="3980577" cy="646331"/>
          </a:xfrm>
          <a:prstGeom prst="rect">
            <a:avLst/>
          </a:prstGeom>
          <a:noFill/>
        </p:spPr>
        <p:txBody>
          <a:bodyPr wrap="none" rtlCol="0">
            <a:spAutoFit/>
          </a:bodyPr>
          <a:lstStyle/>
          <a:p>
            <a:r>
              <a:rPr lang="en-US" sz="3600" dirty="0"/>
              <a:t>Shelf Configuration.</a:t>
            </a:r>
          </a:p>
        </p:txBody>
      </p:sp>
      <p:grpSp>
        <p:nvGrpSpPr>
          <p:cNvPr id="3" name="Group 2"/>
          <p:cNvGrpSpPr/>
          <p:nvPr/>
        </p:nvGrpSpPr>
        <p:grpSpPr>
          <a:xfrm>
            <a:off x="172433" y="1676401"/>
            <a:ext cx="3815013" cy="4779074"/>
            <a:chOff x="182034" y="1591733"/>
            <a:chExt cx="3716866" cy="2133547"/>
          </a:xfrm>
        </p:grpSpPr>
        <p:sp>
          <p:nvSpPr>
            <p:cNvPr id="4" name="Rectangle 3"/>
            <p:cNvSpPr/>
            <p:nvPr/>
          </p:nvSpPr>
          <p:spPr>
            <a:xfrm>
              <a:off x="410634" y="3344333"/>
              <a:ext cx="1828800" cy="76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4" idx="1"/>
            </p:cNvCxnSpPr>
            <p:nvPr/>
          </p:nvCxnSpPr>
          <p:spPr>
            <a:xfrm>
              <a:off x="410634" y="3268133"/>
              <a:ext cx="0" cy="114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39434" y="3268133"/>
              <a:ext cx="0" cy="114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10634" y="1591733"/>
              <a:ext cx="1676400" cy="1676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39434" y="1591733"/>
              <a:ext cx="1659466" cy="1676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27567" y="1667933"/>
              <a:ext cx="1659467" cy="1676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087034" y="1667933"/>
              <a:ext cx="1752600" cy="84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87033" y="1600199"/>
              <a:ext cx="1811867"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239434" y="1744133"/>
              <a:ext cx="1659466" cy="1676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98900" y="1591733"/>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087033" y="1600200"/>
              <a:ext cx="0" cy="719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Explosion 1 35"/>
            <p:cNvSpPr/>
            <p:nvPr/>
          </p:nvSpPr>
          <p:spPr>
            <a:xfrm>
              <a:off x="660401" y="3249083"/>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1 36"/>
            <p:cNvSpPr/>
            <p:nvPr/>
          </p:nvSpPr>
          <p:spPr>
            <a:xfrm>
              <a:off x="867834" y="3249083"/>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1 37"/>
            <p:cNvSpPr/>
            <p:nvPr/>
          </p:nvSpPr>
          <p:spPr>
            <a:xfrm>
              <a:off x="1049867" y="3268133"/>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 38"/>
            <p:cNvSpPr/>
            <p:nvPr/>
          </p:nvSpPr>
          <p:spPr>
            <a:xfrm>
              <a:off x="486834" y="3249083"/>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1 39"/>
            <p:cNvSpPr/>
            <p:nvPr/>
          </p:nvSpPr>
          <p:spPr>
            <a:xfrm>
              <a:off x="1248834" y="3259666"/>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1 40"/>
            <p:cNvSpPr/>
            <p:nvPr/>
          </p:nvSpPr>
          <p:spPr>
            <a:xfrm>
              <a:off x="1494367" y="3278716"/>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1 41"/>
            <p:cNvSpPr/>
            <p:nvPr/>
          </p:nvSpPr>
          <p:spPr>
            <a:xfrm>
              <a:off x="1667934" y="3268133"/>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1 42"/>
            <p:cNvSpPr/>
            <p:nvPr/>
          </p:nvSpPr>
          <p:spPr>
            <a:xfrm>
              <a:off x="1858434" y="3253316"/>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1 43"/>
            <p:cNvSpPr/>
            <p:nvPr/>
          </p:nvSpPr>
          <p:spPr>
            <a:xfrm>
              <a:off x="2065866" y="3259666"/>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stCxn id="44" idx="0"/>
            </p:cNvCxnSpPr>
            <p:nvPr/>
          </p:nvCxnSpPr>
          <p:spPr>
            <a:xfrm>
              <a:off x="2168327" y="3259666"/>
              <a:ext cx="528307" cy="8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233513" y="3354916"/>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544234" y="3354916"/>
              <a:ext cx="0" cy="304800"/>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544234" y="2882899"/>
              <a:ext cx="0" cy="381000"/>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820334" y="1591733"/>
              <a:ext cx="2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82034" y="3259666"/>
              <a:ext cx="228600" cy="4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96334" y="1591733"/>
              <a:ext cx="1638300" cy="1661583"/>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4" idx="1"/>
            </p:cNvCxnSpPr>
            <p:nvPr/>
          </p:nvCxnSpPr>
          <p:spPr>
            <a:xfrm>
              <a:off x="410634" y="3382433"/>
              <a:ext cx="0" cy="277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4" idx="3"/>
            </p:cNvCxnSpPr>
            <p:nvPr/>
          </p:nvCxnSpPr>
          <p:spPr>
            <a:xfrm flipH="1">
              <a:off x="2233513" y="3382433"/>
              <a:ext cx="5921" cy="277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0634" y="3659716"/>
              <a:ext cx="1822879"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548467" y="3355948"/>
              <a:ext cx="723275" cy="369332"/>
            </a:xfrm>
            <a:prstGeom prst="rect">
              <a:avLst/>
            </a:prstGeom>
            <a:noFill/>
          </p:spPr>
          <p:txBody>
            <a:bodyPr wrap="none" rtlCol="0">
              <a:spAutoFit/>
            </a:bodyPr>
            <a:lstStyle/>
            <a:p>
              <a:r>
                <a:rPr lang="en-US" dirty="0"/>
                <a:t>5 mm</a:t>
              </a:r>
            </a:p>
          </p:txBody>
        </p:sp>
        <p:sp>
          <p:nvSpPr>
            <p:cNvPr id="71" name="TextBox 70"/>
            <p:cNvSpPr txBox="1"/>
            <p:nvPr/>
          </p:nvSpPr>
          <p:spPr>
            <a:xfrm>
              <a:off x="944034" y="3445880"/>
              <a:ext cx="1266693" cy="276999"/>
            </a:xfrm>
            <a:prstGeom prst="rect">
              <a:avLst/>
            </a:prstGeom>
            <a:noFill/>
          </p:spPr>
          <p:txBody>
            <a:bodyPr wrap="none" rtlCol="0">
              <a:spAutoFit/>
            </a:bodyPr>
            <a:lstStyle/>
            <a:p>
              <a:r>
                <a:rPr lang="en-US" sz="1200" dirty="0"/>
                <a:t>12.25” = 311 mm</a:t>
              </a:r>
            </a:p>
          </p:txBody>
        </p:sp>
        <p:sp>
          <p:nvSpPr>
            <p:cNvPr id="72" name="TextBox 71"/>
            <p:cNvSpPr txBox="1"/>
            <p:nvPr/>
          </p:nvSpPr>
          <p:spPr>
            <a:xfrm rot="17704960">
              <a:off x="294428" y="2221573"/>
              <a:ext cx="1266693" cy="276999"/>
            </a:xfrm>
            <a:prstGeom prst="rect">
              <a:avLst/>
            </a:prstGeom>
            <a:noFill/>
          </p:spPr>
          <p:txBody>
            <a:bodyPr wrap="none" rtlCol="0">
              <a:spAutoFit/>
            </a:bodyPr>
            <a:lstStyle/>
            <a:p>
              <a:r>
                <a:rPr lang="en-US" sz="1200" dirty="0"/>
                <a:t>24.25” = 616 mm</a:t>
              </a:r>
            </a:p>
          </p:txBody>
        </p:sp>
        <p:sp>
          <p:nvSpPr>
            <p:cNvPr id="73" name="Explosion 1 72"/>
            <p:cNvSpPr/>
            <p:nvPr/>
          </p:nvSpPr>
          <p:spPr>
            <a:xfrm>
              <a:off x="1778001" y="2468033"/>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xplosion 1 73"/>
            <p:cNvSpPr/>
            <p:nvPr/>
          </p:nvSpPr>
          <p:spPr>
            <a:xfrm>
              <a:off x="1202267" y="2995082"/>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Explosion 1 74"/>
            <p:cNvSpPr/>
            <p:nvPr/>
          </p:nvSpPr>
          <p:spPr>
            <a:xfrm>
              <a:off x="2092127" y="2057400"/>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Explosion 1 75"/>
            <p:cNvSpPr/>
            <p:nvPr/>
          </p:nvSpPr>
          <p:spPr>
            <a:xfrm>
              <a:off x="2916767" y="1817088"/>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4473025" y="5505578"/>
            <a:ext cx="4389343" cy="707886"/>
          </a:xfrm>
          <a:prstGeom prst="rect">
            <a:avLst/>
          </a:prstGeom>
          <a:noFill/>
        </p:spPr>
        <p:txBody>
          <a:bodyPr wrap="none" rtlCol="0">
            <a:spAutoFit/>
          </a:bodyPr>
          <a:lstStyle/>
          <a:p>
            <a:r>
              <a:rPr lang="en-US" sz="4000" dirty="0"/>
              <a:t>Drum Configuration</a:t>
            </a:r>
          </a:p>
        </p:txBody>
      </p:sp>
      <p:sp>
        <p:nvSpPr>
          <p:cNvPr id="2" name="TextBox 1"/>
          <p:cNvSpPr txBox="1"/>
          <p:nvPr/>
        </p:nvSpPr>
        <p:spPr>
          <a:xfrm>
            <a:off x="464422" y="-14821"/>
            <a:ext cx="7862345" cy="923330"/>
          </a:xfrm>
          <a:prstGeom prst="rect">
            <a:avLst/>
          </a:prstGeom>
          <a:noFill/>
        </p:spPr>
        <p:txBody>
          <a:bodyPr wrap="none" rtlCol="0">
            <a:spAutoFit/>
          </a:bodyPr>
          <a:lstStyle/>
          <a:p>
            <a:r>
              <a:rPr lang="en-US" sz="5400" dirty="0"/>
              <a:t>EXPERIMENTAL SET UP</a:t>
            </a:r>
          </a:p>
        </p:txBody>
      </p:sp>
      <p:grpSp>
        <p:nvGrpSpPr>
          <p:cNvPr id="8" name="Group 7"/>
          <p:cNvGrpSpPr/>
          <p:nvPr/>
        </p:nvGrpSpPr>
        <p:grpSpPr>
          <a:xfrm>
            <a:off x="2897083" y="1152229"/>
            <a:ext cx="6427073" cy="4116572"/>
            <a:chOff x="2526427" y="964648"/>
            <a:chExt cx="6427073" cy="4116572"/>
          </a:xfrm>
        </p:grpSpPr>
        <p:grpSp>
          <p:nvGrpSpPr>
            <p:cNvPr id="5" name="Group 4"/>
            <p:cNvGrpSpPr/>
            <p:nvPr/>
          </p:nvGrpSpPr>
          <p:grpSpPr>
            <a:xfrm>
              <a:off x="2526427" y="964648"/>
              <a:ext cx="6427073" cy="4116572"/>
              <a:chOff x="2183527" y="836428"/>
              <a:chExt cx="6427073" cy="4116572"/>
            </a:xfrm>
          </p:grpSpPr>
          <p:sp>
            <p:nvSpPr>
              <p:cNvPr id="79" name="Oval 78"/>
              <p:cNvSpPr/>
              <p:nvPr/>
            </p:nvSpPr>
            <p:spPr>
              <a:xfrm>
                <a:off x="3657600" y="2506133"/>
                <a:ext cx="1828800" cy="1822448"/>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419600" y="3278716"/>
                <a:ext cx="304800" cy="3056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p:nvPr/>
            </p:nvCxnSpPr>
            <p:spPr>
              <a:xfrm flipV="1">
                <a:off x="3962400" y="908509"/>
                <a:ext cx="1828800" cy="18171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486400" y="1610783"/>
                <a:ext cx="1828800" cy="181715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4495800" y="2667000"/>
                <a:ext cx="609600" cy="6244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4724400" y="2882899"/>
                <a:ext cx="533400" cy="5450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257800" y="3425725"/>
                <a:ext cx="241300" cy="11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575175" y="4076552"/>
                <a:ext cx="0" cy="2402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52950" y="2513539"/>
                <a:ext cx="19050" cy="229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Explosion 1 96"/>
              <p:cNvSpPr/>
              <p:nvPr/>
            </p:nvSpPr>
            <p:spPr>
              <a:xfrm>
                <a:off x="4597400" y="4102026"/>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4648200" y="4208459"/>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Explosion 1 98"/>
              <p:cNvSpPr/>
              <p:nvPr/>
            </p:nvSpPr>
            <p:spPr>
              <a:xfrm>
                <a:off x="4804833" y="4132259"/>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Explosion 1 99"/>
              <p:cNvSpPr/>
              <p:nvPr/>
            </p:nvSpPr>
            <p:spPr>
              <a:xfrm>
                <a:off x="4953000" y="4056059"/>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Explosion 1 100"/>
              <p:cNvSpPr/>
              <p:nvPr/>
            </p:nvSpPr>
            <p:spPr>
              <a:xfrm>
                <a:off x="5092700" y="3979785"/>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Explosion 1 101"/>
              <p:cNvSpPr/>
              <p:nvPr/>
            </p:nvSpPr>
            <p:spPr>
              <a:xfrm>
                <a:off x="4231217" y="4165978"/>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Explosion 1 102"/>
              <p:cNvSpPr/>
              <p:nvPr/>
            </p:nvSpPr>
            <p:spPr>
              <a:xfrm>
                <a:off x="4383617" y="4076552"/>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Explosion 1 103"/>
              <p:cNvSpPr/>
              <p:nvPr/>
            </p:nvSpPr>
            <p:spPr>
              <a:xfrm>
                <a:off x="4383617" y="4170285"/>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Explosion 1 104"/>
              <p:cNvSpPr/>
              <p:nvPr/>
            </p:nvSpPr>
            <p:spPr>
              <a:xfrm>
                <a:off x="4235450" y="4060744"/>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Explosion 1 105"/>
              <p:cNvSpPr/>
              <p:nvPr/>
            </p:nvSpPr>
            <p:spPr>
              <a:xfrm>
                <a:off x="4343400" y="3996045"/>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Explosion 1 106"/>
              <p:cNvSpPr/>
              <p:nvPr/>
            </p:nvSpPr>
            <p:spPr>
              <a:xfrm>
                <a:off x="4544484" y="4000352"/>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Explosion 1 107"/>
              <p:cNvSpPr/>
              <p:nvPr/>
            </p:nvSpPr>
            <p:spPr>
              <a:xfrm>
                <a:off x="4728633" y="4030585"/>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Explosion 1 108"/>
              <p:cNvSpPr/>
              <p:nvPr/>
            </p:nvSpPr>
            <p:spPr>
              <a:xfrm>
                <a:off x="4876800" y="3979785"/>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Explosion 1 109"/>
              <p:cNvSpPr/>
              <p:nvPr/>
            </p:nvSpPr>
            <p:spPr>
              <a:xfrm>
                <a:off x="5164666" y="3886200"/>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Explosion 1 110"/>
              <p:cNvSpPr/>
              <p:nvPr/>
            </p:nvSpPr>
            <p:spPr>
              <a:xfrm>
                <a:off x="5236633" y="3806292"/>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Explosion 1 111"/>
              <p:cNvSpPr/>
              <p:nvPr/>
            </p:nvSpPr>
            <p:spPr>
              <a:xfrm>
                <a:off x="5266267" y="3656008"/>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Explosion 1 112"/>
              <p:cNvSpPr/>
              <p:nvPr/>
            </p:nvSpPr>
            <p:spPr>
              <a:xfrm>
                <a:off x="5156200" y="3217333"/>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Explosion 1 113"/>
              <p:cNvSpPr/>
              <p:nvPr/>
            </p:nvSpPr>
            <p:spPr>
              <a:xfrm>
                <a:off x="5270500" y="3306759"/>
                <a:ext cx="152400" cy="76200"/>
              </a:xfrm>
              <a:prstGeom prst="irregularSeal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a:endCxn id="106" idx="3"/>
              </p:cNvCxnSpPr>
              <p:nvPr/>
            </p:nvCxnSpPr>
            <p:spPr>
              <a:xfrm flipV="1">
                <a:off x="3213059" y="4042929"/>
                <a:ext cx="1282741" cy="10414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183527" y="4042235"/>
                <a:ext cx="1438214" cy="584775"/>
              </a:xfrm>
              <a:prstGeom prst="rect">
                <a:avLst/>
              </a:prstGeom>
              <a:noFill/>
            </p:spPr>
            <p:txBody>
              <a:bodyPr wrap="none" rtlCol="0">
                <a:spAutoFit/>
              </a:bodyPr>
              <a:lstStyle/>
              <a:p>
                <a:r>
                  <a:rPr lang="en-US" sz="3200" dirty="0"/>
                  <a:t>Powder</a:t>
                </a:r>
              </a:p>
            </p:txBody>
          </p:sp>
          <p:cxnSp>
            <p:nvCxnSpPr>
              <p:cNvPr id="90" name="Straight Arrow Connector 89"/>
              <p:cNvCxnSpPr>
                <a:stCxn id="91" idx="1"/>
              </p:cNvCxnSpPr>
              <p:nvPr/>
            </p:nvCxnSpPr>
            <p:spPr>
              <a:xfrm flipH="1">
                <a:off x="4572000" y="2212033"/>
                <a:ext cx="457200" cy="4549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029200" y="1981200"/>
                <a:ext cx="1021433" cy="461665"/>
              </a:xfrm>
              <a:prstGeom prst="rect">
                <a:avLst/>
              </a:prstGeom>
              <a:noFill/>
            </p:spPr>
            <p:txBody>
              <a:bodyPr wrap="none" rtlCol="0">
                <a:spAutoFit/>
              </a:bodyPr>
              <a:lstStyle/>
              <a:p>
                <a:r>
                  <a:rPr lang="en-US" sz="2400" dirty="0"/>
                  <a:t>Paddle</a:t>
                </a:r>
              </a:p>
            </p:txBody>
          </p:sp>
          <p:sp>
            <p:nvSpPr>
              <p:cNvPr id="116" name="Curved Down Arrow 115"/>
              <p:cNvSpPr/>
              <p:nvPr/>
            </p:nvSpPr>
            <p:spPr>
              <a:xfrm flipH="1">
                <a:off x="4114800" y="1447800"/>
                <a:ext cx="2743200" cy="838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TextBox 116"/>
              <p:cNvSpPr txBox="1"/>
              <p:nvPr/>
            </p:nvSpPr>
            <p:spPr>
              <a:xfrm>
                <a:off x="6858000" y="2057400"/>
                <a:ext cx="1066318" cy="400110"/>
              </a:xfrm>
              <a:prstGeom prst="rect">
                <a:avLst/>
              </a:prstGeom>
              <a:noFill/>
            </p:spPr>
            <p:txBody>
              <a:bodyPr wrap="none" rtlCol="0">
                <a:spAutoFit/>
              </a:bodyPr>
              <a:lstStyle/>
              <a:p>
                <a:r>
                  <a:rPr lang="en-US" sz="2000" dirty="0"/>
                  <a:t>Rotation</a:t>
                </a:r>
              </a:p>
            </p:txBody>
          </p:sp>
          <p:cxnSp>
            <p:nvCxnSpPr>
              <p:cNvPr id="126" name="Straight Connector 125"/>
              <p:cNvCxnSpPr>
                <a:stCxn id="79" idx="2"/>
              </p:cNvCxnSpPr>
              <p:nvPr/>
            </p:nvCxnSpPr>
            <p:spPr>
              <a:xfrm>
                <a:off x="3657600" y="3417357"/>
                <a:ext cx="0" cy="1459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486400" y="3733800"/>
                <a:ext cx="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657600" y="4648200"/>
                <a:ext cx="182880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4191000" y="4343400"/>
                <a:ext cx="511679" cy="369332"/>
              </a:xfrm>
              <a:prstGeom prst="rect">
                <a:avLst/>
              </a:prstGeom>
              <a:noFill/>
            </p:spPr>
            <p:txBody>
              <a:bodyPr wrap="none" rtlCol="0">
                <a:spAutoFit/>
              </a:bodyPr>
              <a:lstStyle/>
              <a:p>
                <a:r>
                  <a:rPr lang="en-US" dirty="0"/>
                  <a:t>20”</a:t>
                </a:r>
              </a:p>
            </p:txBody>
          </p:sp>
          <p:cxnSp>
            <p:nvCxnSpPr>
              <p:cNvPr id="133" name="Straight Connector 132"/>
              <p:cNvCxnSpPr>
                <a:stCxn id="79" idx="6"/>
              </p:cNvCxnSpPr>
              <p:nvPr/>
            </p:nvCxnSpPr>
            <p:spPr>
              <a:xfrm>
                <a:off x="5486400" y="3417357"/>
                <a:ext cx="1143000" cy="773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315200" y="1600200"/>
                <a:ext cx="1295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6477000" y="2286000"/>
                <a:ext cx="1752600" cy="175260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rot="18701685">
                <a:off x="7010400" y="2895600"/>
                <a:ext cx="511679" cy="369332"/>
              </a:xfrm>
              <a:prstGeom prst="rect">
                <a:avLst/>
              </a:prstGeom>
              <a:noFill/>
            </p:spPr>
            <p:txBody>
              <a:bodyPr wrap="none" rtlCol="0">
                <a:spAutoFit/>
              </a:bodyPr>
              <a:lstStyle/>
              <a:p>
                <a:r>
                  <a:rPr lang="en-US" dirty="0"/>
                  <a:t>24”</a:t>
                </a:r>
              </a:p>
            </p:txBody>
          </p:sp>
          <p:sp>
            <p:nvSpPr>
              <p:cNvPr id="143" name="Freeform 142"/>
              <p:cNvSpPr/>
              <p:nvPr/>
            </p:nvSpPr>
            <p:spPr>
              <a:xfrm>
                <a:off x="5794744" y="836428"/>
                <a:ext cx="1571847" cy="829339"/>
              </a:xfrm>
              <a:custGeom>
                <a:avLst/>
                <a:gdLst>
                  <a:gd name="connsiteX0" fmla="*/ 0 w 1571847"/>
                  <a:gd name="connsiteY0" fmla="*/ 77972 h 829339"/>
                  <a:gd name="connsiteX1" fmla="*/ 372140 w 1571847"/>
                  <a:gd name="connsiteY1" fmla="*/ 24809 h 829339"/>
                  <a:gd name="connsiteX2" fmla="*/ 956930 w 1571847"/>
                  <a:gd name="connsiteY2" fmla="*/ 226828 h 829339"/>
                  <a:gd name="connsiteX3" fmla="*/ 1286540 w 1571847"/>
                  <a:gd name="connsiteY3" fmla="*/ 396949 h 829339"/>
                  <a:gd name="connsiteX4" fmla="*/ 1531089 w 1571847"/>
                  <a:gd name="connsiteY4" fmla="*/ 769088 h 829339"/>
                  <a:gd name="connsiteX5" fmla="*/ 1531089 w 1571847"/>
                  <a:gd name="connsiteY5" fmla="*/ 758456 h 8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847" h="829339">
                    <a:moveTo>
                      <a:pt x="0" y="77972"/>
                    </a:moveTo>
                    <a:cubicBezTo>
                      <a:pt x="106326" y="38986"/>
                      <a:pt x="212652" y="0"/>
                      <a:pt x="372140" y="24809"/>
                    </a:cubicBezTo>
                    <a:cubicBezTo>
                      <a:pt x="531628" y="49618"/>
                      <a:pt x="804530" y="164805"/>
                      <a:pt x="956930" y="226828"/>
                    </a:cubicBezTo>
                    <a:cubicBezTo>
                      <a:pt x="1109330" y="288851"/>
                      <a:pt x="1190847" y="306572"/>
                      <a:pt x="1286540" y="396949"/>
                    </a:cubicBezTo>
                    <a:cubicBezTo>
                      <a:pt x="1382233" y="487326"/>
                      <a:pt x="1490331" y="708837"/>
                      <a:pt x="1531089" y="769088"/>
                    </a:cubicBezTo>
                    <a:cubicBezTo>
                      <a:pt x="1571847" y="829339"/>
                      <a:pt x="1551468" y="793897"/>
                      <a:pt x="1531089" y="758456"/>
                    </a:cubicBez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8" name="Straight Connector 87"/>
            <p:cNvCxnSpPr/>
            <p:nvPr/>
          </p:nvCxnSpPr>
          <p:spPr>
            <a:xfrm>
              <a:off x="4000500" y="3419637"/>
              <a:ext cx="241300" cy="11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p:cNvCxnSpPr>
            <a:endCxn id="73" idx="3"/>
          </p:cNvCxnSpPr>
          <p:nvPr/>
        </p:nvCxnSpPr>
        <p:spPr>
          <a:xfrm flipH="1" flipV="1">
            <a:off x="1966967" y="3744303"/>
            <a:ext cx="1726959" cy="691877"/>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9753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orge\Documents\George\Old Stuff\George\MSI1\AQE\Samples\P1000445.JPG"/>
          <p:cNvPicPr>
            <a:picLocks noChangeAspect="1" noChangeArrowheads="1"/>
          </p:cNvPicPr>
          <p:nvPr/>
        </p:nvPicPr>
        <p:blipFill>
          <a:blip r:embed="rId2" cstate="print"/>
          <a:srcRect/>
          <a:stretch>
            <a:fillRect/>
          </a:stretch>
        </p:blipFill>
        <p:spPr bwMode="auto">
          <a:xfrm>
            <a:off x="0" y="1828800"/>
            <a:ext cx="3771900" cy="5029200"/>
          </a:xfrm>
          <a:prstGeom prst="rect">
            <a:avLst/>
          </a:prstGeom>
          <a:noFill/>
        </p:spPr>
      </p:pic>
      <p:pic>
        <p:nvPicPr>
          <p:cNvPr id="2051" name="Picture 3" descr="C:\Users\George\Documents\George\Old Stuff\George\MSI1\AQE\Samples\P1000444.JPG"/>
          <p:cNvPicPr>
            <a:picLocks noChangeAspect="1" noChangeArrowheads="1"/>
          </p:cNvPicPr>
          <p:nvPr/>
        </p:nvPicPr>
        <p:blipFill rotWithShape="1">
          <a:blip r:embed="rId3" cstate="print"/>
          <a:srcRect t="20466" b="19486"/>
          <a:stretch/>
        </p:blipFill>
        <p:spPr bwMode="auto">
          <a:xfrm>
            <a:off x="3886200" y="4495800"/>
            <a:ext cx="4876800" cy="2196354"/>
          </a:xfrm>
          <a:prstGeom prst="rect">
            <a:avLst/>
          </a:prstGeom>
          <a:noFill/>
        </p:spPr>
      </p:pic>
      <p:sp>
        <p:nvSpPr>
          <p:cNvPr id="9" name="TextBox 8"/>
          <p:cNvSpPr txBox="1"/>
          <p:nvPr/>
        </p:nvSpPr>
        <p:spPr>
          <a:xfrm>
            <a:off x="170795" y="72479"/>
            <a:ext cx="8802410" cy="769441"/>
          </a:xfrm>
          <a:prstGeom prst="rect">
            <a:avLst/>
          </a:prstGeom>
          <a:noFill/>
        </p:spPr>
        <p:txBody>
          <a:bodyPr wrap="none" rtlCol="0">
            <a:spAutoFit/>
          </a:bodyPr>
          <a:lstStyle/>
          <a:p>
            <a:r>
              <a:rPr lang="en-US" sz="4400" dirty="0"/>
              <a:t>Shelf Configuration and Powder Load</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l="10294" t="5044" b="12174"/>
          <a:stretch/>
        </p:blipFill>
        <p:spPr>
          <a:xfrm>
            <a:off x="3771900" y="1331259"/>
            <a:ext cx="5273171" cy="2743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40212" y="76199"/>
            <a:ext cx="9714519" cy="769441"/>
          </a:xfrm>
          <a:prstGeom prst="rect">
            <a:avLst/>
          </a:prstGeom>
          <a:noFill/>
        </p:spPr>
        <p:txBody>
          <a:bodyPr wrap="none" rtlCol="0">
            <a:spAutoFit/>
          </a:bodyPr>
          <a:lstStyle/>
          <a:p>
            <a:r>
              <a:rPr lang="en-US" sz="2400" dirty="0"/>
              <a:t> </a:t>
            </a:r>
            <a:r>
              <a:rPr lang="en-US" sz="4400" dirty="0"/>
              <a:t>RF Plasma System–Drum Configuration</a:t>
            </a:r>
          </a:p>
        </p:txBody>
      </p:sp>
      <p:grpSp>
        <p:nvGrpSpPr>
          <p:cNvPr id="2" name="Group 1"/>
          <p:cNvGrpSpPr/>
          <p:nvPr/>
        </p:nvGrpSpPr>
        <p:grpSpPr>
          <a:xfrm>
            <a:off x="3805475" y="2310738"/>
            <a:ext cx="5145827" cy="4424065"/>
            <a:chOff x="3200400" y="685800"/>
            <a:chExt cx="5145827" cy="4424065"/>
          </a:xfrm>
        </p:grpSpPr>
        <p:sp>
          <p:nvSpPr>
            <p:cNvPr id="4" name="Oval 3"/>
            <p:cNvSpPr/>
            <p:nvPr/>
          </p:nvSpPr>
          <p:spPr>
            <a:xfrm>
              <a:off x="3657600" y="2514600"/>
              <a:ext cx="1828800" cy="18288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4" idx="6"/>
            </p:cNvCxnSpPr>
            <p:nvPr/>
          </p:nvCxnSpPr>
          <p:spPr>
            <a:xfrm>
              <a:off x="5486400" y="3429000"/>
              <a:ext cx="228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15000" y="3238500"/>
              <a:ext cx="0" cy="381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91200" y="3301316"/>
              <a:ext cx="0" cy="25536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67400" y="3333750"/>
              <a:ext cx="0" cy="1905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59024" y="685800"/>
              <a:ext cx="18288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3659024" y="16002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Curved Down Arrow 31"/>
            <p:cNvSpPr/>
            <p:nvPr/>
          </p:nvSpPr>
          <p:spPr>
            <a:xfrm rot="17292692">
              <a:off x="2831921" y="2909997"/>
              <a:ext cx="1884408" cy="533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p:cNvSpPr txBox="1"/>
            <p:nvPr/>
          </p:nvSpPr>
          <p:spPr>
            <a:xfrm>
              <a:off x="3810542" y="762000"/>
              <a:ext cx="1523458" cy="646331"/>
            </a:xfrm>
            <a:prstGeom prst="rect">
              <a:avLst/>
            </a:prstGeom>
            <a:noFill/>
          </p:spPr>
          <p:txBody>
            <a:bodyPr wrap="square" rtlCol="0">
              <a:spAutoFit/>
            </a:bodyPr>
            <a:lstStyle/>
            <a:p>
              <a:r>
                <a:rPr lang="en-US" sz="1200" dirty="0"/>
                <a:t>RF Generator</a:t>
              </a:r>
            </a:p>
            <a:p>
              <a:r>
                <a:rPr lang="en-US" sz="1200" dirty="0"/>
                <a:t>P = 0.1 to 10 kW</a:t>
              </a:r>
            </a:p>
            <a:p>
              <a:r>
                <a:rPr lang="en-US" sz="1200" dirty="0"/>
                <a:t>f =  13.56 MHz </a:t>
              </a:r>
            </a:p>
          </p:txBody>
        </p:sp>
        <p:sp>
          <p:nvSpPr>
            <p:cNvPr id="34" name="TextBox 33"/>
            <p:cNvSpPr txBox="1"/>
            <p:nvPr/>
          </p:nvSpPr>
          <p:spPr>
            <a:xfrm>
              <a:off x="3863530" y="1628001"/>
              <a:ext cx="1347741" cy="276999"/>
            </a:xfrm>
            <a:prstGeom prst="rect">
              <a:avLst/>
            </a:prstGeom>
            <a:noFill/>
          </p:spPr>
          <p:txBody>
            <a:bodyPr wrap="none" rtlCol="0">
              <a:spAutoFit/>
            </a:bodyPr>
            <a:lstStyle/>
            <a:p>
              <a:r>
                <a:rPr lang="en-US" sz="1200" dirty="0"/>
                <a:t>Matching Network</a:t>
              </a:r>
            </a:p>
          </p:txBody>
        </p:sp>
        <p:cxnSp>
          <p:nvCxnSpPr>
            <p:cNvPr id="36" name="Straight Arrow Connector 35"/>
            <p:cNvCxnSpPr>
              <a:endCxn id="4" idx="4"/>
            </p:cNvCxnSpPr>
            <p:nvPr/>
          </p:nvCxnSpPr>
          <p:spPr>
            <a:xfrm flipV="1">
              <a:off x="3916404" y="4343400"/>
              <a:ext cx="655596"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236259" y="4648200"/>
              <a:ext cx="1327095" cy="461665"/>
            </a:xfrm>
            <a:prstGeom prst="rect">
              <a:avLst/>
            </a:prstGeom>
            <a:noFill/>
          </p:spPr>
          <p:txBody>
            <a:bodyPr wrap="none" rtlCol="0">
              <a:spAutoFit/>
            </a:bodyPr>
            <a:lstStyle/>
            <a:p>
              <a:r>
                <a:rPr lang="en-US" sz="1200" dirty="0"/>
                <a:t>External electrode</a:t>
              </a:r>
            </a:p>
            <a:p>
              <a:r>
                <a:rPr lang="en-US" sz="1200" dirty="0"/>
                <a:t>        (Drum)</a:t>
              </a:r>
            </a:p>
          </p:txBody>
        </p:sp>
        <p:sp>
          <p:nvSpPr>
            <p:cNvPr id="40" name="TextBox 39"/>
            <p:cNvSpPr txBox="1"/>
            <p:nvPr/>
          </p:nvSpPr>
          <p:spPr>
            <a:xfrm>
              <a:off x="5791200" y="3722361"/>
              <a:ext cx="1490344" cy="461665"/>
            </a:xfrm>
            <a:prstGeom prst="rect">
              <a:avLst/>
            </a:prstGeom>
            <a:noFill/>
          </p:spPr>
          <p:txBody>
            <a:bodyPr wrap="none" rtlCol="0">
              <a:spAutoFit/>
            </a:bodyPr>
            <a:lstStyle/>
            <a:p>
              <a:r>
                <a:rPr lang="en-US" sz="1200" dirty="0"/>
                <a:t>Internal RF electrode</a:t>
              </a:r>
            </a:p>
            <a:p>
              <a:r>
                <a:rPr lang="en-US" sz="1200" dirty="0"/>
                <a:t>      </a:t>
              </a:r>
            </a:p>
          </p:txBody>
        </p:sp>
        <p:sp>
          <p:nvSpPr>
            <p:cNvPr id="46" name="TextBox 45"/>
            <p:cNvSpPr txBox="1"/>
            <p:nvPr/>
          </p:nvSpPr>
          <p:spPr>
            <a:xfrm>
              <a:off x="5904468" y="2859382"/>
              <a:ext cx="2441759" cy="276999"/>
            </a:xfrm>
            <a:prstGeom prst="rect">
              <a:avLst/>
            </a:prstGeom>
            <a:noFill/>
          </p:spPr>
          <p:txBody>
            <a:bodyPr wrap="none" rtlCol="0">
              <a:spAutoFit/>
            </a:bodyPr>
            <a:lstStyle/>
            <a:p>
              <a:r>
                <a:rPr lang="en-US" sz="1200" dirty="0"/>
                <a:t>RF Plasma ( Air, O2, CO2,N2,Ar etc..)</a:t>
              </a:r>
            </a:p>
          </p:txBody>
        </p:sp>
        <p:sp>
          <p:nvSpPr>
            <p:cNvPr id="47" name="TextBox 46"/>
            <p:cNvSpPr txBox="1"/>
            <p:nvPr/>
          </p:nvSpPr>
          <p:spPr>
            <a:xfrm rot="17167046">
              <a:off x="2757202" y="3056410"/>
              <a:ext cx="1163395" cy="276999"/>
            </a:xfrm>
            <a:prstGeom prst="rect">
              <a:avLst/>
            </a:prstGeom>
            <a:noFill/>
          </p:spPr>
          <p:txBody>
            <a:bodyPr wrap="none" rtlCol="0">
              <a:spAutoFit/>
            </a:bodyPr>
            <a:lstStyle/>
            <a:p>
              <a:r>
                <a:rPr lang="en-US" sz="1200" dirty="0"/>
                <a:t>Drum’s rotation</a:t>
              </a:r>
            </a:p>
          </p:txBody>
        </p:sp>
        <p:sp>
          <p:nvSpPr>
            <p:cNvPr id="50" name="TextBox 49"/>
            <p:cNvSpPr txBox="1"/>
            <p:nvPr/>
          </p:nvSpPr>
          <p:spPr>
            <a:xfrm>
              <a:off x="5430601" y="4284223"/>
              <a:ext cx="1411797" cy="276999"/>
            </a:xfrm>
            <a:prstGeom prst="rect">
              <a:avLst/>
            </a:prstGeom>
            <a:noFill/>
          </p:spPr>
          <p:txBody>
            <a:bodyPr wrap="none" rtlCol="0">
              <a:spAutoFit/>
            </a:bodyPr>
            <a:lstStyle/>
            <a:p>
              <a:r>
                <a:rPr lang="en-US" sz="1200" dirty="0"/>
                <a:t>Processing Material</a:t>
              </a:r>
            </a:p>
          </p:txBody>
        </p:sp>
        <p:sp>
          <p:nvSpPr>
            <p:cNvPr id="57" name="Oval 56"/>
            <p:cNvSpPr/>
            <p:nvPr/>
          </p:nvSpPr>
          <p:spPr>
            <a:xfrm>
              <a:off x="3711876" y="2569723"/>
              <a:ext cx="1702955" cy="17145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21024" y="3265394"/>
              <a:ext cx="304800" cy="3048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endCxn id="5" idx="0"/>
            </p:cNvCxnSpPr>
            <p:nvPr/>
          </p:nvCxnSpPr>
          <p:spPr>
            <a:xfrm>
              <a:off x="4572000" y="1969994"/>
              <a:ext cx="1424" cy="129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Sun 14"/>
            <p:cNvSpPr/>
            <p:nvPr/>
          </p:nvSpPr>
          <p:spPr>
            <a:xfrm>
              <a:off x="4111973" y="3779479"/>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un 57"/>
            <p:cNvSpPr/>
            <p:nvPr/>
          </p:nvSpPr>
          <p:spPr>
            <a:xfrm>
              <a:off x="3973348" y="3656240"/>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un 59"/>
            <p:cNvSpPr/>
            <p:nvPr/>
          </p:nvSpPr>
          <p:spPr>
            <a:xfrm>
              <a:off x="4638418" y="3998259"/>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un 60"/>
            <p:cNvSpPr/>
            <p:nvPr/>
          </p:nvSpPr>
          <p:spPr>
            <a:xfrm>
              <a:off x="4423100" y="4038601"/>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un 61"/>
            <p:cNvSpPr/>
            <p:nvPr/>
          </p:nvSpPr>
          <p:spPr>
            <a:xfrm>
              <a:off x="4244202" y="3905010"/>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un 62"/>
            <p:cNvSpPr/>
            <p:nvPr/>
          </p:nvSpPr>
          <p:spPr>
            <a:xfrm>
              <a:off x="4120120" y="4053131"/>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un 63"/>
            <p:cNvSpPr/>
            <p:nvPr/>
          </p:nvSpPr>
          <p:spPr>
            <a:xfrm>
              <a:off x="4336090" y="4150659"/>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un 64"/>
            <p:cNvSpPr/>
            <p:nvPr/>
          </p:nvSpPr>
          <p:spPr>
            <a:xfrm>
              <a:off x="4800600" y="4053131"/>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un 65"/>
            <p:cNvSpPr/>
            <p:nvPr/>
          </p:nvSpPr>
          <p:spPr>
            <a:xfrm>
              <a:off x="4600318" y="4143936"/>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un 66"/>
            <p:cNvSpPr/>
            <p:nvPr/>
          </p:nvSpPr>
          <p:spPr>
            <a:xfrm>
              <a:off x="3978089" y="3930998"/>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un 67"/>
            <p:cNvSpPr/>
            <p:nvPr/>
          </p:nvSpPr>
          <p:spPr>
            <a:xfrm>
              <a:off x="3859048" y="3807759"/>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un 68"/>
            <p:cNvSpPr/>
            <p:nvPr/>
          </p:nvSpPr>
          <p:spPr>
            <a:xfrm>
              <a:off x="3749489" y="3656240"/>
              <a:ext cx="228600" cy="152400"/>
            </a:xfrm>
            <a:prstGeom prst="sun">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flipH="1" flipV="1">
              <a:off x="4922015" y="4143936"/>
              <a:ext cx="590247"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105400" y="3048000"/>
              <a:ext cx="838200" cy="88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5" idx="5"/>
            </p:cNvCxnSpPr>
            <p:nvPr/>
          </p:nvCxnSpPr>
          <p:spPr>
            <a:xfrm flipH="1" flipV="1">
              <a:off x="4681187" y="3525557"/>
              <a:ext cx="1186213" cy="358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41" name="Picture 3" descr="C:\Users\George\Documents\George\Old Stuff\George\MSI1\AQE\Samples\Drum config\Chia Seeds\P1000484.JPG"/>
          <p:cNvPicPr>
            <a:picLocks noChangeAspect="1" noChangeArrowheads="1"/>
          </p:cNvPicPr>
          <p:nvPr/>
        </p:nvPicPr>
        <p:blipFill rotWithShape="1">
          <a:blip r:embed="rId2" cstate="print"/>
          <a:srcRect l="27647" t="11766" r="24412" b="27647"/>
          <a:stretch/>
        </p:blipFill>
        <p:spPr bwMode="auto">
          <a:xfrm>
            <a:off x="6221505" y="1546497"/>
            <a:ext cx="2922495" cy="2770094"/>
          </a:xfrm>
          <a:prstGeom prst="rect">
            <a:avLst/>
          </a:prstGeom>
          <a:solidFill>
            <a:srgbClr val="FF0000"/>
          </a:solidFill>
        </p:spPr>
      </p:pic>
      <p:pic>
        <p:nvPicPr>
          <p:cNvPr id="43" name="Picture 2" descr="C:\Users\George\Documents\George\Old Stuff\George\MSI1\AQE\Samples\Drum config\Chia Seeds\P1000483.JPG"/>
          <p:cNvPicPr>
            <a:picLocks noChangeAspect="1" noChangeArrowheads="1"/>
          </p:cNvPicPr>
          <p:nvPr/>
        </p:nvPicPr>
        <p:blipFill rotWithShape="1">
          <a:blip r:embed="rId3" cstate="print"/>
          <a:srcRect t="9020"/>
          <a:stretch/>
        </p:blipFill>
        <p:spPr bwMode="auto">
          <a:xfrm>
            <a:off x="152400" y="978443"/>
            <a:ext cx="3429000" cy="4159624"/>
          </a:xfrm>
          <a:prstGeom prst="rect">
            <a:avLst/>
          </a:prstGeom>
          <a:noFill/>
        </p:spPr>
      </p:pic>
      <p:sp>
        <p:nvSpPr>
          <p:cNvPr id="3" name="Right Arrow 2"/>
          <p:cNvSpPr/>
          <p:nvPr/>
        </p:nvSpPr>
        <p:spPr>
          <a:xfrm rot="11787900">
            <a:off x="3156680" y="2136877"/>
            <a:ext cx="1114314" cy="31768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2879281">
            <a:off x="6292394" y="3007311"/>
            <a:ext cx="348457" cy="1721495"/>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3538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52400"/>
            <a:ext cx="3480440" cy="1077218"/>
          </a:xfrm>
          <a:prstGeom prst="rect">
            <a:avLst/>
          </a:prstGeom>
          <a:noFill/>
        </p:spPr>
        <p:txBody>
          <a:bodyPr wrap="none" rtlCol="0">
            <a:spAutoFit/>
          </a:bodyPr>
          <a:lstStyle/>
          <a:p>
            <a:r>
              <a:rPr lang="en-US" sz="3200" dirty="0">
                <a:latin typeface="Times New Roman" pitchFamily="18" charset="0"/>
                <a:cs typeface="Times New Roman" pitchFamily="18" charset="0"/>
              </a:rPr>
              <a:t>Saw Palmetto</a:t>
            </a:r>
          </a:p>
          <a:p>
            <a:r>
              <a:rPr lang="en-US" sz="3200" dirty="0">
                <a:latin typeface="Times New Roman" pitchFamily="18" charset="0"/>
                <a:cs typeface="Times New Roman" pitchFamily="18" charset="0"/>
              </a:rPr>
              <a:t> Processing  System</a:t>
            </a:r>
          </a:p>
        </p:txBody>
      </p:sp>
      <p:sp>
        <p:nvSpPr>
          <p:cNvPr id="9" name="TextBox 8"/>
          <p:cNvSpPr txBox="1"/>
          <p:nvPr/>
        </p:nvSpPr>
        <p:spPr>
          <a:xfrm>
            <a:off x="4724400" y="76200"/>
            <a:ext cx="3816494" cy="954107"/>
          </a:xfrm>
          <a:prstGeom prst="rect">
            <a:avLst/>
          </a:prstGeom>
          <a:solidFill>
            <a:schemeClr val="tx1"/>
          </a:solidFill>
          <a:ln>
            <a:solidFill>
              <a:schemeClr val="bg1"/>
            </a:solidFill>
          </a:ln>
        </p:spPr>
        <p:txBody>
          <a:bodyPr wrap="none" rtlCol="0">
            <a:spAutoFit/>
          </a:bodyPr>
          <a:lstStyle/>
          <a:p>
            <a:r>
              <a:rPr lang="en-US" sz="2800" dirty="0">
                <a:solidFill>
                  <a:srgbClr val="FFFF00"/>
                </a:solidFill>
                <a:latin typeface="Times New Roman" pitchFamily="18" charset="0"/>
                <a:cs typeface="Times New Roman" pitchFamily="18" charset="0"/>
              </a:rPr>
              <a:t>Shelf Configuration </a:t>
            </a:r>
          </a:p>
          <a:p>
            <a:r>
              <a:rPr lang="en-US" sz="2800" dirty="0">
                <a:solidFill>
                  <a:srgbClr val="FFFF00"/>
                </a:solidFill>
                <a:latin typeface="Times New Roman" pitchFamily="18" charset="0"/>
                <a:cs typeface="Times New Roman" pitchFamily="18" charset="0"/>
              </a:rPr>
              <a:t>( Coarse; Load = 150 gr.)</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t="9455"/>
          <a:stretch/>
        </p:blipFill>
        <p:spPr>
          <a:xfrm>
            <a:off x="104905" y="1201747"/>
            <a:ext cx="3358841" cy="53949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42725" y="3907138"/>
            <a:ext cx="5190608" cy="292608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12745" t="12348"/>
          <a:stretch/>
        </p:blipFill>
        <p:spPr>
          <a:xfrm>
            <a:off x="4150659" y="1031680"/>
            <a:ext cx="4682674" cy="2651760"/>
          </a:xfrm>
          <a:prstGeom prst="rect">
            <a:avLst/>
          </a:prstGeom>
        </p:spPr>
      </p:pic>
    </p:spTree>
    <p:extLst>
      <p:ext uri="{BB962C8B-B14F-4D97-AF65-F5344CB8AC3E}">
        <p14:creationId xmlns:p14="http://schemas.microsoft.com/office/powerpoint/2010/main" xmlns="" val="1514683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37061" y="23971"/>
            <a:ext cx="5869877" cy="1107996"/>
          </a:xfrm>
          <a:prstGeom prst="rect">
            <a:avLst/>
          </a:prstGeom>
          <a:noFill/>
        </p:spPr>
        <p:txBody>
          <a:bodyPr wrap="none" rtlCol="0">
            <a:spAutoFit/>
          </a:bodyPr>
          <a:lstStyle/>
          <a:p>
            <a:pPr algn="r"/>
            <a:r>
              <a:rPr lang="en-US" sz="6600" dirty="0">
                <a:latin typeface="Times New Roman" pitchFamily="18" charset="0"/>
                <a:cs typeface="Times New Roman" pitchFamily="18" charset="0"/>
              </a:rPr>
              <a:t>Hydrophilic Test</a:t>
            </a:r>
          </a:p>
        </p:txBody>
      </p:sp>
      <p:sp>
        <p:nvSpPr>
          <p:cNvPr id="8" name="TextBox 7"/>
          <p:cNvSpPr txBox="1"/>
          <p:nvPr/>
        </p:nvSpPr>
        <p:spPr>
          <a:xfrm>
            <a:off x="1637061" y="1396425"/>
            <a:ext cx="1528383" cy="584775"/>
          </a:xfrm>
          <a:prstGeom prst="rect">
            <a:avLst/>
          </a:prstGeom>
          <a:solidFill>
            <a:schemeClr val="tx1"/>
          </a:solidFill>
          <a:ln>
            <a:solidFill>
              <a:schemeClr val="bg1"/>
            </a:solidFill>
          </a:ln>
        </p:spPr>
        <p:txBody>
          <a:bodyPr wrap="square" rtlCol="0">
            <a:spAutoFit/>
          </a:bodyPr>
          <a:lstStyle/>
          <a:p>
            <a:r>
              <a:rPr lang="en-US" sz="3200" dirty="0">
                <a:solidFill>
                  <a:srgbClr val="FFFF00"/>
                </a:solidFill>
                <a:latin typeface="Times New Roman" pitchFamily="18" charset="0"/>
                <a:cs typeface="Times New Roman" pitchFamily="18" charset="0"/>
              </a:rPr>
              <a:t>Before</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 y="1981200"/>
            <a:ext cx="8167046" cy="4572000"/>
          </a:xfrm>
          <a:prstGeom prst="rect">
            <a:avLst/>
          </a:prstGeom>
        </p:spPr>
      </p:pic>
      <p:sp>
        <p:nvSpPr>
          <p:cNvPr id="12" name="TextBox 11"/>
          <p:cNvSpPr txBox="1"/>
          <p:nvPr/>
        </p:nvSpPr>
        <p:spPr>
          <a:xfrm>
            <a:off x="5943600" y="1384482"/>
            <a:ext cx="1159292" cy="646331"/>
          </a:xfrm>
          <a:prstGeom prst="rect">
            <a:avLst/>
          </a:prstGeom>
          <a:solidFill>
            <a:schemeClr val="tx1"/>
          </a:solidFill>
          <a:ln>
            <a:solidFill>
              <a:schemeClr val="bg1"/>
            </a:solidFill>
          </a:ln>
        </p:spPr>
        <p:txBody>
          <a:bodyPr wrap="none" rtlCol="0">
            <a:spAutoFit/>
          </a:bodyPr>
          <a:lstStyle/>
          <a:p>
            <a:r>
              <a:rPr lang="en-US" sz="3600" dirty="0">
                <a:solidFill>
                  <a:srgbClr val="FFFF00"/>
                </a:solidFill>
                <a:latin typeface="Times New Roman" pitchFamily="18" charset="0"/>
                <a:cs typeface="Times New Roman" pitchFamily="18" charset="0"/>
              </a:rPr>
              <a:t>After</a:t>
            </a:r>
          </a:p>
        </p:txBody>
      </p:sp>
    </p:spTree>
    <p:extLst>
      <p:ext uri="{BB962C8B-B14F-4D97-AF65-F5344CB8AC3E}">
        <p14:creationId xmlns:p14="http://schemas.microsoft.com/office/powerpoint/2010/main" xmlns="" val="32599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xmlns="" val="3179340307"/>
              </p:ext>
            </p:extLst>
          </p:nvPr>
        </p:nvGraphicFramePr>
        <p:xfrm>
          <a:off x="4619251" y="609600"/>
          <a:ext cx="4556125" cy="3421063"/>
        </p:xfrm>
        <a:graphic>
          <a:graphicData uri="http://schemas.openxmlformats.org/presentationml/2006/ole">
            <p:oleObj spid="_x0000_s1064" name="Presentation" r:id="rId3" imgW="4562811" imgH="3421318" progId="PowerPoint.Show.12">
              <p:embed/>
            </p:oleObj>
          </a:graphicData>
        </a:graphic>
      </p:graphicFrame>
      <p:graphicFrame>
        <p:nvGraphicFramePr>
          <p:cNvPr id="4" name="Chart 3"/>
          <p:cNvGraphicFramePr>
            <a:graphicFrameLocks/>
          </p:cNvGraphicFramePr>
          <p:nvPr>
            <p:extLst>
              <p:ext uri="{D42A27DB-BD31-4B8C-83A1-F6EECF244321}">
                <p14:modId xmlns:p14="http://schemas.microsoft.com/office/powerpoint/2010/main" xmlns="" val="77841230"/>
              </p:ext>
            </p:extLst>
          </p:nvPr>
        </p:nvGraphicFramePr>
        <p:xfrm>
          <a:off x="4419600" y="4046556"/>
          <a:ext cx="4572000" cy="26250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126755830"/>
              </p:ext>
            </p:extLst>
          </p:nvPr>
        </p:nvGraphicFramePr>
        <p:xfrm>
          <a:off x="6096000" y="4427220"/>
          <a:ext cx="2159000" cy="746760"/>
        </p:xfrm>
        <a:graphic>
          <a:graphicData uri="http://schemas.openxmlformats.org/drawingml/2006/table">
            <a:tbl>
              <a:tblPr>
                <a:tableStyleId>{5C22544A-7EE6-4342-B048-85BDC9FD1C3A}</a:tableStyleId>
              </a:tblPr>
              <a:tblGrid>
                <a:gridCol w="9398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tblGrid>
              <a:tr h="182880">
                <a:tc>
                  <a:txBody>
                    <a:bodyPr/>
                    <a:lstStyle/>
                    <a:p>
                      <a:pPr algn="l" fontAlgn="b"/>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u="none" strike="noStrike">
                          <a:effectLst/>
                        </a:rPr>
                        <a:t>Time, min</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7.5</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0"/>
                  </a:ext>
                </a:extLst>
              </a:tr>
              <a:tr h="198120">
                <a:tc>
                  <a:txBody>
                    <a:bodyPr/>
                    <a:lstStyle/>
                    <a:p>
                      <a:pPr algn="l" fontAlgn="b"/>
                      <a:r>
                        <a:rPr lang="en-US" sz="1100" u="none" strike="noStrike">
                          <a:effectLst/>
                        </a:rPr>
                        <a:t>O</a:t>
                      </a:r>
                      <a:r>
                        <a:rPr lang="en-US" sz="1100" u="none" strike="noStrike" baseline="-25000">
                          <a:effectLst/>
                        </a:rPr>
                        <a:t>2</a:t>
                      </a:r>
                      <a:r>
                        <a:rPr lang="en-US" sz="1100" u="none" strike="noStrike">
                          <a:effectLst/>
                        </a:rPr>
                        <a:t> Content,%</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4,300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1"/>
                  </a:ext>
                </a:extLst>
              </a:tr>
              <a:tr h="182880">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25</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1,300</a:t>
                      </a:r>
                      <a:endParaRPr lang="en-US"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xmlns="" val="10002"/>
                  </a:ext>
                </a:extLst>
              </a:tr>
              <a:tr h="182880">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a:effectLst/>
                        </a:rPr>
                        <a:t>100</a:t>
                      </a:r>
                      <a:endParaRPr lang="en-US" sz="1100" b="0" i="0" u="none" strike="noStrike">
                        <a:solidFill>
                          <a:srgbClr val="000000"/>
                        </a:solidFill>
                        <a:effectLst/>
                        <a:latin typeface="Calibri"/>
                      </a:endParaRPr>
                    </a:p>
                  </a:txBody>
                  <a:tcPr marL="7620" marR="7620" marT="7620" marB="0" anchor="b"/>
                </a:tc>
                <a:tc>
                  <a:txBody>
                    <a:bodyPr/>
                    <a:lstStyle/>
                    <a:p>
                      <a:pPr algn="r" fontAlgn="b"/>
                      <a:r>
                        <a:rPr lang="en-US" sz="1100" u="none" strike="noStrike" dirty="0">
                          <a:effectLst/>
                        </a:rPr>
                        <a:t>350</a:t>
                      </a:r>
                      <a:endParaRPr lang="en-US"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xmlns="" val="10003"/>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5176" y="762000"/>
            <a:ext cx="3901440" cy="292608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8600" y="3896061"/>
            <a:ext cx="3901440" cy="2926080"/>
          </a:xfrm>
          <a:prstGeom prst="rect">
            <a:avLst/>
          </a:prstGeom>
        </p:spPr>
      </p:pic>
      <p:sp>
        <p:nvSpPr>
          <p:cNvPr id="11" name="TextBox 10"/>
          <p:cNvSpPr txBox="1"/>
          <p:nvPr/>
        </p:nvSpPr>
        <p:spPr>
          <a:xfrm>
            <a:off x="457200" y="744071"/>
            <a:ext cx="530915" cy="369332"/>
          </a:xfrm>
          <a:prstGeom prst="rect">
            <a:avLst/>
          </a:prstGeom>
          <a:noFill/>
        </p:spPr>
        <p:txBody>
          <a:bodyPr wrap="none" rtlCol="0">
            <a:spAutoFit/>
          </a:bodyPr>
          <a:lstStyle/>
          <a:p>
            <a:r>
              <a:rPr lang="en-US" dirty="0"/>
              <a:t>x60</a:t>
            </a:r>
          </a:p>
        </p:txBody>
      </p:sp>
      <p:sp>
        <p:nvSpPr>
          <p:cNvPr id="12" name="TextBox 11"/>
          <p:cNvSpPr txBox="1"/>
          <p:nvPr/>
        </p:nvSpPr>
        <p:spPr>
          <a:xfrm>
            <a:off x="311997" y="3922955"/>
            <a:ext cx="530915" cy="369332"/>
          </a:xfrm>
          <a:prstGeom prst="rect">
            <a:avLst/>
          </a:prstGeom>
          <a:noFill/>
        </p:spPr>
        <p:txBody>
          <a:bodyPr wrap="none" rtlCol="0">
            <a:spAutoFit/>
          </a:bodyPr>
          <a:lstStyle/>
          <a:p>
            <a:r>
              <a:rPr lang="en-US" dirty="0"/>
              <a:t>x60</a:t>
            </a:r>
          </a:p>
        </p:txBody>
      </p:sp>
      <p:sp>
        <p:nvSpPr>
          <p:cNvPr id="13" name="TextBox 12"/>
          <p:cNvSpPr txBox="1"/>
          <p:nvPr/>
        </p:nvSpPr>
        <p:spPr>
          <a:xfrm>
            <a:off x="2057400" y="928737"/>
            <a:ext cx="825867" cy="369332"/>
          </a:xfrm>
          <a:prstGeom prst="rect">
            <a:avLst/>
          </a:prstGeom>
          <a:noFill/>
        </p:spPr>
        <p:txBody>
          <a:bodyPr wrap="none" rtlCol="0">
            <a:spAutoFit/>
          </a:bodyPr>
          <a:lstStyle/>
          <a:p>
            <a:r>
              <a:rPr lang="en-US" dirty="0"/>
              <a:t>Coarse</a:t>
            </a:r>
          </a:p>
        </p:txBody>
      </p:sp>
      <p:sp>
        <p:nvSpPr>
          <p:cNvPr id="14" name="TextBox 13"/>
          <p:cNvSpPr txBox="1"/>
          <p:nvPr/>
        </p:nvSpPr>
        <p:spPr>
          <a:xfrm>
            <a:off x="2565681" y="0"/>
            <a:ext cx="4012637" cy="923330"/>
          </a:xfrm>
          <a:prstGeom prst="rect">
            <a:avLst/>
          </a:prstGeom>
          <a:noFill/>
        </p:spPr>
        <p:txBody>
          <a:bodyPr wrap="none" rtlCol="0">
            <a:spAutoFit/>
          </a:bodyPr>
          <a:lstStyle/>
          <a:p>
            <a:r>
              <a:rPr lang="en-US" sz="5400" dirty="0">
                <a:latin typeface="Times New Roman" pitchFamily="18" charset="0"/>
                <a:cs typeface="Times New Roman" pitchFamily="18" charset="0"/>
              </a:rPr>
              <a:t>Saw Palmetto</a:t>
            </a:r>
          </a:p>
        </p:txBody>
      </p:sp>
    </p:spTree>
    <p:extLst>
      <p:ext uri="{BB962C8B-B14F-4D97-AF65-F5344CB8AC3E}">
        <p14:creationId xmlns:p14="http://schemas.microsoft.com/office/powerpoint/2010/main" xmlns="" val="844277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1335</Words>
  <Application>Microsoft Office PowerPoint</Application>
  <PresentationFormat>On-screen Show (4:3)</PresentationFormat>
  <Paragraphs>610</Paragraphs>
  <Slides>30</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3" baseType="lpstr">
      <vt:lpstr>Office Theme</vt:lpstr>
      <vt:lpstr>Presentation</vt:lpstr>
      <vt:lpstr>Graph</vt:lpstr>
      <vt:lpstr>Plasma sterilization of dispersed material</vt:lpstr>
      <vt:lpstr>Slide 2</vt:lpstr>
      <vt:lpstr>Slide 3</vt:lpstr>
      <vt:lpstr>Slide 4</vt:lpstr>
      <vt:lpstr>Slide 5</vt:lpstr>
      <vt:lpstr>Slide 6</vt:lpstr>
      <vt:lpstr>Slide 7</vt:lpstr>
      <vt:lpstr>Slide 8</vt:lpstr>
      <vt:lpstr>Slide 9</vt:lpstr>
      <vt:lpstr>Plasma Gas Effect</vt:lpstr>
      <vt:lpstr>Slide 11</vt:lpstr>
      <vt:lpstr>Slide 12</vt:lpstr>
      <vt:lpstr>Shark Curtilage</vt:lpstr>
      <vt:lpstr>Hydrilla</vt:lpstr>
      <vt:lpstr>Chia Seeds</vt:lpstr>
      <vt:lpstr>Slide 16</vt:lpstr>
      <vt:lpstr>Slide 17</vt:lpstr>
      <vt:lpstr>Slide 18</vt:lpstr>
      <vt:lpstr>Slide 19</vt:lpstr>
      <vt:lpstr>Slide 20</vt:lpstr>
      <vt:lpstr>Air, Oxygen and Nitrogen Plasma</vt:lpstr>
      <vt:lpstr>Slide 22</vt:lpstr>
      <vt:lpstr>Slide 23</vt:lpstr>
      <vt:lpstr>Slide 24</vt:lpstr>
      <vt:lpstr>Slide 25</vt:lpstr>
      <vt:lpstr>Pilot unit</vt:lpstr>
      <vt:lpstr>Slide 27</vt:lpstr>
      <vt:lpstr>Exhaust</vt:lpstr>
      <vt:lpstr>Moisture and Outgassing</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Plasma sterilization of dispersed material</dc:title>
  <dc:creator>George</dc:creator>
  <cp:lastModifiedBy>ug</cp:lastModifiedBy>
  <cp:revision>40</cp:revision>
  <dcterms:created xsi:type="dcterms:W3CDTF">2014-04-22T00:21:34Z</dcterms:created>
  <dcterms:modified xsi:type="dcterms:W3CDTF">2020-03-27T21:35:37Z</dcterms:modified>
</cp:coreProperties>
</file>