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75" r:id="rId1"/>
  </p:sldMasterIdLst>
  <p:notesMasterIdLst>
    <p:notesMasterId r:id="rId14"/>
  </p:notesMasterIdLst>
  <p:handoutMasterIdLst>
    <p:handoutMasterId r:id="rId15"/>
  </p:handoutMasterIdLst>
  <p:sldIdLst>
    <p:sldId id="256" r:id="rId2"/>
    <p:sldId id="270" r:id="rId3"/>
    <p:sldId id="257" r:id="rId4"/>
    <p:sldId id="261" r:id="rId5"/>
    <p:sldId id="269" r:id="rId6"/>
    <p:sldId id="262" r:id="rId7"/>
    <p:sldId id="263" r:id="rId8"/>
    <p:sldId id="264" r:id="rId9"/>
    <p:sldId id="265" r:id="rId10"/>
    <p:sldId id="266" r:id="rId11"/>
    <p:sldId id="267"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3576"/>
  </p:normalViewPr>
  <p:slideViewPr>
    <p:cSldViewPr snapToGrid="0" snapToObjects="1">
      <p:cViewPr>
        <p:scale>
          <a:sx n="64" d="100"/>
          <a:sy n="64" d="100"/>
        </p:scale>
        <p:origin x="119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A891C6-999C-420E-B921-E105CF07FD90}" type="doc">
      <dgm:prSet loTypeId="urn:microsoft.com/office/officeart/2018/5/layout/IconCircle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558BA1AE-583C-4EF2-BB5E-5F448C87872B}">
      <dgm:prSet/>
      <dgm:spPr/>
      <dgm:t>
        <a:bodyPr/>
        <a:lstStyle/>
        <a:p>
          <a:pPr>
            <a:defRPr cap="all"/>
          </a:pPr>
          <a:r>
            <a:rPr lang="en-US" b="1" dirty="0"/>
            <a:t>Accommodations</a:t>
          </a:r>
          <a:endParaRPr lang="en-US" dirty="0"/>
        </a:p>
      </dgm:t>
    </dgm:pt>
    <dgm:pt modelId="{8E95B33B-1C54-445E-AC61-BBEB6F0F7E4A}" type="parTrans" cxnId="{D7E22D2A-9B65-44A8-8CCB-7F6F4631C174}">
      <dgm:prSet/>
      <dgm:spPr/>
      <dgm:t>
        <a:bodyPr/>
        <a:lstStyle/>
        <a:p>
          <a:endParaRPr lang="en-US"/>
        </a:p>
      </dgm:t>
    </dgm:pt>
    <dgm:pt modelId="{B1793C78-230F-4728-831D-DE799869D935}" type="sibTrans" cxnId="{D7E22D2A-9B65-44A8-8CCB-7F6F4631C174}">
      <dgm:prSet/>
      <dgm:spPr/>
      <dgm:t>
        <a:bodyPr/>
        <a:lstStyle/>
        <a:p>
          <a:endParaRPr lang="en-US"/>
        </a:p>
      </dgm:t>
    </dgm:pt>
    <dgm:pt modelId="{174B71CF-F5CC-41E5-B671-861515FBD0FF}">
      <dgm:prSet/>
      <dgm:spPr/>
      <dgm:t>
        <a:bodyPr/>
        <a:lstStyle/>
        <a:p>
          <a:pPr>
            <a:defRPr cap="all"/>
          </a:pPr>
          <a:r>
            <a:rPr lang="en-US" b="1" dirty="0"/>
            <a:t>Academics</a:t>
          </a:r>
          <a:endParaRPr lang="en-US" dirty="0"/>
        </a:p>
      </dgm:t>
    </dgm:pt>
    <dgm:pt modelId="{5F2EBF5A-DF75-41A8-ABE9-FF4899A8226C}" type="parTrans" cxnId="{034E1730-4754-4495-B9C9-161088CB2E97}">
      <dgm:prSet/>
      <dgm:spPr/>
      <dgm:t>
        <a:bodyPr/>
        <a:lstStyle/>
        <a:p>
          <a:endParaRPr lang="en-US"/>
        </a:p>
      </dgm:t>
    </dgm:pt>
    <dgm:pt modelId="{179AD5F9-F6DD-4A59-A593-C0E3A5A40D54}" type="sibTrans" cxnId="{034E1730-4754-4495-B9C9-161088CB2E97}">
      <dgm:prSet/>
      <dgm:spPr/>
      <dgm:t>
        <a:bodyPr/>
        <a:lstStyle/>
        <a:p>
          <a:endParaRPr lang="en-US"/>
        </a:p>
      </dgm:t>
    </dgm:pt>
    <dgm:pt modelId="{9CBD1010-3417-4651-8BF7-AED32AD43692}">
      <dgm:prSet/>
      <dgm:spPr/>
      <dgm:t>
        <a:bodyPr/>
        <a:lstStyle/>
        <a:p>
          <a:pPr>
            <a:defRPr cap="all"/>
          </a:pPr>
          <a:r>
            <a:rPr lang="en-US" b="1" dirty="0"/>
            <a:t>Time Management/Life Skills</a:t>
          </a:r>
          <a:endParaRPr lang="en-US" dirty="0"/>
        </a:p>
      </dgm:t>
    </dgm:pt>
    <dgm:pt modelId="{AE5490D5-E0E5-49D3-9D37-22798FA74785}" type="parTrans" cxnId="{196740B2-B626-4385-9F9D-E155157DAF67}">
      <dgm:prSet/>
      <dgm:spPr/>
      <dgm:t>
        <a:bodyPr/>
        <a:lstStyle/>
        <a:p>
          <a:endParaRPr lang="en-US"/>
        </a:p>
      </dgm:t>
    </dgm:pt>
    <dgm:pt modelId="{D11D10AD-1ECE-4F3C-9BA6-CDFACF89EAE0}" type="sibTrans" cxnId="{196740B2-B626-4385-9F9D-E155157DAF67}">
      <dgm:prSet/>
      <dgm:spPr/>
      <dgm:t>
        <a:bodyPr/>
        <a:lstStyle/>
        <a:p>
          <a:endParaRPr lang="en-US"/>
        </a:p>
      </dgm:t>
    </dgm:pt>
    <dgm:pt modelId="{10C1ED04-9BFC-43CA-983F-6C237882E07B}">
      <dgm:prSet/>
      <dgm:spPr/>
      <dgm:t>
        <a:bodyPr/>
        <a:lstStyle/>
        <a:p>
          <a:pPr>
            <a:defRPr cap="all"/>
          </a:pPr>
          <a:r>
            <a:rPr lang="en-US" b="1" dirty="0"/>
            <a:t>Medical Resources</a:t>
          </a:r>
          <a:endParaRPr lang="en-US" dirty="0"/>
        </a:p>
      </dgm:t>
    </dgm:pt>
    <dgm:pt modelId="{ACC25536-6B53-4412-AD67-04F071E849FE}" type="parTrans" cxnId="{A25E0104-0D98-4B45-A3D9-D76FAB0068CE}">
      <dgm:prSet/>
      <dgm:spPr/>
      <dgm:t>
        <a:bodyPr/>
        <a:lstStyle/>
        <a:p>
          <a:endParaRPr lang="en-US"/>
        </a:p>
      </dgm:t>
    </dgm:pt>
    <dgm:pt modelId="{3FF718C6-7EA4-4023-BC0C-B591E8847952}" type="sibTrans" cxnId="{A25E0104-0D98-4B45-A3D9-D76FAB0068CE}">
      <dgm:prSet/>
      <dgm:spPr/>
      <dgm:t>
        <a:bodyPr/>
        <a:lstStyle/>
        <a:p>
          <a:endParaRPr lang="en-US"/>
        </a:p>
      </dgm:t>
    </dgm:pt>
    <dgm:pt modelId="{3EA7AF09-98E9-4746-9E3E-411C241B6E68}">
      <dgm:prSet/>
      <dgm:spPr/>
      <dgm:t>
        <a:bodyPr/>
        <a:lstStyle/>
        <a:p>
          <a:pPr>
            <a:defRPr cap="all"/>
          </a:pPr>
          <a:r>
            <a:rPr lang="en-US" b="1" dirty="0"/>
            <a:t>College Major/ Career</a:t>
          </a:r>
          <a:endParaRPr lang="en-US" dirty="0"/>
        </a:p>
      </dgm:t>
    </dgm:pt>
    <dgm:pt modelId="{8ED54DF9-CDC4-4748-8A7A-ED653C2045AE}" type="parTrans" cxnId="{781CA6CF-7BC5-4581-A53A-D62B14CBBCFE}">
      <dgm:prSet/>
      <dgm:spPr/>
      <dgm:t>
        <a:bodyPr/>
        <a:lstStyle/>
        <a:p>
          <a:endParaRPr lang="en-US"/>
        </a:p>
      </dgm:t>
    </dgm:pt>
    <dgm:pt modelId="{0D364C43-F1B3-4B9E-9043-17530C4D75F2}" type="sibTrans" cxnId="{781CA6CF-7BC5-4581-A53A-D62B14CBBCFE}">
      <dgm:prSet/>
      <dgm:spPr/>
      <dgm:t>
        <a:bodyPr/>
        <a:lstStyle/>
        <a:p>
          <a:endParaRPr lang="en-US"/>
        </a:p>
      </dgm:t>
    </dgm:pt>
    <dgm:pt modelId="{AC4F06AF-D3BE-46DC-86D8-98A15689D220}">
      <dgm:prSet/>
      <dgm:spPr/>
      <dgm:t>
        <a:bodyPr/>
        <a:lstStyle/>
        <a:p>
          <a:pPr>
            <a:defRPr cap="all"/>
          </a:pPr>
          <a:r>
            <a:rPr lang="en-US" b="1" dirty="0"/>
            <a:t>College Size / Location</a:t>
          </a:r>
          <a:endParaRPr lang="en-US" dirty="0"/>
        </a:p>
      </dgm:t>
    </dgm:pt>
    <dgm:pt modelId="{EB406C8A-278C-4730-ACF5-B94F289DFC8E}" type="parTrans" cxnId="{35914477-B3DB-4DC8-9834-35F521A0ABB7}">
      <dgm:prSet/>
      <dgm:spPr/>
      <dgm:t>
        <a:bodyPr/>
        <a:lstStyle/>
        <a:p>
          <a:endParaRPr lang="en-US"/>
        </a:p>
      </dgm:t>
    </dgm:pt>
    <dgm:pt modelId="{F34F221C-722C-44A9-9002-950BBC76770C}" type="sibTrans" cxnId="{35914477-B3DB-4DC8-9834-35F521A0ABB7}">
      <dgm:prSet/>
      <dgm:spPr/>
      <dgm:t>
        <a:bodyPr/>
        <a:lstStyle/>
        <a:p>
          <a:endParaRPr lang="en-US"/>
        </a:p>
      </dgm:t>
    </dgm:pt>
    <dgm:pt modelId="{486FEE74-836F-4981-8497-6F2E33D6DF3A}" type="pres">
      <dgm:prSet presAssocID="{32A891C6-999C-420E-B921-E105CF07FD90}" presName="root" presStyleCnt="0">
        <dgm:presLayoutVars>
          <dgm:dir/>
          <dgm:resizeHandles val="exact"/>
        </dgm:presLayoutVars>
      </dgm:prSet>
      <dgm:spPr/>
    </dgm:pt>
    <dgm:pt modelId="{65E30F56-FF3B-493D-AE04-7CC313CCEADA}" type="pres">
      <dgm:prSet presAssocID="{558BA1AE-583C-4EF2-BB5E-5F448C87872B}" presName="compNode" presStyleCnt="0"/>
      <dgm:spPr/>
    </dgm:pt>
    <dgm:pt modelId="{BEA126D9-1E67-4418-A581-FC29F8813495}" type="pres">
      <dgm:prSet presAssocID="{558BA1AE-583C-4EF2-BB5E-5F448C87872B}" presName="iconBgRect" presStyleLbl="bgShp" presStyleIdx="0" presStyleCnt="6"/>
      <dgm:spPr/>
    </dgm:pt>
    <dgm:pt modelId="{D6441053-7E4D-46E2-B11A-69360271E6F9}" type="pres">
      <dgm:prSet presAssocID="{558BA1AE-583C-4EF2-BB5E-5F448C87872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ilding"/>
        </a:ext>
      </dgm:extLst>
    </dgm:pt>
    <dgm:pt modelId="{75A58F46-4153-491D-BB18-2666A4AFAE2F}" type="pres">
      <dgm:prSet presAssocID="{558BA1AE-583C-4EF2-BB5E-5F448C87872B}" presName="spaceRect" presStyleCnt="0"/>
      <dgm:spPr/>
    </dgm:pt>
    <dgm:pt modelId="{A70C8D1B-EB82-481D-B916-212BD7A5206B}" type="pres">
      <dgm:prSet presAssocID="{558BA1AE-583C-4EF2-BB5E-5F448C87872B}" presName="textRect" presStyleLbl="revTx" presStyleIdx="0" presStyleCnt="6">
        <dgm:presLayoutVars>
          <dgm:chMax val="1"/>
          <dgm:chPref val="1"/>
        </dgm:presLayoutVars>
      </dgm:prSet>
      <dgm:spPr/>
    </dgm:pt>
    <dgm:pt modelId="{EB9E04CB-2A47-4B8D-AE78-8D6A355F73EF}" type="pres">
      <dgm:prSet presAssocID="{B1793C78-230F-4728-831D-DE799869D935}" presName="sibTrans" presStyleCnt="0"/>
      <dgm:spPr/>
    </dgm:pt>
    <dgm:pt modelId="{0399F9E3-B068-467F-AB51-5FEF0E5659BE}" type="pres">
      <dgm:prSet presAssocID="{174B71CF-F5CC-41E5-B671-861515FBD0FF}" presName="compNode" presStyleCnt="0"/>
      <dgm:spPr/>
    </dgm:pt>
    <dgm:pt modelId="{D6065485-DC70-4E6F-8B03-FF6B06DD5C4E}" type="pres">
      <dgm:prSet presAssocID="{174B71CF-F5CC-41E5-B671-861515FBD0FF}" presName="iconBgRect" presStyleLbl="bgShp" presStyleIdx="1" presStyleCnt="6"/>
      <dgm:spPr/>
    </dgm:pt>
    <dgm:pt modelId="{A3743C54-D9F2-421B-8830-08E370092A92}" type="pres">
      <dgm:prSet presAssocID="{174B71CF-F5CC-41E5-B671-861515FBD0F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1766C803-3877-4B07-A7D0-CA91E9B8E273}" type="pres">
      <dgm:prSet presAssocID="{174B71CF-F5CC-41E5-B671-861515FBD0FF}" presName="spaceRect" presStyleCnt="0"/>
      <dgm:spPr/>
    </dgm:pt>
    <dgm:pt modelId="{FF9F7183-F5B6-414C-8DB1-8BECBE599620}" type="pres">
      <dgm:prSet presAssocID="{174B71CF-F5CC-41E5-B671-861515FBD0FF}" presName="textRect" presStyleLbl="revTx" presStyleIdx="1" presStyleCnt="6">
        <dgm:presLayoutVars>
          <dgm:chMax val="1"/>
          <dgm:chPref val="1"/>
        </dgm:presLayoutVars>
      </dgm:prSet>
      <dgm:spPr/>
    </dgm:pt>
    <dgm:pt modelId="{61BAC300-34C8-45DC-BC74-E9FCD4CDAAAB}" type="pres">
      <dgm:prSet presAssocID="{179AD5F9-F6DD-4A59-A593-C0E3A5A40D54}" presName="sibTrans" presStyleCnt="0"/>
      <dgm:spPr/>
    </dgm:pt>
    <dgm:pt modelId="{543AF3F3-1D87-4769-A5A1-40E6C399FC87}" type="pres">
      <dgm:prSet presAssocID="{9CBD1010-3417-4651-8BF7-AED32AD43692}" presName="compNode" presStyleCnt="0"/>
      <dgm:spPr/>
    </dgm:pt>
    <dgm:pt modelId="{3FC27363-5B2C-4B10-8097-141A40C5BA70}" type="pres">
      <dgm:prSet presAssocID="{9CBD1010-3417-4651-8BF7-AED32AD43692}" presName="iconBgRect" presStyleLbl="bgShp" presStyleIdx="2" presStyleCnt="6"/>
      <dgm:spPr/>
    </dgm:pt>
    <dgm:pt modelId="{5BE50837-F297-4FC3-AEB5-37F03978F96A}" type="pres">
      <dgm:prSet presAssocID="{9CBD1010-3417-4651-8BF7-AED32AD43692}"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F415C822-792B-4B6D-9050-668F247956CF}" type="pres">
      <dgm:prSet presAssocID="{9CBD1010-3417-4651-8BF7-AED32AD43692}" presName="spaceRect" presStyleCnt="0"/>
      <dgm:spPr/>
    </dgm:pt>
    <dgm:pt modelId="{A0973E9F-6E64-4D5B-82D7-26666B821783}" type="pres">
      <dgm:prSet presAssocID="{9CBD1010-3417-4651-8BF7-AED32AD43692}" presName="textRect" presStyleLbl="revTx" presStyleIdx="2" presStyleCnt="6">
        <dgm:presLayoutVars>
          <dgm:chMax val="1"/>
          <dgm:chPref val="1"/>
        </dgm:presLayoutVars>
      </dgm:prSet>
      <dgm:spPr/>
    </dgm:pt>
    <dgm:pt modelId="{F462657D-8D31-41BB-8393-D68F2C630D56}" type="pres">
      <dgm:prSet presAssocID="{D11D10AD-1ECE-4F3C-9BA6-CDFACF89EAE0}" presName="sibTrans" presStyleCnt="0"/>
      <dgm:spPr/>
    </dgm:pt>
    <dgm:pt modelId="{6BA8E85E-7C24-4066-A971-72C58BB1D277}" type="pres">
      <dgm:prSet presAssocID="{10C1ED04-9BFC-43CA-983F-6C237882E07B}" presName="compNode" presStyleCnt="0"/>
      <dgm:spPr/>
    </dgm:pt>
    <dgm:pt modelId="{E119AC0F-89E2-4F92-88EC-2E9CD37051E3}" type="pres">
      <dgm:prSet presAssocID="{10C1ED04-9BFC-43CA-983F-6C237882E07B}" presName="iconBgRect" presStyleLbl="bgShp" presStyleIdx="3" presStyleCnt="6"/>
      <dgm:spPr/>
    </dgm:pt>
    <dgm:pt modelId="{A8B1EE4A-10A8-4760-8CA8-602219D2F438}" type="pres">
      <dgm:prSet presAssocID="{10C1ED04-9BFC-43CA-983F-6C237882E07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ycle with People"/>
        </a:ext>
      </dgm:extLst>
    </dgm:pt>
    <dgm:pt modelId="{EB9CDD30-4FDC-4E0D-8A1B-9207B6C16988}" type="pres">
      <dgm:prSet presAssocID="{10C1ED04-9BFC-43CA-983F-6C237882E07B}" presName="spaceRect" presStyleCnt="0"/>
      <dgm:spPr/>
    </dgm:pt>
    <dgm:pt modelId="{840434B9-2C91-491B-A771-FEF1E6F7D8BF}" type="pres">
      <dgm:prSet presAssocID="{10C1ED04-9BFC-43CA-983F-6C237882E07B}" presName="textRect" presStyleLbl="revTx" presStyleIdx="3" presStyleCnt="6">
        <dgm:presLayoutVars>
          <dgm:chMax val="1"/>
          <dgm:chPref val="1"/>
        </dgm:presLayoutVars>
      </dgm:prSet>
      <dgm:spPr/>
    </dgm:pt>
    <dgm:pt modelId="{2AADE2C2-5F3C-402A-A2A9-0404D4E8985C}" type="pres">
      <dgm:prSet presAssocID="{3FF718C6-7EA4-4023-BC0C-B591E8847952}" presName="sibTrans" presStyleCnt="0"/>
      <dgm:spPr/>
    </dgm:pt>
    <dgm:pt modelId="{D501296C-4281-4F43-BC27-2733ECB3A580}" type="pres">
      <dgm:prSet presAssocID="{3EA7AF09-98E9-4746-9E3E-411C241B6E68}" presName="compNode" presStyleCnt="0"/>
      <dgm:spPr/>
    </dgm:pt>
    <dgm:pt modelId="{15BD99B6-AFD4-4DCA-A859-7B8C16BE61D9}" type="pres">
      <dgm:prSet presAssocID="{3EA7AF09-98E9-4746-9E3E-411C241B6E68}" presName="iconBgRect" presStyleLbl="bgShp" presStyleIdx="4" presStyleCnt="6"/>
      <dgm:spPr/>
    </dgm:pt>
    <dgm:pt modelId="{8360E6F2-7B00-4A3B-B505-1795215C8F50}" type="pres">
      <dgm:prSet presAssocID="{3EA7AF09-98E9-4746-9E3E-411C241B6E6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ploma Roll"/>
        </a:ext>
      </dgm:extLst>
    </dgm:pt>
    <dgm:pt modelId="{14B0AB37-A4D0-40DC-BBDC-2A241A769F4D}" type="pres">
      <dgm:prSet presAssocID="{3EA7AF09-98E9-4746-9E3E-411C241B6E68}" presName="spaceRect" presStyleCnt="0"/>
      <dgm:spPr/>
    </dgm:pt>
    <dgm:pt modelId="{B2E9A49C-5091-43ED-A234-0F5BBEF5AFF2}" type="pres">
      <dgm:prSet presAssocID="{3EA7AF09-98E9-4746-9E3E-411C241B6E68}" presName="textRect" presStyleLbl="revTx" presStyleIdx="4" presStyleCnt="6">
        <dgm:presLayoutVars>
          <dgm:chMax val="1"/>
          <dgm:chPref val="1"/>
        </dgm:presLayoutVars>
      </dgm:prSet>
      <dgm:spPr/>
    </dgm:pt>
    <dgm:pt modelId="{03B08FD0-B8A5-412E-94AA-32EB978D47FC}" type="pres">
      <dgm:prSet presAssocID="{0D364C43-F1B3-4B9E-9043-17530C4D75F2}" presName="sibTrans" presStyleCnt="0"/>
      <dgm:spPr/>
    </dgm:pt>
    <dgm:pt modelId="{E302D9AE-1FFD-47B8-896F-8807CCB613CD}" type="pres">
      <dgm:prSet presAssocID="{AC4F06AF-D3BE-46DC-86D8-98A15689D220}" presName="compNode" presStyleCnt="0"/>
      <dgm:spPr/>
    </dgm:pt>
    <dgm:pt modelId="{5F1F092A-39E1-429A-8954-085AFC1D4776}" type="pres">
      <dgm:prSet presAssocID="{AC4F06AF-D3BE-46DC-86D8-98A15689D220}" presName="iconBgRect" presStyleLbl="bgShp" presStyleIdx="5" presStyleCnt="6"/>
      <dgm:spPr/>
    </dgm:pt>
    <dgm:pt modelId="{2CC68010-7E66-4E7E-9F0E-4AAAACA9F254}" type="pres">
      <dgm:prSet presAssocID="{AC4F06AF-D3BE-46DC-86D8-98A15689D22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choolhouse"/>
        </a:ext>
      </dgm:extLst>
    </dgm:pt>
    <dgm:pt modelId="{75DF2A3C-DFF3-4636-83C6-256117AED00A}" type="pres">
      <dgm:prSet presAssocID="{AC4F06AF-D3BE-46DC-86D8-98A15689D220}" presName="spaceRect" presStyleCnt="0"/>
      <dgm:spPr/>
    </dgm:pt>
    <dgm:pt modelId="{D0CC14A3-9BA6-40E1-AE12-95FBFA1BFEB0}" type="pres">
      <dgm:prSet presAssocID="{AC4F06AF-D3BE-46DC-86D8-98A15689D220}" presName="textRect" presStyleLbl="revTx" presStyleIdx="5" presStyleCnt="6">
        <dgm:presLayoutVars>
          <dgm:chMax val="1"/>
          <dgm:chPref val="1"/>
        </dgm:presLayoutVars>
      </dgm:prSet>
      <dgm:spPr/>
    </dgm:pt>
  </dgm:ptLst>
  <dgm:cxnLst>
    <dgm:cxn modelId="{A25E0104-0D98-4B45-A3D9-D76FAB0068CE}" srcId="{32A891C6-999C-420E-B921-E105CF07FD90}" destId="{10C1ED04-9BFC-43CA-983F-6C237882E07B}" srcOrd="3" destOrd="0" parTransId="{ACC25536-6B53-4412-AD67-04F071E849FE}" sibTransId="{3FF718C6-7EA4-4023-BC0C-B591E8847952}"/>
    <dgm:cxn modelId="{5C870E18-9345-4BA0-8ED9-9BC7968F8D98}" type="presOf" srcId="{32A891C6-999C-420E-B921-E105CF07FD90}" destId="{486FEE74-836F-4981-8497-6F2E33D6DF3A}" srcOrd="0" destOrd="0" presId="urn:microsoft.com/office/officeart/2018/5/layout/IconCircleLabelList"/>
    <dgm:cxn modelId="{0EDF2427-44A9-4D03-BE53-E044E2E1195E}" type="presOf" srcId="{AC4F06AF-D3BE-46DC-86D8-98A15689D220}" destId="{D0CC14A3-9BA6-40E1-AE12-95FBFA1BFEB0}" srcOrd="0" destOrd="0" presId="urn:microsoft.com/office/officeart/2018/5/layout/IconCircleLabelList"/>
    <dgm:cxn modelId="{D7E22D2A-9B65-44A8-8CCB-7F6F4631C174}" srcId="{32A891C6-999C-420E-B921-E105CF07FD90}" destId="{558BA1AE-583C-4EF2-BB5E-5F448C87872B}" srcOrd="0" destOrd="0" parTransId="{8E95B33B-1C54-445E-AC61-BBEB6F0F7E4A}" sibTransId="{B1793C78-230F-4728-831D-DE799869D935}"/>
    <dgm:cxn modelId="{034E1730-4754-4495-B9C9-161088CB2E97}" srcId="{32A891C6-999C-420E-B921-E105CF07FD90}" destId="{174B71CF-F5CC-41E5-B671-861515FBD0FF}" srcOrd="1" destOrd="0" parTransId="{5F2EBF5A-DF75-41A8-ABE9-FF4899A8226C}" sibTransId="{179AD5F9-F6DD-4A59-A593-C0E3A5A40D54}"/>
    <dgm:cxn modelId="{7CFD015A-D456-4E1A-8086-5D22799684BB}" type="presOf" srcId="{558BA1AE-583C-4EF2-BB5E-5F448C87872B}" destId="{A70C8D1B-EB82-481D-B916-212BD7A5206B}" srcOrd="0" destOrd="0" presId="urn:microsoft.com/office/officeart/2018/5/layout/IconCircleLabelList"/>
    <dgm:cxn modelId="{01B47363-25F6-467E-B349-7A4F99838F5A}" type="presOf" srcId="{9CBD1010-3417-4651-8BF7-AED32AD43692}" destId="{A0973E9F-6E64-4D5B-82D7-26666B821783}" srcOrd="0" destOrd="0" presId="urn:microsoft.com/office/officeart/2018/5/layout/IconCircleLabelList"/>
    <dgm:cxn modelId="{35914477-B3DB-4DC8-9834-35F521A0ABB7}" srcId="{32A891C6-999C-420E-B921-E105CF07FD90}" destId="{AC4F06AF-D3BE-46DC-86D8-98A15689D220}" srcOrd="5" destOrd="0" parTransId="{EB406C8A-278C-4730-ACF5-B94F289DFC8E}" sibTransId="{F34F221C-722C-44A9-9002-950BBC76770C}"/>
    <dgm:cxn modelId="{196740B2-B626-4385-9F9D-E155157DAF67}" srcId="{32A891C6-999C-420E-B921-E105CF07FD90}" destId="{9CBD1010-3417-4651-8BF7-AED32AD43692}" srcOrd="2" destOrd="0" parTransId="{AE5490D5-E0E5-49D3-9D37-22798FA74785}" sibTransId="{D11D10AD-1ECE-4F3C-9BA6-CDFACF89EAE0}"/>
    <dgm:cxn modelId="{92F9D3C2-CE7C-46FA-B57A-35F46C57B33E}" type="presOf" srcId="{174B71CF-F5CC-41E5-B671-861515FBD0FF}" destId="{FF9F7183-F5B6-414C-8DB1-8BECBE599620}" srcOrd="0" destOrd="0" presId="urn:microsoft.com/office/officeart/2018/5/layout/IconCircleLabelList"/>
    <dgm:cxn modelId="{86C4EECD-63EB-4B31-8C05-A1A3E0D5EA69}" type="presOf" srcId="{10C1ED04-9BFC-43CA-983F-6C237882E07B}" destId="{840434B9-2C91-491B-A771-FEF1E6F7D8BF}" srcOrd="0" destOrd="0" presId="urn:microsoft.com/office/officeart/2018/5/layout/IconCircleLabelList"/>
    <dgm:cxn modelId="{781CA6CF-7BC5-4581-A53A-D62B14CBBCFE}" srcId="{32A891C6-999C-420E-B921-E105CF07FD90}" destId="{3EA7AF09-98E9-4746-9E3E-411C241B6E68}" srcOrd="4" destOrd="0" parTransId="{8ED54DF9-CDC4-4748-8A7A-ED653C2045AE}" sibTransId="{0D364C43-F1B3-4B9E-9043-17530C4D75F2}"/>
    <dgm:cxn modelId="{C633ABE5-285D-4FEC-A50A-31A75BDE31C3}" type="presOf" srcId="{3EA7AF09-98E9-4746-9E3E-411C241B6E68}" destId="{B2E9A49C-5091-43ED-A234-0F5BBEF5AFF2}" srcOrd="0" destOrd="0" presId="urn:microsoft.com/office/officeart/2018/5/layout/IconCircleLabelList"/>
    <dgm:cxn modelId="{9DC97738-6F45-4C7A-B319-9CEC669D39D0}" type="presParOf" srcId="{486FEE74-836F-4981-8497-6F2E33D6DF3A}" destId="{65E30F56-FF3B-493D-AE04-7CC313CCEADA}" srcOrd="0" destOrd="0" presId="urn:microsoft.com/office/officeart/2018/5/layout/IconCircleLabelList"/>
    <dgm:cxn modelId="{9C5F6018-B738-4952-B713-21EE9842BB50}" type="presParOf" srcId="{65E30F56-FF3B-493D-AE04-7CC313CCEADA}" destId="{BEA126D9-1E67-4418-A581-FC29F8813495}" srcOrd="0" destOrd="0" presId="urn:microsoft.com/office/officeart/2018/5/layout/IconCircleLabelList"/>
    <dgm:cxn modelId="{ADD5F3A2-D0A3-453D-BF1F-D16E8B56F08B}" type="presParOf" srcId="{65E30F56-FF3B-493D-AE04-7CC313CCEADA}" destId="{D6441053-7E4D-46E2-B11A-69360271E6F9}" srcOrd="1" destOrd="0" presId="urn:microsoft.com/office/officeart/2018/5/layout/IconCircleLabelList"/>
    <dgm:cxn modelId="{3361B02A-53CF-4FE5-9AEE-62A1A9A42549}" type="presParOf" srcId="{65E30F56-FF3B-493D-AE04-7CC313CCEADA}" destId="{75A58F46-4153-491D-BB18-2666A4AFAE2F}" srcOrd="2" destOrd="0" presId="urn:microsoft.com/office/officeart/2018/5/layout/IconCircleLabelList"/>
    <dgm:cxn modelId="{B7CF0B6F-E7DB-47AF-BD20-FF9CCCC2D5F1}" type="presParOf" srcId="{65E30F56-FF3B-493D-AE04-7CC313CCEADA}" destId="{A70C8D1B-EB82-481D-B916-212BD7A5206B}" srcOrd="3" destOrd="0" presId="urn:microsoft.com/office/officeart/2018/5/layout/IconCircleLabelList"/>
    <dgm:cxn modelId="{B02B6FC3-05ED-4AB4-8A70-3C2E92AFBF9A}" type="presParOf" srcId="{486FEE74-836F-4981-8497-6F2E33D6DF3A}" destId="{EB9E04CB-2A47-4B8D-AE78-8D6A355F73EF}" srcOrd="1" destOrd="0" presId="urn:microsoft.com/office/officeart/2018/5/layout/IconCircleLabelList"/>
    <dgm:cxn modelId="{04B3EB10-5128-4146-B25B-FC37205EF31E}" type="presParOf" srcId="{486FEE74-836F-4981-8497-6F2E33D6DF3A}" destId="{0399F9E3-B068-467F-AB51-5FEF0E5659BE}" srcOrd="2" destOrd="0" presId="urn:microsoft.com/office/officeart/2018/5/layout/IconCircleLabelList"/>
    <dgm:cxn modelId="{E82185C5-8273-41C4-BBDA-95D782911C0E}" type="presParOf" srcId="{0399F9E3-B068-467F-AB51-5FEF0E5659BE}" destId="{D6065485-DC70-4E6F-8B03-FF6B06DD5C4E}" srcOrd="0" destOrd="0" presId="urn:microsoft.com/office/officeart/2018/5/layout/IconCircleLabelList"/>
    <dgm:cxn modelId="{6EE68B9E-4327-427F-B9ED-F2DF908B5B68}" type="presParOf" srcId="{0399F9E3-B068-467F-AB51-5FEF0E5659BE}" destId="{A3743C54-D9F2-421B-8830-08E370092A92}" srcOrd="1" destOrd="0" presId="urn:microsoft.com/office/officeart/2018/5/layout/IconCircleLabelList"/>
    <dgm:cxn modelId="{47674B56-C142-4F3E-8E2D-94FC7EB5461E}" type="presParOf" srcId="{0399F9E3-B068-467F-AB51-5FEF0E5659BE}" destId="{1766C803-3877-4B07-A7D0-CA91E9B8E273}" srcOrd="2" destOrd="0" presId="urn:microsoft.com/office/officeart/2018/5/layout/IconCircleLabelList"/>
    <dgm:cxn modelId="{9F912540-DC54-4E1F-8515-1AF80A451AAD}" type="presParOf" srcId="{0399F9E3-B068-467F-AB51-5FEF0E5659BE}" destId="{FF9F7183-F5B6-414C-8DB1-8BECBE599620}" srcOrd="3" destOrd="0" presId="urn:microsoft.com/office/officeart/2018/5/layout/IconCircleLabelList"/>
    <dgm:cxn modelId="{B2F0085F-BC86-4424-9244-9D27B2788D50}" type="presParOf" srcId="{486FEE74-836F-4981-8497-6F2E33D6DF3A}" destId="{61BAC300-34C8-45DC-BC74-E9FCD4CDAAAB}" srcOrd="3" destOrd="0" presId="urn:microsoft.com/office/officeart/2018/5/layout/IconCircleLabelList"/>
    <dgm:cxn modelId="{47843B1A-2E1D-4972-92DA-EA9255BCB6E5}" type="presParOf" srcId="{486FEE74-836F-4981-8497-6F2E33D6DF3A}" destId="{543AF3F3-1D87-4769-A5A1-40E6C399FC87}" srcOrd="4" destOrd="0" presId="urn:microsoft.com/office/officeart/2018/5/layout/IconCircleLabelList"/>
    <dgm:cxn modelId="{17FE1988-278C-490B-B5DB-61144F6C74EA}" type="presParOf" srcId="{543AF3F3-1D87-4769-A5A1-40E6C399FC87}" destId="{3FC27363-5B2C-4B10-8097-141A40C5BA70}" srcOrd="0" destOrd="0" presId="urn:microsoft.com/office/officeart/2018/5/layout/IconCircleLabelList"/>
    <dgm:cxn modelId="{D43F49B4-877A-4A9D-9BDC-333E4B5214CB}" type="presParOf" srcId="{543AF3F3-1D87-4769-A5A1-40E6C399FC87}" destId="{5BE50837-F297-4FC3-AEB5-37F03978F96A}" srcOrd="1" destOrd="0" presId="urn:microsoft.com/office/officeart/2018/5/layout/IconCircleLabelList"/>
    <dgm:cxn modelId="{C219E64B-C2A8-4F17-836C-ED5FF7547D98}" type="presParOf" srcId="{543AF3F3-1D87-4769-A5A1-40E6C399FC87}" destId="{F415C822-792B-4B6D-9050-668F247956CF}" srcOrd="2" destOrd="0" presId="urn:microsoft.com/office/officeart/2018/5/layout/IconCircleLabelList"/>
    <dgm:cxn modelId="{66DC8164-80CE-4E75-A26A-7EF060907B66}" type="presParOf" srcId="{543AF3F3-1D87-4769-A5A1-40E6C399FC87}" destId="{A0973E9F-6E64-4D5B-82D7-26666B821783}" srcOrd="3" destOrd="0" presId="urn:microsoft.com/office/officeart/2018/5/layout/IconCircleLabelList"/>
    <dgm:cxn modelId="{B2E5AAB6-CB89-4160-865C-B62D64C6D503}" type="presParOf" srcId="{486FEE74-836F-4981-8497-6F2E33D6DF3A}" destId="{F462657D-8D31-41BB-8393-D68F2C630D56}" srcOrd="5" destOrd="0" presId="urn:microsoft.com/office/officeart/2018/5/layout/IconCircleLabelList"/>
    <dgm:cxn modelId="{EFFB8071-B83E-46EE-B07F-A3B783429679}" type="presParOf" srcId="{486FEE74-836F-4981-8497-6F2E33D6DF3A}" destId="{6BA8E85E-7C24-4066-A971-72C58BB1D277}" srcOrd="6" destOrd="0" presId="urn:microsoft.com/office/officeart/2018/5/layout/IconCircleLabelList"/>
    <dgm:cxn modelId="{53A53C65-D649-4236-A24D-DC48BD9865E0}" type="presParOf" srcId="{6BA8E85E-7C24-4066-A971-72C58BB1D277}" destId="{E119AC0F-89E2-4F92-88EC-2E9CD37051E3}" srcOrd="0" destOrd="0" presId="urn:microsoft.com/office/officeart/2018/5/layout/IconCircleLabelList"/>
    <dgm:cxn modelId="{DC628E20-38D3-41D3-B03B-F9531DA2BE2E}" type="presParOf" srcId="{6BA8E85E-7C24-4066-A971-72C58BB1D277}" destId="{A8B1EE4A-10A8-4760-8CA8-602219D2F438}" srcOrd="1" destOrd="0" presId="urn:microsoft.com/office/officeart/2018/5/layout/IconCircleLabelList"/>
    <dgm:cxn modelId="{064F3C89-42E3-4207-AF1D-38CF85BE4641}" type="presParOf" srcId="{6BA8E85E-7C24-4066-A971-72C58BB1D277}" destId="{EB9CDD30-4FDC-4E0D-8A1B-9207B6C16988}" srcOrd="2" destOrd="0" presId="urn:microsoft.com/office/officeart/2018/5/layout/IconCircleLabelList"/>
    <dgm:cxn modelId="{BF8BE48F-D255-406B-B851-00F86FCA2F1B}" type="presParOf" srcId="{6BA8E85E-7C24-4066-A971-72C58BB1D277}" destId="{840434B9-2C91-491B-A771-FEF1E6F7D8BF}" srcOrd="3" destOrd="0" presId="urn:microsoft.com/office/officeart/2018/5/layout/IconCircleLabelList"/>
    <dgm:cxn modelId="{D8DFAE1E-FA34-488D-93C2-8FBCEA49C6E1}" type="presParOf" srcId="{486FEE74-836F-4981-8497-6F2E33D6DF3A}" destId="{2AADE2C2-5F3C-402A-A2A9-0404D4E8985C}" srcOrd="7" destOrd="0" presId="urn:microsoft.com/office/officeart/2018/5/layout/IconCircleLabelList"/>
    <dgm:cxn modelId="{D39E8DC5-876F-4464-BECB-883DF5452AAE}" type="presParOf" srcId="{486FEE74-836F-4981-8497-6F2E33D6DF3A}" destId="{D501296C-4281-4F43-BC27-2733ECB3A580}" srcOrd="8" destOrd="0" presId="urn:microsoft.com/office/officeart/2018/5/layout/IconCircleLabelList"/>
    <dgm:cxn modelId="{8D1120CF-0F99-4C01-97BC-07181559F874}" type="presParOf" srcId="{D501296C-4281-4F43-BC27-2733ECB3A580}" destId="{15BD99B6-AFD4-4DCA-A859-7B8C16BE61D9}" srcOrd="0" destOrd="0" presId="urn:microsoft.com/office/officeart/2018/5/layout/IconCircleLabelList"/>
    <dgm:cxn modelId="{6E193CC5-3001-41BD-8F73-A1CFC6A2815E}" type="presParOf" srcId="{D501296C-4281-4F43-BC27-2733ECB3A580}" destId="{8360E6F2-7B00-4A3B-B505-1795215C8F50}" srcOrd="1" destOrd="0" presId="urn:microsoft.com/office/officeart/2018/5/layout/IconCircleLabelList"/>
    <dgm:cxn modelId="{CE21D228-7B27-45C8-BF18-A9523857954F}" type="presParOf" srcId="{D501296C-4281-4F43-BC27-2733ECB3A580}" destId="{14B0AB37-A4D0-40DC-BBDC-2A241A769F4D}" srcOrd="2" destOrd="0" presId="urn:microsoft.com/office/officeart/2018/5/layout/IconCircleLabelList"/>
    <dgm:cxn modelId="{B11B60B7-DF62-43F1-8FD2-94C252C82E70}" type="presParOf" srcId="{D501296C-4281-4F43-BC27-2733ECB3A580}" destId="{B2E9A49C-5091-43ED-A234-0F5BBEF5AFF2}" srcOrd="3" destOrd="0" presId="urn:microsoft.com/office/officeart/2018/5/layout/IconCircleLabelList"/>
    <dgm:cxn modelId="{C4F229A1-A202-4820-99F9-62B91B35F8B9}" type="presParOf" srcId="{486FEE74-836F-4981-8497-6F2E33D6DF3A}" destId="{03B08FD0-B8A5-412E-94AA-32EB978D47FC}" srcOrd="9" destOrd="0" presId="urn:microsoft.com/office/officeart/2018/5/layout/IconCircleLabelList"/>
    <dgm:cxn modelId="{6D30B01C-A52B-4DC4-9ED7-C55B5ED51061}" type="presParOf" srcId="{486FEE74-836F-4981-8497-6F2E33D6DF3A}" destId="{E302D9AE-1FFD-47B8-896F-8807CCB613CD}" srcOrd="10" destOrd="0" presId="urn:microsoft.com/office/officeart/2018/5/layout/IconCircleLabelList"/>
    <dgm:cxn modelId="{2413C436-14FB-4445-AAB9-66ECB0B68F47}" type="presParOf" srcId="{E302D9AE-1FFD-47B8-896F-8807CCB613CD}" destId="{5F1F092A-39E1-429A-8954-085AFC1D4776}" srcOrd="0" destOrd="0" presId="urn:microsoft.com/office/officeart/2018/5/layout/IconCircleLabelList"/>
    <dgm:cxn modelId="{F3E190EE-CBA9-4EA7-BEE8-66D7F8F87C9C}" type="presParOf" srcId="{E302D9AE-1FFD-47B8-896F-8807CCB613CD}" destId="{2CC68010-7E66-4E7E-9F0E-4AAAACA9F254}" srcOrd="1" destOrd="0" presId="urn:microsoft.com/office/officeart/2018/5/layout/IconCircleLabelList"/>
    <dgm:cxn modelId="{0AA82C3A-721D-4204-B9D0-59F8A5B7943C}" type="presParOf" srcId="{E302D9AE-1FFD-47B8-896F-8807CCB613CD}" destId="{75DF2A3C-DFF3-4636-83C6-256117AED00A}" srcOrd="2" destOrd="0" presId="urn:microsoft.com/office/officeart/2018/5/layout/IconCircleLabelList"/>
    <dgm:cxn modelId="{03885177-F8BC-471F-BDB4-8A81C8B1BE8B}" type="presParOf" srcId="{E302D9AE-1FFD-47B8-896F-8807CCB613CD}" destId="{D0CC14A3-9BA6-40E1-AE12-95FBFA1BFEB0}" srcOrd="3" destOrd="0" presId="urn:microsoft.com/office/officeart/2018/5/layout/IconCircleLabelList"/>
  </dgm:cxnLst>
  <dgm:bg>
    <a:solidFill>
      <a:schemeClr val="tx1">
        <a:alpha val="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126D9-1E67-4418-A581-FC29F8813495}">
      <dsp:nvSpPr>
        <dsp:cNvPr id="0" name=""/>
        <dsp:cNvSpPr/>
      </dsp:nvSpPr>
      <dsp:spPr>
        <a:xfrm>
          <a:off x="255217"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441053-7E4D-46E2-B11A-69360271E6F9}">
      <dsp:nvSpPr>
        <dsp:cNvPr id="0" name=""/>
        <dsp:cNvSpPr/>
      </dsp:nvSpPr>
      <dsp:spPr>
        <a:xfrm>
          <a:off x="425233" y="854205"/>
          <a:ext cx="457734" cy="4577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0C8D1B-EB82-481D-B916-212BD7A5206B}">
      <dsp:nvSpPr>
        <dsp:cNvPr id="0" name=""/>
        <dsp:cNvSpPr/>
      </dsp:nvSpPr>
      <dsp:spPr>
        <a:xfrm>
          <a:off x="194"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Accommodations</a:t>
          </a:r>
          <a:endParaRPr lang="en-US" sz="1100" kern="1200" dirty="0"/>
        </a:p>
      </dsp:txBody>
      <dsp:txXfrm>
        <a:off x="194" y="1730439"/>
        <a:ext cx="1307812" cy="523125"/>
      </dsp:txXfrm>
    </dsp:sp>
    <dsp:sp modelId="{D6065485-DC70-4E6F-8B03-FF6B06DD5C4E}">
      <dsp:nvSpPr>
        <dsp:cNvPr id="0" name=""/>
        <dsp:cNvSpPr/>
      </dsp:nvSpPr>
      <dsp:spPr>
        <a:xfrm>
          <a:off x="1791897"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743C54-D9F2-421B-8830-08E370092A92}">
      <dsp:nvSpPr>
        <dsp:cNvPr id="0" name=""/>
        <dsp:cNvSpPr/>
      </dsp:nvSpPr>
      <dsp:spPr>
        <a:xfrm>
          <a:off x="1961913" y="854205"/>
          <a:ext cx="457734" cy="4577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9F7183-F5B6-414C-8DB1-8BECBE599620}">
      <dsp:nvSpPr>
        <dsp:cNvPr id="0" name=""/>
        <dsp:cNvSpPr/>
      </dsp:nvSpPr>
      <dsp:spPr>
        <a:xfrm>
          <a:off x="1536874"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Academics</a:t>
          </a:r>
          <a:endParaRPr lang="en-US" sz="1100" kern="1200" dirty="0"/>
        </a:p>
      </dsp:txBody>
      <dsp:txXfrm>
        <a:off x="1536874" y="1730439"/>
        <a:ext cx="1307812" cy="523125"/>
      </dsp:txXfrm>
    </dsp:sp>
    <dsp:sp modelId="{3FC27363-5B2C-4B10-8097-141A40C5BA70}">
      <dsp:nvSpPr>
        <dsp:cNvPr id="0" name=""/>
        <dsp:cNvSpPr/>
      </dsp:nvSpPr>
      <dsp:spPr>
        <a:xfrm>
          <a:off x="3328577"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E50837-F297-4FC3-AEB5-37F03978F96A}">
      <dsp:nvSpPr>
        <dsp:cNvPr id="0" name=""/>
        <dsp:cNvSpPr/>
      </dsp:nvSpPr>
      <dsp:spPr>
        <a:xfrm>
          <a:off x="3498592" y="854205"/>
          <a:ext cx="457734" cy="4577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0973E9F-6E64-4D5B-82D7-26666B821783}">
      <dsp:nvSpPr>
        <dsp:cNvPr id="0" name=""/>
        <dsp:cNvSpPr/>
      </dsp:nvSpPr>
      <dsp:spPr>
        <a:xfrm>
          <a:off x="3073553"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Time Management/Life Skills</a:t>
          </a:r>
          <a:endParaRPr lang="en-US" sz="1100" kern="1200" dirty="0"/>
        </a:p>
      </dsp:txBody>
      <dsp:txXfrm>
        <a:off x="3073553" y="1730439"/>
        <a:ext cx="1307812" cy="523125"/>
      </dsp:txXfrm>
    </dsp:sp>
    <dsp:sp modelId="{E119AC0F-89E2-4F92-88EC-2E9CD37051E3}">
      <dsp:nvSpPr>
        <dsp:cNvPr id="0" name=""/>
        <dsp:cNvSpPr/>
      </dsp:nvSpPr>
      <dsp:spPr>
        <a:xfrm>
          <a:off x="4865257"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B1EE4A-10A8-4760-8CA8-602219D2F438}">
      <dsp:nvSpPr>
        <dsp:cNvPr id="0" name=""/>
        <dsp:cNvSpPr/>
      </dsp:nvSpPr>
      <dsp:spPr>
        <a:xfrm>
          <a:off x="5035272" y="854205"/>
          <a:ext cx="457734" cy="4577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0434B9-2C91-491B-A771-FEF1E6F7D8BF}">
      <dsp:nvSpPr>
        <dsp:cNvPr id="0" name=""/>
        <dsp:cNvSpPr/>
      </dsp:nvSpPr>
      <dsp:spPr>
        <a:xfrm>
          <a:off x="4610233"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Medical Resources</a:t>
          </a:r>
          <a:endParaRPr lang="en-US" sz="1100" kern="1200" dirty="0"/>
        </a:p>
      </dsp:txBody>
      <dsp:txXfrm>
        <a:off x="4610233" y="1730439"/>
        <a:ext cx="1307812" cy="523125"/>
      </dsp:txXfrm>
    </dsp:sp>
    <dsp:sp modelId="{15BD99B6-AFD4-4DCA-A859-7B8C16BE61D9}">
      <dsp:nvSpPr>
        <dsp:cNvPr id="0" name=""/>
        <dsp:cNvSpPr/>
      </dsp:nvSpPr>
      <dsp:spPr>
        <a:xfrm>
          <a:off x="6401936"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60E6F2-7B00-4A3B-B505-1795215C8F50}">
      <dsp:nvSpPr>
        <dsp:cNvPr id="0" name=""/>
        <dsp:cNvSpPr/>
      </dsp:nvSpPr>
      <dsp:spPr>
        <a:xfrm>
          <a:off x="6571952" y="854205"/>
          <a:ext cx="457734" cy="4577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E9A49C-5091-43ED-A234-0F5BBEF5AFF2}">
      <dsp:nvSpPr>
        <dsp:cNvPr id="0" name=""/>
        <dsp:cNvSpPr/>
      </dsp:nvSpPr>
      <dsp:spPr>
        <a:xfrm>
          <a:off x="6146913"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College Major/ Career</a:t>
          </a:r>
          <a:endParaRPr lang="en-US" sz="1100" kern="1200" dirty="0"/>
        </a:p>
      </dsp:txBody>
      <dsp:txXfrm>
        <a:off x="6146913" y="1730439"/>
        <a:ext cx="1307812" cy="523125"/>
      </dsp:txXfrm>
    </dsp:sp>
    <dsp:sp modelId="{5F1F092A-39E1-429A-8954-085AFC1D4776}">
      <dsp:nvSpPr>
        <dsp:cNvPr id="0" name=""/>
        <dsp:cNvSpPr/>
      </dsp:nvSpPr>
      <dsp:spPr>
        <a:xfrm>
          <a:off x="7938616" y="684189"/>
          <a:ext cx="797765" cy="79776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C68010-7E66-4E7E-9F0E-4AAAACA9F254}">
      <dsp:nvSpPr>
        <dsp:cNvPr id="0" name=""/>
        <dsp:cNvSpPr/>
      </dsp:nvSpPr>
      <dsp:spPr>
        <a:xfrm>
          <a:off x="8108632" y="854205"/>
          <a:ext cx="457734" cy="45773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CC14A3-9BA6-40E1-AE12-95FBFA1BFEB0}">
      <dsp:nvSpPr>
        <dsp:cNvPr id="0" name=""/>
        <dsp:cNvSpPr/>
      </dsp:nvSpPr>
      <dsp:spPr>
        <a:xfrm>
          <a:off x="7683592" y="1730439"/>
          <a:ext cx="1307812" cy="5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b="1" kern="1200" dirty="0"/>
            <a:t>College Size / Location</a:t>
          </a:r>
          <a:endParaRPr lang="en-US" sz="1100" kern="1200" dirty="0"/>
        </a:p>
      </dsp:txBody>
      <dsp:txXfrm>
        <a:off x="7683592" y="1730439"/>
        <a:ext cx="1307812" cy="52312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25714C-64F1-D346-9CB2-152EE403FC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EA2619-C8B3-2247-BA26-6E886AD200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18D830-0D8F-664B-8D94-7A07A30F3B00}" type="datetimeFigureOut">
              <a:rPr lang="en-US" smtClean="0"/>
              <a:t>4/11/19</a:t>
            </a:fld>
            <a:endParaRPr lang="en-US" dirty="0"/>
          </a:p>
        </p:txBody>
      </p:sp>
      <p:sp>
        <p:nvSpPr>
          <p:cNvPr id="4" name="Footer Placeholder 3">
            <a:extLst>
              <a:ext uri="{FF2B5EF4-FFF2-40B4-BE49-F238E27FC236}">
                <a16:creationId xmlns:a16="http://schemas.microsoft.com/office/drawing/2014/main" id="{1C4CB40C-E1D5-384D-B594-E9EEB20D91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BCE49ED-2521-C243-88E3-B76045D032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A51D0C-AF02-D74D-B14D-F85F183AA9D6}" type="slidenum">
              <a:rPr lang="en-US" smtClean="0"/>
              <a:t>‹#›</a:t>
            </a:fld>
            <a:endParaRPr lang="en-US" dirty="0"/>
          </a:p>
        </p:txBody>
      </p:sp>
    </p:spTree>
    <p:extLst>
      <p:ext uri="{BB962C8B-B14F-4D97-AF65-F5344CB8AC3E}">
        <p14:creationId xmlns:p14="http://schemas.microsoft.com/office/powerpoint/2010/main" val="390783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13671-9C85-154E-B9BE-2101C8C4815A}" type="datetimeFigureOut">
              <a:rPr lang="en-US" smtClean="0"/>
              <a:t>4/11/19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BAD6E7-8C4F-9843-BFC6-D69C134EE91C}" type="slidenum">
              <a:rPr lang="en-US" smtClean="0"/>
              <a:t>‹#›</a:t>
            </a:fld>
            <a:endParaRPr lang="en-US" dirty="0"/>
          </a:p>
        </p:txBody>
      </p:sp>
    </p:spTree>
    <p:extLst>
      <p:ext uri="{BB962C8B-B14F-4D97-AF65-F5344CB8AC3E}">
        <p14:creationId xmlns:p14="http://schemas.microsoft.com/office/powerpoint/2010/main" val="253046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little about myself</a:t>
            </a:r>
          </a:p>
        </p:txBody>
      </p:sp>
      <p:sp>
        <p:nvSpPr>
          <p:cNvPr id="4" name="Slide Number Placeholder 3"/>
          <p:cNvSpPr>
            <a:spLocks noGrp="1"/>
          </p:cNvSpPr>
          <p:nvPr>
            <p:ph type="sldNum" sz="quarter" idx="5"/>
          </p:nvPr>
        </p:nvSpPr>
        <p:spPr/>
        <p:txBody>
          <a:bodyPr/>
          <a:lstStyle/>
          <a:p>
            <a:fld id="{CCBAD6E7-8C4F-9843-BFC6-D69C134EE91C}" type="slidenum">
              <a:rPr lang="en-US" smtClean="0"/>
              <a:t>1</a:t>
            </a:fld>
            <a:endParaRPr lang="en-US" dirty="0"/>
          </a:p>
        </p:txBody>
      </p:sp>
    </p:spTree>
    <p:extLst>
      <p:ext uri="{BB962C8B-B14F-4D97-AF65-F5344CB8AC3E}">
        <p14:creationId xmlns:p14="http://schemas.microsoft.com/office/powerpoint/2010/main" val="3161898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Now here is a really big question that doesn’t have an easy answer – What do you hope to get out of college? This should be a question for the parent as much as for the child.  I love to hear students responses to this open ended question.  You want to make sure that the college will meet your future goals – after all schools today are a mini-fortune – So you want to make sure when they graduate they are closer to their goal.</a:t>
            </a:r>
          </a:p>
          <a:p>
            <a:endParaRPr lang="en-US" sz="1400" dirty="0"/>
          </a:p>
          <a:p>
            <a:r>
              <a:rPr lang="en-US" sz="1400" dirty="0"/>
              <a:t>Another question it is important to ask the colleges are does their learning support program work with your major</a:t>
            </a:r>
          </a:p>
        </p:txBody>
      </p:sp>
      <p:sp>
        <p:nvSpPr>
          <p:cNvPr id="4" name="Slide Number Placeholder 3"/>
          <p:cNvSpPr>
            <a:spLocks noGrp="1"/>
          </p:cNvSpPr>
          <p:nvPr>
            <p:ph type="sldNum" sz="quarter" idx="5"/>
          </p:nvPr>
        </p:nvSpPr>
        <p:spPr/>
        <p:txBody>
          <a:bodyPr/>
          <a:lstStyle/>
          <a:p>
            <a:fld id="{CCBAD6E7-8C4F-9843-BFC6-D69C134EE91C}" type="slidenum">
              <a:rPr lang="en-US" smtClean="0"/>
              <a:t>10</a:t>
            </a:fld>
            <a:endParaRPr lang="en-US" dirty="0"/>
          </a:p>
        </p:txBody>
      </p:sp>
    </p:spTree>
    <p:extLst>
      <p:ext uri="{BB962C8B-B14F-4D97-AF65-F5344CB8AC3E}">
        <p14:creationId xmlns:p14="http://schemas.microsoft.com/office/powerpoint/2010/main" val="1215791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So the size of the college impacts their social life as well as their academics.</a:t>
            </a:r>
          </a:p>
          <a:p>
            <a:r>
              <a:rPr lang="en-US" sz="1400" dirty="0"/>
              <a:t>The location is just as important – big schools may have more choices but that also requires a different type of social skills and time management skills – Have an honest conversation with your child about realistically what they need versus what they want.  Then make your wish list and when you meet with a school see what they have </a:t>
            </a:r>
          </a:p>
        </p:txBody>
      </p:sp>
      <p:sp>
        <p:nvSpPr>
          <p:cNvPr id="4" name="Slide Number Placeholder 3"/>
          <p:cNvSpPr>
            <a:spLocks noGrp="1"/>
          </p:cNvSpPr>
          <p:nvPr>
            <p:ph type="sldNum" sz="quarter" idx="5"/>
          </p:nvPr>
        </p:nvSpPr>
        <p:spPr/>
        <p:txBody>
          <a:bodyPr/>
          <a:lstStyle/>
          <a:p>
            <a:fld id="{CCBAD6E7-8C4F-9843-BFC6-D69C134EE91C}" type="slidenum">
              <a:rPr lang="en-US" smtClean="0"/>
              <a:t>11</a:t>
            </a:fld>
            <a:endParaRPr lang="en-US" dirty="0"/>
          </a:p>
        </p:txBody>
      </p:sp>
    </p:spTree>
    <p:extLst>
      <p:ext uri="{BB962C8B-B14F-4D97-AF65-F5344CB8AC3E}">
        <p14:creationId xmlns:p14="http://schemas.microsoft.com/office/powerpoint/2010/main" val="3973937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Bottom Line</a:t>
            </a:r>
          </a:p>
          <a:p>
            <a:endParaRPr lang="en-US" sz="1400" dirty="0"/>
          </a:p>
          <a:p>
            <a:r>
              <a:rPr lang="en-US" sz="1400" dirty="0"/>
              <a:t>Looking for the right college requires a lot of honest  discussion and honest reflection</a:t>
            </a:r>
          </a:p>
          <a:p>
            <a:endParaRPr lang="en-US" sz="1400" dirty="0"/>
          </a:p>
          <a:p>
            <a:r>
              <a:rPr lang="en-US" sz="1400" dirty="0"/>
              <a:t>It is not a race to visit 40 schools but to really think about the best setting for your child and then do your research to find it.  </a:t>
            </a:r>
          </a:p>
          <a:p>
            <a:endParaRPr lang="en-US" sz="1400" dirty="0"/>
          </a:p>
          <a:p>
            <a:r>
              <a:rPr lang="en-US" sz="1400" dirty="0"/>
              <a:t>We are fortunate to have 20 amazing colleges here today – </a:t>
            </a:r>
          </a:p>
          <a:p>
            <a:r>
              <a:rPr lang="en-US" sz="1400" dirty="0"/>
              <a:t>Each one known for their specialized program / supports.  Let today be the start or the continuation of your research in your quest to find the right pathway for your child </a:t>
            </a:r>
          </a:p>
        </p:txBody>
      </p:sp>
      <p:sp>
        <p:nvSpPr>
          <p:cNvPr id="4" name="Slide Number Placeholder 3"/>
          <p:cNvSpPr>
            <a:spLocks noGrp="1"/>
          </p:cNvSpPr>
          <p:nvPr>
            <p:ph type="sldNum" sz="quarter" idx="5"/>
          </p:nvPr>
        </p:nvSpPr>
        <p:spPr/>
        <p:txBody>
          <a:bodyPr/>
          <a:lstStyle/>
          <a:p>
            <a:fld id="{CCBAD6E7-8C4F-9843-BFC6-D69C134EE91C}" type="slidenum">
              <a:rPr lang="en-US" smtClean="0"/>
              <a:t>12</a:t>
            </a:fld>
            <a:endParaRPr lang="en-US" dirty="0"/>
          </a:p>
        </p:txBody>
      </p:sp>
    </p:spTree>
    <p:extLst>
      <p:ext uri="{BB962C8B-B14F-4D97-AF65-F5344CB8AC3E}">
        <p14:creationId xmlns:p14="http://schemas.microsoft.com/office/powerpoint/2010/main" val="210040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One of the reasons I got involved with LD is because of antiquated view that only community college or vocational school is available  - not only so untrue – but community college would be a waste - </a:t>
            </a:r>
          </a:p>
          <a:p>
            <a:r>
              <a:rPr lang="en-US" sz="1400" dirty="0"/>
              <a:t>LD= gap between intellectual ability and output.  - need supports to help </a:t>
            </a:r>
          </a:p>
          <a:p>
            <a:endParaRPr lang="en-US" dirty="0"/>
          </a:p>
        </p:txBody>
      </p:sp>
      <p:sp>
        <p:nvSpPr>
          <p:cNvPr id="4" name="Slide Number Placeholder 3"/>
          <p:cNvSpPr>
            <a:spLocks noGrp="1"/>
          </p:cNvSpPr>
          <p:nvPr>
            <p:ph type="sldNum" sz="quarter" idx="5"/>
          </p:nvPr>
        </p:nvSpPr>
        <p:spPr/>
        <p:txBody>
          <a:bodyPr/>
          <a:lstStyle/>
          <a:p>
            <a:fld id="{CCBAD6E7-8C4F-9843-BFC6-D69C134EE91C}" type="slidenum">
              <a:rPr lang="en-US" smtClean="0"/>
              <a:t>2</a:t>
            </a:fld>
            <a:endParaRPr lang="en-US" dirty="0"/>
          </a:p>
        </p:txBody>
      </p:sp>
    </p:spTree>
    <p:extLst>
      <p:ext uri="{BB962C8B-B14F-4D97-AF65-F5344CB8AC3E}">
        <p14:creationId xmlns:p14="http://schemas.microsoft.com/office/powerpoint/2010/main" val="2206374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While every college’s programs and supports vary in what they deliver – there are 3 basic models</a:t>
            </a:r>
          </a:p>
          <a:p>
            <a:r>
              <a:rPr lang="en-US" sz="1400" dirty="0"/>
              <a:t>Basic Supports – Services - Minimum support  =  Federal compliance </a:t>
            </a:r>
          </a:p>
          <a:p>
            <a:pPr marL="0" indent="0">
              <a:buNone/>
            </a:pPr>
            <a:endParaRPr lang="en-US" sz="1400" dirty="0"/>
          </a:p>
          <a:p>
            <a:r>
              <a:rPr lang="en-US" sz="1400" dirty="0"/>
              <a:t>Best for highly motivated independent self-advocate who required minimum accommodations in high school</a:t>
            </a:r>
          </a:p>
          <a:p>
            <a:pPr marL="0" indent="0">
              <a:buNone/>
            </a:pPr>
            <a:endParaRPr lang="en-US" sz="1400" dirty="0"/>
          </a:p>
          <a:p>
            <a:r>
              <a:rPr lang="en-US" sz="1400" dirty="0"/>
              <a:t>Need current documentation to request through the college’s office of disabilities</a:t>
            </a:r>
          </a:p>
          <a:p>
            <a:endParaRPr lang="en-US" sz="1400" dirty="0"/>
          </a:p>
          <a:p>
            <a:r>
              <a:rPr lang="en-US" sz="1400" dirty="0"/>
              <a:t>Coordinated Services</a:t>
            </a:r>
          </a:p>
          <a:p>
            <a:r>
              <a:rPr lang="en-US" sz="1400" dirty="0"/>
              <a:t>More extensive; Students have to request accommodations</a:t>
            </a:r>
          </a:p>
          <a:p>
            <a:pPr marL="0" indent="0">
              <a:buNone/>
            </a:pPr>
            <a:endParaRPr lang="en-US" sz="1400" dirty="0"/>
          </a:p>
          <a:p>
            <a:r>
              <a:rPr lang="en-US" sz="1400" dirty="0"/>
              <a:t>Moderate levels of support provided with access to a Learning Disabilities Specialist who assist students in coordinating academic adjustments</a:t>
            </a:r>
          </a:p>
          <a:p>
            <a:pPr marL="0" indent="0">
              <a:buNone/>
            </a:pPr>
            <a:endParaRPr lang="en-US" sz="1400" dirty="0"/>
          </a:p>
          <a:p>
            <a:r>
              <a:rPr lang="en-US" sz="1400" dirty="0"/>
              <a:t>The faculty is trained to be receptive to accommodations. Services include: learning strategies instruction, counseling, tutoring, assistance with advocacy</a:t>
            </a:r>
          </a:p>
          <a:p>
            <a:pPr marL="0" indent="0">
              <a:buNone/>
            </a:pPr>
            <a:endParaRPr lang="en-US" sz="1400" dirty="0"/>
          </a:p>
          <a:p>
            <a:r>
              <a:rPr lang="en-US" sz="1400" dirty="0"/>
              <a:t>Best for students who want to be “mainstreamed” but know they will need support</a:t>
            </a:r>
          </a:p>
          <a:p>
            <a:endParaRPr lang="en-US" sz="1400" dirty="0"/>
          </a:p>
          <a:p>
            <a:r>
              <a:rPr lang="en-US" sz="1400" b="1" dirty="0"/>
              <a:t>Structured Program</a:t>
            </a:r>
          </a:p>
          <a:p>
            <a:r>
              <a:rPr lang="en-US" sz="1400" b="1" dirty="0"/>
              <a:t>The most extensive support</a:t>
            </a:r>
          </a:p>
          <a:p>
            <a:pPr marL="0" indent="0">
              <a:buNone/>
            </a:pPr>
            <a:endParaRPr lang="en-US" sz="1400" b="1" dirty="0"/>
          </a:p>
          <a:p>
            <a:r>
              <a:rPr lang="en-US" sz="1400" b="1" dirty="0"/>
              <a:t>Students enroll directly into these programs; many have separate admissions processes </a:t>
            </a:r>
          </a:p>
          <a:p>
            <a:pPr marL="0" indent="0">
              <a:buNone/>
            </a:pPr>
            <a:endParaRPr lang="en-US" sz="1400" b="1" dirty="0"/>
          </a:p>
          <a:p>
            <a:r>
              <a:rPr lang="en-US" sz="1400" b="1" dirty="0"/>
              <a:t>Students usually have to sign a contract and there is usually an extra fee</a:t>
            </a:r>
          </a:p>
          <a:p>
            <a:pPr marL="0" indent="0">
              <a:buNone/>
            </a:pPr>
            <a:endParaRPr lang="en-US" sz="1400" b="1" dirty="0"/>
          </a:p>
          <a:p>
            <a:r>
              <a:rPr lang="en-US" sz="1400" b="1" dirty="0"/>
              <a:t>Program is staffed by people who know about the specific disability</a:t>
            </a:r>
          </a:p>
          <a:p>
            <a:pPr marL="0" indent="0">
              <a:buNone/>
            </a:pPr>
            <a:endParaRPr lang="en-US" sz="1400" b="1" dirty="0"/>
          </a:p>
          <a:p>
            <a:r>
              <a:rPr lang="en-US" sz="1400" b="1" dirty="0"/>
              <a:t>Offer assistance with changes in the curriculum, academic monitoring, counseling and support</a:t>
            </a:r>
          </a:p>
          <a:p>
            <a:pPr marL="0" indent="0">
              <a:buNone/>
            </a:pPr>
            <a:endParaRPr lang="en-US" sz="1400" b="1" dirty="0"/>
          </a:p>
          <a:p>
            <a:r>
              <a:rPr lang="en-US" sz="1400" b="1" dirty="0"/>
              <a:t>Works best for students who need close monitoring and high levels of support</a:t>
            </a:r>
          </a:p>
          <a:p>
            <a:endParaRPr lang="en-US" dirty="0"/>
          </a:p>
        </p:txBody>
      </p:sp>
      <p:sp>
        <p:nvSpPr>
          <p:cNvPr id="4" name="Slide Number Placeholder 3"/>
          <p:cNvSpPr>
            <a:spLocks noGrp="1"/>
          </p:cNvSpPr>
          <p:nvPr>
            <p:ph type="sldNum" sz="quarter" idx="5"/>
          </p:nvPr>
        </p:nvSpPr>
        <p:spPr/>
        <p:txBody>
          <a:bodyPr/>
          <a:lstStyle/>
          <a:p>
            <a:fld id="{CCBAD6E7-8C4F-9843-BFC6-D69C134EE91C}" type="slidenum">
              <a:rPr lang="en-US" smtClean="0"/>
              <a:t>3</a:t>
            </a:fld>
            <a:endParaRPr lang="en-US" dirty="0"/>
          </a:p>
        </p:txBody>
      </p:sp>
    </p:spTree>
    <p:extLst>
      <p:ext uri="{BB962C8B-B14F-4D97-AF65-F5344CB8AC3E}">
        <p14:creationId xmlns:p14="http://schemas.microsoft.com/office/powerpoint/2010/main" val="4151678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support programs are called different things at different schools – so you really have to ask and know what you are looking for –</a:t>
            </a:r>
          </a:p>
          <a:p>
            <a:r>
              <a:rPr lang="en-US" sz="1400" dirty="0"/>
              <a:t> Also applying to the support programs looks different at different schools</a:t>
            </a:r>
          </a:p>
          <a:p>
            <a:r>
              <a:rPr lang="en-US" sz="1400" dirty="0"/>
              <a:t>Some schools you apply to the specialty program itself while other schools you apply to the school and once you get in you reach out to their Learning Program. So  not only do you have to be clear about what you are looking for in a college you also have to know the process of getting into the support program you want</a:t>
            </a:r>
          </a:p>
          <a:p>
            <a:r>
              <a:rPr lang="en-US" sz="1400" dirty="0"/>
              <a:t>In addition, the documentation needed is different for each school – some require something in less than 6 months others allow an evaluation from a year. Not to mention the forms and process and timeline are different – so you really need to talk to people, think about what you need and ask a lot of questions,. </a:t>
            </a:r>
          </a:p>
          <a:p>
            <a:endParaRPr lang="en-US" dirty="0"/>
          </a:p>
        </p:txBody>
      </p:sp>
      <p:sp>
        <p:nvSpPr>
          <p:cNvPr id="4" name="Slide Number Placeholder 3"/>
          <p:cNvSpPr>
            <a:spLocks noGrp="1"/>
          </p:cNvSpPr>
          <p:nvPr>
            <p:ph type="sldNum" sz="quarter" idx="5"/>
          </p:nvPr>
        </p:nvSpPr>
        <p:spPr/>
        <p:txBody>
          <a:bodyPr/>
          <a:lstStyle/>
          <a:p>
            <a:fld id="{CCBAD6E7-8C4F-9843-BFC6-D69C134EE91C}" type="slidenum">
              <a:rPr lang="en-US" smtClean="0"/>
              <a:t>4</a:t>
            </a:fld>
            <a:endParaRPr lang="en-US" dirty="0"/>
          </a:p>
        </p:txBody>
      </p:sp>
    </p:spTree>
    <p:extLst>
      <p:ext uri="{BB962C8B-B14F-4D97-AF65-F5344CB8AC3E}">
        <p14:creationId xmlns:p14="http://schemas.microsoft.com/office/powerpoint/2010/main" val="746334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In order for you figure out what  the right college fit – I find that breaking down the process is best – There are 6 categories that you want to reflect on</a:t>
            </a:r>
          </a:p>
          <a:p>
            <a:r>
              <a:rPr lang="en-US" sz="1400" dirty="0"/>
              <a:t>All of these questions are in your booklet on pages 13-14 – this way you can sit back and relax  </a:t>
            </a:r>
          </a:p>
          <a:p>
            <a:endParaRPr lang="en-US" dirty="0"/>
          </a:p>
        </p:txBody>
      </p:sp>
      <p:sp>
        <p:nvSpPr>
          <p:cNvPr id="4" name="Slide Number Placeholder 3"/>
          <p:cNvSpPr>
            <a:spLocks noGrp="1"/>
          </p:cNvSpPr>
          <p:nvPr>
            <p:ph type="sldNum" sz="quarter" idx="5"/>
          </p:nvPr>
        </p:nvSpPr>
        <p:spPr/>
        <p:txBody>
          <a:bodyPr/>
          <a:lstStyle/>
          <a:p>
            <a:fld id="{CCBAD6E7-8C4F-9843-BFC6-D69C134EE91C}" type="slidenum">
              <a:rPr lang="en-US" smtClean="0"/>
              <a:t>5</a:t>
            </a:fld>
            <a:endParaRPr lang="en-US" dirty="0"/>
          </a:p>
        </p:txBody>
      </p:sp>
    </p:spTree>
    <p:extLst>
      <p:ext uri="{BB962C8B-B14F-4D97-AF65-F5344CB8AC3E}">
        <p14:creationId xmlns:p14="http://schemas.microsoft.com/office/powerpoint/2010/main" val="1806803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really important to talk with the student / your child about the accommodations they currently receive.  When they are younger the parent tends to take the lead in this and some of us don’t really read the kids in on all the accommodations so they don’t feel different or get low self-esteem.  However in college the child becomes their own advocate so it is important to really have honest conversations.  Another thing to mention here – is you want to discuss accommodations they get in their IEP or 504, but also the other accommodations maybe the school / or teachers just do because  - try to really create a list of the accommodations that are helpful be it in the iep or not.  Then when you are looking at colleges or at a college fair like such, you can ask the colleges if they provide such accommodations and what documentation is needed for the child to receive them </a:t>
            </a:r>
          </a:p>
        </p:txBody>
      </p:sp>
      <p:sp>
        <p:nvSpPr>
          <p:cNvPr id="4" name="Slide Number Placeholder 3"/>
          <p:cNvSpPr>
            <a:spLocks noGrp="1"/>
          </p:cNvSpPr>
          <p:nvPr>
            <p:ph type="sldNum" sz="quarter" idx="5"/>
          </p:nvPr>
        </p:nvSpPr>
        <p:spPr/>
        <p:txBody>
          <a:bodyPr/>
          <a:lstStyle/>
          <a:p>
            <a:fld id="{CCBAD6E7-8C4F-9843-BFC6-D69C134EE91C}" type="slidenum">
              <a:rPr lang="en-US" smtClean="0"/>
              <a:t>6</a:t>
            </a:fld>
            <a:endParaRPr lang="en-US" dirty="0"/>
          </a:p>
        </p:txBody>
      </p:sp>
    </p:spTree>
    <p:extLst>
      <p:ext uri="{BB962C8B-B14F-4D97-AF65-F5344CB8AC3E}">
        <p14:creationId xmlns:p14="http://schemas.microsoft.com/office/powerpoint/2010/main" val="1915189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Again this is about having an honest and open conversation with your child.  What are their academic strengths? Is there a major aligned to that strength? Is the college aligned to that – for instance classroom interaction discussions may be a strength so finding a college with smaller classes is really important. </a:t>
            </a:r>
          </a:p>
          <a:p>
            <a:endParaRPr lang="en-US" sz="1400" dirty="0"/>
          </a:p>
          <a:p>
            <a:r>
              <a:rPr lang="en-US" sz="1400" dirty="0"/>
              <a:t>Other things to dig into is what resources the child receives to help them succeed.  I know of students in inclusion classes and they aren’t aware they are in it.  So this is the time to really have the child understand what they receive in terms of support which helps them succeed.  Also in this is what supports does the child receive outside of school – be it from a tutor or parent.  Now the question is can the college replicate that? </a:t>
            </a:r>
          </a:p>
          <a:p>
            <a:r>
              <a:rPr lang="en-US" sz="1400" dirty="0"/>
              <a:t>So make your academic needs list and then ask the colleges you are looking at if they have those supports/ services. </a:t>
            </a:r>
          </a:p>
        </p:txBody>
      </p:sp>
      <p:sp>
        <p:nvSpPr>
          <p:cNvPr id="4" name="Slide Number Placeholder 3"/>
          <p:cNvSpPr>
            <a:spLocks noGrp="1"/>
          </p:cNvSpPr>
          <p:nvPr>
            <p:ph type="sldNum" sz="quarter" idx="5"/>
          </p:nvPr>
        </p:nvSpPr>
        <p:spPr/>
        <p:txBody>
          <a:bodyPr/>
          <a:lstStyle/>
          <a:p>
            <a:fld id="{CCBAD6E7-8C4F-9843-BFC6-D69C134EE91C}" type="slidenum">
              <a:rPr lang="en-US" smtClean="0"/>
              <a:t>7</a:t>
            </a:fld>
            <a:endParaRPr lang="en-US" dirty="0"/>
          </a:p>
        </p:txBody>
      </p:sp>
    </p:spTree>
    <p:extLst>
      <p:ext uri="{BB962C8B-B14F-4D97-AF65-F5344CB8AC3E}">
        <p14:creationId xmlns:p14="http://schemas.microsoft.com/office/powerpoint/2010/main" val="3267248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Study / Time Management / Life skills – this category is huge! Really dig deep and think about all the structures and supports you have in place for your child.  Make a list and ask the colleges about their programming that can help.  Many of the colleges here today have study skills workshops, tutoring on time-management and even life skills small groups.  Depending on the college, some have more structured programs than others – so know what you need and see what they have </a:t>
            </a:r>
          </a:p>
        </p:txBody>
      </p:sp>
      <p:sp>
        <p:nvSpPr>
          <p:cNvPr id="4" name="Slide Number Placeholder 3"/>
          <p:cNvSpPr>
            <a:spLocks noGrp="1"/>
          </p:cNvSpPr>
          <p:nvPr>
            <p:ph type="sldNum" sz="quarter" idx="5"/>
          </p:nvPr>
        </p:nvSpPr>
        <p:spPr/>
        <p:txBody>
          <a:bodyPr/>
          <a:lstStyle/>
          <a:p>
            <a:fld id="{CCBAD6E7-8C4F-9843-BFC6-D69C134EE91C}" type="slidenum">
              <a:rPr lang="en-US" smtClean="0"/>
              <a:t>8</a:t>
            </a:fld>
            <a:endParaRPr lang="en-US" dirty="0"/>
          </a:p>
        </p:txBody>
      </p:sp>
    </p:spTree>
    <p:extLst>
      <p:ext uri="{BB962C8B-B14F-4D97-AF65-F5344CB8AC3E}">
        <p14:creationId xmlns:p14="http://schemas.microsoft.com/office/powerpoint/2010/main" val="4253503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 me this is the most straightforward category – but extremely important. </a:t>
            </a:r>
          </a:p>
          <a:p>
            <a:r>
              <a:rPr lang="en-US" sz="1400" dirty="0"/>
              <a:t>Depending on the child’s medical issues you may require certain housing or medical specialists – You’ll want to ask the college about their campus doctors</a:t>
            </a:r>
          </a:p>
          <a:p>
            <a:r>
              <a:rPr lang="en-US" sz="1400" dirty="0"/>
              <a:t>In addition you may need to be near a hospital with a certain specialty.  So picking the right college may also mean picking the city with the hospital you may need in the worst case scenario </a:t>
            </a:r>
          </a:p>
        </p:txBody>
      </p:sp>
      <p:sp>
        <p:nvSpPr>
          <p:cNvPr id="4" name="Slide Number Placeholder 3"/>
          <p:cNvSpPr>
            <a:spLocks noGrp="1"/>
          </p:cNvSpPr>
          <p:nvPr>
            <p:ph type="sldNum" sz="quarter" idx="5"/>
          </p:nvPr>
        </p:nvSpPr>
        <p:spPr/>
        <p:txBody>
          <a:bodyPr/>
          <a:lstStyle/>
          <a:p>
            <a:fld id="{CCBAD6E7-8C4F-9843-BFC6-D69C134EE91C}" type="slidenum">
              <a:rPr lang="en-US" smtClean="0"/>
              <a:t>9</a:t>
            </a:fld>
            <a:endParaRPr lang="en-US" dirty="0"/>
          </a:p>
        </p:txBody>
      </p:sp>
    </p:spTree>
    <p:extLst>
      <p:ext uri="{BB962C8B-B14F-4D97-AF65-F5344CB8AC3E}">
        <p14:creationId xmlns:p14="http://schemas.microsoft.com/office/powerpoint/2010/main" val="94768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05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22937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087795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840774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71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560795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36447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F13A34C8-038E-2045-AF43-DF7DBB8E0E9E}" type="datetimeFigureOut">
              <a:rPr lang="en-US" smtClean="0"/>
              <a:pPr/>
              <a:t>4/11/19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289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18C68F-D26B-8F47-958C-23B49CF8A634}" type="datetimeFigureOut">
              <a:rPr lang="en-US" smtClean="0"/>
              <a:pPr/>
              <a:t>4/11/19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9881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4641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9B482E8-6E0E-1B4F-B1FD-C69DB9E858D9}" type="datetimeFigureOut">
              <a:rPr lang="en-US" smtClean="0"/>
              <a:pPr/>
              <a:t>4/11/19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26708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9B482E8-6E0E-1B4F-B1FD-C69DB9E858D9}" type="datetimeFigureOut">
              <a:rPr lang="en-US" smtClean="0"/>
              <a:pPr/>
              <a:t>4/11/19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4166812"/>
      </p:ext>
    </p:extLst>
  </p:cSld>
  <p:clrMap bg1="lt1" tx1="dk1" bg2="lt2" tx2="dk2" accent1="accent1" accent2="accent2" accent3="accent3" accent4="accent4" accent5="accent5" accent6="accent6" hlink="hlink" folHlink="folHlink"/>
  <p:sldLayoutIdLst>
    <p:sldLayoutId id="2147484076" r:id="rId1"/>
    <p:sldLayoutId id="2147484077" r:id="rId2"/>
    <p:sldLayoutId id="2147484078" r:id="rId3"/>
    <p:sldLayoutId id="2147484079" r:id="rId4"/>
    <p:sldLayoutId id="2147484080" r:id="rId5"/>
    <p:sldLayoutId id="2147484081" r:id="rId6"/>
    <p:sldLayoutId id="2147484082" r:id="rId7"/>
    <p:sldLayoutId id="2147484083" r:id="rId8"/>
    <p:sldLayoutId id="2147484084" r:id="rId9"/>
    <p:sldLayoutId id="2147484085" r:id="rId10"/>
    <p:sldLayoutId id="2147484086"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collegelanellc.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wikihow.com/Make-a-Gratitude-List" TargetMode="External"/><Relationship Id="rId7"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s://www.wikihow.com/Make-a-Gratitude-List" TargetMode="External"/><Relationship Id="rId5" Type="http://schemas.openxmlformats.org/officeDocument/2006/relationships/image" Target="../media/image1.jpeg"/><Relationship Id="rId4"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wikihow.com/Make-a-Gratitude-List" TargetMode="Externa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wikihow.com/Make-a-Gratitude-List" TargetMode="External"/><Relationship Id="rId7"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www.wikihow.com/Make-a-Gratitude-List" TargetMode="External"/><Relationship Id="rId5" Type="http://schemas.openxmlformats.org/officeDocument/2006/relationships/image" Target="../media/image1.jpeg"/><Relationship Id="rId4"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s://www.wikihow.com/Make-a-Gratitude-List" TargetMode="External"/><Relationship Id="rId5" Type="http://schemas.openxmlformats.org/officeDocument/2006/relationships/image" Target="../media/image1.jpeg"/><Relationship Id="rId4"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wikihow.com/Make-a-Gratitude-List" TargetMode="External"/><Relationship Id="rId5" Type="http://schemas.openxmlformats.org/officeDocument/2006/relationships/image" Target="../media/image1.jpeg"/><Relationship Id="rId4" Type="http://schemas.openxmlformats.org/officeDocument/2006/relationships/hyperlink" Target="https://www.google.com/url?sa=i&amp;rct=j&amp;q=&amp;esrc=s&amp;source=images&amp;cd=&amp;ved=2ahUKEwjMi6uv3ZvhAhXGMd8KHYJnBNEQjRx6BAgBEAU&amp;url=https%3A%2F%2Fwww.123rf.com%2Fphoto_49132136_two-3d-people-are-having-a-discussion.html&amp;psig=AOvVaw3HtrVbviQoYvp7uCvG_H0A&amp;ust=155354958222323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57978-23BB-B049-A12B-EBD901861CB6}"/>
              </a:ext>
            </a:extLst>
          </p:cNvPr>
          <p:cNvSpPr>
            <a:spLocks noGrp="1"/>
          </p:cNvSpPr>
          <p:nvPr>
            <p:ph type="ctrTitle"/>
          </p:nvPr>
        </p:nvSpPr>
        <p:spPr>
          <a:xfrm>
            <a:off x="0" y="1643448"/>
            <a:ext cx="9043988" cy="1995863"/>
          </a:xfrm>
        </p:spPr>
        <p:txBody>
          <a:bodyPr>
            <a:normAutofit/>
          </a:bodyPr>
          <a:lstStyle/>
          <a:p>
            <a:r>
              <a:rPr lang="en-US" dirty="0"/>
              <a:t>Lainie Leber</a:t>
            </a:r>
            <a:br>
              <a:rPr lang="en-US" dirty="0"/>
            </a:br>
            <a:r>
              <a:rPr lang="en-US" sz="3600" dirty="0"/>
              <a:t>College Lane Consulting &amp;  Your College Pathways</a:t>
            </a:r>
          </a:p>
        </p:txBody>
      </p:sp>
      <p:sp>
        <p:nvSpPr>
          <p:cNvPr id="3" name="Subtitle 2">
            <a:extLst>
              <a:ext uri="{FF2B5EF4-FFF2-40B4-BE49-F238E27FC236}">
                <a16:creationId xmlns:a16="http://schemas.microsoft.com/office/drawing/2014/main" id="{1C6FC36B-5536-3D4E-BB64-EA3326AC7582}"/>
              </a:ext>
            </a:extLst>
          </p:cNvPr>
          <p:cNvSpPr>
            <a:spLocks noGrp="1"/>
          </p:cNvSpPr>
          <p:nvPr>
            <p:ph type="subTitle" idx="1"/>
          </p:nvPr>
        </p:nvSpPr>
        <p:spPr>
          <a:xfrm>
            <a:off x="0" y="4546678"/>
            <a:ext cx="7315200" cy="914400"/>
          </a:xfrm>
        </p:spPr>
        <p:txBody>
          <a:bodyPr>
            <a:noAutofit/>
          </a:bodyPr>
          <a:lstStyle/>
          <a:p>
            <a:r>
              <a:rPr lang="en-US" sz="2800" b="1" dirty="0">
                <a:latin typeface="+mj-lt"/>
                <a:hlinkClick r:id="rId3">
                  <a:extLst>
                    <a:ext uri="{A12FA001-AC4F-418D-AE19-62706E023703}">
                      <ahyp:hlinkClr xmlns:ahyp="http://schemas.microsoft.com/office/drawing/2018/hyperlinkcolor" val="tx"/>
                    </a:ext>
                  </a:extLst>
                </a:hlinkClick>
              </a:rPr>
              <a:t>www.CollegeLaneLLC.Com</a:t>
            </a:r>
            <a:r>
              <a:rPr lang="en-US" sz="2800" b="1" dirty="0">
                <a:latin typeface="+mj-lt"/>
              </a:rPr>
              <a:t> </a:t>
            </a:r>
          </a:p>
        </p:txBody>
      </p:sp>
    </p:spTree>
    <p:extLst>
      <p:ext uri="{BB962C8B-B14F-4D97-AF65-F5344CB8AC3E}">
        <p14:creationId xmlns:p14="http://schemas.microsoft.com/office/powerpoint/2010/main" val="3508794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0" y="2163495"/>
            <a:ext cx="4222750" cy="4567505"/>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marL="0" indent="0" algn="ctr">
              <a:buNone/>
            </a:pPr>
            <a:endParaRPr lang="en-US" sz="4400" b="1" dirty="0"/>
          </a:p>
          <a:p>
            <a:pPr marL="0" indent="0" algn="ctr">
              <a:buNone/>
            </a:pPr>
            <a:r>
              <a:rPr lang="en-US" sz="4400" b="1" dirty="0"/>
              <a:t>Things to Discuss</a:t>
            </a:r>
            <a:endParaRPr lang="en-US" sz="3600" b="1" dirty="0">
              <a:solidFill>
                <a:schemeClr val="tx1"/>
              </a:solidFill>
            </a:endParaRPr>
          </a:p>
          <a:p>
            <a:pPr marL="0" indent="0">
              <a:buNone/>
            </a:pPr>
            <a:r>
              <a:rPr lang="en-US" sz="3600" b="1" dirty="0">
                <a:solidFill>
                  <a:schemeClr val="tx1"/>
                </a:solidFill>
              </a:rPr>
              <a:t>1. </a:t>
            </a:r>
            <a:r>
              <a:rPr lang="en-US" sz="3300" b="1" dirty="0">
                <a:solidFill>
                  <a:schemeClr val="tx1"/>
                </a:solidFill>
              </a:rPr>
              <a:t>What do you hope to get out of college?</a:t>
            </a:r>
          </a:p>
          <a:p>
            <a:pPr marL="0" indent="0">
              <a:buNone/>
            </a:pPr>
            <a:r>
              <a:rPr lang="en-US" sz="3300" b="1" dirty="0">
                <a:solidFill>
                  <a:schemeClr val="tx1"/>
                </a:solidFill>
              </a:rPr>
              <a:t>2. What are your career interests?</a:t>
            </a:r>
          </a:p>
          <a:p>
            <a:pPr marL="0" indent="0">
              <a:buNone/>
            </a:pPr>
            <a:r>
              <a:rPr lang="en-US" sz="3300" b="1" dirty="0">
                <a:solidFill>
                  <a:schemeClr val="tx1"/>
                </a:solidFill>
              </a:rPr>
              <a:t>3. What is your favorite subject? Why?</a:t>
            </a:r>
          </a:p>
          <a:p>
            <a:pPr marL="0" indent="0">
              <a:buNone/>
            </a:pPr>
            <a:r>
              <a:rPr lang="en-US" sz="3300" b="1" dirty="0">
                <a:solidFill>
                  <a:schemeClr val="tx1"/>
                </a:solidFill>
              </a:rPr>
              <a:t>4. Least favorite subject why?</a:t>
            </a:r>
          </a:p>
          <a:p>
            <a:pPr marL="0" indent="0">
              <a:buNone/>
            </a:pPr>
            <a:r>
              <a:rPr lang="en-US" sz="3300" b="1" dirty="0">
                <a:solidFill>
                  <a:schemeClr val="tx1"/>
                </a:solidFill>
              </a:rPr>
              <a:t>5. What can you see yourself doing in the future? </a:t>
            </a:r>
          </a:p>
          <a:p>
            <a:pPr marL="0" indent="0">
              <a:buNone/>
            </a:pPr>
            <a:r>
              <a:rPr lang="en-US" sz="3300" b="1" dirty="0">
                <a:solidFill>
                  <a:schemeClr val="tx1"/>
                </a:solidFill>
              </a:rPr>
              <a:t>6. What kinds of activities are you involved in? Which are your favorite and why?</a:t>
            </a:r>
            <a:endParaRPr lang="en-US" b="1" dirty="0">
              <a:solidFill>
                <a:schemeClr val="tx1"/>
              </a:solidFill>
            </a:endParaRPr>
          </a:p>
          <a:p>
            <a:endParaRPr lang="en-US" dirty="0"/>
          </a:p>
          <a:p>
            <a:endParaRPr lang="en-US" dirty="0"/>
          </a:p>
        </p:txBody>
      </p:sp>
      <p:pic>
        <p:nvPicPr>
          <p:cNvPr id="1026" name="Picture 2" descr="Image result for make a list">
            <a:hlinkClick r:id="rId3"/>
            <a:extLst>
              <a:ext uri="{FF2B5EF4-FFF2-40B4-BE49-F238E27FC236}">
                <a16:creationId xmlns:a16="http://schemas.microsoft.com/office/drawing/2014/main" id="{63A10BFD-1330-6648-ABBD-EDC90A73C2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9270" y="3065178"/>
            <a:ext cx="1976496"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7843376" y="2163495"/>
            <a:ext cx="4135264" cy="452431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2400" b="1" dirty="0"/>
          </a:p>
          <a:p>
            <a:r>
              <a:rPr lang="en-US" sz="2400" b="1" dirty="0"/>
              <a:t>Questions to Ask Colleges</a:t>
            </a:r>
          </a:p>
          <a:p>
            <a:endParaRPr lang="en-US" sz="2400" b="1" dirty="0"/>
          </a:p>
          <a:p>
            <a:r>
              <a:rPr lang="en-US" b="1" dirty="0">
                <a:solidFill>
                  <a:schemeClr val="tx1"/>
                </a:solidFill>
              </a:rPr>
              <a:t>1.Do you have the majors I am interested in?</a:t>
            </a:r>
          </a:p>
          <a:p>
            <a:endParaRPr lang="en-US" b="1" dirty="0">
              <a:solidFill>
                <a:schemeClr val="tx1"/>
              </a:solidFill>
            </a:endParaRPr>
          </a:p>
          <a:p>
            <a:r>
              <a:rPr lang="en-US" b="1" dirty="0">
                <a:solidFill>
                  <a:schemeClr val="tx1"/>
                </a:solidFill>
              </a:rPr>
              <a:t>2. Does your school have a learning support program that works with this major?</a:t>
            </a:r>
          </a:p>
          <a:p>
            <a:endParaRPr lang="en-US" b="1" dirty="0">
              <a:solidFill>
                <a:schemeClr val="tx1"/>
              </a:solidFill>
            </a:endParaRPr>
          </a:p>
          <a:p>
            <a:r>
              <a:rPr lang="en-US" b="1" dirty="0">
                <a:solidFill>
                  <a:schemeClr val="tx1"/>
                </a:solidFill>
              </a:rPr>
              <a:t>3. Are there modified requirements for entry due to my disability?</a:t>
            </a:r>
          </a:p>
          <a:p>
            <a:endParaRPr lang="en-US" b="1" dirty="0">
              <a:solidFill>
                <a:schemeClr val="tx1"/>
              </a:solidFill>
            </a:endParaRPr>
          </a:p>
          <a:p>
            <a:r>
              <a:rPr lang="en-US" b="1" dirty="0">
                <a:solidFill>
                  <a:schemeClr val="tx1"/>
                </a:solidFill>
              </a:rPr>
              <a:t>4. How does your career center support me in finding internships and jobs?</a:t>
            </a:r>
          </a:p>
        </p:txBody>
      </p:sp>
      <p:sp>
        <p:nvSpPr>
          <p:cNvPr id="7" name="Right Arrow 6">
            <a:extLst>
              <a:ext uri="{FF2B5EF4-FFF2-40B4-BE49-F238E27FC236}">
                <a16:creationId xmlns:a16="http://schemas.microsoft.com/office/drawing/2014/main" id="{7CFDD328-FF6A-C945-95F1-F8519EA10D0E}"/>
              </a:ext>
            </a:extLst>
          </p:cNvPr>
          <p:cNvSpPr/>
          <p:nvPr/>
        </p:nvSpPr>
        <p:spPr>
          <a:xfrm>
            <a:off x="4370613" y="4133849"/>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a:extLst>
              <a:ext uri="{FF2B5EF4-FFF2-40B4-BE49-F238E27FC236}">
                <a16:creationId xmlns:a16="http://schemas.microsoft.com/office/drawing/2014/main" id="{D541F3EC-D589-A345-8931-649EE330CB96}"/>
              </a:ext>
            </a:extLst>
          </p:cNvPr>
          <p:cNvSpPr/>
          <p:nvPr/>
        </p:nvSpPr>
        <p:spPr>
          <a:xfrm>
            <a:off x="7250211" y="4133849"/>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15" descr="Here are some questions you should ask in a college interview.">
            <a:extLst>
              <a:ext uri="{FF2B5EF4-FFF2-40B4-BE49-F238E27FC236}">
                <a16:creationId xmlns:a16="http://schemas.microsoft.com/office/drawing/2014/main" id="{0B184A1E-0D4B-A940-8705-FECC03B017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21475" y="912257"/>
            <a:ext cx="1607167" cy="122939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7" descr="Related image">
            <a:hlinkClick r:id="rId6"/>
            <a:extLst>
              <a:ext uri="{FF2B5EF4-FFF2-40B4-BE49-F238E27FC236}">
                <a16:creationId xmlns:a16="http://schemas.microsoft.com/office/drawing/2014/main" id="{5CE5B7B6-21CE-2B46-BC19-99DD2B6468E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358" y="912257"/>
            <a:ext cx="1428750" cy="107156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ACE9111-7B5B-1145-9F05-3418C675B00C}"/>
              </a:ext>
            </a:extLst>
          </p:cNvPr>
          <p:cNvSpPr txBox="1"/>
          <p:nvPr/>
        </p:nvSpPr>
        <p:spPr>
          <a:xfrm>
            <a:off x="2817361" y="265926"/>
            <a:ext cx="6480313" cy="646331"/>
          </a:xfrm>
          <a:prstGeom prst="rect">
            <a:avLst/>
          </a:prstGeom>
          <a:noFill/>
        </p:spPr>
        <p:txBody>
          <a:bodyPr wrap="square" rtlCol="0">
            <a:spAutoFit/>
          </a:bodyPr>
          <a:lstStyle/>
          <a:p>
            <a:pPr algn="ctr"/>
            <a:r>
              <a:rPr lang="en-US" sz="3600" b="1" dirty="0"/>
              <a:t>College Goals / Major / Career</a:t>
            </a:r>
          </a:p>
        </p:txBody>
      </p:sp>
    </p:spTree>
    <p:extLst>
      <p:ext uri="{BB962C8B-B14F-4D97-AF65-F5344CB8AC3E}">
        <p14:creationId xmlns:p14="http://schemas.microsoft.com/office/powerpoint/2010/main" val="1067371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5" descr="Here are some questions you should ask in a college interview.">
            <a:extLst>
              <a:ext uri="{FF2B5EF4-FFF2-40B4-BE49-F238E27FC236}">
                <a16:creationId xmlns:a16="http://schemas.microsoft.com/office/drawing/2014/main" id="{459715D6-433E-194F-AA24-C2E4DE9F9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21340" y="981562"/>
            <a:ext cx="1470660" cy="119369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7929563" y="2299395"/>
            <a:ext cx="4011196" cy="424731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Questions to Ask Colleges</a:t>
            </a:r>
          </a:p>
          <a:p>
            <a:endParaRPr lang="en-US" dirty="0"/>
          </a:p>
          <a:p>
            <a:r>
              <a:rPr lang="en-US" b="1" dirty="0">
                <a:solidFill>
                  <a:schemeClr val="tx1"/>
                </a:solidFill>
              </a:rPr>
              <a:t>1.Does the college have the items on your wish list?</a:t>
            </a:r>
          </a:p>
          <a:p>
            <a:pPr marL="342900" indent="-342900">
              <a:buFont typeface="+mj-lt"/>
              <a:buAutoNum type="arabicPeriod"/>
            </a:pPr>
            <a:endParaRPr lang="en-US" b="1" dirty="0">
              <a:solidFill>
                <a:schemeClr val="tx1"/>
              </a:solidFill>
            </a:endParaRPr>
          </a:p>
          <a:p>
            <a:endParaRPr lang="en-US" b="1" dirty="0">
              <a:solidFill>
                <a:schemeClr val="tx1"/>
              </a:solidFill>
            </a:endParaRPr>
          </a:p>
          <a:p>
            <a:r>
              <a:rPr lang="en-US" b="1" dirty="0">
                <a:solidFill>
                  <a:schemeClr val="tx1"/>
                </a:solidFill>
              </a:rPr>
              <a:t>2. How easy/ difficult is it to get involved in campus activities?</a:t>
            </a:r>
          </a:p>
          <a:p>
            <a:pPr marL="342900" indent="-342900">
              <a:buFont typeface="+mj-lt"/>
              <a:buAutoNum type="arabicPeriod"/>
            </a:pPr>
            <a:endParaRPr lang="en-US" dirty="0"/>
          </a:p>
          <a:p>
            <a:endParaRPr lang="en-US" dirty="0"/>
          </a:p>
          <a:p>
            <a:endParaRPr lang="en-US" dirty="0"/>
          </a:p>
          <a:p>
            <a:endParaRPr lang="en-US" dirty="0"/>
          </a:p>
          <a:p>
            <a:pPr marL="342900" indent="-342900">
              <a:buFont typeface="+mj-lt"/>
              <a:buAutoNum type="arabicPeriod"/>
            </a:pPr>
            <a:endParaRPr lang="en-US" dirty="0"/>
          </a:p>
          <a:p>
            <a:pPr marL="342900" indent="-342900">
              <a:buFont typeface="+mj-lt"/>
              <a:buAutoNum type="arabicPeriod"/>
            </a:pPr>
            <a:endParaRPr lang="en-US" dirty="0"/>
          </a:p>
          <a:p>
            <a:endParaRPr lang="en-US" dirty="0"/>
          </a:p>
        </p:txBody>
      </p:sp>
      <p:pic>
        <p:nvPicPr>
          <p:cNvPr id="10" name="Picture 17" descr="Related image">
            <a:hlinkClick r:id="rId4"/>
            <a:extLst>
              <a:ext uri="{FF2B5EF4-FFF2-40B4-BE49-F238E27FC236}">
                <a16:creationId xmlns:a16="http://schemas.microsoft.com/office/drawing/2014/main" id="{1B141B59-8548-C449-951D-812D913264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555" y="909537"/>
            <a:ext cx="1591590" cy="119369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3AF905-C8AB-6542-8504-8B825F9F28C9}"/>
              </a:ext>
            </a:extLst>
          </p:cNvPr>
          <p:cNvSpPr>
            <a:spLocks noGrp="1"/>
          </p:cNvSpPr>
          <p:nvPr>
            <p:ph type="title" idx="4294967295"/>
          </p:nvPr>
        </p:nvSpPr>
        <p:spPr>
          <a:xfrm>
            <a:off x="0" y="11113"/>
            <a:ext cx="12192000" cy="969962"/>
          </a:xfrm>
        </p:spPr>
        <p:txBody>
          <a:bodyPr>
            <a:normAutofit/>
          </a:bodyPr>
          <a:lstStyle/>
          <a:p>
            <a:pPr algn="ctr"/>
            <a:r>
              <a:rPr lang="en-US" b="1" dirty="0">
                <a:solidFill>
                  <a:schemeClr val="tx1"/>
                </a:solidFill>
              </a:rPr>
              <a:t>Size of College / Location </a:t>
            </a:r>
          </a:p>
        </p:txBody>
      </p:sp>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320600" y="2228406"/>
            <a:ext cx="4149725" cy="4435475"/>
          </a:xfrm>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p>
            <a:pPr marL="0" indent="0" algn="ctr">
              <a:buNone/>
            </a:pPr>
            <a:r>
              <a:rPr lang="en-US" sz="4500" b="1" dirty="0"/>
              <a:t>Things to Discuss</a:t>
            </a:r>
          </a:p>
          <a:p>
            <a:pPr marL="0" indent="0">
              <a:buNone/>
            </a:pPr>
            <a:endParaRPr lang="en-US" sz="4500" dirty="0"/>
          </a:p>
          <a:p>
            <a:pPr>
              <a:buFont typeface="+mj-lt"/>
              <a:buAutoNum type="arabicPeriod"/>
            </a:pPr>
            <a:r>
              <a:rPr lang="en-US" sz="4500" b="1" dirty="0">
                <a:solidFill>
                  <a:schemeClr val="tx1"/>
                </a:solidFill>
              </a:rPr>
              <a:t>What kinds of activities are you involved in? Do you want to do similar things in college?</a:t>
            </a:r>
          </a:p>
          <a:p>
            <a:pPr>
              <a:buFont typeface="+mj-lt"/>
              <a:buAutoNum type="arabicPeriod"/>
            </a:pPr>
            <a:r>
              <a:rPr lang="en-US" sz="4500" b="1" dirty="0">
                <a:solidFill>
                  <a:schemeClr val="tx1"/>
                </a:solidFill>
              </a:rPr>
              <a:t>Do you like to interact in class or are you an active listener?</a:t>
            </a:r>
          </a:p>
          <a:p>
            <a:pPr>
              <a:buFont typeface="+mj-lt"/>
              <a:buAutoNum type="arabicPeriod"/>
            </a:pPr>
            <a:r>
              <a:rPr lang="en-US" sz="4500" b="1" dirty="0">
                <a:solidFill>
                  <a:schemeClr val="tx1"/>
                </a:solidFill>
              </a:rPr>
              <a:t>Do you want to go school in the East, West, South or North?</a:t>
            </a:r>
          </a:p>
          <a:p>
            <a:pPr>
              <a:buFont typeface="+mj-lt"/>
              <a:buAutoNum type="arabicPeriod"/>
            </a:pPr>
            <a:r>
              <a:rPr lang="en-US" sz="4500" b="1" dirty="0">
                <a:solidFill>
                  <a:schemeClr val="tx1"/>
                </a:solidFill>
              </a:rPr>
              <a:t>Is a campus important to you? Or Do you prefer a city? Why? Or a campus near a city?</a:t>
            </a:r>
          </a:p>
          <a:p>
            <a:pPr>
              <a:buFont typeface="+mj-lt"/>
              <a:buAutoNum type="arabicPeriod"/>
            </a:pPr>
            <a:r>
              <a:rPr lang="en-US" sz="4500" b="1" dirty="0">
                <a:solidFill>
                  <a:schemeClr val="tx1"/>
                </a:solidFill>
              </a:rPr>
              <a:t>Is Greek Life important to you?</a:t>
            </a:r>
          </a:p>
          <a:p>
            <a:pPr>
              <a:buFont typeface="+mj-lt"/>
              <a:buAutoNum type="arabicPeriod"/>
            </a:pPr>
            <a:r>
              <a:rPr lang="en-US" sz="4500" b="1" dirty="0">
                <a:solidFill>
                  <a:schemeClr val="tx1"/>
                </a:solidFill>
              </a:rPr>
              <a:t>Are college sporting events exciting to you?</a:t>
            </a:r>
          </a:p>
          <a:p>
            <a:pPr>
              <a:buFont typeface="+mj-lt"/>
              <a:buAutoNum type="arabicPeriod"/>
            </a:pPr>
            <a:r>
              <a:rPr lang="en-US" sz="4500" b="1" dirty="0">
                <a:solidFill>
                  <a:schemeClr val="tx1"/>
                </a:solidFill>
              </a:rPr>
              <a:t>Do you have a preference of a big, medium or small school? Why?</a:t>
            </a:r>
            <a:endParaRPr lang="en-US" b="1" dirty="0">
              <a:solidFill>
                <a:schemeClr val="tx1"/>
              </a:solidFill>
            </a:endParaRPr>
          </a:p>
          <a:p>
            <a:pPr marL="0" indent="0">
              <a:buNone/>
            </a:pPr>
            <a:endParaRPr lang="en-US" dirty="0"/>
          </a:p>
        </p:txBody>
      </p:sp>
      <p:pic>
        <p:nvPicPr>
          <p:cNvPr id="1026" name="Picture 2" descr="Image result for make a list">
            <a:hlinkClick r:id="rId6"/>
            <a:extLst>
              <a:ext uri="{FF2B5EF4-FFF2-40B4-BE49-F238E27FC236}">
                <a16:creationId xmlns:a16="http://schemas.microsoft.com/office/drawing/2014/main" id="{63A10BFD-1330-6648-ABBD-EDC90A73C2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66944" y="2724150"/>
            <a:ext cx="1951672" cy="2895600"/>
          </a:xfrm>
          <a:prstGeom prst="rect">
            <a:avLst/>
          </a:prstGeom>
          <a:noFill/>
          <a:extLst>
            <a:ext uri="{909E8E84-426E-40DD-AFC4-6F175D3DCCD1}">
              <a14:hiddenFill xmlns:a14="http://schemas.microsoft.com/office/drawing/2010/main">
                <a:solidFill>
                  <a:srgbClr val="FFFFFF"/>
                </a:solidFill>
              </a14:hiddenFill>
            </a:ext>
          </a:extLst>
        </p:spPr>
      </p:pic>
      <p:sp>
        <p:nvSpPr>
          <p:cNvPr id="7" name="Right Arrow 6">
            <a:extLst>
              <a:ext uri="{FF2B5EF4-FFF2-40B4-BE49-F238E27FC236}">
                <a16:creationId xmlns:a16="http://schemas.microsoft.com/office/drawing/2014/main" id="{31F8CE50-C227-CE45-A155-F1415BBEDC4A}"/>
              </a:ext>
            </a:extLst>
          </p:cNvPr>
          <p:cNvSpPr/>
          <p:nvPr/>
        </p:nvSpPr>
        <p:spPr>
          <a:xfrm>
            <a:off x="4470325" y="4192052"/>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A4D72DC-F18D-7B4B-A166-9F210FCDF3E3}"/>
              </a:ext>
            </a:extLst>
          </p:cNvPr>
          <p:cNvSpPr/>
          <p:nvPr/>
        </p:nvSpPr>
        <p:spPr>
          <a:xfrm>
            <a:off x="5415086" y="2724150"/>
            <a:ext cx="2343623" cy="646331"/>
          </a:xfrm>
          <a:prstGeom prst="rect">
            <a:avLst/>
          </a:prstGeom>
          <a:noFill/>
        </p:spPr>
        <p:txBody>
          <a:bodyPr wrap="square" lIns="91440" tIns="45720" rIns="91440" bIns="45720">
            <a:spAutoFit/>
          </a:bodyPr>
          <a:lstStyle/>
          <a:p>
            <a:pPr algn="ct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Make a</a:t>
            </a:r>
            <a:b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List</a:t>
            </a:r>
          </a:p>
        </p:txBody>
      </p:sp>
      <p:sp>
        <p:nvSpPr>
          <p:cNvPr id="11" name="Right Arrow 10">
            <a:extLst>
              <a:ext uri="{FF2B5EF4-FFF2-40B4-BE49-F238E27FC236}">
                <a16:creationId xmlns:a16="http://schemas.microsoft.com/office/drawing/2014/main" id="{8D177F22-DF0C-2A42-9968-BEDB443BF225}"/>
              </a:ext>
            </a:extLst>
          </p:cNvPr>
          <p:cNvSpPr/>
          <p:nvPr/>
        </p:nvSpPr>
        <p:spPr>
          <a:xfrm>
            <a:off x="7318022" y="4115167"/>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57524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622E-C9A9-D441-93A3-F7320D2DD21C}"/>
              </a:ext>
            </a:extLst>
          </p:cNvPr>
          <p:cNvSpPr>
            <a:spLocks noGrp="1"/>
          </p:cNvSpPr>
          <p:nvPr>
            <p:ph type="title"/>
          </p:nvPr>
        </p:nvSpPr>
        <p:spPr/>
        <p:txBody>
          <a:bodyPr>
            <a:normAutofit/>
          </a:bodyPr>
          <a:lstStyle/>
          <a:p>
            <a:r>
              <a:rPr lang="en-US" dirty="0"/>
              <a:t>Making The Most of  A College Fair</a:t>
            </a:r>
          </a:p>
        </p:txBody>
      </p:sp>
      <p:sp>
        <p:nvSpPr>
          <p:cNvPr id="3" name="TextBox 2">
            <a:extLst>
              <a:ext uri="{FF2B5EF4-FFF2-40B4-BE49-F238E27FC236}">
                <a16:creationId xmlns:a16="http://schemas.microsoft.com/office/drawing/2014/main" id="{6CA010AC-7036-314E-A306-F4505F99828A}"/>
              </a:ext>
            </a:extLst>
          </p:cNvPr>
          <p:cNvSpPr txBox="1"/>
          <p:nvPr/>
        </p:nvSpPr>
        <p:spPr>
          <a:xfrm>
            <a:off x="4094923" y="1619273"/>
            <a:ext cx="7156174" cy="3816429"/>
          </a:xfrm>
          <a:prstGeom prst="rect">
            <a:avLst/>
          </a:prstGeom>
          <a:noFill/>
        </p:spPr>
        <p:txBody>
          <a:bodyPr wrap="square" rtlCol="0">
            <a:spAutoFit/>
          </a:bodyPr>
          <a:lstStyle/>
          <a:p>
            <a:pPr algn="ctr"/>
            <a:r>
              <a:rPr lang="en-US" sz="3200" dirty="0"/>
              <a:t>The Bottom Line</a:t>
            </a:r>
          </a:p>
          <a:p>
            <a:pPr algn="ctr"/>
            <a:endParaRPr lang="en-US" sz="3200" dirty="0"/>
          </a:p>
          <a:p>
            <a:pPr algn="ctr"/>
            <a:r>
              <a:rPr lang="en-US" sz="3200" dirty="0"/>
              <a:t>There is a Pathway for Everyone </a:t>
            </a:r>
          </a:p>
          <a:p>
            <a:pPr algn="ctr"/>
            <a:endParaRPr lang="en-US" sz="3200" dirty="0"/>
          </a:p>
          <a:p>
            <a:pPr algn="ctr"/>
            <a:r>
              <a:rPr lang="en-US" sz="3200" dirty="0"/>
              <a:t>Finding the right pathway for you requires honest discussion and reflection </a:t>
            </a:r>
          </a:p>
          <a:p>
            <a:pPr algn="ctr"/>
            <a:r>
              <a:rPr lang="en-US" sz="3200" dirty="0"/>
              <a:t>as well as research </a:t>
            </a:r>
          </a:p>
          <a:p>
            <a:endParaRPr lang="en-US" dirty="0"/>
          </a:p>
        </p:txBody>
      </p:sp>
    </p:spTree>
    <p:extLst>
      <p:ext uri="{BB962C8B-B14F-4D97-AF65-F5344CB8AC3E}">
        <p14:creationId xmlns:p14="http://schemas.microsoft.com/office/powerpoint/2010/main" val="357450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0B4AA24-54A8-964E-A5E8-003E7D4F5817}"/>
              </a:ext>
            </a:extLst>
          </p:cNvPr>
          <p:cNvSpPr>
            <a:spLocks noGrp="1"/>
          </p:cNvSpPr>
          <p:nvPr>
            <p:ph type="title"/>
          </p:nvPr>
        </p:nvSpPr>
        <p:spPr>
          <a:xfrm>
            <a:off x="494260" y="1683144"/>
            <a:ext cx="2774922" cy="3491712"/>
          </a:xfrm>
        </p:spPr>
        <p:txBody>
          <a:bodyPr>
            <a:normAutofit/>
          </a:bodyPr>
          <a:lstStyle/>
          <a:p>
            <a:br>
              <a:rPr lang="en-US" sz="3300" dirty="0"/>
            </a:br>
            <a:br>
              <a:rPr lang="en-US" sz="3300" dirty="0"/>
            </a:br>
            <a:r>
              <a:rPr lang="en-US" sz="3300" dirty="0"/>
              <a:t>There Are No Limits to What Individuals with LD Can Achieve! </a:t>
            </a:r>
          </a:p>
        </p:txBody>
      </p:sp>
      <p:sp>
        <p:nvSpPr>
          <p:cNvPr id="3" name="Content Placeholder 2">
            <a:extLst>
              <a:ext uri="{FF2B5EF4-FFF2-40B4-BE49-F238E27FC236}">
                <a16:creationId xmlns:a16="http://schemas.microsoft.com/office/drawing/2014/main" id="{67694611-919C-024E-87AC-4F4E01507307}"/>
              </a:ext>
            </a:extLst>
          </p:cNvPr>
          <p:cNvSpPr>
            <a:spLocks noGrp="1"/>
          </p:cNvSpPr>
          <p:nvPr>
            <p:ph idx="1"/>
          </p:nvPr>
        </p:nvSpPr>
        <p:spPr>
          <a:xfrm>
            <a:off x="4361606" y="1683143"/>
            <a:ext cx="6627377" cy="3491713"/>
          </a:xfrm>
        </p:spPr>
        <p:txBody>
          <a:bodyPr>
            <a:normAutofit/>
          </a:bodyPr>
          <a:lstStyle/>
          <a:p>
            <a:pPr marL="0" indent="0">
              <a:buNone/>
            </a:pPr>
            <a:r>
              <a:rPr lang="en-US" sz="2400" dirty="0"/>
              <a:t>Sheldon H. Horowitz, Ed.D., Director of LD Resources National Center for Learning Disabilities says it best, </a:t>
            </a:r>
          </a:p>
          <a:p>
            <a:pPr marL="0" indent="0">
              <a:buNone/>
            </a:pPr>
            <a:r>
              <a:rPr lang="en-US" sz="2400" dirty="0"/>
              <a:t>“Learning disabilities are not a prescription for failure. With the right kinds of instruction, guidance and support, there are no limits to what individuals with LD can achieve.”</a:t>
            </a:r>
            <a:endParaRPr lang="en-US"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7036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Shape 16">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3870080-6CF1-B744-8784-D7BD2C8BC802}"/>
              </a:ext>
            </a:extLst>
          </p:cNvPr>
          <p:cNvSpPr>
            <a:spLocks noGrp="1"/>
          </p:cNvSpPr>
          <p:nvPr>
            <p:ph type="title"/>
          </p:nvPr>
        </p:nvSpPr>
        <p:spPr>
          <a:xfrm>
            <a:off x="1202834" y="1705232"/>
            <a:ext cx="7056444" cy="2057647"/>
          </a:xfrm>
        </p:spPr>
        <p:txBody>
          <a:bodyPr vert="horz" lIns="91440" tIns="45720" rIns="91440" bIns="45720" rtlCol="0" anchor="b">
            <a:normAutofit/>
          </a:bodyPr>
          <a:lstStyle/>
          <a:p>
            <a:pPr algn="ctr"/>
            <a:r>
              <a:rPr lang="en-US" dirty="0">
                <a:solidFill>
                  <a:schemeClr val="accent1"/>
                </a:solidFill>
              </a:rPr>
              <a:t>3 Models </a:t>
            </a:r>
            <a:br>
              <a:rPr lang="en-US" dirty="0">
                <a:solidFill>
                  <a:schemeClr val="accent1"/>
                </a:solidFill>
              </a:rPr>
            </a:br>
            <a:r>
              <a:rPr lang="en-US" dirty="0">
                <a:solidFill>
                  <a:schemeClr val="accent1"/>
                </a:solidFill>
              </a:rPr>
              <a:t>of College Supports</a:t>
            </a:r>
          </a:p>
        </p:txBody>
      </p:sp>
      <p:sp>
        <p:nvSpPr>
          <p:cNvPr id="3" name="Text Placeholder 2">
            <a:extLst>
              <a:ext uri="{FF2B5EF4-FFF2-40B4-BE49-F238E27FC236}">
                <a16:creationId xmlns:a16="http://schemas.microsoft.com/office/drawing/2014/main" id="{4ECC0D87-9A4C-4043-8041-F78E0A136A66}"/>
              </a:ext>
            </a:extLst>
          </p:cNvPr>
          <p:cNvSpPr>
            <a:spLocks noGrp="1"/>
          </p:cNvSpPr>
          <p:nvPr>
            <p:ph type="body" idx="1"/>
          </p:nvPr>
        </p:nvSpPr>
        <p:spPr>
          <a:xfrm>
            <a:off x="8765878" y="1548809"/>
            <a:ext cx="3021621" cy="1709159"/>
          </a:xfrm>
        </p:spPr>
        <p:txBody>
          <a:bodyPr vert="horz" lIns="91440" tIns="45720" rIns="91440" bIns="45720" rtlCol="0" anchor="t">
            <a:noAutofit/>
          </a:bodyPr>
          <a:lstStyle/>
          <a:p>
            <a:pPr algn="r"/>
            <a:r>
              <a:rPr lang="en-US" sz="3200" b="1" dirty="0">
                <a:solidFill>
                  <a:srgbClr val="FFFFFF"/>
                </a:solidFill>
              </a:rPr>
              <a:t>Services / Basic Supports</a:t>
            </a:r>
          </a:p>
          <a:p>
            <a:pPr algn="r"/>
            <a:endParaRPr lang="en-US" sz="3200" b="1" dirty="0">
              <a:solidFill>
                <a:srgbClr val="FFFFFF"/>
              </a:solidFill>
            </a:endParaRPr>
          </a:p>
          <a:p>
            <a:pPr algn="r"/>
            <a:r>
              <a:rPr lang="en-US" sz="3200" b="1" dirty="0">
                <a:solidFill>
                  <a:srgbClr val="FFFFFF"/>
                </a:solidFill>
              </a:rPr>
              <a:t>Coordinated Services</a:t>
            </a:r>
          </a:p>
          <a:p>
            <a:pPr algn="r"/>
            <a:endParaRPr lang="en-US" sz="3200" b="1" dirty="0">
              <a:solidFill>
                <a:srgbClr val="FFFFFF"/>
              </a:solidFill>
            </a:endParaRPr>
          </a:p>
          <a:p>
            <a:pPr algn="r"/>
            <a:r>
              <a:rPr lang="en-US" sz="3200" b="1" dirty="0">
                <a:solidFill>
                  <a:srgbClr val="FFFFFF"/>
                </a:solidFill>
              </a:rPr>
              <a:t>Structured Program </a:t>
            </a:r>
          </a:p>
        </p:txBody>
      </p:sp>
    </p:spTree>
    <p:extLst>
      <p:ext uri="{BB962C8B-B14F-4D97-AF65-F5344CB8AC3E}">
        <p14:creationId xmlns:p14="http://schemas.microsoft.com/office/powerpoint/2010/main" val="3615817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ight Arrow 3">
            <a:extLst>
              <a:ext uri="{FF2B5EF4-FFF2-40B4-BE49-F238E27FC236}">
                <a16:creationId xmlns:a16="http://schemas.microsoft.com/office/drawing/2014/main" id="{BB32637E-AC6C-3249-A4E6-0B8CBF081E07}"/>
              </a:ext>
            </a:extLst>
          </p:cNvPr>
          <p:cNvSpPr/>
          <p:nvPr/>
        </p:nvSpPr>
        <p:spPr>
          <a:xfrm>
            <a:off x="8405212" y="3286566"/>
            <a:ext cx="1071563" cy="4429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a:extLst>
              <a:ext uri="{FF2B5EF4-FFF2-40B4-BE49-F238E27FC236}">
                <a16:creationId xmlns:a16="http://schemas.microsoft.com/office/drawing/2014/main" id="{031F2129-1FAD-1A44-973A-7286468BC87C}"/>
              </a:ext>
            </a:extLst>
          </p:cNvPr>
          <p:cNvSpPr/>
          <p:nvPr/>
        </p:nvSpPr>
        <p:spPr>
          <a:xfrm>
            <a:off x="8668172" y="1455930"/>
            <a:ext cx="1071563" cy="4429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C469B04A-20E6-AD43-8692-A621DC4438FD}"/>
              </a:ext>
            </a:extLst>
          </p:cNvPr>
          <p:cNvSpPr txBox="1"/>
          <p:nvPr/>
        </p:nvSpPr>
        <p:spPr>
          <a:xfrm>
            <a:off x="11264" y="1254892"/>
            <a:ext cx="3451912" cy="3785652"/>
          </a:xfrm>
          <a:prstGeom prst="rect">
            <a:avLst/>
          </a:prstGeom>
          <a:noFill/>
        </p:spPr>
        <p:txBody>
          <a:bodyPr wrap="square" rtlCol="0">
            <a:spAutoFit/>
          </a:bodyPr>
          <a:lstStyle/>
          <a:p>
            <a:pPr algn="ctr"/>
            <a:r>
              <a:rPr lang="en-US" sz="4000" dirty="0">
                <a:latin typeface="+mj-lt"/>
              </a:rPr>
              <a:t>What does your child need for success?</a:t>
            </a:r>
          </a:p>
          <a:p>
            <a:pPr algn="ctr"/>
            <a:endParaRPr lang="en-US" sz="4000" dirty="0">
              <a:latin typeface="+mj-lt"/>
            </a:endParaRPr>
          </a:p>
          <a:p>
            <a:pPr algn="ctr"/>
            <a:r>
              <a:rPr lang="en-US" sz="4000" dirty="0">
                <a:latin typeface="+mj-lt"/>
              </a:rPr>
              <a:t>What School is the right “fit”?</a:t>
            </a:r>
          </a:p>
        </p:txBody>
      </p:sp>
      <p:pic>
        <p:nvPicPr>
          <p:cNvPr id="14" name="Picture 17" descr="Related image">
            <a:hlinkClick r:id="rId3"/>
            <a:extLst>
              <a:ext uri="{FF2B5EF4-FFF2-40B4-BE49-F238E27FC236}">
                <a16:creationId xmlns:a16="http://schemas.microsoft.com/office/drawing/2014/main" id="{4B7D085A-F22A-5E4B-B539-740B06765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3942" y="2800794"/>
            <a:ext cx="1885950" cy="141446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mage result for make a list">
            <a:hlinkClick r:id="rId5"/>
            <a:extLst>
              <a:ext uri="{FF2B5EF4-FFF2-40B4-BE49-F238E27FC236}">
                <a16:creationId xmlns:a16="http://schemas.microsoft.com/office/drawing/2014/main" id="{130B65C1-1B16-E947-8211-D6EDE8C2382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9144" y="2773116"/>
            <a:ext cx="1359418" cy="146981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5" descr="Here are some questions you should ask in a college interview.">
            <a:extLst>
              <a:ext uri="{FF2B5EF4-FFF2-40B4-BE49-F238E27FC236}">
                <a16:creationId xmlns:a16="http://schemas.microsoft.com/office/drawing/2014/main" id="{9F77FC36-59A9-F64A-B698-6472A0DF28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39735" y="2800794"/>
            <a:ext cx="1891955" cy="1597581"/>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DD5F006C-AEE4-A847-B97C-15C73957C434}"/>
              </a:ext>
            </a:extLst>
          </p:cNvPr>
          <p:cNvSpPr txBox="1">
            <a:spLocks/>
          </p:cNvSpPr>
          <p:nvPr/>
        </p:nvSpPr>
        <p:spPr>
          <a:xfrm>
            <a:off x="3309550" y="823986"/>
            <a:ext cx="8637373" cy="1414463"/>
          </a:xfrm>
          <a:prstGeom prst="rect">
            <a:avLst/>
          </a:prstGeom>
          <a:effectLst/>
        </p:spPr>
        <p:txBody>
          <a:bodyPr vert="horz" lIns="91440" tIns="45720" rIns="91440" bIns="45720" rtlCol="0" anchor="b">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sz="7200" dirty="0">
                <a:solidFill>
                  <a:schemeClr val="tx1"/>
                </a:solidFill>
              </a:rPr>
              <a:t>Talk        Think         Ask  </a:t>
            </a:r>
          </a:p>
        </p:txBody>
      </p:sp>
      <p:sp>
        <p:nvSpPr>
          <p:cNvPr id="13" name="Right Arrow 12">
            <a:extLst>
              <a:ext uri="{FF2B5EF4-FFF2-40B4-BE49-F238E27FC236}">
                <a16:creationId xmlns:a16="http://schemas.microsoft.com/office/drawing/2014/main" id="{C2690E56-8D86-7845-8BDF-235A57423693}"/>
              </a:ext>
            </a:extLst>
          </p:cNvPr>
          <p:cNvSpPr/>
          <p:nvPr/>
        </p:nvSpPr>
        <p:spPr>
          <a:xfrm>
            <a:off x="5443312" y="1383762"/>
            <a:ext cx="1071563" cy="4429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Arrow 17">
            <a:extLst>
              <a:ext uri="{FF2B5EF4-FFF2-40B4-BE49-F238E27FC236}">
                <a16:creationId xmlns:a16="http://schemas.microsoft.com/office/drawing/2014/main" id="{A84A07EF-49C6-9544-A45C-8BADD7FE3989}"/>
              </a:ext>
            </a:extLst>
          </p:cNvPr>
          <p:cNvSpPr/>
          <p:nvPr/>
        </p:nvSpPr>
        <p:spPr>
          <a:xfrm>
            <a:off x="5529892" y="3286568"/>
            <a:ext cx="1071563" cy="4429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682302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82A0C4-F54B-014F-AF4E-79CCD8B8A433}"/>
              </a:ext>
            </a:extLst>
          </p:cNvPr>
          <p:cNvSpPr>
            <a:spLocks noGrp="1"/>
          </p:cNvSpPr>
          <p:nvPr>
            <p:ph type="title"/>
          </p:nvPr>
        </p:nvSpPr>
        <p:spPr>
          <a:xfrm>
            <a:off x="0" y="1881381"/>
            <a:ext cx="3422822" cy="3762126"/>
          </a:xfrm>
        </p:spPr>
        <p:txBody>
          <a:bodyPr>
            <a:normAutofit/>
          </a:bodyPr>
          <a:lstStyle/>
          <a:p>
            <a:pPr algn="ctr"/>
            <a:r>
              <a:rPr lang="en-US" b="1" dirty="0"/>
              <a:t>Talk </a:t>
            </a:r>
            <a:br>
              <a:rPr lang="en-US" b="1" dirty="0"/>
            </a:br>
            <a:br>
              <a:rPr lang="en-US" b="1" dirty="0"/>
            </a:br>
            <a:r>
              <a:rPr lang="en-US" b="1" dirty="0"/>
              <a:t>Think</a:t>
            </a:r>
            <a:br>
              <a:rPr lang="en-US" b="1" dirty="0"/>
            </a:br>
            <a:br>
              <a:rPr lang="en-US" b="1" dirty="0"/>
            </a:br>
            <a:r>
              <a:rPr lang="en-US" b="1" dirty="0"/>
              <a:t>Ask</a:t>
            </a:r>
            <a:br>
              <a:rPr lang="en-US" dirty="0"/>
            </a:br>
            <a:br>
              <a:rPr lang="en-US" dirty="0"/>
            </a:br>
            <a:endParaRPr lang="en-US" dirty="0"/>
          </a:p>
        </p:txBody>
      </p:sp>
      <p:graphicFrame>
        <p:nvGraphicFramePr>
          <p:cNvPr id="8" name="Text Placeholder 5">
            <a:extLst>
              <a:ext uri="{FF2B5EF4-FFF2-40B4-BE49-F238E27FC236}">
                <a16:creationId xmlns:a16="http://schemas.microsoft.com/office/drawing/2014/main" id="{015FD97F-53CD-4F76-8E27-E294B12FF144}"/>
              </a:ext>
            </a:extLst>
          </p:cNvPr>
          <p:cNvGraphicFramePr>
            <a:graphicFrameLocks noGrp="1"/>
          </p:cNvGraphicFramePr>
          <p:nvPr>
            <p:ph idx="1"/>
            <p:extLst>
              <p:ext uri="{D42A27DB-BD31-4B8C-83A1-F6EECF244321}">
                <p14:modId xmlns:p14="http://schemas.microsoft.com/office/powerpoint/2010/main" val="2629143988"/>
              </p:ext>
            </p:extLst>
          </p:nvPr>
        </p:nvGraphicFramePr>
        <p:xfrm>
          <a:off x="3412525" y="1881381"/>
          <a:ext cx="8991600" cy="29377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9D90529A-2DCF-4C4B-A0D3-2F2555C79A6B}"/>
              </a:ext>
            </a:extLst>
          </p:cNvPr>
          <p:cNvSpPr txBox="1"/>
          <p:nvPr/>
        </p:nvSpPr>
        <p:spPr>
          <a:xfrm>
            <a:off x="3731742" y="582365"/>
            <a:ext cx="8353166" cy="769441"/>
          </a:xfrm>
          <a:prstGeom prst="rect">
            <a:avLst/>
          </a:prstGeom>
          <a:noFill/>
        </p:spPr>
        <p:txBody>
          <a:bodyPr wrap="square" rtlCol="0">
            <a:spAutoFit/>
          </a:bodyPr>
          <a:lstStyle/>
          <a:p>
            <a:r>
              <a:rPr lang="en-US" sz="4400" b="1" dirty="0"/>
              <a:t>The Categories to Reflect Upon</a:t>
            </a:r>
          </a:p>
        </p:txBody>
      </p:sp>
    </p:spTree>
    <p:extLst>
      <p:ext uri="{BB962C8B-B14F-4D97-AF65-F5344CB8AC3E}">
        <p14:creationId xmlns:p14="http://schemas.microsoft.com/office/powerpoint/2010/main" val="927335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F905-C8AB-6542-8504-8B825F9F28C9}"/>
              </a:ext>
            </a:extLst>
          </p:cNvPr>
          <p:cNvSpPr>
            <a:spLocks noGrp="1"/>
          </p:cNvSpPr>
          <p:nvPr>
            <p:ph type="title" idx="4294967295"/>
          </p:nvPr>
        </p:nvSpPr>
        <p:spPr>
          <a:xfrm>
            <a:off x="0" y="0"/>
            <a:ext cx="12192000" cy="969962"/>
          </a:xfrm>
        </p:spPr>
        <p:txBody>
          <a:bodyPr>
            <a:normAutofit/>
          </a:bodyPr>
          <a:lstStyle/>
          <a:p>
            <a:pPr algn="ctr"/>
            <a:r>
              <a:rPr lang="en-US" dirty="0">
                <a:solidFill>
                  <a:schemeClr val="tx1"/>
                </a:solidFill>
              </a:rPr>
              <a:t>Accommodations </a:t>
            </a:r>
          </a:p>
        </p:txBody>
      </p:sp>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0" y="2247030"/>
            <a:ext cx="3835400" cy="4171233"/>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marL="0" indent="0">
              <a:buNone/>
            </a:pPr>
            <a:endParaRPr lang="en-US" dirty="0"/>
          </a:p>
          <a:p>
            <a:pPr marL="0" indent="0">
              <a:buNone/>
            </a:pPr>
            <a:endParaRPr lang="en-US" dirty="0"/>
          </a:p>
          <a:p>
            <a:pPr marL="0" indent="0">
              <a:buNone/>
            </a:pPr>
            <a:endParaRPr lang="en-US" sz="2800" dirty="0"/>
          </a:p>
          <a:p>
            <a:pPr marL="0" indent="0" algn="ctr">
              <a:buNone/>
            </a:pPr>
            <a:r>
              <a:rPr lang="en-US" sz="2800" b="1" dirty="0">
                <a:solidFill>
                  <a:schemeClr val="bg1"/>
                </a:solidFill>
              </a:rPr>
              <a:t>Things to Discuss</a:t>
            </a:r>
          </a:p>
          <a:p>
            <a:pPr marL="0" indent="0">
              <a:buNone/>
            </a:pPr>
            <a:endParaRPr lang="en-US" sz="2800" b="1" dirty="0">
              <a:solidFill>
                <a:schemeClr val="tx1"/>
              </a:solidFill>
            </a:endParaRPr>
          </a:p>
          <a:p>
            <a:pPr marL="0" indent="0">
              <a:buNone/>
            </a:pPr>
            <a:r>
              <a:rPr lang="en-US" sz="2800" b="1" dirty="0">
                <a:solidFill>
                  <a:schemeClr val="tx1"/>
                </a:solidFill>
              </a:rPr>
              <a:t>1- What accommodations do you get now?</a:t>
            </a:r>
          </a:p>
          <a:p>
            <a:pPr marL="0" indent="0">
              <a:buNone/>
            </a:pPr>
            <a:endParaRPr lang="en-US" sz="2800" b="1" dirty="0">
              <a:solidFill>
                <a:schemeClr val="tx1"/>
              </a:solidFill>
            </a:endParaRPr>
          </a:p>
          <a:p>
            <a:pPr marL="0" indent="0">
              <a:buNone/>
            </a:pPr>
            <a:r>
              <a:rPr lang="en-US" sz="2800" b="1" dirty="0">
                <a:solidFill>
                  <a:schemeClr val="tx1"/>
                </a:solidFill>
              </a:rPr>
              <a:t>2 - What is helpful? What isn’t?</a:t>
            </a:r>
          </a:p>
          <a:p>
            <a:pPr marL="0" indent="0">
              <a:buNone/>
            </a:pPr>
            <a:endParaRPr lang="en-US" sz="2800" b="1" dirty="0">
              <a:solidFill>
                <a:schemeClr val="tx1"/>
              </a:solidFill>
            </a:endParaRPr>
          </a:p>
          <a:p>
            <a:pPr marL="0" indent="0">
              <a:buNone/>
            </a:pPr>
            <a:r>
              <a:rPr lang="en-US" sz="2800" b="1" dirty="0">
                <a:solidFill>
                  <a:schemeClr val="tx1"/>
                </a:solidFill>
              </a:rPr>
              <a:t>3 - What else would be helpful?</a:t>
            </a:r>
          </a:p>
          <a:p>
            <a:endParaRPr lang="en-US" dirty="0"/>
          </a:p>
          <a:p>
            <a:endParaRPr lang="en-US" dirty="0"/>
          </a:p>
          <a:p>
            <a:endParaRPr lang="en-US" dirty="0"/>
          </a:p>
          <a:p>
            <a:endParaRPr lang="en-US" dirty="0"/>
          </a:p>
          <a:p>
            <a:endParaRPr lang="en-US" dirty="0"/>
          </a:p>
          <a:p>
            <a:endParaRPr lang="en-US" dirty="0"/>
          </a:p>
        </p:txBody>
      </p:sp>
      <p:pic>
        <p:nvPicPr>
          <p:cNvPr id="1026" name="Picture 2" descr="Image result for make a list">
            <a:hlinkClick r:id="rId3"/>
            <a:extLst>
              <a:ext uri="{FF2B5EF4-FFF2-40B4-BE49-F238E27FC236}">
                <a16:creationId xmlns:a16="http://schemas.microsoft.com/office/drawing/2014/main" id="{63A10BFD-1330-6648-ABBD-EDC90A73C2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3790" y="3123009"/>
            <a:ext cx="2473185"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8079951" y="2247030"/>
            <a:ext cx="3696871" cy="4308872"/>
          </a:xfrm>
          <a:prstGeom prst="rect">
            <a:avLst/>
          </a:prstGeom>
          <a:solidFill>
            <a:schemeClr val="accent1"/>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solidFill>
                  <a:schemeClr val="bg1"/>
                </a:solidFill>
              </a:rPr>
              <a:t>Questions to Ask Colleges</a:t>
            </a:r>
          </a:p>
          <a:p>
            <a:endParaRPr lang="en-US" b="1" dirty="0">
              <a:solidFill>
                <a:schemeClr val="bg1"/>
              </a:solidFill>
            </a:endParaRPr>
          </a:p>
          <a:p>
            <a:r>
              <a:rPr lang="en-US" sz="2000" b="1" dirty="0">
                <a:solidFill>
                  <a:schemeClr val="tx1"/>
                </a:solidFill>
              </a:rPr>
              <a:t>1- How do I qualify the things on my list?</a:t>
            </a:r>
          </a:p>
          <a:p>
            <a:endParaRPr lang="en-US" sz="2000" b="1" dirty="0">
              <a:solidFill>
                <a:schemeClr val="tx1"/>
              </a:solidFill>
            </a:endParaRPr>
          </a:p>
          <a:p>
            <a:r>
              <a:rPr lang="en-US" sz="2000" b="1" dirty="0">
                <a:solidFill>
                  <a:schemeClr val="tx1"/>
                </a:solidFill>
              </a:rPr>
              <a:t>2- what documentation is required?</a:t>
            </a:r>
          </a:p>
          <a:p>
            <a:endParaRPr lang="en-US" sz="2000" b="1" dirty="0">
              <a:solidFill>
                <a:schemeClr val="tx1"/>
              </a:solidFill>
            </a:endParaRPr>
          </a:p>
          <a:p>
            <a:r>
              <a:rPr lang="en-US" sz="2000" b="1" dirty="0">
                <a:solidFill>
                  <a:schemeClr val="tx1"/>
                </a:solidFill>
              </a:rPr>
              <a:t>3- Are there any extra fees for these  accommodations?</a:t>
            </a:r>
          </a:p>
          <a:p>
            <a:endParaRPr lang="en-US" sz="2000" b="1" dirty="0">
              <a:solidFill>
                <a:schemeClr val="tx1"/>
              </a:solidFill>
            </a:endParaRPr>
          </a:p>
          <a:p>
            <a:r>
              <a:rPr lang="en-US" sz="2000" b="1" dirty="0">
                <a:solidFill>
                  <a:schemeClr val="tx1"/>
                </a:solidFill>
              </a:rPr>
              <a:t>4- Would I have priority course registration? </a:t>
            </a:r>
          </a:p>
          <a:p>
            <a:endParaRPr lang="en-US" b="1" dirty="0">
              <a:solidFill>
                <a:schemeClr val="tx1"/>
              </a:solidFill>
            </a:endParaRPr>
          </a:p>
        </p:txBody>
      </p:sp>
      <p:sp>
        <p:nvSpPr>
          <p:cNvPr id="8" name="Rectangle 7">
            <a:extLst>
              <a:ext uri="{FF2B5EF4-FFF2-40B4-BE49-F238E27FC236}">
                <a16:creationId xmlns:a16="http://schemas.microsoft.com/office/drawing/2014/main" id="{A137F6D3-CB3D-1643-A7ED-34560581F416}"/>
              </a:ext>
            </a:extLst>
          </p:cNvPr>
          <p:cNvSpPr/>
          <p:nvPr/>
        </p:nvSpPr>
        <p:spPr>
          <a:xfrm>
            <a:off x="4280814" y="3627290"/>
            <a:ext cx="3197514" cy="369332"/>
          </a:xfrm>
          <a:prstGeom prst="rect">
            <a:avLst/>
          </a:prstGeom>
          <a:noFill/>
        </p:spPr>
        <p:txBody>
          <a:bodyPr wrap="square" lIns="91440" tIns="45720" rIns="91440" bIns="45720">
            <a:spAutoFit/>
          </a:bodyPr>
          <a:lstStyle/>
          <a:p>
            <a:pPr algn="ct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Make a List</a:t>
            </a:r>
          </a:p>
        </p:txBody>
      </p:sp>
      <p:sp>
        <p:nvSpPr>
          <p:cNvPr id="9" name="Right Arrow 8">
            <a:extLst>
              <a:ext uri="{FF2B5EF4-FFF2-40B4-BE49-F238E27FC236}">
                <a16:creationId xmlns:a16="http://schemas.microsoft.com/office/drawing/2014/main" id="{570188F8-774C-ED41-B9B0-38FACD89A793}"/>
              </a:ext>
            </a:extLst>
          </p:cNvPr>
          <p:cNvSpPr/>
          <p:nvPr/>
        </p:nvSpPr>
        <p:spPr>
          <a:xfrm>
            <a:off x="4280814" y="3996622"/>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a:extLst>
              <a:ext uri="{FF2B5EF4-FFF2-40B4-BE49-F238E27FC236}">
                <a16:creationId xmlns:a16="http://schemas.microsoft.com/office/drawing/2014/main" id="{E8B42C39-D444-4648-952D-2DF7737B2D2D}"/>
              </a:ext>
            </a:extLst>
          </p:cNvPr>
          <p:cNvSpPr/>
          <p:nvPr/>
        </p:nvSpPr>
        <p:spPr>
          <a:xfrm>
            <a:off x="7555452" y="4079919"/>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39" name="Picture 15" descr="Here are some questions you should ask in a college interview.">
            <a:extLst>
              <a:ext uri="{FF2B5EF4-FFF2-40B4-BE49-F238E27FC236}">
                <a16:creationId xmlns:a16="http://schemas.microsoft.com/office/drawing/2014/main" id="{466508A1-4895-9343-B735-9EADE2C070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78621" y="783208"/>
            <a:ext cx="1733550" cy="1463822"/>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Related image">
            <a:hlinkClick r:id="rId6"/>
            <a:extLst>
              <a:ext uri="{FF2B5EF4-FFF2-40B4-BE49-F238E27FC236}">
                <a16:creationId xmlns:a16="http://schemas.microsoft.com/office/drawing/2014/main" id="{8D19A51B-6486-C548-926D-8DFB31B3A36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750" y="632022"/>
            <a:ext cx="1885950" cy="1414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5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5" descr="Here are some questions you should ask in a college interview.">
            <a:extLst>
              <a:ext uri="{FF2B5EF4-FFF2-40B4-BE49-F238E27FC236}">
                <a16:creationId xmlns:a16="http://schemas.microsoft.com/office/drawing/2014/main" id="{03CAB4B9-11CA-6049-8E65-81F39C6CE2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01153" y="906415"/>
            <a:ext cx="1369517" cy="125422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7" descr="Related image">
            <a:hlinkClick r:id="rId4"/>
            <a:extLst>
              <a:ext uri="{FF2B5EF4-FFF2-40B4-BE49-F238E27FC236}">
                <a16:creationId xmlns:a16="http://schemas.microsoft.com/office/drawing/2014/main" id="{7D3B1C16-2320-7C48-97C0-E9F1B5C6869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0" y="969280"/>
            <a:ext cx="1504656" cy="11284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3AF905-C8AB-6542-8504-8B825F9F28C9}"/>
              </a:ext>
            </a:extLst>
          </p:cNvPr>
          <p:cNvSpPr>
            <a:spLocks noGrp="1"/>
          </p:cNvSpPr>
          <p:nvPr>
            <p:ph type="title" idx="4294967295"/>
          </p:nvPr>
        </p:nvSpPr>
        <p:spPr>
          <a:xfrm>
            <a:off x="21330" y="190500"/>
            <a:ext cx="12170670" cy="969963"/>
          </a:xfrm>
        </p:spPr>
        <p:txBody>
          <a:bodyPr>
            <a:normAutofit/>
          </a:bodyPr>
          <a:lstStyle/>
          <a:p>
            <a:pPr algn="ctr"/>
            <a:r>
              <a:rPr lang="en-US" dirty="0">
                <a:solidFill>
                  <a:schemeClr val="tx1"/>
                </a:solidFill>
              </a:rPr>
              <a:t>Academics</a:t>
            </a:r>
          </a:p>
        </p:txBody>
      </p:sp>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0" y="2359025"/>
            <a:ext cx="4200525" cy="4248150"/>
          </a:xfrm>
        </p:spPr>
        <p:style>
          <a:lnRef idx="3">
            <a:schemeClr val="lt1"/>
          </a:lnRef>
          <a:fillRef idx="1">
            <a:schemeClr val="accent1"/>
          </a:fillRef>
          <a:effectRef idx="1">
            <a:schemeClr val="accent1"/>
          </a:effectRef>
          <a:fontRef idx="minor">
            <a:schemeClr val="lt1"/>
          </a:fontRef>
        </p:style>
        <p:txBody>
          <a:bodyPr>
            <a:normAutofit fontScale="55000" lnSpcReduction="20000"/>
          </a:bodyPr>
          <a:lstStyle/>
          <a:p>
            <a:pPr marL="0" indent="0" algn="ctr">
              <a:buNone/>
            </a:pPr>
            <a:endParaRPr lang="en-US" sz="2900" b="1" dirty="0"/>
          </a:p>
          <a:p>
            <a:pPr marL="0" indent="0" algn="ctr">
              <a:buNone/>
            </a:pPr>
            <a:r>
              <a:rPr lang="en-US" sz="2900" b="1" dirty="0"/>
              <a:t>Things to Discuss</a:t>
            </a:r>
          </a:p>
          <a:p>
            <a:pPr marL="0" indent="0">
              <a:buNone/>
            </a:pPr>
            <a:endParaRPr lang="en-US" sz="2900" b="1" dirty="0"/>
          </a:p>
          <a:p>
            <a:pPr marL="0" indent="0">
              <a:buNone/>
            </a:pPr>
            <a:r>
              <a:rPr lang="en-US" sz="2900" b="1" dirty="0">
                <a:solidFill>
                  <a:schemeClr val="tx1"/>
                </a:solidFill>
              </a:rPr>
              <a:t>1. What are your academic strengths / weaknesses?</a:t>
            </a:r>
          </a:p>
          <a:p>
            <a:pPr marL="0" indent="0">
              <a:buNone/>
            </a:pPr>
            <a:endParaRPr lang="en-US" sz="2900" b="1" dirty="0">
              <a:solidFill>
                <a:schemeClr val="tx1"/>
              </a:solidFill>
            </a:endParaRPr>
          </a:p>
          <a:p>
            <a:pPr marL="0" indent="0">
              <a:buNone/>
            </a:pPr>
            <a:r>
              <a:rPr lang="en-US" sz="2900" b="1" dirty="0">
                <a:solidFill>
                  <a:schemeClr val="tx1"/>
                </a:solidFill>
              </a:rPr>
              <a:t>2. What strategies do you use to help yourself academically</a:t>
            </a:r>
          </a:p>
          <a:p>
            <a:pPr marL="0" indent="0">
              <a:buNone/>
            </a:pPr>
            <a:endParaRPr lang="en-US" sz="2900" b="1" dirty="0">
              <a:solidFill>
                <a:schemeClr val="tx1"/>
              </a:solidFill>
            </a:endParaRPr>
          </a:p>
          <a:p>
            <a:pPr marL="0" indent="0">
              <a:buNone/>
            </a:pPr>
            <a:r>
              <a:rPr lang="en-US" sz="2900" b="1" dirty="0">
                <a:solidFill>
                  <a:schemeClr val="tx1"/>
                </a:solidFill>
              </a:rPr>
              <a:t>3. What help have you received in HS (tutoring, resource room, remedial classes etc.)?</a:t>
            </a:r>
          </a:p>
          <a:p>
            <a:pPr>
              <a:buFont typeface="+mj-lt"/>
              <a:buAutoNum type="arabicPeriod"/>
            </a:pPr>
            <a:endParaRPr lang="en-US" sz="2900" b="1" dirty="0">
              <a:solidFill>
                <a:schemeClr val="tx1"/>
              </a:solidFill>
            </a:endParaRPr>
          </a:p>
          <a:p>
            <a:pPr marL="0" indent="0">
              <a:buNone/>
            </a:pPr>
            <a:r>
              <a:rPr lang="en-US" sz="2900" b="1" dirty="0">
                <a:solidFill>
                  <a:schemeClr val="tx1"/>
                </a:solidFill>
              </a:rPr>
              <a:t>4. What academic supports do you receive outside of school? </a:t>
            </a:r>
            <a:endParaRPr lang="en-US" dirty="0">
              <a:solidFill>
                <a:schemeClr val="tx1"/>
              </a:solidFill>
            </a:endParaRPr>
          </a:p>
          <a:p>
            <a:endParaRPr lang="en-US" dirty="0"/>
          </a:p>
        </p:txBody>
      </p:sp>
      <p:pic>
        <p:nvPicPr>
          <p:cNvPr id="1026" name="Picture 2" descr="Image result for make a list">
            <a:hlinkClick r:id="rId6"/>
            <a:extLst>
              <a:ext uri="{FF2B5EF4-FFF2-40B4-BE49-F238E27FC236}">
                <a16:creationId xmlns:a16="http://schemas.microsoft.com/office/drawing/2014/main" id="{63A10BFD-1330-6648-ABBD-EDC90A73C2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22930" y="3035081"/>
            <a:ext cx="2068830"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7800976" y="2359223"/>
            <a:ext cx="4200524" cy="424731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b="1" dirty="0"/>
              <a:t>Questions to Ask Colleges</a:t>
            </a:r>
          </a:p>
          <a:p>
            <a:pPr algn="ctr"/>
            <a:endParaRPr lang="en-US" b="1" dirty="0"/>
          </a:p>
          <a:p>
            <a:r>
              <a:rPr lang="en-US" b="1" dirty="0">
                <a:solidFill>
                  <a:schemeClr val="tx1"/>
                </a:solidFill>
              </a:rPr>
              <a:t>1- Is there a tutoring center?</a:t>
            </a:r>
          </a:p>
          <a:p>
            <a:endParaRPr lang="en-US" b="1" dirty="0">
              <a:solidFill>
                <a:schemeClr val="tx1"/>
              </a:solidFill>
            </a:endParaRPr>
          </a:p>
          <a:p>
            <a:r>
              <a:rPr lang="en-US" b="1" dirty="0">
                <a:solidFill>
                  <a:schemeClr val="tx1"/>
                </a:solidFill>
              </a:rPr>
              <a:t>2- Are they students, professors or specialists who are familiar with my disability? </a:t>
            </a:r>
          </a:p>
          <a:p>
            <a:endParaRPr lang="en-US" b="1" dirty="0">
              <a:solidFill>
                <a:schemeClr val="tx1"/>
              </a:solidFill>
            </a:endParaRPr>
          </a:p>
          <a:p>
            <a:r>
              <a:rPr lang="en-US" b="1" dirty="0">
                <a:solidFill>
                  <a:schemeClr val="tx1"/>
                </a:solidFill>
              </a:rPr>
              <a:t>3- Is there a fee for such services?</a:t>
            </a:r>
          </a:p>
          <a:p>
            <a:endParaRPr lang="en-US" b="1" dirty="0">
              <a:solidFill>
                <a:schemeClr val="tx1"/>
              </a:solidFill>
            </a:endParaRPr>
          </a:p>
          <a:p>
            <a:r>
              <a:rPr lang="en-US" b="1" dirty="0">
                <a:solidFill>
                  <a:schemeClr val="tx1"/>
                </a:solidFill>
              </a:rPr>
              <a:t>3- How do I sign up for a tutor?</a:t>
            </a:r>
          </a:p>
          <a:p>
            <a:endParaRPr lang="en-US" b="1" dirty="0">
              <a:solidFill>
                <a:schemeClr val="tx1"/>
              </a:solidFill>
            </a:endParaRPr>
          </a:p>
          <a:p>
            <a:r>
              <a:rPr lang="en-US" b="1" dirty="0">
                <a:solidFill>
                  <a:schemeClr val="tx1"/>
                </a:solidFill>
              </a:rPr>
              <a:t>How often can I meet with a tutor?</a:t>
            </a:r>
          </a:p>
          <a:p>
            <a:endParaRPr lang="en-US" b="1" dirty="0">
              <a:solidFill>
                <a:schemeClr val="tx1"/>
              </a:solidFill>
            </a:endParaRPr>
          </a:p>
          <a:p>
            <a:r>
              <a:rPr lang="en-US" b="1" dirty="0">
                <a:solidFill>
                  <a:schemeClr val="tx1"/>
                </a:solidFill>
              </a:rPr>
              <a:t>What subjects do they tutor in?</a:t>
            </a:r>
          </a:p>
        </p:txBody>
      </p:sp>
      <p:sp>
        <p:nvSpPr>
          <p:cNvPr id="7" name="Rectangle 6">
            <a:extLst>
              <a:ext uri="{FF2B5EF4-FFF2-40B4-BE49-F238E27FC236}">
                <a16:creationId xmlns:a16="http://schemas.microsoft.com/office/drawing/2014/main" id="{74DB6187-86E5-3E42-85DB-D5C2FD4A0A63}"/>
              </a:ext>
            </a:extLst>
          </p:cNvPr>
          <p:cNvSpPr/>
          <p:nvPr/>
        </p:nvSpPr>
        <p:spPr>
          <a:xfrm>
            <a:off x="4420502" y="3604430"/>
            <a:ext cx="2688958" cy="369332"/>
          </a:xfrm>
          <a:prstGeom prst="rect">
            <a:avLst/>
          </a:prstGeom>
          <a:noFill/>
        </p:spPr>
        <p:txBody>
          <a:bodyPr wrap="square" lIns="91440" tIns="45720" rIns="91440" bIns="45720">
            <a:spAutoFit/>
          </a:bodyPr>
          <a:lstStyle/>
          <a:p>
            <a:pPr algn="ct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Make a List</a:t>
            </a:r>
          </a:p>
        </p:txBody>
      </p:sp>
      <p:sp>
        <p:nvSpPr>
          <p:cNvPr id="8" name="Right Arrow 7">
            <a:extLst>
              <a:ext uri="{FF2B5EF4-FFF2-40B4-BE49-F238E27FC236}">
                <a16:creationId xmlns:a16="http://schemas.microsoft.com/office/drawing/2014/main" id="{C34826D2-CDDD-BD42-9190-52E6854B4B54}"/>
              </a:ext>
            </a:extLst>
          </p:cNvPr>
          <p:cNvSpPr/>
          <p:nvPr/>
        </p:nvSpPr>
        <p:spPr>
          <a:xfrm>
            <a:off x="7208111" y="3973762"/>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a:extLst>
              <a:ext uri="{FF2B5EF4-FFF2-40B4-BE49-F238E27FC236}">
                <a16:creationId xmlns:a16="http://schemas.microsoft.com/office/drawing/2014/main" id="{EBB3BC6D-7E63-6947-94C0-44B4C6375C0B}"/>
              </a:ext>
            </a:extLst>
          </p:cNvPr>
          <p:cNvSpPr/>
          <p:nvPr/>
        </p:nvSpPr>
        <p:spPr>
          <a:xfrm>
            <a:off x="4447765" y="3983253"/>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874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5" descr="Here are some questions you should ask in a college interview.">
            <a:extLst>
              <a:ext uri="{FF2B5EF4-FFF2-40B4-BE49-F238E27FC236}">
                <a16:creationId xmlns:a16="http://schemas.microsoft.com/office/drawing/2014/main" id="{F4F1B9D0-1835-B248-AAB0-D17294EFF7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32834" y="1194806"/>
            <a:ext cx="1459166" cy="133632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7" descr="Related image">
            <a:hlinkClick r:id="rId4"/>
            <a:extLst>
              <a:ext uri="{FF2B5EF4-FFF2-40B4-BE49-F238E27FC236}">
                <a16:creationId xmlns:a16="http://schemas.microsoft.com/office/drawing/2014/main" id="{481831A4-8717-AE40-8D28-8DC99B9A84F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16082"/>
            <a:ext cx="1620064" cy="12150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3AF905-C8AB-6542-8504-8B825F9F28C9}"/>
              </a:ext>
            </a:extLst>
          </p:cNvPr>
          <p:cNvSpPr>
            <a:spLocks noGrp="1"/>
          </p:cNvSpPr>
          <p:nvPr>
            <p:ph type="title" idx="4294967295"/>
          </p:nvPr>
        </p:nvSpPr>
        <p:spPr>
          <a:xfrm>
            <a:off x="0" y="94249"/>
            <a:ext cx="12192000" cy="969963"/>
          </a:xfrm>
        </p:spPr>
        <p:txBody>
          <a:bodyPr>
            <a:normAutofit/>
          </a:bodyPr>
          <a:lstStyle/>
          <a:p>
            <a:pPr algn="ctr"/>
            <a:r>
              <a:rPr lang="en-US" dirty="0">
                <a:solidFill>
                  <a:schemeClr val="tx1"/>
                </a:solidFill>
              </a:rPr>
              <a:t>Study / Time Management / Life Skills</a:t>
            </a:r>
          </a:p>
        </p:txBody>
      </p:sp>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0" y="2563813"/>
            <a:ext cx="4103688" cy="3846512"/>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marL="0" indent="0" algn="ctr">
              <a:buNone/>
            </a:pPr>
            <a:r>
              <a:rPr lang="en-US" sz="2600" b="1" dirty="0"/>
              <a:t>Things to Discuss</a:t>
            </a:r>
            <a:endParaRPr lang="en-US" sz="2600" dirty="0"/>
          </a:p>
          <a:p>
            <a:pPr>
              <a:buFont typeface="+mj-lt"/>
              <a:buAutoNum type="arabicPeriod"/>
            </a:pPr>
            <a:r>
              <a:rPr lang="en-US" sz="2600" b="1" dirty="0">
                <a:solidFill>
                  <a:schemeClr val="tx1"/>
                </a:solidFill>
              </a:rPr>
              <a:t>What do you do to study for a test?</a:t>
            </a:r>
          </a:p>
          <a:p>
            <a:pPr>
              <a:buFont typeface="+mj-lt"/>
              <a:buAutoNum type="arabicPeriod"/>
            </a:pPr>
            <a:r>
              <a:rPr lang="en-US" sz="2600" b="1" dirty="0">
                <a:solidFill>
                  <a:schemeClr val="tx1"/>
                </a:solidFill>
              </a:rPr>
              <a:t>Do you have supports in / outside of school?</a:t>
            </a:r>
          </a:p>
          <a:p>
            <a:pPr>
              <a:buFont typeface="+mj-lt"/>
              <a:buAutoNum type="arabicPeriod"/>
            </a:pPr>
            <a:r>
              <a:rPr lang="en-US" sz="2600" b="1" dirty="0">
                <a:solidFill>
                  <a:schemeClr val="tx1"/>
                </a:solidFill>
              </a:rPr>
              <a:t>How do you organize your time to manage all your responsibilities?</a:t>
            </a:r>
          </a:p>
          <a:p>
            <a:pPr>
              <a:buFont typeface="+mj-lt"/>
              <a:buAutoNum type="arabicPeriod"/>
            </a:pPr>
            <a:r>
              <a:rPr lang="en-US" sz="2600" b="1" dirty="0">
                <a:solidFill>
                  <a:schemeClr val="tx1"/>
                </a:solidFill>
              </a:rPr>
              <a:t>Is this easy for you? Do you get help in school? Outside of School?</a:t>
            </a:r>
          </a:p>
          <a:p>
            <a:pPr>
              <a:buFont typeface="+mj-lt"/>
              <a:buAutoNum type="arabicPeriod"/>
            </a:pPr>
            <a:r>
              <a:rPr lang="en-US" sz="2600" b="1" dirty="0">
                <a:solidFill>
                  <a:schemeClr val="tx1"/>
                </a:solidFill>
              </a:rPr>
              <a:t>How are you in social settings? Are you okay to live in a dorm? How  do you feel about going to a new place? Making new friends?</a:t>
            </a:r>
          </a:p>
          <a:p>
            <a:pPr>
              <a:buFont typeface="+mj-lt"/>
              <a:buAutoNum type="arabicPeriod"/>
            </a:pPr>
            <a:r>
              <a:rPr lang="en-US" sz="2600" b="1" dirty="0">
                <a:solidFill>
                  <a:schemeClr val="tx1"/>
                </a:solidFill>
              </a:rPr>
              <a:t>If you need help, who do you go to?</a:t>
            </a:r>
            <a:endParaRPr lang="en-US" b="1" dirty="0">
              <a:solidFill>
                <a:schemeClr val="tx1"/>
              </a:solidFill>
            </a:endParaRPr>
          </a:p>
        </p:txBody>
      </p:sp>
      <p:pic>
        <p:nvPicPr>
          <p:cNvPr id="1026" name="Picture 2" descr="Image result for make a list">
            <a:hlinkClick r:id="rId6"/>
            <a:extLst>
              <a:ext uri="{FF2B5EF4-FFF2-40B4-BE49-F238E27FC236}">
                <a16:creationId xmlns:a16="http://schemas.microsoft.com/office/drawing/2014/main" id="{63A10BFD-1330-6648-ABBD-EDC90A73C2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82565" y="3124200"/>
            <a:ext cx="2026843"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7743824" y="2563605"/>
            <a:ext cx="4303395" cy="38472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b="1" dirty="0"/>
              <a:t>Questions to Ask Colleges</a:t>
            </a:r>
          </a:p>
          <a:p>
            <a:pPr marL="342900" indent="-342900">
              <a:buFont typeface="+mj-lt"/>
              <a:buAutoNum type="arabicPeriod"/>
            </a:pPr>
            <a:r>
              <a:rPr lang="en-US" sz="1600" b="1" dirty="0">
                <a:solidFill>
                  <a:schemeClr val="tx1"/>
                </a:solidFill>
              </a:rPr>
              <a:t>Do you have the skills support I need?</a:t>
            </a:r>
          </a:p>
          <a:p>
            <a:pPr marL="342900" indent="-342900">
              <a:buFont typeface="+mj-lt"/>
              <a:buAutoNum type="arabicPeriod"/>
            </a:pPr>
            <a:r>
              <a:rPr lang="en-US" sz="1600" b="1" dirty="0">
                <a:solidFill>
                  <a:schemeClr val="tx1"/>
                </a:solidFill>
              </a:rPr>
              <a:t>Do you provide classes, workshops on study skills?</a:t>
            </a:r>
          </a:p>
          <a:p>
            <a:pPr marL="342900" indent="-342900">
              <a:buFont typeface="+mj-lt"/>
              <a:buAutoNum type="arabicPeriod"/>
            </a:pPr>
            <a:r>
              <a:rPr lang="en-US" sz="1600" b="1" dirty="0">
                <a:solidFill>
                  <a:schemeClr val="tx1"/>
                </a:solidFill>
              </a:rPr>
              <a:t>Do you have a point person for each students to help them with overall time management / organization?</a:t>
            </a:r>
          </a:p>
          <a:p>
            <a:pPr marL="342900" indent="-342900">
              <a:buFont typeface="+mj-lt"/>
              <a:buAutoNum type="arabicPeriod"/>
            </a:pPr>
            <a:r>
              <a:rPr lang="en-US" sz="1600" b="1" dirty="0">
                <a:solidFill>
                  <a:schemeClr val="tx1"/>
                </a:solidFill>
              </a:rPr>
              <a:t>Do you provide social skills workshops and/or counseling for transitioning to college /dorm living?</a:t>
            </a:r>
          </a:p>
          <a:p>
            <a:pPr marL="342900" indent="-342900">
              <a:buFont typeface="+mj-lt"/>
              <a:buAutoNum type="arabicPeriod"/>
            </a:pPr>
            <a:r>
              <a:rPr lang="en-US" sz="1600" b="1" dirty="0">
                <a:solidFill>
                  <a:schemeClr val="tx1"/>
                </a:solidFill>
              </a:rPr>
              <a:t>What are the fees associated with such services?</a:t>
            </a:r>
          </a:p>
          <a:p>
            <a:pPr marL="342900" indent="-342900">
              <a:buFont typeface="+mj-lt"/>
              <a:buAutoNum type="arabicPeriod"/>
            </a:pPr>
            <a:r>
              <a:rPr lang="en-US" sz="1600" b="1" dirty="0">
                <a:solidFill>
                  <a:schemeClr val="tx1"/>
                </a:solidFill>
              </a:rPr>
              <a:t>What documentation do I need to get such services?</a:t>
            </a:r>
          </a:p>
          <a:p>
            <a:endParaRPr lang="en-US" dirty="0"/>
          </a:p>
        </p:txBody>
      </p:sp>
      <p:sp>
        <p:nvSpPr>
          <p:cNvPr id="7" name="Right Arrow 6">
            <a:extLst>
              <a:ext uri="{FF2B5EF4-FFF2-40B4-BE49-F238E27FC236}">
                <a16:creationId xmlns:a16="http://schemas.microsoft.com/office/drawing/2014/main" id="{8D21E4B5-C3B7-B648-892E-DC5C93336D65}"/>
              </a:ext>
            </a:extLst>
          </p:cNvPr>
          <p:cNvSpPr/>
          <p:nvPr/>
        </p:nvSpPr>
        <p:spPr>
          <a:xfrm>
            <a:off x="4298262" y="4108078"/>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a:extLst>
              <a:ext uri="{FF2B5EF4-FFF2-40B4-BE49-F238E27FC236}">
                <a16:creationId xmlns:a16="http://schemas.microsoft.com/office/drawing/2014/main" id="{D7113D37-DD0A-114E-B637-8412B08272C2}"/>
              </a:ext>
            </a:extLst>
          </p:cNvPr>
          <p:cNvSpPr/>
          <p:nvPr/>
        </p:nvSpPr>
        <p:spPr>
          <a:xfrm>
            <a:off x="7199498" y="4108078"/>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241FB50-ED81-CC42-A2EB-EAED5C0787CC}"/>
              </a:ext>
            </a:extLst>
          </p:cNvPr>
          <p:cNvSpPr/>
          <p:nvPr/>
        </p:nvSpPr>
        <p:spPr>
          <a:xfrm>
            <a:off x="4420502" y="3604430"/>
            <a:ext cx="2494648" cy="646331"/>
          </a:xfrm>
          <a:prstGeom prst="rect">
            <a:avLst/>
          </a:prstGeom>
          <a:noFill/>
        </p:spPr>
        <p:txBody>
          <a:bodyPr wrap="square" lIns="91440" tIns="45720" rIns="91440" bIns="45720">
            <a:spAutoFit/>
          </a:bodyPr>
          <a:lstStyle/>
          <a:p>
            <a:pPr algn="ct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Make a</a:t>
            </a:r>
            <a:b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List</a:t>
            </a:r>
          </a:p>
        </p:txBody>
      </p:sp>
    </p:spTree>
    <p:extLst>
      <p:ext uri="{BB962C8B-B14F-4D97-AF65-F5344CB8AC3E}">
        <p14:creationId xmlns:p14="http://schemas.microsoft.com/office/powerpoint/2010/main" val="3391353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5" descr="Here are some questions you should ask in a college interview.">
            <a:extLst>
              <a:ext uri="{FF2B5EF4-FFF2-40B4-BE49-F238E27FC236}">
                <a16:creationId xmlns:a16="http://schemas.microsoft.com/office/drawing/2014/main" id="{41EBB443-8C71-234C-8A16-03921F0BD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8914" y="773882"/>
            <a:ext cx="1591589" cy="145759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7" descr="Related image">
            <a:hlinkClick r:id="rId4"/>
            <a:extLst>
              <a:ext uri="{FF2B5EF4-FFF2-40B4-BE49-F238E27FC236}">
                <a16:creationId xmlns:a16="http://schemas.microsoft.com/office/drawing/2014/main" id="{B43671B3-9232-0F4F-B83E-260A4FD7A3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773882"/>
            <a:ext cx="1863090" cy="13973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3AF905-C8AB-6542-8504-8B825F9F28C9}"/>
              </a:ext>
            </a:extLst>
          </p:cNvPr>
          <p:cNvSpPr>
            <a:spLocks noGrp="1"/>
          </p:cNvSpPr>
          <p:nvPr>
            <p:ph type="title" idx="4294967295"/>
          </p:nvPr>
        </p:nvSpPr>
        <p:spPr>
          <a:xfrm>
            <a:off x="32177" y="288901"/>
            <a:ext cx="12159823" cy="969963"/>
          </a:xfrm>
        </p:spPr>
        <p:txBody>
          <a:bodyPr>
            <a:normAutofit/>
          </a:bodyPr>
          <a:lstStyle/>
          <a:p>
            <a:pPr algn="ctr"/>
            <a:r>
              <a:rPr lang="en-US" dirty="0">
                <a:solidFill>
                  <a:schemeClr val="tx1"/>
                </a:solidFill>
              </a:rPr>
              <a:t>Medical Resources</a:t>
            </a:r>
          </a:p>
        </p:txBody>
      </p:sp>
      <p:sp>
        <p:nvSpPr>
          <p:cNvPr id="3" name="Content Placeholder 2">
            <a:extLst>
              <a:ext uri="{FF2B5EF4-FFF2-40B4-BE49-F238E27FC236}">
                <a16:creationId xmlns:a16="http://schemas.microsoft.com/office/drawing/2014/main" id="{548E563C-BDE8-104E-BD4F-93BDCB23AB88}"/>
              </a:ext>
            </a:extLst>
          </p:cNvPr>
          <p:cNvSpPr>
            <a:spLocks noGrp="1"/>
          </p:cNvSpPr>
          <p:nvPr>
            <p:ph idx="4294967295"/>
          </p:nvPr>
        </p:nvSpPr>
        <p:spPr>
          <a:xfrm>
            <a:off x="32177" y="2438564"/>
            <a:ext cx="4446571" cy="4130535"/>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marL="0" indent="0">
              <a:buNone/>
            </a:pPr>
            <a:r>
              <a:rPr lang="en-US" sz="3000" b="1" dirty="0"/>
              <a:t>Things to Discuss</a:t>
            </a:r>
          </a:p>
          <a:p>
            <a:pPr marL="0" indent="0">
              <a:buNone/>
            </a:pPr>
            <a:r>
              <a:rPr lang="en-US" sz="2100" b="1" dirty="0"/>
              <a:t>1.What are your medical needs?</a:t>
            </a:r>
          </a:p>
          <a:p>
            <a:pPr marL="0" indent="0">
              <a:buNone/>
            </a:pPr>
            <a:endParaRPr lang="en-US" sz="2100" b="1" dirty="0"/>
          </a:p>
          <a:p>
            <a:pPr marL="0" indent="0">
              <a:buNone/>
            </a:pPr>
            <a:r>
              <a:rPr lang="en-US" sz="2100" b="1" dirty="0"/>
              <a:t>2. Do you have any physical impairments that require modifications in housing / schooling?</a:t>
            </a:r>
          </a:p>
          <a:p>
            <a:pPr marL="0" indent="0">
              <a:buNone/>
            </a:pPr>
            <a:endParaRPr lang="en-US" sz="2100" b="1" dirty="0"/>
          </a:p>
          <a:p>
            <a:pPr marL="0" indent="0">
              <a:buNone/>
            </a:pPr>
            <a:r>
              <a:rPr lang="en-US" sz="2100" b="1" dirty="0"/>
              <a:t>3. Are there certain specialists you need?</a:t>
            </a:r>
          </a:p>
          <a:p>
            <a:pPr marL="0" indent="0">
              <a:buNone/>
            </a:pPr>
            <a:endParaRPr lang="en-US" sz="2100" b="1" dirty="0"/>
          </a:p>
          <a:p>
            <a:pPr marL="0" indent="0">
              <a:buNone/>
            </a:pPr>
            <a:r>
              <a:rPr lang="en-US" sz="2100" b="1" dirty="0"/>
              <a:t>4. Do you require doctors that have a certain background?</a:t>
            </a:r>
          </a:p>
          <a:p>
            <a:pPr marL="0" indent="0">
              <a:buNone/>
            </a:pPr>
            <a:endParaRPr lang="en-US" sz="2100" b="1" dirty="0"/>
          </a:p>
          <a:p>
            <a:pPr marL="0" indent="0">
              <a:buNone/>
            </a:pPr>
            <a:r>
              <a:rPr lang="en-US" sz="2100" b="1" dirty="0"/>
              <a:t>5. Is being close to a particular hospital important to you?</a:t>
            </a:r>
            <a:endParaRPr lang="en-US" dirty="0"/>
          </a:p>
          <a:p>
            <a:pPr marL="0" indent="0">
              <a:buNone/>
            </a:pPr>
            <a:endParaRPr lang="en-US" dirty="0"/>
          </a:p>
        </p:txBody>
      </p:sp>
      <p:pic>
        <p:nvPicPr>
          <p:cNvPr id="1026" name="Picture 2" descr="Image result for make a list">
            <a:hlinkClick r:id="rId6"/>
            <a:extLst>
              <a:ext uri="{FF2B5EF4-FFF2-40B4-BE49-F238E27FC236}">
                <a16:creationId xmlns:a16="http://schemas.microsoft.com/office/drawing/2014/main" id="{63A10BFD-1330-6648-ABBD-EDC90A73C2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30045" y="2970982"/>
            <a:ext cx="1689156"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A1B580-C8E3-FA4A-9C2E-B270D5146177}"/>
              </a:ext>
            </a:extLst>
          </p:cNvPr>
          <p:cNvSpPr txBox="1"/>
          <p:nvPr/>
        </p:nvSpPr>
        <p:spPr>
          <a:xfrm>
            <a:off x="7177720" y="2438564"/>
            <a:ext cx="4873881" cy="397031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a:t>Questions to Ask Colleges</a:t>
            </a:r>
          </a:p>
          <a:p>
            <a:endParaRPr lang="en-US" sz="1600" dirty="0"/>
          </a:p>
          <a:p>
            <a:r>
              <a:rPr lang="en-US" sz="1600" b="1" dirty="0"/>
              <a:t>1. How does the medical system work at school?</a:t>
            </a:r>
          </a:p>
          <a:p>
            <a:endParaRPr lang="en-US" sz="1600" b="1" dirty="0"/>
          </a:p>
          <a:p>
            <a:r>
              <a:rPr lang="en-US" sz="1600" b="1" dirty="0"/>
              <a:t>2. How do I set up appointments with doctors or counselors</a:t>
            </a:r>
          </a:p>
          <a:p>
            <a:endParaRPr lang="en-US" sz="1600" b="1" dirty="0"/>
          </a:p>
          <a:p>
            <a:r>
              <a:rPr lang="en-US" sz="1600" b="1" dirty="0"/>
              <a:t>3. Are there many doctors on campus schooled with my needs</a:t>
            </a:r>
            <a:br>
              <a:rPr lang="en-US" sz="1600" b="1" dirty="0"/>
            </a:br>
            <a:endParaRPr lang="en-US" sz="1600" b="1" dirty="0"/>
          </a:p>
          <a:p>
            <a:r>
              <a:rPr lang="en-US" sz="1600" b="1" dirty="0"/>
              <a:t>4. What physical / housing modifications do you have for my medical needs?</a:t>
            </a:r>
          </a:p>
          <a:p>
            <a:endParaRPr lang="en-US" sz="1600" b="1" dirty="0"/>
          </a:p>
          <a:p>
            <a:r>
              <a:rPr lang="en-US" sz="1600" b="1" dirty="0"/>
              <a:t>5. What are the closest hospitals  - what is your relationship with them?</a:t>
            </a:r>
          </a:p>
        </p:txBody>
      </p:sp>
      <p:sp>
        <p:nvSpPr>
          <p:cNvPr id="7" name="Right Arrow 6">
            <a:extLst>
              <a:ext uri="{FF2B5EF4-FFF2-40B4-BE49-F238E27FC236}">
                <a16:creationId xmlns:a16="http://schemas.microsoft.com/office/drawing/2014/main" id="{4B9BE253-193D-6743-B403-29381A722CF5}"/>
              </a:ext>
            </a:extLst>
          </p:cNvPr>
          <p:cNvSpPr/>
          <p:nvPr/>
        </p:nvSpPr>
        <p:spPr>
          <a:xfrm>
            <a:off x="4540088" y="4039653"/>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a:extLst>
              <a:ext uri="{FF2B5EF4-FFF2-40B4-BE49-F238E27FC236}">
                <a16:creationId xmlns:a16="http://schemas.microsoft.com/office/drawing/2014/main" id="{533AF819-B041-0E4F-96A0-2BD5FD9C81EF}"/>
              </a:ext>
            </a:extLst>
          </p:cNvPr>
          <p:cNvSpPr/>
          <p:nvPr/>
        </p:nvSpPr>
        <p:spPr>
          <a:xfrm>
            <a:off x="6780540" y="3939477"/>
            <a:ext cx="494213" cy="758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117B896-C323-2144-ADBB-6F3C7C3CE016}"/>
              </a:ext>
            </a:extLst>
          </p:cNvPr>
          <p:cNvSpPr/>
          <p:nvPr/>
        </p:nvSpPr>
        <p:spPr>
          <a:xfrm>
            <a:off x="4571526" y="3604430"/>
            <a:ext cx="2343623" cy="646331"/>
          </a:xfrm>
          <a:prstGeom prst="rect">
            <a:avLst/>
          </a:prstGeom>
          <a:noFill/>
        </p:spPr>
        <p:txBody>
          <a:bodyPr wrap="square" lIns="91440" tIns="45720" rIns="91440" bIns="45720">
            <a:spAutoFit/>
          </a:bodyPr>
          <a:lstStyle/>
          <a:p>
            <a:pPr algn="ct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Make a</a:t>
            </a:r>
            <a:b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US"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List</a:t>
            </a:r>
          </a:p>
        </p:txBody>
      </p:sp>
    </p:spTree>
    <p:extLst>
      <p:ext uri="{BB962C8B-B14F-4D97-AF65-F5344CB8AC3E}">
        <p14:creationId xmlns:p14="http://schemas.microsoft.com/office/powerpoint/2010/main" val="335842968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2144</Words>
  <Application>Microsoft Macintosh PowerPoint</Application>
  <PresentationFormat>Widescreen</PresentationFormat>
  <Paragraphs>230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Corbel</vt:lpstr>
      <vt:lpstr>Wingdings 2</vt:lpstr>
      <vt:lpstr>Frame</vt:lpstr>
      <vt:lpstr>Lainie Leber College Lane Consulting &amp;  Your College Pathways</vt:lpstr>
      <vt:lpstr>  There Are No Limits to What Individuals with LD Can Achieve! </vt:lpstr>
      <vt:lpstr>3 Models  of College Supports</vt:lpstr>
      <vt:lpstr>PowerPoint Presentation</vt:lpstr>
      <vt:lpstr>Talk   Think  Ask  </vt:lpstr>
      <vt:lpstr>Accommodations </vt:lpstr>
      <vt:lpstr>Academics</vt:lpstr>
      <vt:lpstr>Study / Time Management / Life Skills</vt:lpstr>
      <vt:lpstr>Medical Resources</vt:lpstr>
      <vt:lpstr>PowerPoint Presentation</vt:lpstr>
      <vt:lpstr>Size of College / Location </vt:lpstr>
      <vt:lpstr>Making The Most of  A College Fair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Lainie Leber College Lane Consulting &amp;  Your College Pathways</dc:title>
  <dc:creator>Lainie Leber</dc:creator>
  <cp:lastModifiedBy>Lainie Leber</cp:lastModifiedBy>
  <cp:revision>9</cp:revision>
  <cp:lastPrinted>2019-04-12T01:24:49Z</cp:lastPrinted>
  <dcterms:created xsi:type="dcterms:W3CDTF">2019-04-11T06:10:52Z</dcterms:created>
  <dcterms:modified xsi:type="dcterms:W3CDTF">2019-04-12T01:27:26Z</dcterms:modified>
</cp:coreProperties>
</file>