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66_939F2EE1.xml" ContentType="application/vnd.ms-powerpoint.comments+xml"/>
  <Override PartName="/ppt/notesSlides/notesSlide11.xml" ContentType="application/vnd.openxmlformats-officedocument.presentationml.notesSlide+xml"/>
  <Override PartName="/ppt/comments/modernComment_163_4FED6030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111_0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10A_39B5837D.xml" ContentType="application/vnd.ms-powerpoint.comments+xml"/>
  <Override PartName="/ppt/notesSlides/notesSlide16.xml" ContentType="application/vnd.openxmlformats-officedocument.presentationml.notesSlide+xml"/>
  <Override PartName="/ppt/comments/modernComment_112_1A74E994.xml" ContentType="application/vnd.ms-powerpoint.comments+xml"/>
  <Override PartName="/ppt/notesSlides/notesSlide17.xml" ContentType="application/vnd.openxmlformats-officedocument.presentationml.notesSlide+xml"/>
  <Override PartName="/ppt/comments/modernComment_10B_B28CA01A.xml" ContentType="application/vnd.ms-powerpoint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modernComment_171_1E6F1B03.xml" ContentType="application/vnd.ms-powerpoint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32"/>
  </p:notesMasterIdLst>
  <p:sldIdLst>
    <p:sldId id="276" r:id="rId5"/>
    <p:sldId id="319" r:id="rId6"/>
    <p:sldId id="320" r:id="rId7"/>
    <p:sldId id="321" r:id="rId8"/>
    <p:sldId id="346" r:id="rId9"/>
    <p:sldId id="347" r:id="rId10"/>
    <p:sldId id="324" r:id="rId11"/>
    <p:sldId id="357" r:id="rId12"/>
    <p:sldId id="348" r:id="rId13"/>
    <p:sldId id="358" r:id="rId14"/>
    <p:sldId id="355" r:id="rId15"/>
    <p:sldId id="359" r:id="rId16"/>
    <p:sldId id="273" r:id="rId17"/>
    <p:sldId id="349" r:id="rId18"/>
    <p:sldId id="266" r:id="rId19"/>
    <p:sldId id="274" r:id="rId20"/>
    <p:sldId id="267" r:id="rId21"/>
    <p:sldId id="360" r:id="rId22"/>
    <p:sldId id="350" r:id="rId23"/>
    <p:sldId id="262" r:id="rId24"/>
    <p:sldId id="270" r:id="rId25"/>
    <p:sldId id="365" r:id="rId26"/>
    <p:sldId id="369" r:id="rId27"/>
    <p:sldId id="352" r:id="rId28"/>
    <p:sldId id="362" r:id="rId29"/>
    <p:sldId id="367" r:id="rId30"/>
    <p:sldId id="287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37" roundtripDataSignature="AMtx7mjxqJ2d9nOoNWJFQ8kKoa7Cios20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B13345-7FA1-ECEA-524C-26D33125B706}" name="Mattson, Annee" initials="MA" userId="S::annalee5@illinois.edu::41138bea-3fe9-4d45-a70a-b99717925d4d" providerId="AD"/>
  <p188:author id="{405938B9-2CBF-22DD-E69E-82A69DF3F434}" name="Riedl, Anna Dorothy" initials="RAD" userId="S::adriedl2@illinois.edu::86cda4e7-887a-4e97-a8ad-353308b0f09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A6F143-A879-3343-B2E4-36212F3DED7F}" v="44" dt="2021-12-01T06:22:04.432"/>
    <p1510:client id="{6DCA9850-6504-3A4D-AC39-1472A3263C57}" v="1" dt="2021-12-01T22:08:22.184"/>
    <p1510:client id="{FD3094C4-0F48-8341-98B3-6B5E1DD1003C}" v="3072" dt="2021-12-01T22:09:33.9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73"/>
    <p:restoredTop sz="94648"/>
  </p:normalViewPr>
  <p:slideViewPr>
    <p:cSldViewPr snapToGrid="0">
      <p:cViewPr>
        <p:scale>
          <a:sx n="80" d="100"/>
          <a:sy n="80" d="100"/>
        </p:scale>
        <p:origin x="144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illinoisedu-my.sharepoint.com/personal/gemies_illinois_edu/Documents/SCNO%20EarthShare%20Survey%20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5D6"/>
            </a:solidFill>
            <a:ln>
              <a:noFill/>
            </a:ln>
            <a:effectLst/>
          </c:spPr>
          <c:invertIfNegative val="0"/>
          <c:cat>
            <c:strRef>
              <c:f>Sheet3!$A$2:$A$7</c:f>
              <c:strCache>
                <c:ptCount val="6"/>
                <c:pt idx="0">
                  <c:v>Social media fundraiser</c:v>
                </c:pt>
                <c:pt idx="1">
                  <c:v>In person event</c:v>
                </c:pt>
                <c:pt idx="2">
                  <c:v>Via an RSO (registered student organization)</c:v>
                </c:pt>
                <c:pt idx="3">
                  <c:v>Via mail</c:v>
                </c:pt>
                <c:pt idx="4">
                  <c:v>Via website platform</c:v>
                </c:pt>
                <c:pt idx="5">
                  <c:v>I have not donated to a cause before</c:v>
                </c:pt>
              </c:strCache>
            </c:strRef>
          </c:cat>
          <c:val>
            <c:numRef>
              <c:f>Sheet3!$B$2:$B$7</c:f>
              <c:numCache>
                <c:formatCode>General</c:formatCode>
                <c:ptCount val="6"/>
                <c:pt idx="0">
                  <c:v>70</c:v>
                </c:pt>
                <c:pt idx="1">
                  <c:v>68</c:v>
                </c:pt>
                <c:pt idx="2">
                  <c:v>53</c:v>
                </c:pt>
                <c:pt idx="3">
                  <c:v>14</c:v>
                </c:pt>
                <c:pt idx="4">
                  <c:v>55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F-CA45-9C95-808650A920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41924336"/>
        <c:axId val="733315248"/>
      </c:barChart>
      <c:catAx>
        <c:axId val="1241924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33315248"/>
        <c:crosses val="autoZero"/>
        <c:auto val="1"/>
        <c:lblAlgn val="ctr"/>
        <c:lblOffset val="100"/>
        <c:noMultiLvlLbl val="0"/>
      </c:catAx>
      <c:valAx>
        <c:axId val="733315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4192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A_39B5837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43113D3-96C6-304B-A713-285672F7BFB1}" authorId="{E5B13345-7FA1-ECEA-524C-26D33125B706}" created="2021-11-30T14:06:52.552">
    <pc:sldMkLst xmlns:pc="http://schemas.microsoft.com/office/powerpoint/2013/main/command">
      <pc:docMk/>
      <pc:sldMk cId="968196989" sldId="266"/>
    </pc:sldMkLst>
    <p188:txBody>
      <a:bodyPr/>
      <a:lstStyle/>
      <a:p>
        <a:r>
          <a:rPr lang="en-US"/>
          <a:t>Some of these icons don’t make sense (like the last one)</a:t>
        </a:r>
      </a:p>
    </p188:txBody>
  </p188:cm>
</p188:cmLst>
</file>

<file path=ppt/comments/modernComment_10B_B28CA01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D2A6F6E-81F2-AC41-9403-1221C61C72D4}" authorId="{E5B13345-7FA1-ECEA-524C-26D33125B706}" created="2021-11-30T14:08:57.05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95560474" sldId="267"/>
      <ac:spMk id="38" creationId="{B9F59FF6-5664-BD42-B0D6-F69ED38F5C73}"/>
    </ac:deMkLst>
    <p188:txBody>
      <a:bodyPr/>
      <a:lstStyle/>
      <a:p>
        <a:r>
          <a:rPr lang="en-US"/>
          <a:t>Im not sure why this one is so small in the middle of the page.  </a:t>
        </a:r>
      </a:p>
    </p188:txBody>
  </p188:cm>
</p188:cmLst>
</file>

<file path=ppt/comments/modernComment_11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21767AB-D712-B34B-AD3B-033675F81CDA}" authorId="{E5B13345-7FA1-ECEA-524C-26D33125B706}" created="2021-11-30T14:06:12.139">
    <pc:sldMkLst xmlns:pc="http://schemas.microsoft.com/office/powerpoint/2013/main/command">
      <pc:docMk/>
      <pc:sldMk cId="0" sldId="273"/>
    </pc:sldMkLst>
    <p188:txBody>
      <a:bodyPr/>
      <a:lstStyle/>
      <a:p>
        <a:r>
          <a:rPr lang="en-US"/>
          <a:t>Consistent spacing!</a:t>
        </a:r>
      </a:p>
    </p188:txBody>
  </p188:cm>
</p188:cmLst>
</file>

<file path=ppt/comments/modernComment_112_1A74E99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8FDD4AC-9E1E-CC4D-B186-5DCE45D236B6}" authorId="{E5B13345-7FA1-ECEA-524C-26D33125B706}" created="2021-11-30T14:07:47.535">
    <pc:sldMkLst xmlns:pc="http://schemas.microsoft.com/office/powerpoint/2013/main/command">
      <pc:docMk/>
      <pc:sldMk cId="443869588" sldId="274"/>
    </pc:sldMkLst>
    <p188:txBody>
      <a:bodyPr/>
      <a:lstStyle/>
      <a:p>
        <a:r>
          <a:rPr lang="en-US"/>
          <a:t>I really like how you organize the slide around a statistic from the survey throughout - very clear and consistent! </a:t>
        </a:r>
      </a:p>
    </p188:txBody>
  </p188:cm>
</p188:cmLst>
</file>

<file path=ppt/comments/modernComment_163_4FED603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84567B6-4190-43A3-93B2-4F63AB66CCC0}" authorId="{E5B13345-7FA1-ECEA-524C-26D33125B706}" created="2021-11-30T14:02:36.153">
    <pc:sldMkLst xmlns:pc="http://schemas.microsoft.com/office/powerpoint/2013/main/command">
      <pc:docMk/>
      <pc:sldMk cId="1340956720" sldId="355"/>
    </pc:sldMkLst>
    <p188:txBody>
      <a:bodyPr/>
      <a:lstStyle/>
      <a:p>
        <a:r>
          <a:rPr lang="en-US"/>
          <a:t>There is too much white space here. Maybe slpit the bullets up into their own indiivdual boxes?</a:t>
        </a:r>
      </a:p>
    </p188:txBody>
  </p188:cm>
</p188:cmLst>
</file>

<file path=ppt/comments/modernComment_166_939F2EE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CD6DB2-0F21-BE4B-AF7B-C321778B0598}" authorId="{E5B13345-7FA1-ECEA-524C-26D33125B706}" created="2021-11-30T14:02:36.153">
    <pc:sldMkLst xmlns:pc="http://schemas.microsoft.com/office/powerpoint/2013/main/command">
      <pc:docMk/>
      <pc:sldMk cId="1340956720" sldId="355"/>
    </pc:sldMkLst>
    <p188:txBody>
      <a:bodyPr/>
      <a:lstStyle/>
      <a:p>
        <a:r>
          <a:rPr lang="en-US"/>
          <a:t>There is too much white space here. Maybe slpit the bullets up into their own indiivdual boxes?</a:t>
        </a:r>
      </a:p>
    </p188:txBody>
  </p188:cm>
</p188:cmLst>
</file>

<file path=ppt/comments/modernComment_171_1E6F1B0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020B064-1D43-8B48-A3E9-499A5B9A0CD7}" authorId="{E5B13345-7FA1-ECEA-524C-26D33125B706}" created="2021-11-30T14:07:47.535">
    <pc:sldMkLst xmlns:pc="http://schemas.microsoft.com/office/powerpoint/2013/main/command">
      <pc:docMk/>
      <pc:sldMk cId="443869588" sldId="274"/>
    </pc:sldMkLst>
    <p188:txBody>
      <a:bodyPr/>
      <a:lstStyle/>
      <a:p>
        <a:r>
          <a:rPr lang="en-US"/>
          <a:t>I really like how you organize the slide around a statistic from the survey throughout - very clear and consistent!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Anna</a:t>
            </a:r>
            <a:endParaRPr/>
          </a:p>
        </p:txBody>
      </p:sp>
      <p:sp>
        <p:nvSpPr>
          <p:cNvPr id="205" name="Google Shape;2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Grace</a:t>
            </a:r>
            <a:endParaRPr/>
          </a:p>
        </p:txBody>
      </p:sp>
      <p:sp>
        <p:nvSpPr>
          <p:cNvPr id="296" name="Google Shape;2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7949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Cassidy</a:t>
            </a:r>
            <a:endParaRPr/>
          </a:p>
        </p:txBody>
      </p:sp>
      <p:sp>
        <p:nvSpPr>
          <p:cNvPr id="296" name="Google Shape;2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7003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Sani</a:t>
            </a:r>
            <a:endParaRPr/>
          </a:p>
        </p:txBody>
      </p:sp>
      <p:sp>
        <p:nvSpPr>
          <p:cNvPr id="296" name="Google Shape;2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5266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Sani</a:t>
            </a:r>
            <a:endParaRPr/>
          </a:p>
        </p:txBody>
      </p:sp>
      <p:sp>
        <p:nvSpPr>
          <p:cNvPr id="296" name="Google Shape;2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2" name="Google Shape;75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Sani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395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err="1"/>
              <a:t>nicola</a:t>
            </a:r>
            <a:endParaRPr/>
          </a:p>
        </p:txBody>
      </p:sp>
      <p:sp>
        <p:nvSpPr>
          <p:cNvPr id="284" name="Google Shape;2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err="1"/>
              <a:t>nicola</a:t>
            </a:r>
            <a:endParaRPr/>
          </a:p>
        </p:txBody>
      </p:sp>
      <p:sp>
        <p:nvSpPr>
          <p:cNvPr id="296" name="Google Shape;2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2010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Audrey</a:t>
            </a:r>
          </a:p>
        </p:txBody>
      </p:sp>
      <p:sp>
        <p:nvSpPr>
          <p:cNvPr id="296" name="Google Shape;2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6158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Audrey</a:t>
            </a:r>
          </a:p>
          <a:p>
            <a:pPr>
              <a:lnSpc>
                <a:spcPct val="150000"/>
              </a:lnSpc>
            </a:pPr>
            <a:r>
              <a:rPr lang="en-US" sz="1500">
                <a:latin typeface="Times New Roman"/>
              </a:rPr>
              <a:t>With each App sign-up or donation given:</a:t>
            </a:r>
            <a:endParaRPr lang="en-US"/>
          </a:p>
          <a:p>
            <a:pPr marL="285750" lvl="2" indent="-285750">
              <a:lnSpc>
                <a:spcPct val="150000"/>
              </a:lnSpc>
              <a:buFont typeface="Wingdings" panose="020B0604020202020204" pitchFamily="34" charset="0"/>
              <a:buChar char="§"/>
            </a:pPr>
            <a:r>
              <a:rPr lang="en-US" sz="1500">
                <a:latin typeface="Times New Roman"/>
              </a:rPr>
              <a:t>Stickers with Logo</a:t>
            </a:r>
          </a:p>
          <a:p>
            <a:pPr marL="285750" lvl="2" indent="-285750">
              <a:lnSpc>
                <a:spcPct val="150000"/>
              </a:lnSpc>
              <a:buFont typeface="Wingdings" panose="020B0604020202020204" pitchFamily="34" charset="0"/>
              <a:buChar char="§"/>
            </a:pPr>
            <a:r>
              <a:rPr lang="en-US" sz="1500">
                <a:latin typeface="Times New Roman"/>
              </a:rPr>
              <a:t>Reusable straws</a:t>
            </a:r>
          </a:p>
          <a:p>
            <a:pPr marL="285750" lvl="2" indent="-285750">
              <a:lnSpc>
                <a:spcPct val="150000"/>
              </a:lnSpc>
              <a:buFont typeface="Wingdings" panose="020B0604020202020204" pitchFamily="34" charset="0"/>
              <a:buChar char="§"/>
            </a:pPr>
            <a:r>
              <a:rPr lang="en-US" sz="1500">
                <a:latin typeface="Times New Roman"/>
              </a:rPr>
              <a:t>Reusable Silverware Kit</a:t>
            </a:r>
          </a:p>
          <a:p>
            <a:pPr marL="285750" lvl="2" indent="-285750">
              <a:lnSpc>
                <a:spcPct val="150000"/>
              </a:lnSpc>
              <a:buFont typeface="Wingdings" panose="020B0604020202020204" pitchFamily="34" charset="0"/>
              <a:buChar char="§"/>
            </a:pPr>
            <a:r>
              <a:rPr lang="en-US" sz="1500">
                <a:latin typeface="Times New Roman"/>
              </a:rPr>
              <a:t>T-shirts with Logo</a:t>
            </a:r>
            <a:endParaRPr lang="en-US">
              <a:latin typeface="Times New Roman"/>
            </a:endParaRPr>
          </a:p>
          <a:p>
            <a:pPr marL="285750" lvl="2" indent="-285750">
              <a:lnSpc>
                <a:spcPct val="150000"/>
              </a:lnSpc>
              <a:buFont typeface="Wingdings" panose="020B0604020202020204" pitchFamily="34" charset="0"/>
              <a:buChar char="§"/>
            </a:pPr>
            <a:r>
              <a:rPr lang="en-US" sz="1500">
                <a:latin typeface="Times New Roman"/>
              </a:rPr>
              <a:t>Reusable water bottle with logo</a:t>
            </a:r>
            <a:endParaRPr lang="en-US">
              <a:latin typeface="Times New Roman"/>
            </a:endParaRPr>
          </a:p>
          <a:p>
            <a:pPr marL="285750" lvl="2" indent="-285750">
              <a:lnSpc>
                <a:spcPct val="150000"/>
              </a:lnSpc>
              <a:buFont typeface="Wingdings" panose="020B0604020202020204" pitchFamily="34" charset="0"/>
              <a:buChar char="§"/>
            </a:pPr>
            <a:r>
              <a:rPr lang="en-US" sz="1500">
                <a:latin typeface="Times New Roman"/>
              </a:rPr>
              <a:t>Reusable tote bags with logo</a:t>
            </a:r>
            <a:endParaRPr lang="en-US">
              <a:latin typeface="Times New Roman"/>
            </a:endParaRPr>
          </a:p>
          <a:p>
            <a:pPr marL="285750" lvl="2" indent="-285750">
              <a:lnSpc>
                <a:spcPct val="150000"/>
              </a:lnSpc>
              <a:buFont typeface="Wingdings" panose="020B0604020202020204" pitchFamily="34" charset="0"/>
              <a:buChar char="§"/>
            </a:pPr>
            <a:r>
              <a:rPr lang="en-US" sz="1500">
                <a:latin typeface="Times New Roman"/>
              </a:rPr>
              <a:t>Small Succulents with information card into pot</a:t>
            </a:r>
          </a:p>
          <a:p>
            <a:pPr marL="285750" lvl="2" indent="-285750">
              <a:lnSpc>
                <a:spcPct val="150000"/>
              </a:lnSpc>
              <a:buFont typeface="Wingdings" panose="020B0604020202020204" pitchFamily="34" charset="0"/>
              <a:buChar char="§"/>
            </a:pPr>
            <a:r>
              <a:rPr lang="en-US" sz="1500">
                <a:latin typeface="Times New Roman"/>
              </a:rPr>
              <a:t>Free Food </a:t>
            </a:r>
          </a:p>
          <a:p>
            <a:pPr marL="285750" lvl="2" indent="-285750">
              <a:lnSpc>
                <a:spcPct val="150000"/>
              </a:lnSpc>
              <a:buFont typeface="Wingdings" panose="020B0604020202020204" pitchFamily="34" charset="0"/>
              <a:buChar char="§"/>
            </a:pPr>
            <a:r>
              <a:rPr lang="en-US" sz="1500">
                <a:latin typeface="Times New Roman"/>
              </a:rPr>
              <a:t>Raffle or spin to win merchandise or gift card</a:t>
            </a:r>
            <a:endParaRPr lang="en-US" sz="1500">
              <a:latin typeface="Times New Roman" panose="02020603050405020304" pitchFamily="18" charset="0"/>
            </a:endParaRPr>
          </a:p>
        </p:txBody>
      </p:sp>
      <p:sp>
        <p:nvSpPr>
          <p:cNvPr id="296" name="Google Shape;2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1974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2" name="Google Shape;75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Audrey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8429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Anna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Nicola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  <p:sp>
        <p:nvSpPr>
          <p:cNvPr id="296" name="Google Shape;2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Cassidy</a:t>
            </a:r>
            <a:endParaRPr/>
          </a:p>
        </p:txBody>
      </p:sp>
      <p:sp>
        <p:nvSpPr>
          <p:cNvPr id="296" name="Google Shape;2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7323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Sani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  <p:sp>
        <p:nvSpPr>
          <p:cNvPr id="296" name="Google Shape;2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2534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Anna</a:t>
            </a:r>
            <a:endParaRPr/>
          </a:p>
        </p:txBody>
      </p:sp>
      <p:sp>
        <p:nvSpPr>
          <p:cNvPr id="296" name="Google Shape;2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7119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2" name="Google Shape;75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Anna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847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Anna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1780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Anna</a:t>
            </a:r>
          </a:p>
        </p:txBody>
      </p:sp>
      <p:sp>
        <p:nvSpPr>
          <p:cNvPr id="308" name="Google Shape;3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4408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0" name="Google Shape;131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Anna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Everyone</a:t>
            </a:r>
          </a:p>
        </p:txBody>
      </p:sp>
      <p:sp>
        <p:nvSpPr>
          <p:cNvPr id="234" name="Google Shape;2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3" name="Google Shape;68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Anna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/>
              <a:t>Anna</a:t>
            </a:r>
          </a:p>
        </p:txBody>
      </p:sp>
      <p:sp>
        <p:nvSpPr>
          <p:cNvPr id="453" name="Google Shape;4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3025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/>
              <a:t>Anna</a:t>
            </a:r>
          </a:p>
        </p:txBody>
      </p:sp>
      <p:sp>
        <p:nvSpPr>
          <p:cNvPr id="453" name="Google Shape;4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1395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2" name="Google Shape;75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Anna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6398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2" name="Google Shape;75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Grace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132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0" descr="A large tree in front of a building&#10;&#10;Description generated with very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0"/>
          <p:cNvSpPr/>
          <p:nvPr/>
        </p:nvSpPr>
        <p:spPr>
          <a:xfrm>
            <a:off x="0" y="4421171"/>
            <a:ext cx="12191999" cy="1781666"/>
          </a:xfrm>
          <a:prstGeom prst="rect">
            <a:avLst/>
          </a:prstGeom>
          <a:solidFill>
            <a:srgbClr val="011E3D">
              <a:alpha val="8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" name="Google Shape;18;p10" descr="Image result for scno logo"/>
          <p:cNvPicPr preferRelativeResize="0"/>
          <p:nvPr/>
        </p:nvPicPr>
        <p:blipFill rotWithShape="1">
          <a:blip r:embed="rId3">
            <a:alphaModFix/>
          </a:blip>
          <a:srcRect t="8962" b="10270"/>
          <a:stretch/>
        </p:blipFill>
        <p:spPr>
          <a:xfrm>
            <a:off x="208921" y="137890"/>
            <a:ext cx="2444684" cy="578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0" descr="Image result for uiuc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48462" y="140624"/>
            <a:ext cx="334617" cy="57607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0"/>
          <p:cNvSpPr txBox="1">
            <a:spLocks noGrp="1"/>
          </p:cNvSpPr>
          <p:nvPr>
            <p:ph type="body" idx="1"/>
          </p:nvPr>
        </p:nvSpPr>
        <p:spPr>
          <a:xfrm>
            <a:off x="92149" y="5278820"/>
            <a:ext cx="21421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body" idx="2"/>
          </p:nvPr>
        </p:nvSpPr>
        <p:spPr>
          <a:xfrm>
            <a:off x="92396" y="5663837"/>
            <a:ext cx="18938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body" idx="3"/>
          </p:nvPr>
        </p:nvSpPr>
        <p:spPr>
          <a:xfrm>
            <a:off x="92149" y="4533900"/>
            <a:ext cx="3913188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>
            <a:spLocks noGrp="1"/>
          </p:cNvSpPr>
          <p:nvPr>
            <p:ph type="pic" idx="4"/>
          </p:nvPr>
        </p:nvSpPr>
        <p:spPr>
          <a:xfrm>
            <a:off x="9506898" y="4533900"/>
            <a:ext cx="2142177" cy="153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2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7"/>
          <p:cNvSpPr/>
          <p:nvPr/>
        </p:nvSpPr>
        <p:spPr>
          <a:xfrm>
            <a:off x="-1" y="0"/>
            <a:ext cx="12191999" cy="720090"/>
          </a:xfrm>
          <a:custGeom>
            <a:avLst/>
            <a:gdLst/>
            <a:ahLst/>
            <a:cxnLst/>
            <a:rect l="l" t="t" r="r" b="b"/>
            <a:pathLst>
              <a:path w="9144000" h="720090" extrusionOk="0">
                <a:moveTo>
                  <a:pt x="0" y="719696"/>
                </a:moveTo>
                <a:lnTo>
                  <a:pt x="9144000" y="719696"/>
                </a:lnTo>
                <a:lnTo>
                  <a:pt x="9144000" y="0"/>
                </a:lnTo>
                <a:lnTo>
                  <a:pt x="0" y="0"/>
                </a:lnTo>
                <a:lnTo>
                  <a:pt x="0" y="719696"/>
                </a:lnTo>
                <a:close/>
              </a:path>
            </a:pathLst>
          </a:custGeom>
          <a:solidFill>
            <a:srgbClr val="021E3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" name="Google Shape;26;p37"/>
          <p:cNvSpPr txBox="1">
            <a:spLocks noGrp="1"/>
          </p:cNvSpPr>
          <p:nvPr>
            <p:ph type="body" idx="1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37" descr="A picture containing device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480" y="6268164"/>
            <a:ext cx="512064" cy="53035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7"/>
          <p:cNvSpPr txBox="1">
            <a:spLocks noGrp="1"/>
          </p:cNvSpPr>
          <p:nvPr>
            <p:ph type="body" idx="2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/>
          <p:nvPr/>
        </p:nvSpPr>
        <p:spPr>
          <a:xfrm>
            <a:off x="11626795" y="6320296"/>
            <a:ext cx="455075" cy="457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6751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9"/>
          <p:cNvSpPr/>
          <p:nvPr/>
        </p:nvSpPr>
        <p:spPr>
          <a:xfrm>
            <a:off x="-1" y="0"/>
            <a:ext cx="12191999" cy="720090"/>
          </a:xfrm>
          <a:custGeom>
            <a:avLst/>
            <a:gdLst/>
            <a:ahLst/>
            <a:cxnLst/>
            <a:rect l="l" t="t" r="r" b="b"/>
            <a:pathLst>
              <a:path w="9144000" h="720090" extrusionOk="0">
                <a:moveTo>
                  <a:pt x="0" y="719696"/>
                </a:moveTo>
                <a:lnTo>
                  <a:pt x="9144000" y="719696"/>
                </a:lnTo>
                <a:lnTo>
                  <a:pt x="9144000" y="0"/>
                </a:lnTo>
                <a:lnTo>
                  <a:pt x="0" y="0"/>
                </a:lnTo>
                <a:lnTo>
                  <a:pt x="0" y="719696"/>
                </a:lnTo>
                <a:close/>
              </a:path>
            </a:pathLst>
          </a:custGeom>
          <a:solidFill>
            <a:srgbClr val="021E3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1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1" name="Google Shape;51;p39" descr="A picture containing device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480" y="6268164"/>
            <a:ext cx="512064" cy="53035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39"/>
          <p:cNvSpPr txBox="1">
            <a:spLocks noGrp="1"/>
          </p:cNvSpPr>
          <p:nvPr>
            <p:ph type="body" idx="2"/>
          </p:nvPr>
        </p:nvSpPr>
        <p:spPr>
          <a:xfrm>
            <a:off x="11512456" y="6268164"/>
            <a:ext cx="512064" cy="530352"/>
          </a:xfrm>
          <a:prstGeom prst="rect">
            <a:avLst/>
          </a:prstGeom>
          <a:noFill/>
          <a:ln w="9525" cap="flat" cmpd="sng">
            <a:solidFill>
              <a:srgbClr val="021E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3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725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tion Header">
  <p:cSld name="4_Section 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2"/>
          <p:cNvSpPr/>
          <p:nvPr/>
        </p:nvSpPr>
        <p:spPr>
          <a:xfrm>
            <a:off x="-1" y="0"/>
            <a:ext cx="12192000" cy="720091"/>
          </a:xfrm>
          <a:custGeom>
            <a:avLst/>
            <a:gdLst/>
            <a:ahLst/>
            <a:cxnLst/>
            <a:rect l="l" t="t" r="r" b="b"/>
            <a:pathLst>
              <a:path w="9144000" h="720090" extrusionOk="0">
                <a:moveTo>
                  <a:pt x="0" y="719696"/>
                </a:moveTo>
                <a:lnTo>
                  <a:pt x="9144000" y="719696"/>
                </a:lnTo>
                <a:lnTo>
                  <a:pt x="9144000" y="0"/>
                </a:lnTo>
                <a:lnTo>
                  <a:pt x="0" y="0"/>
                </a:lnTo>
                <a:lnTo>
                  <a:pt x="0" y="719696"/>
                </a:lnTo>
                <a:close/>
              </a:path>
            </a:pathLst>
          </a:custGeom>
          <a:solidFill>
            <a:srgbClr val="021E3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2" name="Google Shape;112;p32"/>
          <p:cNvGrpSpPr/>
          <p:nvPr/>
        </p:nvGrpSpPr>
        <p:grpSpPr>
          <a:xfrm>
            <a:off x="2185805" y="6357837"/>
            <a:ext cx="7820300" cy="337800"/>
            <a:chOff x="2185804" y="6357838"/>
            <a:chExt cx="7820300" cy="337800"/>
          </a:xfrm>
        </p:grpSpPr>
        <p:sp>
          <p:nvSpPr>
            <p:cNvPr id="113" name="Google Shape;113;p32"/>
            <p:cNvSpPr/>
            <p:nvPr/>
          </p:nvSpPr>
          <p:spPr>
            <a:xfrm>
              <a:off x="2185804" y="6357838"/>
              <a:ext cx="1699500" cy="337800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4" name="Google Shape;114;p32"/>
            <p:cNvSpPr/>
            <p:nvPr/>
          </p:nvSpPr>
          <p:spPr>
            <a:xfrm>
              <a:off x="3716431" y="6357838"/>
              <a:ext cx="1699500" cy="337800"/>
            </a:xfrm>
            <a:prstGeom prst="chevron">
              <a:avLst>
                <a:gd name="adj" fmla="val 50000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5" name="Google Shape;115;p32"/>
            <p:cNvSpPr/>
            <p:nvPr/>
          </p:nvSpPr>
          <p:spPr>
            <a:xfrm>
              <a:off x="5247058" y="6357838"/>
              <a:ext cx="1699500" cy="337800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6" name="Google Shape;116;p32"/>
            <p:cNvSpPr/>
            <p:nvPr/>
          </p:nvSpPr>
          <p:spPr>
            <a:xfrm>
              <a:off x="6777685" y="6357838"/>
              <a:ext cx="1699500" cy="337800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7" name="Google Shape;117;p32"/>
            <p:cNvSpPr/>
            <p:nvPr/>
          </p:nvSpPr>
          <p:spPr>
            <a:xfrm>
              <a:off x="8306604" y="6357838"/>
              <a:ext cx="1699500" cy="337800"/>
            </a:xfrm>
            <a:prstGeom prst="chevron">
              <a:avLst>
                <a:gd name="adj" fmla="val 50000"/>
              </a:avLst>
            </a:prstGeom>
            <a:solidFill>
              <a:srgbClr val="021E3E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18" name="Google Shape;118;p32"/>
          <p:cNvSpPr txBox="1">
            <a:spLocks noGrp="1"/>
          </p:cNvSpPr>
          <p:nvPr>
            <p:ph type="body" idx="1"/>
          </p:nvPr>
        </p:nvSpPr>
        <p:spPr>
          <a:xfrm>
            <a:off x="3968367" y="6411799"/>
            <a:ext cx="11084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2"/>
          <p:cNvSpPr txBox="1">
            <a:spLocks noGrp="1"/>
          </p:cNvSpPr>
          <p:nvPr>
            <p:ph type="body" idx="2"/>
          </p:nvPr>
        </p:nvSpPr>
        <p:spPr>
          <a:xfrm>
            <a:off x="5514133" y="6411799"/>
            <a:ext cx="11084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2"/>
          <p:cNvSpPr txBox="1">
            <a:spLocks noGrp="1"/>
          </p:cNvSpPr>
          <p:nvPr>
            <p:ph type="body" idx="3"/>
          </p:nvPr>
        </p:nvSpPr>
        <p:spPr>
          <a:xfrm>
            <a:off x="7059901" y="6411799"/>
            <a:ext cx="11084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2"/>
          <p:cNvSpPr txBox="1">
            <a:spLocks noGrp="1"/>
          </p:cNvSpPr>
          <p:nvPr>
            <p:ph type="body" idx="4"/>
          </p:nvPr>
        </p:nvSpPr>
        <p:spPr>
          <a:xfrm>
            <a:off x="8605667" y="6411799"/>
            <a:ext cx="11084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2"/>
          <p:cNvSpPr txBox="1">
            <a:spLocks noGrp="1"/>
          </p:cNvSpPr>
          <p:nvPr>
            <p:ph type="body" idx="5"/>
          </p:nvPr>
        </p:nvSpPr>
        <p:spPr>
          <a:xfrm>
            <a:off x="2422600" y="6411799"/>
            <a:ext cx="11084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23" name="Google Shape;123;p32"/>
          <p:cNvCxnSpPr/>
          <p:nvPr/>
        </p:nvCxnSpPr>
        <p:spPr>
          <a:xfrm>
            <a:off x="0" y="614765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21E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4" name="Google Shape;124;p32" descr="A picture containing device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481" y="6275436"/>
            <a:ext cx="511564" cy="52961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2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00" cy="530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body" idx="7"/>
          </p:nvPr>
        </p:nvSpPr>
        <p:spPr>
          <a:xfrm>
            <a:off x="236537" y="323331"/>
            <a:ext cx="85832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body" idx="8"/>
          </p:nvPr>
        </p:nvSpPr>
        <p:spPr>
          <a:xfrm>
            <a:off x="236537" y="784009"/>
            <a:ext cx="11483200" cy="2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2480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2185804" y="6357838"/>
            <a:ext cx="7820392" cy="337931"/>
            <a:chOff x="2185804" y="6357838"/>
            <a:chExt cx="7820392" cy="337931"/>
          </a:xfrm>
        </p:grpSpPr>
        <p:sp>
          <p:nvSpPr>
            <p:cNvPr id="50" name="Google Shape;50;p5"/>
            <p:cNvSpPr/>
            <p:nvPr/>
          </p:nvSpPr>
          <p:spPr>
            <a:xfrm>
              <a:off x="2185804" y="6357838"/>
              <a:ext cx="1699592" cy="337931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3716431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rgbClr val="021E3E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5247058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777685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8306604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5" name="Google Shape;55;p5"/>
          <p:cNvSpPr/>
          <p:nvPr/>
        </p:nvSpPr>
        <p:spPr>
          <a:xfrm>
            <a:off x="-1" y="0"/>
            <a:ext cx="12191999" cy="720090"/>
          </a:xfrm>
          <a:custGeom>
            <a:avLst/>
            <a:gdLst/>
            <a:ahLst/>
            <a:cxnLst/>
            <a:rect l="l" t="t" r="r" b="b"/>
            <a:pathLst>
              <a:path w="9144000" h="720090" extrusionOk="0">
                <a:moveTo>
                  <a:pt x="0" y="719696"/>
                </a:moveTo>
                <a:lnTo>
                  <a:pt x="9144000" y="719696"/>
                </a:lnTo>
                <a:lnTo>
                  <a:pt x="9144000" y="0"/>
                </a:lnTo>
                <a:lnTo>
                  <a:pt x="0" y="0"/>
                </a:lnTo>
                <a:lnTo>
                  <a:pt x="0" y="719696"/>
                </a:lnTo>
                <a:close/>
              </a:path>
            </a:pathLst>
          </a:custGeom>
          <a:solidFill>
            <a:srgbClr val="021E3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6" name="Google Shape;56;p5"/>
          <p:cNvCxnSpPr/>
          <p:nvPr/>
        </p:nvCxnSpPr>
        <p:spPr>
          <a:xfrm>
            <a:off x="0" y="614765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21E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7" name="Google Shape;57;p5" descr="A picture containing device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480" y="6275436"/>
            <a:ext cx="511564" cy="52961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39683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body" idx="3"/>
          </p:nvPr>
        </p:nvSpPr>
        <p:spPr>
          <a:xfrm>
            <a:off x="5514134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4"/>
          </p:nvPr>
        </p:nvSpPr>
        <p:spPr>
          <a:xfrm>
            <a:off x="7059901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5"/>
          </p:nvPr>
        </p:nvSpPr>
        <p:spPr>
          <a:xfrm>
            <a:off x="86056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body" idx="6"/>
          </p:nvPr>
        </p:nvSpPr>
        <p:spPr>
          <a:xfrm>
            <a:off x="2422600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body" idx="8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863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3"/>
          <p:cNvGrpSpPr/>
          <p:nvPr/>
        </p:nvGrpSpPr>
        <p:grpSpPr>
          <a:xfrm>
            <a:off x="2185804" y="6357838"/>
            <a:ext cx="7820392" cy="337931"/>
            <a:chOff x="2295518" y="6356059"/>
            <a:chExt cx="7820392" cy="337931"/>
          </a:xfrm>
        </p:grpSpPr>
        <p:sp>
          <p:nvSpPr>
            <p:cNvPr id="80" name="Google Shape;80;p13"/>
            <p:cNvSpPr/>
            <p:nvPr/>
          </p:nvSpPr>
          <p:spPr>
            <a:xfrm>
              <a:off x="2295518" y="6356059"/>
              <a:ext cx="1699592" cy="337931"/>
            </a:xfrm>
            <a:prstGeom prst="homePlate">
              <a:avLst>
                <a:gd name="adj" fmla="val 50000"/>
              </a:avLst>
            </a:prstGeom>
            <a:solidFill>
              <a:srgbClr val="021E3E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3826145" y="6356059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5356772" y="6356059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6887399" y="6356059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8416318" y="6356059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85" name="Google Shape;85;p13"/>
          <p:cNvSpPr/>
          <p:nvPr/>
        </p:nvSpPr>
        <p:spPr>
          <a:xfrm>
            <a:off x="-1" y="0"/>
            <a:ext cx="12191999" cy="720090"/>
          </a:xfrm>
          <a:custGeom>
            <a:avLst/>
            <a:gdLst/>
            <a:ahLst/>
            <a:cxnLst/>
            <a:rect l="l" t="t" r="r" b="b"/>
            <a:pathLst>
              <a:path w="9144000" h="720090" extrusionOk="0">
                <a:moveTo>
                  <a:pt x="0" y="719696"/>
                </a:moveTo>
                <a:lnTo>
                  <a:pt x="9144000" y="719696"/>
                </a:lnTo>
                <a:lnTo>
                  <a:pt x="9144000" y="0"/>
                </a:lnTo>
                <a:lnTo>
                  <a:pt x="0" y="0"/>
                </a:lnTo>
                <a:lnTo>
                  <a:pt x="0" y="719696"/>
                </a:lnTo>
                <a:close/>
              </a:path>
            </a:pathLst>
          </a:custGeom>
          <a:solidFill>
            <a:srgbClr val="021E3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2"/>
          </p:nvPr>
        </p:nvSpPr>
        <p:spPr>
          <a:xfrm>
            <a:off x="39683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3"/>
          </p:nvPr>
        </p:nvSpPr>
        <p:spPr>
          <a:xfrm>
            <a:off x="5514134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4"/>
          </p:nvPr>
        </p:nvSpPr>
        <p:spPr>
          <a:xfrm>
            <a:off x="7059901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5"/>
          </p:nvPr>
        </p:nvSpPr>
        <p:spPr>
          <a:xfrm>
            <a:off x="86056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6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7"/>
          </p:nvPr>
        </p:nvSpPr>
        <p:spPr>
          <a:xfrm>
            <a:off x="2422600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3" name="Google Shape;93;p13"/>
          <p:cNvCxnSpPr/>
          <p:nvPr/>
        </p:nvCxnSpPr>
        <p:spPr>
          <a:xfrm>
            <a:off x="0" y="614765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21E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4" name="Google Shape;94;p13" descr="A picture containing device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480" y="6268164"/>
            <a:ext cx="512064" cy="53035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>
            <a:spLocks noGrp="1"/>
          </p:cNvSpPr>
          <p:nvPr>
            <p:ph type="body" idx="8"/>
          </p:nvPr>
        </p:nvSpPr>
        <p:spPr>
          <a:xfrm>
            <a:off x="11512456" y="6268164"/>
            <a:ext cx="512064" cy="530352"/>
          </a:xfrm>
          <a:prstGeom prst="rect">
            <a:avLst/>
          </a:prstGeom>
          <a:noFill/>
          <a:ln w="9525" cap="flat" cmpd="sng">
            <a:solidFill>
              <a:srgbClr val="021E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14"/>
          <p:cNvGrpSpPr/>
          <p:nvPr/>
        </p:nvGrpSpPr>
        <p:grpSpPr>
          <a:xfrm>
            <a:off x="2185804" y="6357838"/>
            <a:ext cx="7820392" cy="337931"/>
            <a:chOff x="2185804" y="6357838"/>
            <a:chExt cx="7820392" cy="337931"/>
          </a:xfrm>
        </p:grpSpPr>
        <p:sp>
          <p:nvSpPr>
            <p:cNvPr id="98" name="Google Shape;98;p14"/>
            <p:cNvSpPr/>
            <p:nvPr/>
          </p:nvSpPr>
          <p:spPr>
            <a:xfrm>
              <a:off x="2185804" y="6357838"/>
              <a:ext cx="1699592" cy="337931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3716431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rgbClr val="021E3E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5247058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6777685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8306604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03" name="Google Shape;103;p14"/>
          <p:cNvSpPr/>
          <p:nvPr/>
        </p:nvSpPr>
        <p:spPr>
          <a:xfrm>
            <a:off x="-1" y="0"/>
            <a:ext cx="12191999" cy="720090"/>
          </a:xfrm>
          <a:custGeom>
            <a:avLst/>
            <a:gdLst/>
            <a:ahLst/>
            <a:cxnLst/>
            <a:rect l="l" t="t" r="r" b="b"/>
            <a:pathLst>
              <a:path w="9144000" h="720090" extrusionOk="0">
                <a:moveTo>
                  <a:pt x="0" y="719696"/>
                </a:moveTo>
                <a:lnTo>
                  <a:pt x="9144000" y="719696"/>
                </a:lnTo>
                <a:lnTo>
                  <a:pt x="9144000" y="0"/>
                </a:lnTo>
                <a:lnTo>
                  <a:pt x="0" y="0"/>
                </a:lnTo>
                <a:lnTo>
                  <a:pt x="0" y="719696"/>
                </a:lnTo>
                <a:close/>
              </a:path>
            </a:pathLst>
          </a:custGeom>
          <a:solidFill>
            <a:srgbClr val="021E3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4" name="Google Shape;104;p14"/>
          <p:cNvCxnSpPr/>
          <p:nvPr/>
        </p:nvCxnSpPr>
        <p:spPr>
          <a:xfrm>
            <a:off x="0" y="614765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21E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5" name="Google Shape;105;p14" descr="A picture containing device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480" y="6275436"/>
            <a:ext cx="511564" cy="52961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>
            <a:spLocks noGrp="1"/>
          </p:cNvSpPr>
          <p:nvPr>
            <p:ph type="body" idx="1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body" idx="2"/>
          </p:nvPr>
        </p:nvSpPr>
        <p:spPr>
          <a:xfrm>
            <a:off x="39683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body" idx="3"/>
          </p:nvPr>
        </p:nvSpPr>
        <p:spPr>
          <a:xfrm>
            <a:off x="5514134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body" idx="4"/>
          </p:nvPr>
        </p:nvSpPr>
        <p:spPr>
          <a:xfrm>
            <a:off x="7059901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5"/>
          </p:nvPr>
        </p:nvSpPr>
        <p:spPr>
          <a:xfrm>
            <a:off x="86056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body" idx="6"/>
          </p:nvPr>
        </p:nvSpPr>
        <p:spPr>
          <a:xfrm>
            <a:off x="2422600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body" idx="8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/>
          <p:nvPr/>
        </p:nvSpPr>
        <p:spPr>
          <a:xfrm>
            <a:off x="-1" y="0"/>
            <a:ext cx="12191999" cy="720090"/>
          </a:xfrm>
          <a:custGeom>
            <a:avLst/>
            <a:gdLst/>
            <a:ahLst/>
            <a:cxnLst/>
            <a:rect l="l" t="t" r="r" b="b"/>
            <a:pathLst>
              <a:path w="9144000" h="720090" extrusionOk="0">
                <a:moveTo>
                  <a:pt x="0" y="719696"/>
                </a:moveTo>
                <a:lnTo>
                  <a:pt x="9144000" y="719696"/>
                </a:lnTo>
                <a:lnTo>
                  <a:pt x="9144000" y="0"/>
                </a:lnTo>
                <a:lnTo>
                  <a:pt x="0" y="0"/>
                </a:lnTo>
                <a:lnTo>
                  <a:pt x="0" y="719696"/>
                </a:lnTo>
                <a:close/>
              </a:path>
            </a:pathLst>
          </a:custGeom>
          <a:solidFill>
            <a:srgbClr val="021E3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6" name="Google Shape;116;p15"/>
          <p:cNvGrpSpPr/>
          <p:nvPr/>
        </p:nvGrpSpPr>
        <p:grpSpPr>
          <a:xfrm>
            <a:off x="2185804" y="6357838"/>
            <a:ext cx="7820392" cy="337931"/>
            <a:chOff x="2185804" y="6357838"/>
            <a:chExt cx="7820392" cy="337931"/>
          </a:xfrm>
        </p:grpSpPr>
        <p:sp>
          <p:nvSpPr>
            <p:cNvPr id="117" name="Google Shape;117;p15"/>
            <p:cNvSpPr/>
            <p:nvPr/>
          </p:nvSpPr>
          <p:spPr>
            <a:xfrm>
              <a:off x="2185804" y="6357838"/>
              <a:ext cx="1699592" cy="337931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3716431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5247058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rgbClr val="021E3E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6777685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8306604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22" name="Google Shape;122;p15"/>
          <p:cNvSpPr txBox="1">
            <a:spLocks noGrp="1"/>
          </p:cNvSpPr>
          <p:nvPr>
            <p:ph type="body" idx="1"/>
          </p:nvPr>
        </p:nvSpPr>
        <p:spPr>
          <a:xfrm>
            <a:off x="39683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body" idx="2"/>
          </p:nvPr>
        </p:nvSpPr>
        <p:spPr>
          <a:xfrm>
            <a:off x="5514134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body" idx="3"/>
          </p:nvPr>
        </p:nvSpPr>
        <p:spPr>
          <a:xfrm>
            <a:off x="7059901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body" idx="4"/>
          </p:nvPr>
        </p:nvSpPr>
        <p:spPr>
          <a:xfrm>
            <a:off x="86056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body" idx="5"/>
          </p:nvPr>
        </p:nvSpPr>
        <p:spPr>
          <a:xfrm>
            <a:off x="2422600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7" name="Google Shape;127;p15"/>
          <p:cNvCxnSpPr/>
          <p:nvPr/>
        </p:nvCxnSpPr>
        <p:spPr>
          <a:xfrm>
            <a:off x="0" y="614765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21E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8" name="Google Shape;128;p15" descr="A picture containing device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480" y="6275436"/>
            <a:ext cx="511564" cy="52961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body" idx="8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/>
          <p:nvPr/>
        </p:nvSpPr>
        <p:spPr>
          <a:xfrm>
            <a:off x="-1" y="0"/>
            <a:ext cx="12191999" cy="720090"/>
          </a:xfrm>
          <a:custGeom>
            <a:avLst/>
            <a:gdLst/>
            <a:ahLst/>
            <a:cxnLst/>
            <a:rect l="l" t="t" r="r" b="b"/>
            <a:pathLst>
              <a:path w="9144000" h="720090" extrusionOk="0">
                <a:moveTo>
                  <a:pt x="0" y="719696"/>
                </a:moveTo>
                <a:lnTo>
                  <a:pt x="9144000" y="719696"/>
                </a:lnTo>
                <a:lnTo>
                  <a:pt x="9144000" y="0"/>
                </a:lnTo>
                <a:lnTo>
                  <a:pt x="0" y="0"/>
                </a:lnTo>
                <a:lnTo>
                  <a:pt x="0" y="719696"/>
                </a:lnTo>
                <a:close/>
              </a:path>
            </a:pathLst>
          </a:custGeom>
          <a:solidFill>
            <a:srgbClr val="021E3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34" name="Google Shape;134;p16"/>
          <p:cNvGrpSpPr/>
          <p:nvPr/>
        </p:nvGrpSpPr>
        <p:grpSpPr>
          <a:xfrm>
            <a:off x="2185804" y="6357838"/>
            <a:ext cx="7820392" cy="337931"/>
            <a:chOff x="2185804" y="6357838"/>
            <a:chExt cx="7820392" cy="337931"/>
          </a:xfrm>
        </p:grpSpPr>
        <p:sp>
          <p:nvSpPr>
            <p:cNvPr id="135" name="Google Shape;135;p16"/>
            <p:cNvSpPr/>
            <p:nvPr/>
          </p:nvSpPr>
          <p:spPr>
            <a:xfrm>
              <a:off x="2185804" y="6357838"/>
              <a:ext cx="1699592" cy="337931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3716431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5247058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6777685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rgbClr val="021E3E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8306604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40" name="Google Shape;140;p16"/>
          <p:cNvSpPr txBox="1">
            <a:spLocks noGrp="1"/>
          </p:cNvSpPr>
          <p:nvPr>
            <p:ph type="body" idx="1"/>
          </p:nvPr>
        </p:nvSpPr>
        <p:spPr>
          <a:xfrm>
            <a:off x="39683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body" idx="2"/>
          </p:nvPr>
        </p:nvSpPr>
        <p:spPr>
          <a:xfrm>
            <a:off x="5514134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body" idx="3"/>
          </p:nvPr>
        </p:nvSpPr>
        <p:spPr>
          <a:xfrm>
            <a:off x="7059901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body" idx="4"/>
          </p:nvPr>
        </p:nvSpPr>
        <p:spPr>
          <a:xfrm>
            <a:off x="86056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body" idx="5"/>
          </p:nvPr>
        </p:nvSpPr>
        <p:spPr>
          <a:xfrm>
            <a:off x="2422600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5" name="Google Shape;145;p16"/>
          <p:cNvCxnSpPr/>
          <p:nvPr/>
        </p:nvCxnSpPr>
        <p:spPr>
          <a:xfrm>
            <a:off x="0" y="614765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21E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6" name="Google Shape;146;p16" descr="A picture containing device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480" y="6275436"/>
            <a:ext cx="511564" cy="52961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body" idx="8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tion Header">
  <p:cSld name="4_Section Head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/>
          <p:nvPr/>
        </p:nvSpPr>
        <p:spPr>
          <a:xfrm>
            <a:off x="-1" y="0"/>
            <a:ext cx="12191999" cy="720090"/>
          </a:xfrm>
          <a:custGeom>
            <a:avLst/>
            <a:gdLst/>
            <a:ahLst/>
            <a:cxnLst/>
            <a:rect l="l" t="t" r="r" b="b"/>
            <a:pathLst>
              <a:path w="9144000" h="720090" extrusionOk="0">
                <a:moveTo>
                  <a:pt x="0" y="719696"/>
                </a:moveTo>
                <a:lnTo>
                  <a:pt x="9144000" y="719696"/>
                </a:lnTo>
                <a:lnTo>
                  <a:pt x="9144000" y="0"/>
                </a:lnTo>
                <a:lnTo>
                  <a:pt x="0" y="0"/>
                </a:lnTo>
                <a:lnTo>
                  <a:pt x="0" y="719696"/>
                </a:lnTo>
                <a:close/>
              </a:path>
            </a:pathLst>
          </a:custGeom>
          <a:solidFill>
            <a:srgbClr val="021E3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2" name="Google Shape;152;p17"/>
          <p:cNvGrpSpPr/>
          <p:nvPr/>
        </p:nvGrpSpPr>
        <p:grpSpPr>
          <a:xfrm>
            <a:off x="2185804" y="6357838"/>
            <a:ext cx="7820392" cy="337931"/>
            <a:chOff x="2185804" y="6357838"/>
            <a:chExt cx="7820392" cy="337931"/>
          </a:xfrm>
        </p:grpSpPr>
        <p:sp>
          <p:nvSpPr>
            <p:cNvPr id="153" name="Google Shape;153;p17"/>
            <p:cNvSpPr/>
            <p:nvPr/>
          </p:nvSpPr>
          <p:spPr>
            <a:xfrm>
              <a:off x="2185804" y="6357838"/>
              <a:ext cx="1699592" cy="337931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3716431" y="6357838"/>
              <a:ext cx="1699592" cy="337931"/>
            </a:xfrm>
            <a:prstGeom prst="chevron">
              <a:avLst>
                <a:gd name="adj" fmla="val 50000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5247058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6777685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8306604" y="6357838"/>
              <a:ext cx="1699592" cy="337931"/>
            </a:xfrm>
            <a:prstGeom prst="chevron">
              <a:avLst>
                <a:gd name="adj" fmla="val 50000"/>
              </a:avLst>
            </a:prstGeom>
            <a:solidFill>
              <a:srgbClr val="021E3E"/>
            </a:solidFill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58" name="Google Shape;158;p17"/>
          <p:cNvSpPr txBox="1">
            <a:spLocks noGrp="1"/>
          </p:cNvSpPr>
          <p:nvPr>
            <p:ph type="body" idx="1"/>
          </p:nvPr>
        </p:nvSpPr>
        <p:spPr>
          <a:xfrm>
            <a:off x="39683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body" idx="2"/>
          </p:nvPr>
        </p:nvSpPr>
        <p:spPr>
          <a:xfrm>
            <a:off x="5514134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3"/>
          </p:nvPr>
        </p:nvSpPr>
        <p:spPr>
          <a:xfrm>
            <a:off x="7059901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body" idx="4"/>
          </p:nvPr>
        </p:nvSpPr>
        <p:spPr>
          <a:xfrm>
            <a:off x="86056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body" idx="5"/>
          </p:nvPr>
        </p:nvSpPr>
        <p:spPr>
          <a:xfrm>
            <a:off x="2422600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63" name="Google Shape;163;p17"/>
          <p:cNvCxnSpPr/>
          <p:nvPr/>
        </p:nvCxnSpPr>
        <p:spPr>
          <a:xfrm>
            <a:off x="0" y="614765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21E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4" name="Google Shape;164;p17" descr="A picture containing device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480" y="6275436"/>
            <a:ext cx="511564" cy="52961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7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body" idx="8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0" name="Google Shape;180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1" name="Google Shape;181;p2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5" r:id="rId13"/>
    <p:sldLayoutId id="2147483666" r:id="rId14"/>
    <p:sldLayoutId id="2147483707" r:id="rId15"/>
    <p:sldLayoutId id="21474837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6_939F2E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18/10/relationships/comments" Target="../comments/modernComment_163_4FED6030.xml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18/10/relationships/comments" Target="../comments/modernComment_111_0.xml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18/10/relationships/comments" Target="../comments/modernComment_10A_39B5837D.xml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microsoft.com/office/2018/10/relationships/comments" Target="../comments/modernComment_112_1A74E994.xml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10" Type="http://schemas.openxmlformats.org/officeDocument/2006/relationships/image" Target="../media/image36.sv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B_B28CA01A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36.svg"/><Relationship Id="rId4" Type="http://schemas.openxmlformats.org/officeDocument/2006/relationships/image" Target="../media/image56.sv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1_1E6F1B0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sustainability.illinois.edu/actionsinitiatives/getting-involved/" TargetMode="External"/><Relationship Id="rId13" Type="http://schemas.openxmlformats.org/officeDocument/2006/relationships/hyperlink" Target="https://www.socialmediatoday.com/news/how-to-find-quality-micro-influencers-even-if-youre-clueless-about-influe/522996/" TargetMode="External"/><Relationship Id="rId3" Type="http://schemas.openxmlformats.org/officeDocument/2006/relationships/hyperlink" Target="https://www.podcastinsights.com/start-a-podcast/" TargetMode="External"/><Relationship Id="rId7" Type="http://schemas.openxmlformats.org/officeDocument/2006/relationships/hyperlink" Target="https://www.youtube.com/watch?v=Ql_Nk3vCrcc" TargetMode="External"/><Relationship Id="rId12" Type="http://schemas.openxmlformats.org/officeDocument/2006/relationships/hyperlink" Target="https://reducewastenow.com/blogs/guides/eco-friendly-activitie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blog.travelpledge.com/how-much-does-it-cost-to-throw-a-virtual-gala/" TargetMode="External"/><Relationship Id="rId11" Type="http://schemas.openxmlformats.org/officeDocument/2006/relationships/hyperlink" Target="https://www.researchgate.net/publication/338953266_When_less_is_more_the_impact_of_macro_and_micro_social_media_influencers'_disclosure" TargetMode="External"/><Relationship Id="rId5" Type="http://schemas.openxmlformats.org/officeDocument/2006/relationships/hyperlink" Target="https://resonaterecordings.com/equipment-reviews/best-podcast-apps/" TargetMode="External"/><Relationship Id="rId10" Type="http://schemas.openxmlformats.org/officeDocument/2006/relationships/hyperlink" Target="https://onlinelibrary-wiley-com.proxy2.library.illinois.edu/doi/10.1002/mar.21419" TargetMode="External"/><Relationship Id="rId4" Type="http://schemas.openxmlformats.org/officeDocument/2006/relationships/hyperlink" Target="https://castos.com/how-to-start-a-podcast/" TargetMode="External"/><Relationship Id="rId9" Type="http://schemas.openxmlformats.org/officeDocument/2006/relationships/hyperlink" Target="https://www.doamore.com/the-top-ten-most-eco-friendly-colleges-midwes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.xml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8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"/>
          <p:cNvSpPr txBox="1">
            <a:spLocks noGrp="1"/>
          </p:cNvSpPr>
          <p:nvPr>
            <p:ph type="body" idx="1"/>
          </p:nvPr>
        </p:nvSpPr>
        <p:spPr>
          <a:xfrm>
            <a:off x="92149" y="5278820"/>
            <a:ext cx="2856324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Final Deliverable</a:t>
            </a:r>
            <a:endParaRPr/>
          </a:p>
        </p:txBody>
      </p:sp>
      <p:sp>
        <p:nvSpPr>
          <p:cNvPr id="208" name="Google Shape;208;p1"/>
          <p:cNvSpPr txBox="1">
            <a:spLocks noGrp="1"/>
          </p:cNvSpPr>
          <p:nvPr>
            <p:ph type="body" idx="2"/>
          </p:nvPr>
        </p:nvSpPr>
        <p:spPr>
          <a:xfrm>
            <a:off x="92395" y="5663837"/>
            <a:ext cx="2296241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December 1, 2021</a:t>
            </a:r>
            <a:endParaRPr/>
          </a:p>
        </p:txBody>
      </p:sp>
      <p:sp>
        <p:nvSpPr>
          <p:cNvPr id="209" name="Google Shape;209;p1"/>
          <p:cNvSpPr txBox="1">
            <a:spLocks noGrp="1"/>
          </p:cNvSpPr>
          <p:nvPr>
            <p:ph type="body" idx="3"/>
          </p:nvPr>
        </p:nvSpPr>
        <p:spPr>
          <a:xfrm>
            <a:off x="92149" y="4533900"/>
            <a:ext cx="3913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 err="1"/>
              <a:t>EarthShare</a:t>
            </a:r>
            <a:endParaRPr/>
          </a:p>
        </p:txBody>
      </p:sp>
      <p:pic>
        <p:nvPicPr>
          <p:cNvPr id="6" name="Picture 2" descr="EarthShare - Empowering environmental progress for more than 30 years">
            <a:extLst>
              <a:ext uri="{FF2B5EF4-FFF2-40B4-BE49-F238E27FC236}">
                <a16:creationId xmlns:a16="http://schemas.microsoft.com/office/drawing/2014/main" id="{B2FFC52C-528D-B54A-AA30-8EA5F91AE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066" y="4655000"/>
            <a:ext cx="3288819" cy="117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"/>
          <p:cNvSpPr txBox="1">
            <a:spLocks noGrp="1"/>
          </p:cNvSpPr>
          <p:nvPr>
            <p:ph type="body" idx="1"/>
          </p:nvPr>
        </p:nvSpPr>
        <p:spPr>
          <a:xfrm>
            <a:off x="3968367" y="6405155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Project Scope</a:t>
            </a:r>
            <a:endParaRPr/>
          </a:p>
        </p:txBody>
      </p:sp>
      <p:sp>
        <p:nvSpPr>
          <p:cNvPr id="299" name="Google Shape;299;p7"/>
          <p:cNvSpPr txBox="1">
            <a:spLocks noGrp="1"/>
          </p:cNvSpPr>
          <p:nvPr>
            <p:ph type="body" idx="2"/>
          </p:nvPr>
        </p:nvSpPr>
        <p:spPr>
          <a:xfrm>
            <a:off x="5514134" y="6405155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Survey Results</a:t>
            </a:r>
            <a:endParaRPr/>
          </a:p>
        </p:txBody>
      </p:sp>
      <p:sp>
        <p:nvSpPr>
          <p:cNvPr id="300" name="Google Shape;300;p7"/>
          <p:cNvSpPr txBox="1">
            <a:spLocks noGrp="1"/>
          </p:cNvSpPr>
          <p:nvPr>
            <p:ph type="body" idx="3"/>
          </p:nvPr>
        </p:nvSpPr>
        <p:spPr>
          <a:xfrm>
            <a:off x="6959641" y="6398511"/>
            <a:ext cx="1370313" cy="259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/>
              <a:t>Recommendations</a:t>
            </a:r>
            <a:endParaRPr/>
          </a:p>
        </p:txBody>
      </p:sp>
      <p:sp>
        <p:nvSpPr>
          <p:cNvPr id="301" name="Google Shape;301;p7"/>
          <p:cNvSpPr txBox="1">
            <a:spLocks noGrp="1"/>
          </p:cNvSpPr>
          <p:nvPr>
            <p:ph type="body" idx="4"/>
          </p:nvPr>
        </p:nvSpPr>
        <p:spPr>
          <a:xfrm>
            <a:off x="8605667" y="6405155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302" name="Google Shape;302;p7"/>
          <p:cNvSpPr txBox="1">
            <a:spLocks noGrp="1"/>
          </p:cNvSpPr>
          <p:nvPr>
            <p:ph type="body" idx="5"/>
          </p:nvPr>
        </p:nvSpPr>
        <p:spPr>
          <a:xfrm>
            <a:off x="2422600" y="6405155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303" name="Google Shape;303;p7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10</a:t>
            </a:r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Midwest University Database</a:t>
            </a:r>
          </a:p>
        </p:txBody>
      </p:sp>
      <p:sp>
        <p:nvSpPr>
          <p:cNvPr id="305" name="Google Shape;305;p7"/>
          <p:cNvSpPr txBox="1">
            <a:spLocks noGrp="1"/>
          </p:cNvSpPr>
          <p:nvPr>
            <p:ph type="body" idx="8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This database serves as a comprehensive resource of Midwest universities, student-run clubs and programs, and contacts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BBDA0F-0056-CF49-8811-0F84B1861A26}"/>
              </a:ext>
            </a:extLst>
          </p:cNvPr>
          <p:cNvGrpSpPr/>
          <p:nvPr/>
        </p:nvGrpSpPr>
        <p:grpSpPr>
          <a:xfrm>
            <a:off x="399479" y="1476778"/>
            <a:ext cx="11393041" cy="4189911"/>
            <a:chOff x="335663" y="1626346"/>
            <a:chExt cx="11393041" cy="418991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D154D5C-94A5-824B-A816-641E3DD3F51F}"/>
                </a:ext>
              </a:extLst>
            </p:cNvPr>
            <p:cNvSpPr/>
            <p:nvPr/>
          </p:nvSpPr>
          <p:spPr>
            <a:xfrm>
              <a:off x="7372157" y="1626346"/>
              <a:ext cx="4348357" cy="151035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40+ </a:t>
              </a:r>
            </a:p>
            <a:p>
              <a:pPr algn="ctr"/>
              <a:r>
                <a:rPr lang="en-US" sz="240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Midwest Universities Represented</a:t>
              </a:r>
            </a:p>
          </p:txBody>
        </p:sp>
        <p:pic>
          <p:nvPicPr>
            <p:cNvPr id="32" name="Picture 31" descr="Table&#10;&#10;Description automatically generated">
              <a:extLst>
                <a:ext uri="{FF2B5EF4-FFF2-40B4-BE49-F238E27FC236}">
                  <a16:creationId xmlns:a16="http://schemas.microsoft.com/office/drawing/2014/main" id="{403C3FCE-A754-6A4D-AF41-396886BBF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5"/>
            <a:stretch/>
          </p:blipFill>
          <p:spPr>
            <a:xfrm>
              <a:off x="7372157" y="3504426"/>
              <a:ext cx="4356547" cy="2299896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1E34CD5-2839-8D4B-BEF9-DF72DEC105A5}"/>
                </a:ext>
              </a:extLst>
            </p:cNvPr>
            <p:cNvGrpSpPr/>
            <p:nvPr/>
          </p:nvGrpSpPr>
          <p:grpSpPr>
            <a:xfrm>
              <a:off x="335663" y="1626346"/>
              <a:ext cx="6596604" cy="1171658"/>
              <a:chOff x="377952" y="1626346"/>
              <a:chExt cx="6596604" cy="117165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B9EA9D0-DB9E-B041-A6D0-5780C86E0914}"/>
                  </a:ext>
                </a:extLst>
              </p:cNvPr>
              <p:cNvSpPr/>
              <p:nvPr/>
            </p:nvSpPr>
            <p:spPr>
              <a:xfrm>
                <a:off x="377952" y="1627572"/>
                <a:ext cx="2182368" cy="117043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Purpose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701D41F-CECE-A74C-84D8-3AFD2CAA3589}"/>
                  </a:ext>
                </a:extLst>
              </p:cNvPr>
              <p:cNvSpPr/>
              <p:nvPr/>
            </p:nvSpPr>
            <p:spPr>
              <a:xfrm>
                <a:off x="2560319" y="1626346"/>
                <a:ext cx="4414237" cy="11704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Organize large amounts of data in a concise manner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Create a </a:t>
                </a:r>
                <a:r>
                  <a:rPr lang="en-US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representative sample </a:t>
                </a: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small, midsize, and large universities are all included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Locate </a:t>
                </a:r>
                <a:r>
                  <a:rPr lang="en-US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contacts</a:t>
                </a: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prominent Midwest universities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959B52F-5C1A-6F4D-A078-6B5E35793CCC}"/>
                </a:ext>
              </a:extLst>
            </p:cNvPr>
            <p:cNvGrpSpPr/>
            <p:nvPr/>
          </p:nvGrpSpPr>
          <p:grpSpPr>
            <a:xfrm>
              <a:off x="335663" y="3136699"/>
              <a:ext cx="6596603" cy="1170432"/>
              <a:chOff x="377952" y="1627572"/>
              <a:chExt cx="6596603" cy="117043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9D427ED-BE16-3647-AD47-F3E000C0931D}"/>
                  </a:ext>
                </a:extLst>
              </p:cNvPr>
              <p:cNvSpPr/>
              <p:nvPr/>
            </p:nvSpPr>
            <p:spPr>
              <a:xfrm>
                <a:off x="377952" y="1627572"/>
                <a:ext cx="2182368" cy="117043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Set-up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D61B6EC-9603-D842-B3A2-C9E7AB004A12}"/>
                  </a:ext>
                </a:extLst>
              </p:cNvPr>
              <p:cNvSpPr/>
              <p:nvPr/>
            </p:nvSpPr>
            <p:spPr>
              <a:xfrm>
                <a:off x="2560318" y="1627572"/>
                <a:ext cx="4414237" cy="11704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lvl="2" indent="-285750">
                  <a:buFont typeface="Wingdings" pitchFamily="2" charset="2"/>
                  <a:buChar char="§"/>
                </a:pP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Name of university</a:t>
                </a:r>
              </a:p>
              <a:p>
                <a:pPr marL="285750" lvl="2" indent="-285750">
                  <a:buFont typeface="Wingdings" pitchFamily="2" charset="2"/>
                  <a:buChar char="§"/>
                </a:pP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Midwest state</a:t>
                </a:r>
              </a:p>
              <a:p>
                <a:pPr marL="285750" lvl="2" indent="-285750">
                  <a:buFont typeface="Wingdings" pitchFamily="2" charset="2"/>
                  <a:buChar char="§"/>
                </a:pP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Active sustainability </a:t>
                </a:r>
                <a:r>
                  <a:rPr lang="en-US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clubs</a:t>
                </a: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their descriptions</a:t>
                </a:r>
              </a:p>
              <a:p>
                <a:pPr marL="285750" lvl="2" indent="-285750">
                  <a:buFont typeface="Wingdings" pitchFamily="2" charset="2"/>
                  <a:buChar char="§"/>
                </a:pP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Active </a:t>
                </a:r>
                <a:r>
                  <a:rPr lang="en-US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institutes</a:t>
                </a: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their descriptions</a:t>
                </a:r>
              </a:p>
              <a:p>
                <a:pPr marL="285750" lvl="2" indent="-285750">
                  <a:buFont typeface="Wingdings" pitchFamily="2" charset="2"/>
                  <a:buChar char="§"/>
                </a:pPr>
                <a:r>
                  <a:rPr lang="en-US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Contact</a:t>
                </a: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information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181C0F2-C065-A94C-BF37-1342ED8DBFCD}"/>
                </a:ext>
              </a:extLst>
            </p:cNvPr>
            <p:cNvGrpSpPr/>
            <p:nvPr/>
          </p:nvGrpSpPr>
          <p:grpSpPr>
            <a:xfrm>
              <a:off x="335663" y="4644599"/>
              <a:ext cx="6596604" cy="1171658"/>
              <a:chOff x="377952" y="1626346"/>
              <a:chExt cx="6596604" cy="1171658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E7F3B99-FE8B-D942-887E-7EDC60228365}"/>
                  </a:ext>
                </a:extLst>
              </p:cNvPr>
              <p:cNvSpPr/>
              <p:nvPr/>
            </p:nvSpPr>
            <p:spPr>
              <a:xfrm>
                <a:off x="377952" y="1627572"/>
                <a:ext cx="2182368" cy="117043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A955496-9BC2-FD4C-ACF8-D6ED459F52CE}"/>
                  </a:ext>
                </a:extLst>
              </p:cNvPr>
              <p:cNvSpPr/>
              <p:nvPr/>
            </p:nvSpPr>
            <p:spPr>
              <a:xfrm>
                <a:off x="2560319" y="1626346"/>
                <a:ext cx="4414237" cy="11704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lvl="2" indent="-285750">
                  <a:buFont typeface="Wingdings" pitchFamily="2" charset="2"/>
                  <a:buChar char="§"/>
                </a:pP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Browse universities based on </a:t>
                </a:r>
                <a:r>
                  <a:rPr lang="en-US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geographic location </a:t>
                </a: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and/or </a:t>
                </a:r>
                <a:r>
                  <a:rPr lang="en-US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name recognition </a:t>
                </a:r>
              </a:p>
              <a:p>
                <a:pPr marL="285750" lvl="2" indent="-285750">
                  <a:buFont typeface="Wingdings" pitchFamily="2" charset="2"/>
                  <a:buChar char="§"/>
                </a:pP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Easily </a:t>
                </a:r>
                <a:r>
                  <a:rPr lang="en-US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contact</a:t>
                </a:r>
                <a:r>
                  <a:rPr lang="en-US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sustainability representative from each university</a:t>
                </a:r>
                <a:endPara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668297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"/>
          <p:cNvSpPr txBox="1">
            <a:spLocks noGrp="1"/>
          </p:cNvSpPr>
          <p:nvPr>
            <p:ph type="body" idx="1"/>
          </p:nvPr>
        </p:nvSpPr>
        <p:spPr>
          <a:xfrm>
            <a:off x="3968367" y="6405154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Project Scope</a:t>
            </a:r>
            <a:endParaRPr/>
          </a:p>
        </p:txBody>
      </p:sp>
      <p:sp>
        <p:nvSpPr>
          <p:cNvPr id="299" name="Google Shape;299;p7"/>
          <p:cNvSpPr txBox="1">
            <a:spLocks noGrp="1"/>
          </p:cNvSpPr>
          <p:nvPr>
            <p:ph type="body" idx="2"/>
          </p:nvPr>
        </p:nvSpPr>
        <p:spPr>
          <a:xfrm>
            <a:off x="5514134" y="6405154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Survey Results</a:t>
            </a:r>
            <a:endParaRPr/>
          </a:p>
        </p:txBody>
      </p:sp>
      <p:sp>
        <p:nvSpPr>
          <p:cNvPr id="300" name="Google Shape;300;p7"/>
          <p:cNvSpPr txBox="1">
            <a:spLocks noGrp="1"/>
          </p:cNvSpPr>
          <p:nvPr>
            <p:ph type="body" idx="3"/>
          </p:nvPr>
        </p:nvSpPr>
        <p:spPr>
          <a:xfrm>
            <a:off x="6982402" y="6398509"/>
            <a:ext cx="1426520" cy="25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/>
              <a:t>Recommendations</a:t>
            </a:r>
            <a:endParaRPr/>
          </a:p>
        </p:txBody>
      </p:sp>
      <p:sp>
        <p:nvSpPr>
          <p:cNvPr id="301" name="Google Shape;301;p7"/>
          <p:cNvSpPr txBox="1">
            <a:spLocks noGrp="1"/>
          </p:cNvSpPr>
          <p:nvPr>
            <p:ph type="body" idx="4"/>
          </p:nvPr>
        </p:nvSpPr>
        <p:spPr>
          <a:xfrm>
            <a:off x="8605667" y="6405154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302" name="Google Shape;302;p7"/>
          <p:cNvSpPr txBox="1">
            <a:spLocks noGrp="1"/>
          </p:cNvSpPr>
          <p:nvPr>
            <p:ph type="body" idx="5"/>
          </p:nvPr>
        </p:nvSpPr>
        <p:spPr>
          <a:xfrm>
            <a:off x="2422600" y="6405154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303" name="Google Shape;303;p7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11</a:t>
            </a:r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 err="1"/>
              <a:t>EarthShare</a:t>
            </a:r>
            <a:r>
              <a:rPr lang="en-US"/>
              <a:t> Merchandise</a:t>
            </a:r>
          </a:p>
        </p:txBody>
      </p:sp>
      <p:sp>
        <p:nvSpPr>
          <p:cNvPr id="305" name="Google Shape;305;p7"/>
          <p:cNvSpPr txBox="1">
            <a:spLocks noGrp="1"/>
          </p:cNvSpPr>
          <p:nvPr>
            <p:ph type="body" idx="8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Merchandise is an popular incentive that would prompt individuals to donate, support </a:t>
            </a:r>
            <a:r>
              <a:rPr lang="en-US" err="1"/>
              <a:t>EarthShare</a:t>
            </a:r>
            <a:r>
              <a:rPr lang="en-US"/>
              <a:t>, or support a nonprofit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D7E30E-3894-0443-8F0B-88E6051D64C6}"/>
              </a:ext>
            </a:extLst>
          </p:cNvPr>
          <p:cNvSpPr txBox="1"/>
          <p:nvPr/>
        </p:nvSpPr>
        <p:spPr>
          <a:xfrm>
            <a:off x="441215" y="4016825"/>
            <a:ext cx="3470444" cy="15685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600">
                <a:latin typeface="Times New Roman"/>
                <a:cs typeface="Times New Roman"/>
              </a:rPr>
              <a:t>T-shirts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600">
                <a:latin typeface="Times New Roman"/>
                <a:cs typeface="Times New Roman"/>
              </a:rPr>
              <a:t>Tumblers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600">
                <a:latin typeface="Times New Roman"/>
                <a:cs typeface="Times New Roman"/>
              </a:rPr>
              <a:t>Hats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600">
                <a:latin typeface="Times New Roman"/>
                <a:cs typeface="Times New Roman"/>
              </a:rPr>
              <a:t>Reusable water bottle/straws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600">
                <a:latin typeface="Times New Roman"/>
                <a:cs typeface="Times New Roman"/>
              </a:rPr>
              <a:t>Sticker</a:t>
            </a:r>
            <a:endParaRPr lang="en-US" sz="1700">
              <a:latin typeface="Times New Roman"/>
              <a:cs typeface="Times New Roman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700">
                <a:latin typeface="Times New Roman"/>
                <a:cs typeface="Times New Roman"/>
              </a:rPr>
              <a:t>Pens</a:t>
            </a:r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0B3FD9-2375-6648-AB2D-C2AF19F0433C}"/>
              </a:ext>
            </a:extLst>
          </p:cNvPr>
          <p:cNvSpPr/>
          <p:nvPr/>
        </p:nvSpPr>
        <p:spPr>
          <a:xfrm>
            <a:off x="433599" y="3589985"/>
            <a:ext cx="346797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Popular Merchandise</a:t>
            </a:r>
          </a:p>
        </p:txBody>
      </p:sp>
      <p:pic>
        <p:nvPicPr>
          <p:cNvPr id="3" name="Graphic 2" descr="Completed with solid fill">
            <a:extLst>
              <a:ext uri="{FF2B5EF4-FFF2-40B4-BE49-F238E27FC236}">
                <a16:creationId xmlns:a16="http://schemas.microsoft.com/office/drawing/2014/main" id="{6E4613E8-4B4D-6F40-89B0-E8EE399C9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2402" y="3594034"/>
            <a:ext cx="420749" cy="447913"/>
          </a:xfrm>
          <a:prstGeom prst="rect">
            <a:avLst/>
          </a:prstGeom>
        </p:spPr>
      </p:pic>
      <p:pic>
        <p:nvPicPr>
          <p:cNvPr id="9" name="Graphic 8" descr="Monitor with solid fill">
            <a:extLst>
              <a:ext uri="{FF2B5EF4-FFF2-40B4-BE49-F238E27FC236}">
                <a16:creationId xmlns:a16="http://schemas.microsoft.com/office/drawing/2014/main" id="{D6442C6A-0C4B-ED4B-8A67-551D7ED58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1829" y="1377225"/>
            <a:ext cx="291559" cy="3103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28B3A34-2120-6D46-A7BA-4DB341D25BBF}"/>
              </a:ext>
            </a:extLst>
          </p:cNvPr>
          <p:cNvSpPr txBox="1"/>
          <p:nvPr/>
        </p:nvSpPr>
        <p:spPr>
          <a:xfrm>
            <a:off x="4373310" y="1353561"/>
            <a:ext cx="3472935" cy="1921330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/>
                <a:cs typeface="Times New Roman"/>
              </a:rPr>
              <a:t>80%</a:t>
            </a:r>
            <a:endParaRPr lang="en-US" sz="4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800" b="1">
                <a:solidFill>
                  <a:schemeClr val="tx1"/>
                </a:solidFill>
                <a:latin typeface="Times New Roman"/>
                <a:cs typeface="Times New Roman"/>
              </a:rPr>
              <a:t>Of surveyors said they were interested in purchasing merchandise from an environmental nonprofit</a:t>
            </a:r>
            <a:endParaRPr lang="en-US" sz="1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352;p11">
            <a:extLst>
              <a:ext uri="{FF2B5EF4-FFF2-40B4-BE49-F238E27FC236}">
                <a16:creationId xmlns:a16="http://schemas.microsoft.com/office/drawing/2014/main" id="{79B9C745-6A7E-2A4D-85CC-10487AEFA8BB}"/>
              </a:ext>
            </a:extLst>
          </p:cNvPr>
          <p:cNvSpPr txBox="1"/>
          <p:nvPr/>
        </p:nvSpPr>
        <p:spPr>
          <a:xfrm>
            <a:off x="236536" y="5797091"/>
            <a:ext cx="5097463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200"/>
            </a:pPr>
            <a:r>
              <a:rPr lang="en-US" sz="1200" i="1">
                <a:latin typeface="Times New Roman"/>
                <a:ea typeface="Times New Roman"/>
                <a:cs typeface="Times New Roman"/>
                <a:sym typeface="Times New Roman"/>
              </a:rPr>
              <a:t>Source: </a:t>
            </a:r>
            <a:r>
              <a:rPr lang="en-US" sz="1200" i="1" err="1">
                <a:latin typeface="Times New Roman"/>
                <a:ea typeface="Times New Roman"/>
                <a:cs typeface="Times New Roman"/>
                <a:sym typeface="Times New Roman"/>
              </a:rPr>
              <a:t>DesignHill</a:t>
            </a:r>
            <a:r>
              <a:rPr lang="en-US" sz="1200" i="1">
                <a:latin typeface="Times New Roman"/>
                <a:ea typeface="Times New Roman"/>
                <a:cs typeface="Times New Roman"/>
                <a:sym typeface="Times New Roman"/>
              </a:rPr>
              <a:t> 2021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88D284-E35F-F242-89F8-42EEA0A38B8D}"/>
              </a:ext>
            </a:extLst>
          </p:cNvPr>
          <p:cNvSpPr/>
          <p:nvPr/>
        </p:nvSpPr>
        <p:spPr>
          <a:xfrm>
            <a:off x="8300517" y="1308461"/>
            <a:ext cx="346797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Cost Analysis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11C5AF-8794-154E-B81E-0450C2A6A071}"/>
              </a:ext>
            </a:extLst>
          </p:cNvPr>
          <p:cNvSpPr txBox="1"/>
          <p:nvPr/>
        </p:nvSpPr>
        <p:spPr>
          <a:xfrm>
            <a:off x="8299223" y="2276800"/>
            <a:ext cx="3449089" cy="3238564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Merchandise Design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$0 - $50 depending on product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 Profit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dependent upon the supplier and purchasing order size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Medium to low time commitment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social media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Likely to fall in </a:t>
            </a:r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price range 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most factors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81F22-75B0-5A4D-8241-7F786F4DC400}"/>
              </a:ext>
            </a:extLst>
          </p:cNvPr>
          <p:cNvSpPr/>
          <p:nvPr/>
        </p:nvSpPr>
        <p:spPr>
          <a:xfrm>
            <a:off x="9408972" y="1930778"/>
            <a:ext cx="1229591" cy="451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Money with solid fill">
            <a:extLst>
              <a:ext uri="{FF2B5EF4-FFF2-40B4-BE49-F238E27FC236}">
                <a16:creationId xmlns:a16="http://schemas.microsoft.com/office/drawing/2014/main" id="{D78A2EC9-1344-2448-90BC-4CEF070B50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93700" y="1790727"/>
            <a:ext cx="860133" cy="838174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CA0DBCCA-5BF1-4346-B172-EE13D4C084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578" t="3764" r="746" b="30101"/>
          <a:stretch/>
        </p:blipFill>
        <p:spPr>
          <a:xfrm>
            <a:off x="423512" y="1308461"/>
            <a:ext cx="3488147" cy="20164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18B8264-1346-364F-9D9B-1E55AA81EBC9}"/>
              </a:ext>
            </a:extLst>
          </p:cNvPr>
          <p:cNvSpPr txBox="1"/>
          <p:nvPr/>
        </p:nvSpPr>
        <p:spPr>
          <a:xfrm>
            <a:off x="4373310" y="3594034"/>
            <a:ext cx="3472935" cy="1921330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/>
                <a:cs typeface="Times New Roman"/>
              </a:rPr>
              <a:t>91%</a:t>
            </a:r>
            <a:endParaRPr lang="en-US" sz="4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800" b="1">
                <a:solidFill>
                  <a:schemeClr val="tx1"/>
                </a:solidFill>
                <a:latin typeface="Times New Roman"/>
                <a:cs typeface="Times New Roman"/>
              </a:rPr>
              <a:t>Of surveyors said they may be more likely to donate to a cause if they could receive merchandise</a:t>
            </a:r>
            <a:endParaRPr lang="en-US" sz="1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9567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"/>
          <p:cNvSpPr txBox="1">
            <a:spLocks noGrp="1"/>
          </p:cNvSpPr>
          <p:nvPr>
            <p:ph type="body" idx="1"/>
          </p:nvPr>
        </p:nvSpPr>
        <p:spPr>
          <a:xfrm>
            <a:off x="3968367" y="6405154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Project Scope</a:t>
            </a:r>
            <a:endParaRPr/>
          </a:p>
        </p:txBody>
      </p:sp>
      <p:sp>
        <p:nvSpPr>
          <p:cNvPr id="299" name="Google Shape;299;p7"/>
          <p:cNvSpPr txBox="1">
            <a:spLocks noGrp="1"/>
          </p:cNvSpPr>
          <p:nvPr>
            <p:ph type="body" idx="2"/>
          </p:nvPr>
        </p:nvSpPr>
        <p:spPr>
          <a:xfrm>
            <a:off x="5514134" y="6405154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Survey Results</a:t>
            </a:r>
            <a:endParaRPr/>
          </a:p>
        </p:txBody>
      </p:sp>
      <p:sp>
        <p:nvSpPr>
          <p:cNvPr id="300" name="Google Shape;300;p7"/>
          <p:cNvSpPr txBox="1">
            <a:spLocks noGrp="1"/>
          </p:cNvSpPr>
          <p:nvPr>
            <p:ph type="body" idx="3"/>
          </p:nvPr>
        </p:nvSpPr>
        <p:spPr>
          <a:xfrm>
            <a:off x="6982402" y="6398509"/>
            <a:ext cx="1426520" cy="25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/>
              <a:t>Recommendations</a:t>
            </a:r>
            <a:endParaRPr/>
          </a:p>
        </p:txBody>
      </p:sp>
      <p:sp>
        <p:nvSpPr>
          <p:cNvPr id="301" name="Google Shape;301;p7"/>
          <p:cNvSpPr txBox="1">
            <a:spLocks noGrp="1"/>
          </p:cNvSpPr>
          <p:nvPr>
            <p:ph type="body" idx="4"/>
          </p:nvPr>
        </p:nvSpPr>
        <p:spPr>
          <a:xfrm>
            <a:off x="8605667" y="6405154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302" name="Google Shape;302;p7"/>
          <p:cNvSpPr txBox="1">
            <a:spLocks noGrp="1"/>
          </p:cNvSpPr>
          <p:nvPr>
            <p:ph type="body" idx="5"/>
          </p:nvPr>
        </p:nvSpPr>
        <p:spPr>
          <a:xfrm>
            <a:off x="2422600" y="6405154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303" name="Google Shape;303;p7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12</a:t>
            </a:r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Finding Micro Influencers</a:t>
            </a:r>
          </a:p>
        </p:txBody>
      </p:sp>
      <p:sp>
        <p:nvSpPr>
          <p:cNvPr id="305" name="Google Shape;305;p7"/>
          <p:cNvSpPr txBox="1">
            <a:spLocks noGrp="1"/>
          </p:cNvSpPr>
          <p:nvPr>
            <p:ph type="body" idx="8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Using social media, hashtags, and influencer databases are easy ways to find relevant micro influencers</a:t>
            </a:r>
          </a:p>
        </p:txBody>
      </p:sp>
      <p:sp>
        <p:nvSpPr>
          <p:cNvPr id="23" name="Google Shape;352;p11">
            <a:extLst>
              <a:ext uri="{FF2B5EF4-FFF2-40B4-BE49-F238E27FC236}">
                <a16:creationId xmlns:a16="http://schemas.microsoft.com/office/drawing/2014/main" id="{79B9C745-6A7E-2A4D-85CC-10487AEFA8BB}"/>
              </a:ext>
            </a:extLst>
          </p:cNvPr>
          <p:cNvSpPr txBox="1"/>
          <p:nvPr/>
        </p:nvSpPr>
        <p:spPr>
          <a:xfrm>
            <a:off x="236536" y="5797091"/>
            <a:ext cx="5097463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200"/>
            </a:pPr>
            <a:r>
              <a:rPr lang="en-US" sz="1200" i="1">
                <a:latin typeface="Times New Roman"/>
                <a:ea typeface="Times New Roman"/>
                <a:cs typeface="Times New Roman"/>
                <a:sym typeface="Times New Roman"/>
              </a:rPr>
              <a:t>Source: Social Media Today, 2018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F1C797B-0DB6-1A4A-B272-1563A6847603}"/>
              </a:ext>
            </a:extLst>
          </p:cNvPr>
          <p:cNvGrpSpPr/>
          <p:nvPr/>
        </p:nvGrpSpPr>
        <p:grpSpPr>
          <a:xfrm>
            <a:off x="318346" y="1603311"/>
            <a:ext cx="2104253" cy="4240140"/>
            <a:chOff x="318346" y="1603311"/>
            <a:chExt cx="2104253" cy="424014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1AA7CC6-F68C-5343-BF4B-692EB78C48F1}"/>
                </a:ext>
              </a:extLst>
            </p:cNvPr>
            <p:cNvSpPr txBox="1"/>
            <p:nvPr/>
          </p:nvSpPr>
          <p:spPr>
            <a:xfrm>
              <a:off x="318346" y="1603311"/>
              <a:ext cx="2104253" cy="41152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Social Media Evaluation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6EF6FE-DAEF-5E4F-A71A-80941DA22389}"/>
                </a:ext>
              </a:extLst>
            </p:cNvPr>
            <p:cNvSpPr txBox="1"/>
            <p:nvPr/>
          </p:nvSpPr>
          <p:spPr>
            <a:xfrm>
              <a:off x="318347" y="2014833"/>
              <a:ext cx="2104252" cy="38286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91440" tIns="45720" rIns="91440" bIns="45720" rtlCol="0" anchor="t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 sz="1500">
                  <a:latin typeface="Times New Roman" panose="02020603050405020304" pitchFamily="18" charset="0"/>
                  <a:cs typeface="Times New Roman" panose="02020603050405020304" pitchFamily="18" charset="0"/>
                </a:rPr>
                <a:t>See who is engaging with your posts by </a:t>
              </a:r>
              <a:r>
                <a:rPr lang="en-US" sz="1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commenting or retweeting</a:t>
              </a:r>
              <a:endParaRPr lang="en-US"/>
            </a:p>
            <a:p>
              <a:pPr marL="285750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 sz="1500">
                  <a:latin typeface="Times New Roman" panose="02020603050405020304" pitchFamily="18" charset="0"/>
                  <a:cs typeface="Times New Roman" panose="02020603050405020304" pitchFamily="18" charset="0"/>
                </a:rPr>
                <a:t>Already passionate about your brand</a:t>
              </a:r>
            </a:p>
            <a:p>
              <a:pPr marL="285750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 sz="15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Connected to your </a:t>
              </a:r>
              <a:r>
                <a:rPr lang="en-US" sz="1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 audience </a:t>
              </a:r>
            </a:p>
            <a:p>
              <a:pPr marL="285750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 sz="1500"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likely to work with you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CB6EF70-617E-894C-BE69-E2E9DCD7AAFB}"/>
              </a:ext>
            </a:extLst>
          </p:cNvPr>
          <p:cNvGrpSpPr/>
          <p:nvPr/>
        </p:nvGrpSpPr>
        <p:grpSpPr>
          <a:xfrm>
            <a:off x="2526441" y="1611760"/>
            <a:ext cx="2104253" cy="4231691"/>
            <a:chOff x="318346" y="1603311"/>
            <a:chExt cx="2104253" cy="423169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FB65891-4797-BC4C-88B3-D3CFE3DC1913}"/>
                </a:ext>
              </a:extLst>
            </p:cNvPr>
            <p:cNvSpPr txBox="1"/>
            <p:nvPr/>
          </p:nvSpPr>
          <p:spPr>
            <a:xfrm>
              <a:off x="318346" y="1603311"/>
              <a:ext cx="2104253" cy="41152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Hashtags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0D3C1C-37AD-C645-A453-3661309B0EA9}"/>
                </a:ext>
              </a:extLst>
            </p:cNvPr>
            <p:cNvSpPr txBox="1"/>
            <p:nvPr/>
          </p:nvSpPr>
          <p:spPr>
            <a:xfrm>
              <a:off x="318346" y="2014833"/>
              <a:ext cx="2104253" cy="38201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91440" tIns="45720" rIns="91440" bIns="45720" rtlCol="0" anchor="t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 sz="1500" b="0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Can look up </a:t>
              </a:r>
              <a:r>
                <a:rPr lang="en-US" sz="1500" b="1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#</a:t>
              </a:r>
              <a:r>
                <a:rPr lang="en-US" sz="1500" b="1" i="0" u="none" strike="noStrike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YourBrandName</a:t>
              </a:r>
              <a:r>
                <a:rPr lang="en-US" sz="1500" b="1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0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to see people who are already engaged with your brand </a:t>
              </a:r>
              <a:endParaRPr lang="en-US"/>
            </a:p>
            <a:p>
              <a:pPr marL="285750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 sz="150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1500" b="0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se hashtags with </a:t>
              </a:r>
              <a:r>
                <a:rPr lang="en-US" sz="1500" b="1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topics relating to your brand </a:t>
              </a:r>
              <a:r>
                <a:rPr lang="en-US" sz="1500" b="0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as well</a:t>
              </a:r>
            </a:p>
            <a:p>
              <a:pPr marL="285750" lvl="3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 sz="1500">
                  <a:latin typeface="Times New Roman" panose="02020603050405020304" pitchFamily="18" charset="0"/>
                  <a:cs typeface="Times New Roman" panose="02020603050405020304" pitchFamily="18" charset="0"/>
                </a:rPr>
                <a:t>#Sustainability, #</a:t>
              </a:r>
              <a:r>
                <a:rPr lang="en-US" sz="15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ClimateChange</a:t>
              </a:r>
              <a:r>
                <a:rPr lang="en-US" sz="1500">
                  <a:latin typeface="Times New Roman" panose="02020603050405020304" pitchFamily="18" charset="0"/>
                  <a:cs typeface="Times New Roman" panose="02020603050405020304" pitchFamily="18" charset="0"/>
                </a:rPr>
                <a:t>, #Eco-Friendly</a:t>
              </a:r>
              <a:r>
                <a:rPr lang="en-US" sz="1500" b="0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1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81FE595-7130-354B-968A-B9E1E6529CF4}"/>
              </a:ext>
            </a:extLst>
          </p:cNvPr>
          <p:cNvGrpSpPr/>
          <p:nvPr/>
        </p:nvGrpSpPr>
        <p:grpSpPr>
          <a:xfrm>
            <a:off x="4734536" y="1611760"/>
            <a:ext cx="2104254" cy="4231691"/>
            <a:chOff x="318345" y="1611760"/>
            <a:chExt cx="2104254" cy="423169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469B2EC-12CB-A441-8C5C-1F447D5E367E}"/>
                </a:ext>
              </a:extLst>
            </p:cNvPr>
            <p:cNvSpPr txBox="1"/>
            <p:nvPr/>
          </p:nvSpPr>
          <p:spPr>
            <a:xfrm>
              <a:off x="318345" y="1611760"/>
              <a:ext cx="2104253" cy="41152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Influencer Databases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040C912-A912-6846-A21B-F44B091856FA}"/>
                </a:ext>
              </a:extLst>
            </p:cNvPr>
            <p:cNvSpPr txBox="1"/>
            <p:nvPr/>
          </p:nvSpPr>
          <p:spPr>
            <a:xfrm>
              <a:off x="318346" y="2014833"/>
              <a:ext cx="2104253" cy="38286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500">
                  <a:latin typeface="Times New Roman"/>
                  <a:cs typeface="Times New Roman"/>
                </a:rPr>
                <a:t>1</a:t>
              </a:r>
              <a:r>
                <a:rPr lang="en-US" sz="1500">
                  <a:solidFill>
                    <a:schemeClr val="tx1"/>
                  </a:solidFill>
                  <a:latin typeface="Times New Roman"/>
                  <a:cs typeface="Times New Roman"/>
                </a:rPr>
                <a:t>.     </a:t>
              </a:r>
              <a:r>
                <a:rPr lang="en-US" sz="1500" err="1">
                  <a:solidFill>
                    <a:schemeClr val="tx1"/>
                  </a:solidFill>
                  <a:latin typeface="Times New Roman"/>
                  <a:cs typeface="Times New Roman"/>
                </a:rPr>
                <a:t>Scrunch.com</a:t>
              </a:r>
              <a:endParaRPr lang="en-US" sz="1500" b="0" i="0" strike="noStrike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 sz="1500" b="0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n-US" sz="1500" b="1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uickly search </a:t>
              </a:r>
              <a:r>
                <a:rPr lang="en-US" sz="1500" b="0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for a topic </a:t>
              </a:r>
            </a:p>
            <a:p>
              <a:pPr marL="285750" lvl="1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 sz="1500">
                  <a:latin typeface="Times New Roman" panose="02020603050405020304" pitchFamily="18" charset="0"/>
                  <a:cs typeface="Times New Roman" panose="02020603050405020304" pitchFamily="18" charset="0"/>
                </a:rPr>
                <a:t>Shows </a:t>
              </a:r>
              <a:r>
                <a:rPr lang="en-US" sz="1500" b="1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statistics </a:t>
              </a:r>
              <a:r>
                <a:rPr lang="en-US" sz="1500" b="0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(audience size and approximate cost)</a:t>
              </a:r>
            </a:p>
            <a:p>
              <a:pPr lvl="1">
                <a:lnSpc>
                  <a:spcPct val="150000"/>
                </a:lnSpc>
              </a:pPr>
              <a:r>
                <a:rPr lang="en-US" sz="1500">
                  <a:latin typeface="Times New Roman"/>
                  <a:cs typeface="Times New Roman"/>
                </a:rPr>
                <a:t>2.    </a:t>
              </a:r>
              <a:r>
                <a:rPr lang="en-US" sz="1500" err="1">
                  <a:latin typeface="Times New Roman"/>
                  <a:cs typeface="Times New Roman"/>
                </a:rPr>
                <a:t>TinySponsor.com</a:t>
              </a:r>
              <a:endParaRPr lang="en-US" sz="1500" b="0" i="0" u="sng" strike="noStrike">
                <a:solidFill>
                  <a:srgbClr val="1155CC"/>
                </a:solidFill>
                <a:effectLst/>
                <a:latin typeface="Times New Roman"/>
                <a:cs typeface="Times New Roman"/>
              </a:endParaRPr>
            </a:p>
            <a:p>
              <a:pPr marL="285750" lvl="1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 sz="15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500" b="1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icro influencers only</a:t>
              </a:r>
            </a:p>
            <a:p>
              <a:pPr marL="285750" lvl="1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 sz="1500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Pay influencers directly</a:t>
              </a:r>
              <a:r>
                <a:rPr lang="en-US" sz="1500" b="1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5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F48DD79-27C0-034B-88B4-9BDB59EC261C}"/>
              </a:ext>
            </a:extLst>
          </p:cNvPr>
          <p:cNvSpPr txBox="1"/>
          <p:nvPr/>
        </p:nvSpPr>
        <p:spPr>
          <a:xfrm>
            <a:off x="7220053" y="1162447"/>
            <a:ext cx="4735408" cy="41148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Steps For Reaching Out to Micro Influencers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FB690C-4CC2-6E47-86A1-AF0D67ECEF6C}"/>
              </a:ext>
            </a:extLst>
          </p:cNvPr>
          <p:cNvSpPr txBox="1"/>
          <p:nvPr/>
        </p:nvSpPr>
        <p:spPr>
          <a:xfrm>
            <a:off x="7220054" y="1540079"/>
            <a:ext cx="4735409" cy="17167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 fontAlgn="base">
              <a:lnSpc>
                <a:spcPct val="150000"/>
              </a:lnSpc>
              <a:buAutoNum type="arabicPeriod"/>
            </a:pPr>
            <a:r>
              <a:rPr lang="en-US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Follow them 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on social media </a:t>
            </a:r>
            <a:endParaRPr lang="en-US"/>
          </a:p>
          <a:p>
            <a:pPr marL="342900" indent="-34290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Engage with their posts 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(like and comment)</a:t>
            </a:r>
          </a:p>
          <a:p>
            <a:pPr marL="342900" indent="-34290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Send an outreach 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email </a:t>
            </a:r>
            <a:r>
              <a:rPr lang="en-US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DM 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influencer</a:t>
            </a:r>
          </a:p>
          <a:p>
            <a:pPr marL="342900" indent="-34290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your outreach message be direct, explain why you chose to work with them, and what your goal is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377140-36DE-A142-922C-03E8E01D167E}"/>
              </a:ext>
            </a:extLst>
          </p:cNvPr>
          <p:cNvSpPr txBox="1"/>
          <p:nvPr/>
        </p:nvSpPr>
        <p:spPr>
          <a:xfrm>
            <a:off x="7220055" y="3362836"/>
            <a:ext cx="4735409" cy="24641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Hey Sara, </a:t>
            </a:r>
          </a:p>
          <a:p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My name is Jill, and I’m the Marketing Manager at </a:t>
            </a:r>
            <a:r>
              <a:rPr lang="en-US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GoGreen</a:t>
            </a:r>
            <a:r>
              <a:rPr 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I came across your Instagram, and I love how you use sustainable products in your everyday life. The way you used that beeswax food wrap is so creative! </a:t>
            </a:r>
          </a:p>
          <a:p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Here at </a:t>
            </a:r>
            <a:r>
              <a:rPr lang="en-US" sz="1100" err="1">
                <a:latin typeface="Times New Roman" panose="02020603050405020304" pitchFamily="18" charset="0"/>
                <a:cs typeface="Times New Roman" panose="02020603050405020304" pitchFamily="18" charset="0"/>
              </a:rPr>
              <a:t>GoGreen</a:t>
            </a:r>
            <a:r>
              <a:rPr 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, we focus on creating eco-friendly home products to help reduce our carbon footprint. Because we share the same values, I think you’d be the perfect ambassador for our brand.</a:t>
            </a:r>
          </a:p>
          <a:p>
            <a:endParaRPr lang="en-US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We’d love to hear your thoughts and work out a fun, green partnership! Are you free for a call tomorrow?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1132FCD-B0A4-1948-8D70-69D30929A52B}"/>
              </a:ext>
            </a:extLst>
          </p:cNvPr>
          <p:cNvCxnSpPr>
            <a:cxnSpLocks/>
          </p:cNvCxnSpPr>
          <p:nvPr/>
        </p:nvCxnSpPr>
        <p:spPr>
          <a:xfrm flipH="1">
            <a:off x="10691568" y="3661050"/>
            <a:ext cx="145136" cy="75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1F3E9D3-1E84-A64C-8DD1-D3A8CCC77A16}"/>
              </a:ext>
            </a:extLst>
          </p:cNvPr>
          <p:cNvCxnSpPr>
            <a:cxnSpLocks/>
          </p:cNvCxnSpPr>
          <p:nvPr/>
        </p:nvCxnSpPr>
        <p:spPr>
          <a:xfrm flipH="1">
            <a:off x="10619000" y="4001910"/>
            <a:ext cx="145136" cy="85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D9E2F1D-F984-4D4E-B5BE-4770D9A0453C}"/>
              </a:ext>
            </a:extLst>
          </p:cNvPr>
          <p:cNvCxnSpPr>
            <a:cxnSpLocks/>
          </p:cNvCxnSpPr>
          <p:nvPr/>
        </p:nvCxnSpPr>
        <p:spPr>
          <a:xfrm flipH="1" flipV="1">
            <a:off x="9835795" y="4931641"/>
            <a:ext cx="156740" cy="121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2BB380B-8730-EF41-9DC5-A0C1946FEEED}"/>
              </a:ext>
            </a:extLst>
          </p:cNvPr>
          <p:cNvCxnSpPr>
            <a:cxnSpLocks/>
          </p:cNvCxnSpPr>
          <p:nvPr/>
        </p:nvCxnSpPr>
        <p:spPr>
          <a:xfrm flipH="1" flipV="1">
            <a:off x="9159704" y="5522649"/>
            <a:ext cx="442979" cy="90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B619C16-B3BE-D946-8647-948743FAE7F7}"/>
              </a:ext>
            </a:extLst>
          </p:cNvPr>
          <p:cNvSpPr txBox="1"/>
          <p:nvPr/>
        </p:nvSpPr>
        <p:spPr>
          <a:xfrm>
            <a:off x="2221026" y="1214299"/>
            <a:ext cx="261929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>
                <a:solidFill>
                  <a:schemeClr val="tx1"/>
                </a:solidFill>
                <a:latin typeface="Times New Roman"/>
                <a:cs typeface="Times New Roman"/>
              </a:rPr>
              <a:t>Ways to Find Micro Influencers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4BF1054-C502-944D-8E98-1B37069C67C8}"/>
              </a:ext>
            </a:extLst>
          </p:cNvPr>
          <p:cNvCxnSpPr>
            <a:cxnSpLocks/>
          </p:cNvCxnSpPr>
          <p:nvPr/>
        </p:nvCxnSpPr>
        <p:spPr>
          <a:xfrm>
            <a:off x="318346" y="1368187"/>
            <a:ext cx="179689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1613012-94A9-2946-9AA3-648E9D1A2C08}"/>
              </a:ext>
            </a:extLst>
          </p:cNvPr>
          <p:cNvCxnSpPr>
            <a:cxnSpLocks/>
          </p:cNvCxnSpPr>
          <p:nvPr/>
        </p:nvCxnSpPr>
        <p:spPr>
          <a:xfrm>
            <a:off x="4930346" y="1368187"/>
            <a:ext cx="19084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83B73B5-3C15-2445-99E3-AF5A6355FD6E}"/>
              </a:ext>
            </a:extLst>
          </p:cNvPr>
          <p:cNvSpPr txBox="1"/>
          <p:nvPr/>
        </p:nvSpPr>
        <p:spPr>
          <a:xfrm>
            <a:off x="8570536" y="3378700"/>
            <a:ext cx="20738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Influencer’s Name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35BFF1B-4229-8240-A9DC-0E481FFE3A64}"/>
              </a:ext>
            </a:extLst>
          </p:cNvPr>
          <p:cNvSpPr txBox="1"/>
          <p:nvPr/>
        </p:nvSpPr>
        <p:spPr>
          <a:xfrm>
            <a:off x="10850162" y="3497882"/>
            <a:ext cx="20738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A991676-AFC8-344B-9A0C-CC739BFBA1F1}"/>
              </a:ext>
            </a:extLst>
          </p:cNvPr>
          <p:cNvSpPr txBox="1"/>
          <p:nvPr/>
        </p:nvSpPr>
        <p:spPr>
          <a:xfrm>
            <a:off x="10706154" y="3844979"/>
            <a:ext cx="20738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Content Reference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52D49E7-C306-F54D-B0AC-48B6DDD8F516}"/>
              </a:ext>
            </a:extLst>
          </p:cNvPr>
          <p:cNvSpPr txBox="1"/>
          <p:nvPr/>
        </p:nvSpPr>
        <p:spPr>
          <a:xfrm>
            <a:off x="9969477" y="4978424"/>
            <a:ext cx="20738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Brand Introduction and Fit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A3A0D9-2ACE-2A4E-A3DD-F983EF350A79}"/>
              </a:ext>
            </a:extLst>
          </p:cNvPr>
          <p:cNvSpPr txBox="1"/>
          <p:nvPr/>
        </p:nvSpPr>
        <p:spPr>
          <a:xfrm>
            <a:off x="9582051" y="5522649"/>
            <a:ext cx="20738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Clear CTA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8C7A8E-40CC-004E-8449-0E0D43273B62}"/>
              </a:ext>
            </a:extLst>
          </p:cNvPr>
          <p:cNvCxnSpPr>
            <a:cxnSpLocks/>
          </p:cNvCxnSpPr>
          <p:nvPr/>
        </p:nvCxnSpPr>
        <p:spPr>
          <a:xfrm flipH="1">
            <a:off x="8059099" y="3497882"/>
            <a:ext cx="4627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252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"/>
          <p:cNvSpPr txBox="1">
            <a:spLocks noGrp="1"/>
          </p:cNvSpPr>
          <p:nvPr>
            <p:ph type="body" idx="1"/>
          </p:nvPr>
        </p:nvSpPr>
        <p:spPr>
          <a:xfrm>
            <a:off x="39683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Project Scope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9" name="Google Shape;299;p7"/>
          <p:cNvSpPr txBox="1">
            <a:spLocks noGrp="1"/>
          </p:cNvSpPr>
          <p:nvPr>
            <p:ph type="body" idx="2"/>
          </p:nvPr>
        </p:nvSpPr>
        <p:spPr>
          <a:xfrm>
            <a:off x="5514134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Survey Results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0" name="Google Shape;300;p7"/>
          <p:cNvSpPr txBox="1">
            <a:spLocks noGrp="1"/>
          </p:cNvSpPr>
          <p:nvPr>
            <p:ph type="body" idx="3"/>
          </p:nvPr>
        </p:nvSpPr>
        <p:spPr>
          <a:xfrm>
            <a:off x="6969211" y="6411799"/>
            <a:ext cx="1345922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1" name="Google Shape;301;p7"/>
          <p:cNvSpPr txBox="1">
            <a:spLocks noGrp="1"/>
          </p:cNvSpPr>
          <p:nvPr>
            <p:ph type="body" idx="4"/>
          </p:nvPr>
        </p:nvSpPr>
        <p:spPr>
          <a:xfrm>
            <a:off x="86056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2" name="Google Shape;302;p7"/>
          <p:cNvSpPr txBox="1">
            <a:spLocks noGrp="1"/>
          </p:cNvSpPr>
          <p:nvPr>
            <p:ph type="body" idx="5"/>
          </p:nvPr>
        </p:nvSpPr>
        <p:spPr>
          <a:xfrm>
            <a:off x="2422600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Introductions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" name="Google Shape;303;p7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Risks and Obstacles of Micro Influencers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" name="Google Shape;305;p7"/>
          <p:cNvSpPr txBox="1">
            <a:spLocks noGrp="1"/>
          </p:cNvSpPr>
          <p:nvPr>
            <p:ph type="body" idx="8"/>
          </p:nvPr>
        </p:nvSpPr>
        <p:spPr>
          <a:xfrm>
            <a:off x="236538" y="784009"/>
            <a:ext cx="11787982" cy="30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Some obstacles of working with micro influencers include lower outreach, more research, less experience, and less brand lift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28745E-2074-47AF-8400-3E359B960755}"/>
              </a:ext>
            </a:extLst>
          </p:cNvPr>
          <p:cNvSpPr/>
          <p:nvPr/>
        </p:nvSpPr>
        <p:spPr>
          <a:xfrm>
            <a:off x="639837" y="2989197"/>
            <a:ext cx="2336800" cy="259322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i="0" u="none" strike="noStrike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>
                <a:solidFill>
                  <a:srgbClr val="000000"/>
                </a:solidFill>
                <a:latin typeface="Times New Roman"/>
                <a:cs typeface="Times New Roman"/>
              </a:rPr>
              <a:t>Smaller</a:t>
            </a:r>
            <a:r>
              <a:rPr lang="en-US">
                <a:solidFill>
                  <a:srgbClr val="000000"/>
                </a:solidFill>
                <a:latin typeface="Times New Roman"/>
                <a:cs typeface="Times New Roman"/>
              </a:rPr>
              <a:t> amount of followers </a:t>
            </a: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>
                <a:solidFill>
                  <a:srgbClr val="000000"/>
                </a:solidFill>
                <a:latin typeface="Times New Roman"/>
                <a:cs typeface="Times New Roman"/>
              </a:rPr>
              <a:t>Fewer viewers</a:t>
            </a:r>
            <a:r>
              <a:rPr lang="en-US">
                <a:solidFill>
                  <a:srgbClr val="000000"/>
                </a:solidFill>
                <a:latin typeface="Times New Roman"/>
                <a:cs typeface="Times New Roman"/>
              </a:rPr>
              <a:t> see content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>
                <a:solidFill>
                  <a:srgbClr val="000000"/>
                </a:solidFill>
                <a:latin typeface="Times New Roman"/>
                <a:cs typeface="Times New Roman"/>
              </a:rPr>
              <a:t>Targeted audience causes </a:t>
            </a:r>
            <a:r>
              <a:rPr lang="en-US" b="1">
                <a:solidFill>
                  <a:srgbClr val="000000"/>
                </a:solidFill>
                <a:latin typeface="Times New Roman"/>
                <a:cs typeface="Times New Roman"/>
              </a:rPr>
              <a:t>smaller demographic</a:t>
            </a:r>
            <a:r>
              <a:rPr lang="en-US">
                <a:solidFill>
                  <a:srgbClr val="000000"/>
                </a:solidFill>
                <a:latin typeface="Times New Roman"/>
                <a:cs typeface="Times New Roman"/>
              </a:rPr>
              <a:t> to see posts</a:t>
            </a:r>
          </a:p>
          <a:p>
            <a:pPr marL="285750" indent="-285750">
              <a:buChar char="•"/>
            </a:pPr>
            <a:endParaRPr lang="en-US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br>
              <a:rPr lang="en-US"/>
            </a:b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E6D732-4BB7-423E-9C5E-7CE89B90115E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1808237" y="2329941"/>
            <a:ext cx="0" cy="659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E30534B-ACE3-4CEE-AE02-9DBD644B371C}"/>
              </a:ext>
            </a:extLst>
          </p:cNvPr>
          <p:cNvGrpSpPr/>
          <p:nvPr/>
        </p:nvGrpSpPr>
        <p:grpSpPr>
          <a:xfrm>
            <a:off x="3423643" y="2339967"/>
            <a:ext cx="2336800" cy="3242452"/>
            <a:chOff x="639837" y="2492169"/>
            <a:chExt cx="2336800" cy="311953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0C7AD21-04CA-4827-B153-96FD33EEBD76}"/>
                </a:ext>
              </a:extLst>
            </p:cNvPr>
            <p:cNvSpPr/>
            <p:nvPr/>
          </p:nvSpPr>
          <p:spPr>
            <a:xfrm>
              <a:off x="639837" y="3161451"/>
              <a:ext cx="2336800" cy="245025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285750" indent="-2857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en-US">
                  <a:solidFill>
                    <a:srgbClr val="000000"/>
                  </a:solidFill>
                  <a:latin typeface="Times New Roman"/>
                  <a:cs typeface="Times New Roman"/>
                </a:rPr>
                <a:t>Larger</a:t>
              </a:r>
              <a:r>
                <a:rPr lang="en-US" i="0" u="none" strike="noStrike">
                  <a:solidFill>
                    <a:srgbClr val="000000"/>
                  </a:solidFill>
                  <a:effectLst/>
                  <a:latin typeface="Times New Roman"/>
                  <a:cs typeface="Times New Roman"/>
                </a:rPr>
                <a:t> influencers typically are </a:t>
              </a:r>
              <a:r>
                <a:rPr lang="en-US" b="1" i="0" u="none" strike="noStrike">
                  <a:solidFill>
                    <a:srgbClr val="000000"/>
                  </a:solidFill>
                  <a:effectLst/>
                  <a:latin typeface="Times New Roman"/>
                  <a:cs typeface="Times New Roman"/>
                </a:rPr>
                <a:t>easier to find</a:t>
              </a:r>
              <a:r>
                <a:rPr lang="en-US" b="1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>
                  <a:solidFill>
                    <a:srgbClr val="000000"/>
                  </a:solidFill>
                  <a:latin typeface="Times New Roman"/>
                  <a:cs typeface="Times New Roman"/>
                </a:rPr>
                <a:t>and show</a:t>
              </a:r>
              <a:r>
                <a:rPr lang="en-US" i="0" u="none" strike="noStrike">
                  <a:solidFill>
                    <a:srgbClr val="000000"/>
                  </a:solidFill>
                  <a:effectLst/>
                  <a:latin typeface="Times New Roman"/>
                  <a:cs typeface="Times New Roman"/>
                </a:rPr>
                <a:t> up before smaller influencers</a:t>
              </a:r>
              <a:endPara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en-US">
                  <a:solidFill>
                    <a:srgbClr val="000000"/>
                  </a:solidFill>
                  <a:latin typeface="Times New Roman"/>
                  <a:cs typeface="Times New Roman"/>
                </a:rPr>
                <a:t> More</a:t>
              </a:r>
              <a:r>
                <a:rPr lang="en-US" i="0" u="none" strike="noStrike">
                  <a:solidFill>
                    <a:srgbClr val="000000"/>
                  </a:solidFill>
                  <a:effectLst/>
                  <a:latin typeface="Times New Roman"/>
                  <a:cs typeface="Times New Roman"/>
                </a:rPr>
                <a:t> difficult to find a micro influencer that fits all of one’s criteria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BC2FC8D-43CA-430F-AEA1-C6CDDF6737EA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1808237" y="2492169"/>
              <a:ext cx="0" cy="6692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2748C2A-CED6-4E07-BFAA-1A4F49786151}"/>
              </a:ext>
            </a:extLst>
          </p:cNvPr>
          <p:cNvGrpSpPr/>
          <p:nvPr/>
        </p:nvGrpSpPr>
        <p:grpSpPr>
          <a:xfrm>
            <a:off x="6207449" y="2339967"/>
            <a:ext cx="2336800" cy="3242452"/>
            <a:chOff x="639837" y="2492169"/>
            <a:chExt cx="2336800" cy="31220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AD037B4-1459-4BD6-8A9B-7868077CD9F8}"/>
                </a:ext>
              </a:extLst>
            </p:cNvPr>
            <p:cNvSpPr/>
            <p:nvPr/>
          </p:nvSpPr>
          <p:spPr>
            <a:xfrm>
              <a:off x="639837" y="3161451"/>
              <a:ext cx="2336800" cy="245275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285750" lvl="1" indent="-2857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en-US">
                  <a:solidFill>
                    <a:srgbClr val="000000"/>
                  </a:solidFill>
                  <a:latin typeface="Times New Roman"/>
                  <a:cs typeface="Times New Roman"/>
                </a:rPr>
                <a:t>Large influences create lots of posts because they promote many brands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en-US" i="0" u="none" strike="noStrike">
                  <a:solidFill>
                    <a:srgbClr val="000000"/>
                  </a:solidFill>
                  <a:effectLst/>
                  <a:latin typeface="Times New Roman"/>
                  <a:cs typeface="Times New Roman"/>
                </a:rPr>
                <a:t>Smaller influencers don’t promote as many </a:t>
              </a:r>
              <a:r>
                <a:rPr lang="en-US">
                  <a:solidFill>
                    <a:srgbClr val="000000"/>
                  </a:solidFill>
                  <a:latin typeface="Times New Roman"/>
                  <a:cs typeface="Times New Roman"/>
                </a:rPr>
                <a:t>brands</a:t>
              </a:r>
              <a:endParaRPr lang="en-US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en-US">
                  <a:solidFill>
                    <a:srgbClr val="000000"/>
                  </a:solidFill>
                  <a:latin typeface="Times New Roman"/>
                  <a:cs typeface="Times New Roman"/>
                </a:rPr>
                <a:t>Posts</a:t>
              </a:r>
              <a:r>
                <a:rPr lang="en-US" i="0" u="none" strike="noStrike">
                  <a:solidFill>
                    <a:srgbClr val="000000"/>
                  </a:solidFill>
                  <a:effectLst/>
                  <a:latin typeface="Times New Roman"/>
                  <a:cs typeface="Times New Roman"/>
                </a:rPr>
                <a:t> </a:t>
              </a:r>
              <a:r>
                <a:rPr lang="en-US">
                  <a:solidFill>
                    <a:srgbClr val="000000"/>
                  </a:solidFill>
                  <a:latin typeface="Times New Roman"/>
                  <a:cs typeface="Times New Roman"/>
                </a:rPr>
                <a:t>may</a:t>
              </a:r>
              <a:r>
                <a:rPr lang="en-US" i="0" u="none" strike="noStrike">
                  <a:solidFill>
                    <a:srgbClr val="000000"/>
                  </a:solidFill>
                  <a:effectLst/>
                  <a:latin typeface="Times New Roman"/>
                  <a:cs typeface="Times New Roman"/>
                </a:rPr>
                <a:t> be of </a:t>
              </a:r>
              <a:r>
                <a:rPr lang="en-US" b="1" i="0" u="none" strike="noStrike">
                  <a:solidFill>
                    <a:srgbClr val="000000"/>
                  </a:solidFill>
                  <a:effectLst/>
                  <a:latin typeface="Times New Roman"/>
                  <a:cs typeface="Times New Roman"/>
                </a:rPr>
                <a:t>lower quality</a:t>
              </a: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784A506-DEED-46D2-A8E8-F67197FE1CDF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1808237" y="2492169"/>
              <a:ext cx="0" cy="66928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9DB3A73-8715-4549-A469-CEB2720ED55C}"/>
              </a:ext>
            </a:extLst>
          </p:cNvPr>
          <p:cNvGrpSpPr/>
          <p:nvPr/>
        </p:nvGrpSpPr>
        <p:grpSpPr>
          <a:xfrm>
            <a:off x="8991255" y="2329941"/>
            <a:ext cx="2336800" cy="3252478"/>
            <a:chOff x="639837" y="2492169"/>
            <a:chExt cx="2336800" cy="311953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0C9CCB7-690D-4364-BD37-E10548130759}"/>
                </a:ext>
              </a:extLst>
            </p:cNvPr>
            <p:cNvSpPr/>
            <p:nvPr/>
          </p:nvSpPr>
          <p:spPr>
            <a:xfrm>
              <a:off x="639837" y="3161451"/>
              <a:ext cx="2336800" cy="245025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b="0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maller amount of viewers</a:t>
              </a:r>
              <a:r>
                <a:rPr 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leads to </a:t>
              </a:r>
              <a:r>
                <a:rPr lang="en-US" b="0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less people seeing the promotions 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en-US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People’s perceptions of the brand will be not as impacted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A1A5F5E-A42A-42B2-86FF-512FA7AF3ED3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1808237" y="2492169"/>
              <a:ext cx="0" cy="6692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Google Shape;352;p11">
            <a:extLst>
              <a:ext uri="{FF2B5EF4-FFF2-40B4-BE49-F238E27FC236}">
                <a16:creationId xmlns:a16="http://schemas.microsoft.com/office/drawing/2014/main" id="{D2A3E857-A12D-4DD5-BFBC-D133350DB91B}"/>
              </a:ext>
            </a:extLst>
          </p:cNvPr>
          <p:cNvSpPr txBox="1"/>
          <p:nvPr/>
        </p:nvSpPr>
        <p:spPr>
          <a:xfrm>
            <a:off x="236536" y="5797091"/>
            <a:ext cx="5097463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200"/>
            </a:pPr>
            <a:r>
              <a:rPr lang="en-US" sz="12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Source: </a:t>
            </a:r>
            <a:r>
              <a:rPr lang="en-US" sz="1200" i="1">
                <a:latin typeface="Times New Roman"/>
                <a:ea typeface="Times New Roman"/>
                <a:cs typeface="Times New Roman"/>
                <a:sym typeface="Times New Roman"/>
              </a:rPr>
              <a:t>Influencer Marketing Hub</a:t>
            </a:r>
            <a:r>
              <a:rPr lang="en-US" sz="12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2021</a:t>
            </a:r>
            <a:endParaRPr lang="en-US" sz="12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46B640-F200-A648-8F23-A149EE0327E2}"/>
              </a:ext>
            </a:extLst>
          </p:cNvPr>
          <p:cNvSpPr/>
          <p:nvPr/>
        </p:nvSpPr>
        <p:spPr>
          <a:xfrm>
            <a:off x="905049" y="1494294"/>
            <a:ext cx="1890490" cy="91473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Lower Outreach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77D1340-8B37-5C4B-8B73-592602AEA505}"/>
              </a:ext>
            </a:extLst>
          </p:cNvPr>
          <p:cNvSpPr/>
          <p:nvPr/>
        </p:nvSpPr>
        <p:spPr>
          <a:xfrm>
            <a:off x="639837" y="1153789"/>
            <a:ext cx="613651" cy="611816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42" descr="Group of men with solid fill">
            <a:extLst>
              <a:ext uri="{FF2B5EF4-FFF2-40B4-BE49-F238E27FC236}">
                <a16:creationId xmlns:a16="http://schemas.microsoft.com/office/drawing/2014/main" id="{5E51D035-AC5E-4779-A143-60DAE2C25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545" y="1238442"/>
            <a:ext cx="432233" cy="43223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5EC3F85-8928-0F4A-B005-B699A1C43E93}"/>
              </a:ext>
            </a:extLst>
          </p:cNvPr>
          <p:cNvSpPr/>
          <p:nvPr/>
        </p:nvSpPr>
        <p:spPr>
          <a:xfrm>
            <a:off x="3646798" y="1415206"/>
            <a:ext cx="1890490" cy="91473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More Research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E4187A1-94E0-B04E-BB75-DCC082FACD45}"/>
              </a:ext>
            </a:extLst>
          </p:cNvPr>
          <p:cNvSpPr/>
          <p:nvPr/>
        </p:nvSpPr>
        <p:spPr>
          <a:xfrm>
            <a:off x="3383860" y="1147928"/>
            <a:ext cx="613651" cy="611816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 descr="Research with solid fill">
            <a:extLst>
              <a:ext uri="{FF2B5EF4-FFF2-40B4-BE49-F238E27FC236}">
                <a16:creationId xmlns:a16="http://schemas.microsoft.com/office/drawing/2014/main" id="{DE135C86-6BBE-4A70-8FCD-05FB0A674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4945" y="1245745"/>
            <a:ext cx="411480" cy="41148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79ED214-52CE-BF49-82C6-AC63A6DFAD7D}"/>
              </a:ext>
            </a:extLst>
          </p:cNvPr>
          <p:cNvSpPr/>
          <p:nvPr/>
        </p:nvSpPr>
        <p:spPr>
          <a:xfrm>
            <a:off x="6424643" y="1415206"/>
            <a:ext cx="1890490" cy="91473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Less Experience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72A0B0-0333-7A43-8220-53A745AEFD75}"/>
              </a:ext>
            </a:extLst>
          </p:cNvPr>
          <p:cNvSpPr/>
          <p:nvPr/>
        </p:nvSpPr>
        <p:spPr>
          <a:xfrm>
            <a:off x="6156308" y="1147928"/>
            <a:ext cx="613651" cy="611816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628ACC6-517B-BE4A-83C3-17D68CA5F2D6}"/>
              </a:ext>
            </a:extLst>
          </p:cNvPr>
          <p:cNvSpPr/>
          <p:nvPr/>
        </p:nvSpPr>
        <p:spPr>
          <a:xfrm>
            <a:off x="9202488" y="1415206"/>
            <a:ext cx="1890490" cy="91473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Less Brand Lift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A842152-3524-C84E-8BEA-33B3D169D8E7}"/>
              </a:ext>
            </a:extLst>
          </p:cNvPr>
          <p:cNvSpPr/>
          <p:nvPr/>
        </p:nvSpPr>
        <p:spPr>
          <a:xfrm>
            <a:off x="8937276" y="1151784"/>
            <a:ext cx="613651" cy="611816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49" descr="Eye with solid fill">
            <a:extLst>
              <a:ext uri="{FF2B5EF4-FFF2-40B4-BE49-F238E27FC236}">
                <a16:creationId xmlns:a16="http://schemas.microsoft.com/office/drawing/2014/main" id="{D0397972-63D3-49FD-945A-4B1C5E6072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9099" y="1259796"/>
            <a:ext cx="410003" cy="410003"/>
          </a:xfrm>
          <a:prstGeom prst="rect">
            <a:avLst/>
          </a:prstGeom>
        </p:spPr>
      </p:pic>
      <p:pic>
        <p:nvPicPr>
          <p:cNvPr id="4" name="Graphic 3" descr="Selfie outline">
            <a:extLst>
              <a:ext uri="{FF2B5EF4-FFF2-40B4-BE49-F238E27FC236}">
                <a16:creationId xmlns:a16="http://schemas.microsoft.com/office/drawing/2014/main" id="{278E1A9E-186D-DB44-A44A-0A13D49BC1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81597" y="1241035"/>
            <a:ext cx="411480" cy="411480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8"/>
          <p:cNvSpPr txBox="1">
            <a:spLocks noGrp="1"/>
          </p:cNvSpPr>
          <p:nvPr>
            <p:ph type="body" idx="2"/>
          </p:nvPr>
        </p:nvSpPr>
        <p:spPr>
          <a:xfrm>
            <a:off x="11512456" y="6268164"/>
            <a:ext cx="512064" cy="530352"/>
          </a:xfrm>
          <a:prstGeom prst="rect">
            <a:avLst/>
          </a:prstGeom>
          <a:noFill/>
          <a:ln w="9525" cap="flat" cmpd="sng">
            <a:solidFill>
              <a:srgbClr val="021E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14</a:t>
            </a:r>
            <a:endParaRPr/>
          </a:p>
        </p:txBody>
      </p:sp>
      <p:sp>
        <p:nvSpPr>
          <p:cNvPr id="756" name="Google Shape;756;p8"/>
          <p:cNvSpPr/>
          <p:nvPr/>
        </p:nvSpPr>
        <p:spPr>
          <a:xfrm>
            <a:off x="0" y="3706091"/>
            <a:ext cx="9753600" cy="1004455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Fundraising Recommendations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273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"/>
          <p:cNvSpPr txBox="1">
            <a:spLocks noGrp="1"/>
          </p:cNvSpPr>
          <p:nvPr>
            <p:ph type="body" idx="1"/>
          </p:nvPr>
        </p:nvSpPr>
        <p:spPr>
          <a:xfrm>
            <a:off x="39683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Project Scope</a:t>
            </a:r>
            <a:endParaRPr/>
          </a:p>
        </p:txBody>
      </p:sp>
      <p:sp>
        <p:nvSpPr>
          <p:cNvPr id="287" name="Google Shape;287;p6"/>
          <p:cNvSpPr txBox="1">
            <a:spLocks noGrp="1"/>
          </p:cNvSpPr>
          <p:nvPr>
            <p:ph type="body" idx="2"/>
          </p:nvPr>
        </p:nvSpPr>
        <p:spPr>
          <a:xfrm>
            <a:off x="5514134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/>
              <a:t>Survey Results</a:t>
            </a:r>
            <a:endParaRPr/>
          </a:p>
        </p:txBody>
      </p:sp>
      <p:sp>
        <p:nvSpPr>
          <p:cNvPr id="288" name="Google Shape;288;p6"/>
          <p:cNvSpPr txBox="1">
            <a:spLocks noGrp="1"/>
          </p:cNvSpPr>
          <p:nvPr>
            <p:ph type="body" idx="3"/>
          </p:nvPr>
        </p:nvSpPr>
        <p:spPr>
          <a:xfrm>
            <a:off x="6956223" y="6397826"/>
            <a:ext cx="1231483" cy="270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Recommendations</a:t>
            </a:r>
            <a:endParaRPr/>
          </a:p>
        </p:txBody>
      </p:sp>
      <p:sp>
        <p:nvSpPr>
          <p:cNvPr id="289" name="Google Shape;289;p6"/>
          <p:cNvSpPr txBox="1">
            <a:spLocks noGrp="1"/>
          </p:cNvSpPr>
          <p:nvPr>
            <p:ph type="body" idx="4"/>
          </p:nvPr>
        </p:nvSpPr>
        <p:spPr>
          <a:xfrm>
            <a:off x="86056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290" name="Google Shape;290;p6"/>
          <p:cNvSpPr txBox="1">
            <a:spLocks noGrp="1"/>
          </p:cNvSpPr>
          <p:nvPr>
            <p:ph type="body" idx="5"/>
          </p:nvPr>
        </p:nvSpPr>
        <p:spPr>
          <a:xfrm>
            <a:off x="2422600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291" name="Google Shape;291;p6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15</a:t>
            </a:r>
            <a:endParaRPr/>
          </a:p>
        </p:txBody>
      </p:sp>
      <p:sp>
        <p:nvSpPr>
          <p:cNvPr id="292" name="Google Shape;292;p6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Virtual Fundraising Event: Online Gala</a:t>
            </a:r>
            <a:endParaRPr/>
          </a:p>
        </p:txBody>
      </p:sp>
      <p:sp>
        <p:nvSpPr>
          <p:cNvPr id="293" name="Google Shape;293;p6"/>
          <p:cNvSpPr txBox="1">
            <a:spLocks noGrp="1"/>
          </p:cNvSpPr>
          <p:nvPr>
            <p:ph type="body" idx="8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Virtual galas provide an effective and safe way to connect with supporters in an online setting</a:t>
            </a:r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8C8157-893C-A948-8852-7F2D0DED30F6}"/>
              </a:ext>
            </a:extLst>
          </p:cNvPr>
          <p:cNvSpPr txBox="1"/>
          <p:nvPr/>
        </p:nvSpPr>
        <p:spPr>
          <a:xfrm>
            <a:off x="272750" y="1562513"/>
            <a:ext cx="5823249" cy="160303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300" b="1">
                <a:latin typeface="Times New Roman"/>
                <a:cs typeface="Times New Roman"/>
              </a:rPr>
              <a:t>Online fundraising event </a:t>
            </a:r>
            <a:r>
              <a:rPr lang="en-US" sz="1300">
                <a:latin typeface="Times New Roman"/>
                <a:cs typeface="Times New Roman"/>
              </a:rPr>
              <a:t>focused on celebration with donors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300">
                <a:latin typeface="Times New Roman"/>
                <a:cs typeface="Times New Roman"/>
              </a:rPr>
              <a:t>Mix of </a:t>
            </a:r>
            <a:r>
              <a:rPr lang="en-US" sz="1300" b="1">
                <a:latin typeface="Times New Roman"/>
                <a:cs typeface="Times New Roman"/>
              </a:rPr>
              <a:t>live and pre-recorded </a:t>
            </a:r>
            <a:r>
              <a:rPr lang="en-US" sz="1300">
                <a:latin typeface="Times New Roman"/>
                <a:cs typeface="Times New Roman"/>
              </a:rPr>
              <a:t>components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300">
                <a:latin typeface="Times New Roman"/>
                <a:cs typeface="Times New Roman"/>
              </a:rPr>
              <a:t>Reliant on </a:t>
            </a:r>
            <a:r>
              <a:rPr lang="en-US" sz="1300" b="1">
                <a:latin typeface="Times New Roman"/>
                <a:cs typeface="Times New Roman"/>
              </a:rPr>
              <a:t>peer-to-peer fundraising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300">
                <a:latin typeface="Times New Roman"/>
                <a:cs typeface="Times New Roman"/>
              </a:rPr>
              <a:t>Include performances, presentations, auctions, and prizes to </a:t>
            </a:r>
            <a:r>
              <a:rPr lang="en-US" sz="1300" b="1">
                <a:latin typeface="Times New Roman"/>
                <a:cs typeface="Times New Roman"/>
              </a:rPr>
              <a:t>entertain audience </a:t>
            </a:r>
            <a:r>
              <a:rPr lang="en-US" sz="1300">
                <a:latin typeface="Times New Roman"/>
                <a:cs typeface="Times New Roman"/>
              </a:rPr>
              <a:t>and </a:t>
            </a:r>
            <a:r>
              <a:rPr lang="en-US" sz="1300" b="1">
                <a:latin typeface="Times New Roman"/>
                <a:cs typeface="Times New Roman"/>
              </a:rPr>
              <a:t>encourage donations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50C301-86A6-7C4A-8006-C9B2459F46C5}"/>
              </a:ext>
            </a:extLst>
          </p:cNvPr>
          <p:cNvSpPr/>
          <p:nvPr/>
        </p:nvSpPr>
        <p:spPr>
          <a:xfrm>
            <a:off x="278653" y="1089837"/>
            <a:ext cx="5817345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C3CACE-3919-9445-A36B-B805BF4520AF}"/>
              </a:ext>
            </a:extLst>
          </p:cNvPr>
          <p:cNvCxnSpPr>
            <a:cxnSpLocks/>
            <a:stCxn id="23" idx="1"/>
          </p:cNvCxnSpPr>
          <p:nvPr/>
        </p:nvCxnSpPr>
        <p:spPr>
          <a:xfrm>
            <a:off x="278653" y="1364157"/>
            <a:ext cx="226452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985144E-3F68-C540-940F-A7ED3B047925}"/>
              </a:ext>
            </a:extLst>
          </p:cNvPr>
          <p:cNvCxnSpPr>
            <a:cxnSpLocks/>
          </p:cNvCxnSpPr>
          <p:nvPr/>
        </p:nvCxnSpPr>
        <p:spPr>
          <a:xfrm>
            <a:off x="3852495" y="1365896"/>
            <a:ext cx="2243504" cy="840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4F17FDAD-A8F3-ED46-BFAA-F0B3F7AD38EA}"/>
              </a:ext>
            </a:extLst>
          </p:cNvPr>
          <p:cNvSpPr/>
          <p:nvPr/>
        </p:nvSpPr>
        <p:spPr>
          <a:xfrm>
            <a:off x="6446777" y="1098200"/>
            <a:ext cx="5407772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576334B-6807-D541-B218-57B086F01E55}"/>
              </a:ext>
            </a:extLst>
          </p:cNvPr>
          <p:cNvCxnSpPr>
            <a:cxnSpLocks/>
          </p:cNvCxnSpPr>
          <p:nvPr/>
        </p:nvCxnSpPr>
        <p:spPr>
          <a:xfrm>
            <a:off x="6446780" y="1370098"/>
            <a:ext cx="196855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FE4ED8E-A6DE-0F45-990A-8E11A0BE6C5F}"/>
              </a:ext>
            </a:extLst>
          </p:cNvPr>
          <p:cNvCxnSpPr>
            <a:cxnSpLocks/>
          </p:cNvCxnSpPr>
          <p:nvPr/>
        </p:nvCxnSpPr>
        <p:spPr>
          <a:xfrm>
            <a:off x="9915525" y="1370098"/>
            <a:ext cx="193902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Flying Money with solid fill">
            <a:extLst>
              <a:ext uri="{FF2B5EF4-FFF2-40B4-BE49-F238E27FC236}">
                <a16:creationId xmlns:a16="http://schemas.microsoft.com/office/drawing/2014/main" id="{53A2E62C-A6B6-7A4D-9A66-FBC080475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9823" y="1690842"/>
            <a:ext cx="577553" cy="5775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FB0E89E-79DC-7645-B58A-FDEC6E98B54B}"/>
              </a:ext>
            </a:extLst>
          </p:cNvPr>
          <p:cNvSpPr/>
          <p:nvPr/>
        </p:nvSpPr>
        <p:spPr>
          <a:xfrm>
            <a:off x="6466757" y="1606467"/>
            <a:ext cx="731520" cy="73152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25F2E1-3332-9D44-AD55-71FDBEC72081}"/>
              </a:ext>
            </a:extLst>
          </p:cNvPr>
          <p:cNvSpPr txBox="1"/>
          <p:nvPr/>
        </p:nvSpPr>
        <p:spPr>
          <a:xfrm>
            <a:off x="7342994" y="1778167"/>
            <a:ext cx="4511555" cy="6351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>
                <a:latin typeface="Times New Roman"/>
                <a:cs typeface="Times New Roman"/>
              </a:rPr>
              <a:t>Average </a:t>
            </a:r>
            <a:r>
              <a:rPr lang="en-US" b="1">
                <a:latin typeface="Times New Roman"/>
                <a:cs typeface="Times New Roman"/>
              </a:rPr>
              <a:t>in-person </a:t>
            </a:r>
            <a:r>
              <a:rPr lang="en-US">
                <a:latin typeface="Times New Roman"/>
                <a:cs typeface="Times New Roman"/>
              </a:rPr>
              <a:t>gala cost: $25,000 - $70,000</a:t>
            </a:r>
            <a:endParaRPr lang="en-US"/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>
                <a:latin typeface="Times New Roman"/>
                <a:cs typeface="Times New Roman"/>
              </a:rPr>
              <a:t>Average </a:t>
            </a:r>
            <a:r>
              <a:rPr lang="en-US" b="1">
                <a:latin typeface="Times New Roman"/>
                <a:cs typeface="Times New Roman"/>
              </a:rPr>
              <a:t>virtual </a:t>
            </a:r>
            <a:r>
              <a:rPr lang="en-US">
                <a:latin typeface="Times New Roman"/>
                <a:cs typeface="Times New Roman"/>
              </a:rPr>
              <a:t>gala cost: $1,000 - $10,000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D5ACE4-FA2B-4A42-ABB6-5E06BB22E2FF}"/>
              </a:ext>
            </a:extLst>
          </p:cNvPr>
          <p:cNvSpPr txBox="1"/>
          <p:nvPr/>
        </p:nvSpPr>
        <p:spPr>
          <a:xfrm>
            <a:off x="7342995" y="1566404"/>
            <a:ext cx="4511555" cy="2704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/>
                <a:cs typeface="Times New Roman"/>
              </a:rPr>
              <a:t>Cost Effective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F68F6F-EC7E-2A42-BEEF-770F8A4892AE}"/>
              </a:ext>
            </a:extLst>
          </p:cNvPr>
          <p:cNvSpPr txBox="1"/>
          <p:nvPr/>
        </p:nvSpPr>
        <p:spPr>
          <a:xfrm>
            <a:off x="7342994" y="2913255"/>
            <a:ext cx="4511555" cy="5845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buFont typeface="Wingdings"/>
              <a:buChar char="§"/>
            </a:pPr>
            <a:r>
              <a:rPr lang="en-US" b="1">
                <a:latin typeface="Times New Roman"/>
                <a:cs typeface="Times New Roman"/>
              </a:rPr>
              <a:t>Several online models </a:t>
            </a:r>
            <a:r>
              <a:rPr lang="en-US">
                <a:latin typeface="Times New Roman"/>
                <a:cs typeface="Times New Roman"/>
              </a:rPr>
              <a:t>from recent years to duplicate</a:t>
            </a:r>
            <a:endParaRPr lang="en-US"/>
          </a:p>
          <a:p>
            <a:pPr marL="285750" indent="-285750">
              <a:buFont typeface="Wingdings"/>
              <a:buChar char="§"/>
            </a:pPr>
            <a:r>
              <a:rPr lang="en-US">
                <a:latin typeface="Times New Roman"/>
                <a:cs typeface="Times New Roman"/>
              </a:rPr>
              <a:t>Available </a:t>
            </a:r>
            <a:r>
              <a:rPr lang="en-US" b="1">
                <a:latin typeface="Times New Roman"/>
                <a:cs typeface="Times New Roman"/>
              </a:rPr>
              <a:t>courses and tutorials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093B28-050D-7445-BD08-B06B6DC3ABBF}"/>
              </a:ext>
            </a:extLst>
          </p:cNvPr>
          <p:cNvSpPr txBox="1"/>
          <p:nvPr/>
        </p:nvSpPr>
        <p:spPr>
          <a:xfrm>
            <a:off x="7342994" y="2623180"/>
            <a:ext cx="4511555" cy="3022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/>
                <a:cs typeface="Times New Roman"/>
              </a:rPr>
              <a:t>Easy to Replicate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4B0F3C1-1BD7-8648-9274-CBE21066A4CE}"/>
              </a:ext>
            </a:extLst>
          </p:cNvPr>
          <p:cNvSpPr txBox="1"/>
          <p:nvPr/>
        </p:nvSpPr>
        <p:spPr>
          <a:xfrm>
            <a:off x="7342992" y="3930936"/>
            <a:ext cx="4511555" cy="6432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buFont typeface="Wingdings"/>
              <a:buChar char="§"/>
            </a:pPr>
            <a:r>
              <a:rPr lang="en-US" b="1">
                <a:latin typeface="Times New Roman"/>
                <a:cs typeface="Times New Roman"/>
              </a:rPr>
              <a:t>Peer-to-peer fundraising</a:t>
            </a:r>
            <a:r>
              <a:rPr lang="en-US">
                <a:latin typeface="Times New Roman"/>
                <a:cs typeface="Times New Roman"/>
              </a:rPr>
              <a:t>: raises about 2x as much compared to other virtual fundraising initiatives</a:t>
            </a:r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047BD6F-C5B8-4B48-878A-42C2A3EA637F}"/>
              </a:ext>
            </a:extLst>
          </p:cNvPr>
          <p:cNvSpPr txBox="1"/>
          <p:nvPr/>
        </p:nvSpPr>
        <p:spPr>
          <a:xfrm>
            <a:off x="7342993" y="3705816"/>
            <a:ext cx="4511555" cy="3022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/>
                <a:cs typeface="Times New Roman"/>
              </a:rPr>
              <a:t>Supporter Based Fundraising</a:t>
            </a:r>
          </a:p>
        </p:txBody>
      </p:sp>
      <p:pic>
        <p:nvPicPr>
          <p:cNvPr id="17" name="Graphic 16" descr="Group of women with solid fill">
            <a:extLst>
              <a:ext uri="{FF2B5EF4-FFF2-40B4-BE49-F238E27FC236}">
                <a16:creationId xmlns:a16="http://schemas.microsoft.com/office/drawing/2014/main" id="{CC37EEE8-DB3A-CE49-82E0-3751995F3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62652" y="3889464"/>
            <a:ext cx="548641" cy="548641"/>
          </a:xfrm>
          <a:prstGeom prst="rect">
            <a:avLst/>
          </a:prstGeom>
        </p:spPr>
      </p:pic>
      <p:pic>
        <p:nvPicPr>
          <p:cNvPr id="21" name="Graphic 20" descr="Double Tap Gesture with solid fill">
            <a:extLst>
              <a:ext uri="{FF2B5EF4-FFF2-40B4-BE49-F238E27FC236}">
                <a16:creationId xmlns:a16="http://schemas.microsoft.com/office/drawing/2014/main" id="{CBC6BF07-C10A-994A-A94A-5043AD2C8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31487" y="2765619"/>
            <a:ext cx="576977" cy="576977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5B7A191B-B52D-9944-B622-17AC4F7E439A}"/>
              </a:ext>
            </a:extLst>
          </p:cNvPr>
          <p:cNvSpPr/>
          <p:nvPr/>
        </p:nvSpPr>
        <p:spPr>
          <a:xfrm>
            <a:off x="264366" y="3229323"/>
            <a:ext cx="5823248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92B9741-C14B-5049-9333-AA98239A89BC}"/>
              </a:ext>
            </a:extLst>
          </p:cNvPr>
          <p:cNvCxnSpPr>
            <a:cxnSpLocks/>
            <a:stCxn id="76" idx="1"/>
          </p:cNvCxnSpPr>
          <p:nvPr/>
        </p:nvCxnSpPr>
        <p:spPr>
          <a:xfrm>
            <a:off x="264366" y="3503643"/>
            <a:ext cx="227880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62D4376-62DB-2F4C-BDC9-08232BB63758}"/>
              </a:ext>
            </a:extLst>
          </p:cNvPr>
          <p:cNvCxnSpPr>
            <a:cxnSpLocks/>
          </p:cNvCxnSpPr>
          <p:nvPr/>
        </p:nvCxnSpPr>
        <p:spPr>
          <a:xfrm>
            <a:off x="3844110" y="3501838"/>
            <a:ext cx="224350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B7757043-544E-2F40-BA77-71491231A781}"/>
              </a:ext>
            </a:extLst>
          </p:cNvPr>
          <p:cNvSpPr txBox="1"/>
          <p:nvPr/>
        </p:nvSpPr>
        <p:spPr>
          <a:xfrm>
            <a:off x="236538" y="3720589"/>
            <a:ext cx="5859462" cy="19263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300" b="1">
                <a:latin typeface="Times New Roman"/>
                <a:cs typeface="Times New Roman"/>
              </a:rPr>
              <a:t>Homeless Families Foundation: </a:t>
            </a:r>
            <a:r>
              <a:rPr lang="en-US" sz="1300">
                <a:latin typeface="Times New Roman"/>
                <a:cs typeface="Times New Roman"/>
              </a:rPr>
              <a:t>No Show Mother’s Day Gala</a:t>
            </a:r>
          </a:p>
          <a:p>
            <a:pPr lvl="1">
              <a:lnSpc>
                <a:spcPct val="150000"/>
              </a:lnSpc>
            </a:pPr>
            <a:r>
              <a:rPr lang="en-US" sz="1300">
                <a:latin typeface="Times New Roman"/>
                <a:cs typeface="Times New Roman"/>
              </a:rPr>
              <a:t>	- Raised 131% of original goal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300" b="1">
                <a:latin typeface="Times New Roman"/>
                <a:cs typeface="Times New Roman"/>
              </a:rPr>
              <a:t>Saul </a:t>
            </a:r>
            <a:r>
              <a:rPr lang="en-US" sz="1300" b="1" err="1">
                <a:latin typeface="Times New Roman"/>
                <a:cs typeface="Times New Roman"/>
              </a:rPr>
              <a:t>Mirowitz</a:t>
            </a:r>
            <a:r>
              <a:rPr lang="en-US" sz="1300" b="1">
                <a:latin typeface="Times New Roman"/>
                <a:cs typeface="Times New Roman"/>
              </a:rPr>
              <a:t> Jewish Community School: </a:t>
            </a:r>
            <a:r>
              <a:rPr lang="en-US" sz="1300">
                <a:latin typeface="Times New Roman"/>
                <a:cs typeface="Times New Roman"/>
              </a:rPr>
              <a:t>Gala in the Clouds		</a:t>
            </a:r>
          </a:p>
          <a:p>
            <a:pPr>
              <a:lnSpc>
                <a:spcPct val="150000"/>
              </a:lnSpc>
            </a:pPr>
            <a:r>
              <a:rPr lang="en-US" sz="1300">
                <a:latin typeface="Times New Roman"/>
                <a:cs typeface="Times New Roman"/>
              </a:rPr>
              <a:t>	- Nearly 300 donors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300" b="1">
                <a:latin typeface="Times New Roman"/>
                <a:cs typeface="Times New Roman"/>
              </a:rPr>
              <a:t>Indwell Affordable Housing: </a:t>
            </a:r>
            <a:r>
              <a:rPr lang="en-US" sz="1300">
                <a:latin typeface="Times New Roman"/>
                <a:cs typeface="Times New Roman"/>
              </a:rPr>
              <a:t>HOPE@HOME Virtual Gala</a:t>
            </a:r>
          </a:p>
          <a:p>
            <a:pPr lvl="1">
              <a:lnSpc>
                <a:spcPct val="150000"/>
              </a:lnSpc>
            </a:pPr>
            <a:r>
              <a:rPr lang="en-US" sz="1300">
                <a:latin typeface="Times New Roman"/>
                <a:cs typeface="Times New Roman"/>
              </a:rPr>
              <a:t>	- Successfully replaced three in-person fundraising events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D9DA330-5DA9-E74E-8447-DEC420AE7FE6}"/>
              </a:ext>
            </a:extLst>
          </p:cNvPr>
          <p:cNvSpPr/>
          <p:nvPr/>
        </p:nvSpPr>
        <p:spPr>
          <a:xfrm>
            <a:off x="6462881" y="2695798"/>
            <a:ext cx="731520" cy="73152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94043BC-4DC5-8946-B2E5-7731B3D191F7}"/>
              </a:ext>
            </a:extLst>
          </p:cNvPr>
          <p:cNvSpPr/>
          <p:nvPr/>
        </p:nvSpPr>
        <p:spPr>
          <a:xfrm>
            <a:off x="6466757" y="3789492"/>
            <a:ext cx="731520" cy="73152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B03DDC-5912-6043-A948-21AC0A78104F}"/>
              </a:ext>
            </a:extLst>
          </p:cNvPr>
          <p:cNvSpPr txBox="1"/>
          <p:nvPr/>
        </p:nvSpPr>
        <p:spPr>
          <a:xfrm>
            <a:off x="7342990" y="5010266"/>
            <a:ext cx="4511555" cy="6351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buFont typeface="Wingdings"/>
              <a:buChar char="§"/>
            </a:pPr>
            <a:r>
              <a:rPr lang="en-US">
                <a:latin typeface="Times New Roman"/>
                <a:cs typeface="Times New Roman"/>
              </a:rPr>
              <a:t>Variety of entertainment options to appeal to donors</a:t>
            </a:r>
            <a:endParaRPr lang="en-US"/>
          </a:p>
          <a:p>
            <a:pPr marL="285750" indent="-285750">
              <a:buFont typeface="Wingdings"/>
              <a:buChar char="§"/>
            </a:pPr>
            <a:r>
              <a:rPr lang="en-US">
                <a:latin typeface="Times New Roman"/>
                <a:cs typeface="Times New Roman"/>
              </a:rPr>
              <a:t>One-time, hour-long virtual event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D25CCD-EC61-BA41-9AAE-0862EFCEC873}"/>
              </a:ext>
            </a:extLst>
          </p:cNvPr>
          <p:cNvSpPr txBox="1"/>
          <p:nvPr/>
        </p:nvSpPr>
        <p:spPr>
          <a:xfrm>
            <a:off x="7342991" y="4787074"/>
            <a:ext cx="4511555" cy="2704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/>
                <a:cs typeface="Times New Roman"/>
              </a:rPr>
              <a:t>High Engagement, Low Commitment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59E27CE-81C5-F04B-9B1B-4BF164B81AA5}"/>
              </a:ext>
            </a:extLst>
          </p:cNvPr>
          <p:cNvSpPr/>
          <p:nvPr/>
        </p:nvSpPr>
        <p:spPr>
          <a:xfrm>
            <a:off x="6446777" y="4840172"/>
            <a:ext cx="731520" cy="73152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Google Shape;352;p11">
            <a:extLst>
              <a:ext uri="{FF2B5EF4-FFF2-40B4-BE49-F238E27FC236}">
                <a16:creationId xmlns:a16="http://schemas.microsoft.com/office/drawing/2014/main" id="{6A1F6E0E-E453-994C-96E2-8D660EBC6849}"/>
              </a:ext>
            </a:extLst>
          </p:cNvPr>
          <p:cNvSpPr txBox="1"/>
          <p:nvPr/>
        </p:nvSpPr>
        <p:spPr>
          <a:xfrm>
            <a:off x="236536" y="5797091"/>
            <a:ext cx="5097463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Source: Cause Vox, 2021</a:t>
            </a:r>
            <a:endParaRPr lang="en-US" sz="12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pic>
        <p:nvPicPr>
          <p:cNvPr id="4" name="Graphic 3" descr="Clock with solid fill">
            <a:extLst>
              <a:ext uri="{FF2B5EF4-FFF2-40B4-BE49-F238E27FC236}">
                <a16:creationId xmlns:a16="http://schemas.microsoft.com/office/drawing/2014/main" id="{FBB051A2-9E0E-964D-A3C1-35FA4880AF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73633" y="4878823"/>
            <a:ext cx="677807" cy="67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9698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"/>
          <p:cNvSpPr txBox="1">
            <a:spLocks noGrp="1"/>
          </p:cNvSpPr>
          <p:nvPr>
            <p:ph type="body" idx="1"/>
          </p:nvPr>
        </p:nvSpPr>
        <p:spPr>
          <a:xfrm>
            <a:off x="3968367" y="6405155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Project Scope</a:t>
            </a:r>
            <a:endParaRPr/>
          </a:p>
        </p:txBody>
      </p:sp>
      <p:sp>
        <p:nvSpPr>
          <p:cNvPr id="299" name="Google Shape;299;p7"/>
          <p:cNvSpPr txBox="1">
            <a:spLocks noGrp="1"/>
          </p:cNvSpPr>
          <p:nvPr>
            <p:ph type="body" idx="2"/>
          </p:nvPr>
        </p:nvSpPr>
        <p:spPr>
          <a:xfrm>
            <a:off x="5514134" y="6405155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Survey Results</a:t>
            </a:r>
            <a:endParaRPr/>
          </a:p>
        </p:txBody>
      </p:sp>
      <p:sp>
        <p:nvSpPr>
          <p:cNvPr id="300" name="Google Shape;300;p7"/>
          <p:cNvSpPr txBox="1">
            <a:spLocks noGrp="1"/>
          </p:cNvSpPr>
          <p:nvPr>
            <p:ph type="body" idx="3"/>
          </p:nvPr>
        </p:nvSpPr>
        <p:spPr>
          <a:xfrm>
            <a:off x="6948112" y="6405155"/>
            <a:ext cx="1438520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/>
              <a:t>Recommendations</a:t>
            </a:r>
            <a:endParaRPr/>
          </a:p>
        </p:txBody>
      </p:sp>
      <p:sp>
        <p:nvSpPr>
          <p:cNvPr id="301" name="Google Shape;301;p7"/>
          <p:cNvSpPr txBox="1">
            <a:spLocks noGrp="1"/>
          </p:cNvSpPr>
          <p:nvPr>
            <p:ph type="body" idx="4"/>
          </p:nvPr>
        </p:nvSpPr>
        <p:spPr>
          <a:xfrm>
            <a:off x="8605667" y="6405155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302" name="Google Shape;302;p7"/>
          <p:cNvSpPr txBox="1">
            <a:spLocks noGrp="1"/>
          </p:cNvSpPr>
          <p:nvPr>
            <p:ph type="body" idx="5"/>
          </p:nvPr>
        </p:nvSpPr>
        <p:spPr>
          <a:xfrm>
            <a:off x="2422600" y="6405155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303" name="Google Shape;303;p7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16</a:t>
            </a:r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Sample Virtual Gala: 2020 Washington Performing Arts Gala</a:t>
            </a:r>
            <a:endParaRPr/>
          </a:p>
        </p:txBody>
      </p:sp>
      <p:sp>
        <p:nvSpPr>
          <p:cNvPr id="305" name="Google Shape;305;p7"/>
          <p:cNvSpPr txBox="1">
            <a:spLocks noGrp="1"/>
          </p:cNvSpPr>
          <p:nvPr>
            <p:ph type="body" idx="8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US"/>
              <a:t>A recent example of a virtual gala and key takeaways in a successful transition to an online model</a:t>
            </a: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3F0404-EE58-E540-9F42-0C1D7F2CEFB6}"/>
              </a:ext>
            </a:extLst>
          </p:cNvPr>
          <p:cNvSpPr txBox="1"/>
          <p:nvPr/>
        </p:nvSpPr>
        <p:spPr>
          <a:xfrm>
            <a:off x="4359192" y="4023157"/>
            <a:ext cx="3472935" cy="15012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800">
                <a:latin typeface="Times New Roman"/>
                <a:cs typeface="Times New Roman"/>
              </a:rPr>
              <a:t>Keep program </a:t>
            </a:r>
            <a:r>
              <a:rPr lang="en-US" sz="1800" b="1">
                <a:latin typeface="Times New Roman"/>
                <a:cs typeface="Times New Roman"/>
              </a:rPr>
              <a:t>short</a:t>
            </a:r>
            <a:endParaRPr lang="en-US"/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800" b="1">
                <a:latin typeface="Times New Roman"/>
                <a:cs typeface="Times New Roman"/>
              </a:rPr>
              <a:t>Vary</a:t>
            </a:r>
            <a:r>
              <a:rPr lang="en-US" sz="1800">
                <a:latin typeface="Times New Roman"/>
                <a:cs typeface="Times New Roman"/>
              </a:rPr>
              <a:t> performance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800">
                <a:latin typeface="Times New Roman"/>
                <a:cs typeface="Times New Roman"/>
              </a:rPr>
              <a:t>Highlight </a:t>
            </a:r>
            <a:r>
              <a:rPr lang="en-US" sz="1800" b="1">
                <a:latin typeface="Times New Roman"/>
                <a:cs typeface="Times New Roman"/>
              </a:rPr>
              <a:t>sponsors and event info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800">
                <a:latin typeface="Times New Roman"/>
                <a:cs typeface="Times New Roman"/>
              </a:rPr>
              <a:t>Push event via </a:t>
            </a:r>
            <a:r>
              <a:rPr lang="en-US" sz="1800" b="1">
                <a:latin typeface="Times New Roman"/>
                <a:cs typeface="Times New Roman"/>
              </a:rPr>
              <a:t>social media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474BCB-8FBE-D241-B1EE-7751A59F49A9}"/>
              </a:ext>
            </a:extLst>
          </p:cNvPr>
          <p:cNvSpPr/>
          <p:nvPr/>
        </p:nvSpPr>
        <p:spPr>
          <a:xfrm>
            <a:off x="4362622" y="3585040"/>
            <a:ext cx="3465414" cy="4479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Steps to Success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D7E30E-3894-0443-8F0B-88E6051D64C6}"/>
              </a:ext>
            </a:extLst>
          </p:cNvPr>
          <p:cNvSpPr txBox="1"/>
          <p:nvPr/>
        </p:nvSpPr>
        <p:spPr>
          <a:xfrm>
            <a:off x="4357572" y="1756373"/>
            <a:ext cx="3470444" cy="1568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700" b="1">
                <a:latin typeface="Times New Roman"/>
                <a:cs typeface="Times New Roman"/>
              </a:rPr>
              <a:t>1.5 hour </a:t>
            </a:r>
            <a:r>
              <a:rPr lang="en-US" sz="1700">
                <a:latin typeface="Times New Roman"/>
                <a:cs typeface="Times New Roman"/>
              </a:rPr>
              <a:t>duration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700">
                <a:latin typeface="Times New Roman"/>
                <a:cs typeface="Times New Roman"/>
              </a:rPr>
              <a:t>Hosted on </a:t>
            </a:r>
            <a:r>
              <a:rPr lang="en-US" sz="1700" b="1">
                <a:latin typeface="Times New Roman"/>
                <a:cs typeface="Times New Roman"/>
              </a:rPr>
              <a:t>YouTube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700" b="1">
                <a:latin typeface="Times New Roman"/>
                <a:cs typeface="Times New Roman"/>
              </a:rPr>
              <a:t>Free </a:t>
            </a:r>
            <a:r>
              <a:rPr lang="en-US" sz="1700">
                <a:latin typeface="Times New Roman"/>
                <a:cs typeface="Times New Roman"/>
              </a:rPr>
              <a:t>tickets, </a:t>
            </a:r>
            <a:r>
              <a:rPr lang="en-US" sz="1700" b="1">
                <a:latin typeface="Times New Roman"/>
                <a:cs typeface="Times New Roman"/>
              </a:rPr>
              <a:t>suggested donations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 sz="1700">
                <a:latin typeface="Times New Roman"/>
                <a:cs typeface="Times New Roman"/>
              </a:rPr>
              <a:t>Live </a:t>
            </a:r>
            <a:r>
              <a:rPr lang="en-US" sz="1700" b="1">
                <a:latin typeface="Times New Roman"/>
                <a:cs typeface="Times New Roman"/>
              </a:rPr>
              <a:t>auction </a:t>
            </a:r>
            <a:r>
              <a:rPr lang="en-US" sz="1700">
                <a:latin typeface="Times New Roman"/>
                <a:cs typeface="Times New Roman"/>
              </a:rPr>
              <a:t>and </a:t>
            </a:r>
            <a:r>
              <a:rPr lang="en-US" sz="1700" b="1">
                <a:latin typeface="Times New Roman"/>
                <a:cs typeface="Times New Roman"/>
              </a:rPr>
              <a:t>awards presentation</a:t>
            </a:r>
            <a:endParaRPr lang="en-US" sz="17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0B3FD9-2375-6648-AB2D-C2AF19F0433C}"/>
              </a:ext>
            </a:extLst>
          </p:cNvPr>
          <p:cNvSpPr/>
          <p:nvPr/>
        </p:nvSpPr>
        <p:spPr>
          <a:xfrm>
            <a:off x="4362787" y="1308461"/>
            <a:ext cx="3467971" cy="4479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</a:p>
        </p:txBody>
      </p:sp>
      <p:pic>
        <p:nvPicPr>
          <p:cNvPr id="3" name="Graphic 2" descr="Completed with solid fill">
            <a:extLst>
              <a:ext uri="{FF2B5EF4-FFF2-40B4-BE49-F238E27FC236}">
                <a16:creationId xmlns:a16="http://schemas.microsoft.com/office/drawing/2014/main" id="{6E4613E8-4B4D-6F40-89B0-E8EE399C9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2402" y="3594034"/>
            <a:ext cx="420749" cy="447913"/>
          </a:xfrm>
          <a:prstGeom prst="rect">
            <a:avLst/>
          </a:prstGeom>
        </p:spPr>
      </p:pic>
      <p:pic>
        <p:nvPicPr>
          <p:cNvPr id="9" name="Graphic 8" descr="Monitor with solid fill">
            <a:extLst>
              <a:ext uri="{FF2B5EF4-FFF2-40B4-BE49-F238E27FC236}">
                <a16:creationId xmlns:a16="http://schemas.microsoft.com/office/drawing/2014/main" id="{D6442C6A-0C4B-ED4B-8A67-551D7ED58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1829" y="1377225"/>
            <a:ext cx="291559" cy="310383"/>
          </a:xfrm>
          <a:prstGeom prst="rect">
            <a:avLst/>
          </a:prstGeom>
        </p:spPr>
      </p:pic>
      <p:pic>
        <p:nvPicPr>
          <p:cNvPr id="1026" name="Picture 2" descr="Washington Performing Arts Virtual Gala — RJ Whyte">
            <a:extLst>
              <a:ext uri="{FF2B5EF4-FFF2-40B4-BE49-F238E27FC236}">
                <a16:creationId xmlns:a16="http://schemas.microsoft.com/office/drawing/2014/main" id="{69CBF96F-7765-704C-8232-D46BBA13F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9" r="9207" b="12383"/>
          <a:stretch/>
        </p:blipFill>
        <p:spPr bwMode="auto">
          <a:xfrm>
            <a:off x="443688" y="1308461"/>
            <a:ext cx="3467971" cy="200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28B3A34-2120-6D46-A7BA-4DB341D25BBF}"/>
              </a:ext>
            </a:extLst>
          </p:cNvPr>
          <p:cNvSpPr txBox="1"/>
          <p:nvPr/>
        </p:nvSpPr>
        <p:spPr>
          <a:xfrm>
            <a:off x="438724" y="3603989"/>
            <a:ext cx="3472935" cy="1921330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4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68% </a:t>
            </a:r>
          </a:p>
          <a:p>
            <a:pPr algn="ctr"/>
            <a:r>
              <a:rPr lang="en-US" sz="1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survey respondents have </a:t>
            </a:r>
          </a:p>
          <a:p>
            <a:pPr algn="ctr"/>
            <a:r>
              <a:rPr lang="en-US" sz="1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donated via a </a:t>
            </a:r>
            <a:r>
              <a:rPr lang="en-US" sz="1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media fundraiser</a:t>
            </a:r>
          </a:p>
        </p:txBody>
      </p:sp>
      <p:sp>
        <p:nvSpPr>
          <p:cNvPr id="23" name="Google Shape;352;p11">
            <a:extLst>
              <a:ext uri="{FF2B5EF4-FFF2-40B4-BE49-F238E27FC236}">
                <a16:creationId xmlns:a16="http://schemas.microsoft.com/office/drawing/2014/main" id="{79B9C745-6A7E-2A4D-85CC-10487AEFA8BB}"/>
              </a:ext>
            </a:extLst>
          </p:cNvPr>
          <p:cNvSpPr txBox="1"/>
          <p:nvPr/>
        </p:nvSpPr>
        <p:spPr>
          <a:xfrm>
            <a:off x="236536" y="5797091"/>
            <a:ext cx="5097463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Source: Washington Performing Arts Center, 2021</a:t>
            </a:r>
            <a:endParaRPr lang="en-US" sz="12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88D284-E35F-F242-89F8-42EEA0A38B8D}"/>
              </a:ext>
            </a:extLst>
          </p:cNvPr>
          <p:cNvSpPr/>
          <p:nvPr/>
        </p:nvSpPr>
        <p:spPr>
          <a:xfrm>
            <a:off x="8300517" y="1308461"/>
            <a:ext cx="3467971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Cost Analysis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11C5AF-8794-154E-B81E-0450C2A6A071}"/>
              </a:ext>
            </a:extLst>
          </p:cNvPr>
          <p:cNvSpPr txBox="1"/>
          <p:nvPr/>
        </p:nvSpPr>
        <p:spPr>
          <a:xfrm>
            <a:off x="8299223" y="2276799"/>
            <a:ext cx="3449089" cy="3247635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342900" indent="-342900">
              <a:buFont typeface="Wingdings" pitchFamily="2" charset="2"/>
              <a:buChar char="§"/>
            </a:pPr>
            <a:endParaRPr 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Streaming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platform: $0 - $500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$250 - $20,000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Auctioneer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$0 - $1,000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auction </a:t>
            </a:r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$1,000 - $3,000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$0 - $1,500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Expenses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Up to $1,000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Likely to fall in </a:t>
            </a:r>
            <a:r>
              <a:rPr 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middle range 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most factors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81F22-75B0-5A4D-8241-7F786F4DC400}"/>
              </a:ext>
            </a:extLst>
          </p:cNvPr>
          <p:cNvSpPr/>
          <p:nvPr/>
        </p:nvSpPr>
        <p:spPr>
          <a:xfrm>
            <a:off x="9408972" y="1930778"/>
            <a:ext cx="1229591" cy="451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Money with solid fill">
            <a:extLst>
              <a:ext uri="{FF2B5EF4-FFF2-40B4-BE49-F238E27FC236}">
                <a16:creationId xmlns:a16="http://schemas.microsoft.com/office/drawing/2014/main" id="{D78A2EC9-1344-2448-90BC-4CEF070B50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93700" y="1790727"/>
            <a:ext cx="860133" cy="83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695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17</a:t>
            </a:r>
            <a:endParaRPr/>
          </a:p>
        </p:txBody>
      </p:sp>
      <p:sp>
        <p:nvSpPr>
          <p:cNvPr id="15" name="Google Shape;260;p4">
            <a:extLst>
              <a:ext uri="{FF2B5EF4-FFF2-40B4-BE49-F238E27FC236}">
                <a16:creationId xmlns:a16="http://schemas.microsoft.com/office/drawing/2014/main" id="{1E1F2BDF-F816-9147-BBBB-65D62CB563B0}"/>
              </a:ext>
            </a:extLst>
          </p:cNvPr>
          <p:cNvSpPr txBox="1">
            <a:spLocks/>
          </p:cNvSpPr>
          <p:nvPr/>
        </p:nvSpPr>
        <p:spPr>
          <a:xfrm>
            <a:off x="3968367" y="6411799"/>
            <a:ext cx="11082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  <a:buClr>
                <a:schemeClr val="dk1"/>
              </a:buClr>
              <a:buSzPts val="1200"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Project Scope</a:t>
            </a:r>
          </a:p>
        </p:txBody>
      </p:sp>
      <p:sp>
        <p:nvSpPr>
          <p:cNvPr id="16" name="Google Shape;261;p4">
            <a:extLst>
              <a:ext uri="{FF2B5EF4-FFF2-40B4-BE49-F238E27FC236}">
                <a16:creationId xmlns:a16="http://schemas.microsoft.com/office/drawing/2014/main" id="{95760D09-33D5-584F-8591-B56B3023FFAE}"/>
              </a:ext>
            </a:extLst>
          </p:cNvPr>
          <p:cNvSpPr txBox="1">
            <a:spLocks/>
          </p:cNvSpPr>
          <p:nvPr/>
        </p:nvSpPr>
        <p:spPr>
          <a:xfrm>
            <a:off x="5514134" y="6411799"/>
            <a:ext cx="11082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  <a:buClr>
                <a:schemeClr val="dk1"/>
              </a:buClr>
              <a:buSzPts val="1200"/>
            </a:pPr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17" name="Google Shape;262;p4">
            <a:extLst>
              <a:ext uri="{FF2B5EF4-FFF2-40B4-BE49-F238E27FC236}">
                <a16:creationId xmlns:a16="http://schemas.microsoft.com/office/drawing/2014/main" id="{3D789890-65E7-D64A-B42B-06B9E4FC3377}"/>
              </a:ext>
            </a:extLst>
          </p:cNvPr>
          <p:cNvSpPr txBox="1">
            <a:spLocks/>
          </p:cNvSpPr>
          <p:nvPr/>
        </p:nvSpPr>
        <p:spPr>
          <a:xfrm>
            <a:off x="6875156" y="6411799"/>
            <a:ext cx="1403871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  <a:buClr>
                <a:schemeClr val="dk1"/>
              </a:buClr>
              <a:buSzPts val="1200"/>
            </a:pPr>
            <a:r>
              <a:rPr 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</p:txBody>
      </p:sp>
      <p:sp>
        <p:nvSpPr>
          <p:cNvPr id="18" name="Google Shape;263;p4">
            <a:extLst>
              <a:ext uri="{FF2B5EF4-FFF2-40B4-BE49-F238E27FC236}">
                <a16:creationId xmlns:a16="http://schemas.microsoft.com/office/drawing/2014/main" id="{50539A8F-5947-2F4B-9D14-55D2925E116D}"/>
              </a:ext>
            </a:extLst>
          </p:cNvPr>
          <p:cNvSpPr txBox="1">
            <a:spLocks/>
          </p:cNvSpPr>
          <p:nvPr/>
        </p:nvSpPr>
        <p:spPr>
          <a:xfrm>
            <a:off x="8605667" y="6411799"/>
            <a:ext cx="11082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  <a:buClr>
                <a:schemeClr val="dk1"/>
              </a:buClr>
              <a:buSzPts val="1200"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</a:p>
        </p:txBody>
      </p:sp>
      <p:sp>
        <p:nvSpPr>
          <p:cNvPr id="20" name="Google Shape;265;p4">
            <a:extLst>
              <a:ext uri="{FF2B5EF4-FFF2-40B4-BE49-F238E27FC236}">
                <a16:creationId xmlns:a16="http://schemas.microsoft.com/office/drawing/2014/main" id="{F23E9A65-BFED-0C4A-BA07-9137DCC320E1}"/>
              </a:ext>
            </a:extLst>
          </p:cNvPr>
          <p:cNvSpPr txBox="1">
            <a:spLocks/>
          </p:cNvSpPr>
          <p:nvPr/>
        </p:nvSpPr>
        <p:spPr>
          <a:xfrm>
            <a:off x="2422600" y="6411799"/>
            <a:ext cx="11082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  <a:buClr>
                <a:schemeClr val="lt1"/>
              </a:buClr>
              <a:buSzPts val="1200"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Introductions</a:t>
            </a:r>
          </a:p>
        </p:txBody>
      </p:sp>
      <p:sp>
        <p:nvSpPr>
          <p:cNvPr id="51" name="Google Shape;255;p28">
            <a:extLst>
              <a:ext uri="{FF2B5EF4-FFF2-40B4-BE49-F238E27FC236}">
                <a16:creationId xmlns:a16="http://schemas.microsoft.com/office/drawing/2014/main" id="{1DBEC6ED-2E11-C044-9D8F-34D1718142FD}"/>
              </a:ext>
            </a:extLst>
          </p:cNvPr>
          <p:cNvSpPr txBox="1">
            <a:spLocks/>
          </p:cNvSpPr>
          <p:nvPr/>
        </p:nvSpPr>
        <p:spPr>
          <a:xfrm>
            <a:off x="236537" y="746576"/>
            <a:ext cx="11483600" cy="2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An overview of different types of fundraising events on campus and a breakdown of a merchandise order fundraiser</a:t>
            </a:r>
          </a:p>
        </p:txBody>
      </p:sp>
      <p:sp>
        <p:nvSpPr>
          <p:cNvPr id="52" name="Google Shape;254;p28">
            <a:extLst>
              <a:ext uri="{FF2B5EF4-FFF2-40B4-BE49-F238E27FC236}">
                <a16:creationId xmlns:a16="http://schemas.microsoft.com/office/drawing/2014/main" id="{19471A82-4CA5-C746-9B09-90F56DA09522}"/>
              </a:ext>
            </a:extLst>
          </p:cNvPr>
          <p:cNvSpPr txBox="1">
            <a:spLocks/>
          </p:cNvSpPr>
          <p:nvPr/>
        </p:nvSpPr>
        <p:spPr>
          <a:xfrm>
            <a:off x="236537" y="294036"/>
            <a:ext cx="85832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800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Fundraising Events on Campus</a:t>
            </a:r>
          </a:p>
        </p:txBody>
      </p:sp>
      <p:sp>
        <p:nvSpPr>
          <p:cNvPr id="26" name="Google Shape;352;p11">
            <a:extLst>
              <a:ext uri="{FF2B5EF4-FFF2-40B4-BE49-F238E27FC236}">
                <a16:creationId xmlns:a16="http://schemas.microsoft.com/office/drawing/2014/main" id="{07F9D579-A20E-E244-A381-3D569BB80FB4}"/>
              </a:ext>
            </a:extLst>
          </p:cNvPr>
          <p:cNvSpPr txBox="1"/>
          <p:nvPr/>
        </p:nvSpPr>
        <p:spPr>
          <a:xfrm>
            <a:off x="236536" y="5797091"/>
            <a:ext cx="5097463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Source: </a:t>
            </a:r>
            <a:r>
              <a:rPr lang="en-US" sz="1200" i="1"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-US" sz="1200" i="1" err="1">
                <a:latin typeface="Times New Roman"/>
                <a:ea typeface="Times New Roman"/>
                <a:cs typeface="Times New Roman"/>
                <a:sym typeface="Times New Roman"/>
              </a:rPr>
              <a:t>Sweekly</a:t>
            </a:r>
            <a:r>
              <a:rPr lang="en-US" sz="1200" i="1">
                <a:latin typeface="Times New Roman"/>
                <a:ea typeface="Times New Roman"/>
                <a:cs typeface="Times New Roman"/>
                <a:sym typeface="Times New Roman"/>
              </a:rPr>
              <a:t>, 2021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7AFBFA9-ED46-5C4C-A9E7-B915C0C7C456}"/>
              </a:ext>
            </a:extLst>
          </p:cNvPr>
          <p:cNvGrpSpPr/>
          <p:nvPr/>
        </p:nvGrpSpPr>
        <p:grpSpPr>
          <a:xfrm>
            <a:off x="787935" y="1216577"/>
            <a:ext cx="4991100" cy="3021683"/>
            <a:chOff x="501224" y="1318785"/>
            <a:chExt cx="5132132" cy="201325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73E307-A2E2-5548-BD09-50115D24948B}"/>
                </a:ext>
              </a:extLst>
            </p:cNvPr>
            <p:cNvSpPr txBox="1"/>
            <p:nvPr/>
          </p:nvSpPr>
          <p:spPr>
            <a:xfrm>
              <a:off x="501224" y="1546865"/>
              <a:ext cx="5132131" cy="17851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91440" tIns="45720" rIns="91440" bIns="45720" rtlCol="0" anchor="t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 b="0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Merchandise orders</a:t>
              </a:r>
            </a:p>
            <a:p>
              <a:pPr marL="285750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 b="0" i="0" u="none" strike="noStrike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Bake Sales</a:t>
              </a:r>
            </a:p>
            <a:p>
              <a:pPr marL="285750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>
                  <a:latin typeface="Times New Roman" panose="02020603050405020304" pitchFamily="18" charset="0"/>
                </a:rPr>
                <a:t>Head Shots</a:t>
              </a:r>
              <a:endParaRPr lang="en-US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>
                  <a:latin typeface="Times New Roman" panose="02020603050405020304" pitchFamily="18" charset="0"/>
                </a:rPr>
                <a:t>Raffle wheels on the Quad</a:t>
              </a:r>
            </a:p>
            <a:p>
              <a:pPr marL="285750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>
                  <a:latin typeface="Times New Roman" panose="02020603050405020304" pitchFamily="18" charset="0"/>
                </a:rPr>
                <a:t>“Pay – to – Pet” with Illini Service Dogs</a:t>
              </a:r>
            </a:p>
            <a:p>
              <a:pPr marL="285750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>
                  <a:latin typeface="Times New Roman" panose="02020603050405020304" pitchFamily="18" charset="0"/>
                </a:rPr>
                <a:t>“Pay – to – Play” (Committee Feud, Jeopardy, Sports Games)</a:t>
              </a:r>
            </a:p>
            <a:p>
              <a:pPr marL="285750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r>
                <a:rPr lang="en-US">
                  <a:latin typeface="Times New Roman" panose="02020603050405020304" pitchFamily="18" charset="0"/>
                </a:rPr>
                <a:t>Restaurant Fundraisers (Mia Za’s, Chipotle, Noodles and Company)</a:t>
              </a:r>
            </a:p>
            <a:p>
              <a:pPr marL="285750" indent="-285750">
                <a:lnSpc>
                  <a:spcPct val="150000"/>
                </a:lnSpc>
                <a:buFont typeface="Wingdings" panose="020B0604020202020204" pitchFamily="34" charset="0"/>
                <a:buChar char="§"/>
              </a:pPr>
              <a:endParaRPr lang="en-US">
                <a:latin typeface="Times New Roman" panose="02020603050405020304" pitchFamily="18" charset="0"/>
              </a:endParaRPr>
            </a:p>
            <a:p>
              <a:pPr marL="285750" lvl="2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>
                <a:latin typeface="Times New Roman" panose="02020603050405020304" pitchFamily="18" charset="0"/>
              </a:endParaRPr>
            </a:p>
            <a:p>
              <a:pPr marL="285750" lvl="8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>
                <a:latin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72AAE94-4E8D-4340-A115-62C976CC8CA0}"/>
                </a:ext>
              </a:extLst>
            </p:cNvPr>
            <p:cNvSpPr txBox="1"/>
            <p:nvPr/>
          </p:nvSpPr>
          <p:spPr>
            <a:xfrm>
              <a:off x="501226" y="1318785"/>
              <a:ext cx="5132130" cy="22125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Types of Fundraisers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78B90C-26F9-024E-82A7-C1641DD780CC}"/>
              </a:ext>
            </a:extLst>
          </p:cNvPr>
          <p:cNvGrpSpPr/>
          <p:nvPr/>
        </p:nvGrpSpPr>
        <p:grpSpPr>
          <a:xfrm>
            <a:off x="787935" y="4431960"/>
            <a:ext cx="10353096" cy="1354894"/>
            <a:chOff x="6158318" y="1759236"/>
            <a:chExt cx="4991098" cy="261454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9F59FF6-5664-BD42-B0D6-F69ED38F5C73}"/>
                </a:ext>
              </a:extLst>
            </p:cNvPr>
            <p:cNvSpPr txBox="1"/>
            <p:nvPr/>
          </p:nvSpPr>
          <p:spPr>
            <a:xfrm>
              <a:off x="6158318" y="2389301"/>
              <a:ext cx="4991098" cy="19844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91440" tIns="45720" rIns="91440" bIns="45720" rtlCol="0" anchor="t">
              <a:noAutofit/>
            </a:bodyPr>
            <a:lstStyle/>
            <a:p>
              <a:pPr lvl="2">
                <a:lnSpc>
                  <a:spcPct val="150000"/>
                </a:lnSpc>
              </a:pPr>
              <a:r>
                <a:rPr lang="en-US">
                  <a:latin typeface="Times New Roman" panose="02020603050405020304" pitchFamily="18" charset="0"/>
                </a:rPr>
                <a:t>“The reusable bamboo utensils are here! Each set contains a fork, knife, spoon, straw, straw cleaner, and SWE engraved pouch! The sets are $8 and can be picked up on campus. Click here to see what they look like and buy one! Contact Anna </a:t>
              </a:r>
              <a:r>
                <a:rPr lang="en-US" err="1">
                  <a:latin typeface="Times New Roman" panose="02020603050405020304" pitchFamily="18" charset="0"/>
                </a:rPr>
                <a:t>Riedl</a:t>
              </a:r>
              <a:r>
                <a:rPr lang="en-US">
                  <a:latin typeface="Times New Roman" panose="02020603050405020304" pitchFamily="18" charset="0"/>
                </a:rPr>
                <a:t> at 815-275-2416 or adriedl2@Illinois.edu”</a:t>
              </a:r>
            </a:p>
            <a:p>
              <a:pPr marL="285750" lvl="8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>
                <a:latin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169F569-21DC-D14F-843F-BEF4645F0028}"/>
                </a:ext>
              </a:extLst>
            </p:cNvPr>
            <p:cNvSpPr/>
            <p:nvPr/>
          </p:nvSpPr>
          <p:spPr>
            <a:xfrm>
              <a:off x="6158318" y="1759236"/>
              <a:ext cx="4991098" cy="63522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Society Of Women Engineers Fundraising Example</a:t>
              </a:r>
            </a:p>
          </p:txBody>
        </p:sp>
      </p:grpSp>
      <p:sp>
        <p:nvSpPr>
          <p:cNvPr id="46" name="Google Shape;422;p21">
            <a:extLst>
              <a:ext uri="{FF2B5EF4-FFF2-40B4-BE49-F238E27FC236}">
                <a16:creationId xmlns:a16="http://schemas.microsoft.com/office/drawing/2014/main" id="{81DE522A-F014-2F4E-908B-5C20AB467B2D}"/>
              </a:ext>
            </a:extLst>
          </p:cNvPr>
          <p:cNvSpPr/>
          <p:nvPr/>
        </p:nvSpPr>
        <p:spPr>
          <a:xfrm>
            <a:off x="5971410" y="2024853"/>
            <a:ext cx="1108200" cy="566928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Create Form</a:t>
            </a:r>
            <a:endParaRPr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Google Shape;424;p21">
            <a:extLst>
              <a:ext uri="{FF2B5EF4-FFF2-40B4-BE49-F238E27FC236}">
                <a16:creationId xmlns:a16="http://schemas.microsoft.com/office/drawing/2014/main" id="{9758B749-2FF4-F147-A485-96DCDF2451AB}"/>
              </a:ext>
            </a:extLst>
          </p:cNvPr>
          <p:cNvSpPr/>
          <p:nvPr/>
        </p:nvSpPr>
        <p:spPr>
          <a:xfrm>
            <a:off x="7423421" y="2024853"/>
            <a:ext cx="3717610" cy="566928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Create order form with supply and pricing details</a:t>
            </a:r>
            <a:br>
              <a:rPr lang="en-US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lang="en-US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Ex: </a:t>
            </a:r>
            <a:r>
              <a:rPr lang="en-US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Google Form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Google Shape;426;p21">
            <a:extLst>
              <a:ext uri="{FF2B5EF4-FFF2-40B4-BE49-F238E27FC236}">
                <a16:creationId xmlns:a16="http://schemas.microsoft.com/office/drawing/2014/main" id="{B8751CC4-8606-CF4E-8675-7F1BD37FEAE6}"/>
              </a:ext>
            </a:extLst>
          </p:cNvPr>
          <p:cNvSpPr/>
          <p:nvPr/>
        </p:nvSpPr>
        <p:spPr>
          <a:xfrm>
            <a:off x="7186261" y="2023976"/>
            <a:ext cx="171450" cy="566928"/>
          </a:xfrm>
          <a:prstGeom prst="homePlate">
            <a:avLst>
              <a:gd name="adj" fmla="val 157143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421;p21">
            <a:extLst>
              <a:ext uri="{FF2B5EF4-FFF2-40B4-BE49-F238E27FC236}">
                <a16:creationId xmlns:a16="http://schemas.microsoft.com/office/drawing/2014/main" id="{F4AA5706-1049-CA44-BC0D-4A3DF447D697}"/>
              </a:ext>
            </a:extLst>
          </p:cNvPr>
          <p:cNvSpPr/>
          <p:nvPr/>
        </p:nvSpPr>
        <p:spPr>
          <a:xfrm>
            <a:off x="5971410" y="2835359"/>
            <a:ext cx="1108200" cy="566928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Order Supplies</a:t>
            </a:r>
            <a:endParaRPr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Google Shape;422;p21">
            <a:extLst>
              <a:ext uri="{FF2B5EF4-FFF2-40B4-BE49-F238E27FC236}">
                <a16:creationId xmlns:a16="http://schemas.microsoft.com/office/drawing/2014/main" id="{FFC613C6-DC4E-FF41-89AD-504502F46134}"/>
              </a:ext>
            </a:extLst>
          </p:cNvPr>
          <p:cNvSpPr/>
          <p:nvPr/>
        </p:nvSpPr>
        <p:spPr>
          <a:xfrm>
            <a:off x="5971410" y="3620564"/>
            <a:ext cx="1108200" cy="569064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Distribute</a:t>
            </a:r>
            <a:endParaRPr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Google Shape;423;p21">
            <a:extLst>
              <a:ext uri="{FF2B5EF4-FFF2-40B4-BE49-F238E27FC236}">
                <a16:creationId xmlns:a16="http://schemas.microsoft.com/office/drawing/2014/main" id="{54826C0F-EFC5-A443-A6AB-1D9A71D679F2}"/>
              </a:ext>
            </a:extLst>
          </p:cNvPr>
          <p:cNvSpPr/>
          <p:nvPr/>
        </p:nvSpPr>
        <p:spPr>
          <a:xfrm>
            <a:off x="7423421" y="2833236"/>
            <a:ext cx="3717610" cy="566928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Order enough supplies to satisfy order form responses and have day of purchases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Google Shape;424;p21">
            <a:extLst>
              <a:ext uri="{FF2B5EF4-FFF2-40B4-BE49-F238E27FC236}">
                <a16:creationId xmlns:a16="http://schemas.microsoft.com/office/drawing/2014/main" id="{8AA9E678-1D57-3F40-BFE3-97973A83456E}"/>
              </a:ext>
            </a:extLst>
          </p:cNvPr>
          <p:cNvSpPr/>
          <p:nvPr/>
        </p:nvSpPr>
        <p:spPr>
          <a:xfrm>
            <a:off x="7423421" y="3642738"/>
            <a:ext cx="3717610" cy="569495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Distribute supplies on campus or ship supply kits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</a:t>
            </a:r>
            <a:r>
              <a:rPr lang="en-US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quad and at monthly meeting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Google Shape;425;p21">
            <a:extLst>
              <a:ext uri="{FF2B5EF4-FFF2-40B4-BE49-F238E27FC236}">
                <a16:creationId xmlns:a16="http://schemas.microsoft.com/office/drawing/2014/main" id="{429F738C-7D8B-BC48-B1D5-5B464072954B}"/>
              </a:ext>
            </a:extLst>
          </p:cNvPr>
          <p:cNvSpPr/>
          <p:nvPr/>
        </p:nvSpPr>
        <p:spPr>
          <a:xfrm>
            <a:off x="7186261" y="2833236"/>
            <a:ext cx="171450" cy="566928"/>
          </a:xfrm>
          <a:prstGeom prst="homePlate">
            <a:avLst>
              <a:gd name="adj" fmla="val 157143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426;p21">
            <a:extLst>
              <a:ext uri="{FF2B5EF4-FFF2-40B4-BE49-F238E27FC236}">
                <a16:creationId xmlns:a16="http://schemas.microsoft.com/office/drawing/2014/main" id="{8FF66043-92AF-1E40-87C1-30DF3649A3F9}"/>
              </a:ext>
            </a:extLst>
          </p:cNvPr>
          <p:cNvSpPr/>
          <p:nvPr/>
        </p:nvSpPr>
        <p:spPr>
          <a:xfrm>
            <a:off x="7186261" y="3620133"/>
            <a:ext cx="171450" cy="569495"/>
          </a:xfrm>
          <a:prstGeom prst="homePlate">
            <a:avLst>
              <a:gd name="adj" fmla="val 157143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421;p21">
            <a:extLst>
              <a:ext uri="{FF2B5EF4-FFF2-40B4-BE49-F238E27FC236}">
                <a16:creationId xmlns:a16="http://schemas.microsoft.com/office/drawing/2014/main" id="{3802EC8A-B53B-974E-8D4E-12D96EEE5888}"/>
              </a:ext>
            </a:extLst>
          </p:cNvPr>
          <p:cNvSpPr/>
          <p:nvPr/>
        </p:nvSpPr>
        <p:spPr>
          <a:xfrm>
            <a:off x="5971410" y="1213640"/>
            <a:ext cx="1108200" cy="566928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</a:t>
            </a:r>
            <a:endParaRPr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Google Shape;423;p21">
            <a:extLst>
              <a:ext uri="{FF2B5EF4-FFF2-40B4-BE49-F238E27FC236}">
                <a16:creationId xmlns:a16="http://schemas.microsoft.com/office/drawing/2014/main" id="{8F0B091E-536A-5A41-9B9D-EDF26F3B0FDC}"/>
              </a:ext>
            </a:extLst>
          </p:cNvPr>
          <p:cNvSpPr/>
          <p:nvPr/>
        </p:nvSpPr>
        <p:spPr>
          <a:xfrm>
            <a:off x="7423421" y="1213641"/>
            <a:ext cx="3717610" cy="566928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Select the merchandise that will be sold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Ex: </a:t>
            </a:r>
            <a:r>
              <a:rPr lang="en-US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Bamboo Utensil Kit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Google Shape;425;p21">
            <a:extLst>
              <a:ext uri="{FF2B5EF4-FFF2-40B4-BE49-F238E27FC236}">
                <a16:creationId xmlns:a16="http://schemas.microsoft.com/office/drawing/2014/main" id="{E4169BC3-CE9D-B74B-B6BF-567224BBA5AE}"/>
              </a:ext>
            </a:extLst>
          </p:cNvPr>
          <p:cNvSpPr/>
          <p:nvPr/>
        </p:nvSpPr>
        <p:spPr>
          <a:xfrm>
            <a:off x="7186261" y="1213640"/>
            <a:ext cx="171450" cy="566928"/>
          </a:xfrm>
          <a:prstGeom prst="homePlate">
            <a:avLst>
              <a:gd name="adj" fmla="val 157143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55604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18</a:t>
            </a:r>
            <a:endParaRPr/>
          </a:p>
        </p:txBody>
      </p:sp>
      <p:sp>
        <p:nvSpPr>
          <p:cNvPr id="15" name="Google Shape;260;p4">
            <a:extLst>
              <a:ext uri="{FF2B5EF4-FFF2-40B4-BE49-F238E27FC236}">
                <a16:creationId xmlns:a16="http://schemas.microsoft.com/office/drawing/2014/main" id="{1E1F2BDF-F816-9147-BBBB-65D62CB563B0}"/>
              </a:ext>
            </a:extLst>
          </p:cNvPr>
          <p:cNvSpPr txBox="1">
            <a:spLocks/>
          </p:cNvSpPr>
          <p:nvPr/>
        </p:nvSpPr>
        <p:spPr>
          <a:xfrm>
            <a:off x="3968367" y="6411799"/>
            <a:ext cx="11082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  <a:buClr>
                <a:schemeClr val="dk1"/>
              </a:buClr>
              <a:buSzPts val="1200"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Project Scope</a:t>
            </a:r>
          </a:p>
        </p:txBody>
      </p:sp>
      <p:sp>
        <p:nvSpPr>
          <p:cNvPr id="16" name="Google Shape;261;p4">
            <a:extLst>
              <a:ext uri="{FF2B5EF4-FFF2-40B4-BE49-F238E27FC236}">
                <a16:creationId xmlns:a16="http://schemas.microsoft.com/office/drawing/2014/main" id="{95760D09-33D5-584F-8591-B56B3023FFAE}"/>
              </a:ext>
            </a:extLst>
          </p:cNvPr>
          <p:cNvSpPr txBox="1">
            <a:spLocks/>
          </p:cNvSpPr>
          <p:nvPr/>
        </p:nvSpPr>
        <p:spPr>
          <a:xfrm>
            <a:off x="5514134" y="6411799"/>
            <a:ext cx="11082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  <a:buClr>
                <a:schemeClr val="dk1"/>
              </a:buClr>
              <a:buSzPts val="1200"/>
            </a:pPr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17" name="Google Shape;262;p4">
            <a:extLst>
              <a:ext uri="{FF2B5EF4-FFF2-40B4-BE49-F238E27FC236}">
                <a16:creationId xmlns:a16="http://schemas.microsoft.com/office/drawing/2014/main" id="{3D789890-65E7-D64A-B42B-06B9E4FC3377}"/>
              </a:ext>
            </a:extLst>
          </p:cNvPr>
          <p:cNvSpPr txBox="1">
            <a:spLocks/>
          </p:cNvSpPr>
          <p:nvPr/>
        </p:nvSpPr>
        <p:spPr>
          <a:xfrm>
            <a:off x="6875156" y="6411799"/>
            <a:ext cx="1403871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  <a:buClr>
                <a:schemeClr val="dk1"/>
              </a:buClr>
              <a:buSzPts val="1200"/>
            </a:pPr>
            <a:r>
              <a:rPr 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</p:txBody>
      </p:sp>
      <p:sp>
        <p:nvSpPr>
          <p:cNvPr id="18" name="Google Shape;263;p4">
            <a:extLst>
              <a:ext uri="{FF2B5EF4-FFF2-40B4-BE49-F238E27FC236}">
                <a16:creationId xmlns:a16="http://schemas.microsoft.com/office/drawing/2014/main" id="{50539A8F-5947-2F4B-9D14-55D2925E116D}"/>
              </a:ext>
            </a:extLst>
          </p:cNvPr>
          <p:cNvSpPr txBox="1">
            <a:spLocks/>
          </p:cNvSpPr>
          <p:nvPr/>
        </p:nvSpPr>
        <p:spPr>
          <a:xfrm>
            <a:off x="8605667" y="6411799"/>
            <a:ext cx="11082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  <a:buClr>
                <a:schemeClr val="dk1"/>
              </a:buClr>
              <a:buSzPts val="1200"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</a:p>
        </p:txBody>
      </p:sp>
      <p:sp>
        <p:nvSpPr>
          <p:cNvPr id="20" name="Google Shape;265;p4">
            <a:extLst>
              <a:ext uri="{FF2B5EF4-FFF2-40B4-BE49-F238E27FC236}">
                <a16:creationId xmlns:a16="http://schemas.microsoft.com/office/drawing/2014/main" id="{F23E9A65-BFED-0C4A-BA07-9137DCC320E1}"/>
              </a:ext>
            </a:extLst>
          </p:cNvPr>
          <p:cNvSpPr txBox="1">
            <a:spLocks/>
          </p:cNvSpPr>
          <p:nvPr/>
        </p:nvSpPr>
        <p:spPr>
          <a:xfrm>
            <a:off x="2422600" y="6411799"/>
            <a:ext cx="11082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  <a:buClr>
                <a:schemeClr val="lt1"/>
              </a:buClr>
              <a:buSzPts val="1200"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Introductions</a:t>
            </a:r>
          </a:p>
        </p:txBody>
      </p:sp>
      <p:sp>
        <p:nvSpPr>
          <p:cNvPr id="51" name="Google Shape;255;p28">
            <a:extLst>
              <a:ext uri="{FF2B5EF4-FFF2-40B4-BE49-F238E27FC236}">
                <a16:creationId xmlns:a16="http://schemas.microsoft.com/office/drawing/2014/main" id="{1DBEC6ED-2E11-C044-9D8F-34D1718142FD}"/>
              </a:ext>
            </a:extLst>
          </p:cNvPr>
          <p:cNvSpPr txBox="1">
            <a:spLocks/>
          </p:cNvSpPr>
          <p:nvPr/>
        </p:nvSpPr>
        <p:spPr>
          <a:xfrm>
            <a:off x="236537" y="746576"/>
            <a:ext cx="11483600" cy="2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When, where, and how to reserve a pop-up tent for an external organization on the quad at the University of Illinois </a:t>
            </a:r>
          </a:p>
        </p:txBody>
      </p:sp>
      <p:sp>
        <p:nvSpPr>
          <p:cNvPr id="52" name="Google Shape;254;p28">
            <a:extLst>
              <a:ext uri="{FF2B5EF4-FFF2-40B4-BE49-F238E27FC236}">
                <a16:creationId xmlns:a16="http://schemas.microsoft.com/office/drawing/2014/main" id="{19471A82-4CA5-C746-9B09-90F56DA09522}"/>
              </a:ext>
            </a:extLst>
          </p:cNvPr>
          <p:cNvSpPr txBox="1">
            <a:spLocks/>
          </p:cNvSpPr>
          <p:nvPr/>
        </p:nvSpPr>
        <p:spPr>
          <a:xfrm>
            <a:off x="236537" y="294036"/>
            <a:ext cx="85832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Pop-Up Events and Space Rental</a:t>
            </a:r>
          </a:p>
        </p:txBody>
      </p:sp>
      <p:sp>
        <p:nvSpPr>
          <p:cNvPr id="30" name="Google Shape;352;p11">
            <a:extLst>
              <a:ext uri="{FF2B5EF4-FFF2-40B4-BE49-F238E27FC236}">
                <a16:creationId xmlns:a16="http://schemas.microsoft.com/office/drawing/2014/main" id="{B1D38325-0C13-4941-B4F6-EC64620EF65A}"/>
              </a:ext>
            </a:extLst>
          </p:cNvPr>
          <p:cNvSpPr txBox="1"/>
          <p:nvPr/>
        </p:nvSpPr>
        <p:spPr>
          <a:xfrm>
            <a:off x="236536" y="5797091"/>
            <a:ext cx="5097463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200"/>
            </a:pPr>
            <a:r>
              <a:rPr lang="en-US" sz="12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Source: </a:t>
            </a:r>
            <a:r>
              <a:rPr lang="en-US" sz="1200" i="1">
                <a:latin typeface="Times New Roman"/>
                <a:ea typeface="Times New Roman"/>
                <a:cs typeface="Times New Roman"/>
                <a:sym typeface="Times New Roman"/>
              </a:rPr>
              <a:t>Illini Dance Twitter</a:t>
            </a:r>
            <a:r>
              <a:rPr lang="en-US" sz="12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2021</a:t>
            </a:r>
            <a:endParaRPr lang="en-US" sz="12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E605B9-3FEE-6D43-9451-2BB2C76B04ED}"/>
              </a:ext>
            </a:extLst>
          </p:cNvPr>
          <p:cNvCxnSpPr>
            <a:cxnSpLocks/>
          </p:cNvCxnSpPr>
          <p:nvPr/>
        </p:nvCxnSpPr>
        <p:spPr>
          <a:xfrm>
            <a:off x="843718" y="1452672"/>
            <a:ext cx="196855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AC734A-7BDC-EA45-836C-CB58BBEC6A62}"/>
              </a:ext>
            </a:extLst>
          </p:cNvPr>
          <p:cNvCxnSpPr>
            <a:cxnSpLocks/>
          </p:cNvCxnSpPr>
          <p:nvPr/>
        </p:nvCxnSpPr>
        <p:spPr>
          <a:xfrm>
            <a:off x="4312463" y="1452672"/>
            <a:ext cx="193902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51B31096-4386-0649-A285-B4F173DB2A38}"/>
              </a:ext>
            </a:extLst>
          </p:cNvPr>
          <p:cNvSpPr/>
          <p:nvPr/>
        </p:nvSpPr>
        <p:spPr>
          <a:xfrm>
            <a:off x="863695" y="1914819"/>
            <a:ext cx="731520" cy="73152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37221A-DF00-D24D-84E0-F0D4CE660FA6}"/>
              </a:ext>
            </a:extLst>
          </p:cNvPr>
          <p:cNvSpPr txBox="1"/>
          <p:nvPr/>
        </p:nvSpPr>
        <p:spPr>
          <a:xfrm>
            <a:off x="1739931" y="1979604"/>
            <a:ext cx="4511555" cy="8555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buFont typeface="Wingdings" panose="020B0604020202020204" pitchFamily="34" charset="0"/>
              <a:buChar char="§"/>
            </a:pPr>
            <a:endParaRPr lang="en-US">
              <a:latin typeface="Times New Roman"/>
              <a:cs typeface="Times New Roman"/>
            </a:endParaRP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>
                <a:latin typeface="Times New Roman"/>
                <a:cs typeface="Times New Roman"/>
              </a:rPr>
              <a:t>Earth Day: Friday April 22, 2022</a:t>
            </a:r>
            <a:endParaRPr lang="en-US"/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>
                <a:latin typeface="Times New Roman"/>
                <a:cs typeface="Times New Roman"/>
              </a:rPr>
              <a:t>Green Quad Day during Earth Month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r>
              <a:rPr lang="en-US">
                <a:latin typeface="Times New Roman"/>
                <a:cs typeface="Times New Roman"/>
              </a:rPr>
              <a:t>Time: Between 9 am – 5 pm when people have class</a:t>
            </a:r>
          </a:p>
          <a:p>
            <a:pPr marL="285750" indent="-285750">
              <a:buFont typeface="Wingdings" panose="020B0604020202020204" pitchFamily="34" charset="0"/>
              <a:buChar char="§"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EDE150-43DB-6040-A223-B5E1D597C8DE}"/>
              </a:ext>
            </a:extLst>
          </p:cNvPr>
          <p:cNvSpPr txBox="1"/>
          <p:nvPr/>
        </p:nvSpPr>
        <p:spPr>
          <a:xfrm>
            <a:off x="1739933" y="1648977"/>
            <a:ext cx="4511555" cy="384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Times New Roman"/>
                <a:cs typeface="Times New Roman"/>
              </a:rPr>
              <a:t>When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68EF7B-D177-9049-B4A3-887AB13769C3}"/>
              </a:ext>
            </a:extLst>
          </p:cNvPr>
          <p:cNvSpPr txBox="1"/>
          <p:nvPr/>
        </p:nvSpPr>
        <p:spPr>
          <a:xfrm>
            <a:off x="1746794" y="3359870"/>
            <a:ext cx="4511555" cy="8454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buFont typeface="Wingdings"/>
              <a:buChar char="§"/>
            </a:pPr>
            <a:endParaRPr lang="en-US"/>
          </a:p>
          <a:p>
            <a:pPr marL="285750" indent="-285750">
              <a:buFont typeface="Wingdings"/>
              <a:buChar char="§"/>
            </a:pPr>
            <a:endParaRPr lang="en-US"/>
          </a:p>
          <a:p>
            <a:pPr marL="285750" indent="-285750">
              <a:buFont typeface="Wingdings"/>
              <a:buChar char="§"/>
            </a:pPr>
            <a:endParaRPr lang="en-US"/>
          </a:p>
          <a:p>
            <a:pPr marL="285750" indent="-285750">
              <a:buFont typeface="Wingdings"/>
              <a:buChar char="§"/>
            </a:pPr>
            <a:endParaRPr lang="en-US">
              <a:latin typeface="Times New Roman"/>
            </a:endParaRPr>
          </a:p>
          <a:p>
            <a:pPr marL="285750" indent="-285750">
              <a:buFont typeface="Wingdings"/>
              <a:buChar char="§"/>
            </a:pPr>
            <a:r>
              <a:rPr lang="en-US">
                <a:latin typeface="Times New Roman"/>
              </a:rPr>
              <a:t>Anniversary Lawn: </a:t>
            </a:r>
            <a:r>
              <a:rPr lang="en-US">
                <a:latin typeface="Times New Roman"/>
                <a:cs typeface="Times New Roman"/>
              </a:rPr>
              <a:t>Outside the Illini Union facing the main Quad</a:t>
            </a:r>
          </a:p>
          <a:p>
            <a:pPr marL="285750" indent="-285750">
              <a:buFont typeface="Wingdings"/>
              <a:buChar char="§"/>
            </a:pPr>
            <a:r>
              <a:rPr lang="en-US">
                <a:latin typeface="Times New Roman"/>
                <a:cs typeface="Times New Roman"/>
              </a:rPr>
              <a:t>Outdoor spaces throughout the University campus</a:t>
            </a:r>
          </a:p>
          <a:p>
            <a:pPr marL="285750" indent="-285750">
              <a:buFont typeface="Wingdings"/>
              <a:buChar char="§"/>
            </a:pPr>
            <a:endParaRPr lang="en-US">
              <a:latin typeface="Times New Roman"/>
              <a:cs typeface="Times New Roman"/>
            </a:endParaRPr>
          </a:p>
          <a:p>
            <a:pPr marL="285750" indent="-285750">
              <a:buFont typeface="Wingdings"/>
              <a:buChar char="§"/>
            </a:pPr>
            <a:endParaRPr lang="en-US">
              <a:latin typeface="Times New Roman"/>
              <a:cs typeface="Times New Roman"/>
            </a:endParaRPr>
          </a:p>
          <a:p>
            <a:pPr marL="285750" indent="-285750">
              <a:buFont typeface="Wingdings"/>
              <a:buChar char="§"/>
            </a:pPr>
            <a:endParaRPr lang="en-US">
              <a:latin typeface="Times New Roman"/>
              <a:cs typeface="Times New Roman"/>
            </a:endParaRPr>
          </a:p>
          <a:p>
            <a:pPr marL="285750" indent="-285750">
              <a:buFont typeface="Wingdings"/>
              <a:buChar char="§"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A560EA-AAE4-8448-8D35-6B7C91F5160C}"/>
              </a:ext>
            </a:extLst>
          </p:cNvPr>
          <p:cNvSpPr txBox="1"/>
          <p:nvPr/>
        </p:nvSpPr>
        <p:spPr>
          <a:xfrm>
            <a:off x="1739932" y="2980348"/>
            <a:ext cx="4511555" cy="384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Times New Roman"/>
                <a:cs typeface="Times New Roman"/>
              </a:rPr>
              <a:t>Where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F5155F-C830-E04A-BE74-CCAEB55C01A7}"/>
              </a:ext>
            </a:extLst>
          </p:cNvPr>
          <p:cNvSpPr txBox="1"/>
          <p:nvPr/>
        </p:nvSpPr>
        <p:spPr>
          <a:xfrm>
            <a:off x="1746794" y="4764362"/>
            <a:ext cx="4512628" cy="9444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buFont typeface="Wingdings"/>
              <a:buChar char="§"/>
            </a:pPr>
            <a:r>
              <a:rPr lang="en-US">
                <a:latin typeface="Times New Roman"/>
              </a:rPr>
              <a:t>Fill out the online request form for premises &amp; facilities at the Illini Union</a:t>
            </a:r>
          </a:p>
          <a:p>
            <a:pPr marL="285750" indent="-285750">
              <a:buFont typeface="Wingdings"/>
              <a:buChar char="§"/>
            </a:pPr>
            <a:r>
              <a:rPr lang="en-US">
                <a:latin typeface="Times New Roman"/>
              </a:rPr>
              <a:t>For other areas on campus, fill out the general Outdoor Space Requests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3D8793-9B08-2148-9DC3-A61553A90756}"/>
              </a:ext>
            </a:extLst>
          </p:cNvPr>
          <p:cNvSpPr txBox="1"/>
          <p:nvPr/>
        </p:nvSpPr>
        <p:spPr>
          <a:xfrm>
            <a:off x="1739931" y="4384659"/>
            <a:ext cx="4511555" cy="3797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Times New Roman"/>
                <a:cs typeface="Times New Roman"/>
              </a:rPr>
              <a:t>How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B27766E-4A11-F04B-BCD9-74BC7D061DDE}"/>
              </a:ext>
            </a:extLst>
          </p:cNvPr>
          <p:cNvSpPr/>
          <p:nvPr/>
        </p:nvSpPr>
        <p:spPr>
          <a:xfrm>
            <a:off x="845708" y="3278745"/>
            <a:ext cx="731520" cy="73152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358CD24-13B6-614B-8E86-CE106EB431E4}"/>
              </a:ext>
            </a:extLst>
          </p:cNvPr>
          <p:cNvSpPr/>
          <p:nvPr/>
        </p:nvSpPr>
        <p:spPr>
          <a:xfrm>
            <a:off x="863695" y="4577622"/>
            <a:ext cx="731520" cy="73152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3612E0E-A55E-9845-9379-09D4D2E6EDA3}"/>
              </a:ext>
            </a:extLst>
          </p:cNvPr>
          <p:cNvSpPr/>
          <p:nvPr/>
        </p:nvSpPr>
        <p:spPr>
          <a:xfrm>
            <a:off x="858484" y="1168475"/>
            <a:ext cx="5407772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Times New Roman"/>
                <a:cs typeface="Times New Roman"/>
              </a:rPr>
              <a:t>Event Rental</a:t>
            </a:r>
            <a:endParaRPr lang="en-US"/>
          </a:p>
        </p:txBody>
      </p:sp>
      <p:pic>
        <p:nvPicPr>
          <p:cNvPr id="50" name="Graphic 40" descr="Monthly calendar with solid fill">
            <a:extLst>
              <a:ext uri="{FF2B5EF4-FFF2-40B4-BE49-F238E27FC236}">
                <a16:creationId xmlns:a16="http://schemas.microsoft.com/office/drawing/2014/main" id="{49E7E3DC-A95F-A14A-825F-3E8AB2D75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8765" y="2010152"/>
            <a:ext cx="536834" cy="557427"/>
          </a:xfrm>
          <a:prstGeom prst="rect">
            <a:avLst/>
          </a:prstGeom>
        </p:spPr>
      </p:pic>
      <p:pic>
        <p:nvPicPr>
          <p:cNvPr id="53" name="Graphic 42" descr="Map with pin with solid fill">
            <a:extLst>
              <a:ext uri="{FF2B5EF4-FFF2-40B4-BE49-F238E27FC236}">
                <a16:creationId xmlns:a16="http://schemas.microsoft.com/office/drawing/2014/main" id="{8EA64135-582B-C14F-A543-2ACE8ED3B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359" y="3375878"/>
            <a:ext cx="502509" cy="502509"/>
          </a:xfrm>
          <a:prstGeom prst="rect">
            <a:avLst/>
          </a:prstGeom>
        </p:spPr>
      </p:pic>
      <p:pic>
        <p:nvPicPr>
          <p:cNvPr id="61" name="Graphic 44" descr="Clipboard Partially Checked with solid fill">
            <a:extLst>
              <a:ext uri="{FF2B5EF4-FFF2-40B4-BE49-F238E27FC236}">
                <a16:creationId xmlns:a16="http://schemas.microsoft.com/office/drawing/2014/main" id="{B2FAD9DF-66C2-B241-8A40-7EEA3546D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8553" y="4651599"/>
            <a:ext cx="605480" cy="571157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76C7194-2D13-5645-BE0F-B134DE709E41}"/>
              </a:ext>
            </a:extLst>
          </p:cNvPr>
          <p:cNvSpPr txBox="1"/>
          <p:nvPr/>
        </p:nvSpPr>
        <p:spPr>
          <a:xfrm>
            <a:off x="6882964" y="4303283"/>
            <a:ext cx="2104395" cy="140553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66%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surveyors said they would most likely attend a fundraiser on the quad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A39EFC1-2EDB-8541-BAA7-B876B9ABD233}"/>
              </a:ext>
            </a:extLst>
          </p:cNvPr>
          <p:cNvSpPr/>
          <p:nvPr/>
        </p:nvSpPr>
        <p:spPr>
          <a:xfrm>
            <a:off x="6882962" y="1374658"/>
            <a:ext cx="4511407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Cost Analysis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EA78B07-2E8C-4445-BA02-CAF4E2FCBF00}"/>
              </a:ext>
            </a:extLst>
          </p:cNvPr>
          <p:cNvSpPr txBox="1"/>
          <p:nvPr/>
        </p:nvSpPr>
        <p:spPr>
          <a:xfrm>
            <a:off x="6898774" y="2463522"/>
            <a:ext cx="4495595" cy="166603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 fontAlgn="t">
              <a:buFont typeface="Wingdings" pitchFamily="2" charset="2"/>
              <a:buChar char="§"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Outdoor Rental Fee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$25-55 per hour</a:t>
            </a:r>
          </a:p>
          <a:p>
            <a:pPr marL="285750" indent="-285750" fontAlgn="ctr">
              <a:buFont typeface="Wingdings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Tent/Canopy: $60-$200</a:t>
            </a:r>
          </a:p>
          <a:p>
            <a:pPr marL="285750" indent="-285750" fontAlgn="ctr">
              <a:buFont typeface="Wingdings" pitchFamily="2" charset="2"/>
              <a:buChar char="§"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giveaways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Stickers, succulents, reusable straws, etc.: $2 - $5</a:t>
            </a:r>
          </a:p>
          <a:p>
            <a:pPr marL="285750" indent="-285750" fontAlgn="ctr">
              <a:buFont typeface="Wingdings" pitchFamily="2" charset="2"/>
              <a:buChar char="§"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 giveaways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T-shirts, Tote Bags, Utensil Kits: $10-$20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E9293F0-4CCE-9C46-BF79-332CB8EC772B}"/>
              </a:ext>
            </a:extLst>
          </p:cNvPr>
          <p:cNvSpPr/>
          <p:nvPr/>
        </p:nvSpPr>
        <p:spPr>
          <a:xfrm>
            <a:off x="8464235" y="2237563"/>
            <a:ext cx="1229591" cy="451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Graphic 65" descr="Money with solid fill">
            <a:extLst>
              <a:ext uri="{FF2B5EF4-FFF2-40B4-BE49-F238E27FC236}">
                <a16:creationId xmlns:a16="http://schemas.microsoft.com/office/drawing/2014/main" id="{1F8E9A15-BAE8-624B-AD2D-7DE70198F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48963" y="1885821"/>
            <a:ext cx="860133" cy="83817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5F7A4EE0-454B-F84D-9028-868742BF586D}"/>
              </a:ext>
            </a:extLst>
          </p:cNvPr>
          <p:cNvSpPr txBox="1"/>
          <p:nvPr/>
        </p:nvSpPr>
        <p:spPr>
          <a:xfrm>
            <a:off x="9289974" y="4303283"/>
            <a:ext cx="2104395" cy="140553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67%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chemeClr val="bg1"/>
                </a:solidFill>
                <a:latin typeface="Times New Roman"/>
              </a:rPr>
              <a:t>Of surveyors are more likely to donate to a cause if they received merch or swag</a:t>
            </a:r>
          </a:p>
        </p:txBody>
      </p:sp>
    </p:spTree>
    <p:extLst>
      <p:ext uri="{BB962C8B-B14F-4D97-AF65-F5344CB8AC3E}">
        <p14:creationId xmlns:p14="http://schemas.microsoft.com/office/powerpoint/2010/main" val="3013602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8"/>
          <p:cNvSpPr txBox="1">
            <a:spLocks noGrp="1"/>
          </p:cNvSpPr>
          <p:nvPr>
            <p:ph type="body" idx="2"/>
          </p:nvPr>
        </p:nvSpPr>
        <p:spPr>
          <a:xfrm>
            <a:off x="11512456" y="6268164"/>
            <a:ext cx="512064" cy="530352"/>
          </a:xfrm>
          <a:prstGeom prst="rect">
            <a:avLst/>
          </a:prstGeom>
          <a:noFill/>
          <a:ln w="9525" cap="flat" cmpd="sng">
            <a:solidFill>
              <a:srgbClr val="021E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19</a:t>
            </a:r>
            <a:endParaRPr/>
          </a:p>
        </p:txBody>
      </p:sp>
      <p:sp>
        <p:nvSpPr>
          <p:cNvPr id="756" name="Google Shape;756;p8"/>
          <p:cNvSpPr/>
          <p:nvPr/>
        </p:nvSpPr>
        <p:spPr>
          <a:xfrm>
            <a:off x="0" y="3706091"/>
            <a:ext cx="9753600" cy="1004455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Platform Recommendations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2419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"/>
          <p:cNvSpPr txBox="1">
            <a:spLocks noGrp="1"/>
          </p:cNvSpPr>
          <p:nvPr>
            <p:ph type="body" idx="1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Agenda</a:t>
            </a:r>
            <a:endParaRPr/>
          </a:p>
        </p:txBody>
      </p:sp>
      <p:grpSp>
        <p:nvGrpSpPr>
          <p:cNvPr id="627" name="Google Shape;627;p2"/>
          <p:cNvGrpSpPr/>
          <p:nvPr/>
        </p:nvGrpSpPr>
        <p:grpSpPr>
          <a:xfrm>
            <a:off x="1420563" y="1085447"/>
            <a:ext cx="9350874" cy="914400"/>
            <a:chOff x="1564119" y="1043406"/>
            <a:chExt cx="9350874" cy="914400"/>
          </a:xfrm>
        </p:grpSpPr>
        <p:sp>
          <p:nvSpPr>
            <p:cNvPr id="628" name="Google Shape;628;p2"/>
            <p:cNvSpPr/>
            <p:nvPr/>
          </p:nvSpPr>
          <p:spPr>
            <a:xfrm>
              <a:off x="2021319" y="1043406"/>
              <a:ext cx="8893674" cy="914400"/>
            </a:xfrm>
            <a:prstGeom prst="chevron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Introductions</a:t>
              </a: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1564119" y="1043406"/>
              <a:ext cx="914400" cy="9144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</a:t>
              </a:r>
              <a:endParaRPr/>
            </a:p>
          </p:txBody>
        </p:sp>
      </p:grpSp>
      <p:grpSp>
        <p:nvGrpSpPr>
          <p:cNvPr id="630" name="Google Shape;630;p2"/>
          <p:cNvGrpSpPr/>
          <p:nvPr/>
        </p:nvGrpSpPr>
        <p:grpSpPr>
          <a:xfrm>
            <a:off x="1420563" y="2128345"/>
            <a:ext cx="9350874" cy="914400"/>
            <a:chOff x="1106919" y="2086304"/>
            <a:chExt cx="9350874" cy="914400"/>
          </a:xfrm>
        </p:grpSpPr>
        <p:sp>
          <p:nvSpPr>
            <p:cNvPr id="631" name="Google Shape;631;p2"/>
            <p:cNvSpPr/>
            <p:nvPr/>
          </p:nvSpPr>
          <p:spPr>
            <a:xfrm>
              <a:off x="1564119" y="2086304"/>
              <a:ext cx="8893674" cy="914400"/>
            </a:xfrm>
            <a:prstGeom prst="chevron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Project Scope</a:t>
              </a: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1106919" y="2086304"/>
              <a:ext cx="914400" cy="9144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</a:t>
              </a:r>
              <a:endParaRPr/>
            </a:p>
          </p:txBody>
        </p:sp>
      </p:grpSp>
      <p:grpSp>
        <p:nvGrpSpPr>
          <p:cNvPr id="633" name="Google Shape;633;p2"/>
          <p:cNvGrpSpPr/>
          <p:nvPr/>
        </p:nvGrpSpPr>
        <p:grpSpPr>
          <a:xfrm>
            <a:off x="1420563" y="3174124"/>
            <a:ext cx="9350874" cy="914400"/>
            <a:chOff x="1106919" y="3132083"/>
            <a:chExt cx="9350874" cy="914400"/>
          </a:xfrm>
        </p:grpSpPr>
        <p:sp>
          <p:nvSpPr>
            <p:cNvPr id="634" name="Google Shape;634;p2"/>
            <p:cNvSpPr/>
            <p:nvPr/>
          </p:nvSpPr>
          <p:spPr>
            <a:xfrm>
              <a:off x="1564119" y="3132083"/>
              <a:ext cx="8893674" cy="914400"/>
            </a:xfrm>
            <a:prstGeom prst="chevron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Survey Results</a:t>
              </a: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1106919" y="3132083"/>
              <a:ext cx="914400" cy="9144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endParaRPr/>
            </a:p>
          </p:txBody>
        </p:sp>
      </p:grpSp>
      <p:grpSp>
        <p:nvGrpSpPr>
          <p:cNvPr id="636" name="Google Shape;636;p2"/>
          <p:cNvGrpSpPr/>
          <p:nvPr/>
        </p:nvGrpSpPr>
        <p:grpSpPr>
          <a:xfrm>
            <a:off x="1420563" y="4219903"/>
            <a:ext cx="9350874" cy="914400"/>
            <a:chOff x="1106919" y="4177862"/>
            <a:chExt cx="9350874" cy="914400"/>
          </a:xfrm>
        </p:grpSpPr>
        <p:sp>
          <p:nvSpPr>
            <p:cNvPr id="637" name="Google Shape;637;p2"/>
            <p:cNvSpPr/>
            <p:nvPr/>
          </p:nvSpPr>
          <p:spPr>
            <a:xfrm>
              <a:off x="1564119" y="4177862"/>
              <a:ext cx="8893674" cy="914400"/>
            </a:xfrm>
            <a:prstGeom prst="chevron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cs typeface="Times New Roman"/>
                  <a:sym typeface="Times New Roman"/>
                </a:rPr>
                <a:t>Recommendations</a:t>
              </a: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1106919" y="4177862"/>
              <a:ext cx="914400" cy="9144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4</a:t>
              </a:r>
              <a:endParaRPr/>
            </a:p>
          </p:txBody>
        </p:sp>
      </p:grpSp>
      <p:grpSp>
        <p:nvGrpSpPr>
          <p:cNvPr id="639" name="Google Shape;639;p2"/>
          <p:cNvGrpSpPr/>
          <p:nvPr/>
        </p:nvGrpSpPr>
        <p:grpSpPr>
          <a:xfrm>
            <a:off x="1420563" y="5265682"/>
            <a:ext cx="9350874" cy="914400"/>
            <a:chOff x="1106919" y="5223641"/>
            <a:chExt cx="9350874" cy="914400"/>
          </a:xfrm>
        </p:grpSpPr>
        <p:sp>
          <p:nvSpPr>
            <p:cNvPr id="640" name="Google Shape;640;p2"/>
            <p:cNvSpPr/>
            <p:nvPr/>
          </p:nvSpPr>
          <p:spPr>
            <a:xfrm>
              <a:off x="1564119" y="5223641"/>
              <a:ext cx="8893674" cy="914400"/>
            </a:xfrm>
            <a:prstGeom prst="chevron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Next Steps</a:t>
              </a: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1106919" y="5223641"/>
              <a:ext cx="914400" cy="9144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5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"/>
          <p:cNvSpPr txBox="1">
            <a:spLocks noGrp="1"/>
          </p:cNvSpPr>
          <p:nvPr>
            <p:ph type="body" idx="1"/>
          </p:nvPr>
        </p:nvSpPr>
        <p:spPr>
          <a:xfrm>
            <a:off x="3968367" y="6411798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Project Scope</a:t>
            </a:r>
            <a:endParaRPr/>
          </a:p>
        </p:txBody>
      </p:sp>
      <p:sp>
        <p:nvSpPr>
          <p:cNvPr id="299" name="Google Shape;299;p7"/>
          <p:cNvSpPr txBox="1">
            <a:spLocks noGrp="1"/>
          </p:cNvSpPr>
          <p:nvPr>
            <p:ph type="body" idx="2"/>
          </p:nvPr>
        </p:nvSpPr>
        <p:spPr>
          <a:xfrm>
            <a:off x="5514134" y="6411798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Survey Results</a:t>
            </a:r>
            <a:endParaRPr/>
          </a:p>
        </p:txBody>
      </p:sp>
      <p:sp>
        <p:nvSpPr>
          <p:cNvPr id="300" name="Google Shape;300;p7"/>
          <p:cNvSpPr txBox="1">
            <a:spLocks noGrp="1"/>
          </p:cNvSpPr>
          <p:nvPr>
            <p:ph type="body" idx="3"/>
          </p:nvPr>
        </p:nvSpPr>
        <p:spPr>
          <a:xfrm>
            <a:off x="6993924" y="6411798"/>
            <a:ext cx="1322173" cy="24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/>
              <a:t>Recommendations</a:t>
            </a:r>
            <a:endParaRPr/>
          </a:p>
        </p:txBody>
      </p:sp>
      <p:sp>
        <p:nvSpPr>
          <p:cNvPr id="301" name="Google Shape;301;p7"/>
          <p:cNvSpPr txBox="1">
            <a:spLocks noGrp="1"/>
          </p:cNvSpPr>
          <p:nvPr>
            <p:ph type="body" idx="4"/>
          </p:nvPr>
        </p:nvSpPr>
        <p:spPr>
          <a:xfrm>
            <a:off x="8605667" y="6411798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302" name="Google Shape;302;p7"/>
          <p:cNvSpPr txBox="1">
            <a:spLocks noGrp="1"/>
          </p:cNvSpPr>
          <p:nvPr>
            <p:ph type="body" idx="5"/>
          </p:nvPr>
        </p:nvSpPr>
        <p:spPr>
          <a:xfrm>
            <a:off x="2422600" y="6411798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303" name="Google Shape;303;p7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20</a:t>
            </a:r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Creating a Podcast</a:t>
            </a:r>
            <a:endParaRPr/>
          </a:p>
        </p:txBody>
      </p:sp>
      <p:sp>
        <p:nvSpPr>
          <p:cNvPr id="305" name="Google Shape;305;p7"/>
          <p:cNvSpPr txBox="1">
            <a:spLocks noGrp="1"/>
          </p:cNvSpPr>
          <p:nvPr>
            <p:ph type="body" idx="8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Steps to generate a podcast to enhance target demographic knowledge on environmental matters</a:t>
            </a: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D53D57-EF3C-8B4B-B877-0327D1284939}"/>
              </a:ext>
            </a:extLst>
          </p:cNvPr>
          <p:cNvSpPr/>
          <p:nvPr/>
        </p:nvSpPr>
        <p:spPr>
          <a:xfrm>
            <a:off x="905049" y="1349497"/>
            <a:ext cx="2789106" cy="12217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Podcast Format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5C24E76-7DDD-2E46-A10D-DD5C6932D432}"/>
              </a:ext>
            </a:extLst>
          </p:cNvPr>
          <p:cNvSpPr/>
          <p:nvPr/>
        </p:nvSpPr>
        <p:spPr>
          <a:xfrm>
            <a:off x="748507" y="1165490"/>
            <a:ext cx="731520" cy="731520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9309E0-9A2B-504B-8BB7-0991AF62FA9F}"/>
              </a:ext>
            </a:extLst>
          </p:cNvPr>
          <p:cNvSpPr/>
          <p:nvPr/>
        </p:nvSpPr>
        <p:spPr>
          <a:xfrm>
            <a:off x="8666169" y="1349497"/>
            <a:ext cx="2624118" cy="12217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Key Takeaways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CECA9EE-3E6A-1848-94EB-7AC1FABCE9D8}"/>
              </a:ext>
            </a:extLst>
          </p:cNvPr>
          <p:cNvSpPr/>
          <p:nvPr/>
        </p:nvSpPr>
        <p:spPr>
          <a:xfrm>
            <a:off x="8453775" y="1162264"/>
            <a:ext cx="731520" cy="731520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B91748-F330-7C46-BE07-2E80427F964D}"/>
              </a:ext>
            </a:extLst>
          </p:cNvPr>
          <p:cNvSpPr/>
          <p:nvPr/>
        </p:nvSpPr>
        <p:spPr>
          <a:xfrm>
            <a:off x="4715360" y="1354457"/>
            <a:ext cx="2789106" cy="12217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Choosing </a:t>
            </a:r>
          </a:p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 Platform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7DC31F6-3E9F-084F-B039-4F464E2A2026}"/>
              </a:ext>
            </a:extLst>
          </p:cNvPr>
          <p:cNvSpPr/>
          <p:nvPr/>
        </p:nvSpPr>
        <p:spPr>
          <a:xfrm>
            <a:off x="4558818" y="1169175"/>
            <a:ext cx="731520" cy="731520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Podcast outline">
            <a:extLst>
              <a:ext uri="{FF2B5EF4-FFF2-40B4-BE49-F238E27FC236}">
                <a16:creationId xmlns:a16="http://schemas.microsoft.com/office/drawing/2014/main" id="{5A29866E-80A8-2447-ABC6-E9A8F4577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5667" y="1302650"/>
            <a:ext cx="457200" cy="457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01D0FE2-2FE8-954A-8152-507E9B86E3FD}"/>
              </a:ext>
            </a:extLst>
          </p:cNvPr>
          <p:cNvSpPr txBox="1"/>
          <p:nvPr/>
        </p:nvSpPr>
        <p:spPr>
          <a:xfrm>
            <a:off x="587634" y="3429000"/>
            <a:ext cx="3423937" cy="2263510"/>
          </a:xfrm>
          <a:prstGeom prst="rect">
            <a:avLst/>
          </a:prstGeom>
          <a:noFill/>
          <a:ln w="9525">
            <a:solidFill>
              <a:srgbClr val="002060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Determining objectives </a:t>
            </a:r>
            <a:r>
              <a:rPr lang="en-US" b="1">
                <a:latin typeface="Times New Roman"/>
                <a:cs typeface="Times New Roman"/>
              </a:rPr>
              <a:t>(who, what, why, and how) </a:t>
            </a:r>
            <a:r>
              <a:rPr lang="en-US">
                <a:latin typeface="Times New Roman"/>
                <a:cs typeface="Times New Roman"/>
              </a:rPr>
              <a:t>of podcast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Series formatting, hosting and interviewing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>
                <a:latin typeface="Times New Roman"/>
                <a:cs typeface="Times New Roman"/>
              </a:rPr>
              <a:t>Episode format</a:t>
            </a:r>
            <a:r>
              <a:rPr lang="en-US">
                <a:latin typeface="Times New Roman"/>
                <a:cs typeface="Times New Roman"/>
              </a:rPr>
              <a:t>: Teaser </a:t>
            </a:r>
            <a:r>
              <a:rPr lang="en-US">
                <a:latin typeface="Times New Roman"/>
                <a:cs typeface="Times New Roman"/>
                <a:sym typeface="Wingdings" pitchFamily="2" charset="2"/>
              </a:rPr>
              <a:t> Welcome  Ad Spot  Interview  Call to Action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>
                <a:latin typeface="Times New Roman"/>
                <a:cs typeface="Times New Roman"/>
                <a:sym typeface="Wingdings" pitchFamily="2" charset="2"/>
              </a:rPr>
              <a:t>Intro </a:t>
            </a:r>
            <a:r>
              <a:rPr lang="en-US">
                <a:latin typeface="Times New Roman"/>
                <a:cs typeface="Times New Roman"/>
                <a:sym typeface="Wingdings" pitchFamily="2" charset="2"/>
              </a:rPr>
              <a:t>and </a:t>
            </a:r>
            <a:r>
              <a:rPr lang="en-US" b="1">
                <a:latin typeface="Times New Roman"/>
                <a:cs typeface="Times New Roman"/>
                <a:sym typeface="Wingdings" pitchFamily="2" charset="2"/>
              </a:rPr>
              <a:t>outro </a:t>
            </a:r>
            <a:r>
              <a:rPr lang="en-US">
                <a:latin typeface="Times New Roman"/>
                <a:cs typeface="Times New Roman"/>
                <a:sym typeface="Wingdings" pitchFamily="2" charset="2"/>
              </a:rPr>
              <a:t>music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7ED829-52DE-D943-B294-6F93814AEB41}"/>
              </a:ext>
            </a:extLst>
          </p:cNvPr>
          <p:cNvSpPr txBox="1"/>
          <p:nvPr/>
        </p:nvSpPr>
        <p:spPr>
          <a:xfrm>
            <a:off x="4397945" y="3429000"/>
            <a:ext cx="3423937" cy="2263510"/>
          </a:xfrm>
          <a:prstGeom prst="rect">
            <a:avLst/>
          </a:prstGeom>
          <a:noFill/>
          <a:ln w="9525">
            <a:solidFill>
              <a:srgbClr val="002060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>
                <a:latin typeface="Times New Roman"/>
                <a:cs typeface="Times New Roman"/>
              </a:rPr>
              <a:t>Top podcast listening apps</a:t>
            </a:r>
            <a:r>
              <a:rPr lang="en-US">
                <a:latin typeface="Times New Roman"/>
                <a:cs typeface="Times New Roman"/>
              </a:rPr>
              <a:t>: Apple Podcasts, Spotify, Google Podcasts, Stitcher, </a:t>
            </a:r>
            <a:r>
              <a:rPr lang="en-US" err="1">
                <a:latin typeface="Times New Roman"/>
                <a:cs typeface="Times New Roman"/>
              </a:rPr>
              <a:t>Tunein</a:t>
            </a:r>
            <a:endParaRPr lang="en-US">
              <a:latin typeface="Times New Roman"/>
              <a:cs typeface="Times New Roman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Storage capabilities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Website integration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Audience analytics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In-app marketing features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54CD1F-B002-F742-A937-9294FFCAD3CD}"/>
              </a:ext>
            </a:extLst>
          </p:cNvPr>
          <p:cNvSpPr txBox="1"/>
          <p:nvPr/>
        </p:nvSpPr>
        <p:spPr>
          <a:xfrm>
            <a:off x="8208256" y="3428999"/>
            <a:ext cx="3423937" cy="2263510"/>
          </a:xfrm>
          <a:prstGeom prst="rect">
            <a:avLst/>
          </a:prstGeom>
          <a:noFill/>
          <a:ln w="9525">
            <a:solidFill>
              <a:srgbClr val="002060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Podcast </a:t>
            </a:r>
            <a:r>
              <a:rPr lang="en-US" b="1">
                <a:latin typeface="Times New Roman"/>
                <a:cs typeface="Times New Roman"/>
              </a:rPr>
              <a:t>#1 way </a:t>
            </a:r>
            <a:r>
              <a:rPr lang="en-US">
                <a:latin typeface="Times New Roman"/>
                <a:cs typeface="Times New Roman"/>
              </a:rPr>
              <a:t>respondents are willing to learn about environmental topics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Need for effective podcast description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>
                <a:latin typeface="Times New Roman"/>
                <a:cs typeface="Times New Roman"/>
              </a:rPr>
              <a:t>27.5% </a:t>
            </a:r>
            <a:r>
              <a:rPr lang="en-US">
                <a:latin typeface="Times New Roman"/>
                <a:cs typeface="Times New Roman"/>
              </a:rPr>
              <a:t>will listen up to </a:t>
            </a:r>
            <a:r>
              <a:rPr lang="en-US" b="1">
                <a:latin typeface="Times New Roman"/>
                <a:cs typeface="Times New Roman"/>
              </a:rPr>
              <a:t>5 minutes </a:t>
            </a:r>
            <a:r>
              <a:rPr lang="en-US">
                <a:latin typeface="Times New Roman"/>
                <a:cs typeface="Times New Roman"/>
              </a:rPr>
              <a:t>to determine interest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>
                <a:latin typeface="Times New Roman"/>
                <a:cs typeface="Times New Roman"/>
              </a:rPr>
              <a:t>Recommended episode duration: </a:t>
            </a:r>
            <a:r>
              <a:rPr lang="en-US" b="1">
                <a:latin typeface="Times New Roman"/>
                <a:cs typeface="Times New Roman"/>
              </a:rPr>
              <a:t>18-30 minutes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92F37B-23A6-BC48-B41E-986F46F44F19}"/>
              </a:ext>
            </a:extLst>
          </p:cNvPr>
          <p:cNvCxnSpPr>
            <a:cxnSpLocks/>
            <a:stCxn id="11" idx="2"/>
            <a:endCxn id="27" idx="0"/>
          </p:cNvCxnSpPr>
          <p:nvPr/>
        </p:nvCxnSpPr>
        <p:spPr>
          <a:xfrm>
            <a:off x="2299602" y="2571257"/>
            <a:ext cx="1" cy="857743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B544370-60D5-134E-8063-6EBC48F739F0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6109912" y="2563476"/>
            <a:ext cx="2" cy="859536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887DD2-EBB7-0F42-80A3-3158B6C9BBD8}"/>
              </a:ext>
            </a:extLst>
          </p:cNvPr>
          <p:cNvCxnSpPr>
            <a:cxnSpLocks/>
          </p:cNvCxnSpPr>
          <p:nvPr/>
        </p:nvCxnSpPr>
        <p:spPr>
          <a:xfrm>
            <a:off x="9984992" y="2566309"/>
            <a:ext cx="0" cy="862690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Google Shape;352;p11">
            <a:extLst>
              <a:ext uri="{FF2B5EF4-FFF2-40B4-BE49-F238E27FC236}">
                <a16:creationId xmlns:a16="http://schemas.microsoft.com/office/drawing/2014/main" id="{C07879D0-B8C3-474E-98E1-5A3A861F07AE}"/>
              </a:ext>
            </a:extLst>
          </p:cNvPr>
          <p:cNvSpPr txBox="1"/>
          <p:nvPr/>
        </p:nvSpPr>
        <p:spPr>
          <a:xfrm>
            <a:off x="236536" y="5797091"/>
            <a:ext cx="5097463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Source: The Podcast Host, 2021</a:t>
            </a:r>
            <a:endParaRPr lang="en-US" sz="12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Graphic 8" descr="Checklist outline">
            <a:extLst>
              <a:ext uri="{FF2B5EF4-FFF2-40B4-BE49-F238E27FC236}">
                <a16:creationId xmlns:a16="http://schemas.microsoft.com/office/drawing/2014/main" id="{C312CE8D-5F1D-704D-A8C3-4B56C1FEB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90935" y="1306335"/>
            <a:ext cx="457200" cy="457200"/>
          </a:xfrm>
          <a:prstGeom prst="rect">
            <a:avLst/>
          </a:prstGeom>
        </p:spPr>
      </p:pic>
      <p:pic>
        <p:nvPicPr>
          <p:cNvPr id="12" name="Graphic 11" descr="Smart Phone outline">
            <a:extLst>
              <a:ext uri="{FF2B5EF4-FFF2-40B4-BE49-F238E27FC236}">
                <a16:creationId xmlns:a16="http://schemas.microsoft.com/office/drawing/2014/main" id="{4F287DBF-D507-2641-8CFE-4DB23D9016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95978" y="1320905"/>
            <a:ext cx="45720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"/>
          <p:cNvSpPr txBox="1">
            <a:spLocks noGrp="1"/>
          </p:cNvSpPr>
          <p:nvPr>
            <p:ph type="body" idx="1"/>
          </p:nvPr>
        </p:nvSpPr>
        <p:spPr>
          <a:xfrm>
            <a:off x="39683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Project Scope</a:t>
            </a:r>
            <a:endParaRPr/>
          </a:p>
        </p:txBody>
      </p:sp>
      <p:sp>
        <p:nvSpPr>
          <p:cNvPr id="299" name="Google Shape;299;p7"/>
          <p:cNvSpPr txBox="1">
            <a:spLocks noGrp="1"/>
          </p:cNvSpPr>
          <p:nvPr>
            <p:ph type="body" idx="2"/>
          </p:nvPr>
        </p:nvSpPr>
        <p:spPr>
          <a:xfrm>
            <a:off x="5514134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Survey Results</a:t>
            </a:r>
            <a:endParaRPr/>
          </a:p>
        </p:txBody>
      </p:sp>
      <p:sp>
        <p:nvSpPr>
          <p:cNvPr id="300" name="Google Shape;300;p7"/>
          <p:cNvSpPr txBox="1">
            <a:spLocks noGrp="1"/>
          </p:cNvSpPr>
          <p:nvPr>
            <p:ph type="body" idx="3"/>
          </p:nvPr>
        </p:nvSpPr>
        <p:spPr>
          <a:xfrm>
            <a:off x="6912227" y="6411799"/>
            <a:ext cx="1392659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/>
              <a:t>Recommendations</a:t>
            </a:r>
            <a:endParaRPr/>
          </a:p>
        </p:txBody>
      </p:sp>
      <p:sp>
        <p:nvSpPr>
          <p:cNvPr id="301" name="Google Shape;301;p7"/>
          <p:cNvSpPr txBox="1">
            <a:spLocks noGrp="1"/>
          </p:cNvSpPr>
          <p:nvPr>
            <p:ph type="body" idx="4"/>
          </p:nvPr>
        </p:nvSpPr>
        <p:spPr>
          <a:xfrm>
            <a:off x="86056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302" name="Google Shape;302;p7"/>
          <p:cNvSpPr txBox="1">
            <a:spLocks noGrp="1"/>
          </p:cNvSpPr>
          <p:nvPr>
            <p:ph type="body" idx="5"/>
          </p:nvPr>
        </p:nvSpPr>
        <p:spPr>
          <a:xfrm>
            <a:off x="2422600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303" name="Google Shape;303;p7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21</a:t>
            </a:r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Podcast Topics and Tips</a:t>
            </a:r>
          </a:p>
        </p:txBody>
      </p:sp>
      <p:sp>
        <p:nvSpPr>
          <p:cNvPr id="305" name="Google Shape;305;p7"/>
          <p:cNvSpPr txBox="1">
            <a:spLocks noGrp="1"/>
          </p:cNvSpPr>
          <p:nvPr>
            <p:ph type="body" idx="8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A successful podcast can be created by speaking on popular topics, building credibility, and ensuring authenticity</a:t>
            </a:r>
            <a:endParaRPr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1D0FE2-2FE8-954A-8152-507E9B86E3FD}"/>
              </a:ext>
            </a:extLst>
          </p:cNvPr>
          <p:cNvSpPr txBox="1"/>
          <p:nvPr/>
        </p:nvSpPr>
        <p:spPr>
          <a:xfrm>
            <a:off x="394270" y="1598151"/>
            <a:ext cx="4235525" cy="2277862"/>
          </a:xfrm>
          <a:prstGeom prst="rect">
            <a:avLst/>
          </a:prstGeom>
          <a:noFill/>
          <a:ln w="9525">
            <a:solidFill>
              <a:srgbClr val="002060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Authenticity</a:t>
            </a:r>
          </a:p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Story-telling</a:t>
            </a:r>
          </a:p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Provide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in each episode</a:t>
            </a:r>
          </a:p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Have a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reoccurring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segment/theme</a:t>
            </a:r>
          </a:p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Guest speakers</a:t>
            </a:r>
          </a:p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Connect to audience's emotions</a:t>
            </a:r>
          </a:p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Leave audience with a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call to action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Google Shape;352;p11">
            <a:extLst>
              <a:ext uri="{FF2B5EF4-FFF2-40B4-BE49-F238E27FC236}">
                <a16:creationId xmlns:a16="http://schemas.microsoft.com/office/drawing/2014/main" id="{C07879D0-B8C3-474E-98E1-5A3A861F07AE}"/>
              </a:ext>
            </a:extLst>
          </p:cNvPr>
          <p:cNvSpPr txBox="1"/>
          <p:nvPr/>
        </p:nvSpPr>
        <p:spPr>
          <a:xfrm>
            <a:off x="236536" y="5797091"/>
            <a:ext cx="5097463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200"/>
            </a:pPr>
            <a:r>
              <a:rPr lang="en-US" sz="12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Source: </a:t>
            </a:r>
            <a:r>
              <a:rPr lang="en-US" sz="1200" i="1">
                <a:latin typeface="Times New Roman"/>
                <a:ea typeface="Times New Roman"/>
                <a:cs typeface="Times New Roman"/>
                <a:sym typeface="Times New Roman"/>
              </a:rPr>
              <a:t>Podcasting Hacks 2021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290EA1-848A-401B-990F-43307FC76558}"/>
              </a:ext>
            </a:extLst>
          </p:cNvPr>
          <p:cNvSpPr/>
          <p:nvPr/>
        </p:nvSpPr>
        <p:spPr>
          <a:xfrm>
            <a:off x="4889137" y="4343406"/>
            <a:ext cx="3378679" cy="1364868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Focus on current topics</a:t>
            </a:r>
          </a:p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Utilize uplifting tone</a:t>
            </a:r>
          </a:p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Invite experts to speak</a:t>
            </a:r>
          </a:p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Provide additional resources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60B114-14C0-4387-B14C-4A1418B4A240}"/>
              </a:ext>
            </a:extLst>
          </p:cNvPr>
          <p:cNvSpPr txBox="1"/>
          <p:nvPr/>
        </p:nvSpPr>
        <p:spPr>
          <a:xfrm>
            <a:off x="7565615" y="3984698"/>
            <a:ext cx="169423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/>
              </a:rPr>
              <a:t>Sustainability Tips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333EE0-FD57-48FD-B752-3DA4277846FE}"/>
              </a:ext>
            </a:extLst>
          </p:cNvPr>
          <p:cNvSpPr/>
          <p:nvPr/>
        </p:nvSpPr>
        <p:spPr>
          <a:xfrm>
            <a:off x="8412730" y="4343405"/>
            <a:ext cx="3359307" cy="1359703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Provide tips in each episode</a:t>
            </a:r>
          </a:p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Connect to social media platforms and interact with audience</a:t>
            </a:r>
          </a:p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Make it relatable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927D77-69F8-4E6E-AA53-F7F374333D06}"/>
              </a:ext>
            </a:extLst>
          </p:cNvPr>
          <p:cNvSpPr txBox="1"/>
          <p:nvPr/>
        </p:nvSpPr>
        <p:spPr>
          <a:xfrm>
            <a:off x="400727" y="4338241"/>
            <a:ext cx="4235525" cy="1364868"/>
          </a:xfrm>
          <a:prstGeom prst="rect">
            <a:avLst/>
          </a:prstGeom>
          <a:noFill/>
          <a:ln w="9525">
            <a:solidFill>
              <a:srgbClr val="002060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Time investment</a:t>
            </a:r>
          </a:p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Research intensive</a:t>
            </a:r>
          </a:p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Slow build to reach audience</a:t>
            </a:r>
          </a:p>
          <a:p>
            <a:pPr marL="285750" indent="-285750">
              <a:lnSpc>
                <a:spcPct val="150000"/>
              </a:lnSpc>
              <a:buFont typeface="Wingdings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IP and content protection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7DA4A9-0162-D44E-9F06-DDD37872626F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889137" y="4114834"/>
            <a:ext cx="267647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FABC439-887B-1343-A0C5-EF2169DC1148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9259845" y="4138587"/>
            <a:ext cx="25086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B65397A-FE19-AB42-B624-116F20A43A05}"/>
              </a:ext>
            </a:extLst>
          </p:cNvPr>
          <p:cNvSpPr txBox="1"/>
          <p:nvPr/>
        </p:nvSpPr>
        <p:spPr>
          <a:xfrm>
            <a:off x="2099070" y="4007188"/>
            <a:ext cx="6470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/>
              </a:rPr>
              <a:t>Risks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3317CF3-DA8E-344A-93E6-2A7929DC9795}"/>
              </a:ext>
            </a:extLst>
          </p:cNvPr>
          <p:cNvCxnSpPr>
            <a:cxnSpLocks/>
          </p:cNvCxnSpPr>
          <p:nvPr/>
        </p:nvCxnSpPr>
        <p:spPr>
          <a:xfrm>
            <a:off x="2746129" y="4161076"/>
            <a:ext cx="177627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B0082DF-D40B-B345-B772-0AF6B375BA49}"/>
              </a:ext>
            </a:extLst>
          </p:cNvPr>
          <p:cNvCxnSpPr>
            <a:cxnSpLocks/>
          </p:cNvCxnSpPr>
          <p:nvPr/>
        </p:nvCxnSpPr>
        <p:spPr>
          <a:xfrm>
            <a:off x="400726" y="4161076"/>
            <a:ext cx="169834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4FAABA6-AC3E-BB45-BABF-A0C43EB6190C}"/>
              </a:ext>
            </a:extLst>
          </p:cNvPr>
          <p:cNvSpPr txBox="1"/>
          <p:nvPr/>
        </p:nvSpPr>
        <p:spPr>
          <a:xfrm>
            <a:off x="1343823" y="1220575"/>
            <a:ext cx="23491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/>
              </a:rPr>
              <a:t>Podcasting Tips for Success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BEE113C-E0C5-9342-9330-65030D78E0A4}"/>
              </a:ext>
            </a:extLst>
          </p:cNvPr>
          <p:cNvCxnSpPr>
            <a:cxnSpLocks/>
          </p:cNvCxnSpPr>
          <p:nvPr/>
        </p:nvCxnSpPr>
        <p:spPr>
          <a:xfrm>
            <a:off x="3692951" y="1374463"/>
            <a:ext cx="93684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E0DCD38-5808-B44E-BD7F-E106C426A6B2}"/>
              </a:ext>
            </a:extLst>
          </p:cNvPr>
          <p:cNvCxnSpPr>
            <a:cxnSpLocks/>
          </p:cNvCxnSpPr>
          <p:nvPr/>
        </p:nvCxnSpPr>
        <p:spPr>
          <a:xfrm>
            <a:off x="394270" y="1374463"/>
            <a:ext cx="94183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Chart&#10;&#10;Description automatically generated">
            <a:extLst>
              <a:ext uri="{FF2B5EF4-FFF2-40B4-BE49-F238E27FC236}">
                <a16:creationId xmlns:a16="http://schemas.microsoft.com/office/drawing/2014/main" id="{B35DA76A-FDDF-DF41-96BF-8B1D26CA1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704" y="1165588"/>
            <a:ext cx="6896026" cy="28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8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"/>
          <p:cNvSpPr txBox="1">
            <a:spLocks noGrp="1"/>
          </p:cNvSpPr>
          <p:nvPr>
            <p:ph type="body" idx="1"/>
          </p:nvPr>
        </p:nvSpPr>
        <p:spPr>
          <a:xfrm>
            <a:off x="39683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Project Scope</a:t>
            </a:r>
            <a:endParaRPr/>
          </a:p>
        </p:txBody>
      </p:sp>
      <p:sp>
        <p:nvSpPr>
          <p:cNvPr id="299" name="Google Shape;299;p7"/>
          <p:cNvSpPr txBox="1">
            <a:spLocks noGrp="1"/>
          </p:cNvSpPr>
          <p:nvPr>
            <p:ph type="body" idx="2"/>
          </p:nvPr>
        </p:nvSpPr>
        <p:spPr>
          <a:xfrm>
            <a:off x="5514134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Survey Results</a:t>
            </a:r>
            <a:endParaRPr/>
          </a:p>
        </p:txBody>
      </p:sp>
      <p:sp>
        <p:nvSpPr>
          <p:cNvPr id="300" name="Google Shape;300;p7"/>
          <p:cNvSpPr txBox="1">
            <a:spLocks noGrp="1"/>
          </p:cNvSpPr>
          <p:nvPr>
            <p:ph type="body" idx="3"/>
          </p:nvPr>
        </p:nvSpPr>
        <p:spPr>
          <a:xfrm>
            <a:off x="6969212" y="6411798"/>
            <a:ext cx="1359242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/>
              <a:t>Recommendations</a:t>
            </a:r>
            <a:endParaRPr/>
          </a:p>
        </p:txBody>
      </p:sp>
      <p:sp>
        <p:nvSpPr>
          <p:cNvPr id="301" name="Google Shape;301;p7"/>
          <p:cNvSpPr txBox="1">
            <a:spLocks noGrp="1"/>
          </p:cNvSpPr>
          <p:nvPr>
            <p:ph type="body" idx="4"/>
          </p:nvPr>
        </p:nvSpPr>
        <p:spPr>
          <a:xfrm>
            <a:off x="86056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302" name="Google Shape;302;p7"/>
          <p:cNvSpPr txBox="1">
            <a:spLocks noGrp="1"/>
          </p:cNvSpPr>
          <p:nvPr>
            <p:ph type="body" idx="5"/>
          </p:nvPr>
        </p:nvSpPr>
        <p:spPr>
          <a:xfrm>
            <a:off x="2422600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303" name="Google Shape;303;p7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22</a:t>
            </a:r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Sustainability Challenges</a:t>
            </a:r>
          </a:p>
        </p:txBody>
      </p:sp>
      <p:sp>
        <p:nvSpPr>
          <p:cNvPr id="305" name="Google Shape;305;p7"/>
          <p:cNvSpPr txBox="1">
            <a:spLocks noGrp="1"/>
          </p:cNvSpPr>
          <p:nvPr>
            <p:ph type="body" idx="8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Through various sustainability challenges, people will be able to support the environment in a fun, competitive manner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D53D57-EF3C-8B4B-B877-0327D1284939}"/>
              </a:ext>
            </a:extLst>
          </p:cNvPr>
          <p:cNvSpPr/>
          <p:nvPr/>
        </p:nvSpPr>
        <p:spPr>
          <a:xfrm>
            <a:off x="905049" y="1349497"/>
            <a:ext cx="2789106" cy="12217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Sustainability</a:t>
            </a:r>
          </a:p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5C24E76-7DDD-2E46-A10D-DD5C6932D432}"/>
              </a:ext>
            </a:extLst>
          </p:cNvPr>
          <p:cNvSpPr/>
          <p:nvPr/>
        </p:nvSpPr>
        <p:spPr>
          <a:xfrm>
            <a:off x="748507" y="1165490"/>
            <a:ext cx="731520" cy="731520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9309E0-9A2B-504B-8BB7-0991AF62FA9F}"/>
              </a:ext>
            </a:extLst>
          </p:cNvPr>
          <p:cNvSpPr/>
          <p:nvPr/>
        </p:nvSpPr>
        <p:spPr>
          <a:xfrm>
            <a:off x="8666169" y="1349497"/>
            <a:ext cx="2624118" cy="12217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Incentives to</a:t>
            </a:r>
          </a:p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Participate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CECA9EE-3E6A-1848-94EB-7AC1FABCE9D8}"/>
              </a:ext>
            </a:extLst>
          </p:cNvPr>
          <p:cNvSpPr/>
          <p:nvPr/>
        </p:nvSpPr>
        <p:spPr>
          <a:xfrm>
            <a:off x="8453775" y="1162264"/>
            <a:ext cx="731520" cy="731520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B91748-F330-7C46-BE07-2E80427F964D}"/>
              </a:ext>
            </a:extLst>
          </p:cNvPr>
          <p:cNvSpPr/>
          <p:nvPr/>
        </p:nvSpPr>
        <p:spPr>
          <a:xfrm>
            <a:off x="4715360" y="1354457"/>
            <a:ext cx="2789106" cy="12217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7DC31F6-3E9F-084F-B039-4F464E2A2026}"/>
              </a:ext>
            </a:extLst>
          </p:cNvPr>
          <p:cNvSpPr/>
          <p:nvPr/>
        </p:nvSpPr>
        <p:spPr>
          <a:xfrm>
            <a:off x="4558818" y="1169175"/>
            <a:ext cx="731520" cy="731520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1D0FE2-2FE8-954A-8152-507E9B86E3FD}"/>
              </a:ext>
            </a:extLst>
          </p:cNvPr>
          <p:cNvSpPr txBox="1"/>
          <p:nvPr/>
        </p:nvSpPr>
        <p:spPr>
          <a:xfrm>
            <a:off x="587634" y="3163269"/>
            <a:ext cx="3423937" cy="2570281"/>
          </a:xfrm>
          <a:prstGeom prst="rect">
            <a:avLst/>
          </a:prstGeom>
          <a:noFill/>
          <a:ln w="9525">
            <a:solidFill>
              <a:srgbClr val="002060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Challenges people of all ages can participate in to increase and enhance sustainability within people’s normal routines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63%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of survey participants said yes and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28%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of participants said maybe to participating in sustainability challenges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7ED829-52DE-D943-B294-6F93814AEB41}"/>
              </a:ext>
            </a:extLst>
          </p:cNvPr>
          <p:cNvSpPr txBox="1"/>
          <p:nvPr/>
        </p:nvSpPr>
        <p:spPr>
          <a:xfrm>
            <a:off x="4397945" y="3163270"/>
            <a:ext cx="3423937" cy="2570281"/>
          </a:xfrm>
          <a:prstGeom prst="rect">
            <a:avLst/>
          </a:prstGeom>
          <a:noFill/>
          <a:ln w="9525">
            <a:solidFill>
              <a:srgbClr val="002060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 fontAlgn="base">
              <a:buFont typeface="Wingdings" pitchFamily="2" charset="2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Recycling </a:t>
            </a: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Pick up litter</a:t>
            </a: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Going somewhere by bike instead of driving</a:t>
            </a: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Start a compost pile </a:t>
            </a: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Plant a tree in your community </a:t>
            </a: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Turn the lights off when leaving a room </a:t>
            </a: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Turn off the water while brushing your teeth </a:t>
            </a: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Start your own garden</a:t>
            </a: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Donate 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54CD1F-B002-F742-A937-9294FFCAD3CD}"/>
              </a:ext>
            </a:extLst>
          </p:cNvPr>
          <p:cNvSpPr txBox="1"/>
          <p:nvPr/>
        </p:nvSpPr>
        <p:spPr>
          <a:xfrm>
            <a:off x="8208256" y="3164044"/>
            <a:ext cx="3423937" cy="2570281"/>
          </a:xfrm>
          <a:prstGeom prst="rect">
            <a:avLst/>
          </a:prstGeom>
          <a:noFill/>
          <a:ln w="9525">
            <a:solidFill>
              <a:srgbClr val="002060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fontAlgn="base">
              <a:lnSpc>
                <a:spcPct val="150000"/>
              </a:lnSpc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Points system:</a:t>
            </a:r>
          </a:p>
          <a:p>
            <a:pPr marL="285750" indent="-285750" fontAlgn="base">
              <a:lnSpc>
                <a:spcPct val="150000"/>
              </a:lnSpc>
              <a:buFont typeface="Wingdings" pitchFamily="2" charset="2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Easier/smaller activities get fewer points</a:t>
            </a:r>
          </a:p>
          <a:p>
            <a:pPr marL="285750" indent="-285750" fontAlgn="base">
              <a:lnSpc>
                <a:spcPct val="150000"/>
              </a:lnSpc>
              <a:buFont typeface="Wingdings" pitchFamily="2" charset="2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Give out prizes for getting a certain number of points</a:t>
            </a:r>
          </a:p>
          <a:p>
            <a:pPr marL="285750" indent="-285750" fontAlgn="base">
              <a:lnSpc>
                <a:spcPct val="150000"/>
              </a:lnSpc>
              <a:buFont typeface="Wingdings" pitchFamily="2" charset="2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Show a leaderboard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to increase competition among students</a:t>
            </a:r>
          </a:p>
          <a:p>
            <a:pPr marL="285750" indent="-285750" fontAlgn="base">
              <a:lnSpc>
                <a:spcPct val="150000"/>
              </a:lnSpc>
              <a:buFont typeface="Wingdings" pitchFamily="2" charset="2"/>
              <a:buChar char="§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Clubs and individuals can compete against one another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92F37B-23A6-BC48-B41E-986F46F44F19}"/>
              </a:ext>
            </a:extLst>
          </p:cNvPr>
          <p:cNvCxnSpPr>
            <a:cxnSpLocks/>
            <a:stCxn id="11" idx="2"/>
            <a:endCxn id="27" idx="0"/>
          </p:cNvCxnSpPr>
          <p:nvPr/>
        </p:nvCxnSpPr>
        <p:spPr>
          <a:xfrm>
            <a:off x="2299602" y="2571257"/>
            <a:ext cx="1" cy="592012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B544370-60D5-134E-8063-6EBC48F739F0}"/>
              </a:ext>
            </a:extLst>
          </p:cNvPr>
          <p:cNvCxnSpPr/>
          <p:nvPr/>
        </p:nvCxnSpPr>
        <p:spPr>
          <a:xfrm>
            <a:off x="6109912" y="2563476"/>
            <a:ext cx="1" cy="600568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887DD2-EBB7-0F42-80A3-3158B6C9BBD8}"/>
              </a:ext>
            </a:extLst>
          </p:cNvPr>
          <p:cNvCxnSpPr/>
          <p:nvPr/>
        </p:nvCxnSpPr>
        <p:spPr>
          <a:xfrm>
            <a:off x="9984992" y="2566309"/>
            <a:ext cx="1" cy="600568"/>
          </a:xfrm>
          <a:prstGeom prst="lin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Google Shape;352;p11">
            <a:extLst>
              <a:ext uri="{FF2B5EF4-FFF2-40B4-BE49-F238E27FC236}">
                <a16:creationId xmlns:a16="http://schemas.microsoft.com/office/drawing/2014/main" id="{C07879D0-B8C3-474E-98E1-5A3A861F07AE}"/>
              </a:ext>
            </a:extLst>
          </p:cNvPr>
          <p:cNvSpPr txBox="1"/>
          <p:nvPr/>
        </p:nvSpPr>
        <p:spPr>
          <a:xfrm>
            <a:off x="236536" y="5797091"/>
            <a:ext cx="5097463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Source: SCNO, 2021</a:t>
            </a:r>
            <a:endParaRPr lang="en-US" sz="12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Graphic 8" descr="Sustainability outline">
            <a:extLst>
              <a:ext uri="{FF2B5EF4-FFF2-40B4-BE49-F238E27FC236}">
                <a16:creationId xmlns:a16="http://schemas.microsoft.com/office/drawing/2014/main" id="{BEB8A67A-8C22-FB42-8755-E71C035F5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5978" y="1299424"/>
            <a:ext cx="457200" cy="457200"/>
          </a:xfrm>
          <a:prstGeom prst="rect">
            <a:avLst/>
          </a:prstGeom>
        </p:spPr>
      </p:pic>
      <p:pic>
        <p:nvPicPr>
          <p:cNvPr id="12" name="Graphic 11" descr="Open hand with plant outline">
            <a:extLst>
              <a:ext uri="{FF2B5EF4-FFF2-40B4-BE49-F238E27FC236}">
                <a16:creationId xmlns:a16="http://schemas.microsoft.com/office/drawing/2014/main" id="{B45D4B24-148F-9649-83DA-D564D0630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5667" y="1299424"/>
            <a:ext cx="457200" cy="457200"/>
          </a:xfrm>
          <a:prstGeom prst="rect">
            <a:avLst/>
          </a:prstGeom>
        </p:spPr>
      </p:pic>
      <p:pic>
        <p:nvPicPr>
          <p:cNvPr id="15" name="Graphic 14" descr="Trophy outline">
            <a:extLst>
              <a:ext uri="{FF2B5EF4-FFF2-40B4-BE49-F238E27FC236}">
                <a16:creationId xmlns:a16="http://schemas.microsoft.com/office/drawing/2014/main" id="{34BED5C3-6C70-5D4B-A61F-C95E52E0C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90935" y="130633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88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"/>
          <p:cNvSpPr txBox="1">
            <a:spLocks noGrp="1"/>
          </p:cNvSpPr>
          <p:nvPr>
            <p:ph type="body" idx="1"/>
          </p:nvPr>
        </p:nvSpPr>
        <p:spPr>
          <a:xfrm>
            <a:off x="3968367" y="6405155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Project Scope</a:t>
            </a:r>
            <a:endParaRPr/>
          </a:p>
        </p:txBody>
      </p:sp>
      <p:sp>
        <p:nvSpPr>
          <p:cNvPr id="299" name="Google Shape;299;p7"/>
          <p:cNvSpPr txBox="1">
            <a:spLocks noGrp="1"/>
          </p:cNvSpPr>
          <p:nvPr>
            <p:ph type="body" idx="2"/>
          </p:nvPr>
        </p:nvSpPr>
        <p:spPr>
          <a:xfrm>
            <a:off x="5514134" y="6405155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Survey Results</a:t>
            </a:r>
            <a:endParaRPr/>
          </a:p>
        </p:txBody>
      </p:sp>
      <p:sp>
        <p:nvSpPr>
          <p:cNvPr id="300" name="Google Shape;300;p7"/>
          <p:cNvSpPr txBox="1">
            <a:spLocks noGrp="1"/>
          </p:cNvSpPr>
          <p:nvPr>
            <p:ph type="body" idx="3"/>
          </p:nvPr>
        </p:nvSpPr>
        <p:spPr>
          <a:xfrm>
            <a:off x="6936682" y="6405155"/>
            <a:ext cx="1438520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/>
              <a:t>Recommendations</a:t>
            </a:r>
            <a:endParaRPr/>
          </a:p>
        </p:txBody>
      </p:sp>
      <p:sp>
        <p:nvSpPr>
          <p:cNvPr id="301" name="Google Shape;301;p7"/>
          <p:cNvSpPr txBox="1">
            <a:spLocks noGrp="1"/>
          </p:cNvSpPr>
          <p:nvPr>
            <p:ph type="body" idx="4"/>
          </p:nvPr>
        </p:nvSpPr>
        <p:spPr>
          <a:xfrm>
            <a:off x="8605667" y="6405155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302" name="Google Shape;302;p7"/>
          <p:cNvSpPr txBox="1">
            <a:spLocks noGrp="1"/>
          </p:cNvSpPr>
          <p:nvPr>
            <p:ph type="body" idx="5"/>
          </p:nvPr>
        </p:nvSpPr>
        <p:spPr>
          <a:xfrm>
            <a:off x="2422600" y="6405155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303" name="Google Shape;303;p7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23</a:t>
            </a:r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Fundraising Toolkit</a:t>
            </a:r>
          </a:p>
        </p:txBody>
      </p:sp>
      <p:sp>
        <p:nvSpPr>
          <p:cNvPr id="305" name="Google Shape;305;p7"/>
          <p:cNvSpPr txBox="1">
            <a:spLocks noGrp="1"/>
          </p:cNvSpPr>
          <p:nvPr>
            <p:ph type="body" idx="8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Individuals will be able to successfully create a fundraising event with tips and steps provided in an online toolkit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3F0404-EE58-E540-9F42-0C1D7F2CEFB6}"/>
              </a:ext>
            </a:extLst>
          </p:cNvPr>
          <p:cNvSpPr txBox="1"/>
          <p:nvPr/>
        </p:nvSpPr>
        <p:spPr>
          <a:xfrm>
            <a:off x="4359192" y="4126027"/>
            <a:ext cx="3472935" cy="15012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lvl="2" indent="-285750">
              <a:buFont typeface="Wingdings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Practices</a:t>
            </a:r>
          </a:p>
          <a:p>
            <a:pPr marL="285750" lvl="2" indent="-285750">
              <a:buFont typeface="Wingdings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Campaign Strategies</a:t>
            </a:r>
          </a:p>
          <a:p>
            <a:pPr marL="285750" lvl="2" indent="-285750">
              <a:buFont typeface="Wingdings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Fundraising checklist that highlights before, during, and after fundraising</a:t>
            </a:r>
          </a:p>
          <a:p>
            <a:pPr marL="285750" lvl="2" indent="-285750">
              <a:buFont typeface="Wingdings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Fundraising ideas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474BCB-8FBE-D241-B1EE-7751A59F49A9}"/>
              </a:ext>
            </a:extLst>
          </p:cNvPr>
          <p:cNvSpPr/>
          <p:nvPr/>
        </p:nvSpPr>
        <p:spPr>
          <a:xfrm>
            <a:off x="4362622" y="3687910"/>
            <a:ext cx="3465414" cy="4479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D7E30E-3894-0443-8F0B-88E6051D64C6}"/>
              </a:ext>
            </a:extLst>
          </p:cNvPr>
          <p:cNvSpPr txBox="1"/>
          <p:nvPr/>
        </p:nvSpPr>
        <p:spPr>
          <a:xfrm>
            <a:off x="4357572" y="1859243"/>
            <a:ext cx="3470444" cy="1568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lvl="2" indent="-285750">
              <a:buFont typeface="Wingdings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 located on </a:t>
            </a:r>
            <a:r>
              <a:rPr lang="en-US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EarthShare’s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 or application</a:t>
            </a:r>
          </a:p>
          <a:p>
            <a:pPr marL="285750" lvl="2" indent="-285750">
              <a:buFont typeface="Wingdings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document of event-planning resources</a:t>
            </a:r>
          </a:p>
          <a:p>
            <a:pPr marL="285750" lvl="2" indent="-285750">
              <a:buFont typeface="Wingdings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“how-to” focused on raising money for a cause such as the climate crisis, sustainable agriculture, pollution, etc.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0B3FD9-2375-6648-AB2D-C2AF19F0433C}"/>
              </a:ext>
            </a:extLst>
          </p:cNvPr>
          <p:cNvSpPr/>
          <p:nvPr/>
        </p:nvSpPr>
        <p:spPr>
          <a:xfrm>
            <a:off x="4362787" y="1411331"/>
            <a:ext cx="3467971" cy="4479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8B3A34-2120-6D46-A7BA-4DB341D25BBF}"/>
              </a:ext>
            </a:extLst>
          </p:cNvPr>
          <p:cNvSpPr txBox="1"/>
          <p:nvPr/>
        </p:nvSpPr>
        <p:spPr>
          <a:xfrm>
            <a:off x="438724" y="3706859"/>
            <a:ext cx="3472935" cy="192133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5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algn="ctr"/>
            <a:r>
              <a:rPr lang="en-US" sz="54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pPr algn="ctr"/>
            <a:r>
              <a:rPr lang="en-US" sz="1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surveyors said they would create or contribute to an online fundraiser to raise environmental awareness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81F22-75B0-5A4D-8241-7F786F4DC400}"/>
              </a:ext>
            </a:extLst>
          </p:cNvPr>
          <p:cNvSpPr/>
          <p:nvPr/>
        </p:nvSpPr>
        <p:spPr>
          <a:xfrm>
            <a:off x="9408972" y="2033648"/>
            <a:ext cx="1229591" cy="451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98FADB-DAA4-1742-9A82-118EB87DEF05}"/>
              </a:ext>
            </a:extLst>
          </p:cNvPr>
          <p:cNvSpPr txBox="1"/>
          <p:nvPr/>
        </p:nvSpPr>
        <p:spPr>
          <a:xfrm>
            <a:off x="438724" y="1865966"/>
            <a:ext cx="3470444" cy="1568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45720" rIns="91440" bIns="45720" rtlCol="0" anchor="ctr" anchorCtr="0">
            <a:no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EarthShare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will provide individuals with an overview of how to be successful when fundraising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Consists of steps to success when constructing a plan, choosing a cause to raise money for and inspiring ideas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778770-EB6F-FC46-ABBB-61A61EB0F0B1}"/>
              </a:ext>
            </a:extLst>
          </p:cNvPr>
          <p:cNvSpPr/>
          <p:nvPr/>
        </p:nvSpPr>
        <p:spPr>
          <a:xfrm>
            <a:off x="443939" y="1418054"/>
            <a:ext cx="3467971" cy="4479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</a:p>
        </p:txBody>
      </p:sp>
      <p:pic>
        <p:nvPicPr>
          <p:cNvPr id="4" name="Picture 3" descr="A picture containing text, tree, outdoor, plant&#10;&#10;Description automatically generated">
            <a:extLst>
              <a:ext uri="{FF2B5EF4-FFF2-40B4-BE49-F238E27FC236}">
                <a16:creationId xmlns:a16="http://schemas.microsoft.com/office/drawing/2014/main" id="{FEB3316C-0B36-2D4F-B750-A0C6960B4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671" y="1431522"/>
            <a:ext cx="3244785" cy="420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978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8"/>
          <p:cNvSpPr txBox="1">
            <a:spLocks noGrp="1"/>
          </p:cNvSpPr>
          <p:nvPr>
            <p:ph type="body" idx="2"/>
          </p:nvPr>
        </p:nvSpPr>
        <p:spPr>
          <a:xfrm>
            <a:off x="11512456" y="6268164"/>
            <a:ext cx="512064" cy="530352"/>
          </a:xfrm>
          <a:prstGeom prst="rect">
            <a:avLst/>
          </a:prstGeom>
          <a:noFill/>
          <a:ln w="9525" cap="flat" cmpd="sng">
            <a:solidFill>
              <a:srgbClr val="021E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24</a:t>
            </a:r>
            <a:endParaRPr/>
          </a:p>
        </p:txBody>
      </p:sp>
      <p:sp>
        <p:nvSpPr>
          <p:cNvPr id="756" name="Google Shape;756;p8"/>
          <p:cNvSpPr/>
          <p:nvPr/>
        </p:nvSpPr>
        <p:spPr>
          <a:xfrm>
            <a:off x="0" y="3706091"/>
            <a:ext cx="9753600" cy="1004455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Next Steps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9811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"/>
          <p:cNvSpPr txBox="1">
            <a:spLocks noGrp="1"/>
          </p:cNvSpPr>
          <p:nvPr>
            <p:ph type="body" idx="1"/>
          </p:nvPr>
        </p:nvSpPr>
        <p:spPr>
          <a:xfrm>
            <a:off x="39683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Project Scope</a:t>
            </a:r>
            <a:endParaRPr/>
          </a:p>
        </p:txBody>
      </p:sp>
      <p:sp>
        <p:nvSpPr>
          <p:cNvPr id="311" name="Google Shape;311;p8"/>
          <p:cNvSpPr txBox="1">
            <a:spLocks noGrp="1"/>
          </p:cNvSpPr>
          <p:nvPr>
            <p:ph type="body" idx="2"/>
          </p:nvPr>
        </p:nvSpPr>
        <p:spPr>
          <a:xfrm>
            <a:off x="5514134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Survey Results</a:t>
            </a:r>
            <a:endParaRPr/>
          </a:p>
        </p:txBody>
      </p:sp>
      <p:sp>
        <p:nvSpPr>
          <p:cNvPr id="312" name="Google Shape;312;p8"/>
          <p:cNvSpPr txBox="1">
            <a:spLocks noGrp="1"/>
          </p:cNvSpPr>
          <p:nvPr>
            <p:ph type="body" idx="3"/>
          </p:nvPr>
        </p:nvSpPr>
        <p:spPr>
          <a:xfrm>
            <a:off x="6960871" y="6411799"/>
            <a:ext cx="1348740" cy="246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Recommendations</a:t>
            </a:r>
            <a:endParaRPr/>
          </a:p>
        </p:txBody>
      </p:sp>
      <p:sp>
        <p:nvSpPr>
          <p:cNvPr id="313" name="Google Shape;313;p8"/>
          <p:cNvSpPr txBox="1">
            <a:spLocks noGrp="1"/>
          </p:cNvSpPr>
          <p:nvPr>
            <p:ph type="body" idx="4"/>
          </p:nvPr>
        </p:nvSpPr>
        <p:spPr>
          <a:xfrm>
            <a:off x="86056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314" name="Google Shape;314;p8"/>
          <p:cNvSpPr txBox="1">
            <a:spLocks noGrp="1"/>
          </p:cNvSpPr>
          <p:nvPr>
            <p:ph type="body" idx="5"/>
          </p:nvPr>
        </p:nvSpPr>
        <p:spPr>
          <a:xfrm>
            <a:off x="2422600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315" name="Google Shape;315;p8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25</a:t>
            </a:r>
            <a:endParaRPr/>
          </a:p>
        </p:txBody>
      </p:sp>
      <p:sp>
        <p:nvSpPr>
          <p:cNvPr id="316" name="Google Shape;316;p8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Next Steps</a:t>
            </a:r>
          </a:p>
        </p:txBody>
      </p:sp>
      <p:sp>
        <p:nvSpPr>
          <p:cNvPr id="15" name="Google Shape;305;p7">
            <a:extLst>
              <a:ext uri="{FF2B5EF4-FFF2-40B4-BE49-F238E27FC236}">
                <a16:creationId xmlns:a16="http://schemas.microsoft.com/office/drawing/2014/main" id="{FC4F710F-716C-444D-A4E3-AB802EA4AF77}"/>
              </a:ext>
            </a:extLst>
          </p:cNvPr>
          <p:cNvSpPr txBox="1">
            <a:spLocks noGrp="1"/>
          </p:cNvSpPr>
          <p:nvPr>
            <p:ph type="body" idx="8"/>
          </p:nvPr>
        </p:nvSpPr>
        <p:spPr>
          <a:xfrm>
            <a:off x="236538" y="784010"/>
            <a:ext cx="11625948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The next phase of the project is to use the research we collected and recommendations we formed to start implementation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85B392-3379-AE41-89DB-FE33CEEDC231}"/>
              </a:ext>
            </a:extLst>
          </p:cNvPr>
          <p:cNvGrpSpPr/>
          <p:nvPr/>
        </p:nvGrpSpPr>
        <p:grpSpPr>
          <a:xfrm>
            <a:off x="780957" y="1347455"/>
            <a:ext cx="10342621" cy="4163090"/>
            <a:chOff x="967022" y="1449029"/>
            <a:chExt cx="10342621" cy="41630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1F03DE-B959-204B-8F78-2EBFF7CCD8E2}"/>
                </a:ext>
              </a:extLst>
            </p:cNvPr>
            <p:cNvGrpSpPr/>
            <p:nvPr/>
          </p:nvGrpSpPr>
          <p:grpSpPr>
            <a:xfrm>
              <a:off x="967022" y="1449029"/>
              <a:ext cx="10342621" cy="1811242"/>
              <a:chOff x="391887" y="1449029"/>
              <a:chExt cx="10342621" cy="181124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FD1D24C-EA37-434D-9C0B-D1209EE4D161}"/>
                  </a:ext>
                </a:extLst>
              </p:cNvPr>
              <p:cNvGrpSpPr/>
              <p:nvPr/>
            </p:nvGrpSpPr>
            <p:grpSpPr>
              <a:xfrm>
                <a:off x="391887" y="1449029"/>
                <a:ext cx="2549674" cy="1811242"/>
                <a:chOff x="391887" y="1280301"/>
                <a:chExt cx="2549674" cy="1811242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FDACFBA-63BF-C146-A3A9-A64FD4C64CF4}"/>
                    </a:ext>
                  </a:extLst>
                </p:cNvPr>
                <p:cNvSpPr/>
                <p:nvPr/>
              </p:nvSpPr>
              <p:spPr>
                <a:xfrm>
                  <a:off x="938590" y="1509486"/>
                  <a:ext cx="2002971" cy="1582057"/>
                </a:xfrm>
                <a:prstGeom prst="rect">
                  <a:avLst/>
                </a:prstGeom>
                <a:solidFill>
                  <a:srgbClr val="021E3E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US"/>
                </a:p>
                <a:p>
                  <a:pPr algn="ctr"/>
                  <a:r>
                    <a:rPr lang="en-US"/>
                    <a:t>External Final Deliverable</a:t>
                  </a:r>
                  <a:endParaRPr lang="en-US">
                    <a:cs typeface="Times New Roman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08D1410B-B957-1D42-9B15-739D2C4F7E98}"/>
                    </a:ext>
                  </a:extLst>
                </p:cNvPr>
                <p:cNvSpPr/>
                <p:nvPr/>
              </p:nvSpPr>
              <p:spPr>
                <a:xfrm>
                  <a:off x="391887" y="1280301"/>
                  <a:ext cx="957942" cy="87782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1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EF7FE125-D5AB-C245-B4C4-E2B1DB39BE8A}"/>
                  </a:ext>
                </a:extLst>
              </p:cNvPr>
              <p:cNvGrpSpPr/>
              <p:nvPr/>
            </p:nvGrpSpPr>
            <p:grpSpPr>
              <a:xfrm>
                <a:off x="4279894" y="1449029"/>
                <a:ext cx="2549674" cy="1811242"/>
                <a:chOff x="391887" y="1280301"/>
                <a:chExt cx="2549674" cy="1811242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A4B718E-C1AA-7F40-8AE0-064366E14789}"/>
                    </a:ext>
                  </a:extLst>
                </p:cNvPr>
                <p:cNvSpPr/>
                <p:nvPr/>
              </p:nvSpPr>
              <p:spPr>
                <a:xfrm>
                  <a:off x="938590" y="1509486"/>
                  <a:ext cx="2002971" cy="1582057"/>
                </a:xfrm>
                <a:prstGeom prst="rect">
                  <a:avLst/>
                </a:prstGeom>
                <a:solidFill>
                  <a:srgbClr val="021E3E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lang="en-US"/>
                </a:p>
                <a:p>
                  <a:pPr algn="ctr"/>
                  <a:r>
                    <a:rPr lang="en-US"/>
                    <a:t>Complete Implementations</a:t>
                  </a: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690356A9-3654-8B4F-B3E8-B6EF8E71528E}"/>
                    </a:ext>
                  </a:extLst>
                </p:cNvPr>
                <p:cNvSpPr/>
                <p:nvPr/>
              </p:nvSpPr>
              <p:spPr>
                <a:xfrm>
                  <a:off x="391887" y="1280301"/>
                  <a:ext cx="957942" cy="87782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2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7380EA7-F6F4-4540-807B-F000CAB8C4EE}"/>
                  </a:ext>
                </a:extLst>
              </p:cNvPr>
              <p:cNvGrpSpPr/>
              <p:nvPr/>
            </p:nvGrpSpPr>
            <p:grpSpPr>
              <a:xfrm>
                <a:off x="8167901" y="1449029"/>
                <a:ext cx="2566607" cy="1811242"/>
                <a:chOff x="391887" y="1280301"/>
                <a:chExt cx="2566607" cy="1811242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447DB5C-BA92-EB4E-80A7-09E1D69D62B7}"/>
                    </a:ext>
                  </a:extLst>
                </p:cNvPr>
                <p:cNvSpPr/>
                <p:nvPr/>
              </p:nvSpPr>
              <p:spPr>
                <a:xfrm>
                  <a:off x="955523" y="1509486"/>
                  <a:ext cx="2002971" cy="1582057"/>
                </a:xfrm>
                <a:prstGeom prst="rect">
                  <a:avLst/>
                </a:prstGeom>
                <a:solidFill>
                  <a:srgbClr val="021E3E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US"/>
                    <a:t>Wrap-up the Project</a:t>
                  </a: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8CAD2926-A2BE-D54B-9519-B0B60479B7DD}"/>
                    </a:ext>
                  </a:extLst>
                </p:cNvPr>
                <p:cNvSpPr/>
                <p:nvPr/>
              </p:nvSpPr>
              <p:spPr>
                <a:xfrm>
                  <a:off x="391887" y="1280301"/>
                  <a:ext cx="957942" cy="87782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r>
                    <a:rPr lang="en-US">
                      <a:cs typeface="Times New Roman"/>
                    </a:rPr>
                    <a:t>3</a:t>
                  </a:r>
                </a:p>
              </p:txBody>
            </p:sp>
          </p:grp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757AB31-8EB4-E744-9D5A-18D54F1C160F}"/>
                </a:ext>
              </a:extLst>
            </p:cNvPr>
            <p:cNvCxnSpPr/>
            <p:nvPr/>
          </p:nvCxnSpPr>
          <p:spPr>
            <a:xfrm>
              <a:off x="3679190" y="2643413"/>
              <a:ext cx="1491343" cy="0"/>
            </a:xfrm>
            <a:prstGeom prst="straightConnector1">
              <a:avLst/>
            </a:prstGeom>
            <a:ln>
              <a:solidFill>
                <a:schemeClr val="accent5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EC3B056-7AFF-4A44-8A7C-BB0B8CCD39DF}"/>
                </a:ext>
              </a:extLst>
            </p:cNvPr>
            <p:cNvCxnSpPr/>
            <p:nvPr/>
          </p:nvCxnSpPr>
          <p:spPr>
            <a:xfrm>
              <a:off x="7594098" y="2643413"/>
              <a:ext cx="1491343" cy="0"/>
            </a:xfrm>
            <a:prstGeom prst="straightConnector1">
              <a:avLst/>
            </a:prstGeom>
            <a:ln>
              <a:solidFill>
                <a:schemeClr val="accent5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A541BF-4EF0-4841-BE6A-AB84CF791FEB}"/>
                </a:ext>
              </a:extLst>
            </p:cNvPr>
            <p:cNvGrpSpPr/>
            <p:nvPr/>
          </p:nvGrpSpPr>
          <p:grpSpPr>
            <a:xfrm>
              <a:off x="1513725" y="4192667"/>
              <a:ext cx="2002971" cy="1419452"/>
              <a:chOff x="1513725" y="4192667"/>
              <a:chExt cx="2002971" cy="141945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A808BD4-1CC2-5741-BC41-8237E6679145}"/>
                  </a:ext>
                </a:extLst>
              </p:cNvPr>
              <p:cNvSpPr/>
              <p:nvPr/>
            </p:nvSpPr>
            <p:spPr>
              <a:xfrm>
                <a:off x="1513725" y="4192667"/>
                <a:ext cx="2002971" cy="1419452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6416647-01B0-6A48-8426-0F584C40C1B7}"/>
                  </a:ext>
                </a:extLst>
              </p:cNvPr>
              <p:cNvSpPr txBox="1"/>
              <p:nvPr/>
            </p:nvSpPr>
            <p:spPr>
              <a:xfrm>
                <a:off x="1529146" y="4226190"/>
                <a:ext cx="1972128" cy="116955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400"/>
                  <a:t>Use feedback given in internal Final Deliverables to revise slides so they are presentable to client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530B4A-A4D3-CD41-9FA7-88E41E2B0322}"/>
                </a:ext>
              </a:extLst>
            </p:cNvPr>
            <p:cNvGrpSpPr/>
            <p:nvPr/>
          </p:nvGrpSpPr>
          <p:grpSpPr>
            <a:xfrm>
              <a:off x="5384198" y="4192667"/>
              <a:ext cx="2017152" cy="1384995"/>
              <a:chOff x="1494369" y="4221695"/>
              <a:chExt cx="2017152" cy="138499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814CE9C-A5D5-8E4E-B7DB-49D1006930C0}"/>
                  </a:ext>
                </a:extLst>
              </p:cNvPr>
              <p:cNvSpPr/>
              <p:nvPr/>
            </p:nvSpPr>
            <p:spPr>
              <a:xfrm>
                <a:off x="1494369" y="4221695"/>
                <a:ext cx="2002971" cy="134568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46C5255-2CC2-A048-9675-2DB727392A40}"/>
                  </a:ext>
                </a:extLst>
              </p:cNvPr>
              <p:cNvSpPr txBox="1"/>
              <p:nvPr/>
            </p:nvSpPr>
            <p:spPr>
              <a:xfrm>
                <a:off x="1500776" y="4221695"/>
                <a:ext cx="2010745" cy="138499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400"/>
                  <a:t>Finalize details in our implementations so that we can pass them on to </a:t>
                </a:r>
                <a:r>
                  <a:rPr lang="en-US" sz="1400" err="1"/>
                  <a:t>EarthShare</a:t>
                </a:r>
                <a:r>
                  <a:rPr lang="en-US" sz="1400"/>
                  <a:t> by the end of the project</a:t>
                </a:r>
                <a:endParaRPr lang="en-US" sz="1400">
                  <a:cs typeface="Times New Roman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DCA2511-B69C-5B4F-940E-8763E47CBD37}"/>
                </a:ext>
              </a:extLst>
            </p:cNvPr>
            <p:cNvGrpSpPr/>
            <p:nvPr/>
          </p:nvGrpSpPr>
          <p:grpSpPr>
            <a:xfrm>
              <a:off x="9306672" y="4192667"/>
              <a:ext cx="2002971" cy="1352588"/>
              <a:chOff x="1497986" y="4221695"/>
              <a:chExt cx="2002971" cy="135258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C47AE7-91CA-FD48-9576-374BEB42DB54}"/>
                  </a:ext>
                </a:extLst>
              </p:cNvPr>
              <p:cNvSpPr/>
              <p:nvPr/>
            </p:nvSpPr>
            <p:spPr>
              <a:xfrm>
                <a:off x="1497986" y="4221695"/>
                <a:ext cx="2002971" cy="1352588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1EA12C8-5908-434F-A985-4982F4E6DAD7}"/>
                  </a:ext>
                </a:extLst>
              </p:cNvPr>
              <p:cNvSpPr txBox="1"/>
              <p:nvPr/>
            </p:nvSpPr>
            <p:spPr>
              <a:xfrm>
                <a:off x="1510550" y="4335622"/>
                <a:ext cx="1970299" cy="116955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400"/>
                  <a:t>Send white pages and slide deck to </a:t>
                </a:r>
                <a:r>
                  <a:rPr lang="en-US" sz="1400" err="1"/>
                  <a:t>EarthShare</a:t>
                </a:r>
                <a:r>
                  <a:rPr lang="en-US"/>
                  <a:t> </a:t>
                </a:r>
                <a:r>
                  <a:rPr lang="en-US" sz="1400"/>
                  <a:t>and check on implementation progress</a:t>
                </a:r>
                <a:endParaRPr lang="en-US" sz="1400">
                  <a:cs typeface="Times New Roman"/>
                </a:endParaRPr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04419E0-92AA-6943-B0ED-98AE581A02CF}"/>
              </a:ext>
            </a:extLst>
          </p:cNvPr>
          <p:cNvSpPr/>
          <p:nvPr/>
        </p:nvSpPr>
        <p:spPr>
          <a:xfrm>
            <a:off x="1423209" y="4470010"/>
            <a:ext cx="2002971" cy="1198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86B99B6-74F4-254D-950C-66545EF88B59}"/>
              </a:ext>
            </a:extLst>
          </p:cNvPr>
          <p:cNvCxnSpPr>
            <a:cxnSpLocks/>
          </p:cNvCxnSpPr>
          <p:nvPr/>
        </p:nvCxnSpPr>
        <p:spPr>
          <a:xfrm>
            <a:off x="2209184" y="3236977"/>
            <a:ext cx="0" cy="743931"/>
          </a:xfrm>
          <a:prstGeom prst="straightConnector1">
            <a:avLst/>
          </a:prstGeom>
          <a:ln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669C265-C697-B34E-B7E6-6AC8395A434B}"/>
              </a:ext>
            </a:extLst>
          </p:cNvPr>
          <p:cNvCxnSpPr>
            <a:cxnSpLocks/>
          </p:cNvCxnSpPr>
          <p:nvPr/>
        </p:nvCxnSpPr>
        <p:spPr>
          <a:xfrm>
            <a:off x="6183762" y="3236977"/>
            <a:ext cx="0" cy="743931"/>
          </a:xfrm>
          <a:prstGeom prst="straightConnector1">
            <a:avLst/>
          </a:prstGeom>
          <a:ln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4E18F74-FBC9-BE41-AC2A-BC24D13C174D}"/>
              </a:ext>
            </a:extLst>
          </p:cNvPr>
          <p:cNvCxnSpPr>
            <a:cxnSpLocks/>
          </p:cNvCxnSpPr>
          <p:nvPr/>
        </p:nvCxnSpPr>
        <p:spPr>
          <a:xfrm>
            <a:off x="10123300" y="3236977"/>
            <a:ext cx="0" cy="743931"/>
          </a:xfrm>
          <a:prstGeom prst="straightConnector1">
            <a:avLst/>
          </a:prstGeom>
          <a:ln>
            <a:solidFill>
              <a:schemeClr val="accent5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844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"/>
          <p:cNvSpPr txBox="1">
            <a:spLocks noGrp="1"/>
          </p:cNvSpPr>
          <p:nvPr>
            <p:ph type="body" idx="1"/>
          </p:nvPr>
        </p:nvSpPr>
        <p:spPr>
          <a:xfrm>
            <a:off x="39683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Project Scope</a:t>
            </a:r>
            <a:endParaRPr/>
          </a:p>
        </p:txBody>
      </p:sp>
      <p:sp>
        <p:nvSpPr>
          <p:cNvPr id="311" name="Google Shape;311;p8"/>
          <p:cNvSpPr txBox="1">
            <a:spLocks noGrp="1"/>
          </p:cNvSpPr>
          <p:nvPr>
            <p:ph type="body" idx="2"/>
          </p:nvPr>
        </p:nvSpPr>
        <p:spPr>
          <a:xfrm>
            <a:off x="5514134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Survey Results</a:t>
            </a:r>
            <a:endParaRPr/>
          </a:p>
        </p:txBody>
      </p:sp>
      <p:sp>
        <p:nvSpPr>
          <p:cNvPr id="312" name="Google Shape;312;p8"/>
          <p:cNvSpPr txBox="1">
            <a:spLocks noGrp="1"/>
          </p:cNvSpPr>
          <p:nvPr>
            <p:ph type="body" idx="3"/>
          </p:nvPr>
        </p:nvSpPr>
        <p:spPr>
          <a:xfrm>
            <a:off x="6912060" y="6411799"/>
            <a:ext cx="1451711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Recommendations</a:t>
            </a:r>
            <a:endParaRPr/>
          </a:p>
        </p:txBody>
      </p:sp>
      <p:sp>
        <p:nvSpPr>
          <p:cNvPr id="313" name="Google Shape;313;p8"/>
          <p:cNvSpPr txBox="1">
            <a:spLocks noGrp="1"/>
          </p:cNvSpPr>
          <p:nvPr>
            <p:ph type="body" idx="4"/>
          </p:nvPr>
        </p:nvSpPr>
        <p:spPr>
          <a:xfrm>
            <a:off x="86056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314" name="Google Shape;314;p8"/>
          <p:cNvSpPr txBox="1">
            <a:spLocks noGrp="1"/>
          </p:cNvSpPr>
          <p:nvPr>
            <p:ph type="body" idx="5"/>
          </p:nvPr>
        </p:nvSpPr>
        <p:spPr>
          <a:xfrm>
            <a:off x="2422600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315" name="Google Shape;315;p8"/>
          <p:cNvSpPr txBox="1">
            <a:spLocks noGrp="1"/>
          </p:cNvSpPr>
          <p:nvPr>
            <p:ph type="body" idx="6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26</a:t>
            </a:r>
            <a:endParaRPr/>
          </a:p>
        </p:txBody>
      </p:sp>
      <p:sp>
        <p:nvSpPr>
          <p:cNvPr id="316" name="Google Shape;316;p8"/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Sources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4419E0-92AA-6943-B0ED-98AE581A02CF}"/>
              </a:ext>
            </a:extLst>
          </p:cNvPr>
          <p:cNvSpPr/>
          <p:nvPr/>
        </p:nvSpPr>
        <p:spPr>
          <a:xfrm>
            <a:off x="1423209" y="4470010"/>
            <a:ext cx="2002971" cy="1198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63011-6450-C040-A831-17A32CFFE040}"/>
              </a:ext>
            </a:extLst>
          </p:cNvPr>
          <p:cNvSpPr txBox="1"/>
          <p:nvPr/>
        </p:nvSpPr>
        <p:spPr>
          <a:xfrm>
            <a:off x="236538" y="938797"/>
            <a:ext cx="11787982" cy="5101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Winn, Ross. “The Ultimate Guide to Starting a Podcast.” </a:t>
            </a:r>
            <a:r>
              <a:rPr lang="en-US" sz="105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Podcast Insights®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26 Aug. 2021, 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https://www.podcastinsights.com/start-a-podcast/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Campos, Zoe. “How to Start a Podcast: Your 2021 Step-by-Step Guide.” </a:t>
            </a:r>
            <a:r>
              <a:rPr lang="en-US" sz="1050" i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Castos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 Nov. 2021, 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https://castos.com/how-to-start-a-podcast/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Maxey, Isabella, et al. “The Best Podcast Apps 2021.” </a:t>
            </a:r>
            <a:r>
              <a:rPr lang="en-US" sz="105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Resonate Recordings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26 Aug. 2021, 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https://resonaterecordings.com/equipment-reviews/best-podcast-apps/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McDonald, Alex. “How Much Does It Cost to Throw a Virtual Gala?” </a:t>
            </a:r>
            <a:r>
              <a:rPr lang="en-US" sz="1050" i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TravelPledge</a:t>
            </a:r>
            <a:r>
              <a:rPr lang="en-US" sz="105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News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17 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Aug. 2020, https://blog.travelpledge.com/how-much-does-it-cost-to-throw-a-virtual-gala/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“Webinar: Washington Performing Arts' Virtual ... - </a:t>
            </a:r>
            <a:r>
              <a:rPr lang="en-US" sz="105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Youtube.com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1050" i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Washington 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Performing Arts Center, 24 Mar. 2020, https://www.youtube.com/watch?v=Ql_Nk3vCrcc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“Student Groups.” Institute for Sustainability, Energy, and Environment, University of Illinois at Urbana-Champaign, 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https://sustainability.illinois.edu/actionsinitiatives/getting-involved/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Ussery, Michael. “The Top Ten Most Eco-Friendly Colleges – Midwest.” Do Amore, Do Amore Limited Company, 22 May 2015, 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https://www.doamore.com/the-top-ten-most-eco-friendly-colleges-midwest/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Accessed 15 October 2021.</a:t>
            </a:r>
          </a:p>
          <a:p>
            <a:endParaRPr 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Delbaere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Marjorie, et al. “Social Media Influencers: A Route to Brand Engagement for Their Followers.” Wiley Online Library, Psychology of Marketing, 11 Oct. 2020, 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https://onlinelibrary-wiley-com.proxy2.library.illinois.edu/doi/10.1002/mar.21419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Kay, Samantha, and Rory Mulcahy. “(PDF) When Less Is More: The Impact of Macro and Micro Social Media Influencers' Disclosure.” ResearchGate, Journal of Marketing</a:t>
            </a:r>
          </a:p>
          <a:p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Management, Jan. 2020, 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https://www.researchgate.net/publication/338953266_When_less_is_more_the_impact_of_macro_and_micro_social_media_influencers'_disclosure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50" b="0" i="0" strike="noStrike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05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AdornThemes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(2021, May 12). </a:t>
            </a:r>
            <a:r>
              <a:rPr lang="en-US" sz="105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eco friendly activities for the best summer ever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5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ReduceWasteNow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Retrieved December 1, 2021, from https://</a:t>
            </a:r>
            <a:r>
              <a:rPr lang="en-US" sz="105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reducewastenow.com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/blogs/guides/eco-friendly-activities. </a:t>
            </a:r>
            <a:endParaRPr lang="en-US" sz="1050" b="0" i="0" strike="noStrike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b="0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https://www.socialmediatoday.com/news/how-to-find-quality-micro-influencers-even-if-youre-clueless-about-influe/522996/</a:t>
            </a:r>
            <a:endParaRPr lang="en-US" sz="1050" b="0" i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Nonprofit Awareness Campaigns: The Complete Guide for 2021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5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OneCause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(2021, November 5). Retrieved December 1, 2021, from </a:t>
            </a:r>
            <a:r>
              <a:rPr lang="en-US" sz="105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050" u="sng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www.onecause.com</a:t>
            </a:r>
            <a:r>
              <a:rPr lang="en-US" sz="105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/blog/awareness-campaigns/. </a:t>
            </a:r>
          </a:p>
          <a:p>
            <a:endParaRPr 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 fundraising events: Complete Guide for Nonprofits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5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OneCause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(2021, March 31). Retrieved December 1, 2021, from </a:t>
            </a:r>
            <a:r>
              <a:rPr lang="en-US" sz="105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050" u="sng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www.onecause.com</a:t>
            </a:r>
            <a:r>
              <a:rPr lang="en-US" sz="105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/blog/virtual-fundraising-events/. </a:t>
            </a:r>
          </a:p>
          <a:p>
            <a:endParaRPr 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i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Pricesheet</a:t>
            </a:r>
            <a:r>
              <a:rPr lang="en-US" sz="105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outdoor - </a:t>
            </a:r>
            <a:r>
              <a:rPr lang="en-US" sz="1050" i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campusrec.illinois.edu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(n.d.). Retrieved December 1, 2021, from </a:t>
            </a:r>
            <a:r>
              <a:rPr lang="en-US" sz="105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050" u="sng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campusrec.illinois.edu</a:t>
            </a:r>
            <a:r>
              <a:rPr lang="en-US" sz="105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/wp-content/uploads/2016/04/</a:t>
            </a:r>
            <a:r>
              <a:rPr lang="en-US" sz="1050" u="sng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PriceSheet-Outdoor.pdf</a:t>
            </a:r>
            <a:r>
              <a:rPr lang="en-US" sz="105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fontAlgn="base"/>
            <a:endParaRPr lang="en-US" sz="105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Illini Union</a:t>
            </a:r>
            <a:r>
              <a:rPr lang="en-US" sz="105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Rates and Capacities - Illini Union. (n.d.). Retrieved December 1, 2021, from </a:t>
            </a:r>
            <a:r>
              <a:rPr lang="en-US" sz="105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050" u="sng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union.illinois.edu</a:t>
            </a:r>
            <a:r>
              <a:rPr lang="en-US" sz="105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/plan-an-event/request-space-at-the-union/rates-and-capacities.</a:t>
            </a:r>
          </a:p>
        </p:txBody>
      </p:sp>
    </p:spTree>
    <p:extLst>
      <p:ext uri="{BB962C8B-B14F-4D97-AF65-F5344CB8AC3E}">
        <p14:creationId xmlns:p14="http://schemas.microsoft.com/office/powerpoint/2010/main" val="219535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32"/>
          <p:cNvSpPr txBox="1">
            <a:spLocks noGrp="1"/>
          </p:cNvSpPr>
          <p:nvPr>
            <p:ph type="body" idx="1"/>
          </p:nvPr>
        </p:nvSpPr>
        <p:spPr>
          <a:xfrm>
            <a:off x="92149" y="5278820"/>
            <a:ext cx="379108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Final Deliverables</a:t>
            </a:r>
            <a:endParaRPr/>
          </a:p>
        </p:txBody>
      </p:sp>
      <p:sp>
        <p:nvSpPr>
          <p:cNvPr id="1314" name="Google Shape;1314;p32"/>
          <p:cNvSpPr txBox="1">
            <a:spLocks noGrp="1"/>
          </p:cNvSpPr>
          <p:nvPr>
            <p:ph type="body" idx="2"/>
          </p:nvPr>
        </p:nvSpPr>
        <p:spPr>
          <a:xfrm>
            <a:off x="126239" y="5715825"/>
            <a:ext cx="28764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December 1, 2021</a:t>
            </a:r>
            <a:endParaRPr/>
          </a:p>
        </p:txBody>
      </p:sp>
      <p:sp>
        <p:nvSpPr>
          <p:cNvPr id="1315" name="Google Shape;1315;p32"/>
          <p:cNvSpPr txBox="1">
            <a:spLocks noGrp="1"/>
          </p:cNvSpPr>
          <p:nvPr>
            <p:ph type="body" idx="3"/>
          </p:nvPr>
        </p:nvSpPr>
        <p:spPr>
          <a:xfrm>
            <a:off x="92146" y="4533900"/>
            <a:ext cx="7603063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/>
              <a:t>Thank you! Questions?</a:t>
            </a:r>
            <a:endParaRPr/>
          </a:p>
        </p:txBody>
      </p:sp>
      <p:pic>
        <p:nvPicPr>
          <p:cNvPr id="11" name="Picture 2" descr="EarthShare - Empowering environmental progress for more than 30 years">
            <a:extLst>
              <a:ext uri="{FF2B5EF4-FFF2-40B4-BE49-F238E27FC236}">
                <a16:creationId xmlns:a16="http://schemas.microsoft.com/office/drawing/2014/main" id="{DEF5B0EB-259C-CE49-A0D9-9EA4BB10C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322" y="4655025"/>
            <a:ext cx="3288819" cy="117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"/>
          <p:cNvSpPr txBox="1">
            <a:spLocks noGrp="1"/>
          </p:cNvSpPr>
          <p:nvPr>
            <p:ph type="body" idx="1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237" name="Google Shape;237;p3"/>
          <p:cNvSpPr txBox="1">
            <a:spLocks noGrp="1"/>
          </p:cNvSpPr>
          <p:nvPr>
            <p:ph type="body" idx="2"/>
          </p:nvPr>
        </p:nvSpPr>
        <p:spPr>
          <a:xfrm>
            <a:off x="39683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Project Scope</a:t>
            </a:r>
            <a:endParaRPr/>
          </a:p>
        </p:txBody>
      </p:sp>
      <p:sp>
        <p:nvSpPr>
          <p:cNvPr id="238" name="Google Shape;238;p3"/>
          <p:cNvSpPr txBox="1">
            <a:spLocks noGrp="1"/>
          </p:cNvSpPr>
          <p:nvPr>
            <p:ph type="body" idx="3"/>
          </p:nvPr>
        </p:nvSpPr>
        <p:spPr>
          <a:xfrm>
            <a:off x="5514134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Overview</a:t>
            </a:r>
          </a:p>
        </p:txBody>
      </p:sp>
      <p:sp>
        <p:nvSpPr>
          <p:cNvPr id="239" name="Google Shape;239;p3"/>
          <p:cNvSpPr txBox="1">
            <a:spLocks noGrp="1"/>
          </p:cNvSpPr>
          <p:nvPr>
            <p:ph type="body" idx="4"/>
          </p:nvPr>
        </p:nvSpPr>
        <p:spPr>
          <a:xfrm>
            <a:off x="6972300" y="6411799"/>
            <a:ext cx="133693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Recommendations</a:t>
            </a:r>
            <a:endParaRPr/>
          </a:p>
        </p:txBody>
      </p:sp>
      <p:sp>
        <p:nvSpPr>
          <p:cNvPr id="240" name="Google Shape;240;p3"/>
          <p:cNvSpPr txBox="1">
            <a:spLocks noGrp="1"/>
          </p:cNvSpPr>
          <p:nvPr>
            <p:ph type="body" idx="5"/>
          </p:nvPr>
        </p:nvSpPr>
        <p:spPr>
          <a:xfrm>
            <a:off x="8605667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241" name="Google Shape;241;p3"/>
          <p:cNvSpPr txBox="1">
            <a:spLocks noGrp="1"/>
          </p:cNvSpPr>
          <p:nvPr>
            <p:ph type="body" idx="7"/>
          </p:nvPr>
        </p:nvSpPr>
        <p:spPr>
          <a:xfrm>
            <a:off x="2422600" y="6411799"/>
            <a:ext cx="1108075" cy="24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242" name="Google Shape;242;p3"/>
          <p:cNvSpPr txBox="1">
            <a:spLocks noGrp="1"/>
          </p:cNvSpPr>
          <p:nvPr>
            <p:ph type="body" idx="8"/>
          </p:nvPr>
        </p:nvSpPr>
        <p:spPr>
          <a:xfrm>
            <a:off x="11512456" y="6268164"/>
            <a:ext cx="512064" cy="530352"/>
          </a:xfrm>
          <a:prstGeom prst="rect">
            <a:avLst/>
          </a:prstGeom>
          <a:noFill/>
          <a:ln w="9525" cap="flat" cmpd="sng">
            <a:solidFill>
              <a:srgbClr val="021E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3</a:t>
            </a:r>
            <a:endParaRPr/>
          </a:p>
        </p:txBody>
      </p:sp>
      <p:sp>
        <p:nvSpPr>
          <p:cNvPr id="243" name="Google Shape;243;p3"/>
          <p:cNvSpPr/>
          <p:nvPr/>
        </p:nvSpPr>
        <p:spPr>
          <a:xfrm>
            <a:off x="2038701" y="1307752"/>
            <a:ext cx="1104406" cy="11281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3143107" y="1307752"/>
            <a:ext cx="2366584" cy="11281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6386543" y="1307752"/>
            <a:ext cx="1104406" cy="11281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3"/>
          <p:cNvSpPr/>
          <p:nvPr/>
        </p:nvSpPr>
        <p:spPr>
          <a:xfrm>
            <a:off x="7490949" y="1307752"/>
            <a:ext cx="2366584" cy="11281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3"/>
          <p:cNvSpPr/>
          <p:nvPr/>
        </p:nvSpPr>
        <p:spPr>
          <a:xfrm>
            <a:off x="492934" y="2793057"/>
            <a:ext cx="1104406" cy="11281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" name="Google Shape;248;p3"/>
          <p:cNvSpPr/>
          <p:nvPr/>
        </p:nvSpPr>
        <p:spPr>
          <a:xfrm>
            <a:off x="1597340" y="2793057"/>
            <a:ext cx="2366584" cy="11281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9" name="Google Shape;249;p3"/>
          <p:cNvSpPr/>
          <p:nvPr/>
        </p:nvSpPr>
        <p:spPr>
          <a:xfrm>
            <a:off x="4405285" y="2794038"/>
            <a:ext cx="1104406" cy="11281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" name="Google Shape;250;p3"/>
          <p:cNvSpPr/>
          <p:nvPr/>
        </p:nvSpPr>
        <p:spPr>
          <a:xfrm>
            <a:off x="5509691" y="2794038"/>
            <a:ext cx="2366584" cy="11281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p3"/>
          <p:cNvSpPr/>
          <p:nvPr/>
        </p:nvSpPr>
        <p:spPr>
          <a:xfrm>
            <a:off x="8317636" y="2793057"/>
            <a:ext cx="1104406" cy="11281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Google Shape;252;p3"/>
          <p:cNvSpPr/>
          <p:nvPr/>
        </p:nvSpPr>
        <p:spPr>
          <a:xfrm>
            <a:off x="9422042" y="2793057"/>
            <a:ext cx="2366584" cy="11281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3" name="Google Shape;253;p3"/>
          <p:cNvSpPr/>
          <p:nvPr/>
        </p:nvSpPr>
        <p:spPr>
          <a:xfrm>
            <a:off x="2117587" y="4338975"/>
            <a:ext cx="1104406" cy="11281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Google Shape;254;p3"/>
          <p:cNvSpPr/>
          <p:nvPr/>
        </p:nvSpPr>
        <p:spPr>
          <a:xfrm>
            <a:off x="3221993" y="4338975"/>
            <a:ext cx="2366584" cy="11281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p3"/>
          <p:cNvSpPr/>
          <p:nvPr/>
        </p:nvSpPr>
        <p:spPr>
          <a:xfrm>
            <a:off x="6029938" y="4338975"/>
            <a:ext cx="1104406" cy="11281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3"/>
          <p:cNvSpPr/>
          <p:nvPr/>
        </p:nvSpPr>
        <p:spPr>
          <a:xfrm>
            <a:off x="7134344" y="4338975"/>
            <a:ext cx="2366584" cy="11281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7" name="Google Shape;257;p3"/>
          <p:cNvPicPr preferRelativeResize="0"/>
          <p:nvPr/>
        </p:nvPicPr>
        <p:blipFill rotWithShape="1">
          <a:blip r:embed="rId3"/>
          <a:srcRect l="25903" r="13650"/>
          <a:stretch/>
        </p:blipFill>
        <p:spPr>
          <a:xfrm>
            <a:off x="8309235" y="2787327"/>
            <a:ext cx="1124712" cy="113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"/>
          <p:cNvPicPr preferRelativeResize="0"/>
          <p:nvPr/>
        </p:nvPicPr>
        <p:blipFill rotWithShape="1">
          <a:blip r:embed="rId4"/>
          <a:srcRect l="15717" t="5200" r="5179" b="15697"/>
          <a:stretch/>
        </p:blipFill>
        <p:spPr>
          <a:xfrm>
            <a:off x="6020107" y="4324098"/>
            <a:ext cx="1124068" cy="113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"/>
          <p:cNvPicPr preferRelativeResize="0"/>
          <p:nvPr/>
        </p:nvPicPr>
        <p:blipFill rotWithShape="1">
          <a:blip r:embed="rId5"/>
          <a:srcRect l="26164" t="16603" r="26338" b="12110"/>
          <a:stretch/>
        </p:blipFill>
        <p:spPr>
          <a:xfrm>
            <a:off x="2105692" y="4326564"/>
            <a:ext cx="1124068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"/>
          <p:cNvPicPr preferRelativeResize="0"/>
          <p:nvPr/>
        </p:nvPicPr>
        <p:blipFill rotWithShape="1">
          <a:blip r:embed="rId6"/>
          <a:srcRect b="4519"/>
          <a:stretch/>
        </p:blipFill>
        <p:spPr>
          <a:xfrm>
            <a:off x="4400807" y="2792076"/>
            <a:ext cx="1115568" cy="1130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"/>
          <p:cNvPicPr preferRelativeResize="0"/>
          <p:nvPr/>
        </p:nvPicPr>
        <p:blipFill>
          <a:blip r:embed="rId7"/>
          <a:srcRect/>
          <a:stretch/>
        </p:blipFill>
        <p:spPr>
          <a:xfrm>
            <a:off x="490741" y="2792076"/>
            <a:ext cx="1124712" cy="1128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"/>
          <p:cNvPicPr preferRelativeResize="0"/>
          <p:nvPr/>
        </p:nvPicPr>
        <p:blipFill rotWithShape="1">
          <a:blip r:embed="rId8"/>
          <a:srcRect l="8408" t="16191" r="7663" b="-120"/>
          <a:stretch/>
        </p:blipFill>
        <p:spPr>
          <a:xfrm>
            <a:off x="6386541" y="1307750"/>
            <a:ext cx="1124712" cy="1124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"/>
          <p:cNvPicPr preferRelativeResize="0"/>
          <p:nvPr/>
        </p:nvPicPr>
        <p:blipFill rotWithShape="1">
          <a:blip r:embed="rId9"/>
          <a:srcRect l="13887" t="-13403" r="10306" b="-7473"/>
          <a:stretch/>
        </p:blipFill>
        <p:spPr>
          <a:xfrm>
            <a:off x="2037225" y="1158412"/>
            <a:ext cx="1124712" cy="136245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"/>
          <p:cNvSpPr txBox="1"/>
          <p:nvPr/>
        </p:nvSpPr>
        <p:spPr>
          <a:xfrm>
            <a:off x="7544610" y="1449637"/>
            <a:ext cx="340965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Anna </a:t>
            </a:r>
            <a:r>
              <a:rPr lang="en-US" sz="1600" b="1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Riedl</a:t>
            </a:r>
            <a:endParaRPr lang="en-US" sz="16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Marketing</a:t>
            </a:r>
            <a:endParaRPr lang="en-US" sz="1600"/>
          </a:p>
          <a:p>
            <a:pPr lvl="0"/>
            <a:r>
              <a:rPr lang="en-US" sz="16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Manager</a:t>
            </a:r>
            <a:endParaRPr lang="en-US" sz="1600" i="1"/>
          </a:p>
        </p:txBody>
      </p:sp>
      <p:sp>
        <p:nvSpPr>
          <p:cNvPr id="265" name="Google Shape;265;p3"/>
          <p:cNvSpPr txBox="1"/>
          <p:nvPr/>
        </p:nvSpPr>
        <p:spPr>
          <a:xfrm>
            <a:off x="3212553" y="1448822"/>
            <a:ext cx="340965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600" b="1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Annee</a:t>
            </a:r>
            <a:r>
              <a:rPr lang="en-US" sz="1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Mattson</a:t>
            </a:r>
            <a:endParaRPr lang="en-US" sz="1600"/>
          </a:p>
          <a:p>
            <a:pPr lvl="0"/>
            <a:r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Advertising</a:t>
            </a:r>
            <a:endParaRPr lang="en-US" sz="1600"/>
          </a:p>
          <a:p>
            <a:pPr lvl="0"/>
            <a:r>
              <a:rPr lang="en-US" sz="16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Partner</a:t>
            </a:r>
            <a:endParaRPr lang="en-US" sz="1600" i="1"/>
          </a:p>
        </p:txBody>
      </p:sp>
      <p:sp>
        <p:nvSpPr>
          <p:cNvPr id="266" name="Google Shape;266;p3"/>
          <p:cNvSpPr txBox="1"/>
          <p:nvPr/>
        </p:nvSpPr>
        <p:spPr>
          <a:xfrm>
            <a:off x="7165665" y="4456011"/>
            <a:ext cx="340965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Grace </a:t>
            </a:r>
            <a:r>
              <a:rPr lang="en-US" sz="1600" b="1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Mies</a:t>
            </a:r>
            <a:endParaRPr lang="en-US" sz="1600"/>
          </a:p>
          <a:p>
            <a:pPr lvl="0"/>
            <a:r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Economics</a:t>
            </a:r>
            <a:endParaRPr lang="en-US" sz="1600"/>
          </a:p>
          <a:p>
            <a:pPr lvl="0"/>
            <a:r>
              <a:rPr lang="en-US" sz="16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Consultant</a:t>
            </a:r>
            <a:endParaRPr lang="en-US" sz="1600" i="1"/>
          </a:p>
        </p:txBody>
      </p:sp>
      <p:sp>
        <p:nvSpPr>
          <p:cNvPr id="267" name="Google Shape;267;p3"/>
          <p:cNvSpPr txBox="1"/>
          <p:nvPr/>
        </p:nvSpPr>
        <p:spPr>
          <a:xfrm>
            <a:off x="3261081" y="4456010"/>
            <a:ext cx="340965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Nicola </a:t>
            </a:r>
            <a:r>
              <a:rPr lang="en-US" sz="1600" b="1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Setterdahl</a:t>
            </a:r>
            <a:endParaRPr lang="en-US" sz="1600"/>
          </a:p>
          <a:p>
            <a:pPr lvl="0"/>
            <a:r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Finance</a:t>
            </a:r>
            <a:endParaRPr lang="en-US" sz="1600"/>
          </a:p>
          <a:p>
            <a:pPr lvl="0"/>
            <a:r>
              <a:rPr lang="en-US" sz="16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Consultant</a:t>
            </a:r>
            <a:endParaRPr lang="en-US" sz="1600" i="1"/>
          </a:p>
        </p:txBody>
      </p:sp>
      <p:sp>
        <p:nvSpPr>
          <p:cNvPr id="268" name="Google Shape;268;p3"/>
          <p:cNvSpPr txBox="1"/>
          <p:nvPr/>
        </p:nvSpPr>
        <p:spPr>
          <a:xfrm>
            <a:off x="1621086" y="2830870"/>
            <a:ext cx="235123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Cassidy Steel</a:t>
            </a:r>
          </a:p>
          <a:p>
            <a:pPr lvl="0"/>
            <a:r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Natural Resources &amp;</a:t>
            </a:r>
          </a:p>
          <a:p>
            <a:pPr lvl="0"/>
            <a:r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Environmental Sciences</a:t>
            </a:r>
            <a:endParaRPr lang="en-US" sz="1600"/>
          </a:p>
          <a:p>
            <a:pPr lvl="0"/>
            <a:r>
              <a:rPr lang="en-US" sz="16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Senior Consultant</a:t>
            </a:r>
            <a:endParaRPr lang="en-US" sz="1600" i="1"/>
          </a:p>
        </p:txBody>
      </p:sp>
      <p:sp>
        <p:nvSpPr>
          <p:cNvPr id="269" name="Google Shape;269;p3"/>
          <p:cNvSpPr txBox="1"/>
          <p:nvPr/>
        </p:nvSpPr>
        <p:spPr>
          <a:xfrm>
            <a:off x="5557327" y="2921671"/>
            <a:ext cx="231894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Audrey Freeman</a:t>
            </a:r>
          </a:p>
          <a:p>
            <a:pPr lvl="0"/>
            <a:r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Industrial Engineering </a:t>
            </a:r>
            <a:endParaRPr lang="en-US" sz="1600"/>
          </a:p>
          <a:p>
            <a:pPr lvl="0"/>
            <a:r>
              <a:rPr lang="en-US" sz="16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Consultant</a:t>
            </a:r>
            <a:endParaRPr lang="en-US" sz="1600" i="1"/>
          </a:p>
        </p:txBody>
      </p:sp>
      <p:sp>
        <p:nvSpPr>
          <p:cNvPr id="270" name="Google Shape;270;p3"/>
          <p:cNvSpPr txBox="1"/>
          <p:nvPr/>
        </p:nvSpPr>
        <p:spPr>
          <a:xfrm>
            <a:off x="9408341" y="2838546"/>
            <a:ext cx="340965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600" b="1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Sanika</a:t>
            </a:r>
            <a:r>
              <a:rPr lang="en-US" sz="1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Salgaonkar</a:t>
            </a:r>
            <a:r>
              <a:rPr lang="en-US" sz="1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lang="en-US" sz="1600">
              <a:solidFill>
                <a:schemeClr val="lt1"/>
              </a:solidFill>
            </a:endParaRPr>
          </a:p>
          <a:p>
            <a:r>
              <a:rPr lang="en-US" sz="1600">
                <a:solidFill>
                  <a:schemeClr val="lt1"/>
                </a:solidFill>
                <a:latin typeface="Times New Roman"/>
                <a:cs typeface="Times New Roman"/>
                <a:sym typeface="Times New Roman"/>
              </a:rPr>
              <a:t>Finance &amp; Information</a:t>
            </a:r>
            <a:endParaRPr lang="en-US" sz="1600">
              <a:solidFill>
                <a:schemeClr val="lt1"/>
              </a:solidFill>
              <a:sym typeface="Times New Roman"/>
            </a:endParaRPr>
          </a:p>
          <a:p>
            <a:r>
              <a:rPr lang="en-US" sz="1600">
                <a:solidFill>
                  <a:schemeClr val="lt1"/>
                </a:solidFill>
                <a:latin typeface="Times New Roman"/>
                <a:cs typeface="Times New Roman"/>
                <a:sym typeface="Times New Roman"/>
              </a:rPr>
              <a:t>Systems</a:t>
            </a:r>
            <a:endParaRPr lang="en-US" sz="1600">
              <a:solidFill>
                <a:schemeClr val="lt1"/>
              </a:solidFill>
            </a:endParaRPr>
          </a:p>
          <a:p>
            <a:pPr lvl="0"/>
            <a:r>
              <a:rPr lang="en-US" sz="16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Consultant</a:t>
            </a:r>
            <a:endParaRPr lang="en-US" sz="1600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5"/>
          <p:cNvSpPr txBox="1">
            <a:spLocks noGrp="1"/>
          </p:cNvSpPr>
          <p:nvPr>
            <p:ph type="body" idx="2"/>
          </p:nvPr>
        </p:nvSpPr>
        <p:spPr>
          <a:xfrm>
            <a:off x="11512456" y="6268164"/>
            <a:ext cx="512064" cy="530352"/>
          </a:xfrm>
          <a:prstGeom prst="rect">
            <a:avLst/>
          </a:prstGeom>
          <a:noFill/>
          <a:ln w="9525" cap="flat" cmpd="sng">
            <a:solidFill>
              <a:srgbClr val="021E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687" name="Google Shape;687;p5"/>
          <p:cNvSpPr/>
          <p:nvPr/>
        </p:nvSpPr>
        <p:spPr>
          <a:xfrm>
            <a:off x="0" y="3706091"/>
            <a:ext cx="9753600" cy="1004455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Scope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body" idx="1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/>
              <a:t>5</a:t>
            </a:r>
          </a:p>
        </p:txBody>
      </p:sp>
      <p:sp>
        <p:nvSpPr>
          <p:cNvPr id="29" name="Google Shape;692;p6">
            <a:extLst>
              <a:ext uri="{FF2B5EF4-FFF2-40B4-BE49-F238E27FC236}">
                <a16:creationId xmlns:a16="http://schemas.microsoft.com/office/drawing/2014/main" id="{0CDBB6DA-B8E5-F047-ACC4-F03CFF5F0E13}"/>
              </a:ext>
            </a:extLst>
          </p:cNvPr>
          <p:cNvSpPr txBox="1">
            <a:spLocks/>
          </p:cNvSpPr>
          <p:nvPr/>
        </p:nvSpPr>
        <p:spPr>
          <a:xfrm>
            <a:off x="194204" y="348732"/>
            <a:ext cx="85832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/>
              <a:t>Project Scope</a:t>
            </a:r>
          </a:p>
        </p:txBody>
      </p:sp>
      <p:sp>
        <p:nvSpPr>
          <p:cNvPr id="30" name="Google Shape;693;p6">
            <a:extLst>
              <a:ext uri="{FF2B5EF4-FFF2-40B4-BE49-F238E27FC236}">
                <a16:creationId xmlns:a16="http://schemas.microsoft.com/office/drawing/2014/main" id="{7DB15FB7-684D-8B4A-83AE-3B23B45F4057}"/>
              </a:ext>
            </a:extLst>
          </p:cNvPr>
          <p:cNvSpPr txBox="1">
            <a:spLocks/>
          </p:cNvSpPr>
          <p:nvPr/>
        </p:nvSpPr>
        <p:spPr>
          <a:xfrm>
            <a:off x="-83296" y="602690"/>
            <a:ext cx="12275296" cy="53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608965" indent="-304165">
              <a:spcBef>
                <a:spcPts val="1067"/>
              </a:spcBef>
              <a:buSzPts val="1400"/>
            </a:pPr>
            <a:r>
              <a:rPr lang="en-US" sz="1600" err="1"/>
              <a:t>EarthShare</a:t>
            </a:r>
            <a:r>
              <a:rPr lang="en-US" sz="1600"/>
              <a:t> tasked SCNO with conducting marketing research and looking into a landscape analysis </a:t>
            </a:r>
            <a:endParaRPr lang="en-US"/>
          </a:p>
        </p:txBody>
      </p:sp>
      <p:grpSp>
        <p:nvGrpSpPr>
          <p:cNvPr id="31" name="Google Shape;700;p6">
            <a:extLst>
              <a:ext uri="{FF2B5EF4-FFF2-40B4-BE49-F238E27FC236}">
                <a16:creationId xmlns:a16="http://schemas.microsoft.com/office/drawing/2014/main" id="{C1763A18-2F56-2C49-8642-5240346F4AC7}"/>
              </a:ext>
            </a:extLst>
          </p:cNvPr>
          <p:cNvGrpSpPr/>
          <p:nvPr/>
        </p:nvGrpSpPr>
        <p:grpSpPr>
          <a:xfrm>
            <a:off x="583624" y="1090535"/>
            <a:ext cx="10998864" cy="369332"/>
            <a:chOff x="256886" y="1090535"/>
            <a:chExt cx="10998864" cy="369332"/>
          </a:xfrm>
        </p:grpSpPr>
        <p:sp>
          <p:nvSpPr>
            <p:cNvPr id="32" name="Google Shape;701;p6">
              <a:extLst>
                <a:ext uri="{FF2B5EF4-FFF2-40B4-BE49-F238E27FC236}">
                  <a16:creationId xmlns:a16="http://schemas.microsoft.com/office/drawing/2014/main" id="{20C57246-A614-384A-8E3D-CE235D604C93}"/>
                </a:ext>
              </a:extLst>
            </p:cNvPr>
            <p:cNvSpPr txBox="1"/>
            <p:nvPr/>
          </p:nvSpPr>
          <p:spPr>
            <a:xfrm>
              <a:off x="3775070" y="1090535"/>
              <a:ext cx="39333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Project Focuses</a:t>
              </a:r>
              <a:endParaRPr/>
            </a:p>
          </p:txBody>
        </p:sp>
        <p:cxnSp>
          <p:nvCxnSpPr>
            <p:cNvPr id="33" name="Google Shape;702;p6">
              <a:extLst>
                <a:ext uri="{FF2B5EF4-FFF2-40B4-BE49-F238E27FC236}">
                  <a16:creationId xmlns:a16="http://schemas.microsoft.com/office/drawing/2014/main" id="{49510D8B-EAC7-A44D-9384-7610700A252A}"/>
                </a:ext>
              </a:extLst>
            </p:cNvPr>
            <p:cNvCxnSpPr>
              <a:cxnSpLocks/>
            </p:cNvCxnSpPr>
            <p:nvPr/>
          </p:nvCxnSpPr>
          <p:spPr>
            <a:xfrm>
              <a:off x="256886" y="1306286"/>
              <a:ext cx="4474772" cy="0"/>
            </a:xfrm>
            <a:prstGeom prst="straightConnector1">
              <a:avLst/>
            </a:pr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" name="Google Shape;703;p6">
              <a:extLst>
                <a:ext uri="{FF2B5EF4-FFF2-40B4-BE49-F238E27FC236}">
                  <a16:creationId xmlns:a16="http://schemas.microsoft.com/office/drawing/2014/main" id="{7994D909-1241-4642-8709-553940763E08}"/>
                </a:ext>
              </a:extLst>
            </p:cNvPr>
            <p:cNvCxnSpPr>
              <a:cxnSpLocks/>
            </p:cNvCxnSpPr>
            <p:nvPr/>
          </p:nvCxnSpPr>
          <p:spPr>
            <a:xfrm>
              <a:off x="6806867" y="1306286"/>
              <a:ext cx="4448883" cy="0"/>
            </a:xfrm>
            <a:prstGeom prst="straightConnector1">
              <a:avLst/>
            </a:pr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5" name="Google Shape;704;p6">
            <a:extLst>
              <a:ext uri="{FF2B5EF4-FFF2-40B4-BE49-F238E27FC236}">
                <a16:creationId xmlns:a16="http://schemas.microsoft.com/office/drawing/2014/main" id="{5DA59AA5-89CC-BA41-BC3E-AEFB8760BECF}"/>
              </a:ext>
            </a:extLst>
          </p:cNvPr>
          <p:cNvGrpSpPr/>
          <p:nvPr/>
        </p:nvGrpSpPr>
        <p:grpSpPr>
          <a:xfrm>
            <a:off x="594509" y="4745497"/>
            <a:ext cx="10981209" cy="1146444"/>
            <a:chOff x="594509" y="4745497"/>
            <a:chExt cx="10981209" cy="1146444"/>
          </a:xfrm>
        </p:grpSpPr>
        <p:grpSp>
          <p:nvGrpSpPr>
            <p:cNvPr id="36" name="Google Shape;705;p6">
              <a:extLst>
                <a:ext uri="{FF2B5EF4-FFF2-40B4-BE49-F238E27FC236}">
                  <a16:creationId xmlns:a16="http://schemas.microsoft.com/office/drawing/2014/main" id="{F36E87D3-FA51-1F46-8DEF-4033F3FDB760}"/>
                </a:ext>
              </a:extLst>
            </p:cNvPr>
            <p:cNvGrpSpPr/>
            <p:nvPr/>
          </p:nvGrpSpPr>
          <p:grpSpPr>
            <a:xfrm>
              <a:off x="594509" y="4745497"/>
              <a:ext cx="10970324" cy="369332"/>
              <a:chOff x="420171" y="1300992"/>
              <a:chExt cx="10970324" cy="369332"/>
            </a:xfrm>
          </p:grpSpPr>
          <p:sp>
            <p:nvSpPr>
              <p:cNvPr id="38" name="Google Shape;706;p6">
                <a:extLst>
                  <a:ext uri="{FF2B5EF4-FFF2-40B4-BE49-F238E27FC236}">
                    <a16:creationId xmlns:a16="http://schemas.microsoft.com/office/drawing/2014/main" id="{01C22B26-8917-6040-82D8-FE5500BEFAC0}"/>
                  </a:ext>
                </a:extLst>
              </p:cNvPr>
              <p:cNvSpPr txBox="1"/>
              <p:nvPr/>
            </p:nvSpPr>
            <p:spPr>
              <a:xfrm>
                <a:off x="3927470" y="1300992"/>
                <a:ext cx="393337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Project Approach</a:t>
                </a:r>
                <a:endParaRPr/>
              </a:p>
            </p:txBody>
          </p:sp>
          <p:cxnSp>
            <p:nvCxnSpPr>
              <p:cNvPr id="39" name="Google Shape;707;p6">
                <a:extLst>
                  <a:ext uri="{FF2B5EF4-FFF2-40B4-BE49-F238E27FC236}">
                    <a16:creationId xmlns:a16="http://schemas.microsoft.com/office/drawing/2014/main" id="{B0EFB765-7C5E-5E4A-8065-963E50E602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171" y="1516743"/>
                <a:ext cx="4463887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" name="Google Shape;708;p6">
                <a:extLst>
                  <a:ext uri="{FF2B5EF4-FFF2-40B4-BE49-F238E27FC236}">
                    <a16:creationId xmlns:a16="http://schemas.microsoft.com/office/drawing/2014/main" id="{CDA4C566-09C3-6A4B-9A38-BD0AAEF850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9267" y="1516743"/>
                <a:ext cx="4431228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7" name="Google Shape;709;p6">
              <a:extLst>
                <a:ext uri="{FF2B5EF4-FFF2-40B4-BE49-F238E27FC236}">
                  <a16:creationId xmlns:a16="http://schemas.microsoft.com/office/drawing/2014/main" id="{05612E56-810A-E347-95B3-F6CE47E7DFD8}"/>
                </a:ext>
              </a:extLst>
            </p:cNvPr>
            <p:cNvSpPr/>
            <p:nvPr/>
          </p:nvSpPr>
          <p:spPr>
            <a:xfrm>
              <a:off x="594509" y="5238802"/>
              <a:ext cx="10981209" cy="65313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Wingdings" pitchFamily="2" charset="2"/>
                <a:buChar char="§"/>
              </a:pPr>
              <a:r>
                <a:rPr lang="en-US" sz="1600">
                  <a:solidFill>
                    <a:schemeClr val="dk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  <a:sym typeface="Times New Roman"/>
                </a:rPr>
                <a:t>Divided workstreams into a marketing research focus and a landscape analysis focus based on clients needs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Wingdings" pitchFamily="2" charset="2"/>
                <a:buChar char="§"/>
              </a:pPr>
              <a:r>
                <a:rPr lang="en-US" sz="1600">
                  <a:solidFill>
                    <a:schemeClr val="dk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  <a:sym typeface="Times New Roman"/>
                </a:rPr>
                <a:t>Conducted mainly secondary research through credible outside sources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oogle Shape;713;p6">
            <a:extLst>
              <a:ext uri="{FF2B5EF4-FFF2-40B4-BE49-F238E27FC236}">
                <a16:creationId xmlns:a16="http://schemas.microsoft.com/office/drawing/2014/main" id="{1DBC1BDB-E61E-4C40-8C5D-0953E30372B3}"/>
              </a:ext>
            </a:extLst>
          </p:cNvPr>
          <p:cNvGrpSpPr/>
          <p:nvPr/>
        </p:nvGrpSpPr>
        <p:grpSpPr>
          <a:xfrm>
            <a:off x="601279" y="1547155"/>
            <a:ext cx="10981209" cy="1390172"/>
            <a:chOff x="601279" y="1547155"/>
            <a:chExt cx="10981209" cy="1390172"/>
          </a:xfrm>
        </p:grpSpPr>
        <p:sp>
          <p:nvSpPr>
            <p:cNvPr id="42" name="Google Shape;714;p6">
              <a:extLst>
                <a:ext uri="{FF2B5EF4-FFF2-40B4-BE49-F238E27FC236}">
                  <a16:creationId xmlns:a16="http://schemas.microsoft.com/office/drawing/2014/main" id="{68C56591-0E58-7546-9BBE-3AA58BED6CA1}"/>
                </a:ext>
              </a:extLst>
            </p:cNvPr>
            <p:cNvSpPr/>
            <p:nvPr/>
          </p:nvSpPr>
          <p:spPr>
            <a:xfrm>
              <a:off x="601279" y="1547155"/>
              <a:ext cx="10981209" cy="60881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Times New Roman"/>
                  <a:cs typeface="Times New Roman"/>
                  <a:sym typeface="Times New Roman"/>
                </a:rPr>
                <a:t>Marketing Research</a:t>
              </a:r>
              <a:endParaRPr/>
            </a:p>
          </p:txBody>
        </p:sp>
        <p:sp>
          <p:nvSpPr>
            <p:cNvPr id="43" name="Google Shape;715;p6">
              <a:extLst>
                <a:ext uri="{FF2B5EF4-FFF2-40B4-BE49-F238E27FC236}">
                  <a16:creationId xmlns:a16="http://schemas.microsoft.com/office/drawing/2014/main" id="{082A6F0B-BA07-1341-A9FA-70B32B58453E}"/>
                </a:ext>
              </a:extLst>
            </p:cNvPr>
            <p:cNvSpPr txBox="1"/>
            <p:nvPr/>
          </p:nvSpPr>
          <p:spPr>
            <a:xfrm>
              <a:off x="605396" y="2352552"/>
              <a:ext cx="10959437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Wingdings" pitchFamily="2" charset="2"/>
                <a:buChar char="§"/>
              </a:pPr>
              <a:r>
                <a:rPr lang="en-US" sz="1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Potential major university and RSO partnerships in the Midwest and at UIUC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Wingdings" pitchFamily="2" charset="2"/>
                <a:buChar char="§"/>
              </a:pPr>
              <a:r>
                <a:rPr lang="en-US" sz="1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Research on how to increase community engagement through micro influencers and campaigns</a:t>
              </a:r>
              <a:endParaRPr/>
            </a:p>
          </p:txBody>
        </p:sp>
      </p:grpSp>
      <p:grpSp>
        <p:nvGrpSpPr>
          <p:cNvPr id="44" name="Google Shape;716;p6">
            <a:extLst>
              <a:ext uri="{FF2B5EF4-FFF2-40B4-BE49-F238E27FC236}">
                <a16:creationId xmlns:a16="http://schemas.microsoft.com/office/drawing/2014/main" id="{E1FD20B5-C82E-5541-8398-EDF83CF7D404}"/>
              </a:ext>
            </a:extLst>
          </p:cNvPr>
          <p:cNvGrpSpPr/>
          <p:nvPr/>
        </p:nvGrpSpPr>
        <p:grpSpPr>
          <a:xfrm>
            <a:off x="583624" y="3135405"/>
            <a:ext cx="10981209" cy="1437409"/>
            <a:chOff x="583624" y="3144087"/>
            <a:chExt cx="10981209" cy="1437409"/>
          </a:xfrm>
        </p:grpSpPr>
        <p:sp>
          <p:nvSpPr>
            <p:cNvPr id="45" name="Google Shape;717;p6">
              <a:extLst>
                <a:ext uri="{FF2B5EF4-FFF2-40B4-BE49-F238E27FC236}">
                  <a16:creationId xmlns:a16="http://schemas.microsoft.com/office/drawing/2014/main" id="{32901D65-8316-0A41-AEBE-6CEEB9929096}"/>
                </a:ext>
              </a:extLst>
            </p:cNvPr>
            <p:cNvSpPr/>
            <p:nvPr/>
          </p:nvSpPr>
          <p:spPr>
            <a:xfrm>
              <a:off x="583624" y="3144087"/>
              <a:ext cx="10981209" cy="60881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Times New Roman"/>
                  <a:cs typeface="Times New Roman"/>
                  <a:sym typeface="Times New Roman"/>
                </a:rPr>
                <a:t>Landscape Analysis</a:t>
              </a:r>
              <a:endParaRPr/>
            </a:p>
          </p:txBody>
        </p:sp>
        <p:sp>
          <p:nvSpPr>
            <p:cNvPr id="46" name="Google Shape;718;p6">
              <a:extLst>
                <a:ext uri="{FF2B5EF4-FFF2-40B4-BE49-F238E27FC236}">
                  <a16:creationId xmlns:a16="http://schemas.microsoft.com/office/drawing/2014/main" id="{D4D481F0-AF70-F245-B408-8F1562DFFFE5}"/>
                </a:ext>
              </a:extLst>
            </p:cNvPr>
            <p:cNvSpPr txBox="1"/>
            <p:nvPr/>
          </p:nvSpPr>
          <p:spPr>
            <a:xfrm>
              <a:off x="601279" y="3996721"/>
              <a:ext cx="10963554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Wingdings" pitchFamily="2" charset="2"/>
                <a:buChar char="§"/>
              </a:pPr>
              <a:r>
                <a:rPr lang="en-US" sz="1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Survey research to see how college campuses engage with environmental causes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Wingdings" pitchFamily="2" charset="2"/>
                <a:buChar char="§"/>
              </a:pPr>
              <a:r>
                <a:rPr lang="en-US" sz="1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Research on awareness campaigns and fundraising events on college campuses</a:t>
              </a:r>
              <a:endParaRPr/>
            </a:p>
          </p:txBody>
        </p:sp>
      </p:grpSp>
      <p:pic>
        <p:nvPicPr>
          <p:cNvPr id="47" name="Graphic 46" descr="Research outline">
            <a:extLst>
              <a:ext uri="{FF2B5EF4-FFF2-40B4-BE49-F238E27FC236}">
                <a16:creationId xmlns:a16="http://schemas.microsoft.com/office/drawing/2014/main" id="{E7A707B0-5E5E-A84E-9D0C-13E9D5FD6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85804" y="1617799"/>
            <a:ext cx="457200" cy="457200"/>
          </a:xfrm>
          <a:prstGeom prst="rect">
            <a:avLst/>
          </a:prstGeom>
        </p:spPr>
      </p:pic>
      <p:pic>
        <p:nvPicPr>
          <p:cNvPr id="48" name="Graphic 47" descr="Target Audience outline">
            <a:extLst>
              <a:ext uri="{FF2B5EF4-FFF2-40B4-BE49-F238E27FC236}">
                <a16:creationId xmlns:a16="http://schemas.microsoft.com/office/drawing/2014/main" id="{1BA297FB-EA03-A148-B705-8C8495CAB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5804" y="3197845"/>
            <a:ext cx="457200" cy="457200"/>
          </a:xfrm>
          <a:prstGeom prst="rect">
            <a:avLst/>
          </a:prstGeom>
        </p:spPr>
      </p:pic>
      <p:sp>
        <p:nvSpPr>
          <p:cNvPr id="49" name="Google Shape;696;p6">
            <a:extLst>
              <a:ext uri="{FF2B5EF4-FFF2-40B4-BE49-F238E27FC236}">
                <a16:creationId xmlns:a16="http://schemas.microsoft.com/office/drawing/2014/main" id="{F9CD1DDC-E8D6-BA45-87BA-807A80958D3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407667" y="6269600"/>
            <a:ext cx="1399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r>
              <a:rPr lang="en-US">
                <a:solidFill>
                  <a:schemeClr val="dk1"/>
                </a:solidFill>
              </a:rPr>
              <a:t>Research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0" name="Google Shape;697;p6">
            <a:extLst>
              <a:ext uri="{FF2B5EF4-FFF2-40B4-BE49-F238E27FC236}">
                <a16:creationId xmlns:a16="http://schemas.microsoft.com/office/drawing/2014/main" id="{DD3DB124-D3FF-3542-B53C-35AE6363F73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996451" y="6411799"/>
            <a:ext cx="1399968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/>
              <a:t>Recommendations</a:t>
            </a:r>
            <a:endParaRPr/>
          </a:p>
        </p:txBody>
      </p:sp>
      <p:sp>
        <p:nvSpPr>
          <p:cNvPr id="51" name="Google Shape;698;p6">
            <a:extLst>
              <a:ext uri="{FF2B5EF4-FFF2-40B4-BE49-F238E27FC236}">
                <a16:creationId xmlns:a16="http://schemas.microsoft.com/office/drawing/2014/main" id="{086B844F-EBAE-0741-8F57-BCD07B683F84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8605667" y="6411799"/>
            <a:ext cx="11080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52" name="Google Shape;699;p6">
            <a:extLst>
              <a:ext uri="{FF2B5EF4-FFF2-40B4-BE49-F238E27FC236}">
                <a16:creationId xmlns:a16="http://schemas.microsoft.com/office/drawing/2014/main" id="{C5D5B8B4-BE61-FE41-ACD5-6197159BF28B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2422600" y="6411799"/>
            <a:ext cx="11080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53" name="Google Shape;710;p6">
            <a:extLst>
              <a:ext uri="{FF2B5EF4-FFF2-40B4-BE49-F238E27FC236}">
                <a16:creationId xmlns:a16="http://schemas.microsoft.com/office/drawing/2014/main" id="{AD921EDD-CF65-FF4A-92E2-E7A4BE23D06F}"/>
              </a:ext>
            </a:extLst>
          </p:cNvPr>
          <p:cNvSpPr txBox="1"/>
          <p:nvPr/>
        </p:nvSpPr>
        <p:spPr>
          <a:xfrm>
            <a:off x="5407667" y="6269600"/>
            <a:ext cx="1399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Research</a:t>
            </a:r>
            <a:endParaRPr/>
          </a:p>
        </p:txBody>
      </p:sp>
      <p:sp>
        <p:nvSpPr>
          <p:cNvPr id="54" name="Google Shape;711;p6">
            <a:extLst>
              <a:ext uri="{FF2B5EF4-FFF2-40B4-BE49-F238E27FC236}">
                <a16:creationId xmlns:a16="http://schemas.microsoft.com/office/drawing/2014/main" id="{2F6DE408-62F0-C749-BC28-FF2F46560A40}"/>
              </a:ext>
            </a:extLst>
          </p:cNvPr>
          <p:cNvSpPr/>
          <p:nvPr/>
        </p:nvSpPr>
        <p:spPr>
          <a:xfrm>
            <a:off x="3723900" y="6370632"/>
            <a:ext cx="1682999" cy="314718"/>
          </a:xfrm>
          <a:prstGeom prst="chevron">
            <a:avLst>
              <a:gd name="adj" fmla="val 50000"/>
            </a:avLst>
          </a:prstGeom>
          <a:solidFill>
            <a:srgbClr val="051627"/>
          </a:solidFill>
          <a:ln w="12700" cap="flat" cmpd="sng">
            <a:solidFill>
              <a:srgbClr val="011E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Scope</a:t>
            </a:r>
            <a:endParaRPr/>
          </a:p>
        </p:txBody>
      </p:sp>
      <p:sp>
        <p:nvSpPr>
          <p:cNvPr id="55" name="Google Shape;712;p6">
            <a:extLst>
              <a:ext uri="{FF2B5EF4-FFF2-40B4-BE49-F238E27FC236}">
                <a16:creationId xmlns:a16="http://schemas.microsoft.com/office/drawing/2014/main" id="{F495EDE9-AD90-C444-B1D9-812FF78812A7}"/>
              </a:ext>
            </a:extLst>
          </p:cNvPr>
          <p:cNvSpPr/>
          <p:nvPr/>
        </p:nvSpPr>
        <p:spPr>
          <a:xfrm>
            <a:off x="5250385" y="6369468"/>
            <a:ext cx="1682999" cy="314718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Survey Results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808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body" idx="1"/>
          </p:nvPr>
        </p:nvSpPr>
        <p:spPr>
          <a:xfrm>
            <a:off x="11512456" y="6261627"/>
            <a:ext cx="512064" cy="5303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/>
              <a:t>6</a:t>
            </a:r>
          </a:p>
        </p:txBody>
      </p:sp>
      <p:sp>
        <p:nvSpPr>
          <p:cNvPr id="3" name="Google Shape;723;p7">
            <a:extLst>
              <a:ext uri="{FF2B5EF4-FFF2-40B4-BE49-F238E27FC236}">
                <a16:creationId xmlns:a16="http://schemas.microsoft.com/office/drawing/2014/main" id="{B801FFBF-8090-4F48-8EF3-A19B33C44A1E}"/>
              </a:ext>
            </a:extLst>
          </p:cNvPr>
          <p:cNvSpPr txBox="1">
            <a:spLocks/>
          </p:cNvSpPr>
          <p:nvPr/>
        </p:nvSpPr>
        <p:spPr>
          <a:xfrm>
            <a:off x="-66842" y="596222"/>
            <a:ext cx="11483513" cy="53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608965" indent="-304165">
              <a:spcBef>
                <a:spcPts val="1067"/>
              </a:spcBef>
              <a:buSzPts val="1400"/>
            </a:pPr>
            <a:r>
              <a:rPr lang="en-US" sz="1600"/>
              <a:t>Our team is wrapping up Phase 4 and moving on to Phase 5 to finish recommendations and start the implementation process</a:t>
            </a:r>
            <a:endParaRPr lang="en-US"/>
          </a:p>
          <a:p>
            <a:pPr marL="608965" indent="-304165">
              <a:spcBef>
                <a:spcPts val="1067"/>
              </a:spcBef>
              <a:buSzPts val="1400"/>
            </a:pPr>
            <a:endParaRPr lang="en-US" sz="1600"/>
          </a:p>
        </p:txBody>
      </p:sp>
      <p:sp>
        <p:nvSpPr>
          <p:cNvPr id="4" name="Google Shape;724;p7">
            <a:extLst>
              <a:ext uri="{FF2B5EF4-FFF2-40B4-BE49-F238E27FC236}">
                <a16:creationId xmlns:a16="http://schemas.microsoft.com/office/drawing/2014/main" id="{D5270A43-DFF1-5F42-A596-074CB495E4AD}"/>
              </a:ext>
            </a:extLst>
          </p:cNvPr>
          <p:cNvSpPr txBox="1">
            <a:spLocks/>
          </p:cNvSpPr>
          <p:nvPr/>
        </p:nvSpPr>
        <p:spPr>
          <a:xfrm>
            <a:off x="194204" y="348732"/>
            <a:ext cx="85832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/>
              <a:t>Project Scope: Timeline</a:t>
            </a:r>
          </a:p>
        </p:txBody>
      </p:sp>
      <p:grpSp>
        <p:nvGrpSpPr>
          <p:cNvPr id="5" name="Google Shape;731;p7">
            <a:extLst>
              <a:ext uri="{FF2B5EF4-FFF2-40B4-BE49-F238E27FC236}">
                <a16:creationId xmlns:a16="http://schemas.microsoft.com/office/drawing/2014/main" id="{231BE88C-929D-E041-ABCF-DFBE469D7FFA}"/>
              </a:ext>
            </a:extLst>
          </p:cNvPr>
          <p:cNvGrpSpPr/>
          <p:nvPr/>
        </p:nvGrpSpPr>
        <p:grpSpPr>
          <a:xfrm>
            <a:off x="403982" y="1297593"/>
            <a:ext cx="11370040" cy="4330570"/>
            <a:chOff x="266739" y="1311478"/>
            <a:chExt cx="11370040" cy="4330570"/>
          </a:xfrm>
        </p:grpSpPr>
        <p:grpSp>
          <p:nvGrpSpPr>
            <p:cNvPr id="6" name="Google Shape;732;p7">
              <a:extLst>
                <a:ext uri="{FF2B5EF4-FFF2-40B4-BE49-F238E27FC236}">
                  <a16:creationId xmlns:a16="http://schemas.microsoft.com/office/drawing/2014/main" id="{AB88DC50-B8C8-3240-AFDF-C7877D1FAACF}"/>
                </a:ext>
              </a:extLst>
            </p:cNvPr>
            <p:cNvGrpSpPr/>
            <p:nvPr/>
          </p:nvGrpSpPr>
          <p:grpSpPr>
            <a:xfrm>
              <a:off x="266739" y="2807852"/>
              <a:ext cx="11370040" cy="1237343"/>
              <a:chOff x="522514" y="2207953"/>
              <a:chExt cx="11370040" cy="1237343"/>
            </a:xfrm>
          </p:grpSpPr>
          <p:sp>
            <p:nvSpPr>
              <p:cNvPr id="17" name="Google Shape;733;p7">
                <a:extLst>
                  <a:ext uri="{FF2B5EF4-FFF2-40B4-BE49-F238E27FC236}">
                    <a16:creationId xmlns:a16="http://schemas.microsoft.com/office/drawing/2014/main" id="{81773ED7-1DA9-C541-B25F-49DD6606A528}"/>
                  </a:ext>
                </a:extLst>
              </p:cNvPr>
              <p:cNvSpPr/>
              <p:nvPr/>
            </p:nvSpPr>
            <p:spPr>
              <a:xfrm>
                <a:off x="522514" y="2207953"/>
                <a:ext cx="2286000" cy="1237343"/>
              </a:xfrm>
              <a:prstGeom prst="rect">
                <a:avLst/>
              </a:prstGeom>
              <a:solidFill>
                <a:srgbClr val="051627"/>
              </a:solidFill>
              <a:ln w="762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Phase 1</a:t>
                </a:r>
                <a:endParaRPr/>
              </a:p>
            </p:txBody>
          </p:sp>
          <p:sp>
            <p:nvSpPr>
              <p:cNvPr id="18" name="Google Shape;734;p7">
                <a:extLst>
                  <a:ext uri="{FF2B5EF4-FFF2-40B4-BE49-F238E27FC236}">
                    <a16:creationId xmlns:a16="http://schemas.microsoft.com/office/drawing/2014/main" id="{A364F344-6530-FC4B-8294-0DDBB11E56BE}"/>
                  </a:ext>
                </a:extLst>
              </p:cNvPr>
              <p:cNvSpPr/>
              <p:nvPr/>
            </p:nvSpPr>
            <p:spPr>
              <a:xfrm>
                <a:off x="2750377" y="2207953"/>
                <a:ext cx="2286000" cy="1237343"/>
              </a:xfrm>
              <a:prstGeom prst="rect">
                <a:avLst/>
              </a:prstGeom>
              <a:solidFill>
                <a:srgbClr val="0D3863"/>
              </a:solidFill>
              <a:ln w="762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Phase 2</a:t>
                </a:r>
                <a:endParaRPr/>
              </a:p>
            </p:txBody>
          </p:sp>
          <p:sp>
            <p:nvSpPr>
              <p:cNvPr id="19" name="Google Shape;735;p7">
                <a:extLst>
                  <a:ext uri="{FF2B5EF4-FFF2-40B4-BE49-F238E27FC236}">
                    <a16:creationId xmlns:a16="http://schemas.microsoft.com/office/drawing/2014/main" id="{292B8D50-67AA-1B4B-BFE3-13368F4E6FBC}"/>
                  </a:ext>
                </a:extLst>
              </p:cNvPr>
              <p:cNvSpPr/>
              <p:nvPr/>
            </p:nvSpPr>
            <p:spPr>
              <a:xfrm>
                <a:off x="5036377" y="2207953"/>
                <a:ext cx="2286000" cy="1237343"/>
              </a:xfrm>
              <a:prstGeom prst="rect">
                <a:avLst/>
              </a:prstGeom>
              <a:solidFill>
                <a:srgbClr val="1B71C6"/>
              </a:solidFill>
              <a:ln w="762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Phase 3</a:t>
                </a:r>
                <a:endParaRPr/>
              </a:p>
            </p:txBody>
          </p:sp>
          <p:sp>
            <p:nvSpPr>
              <p:cNvPr id="20" name="Google Shape;736;p7">
                <a:extLst>
                  <a:ext uri="{FF2B5EF4-FFF2-40B4-BE49-F238E27FC236}">
                    <a16:creationId xmlns:a16="http://schemas.microsoft.com/office/drawing/2014/main" id="{A77383E4-F7BC-9D41-973C-26FBA3462898}"/>
                  </a:ext>
                </a:extLst>
              </p:cNvPr>
              <p:cNvSpPr/>
              <p:nvPr/>
            </p:nvSpPr>
            <p:spPr>
              <a:xfrm>
                <a:off x="7320554" y="2207953"/>
                <a:ext cx="2286000" cy="1237343"/>
              </a:xfrm>
              <a:prstGeom prst="rect">
                <a:avLst/>
              </a:prstGeom>
              <a:solidFill>
                <a:srgbClr val="68A9EA"/>
              </a:solidFill>
              <a:ln w="762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Phase 4</a:t>
                </a:r>
                <a:endParaRPr/>
              </a:p>
            </p:txBody>
          </p:sp>
          <p:sp>
            <p:nvSpPr>
              <p:cNvPr id="21" name="Google Shape;737;p7">
                <a:extLst>
                  <a:ext uri="{FF2B5EF4-FFF2-40B4-BE49-F238E27FC236}">
                    <a16:creationId xmlns:a16="http://schemas.microsoft.com/office/drawing/2014/main" id="{1AFA8BAD-4995-BF4C-978F-3EE83E72D48A}"/>
                  </a:ext>
                </a:extLst>
              </p:cNvPr>
              <p:cNvSpPr/>
              <p:nvPr/>
            </p:nvSpPr>
            <p:spPr>
              <a:xfrm>
                <a:off x="9606554" y="2207953"/>
                <a:ext cx="2286000" cy="1237343"/>
              </a:xfrm>
              <a:prstGeom prst="rect">
                <a:avLst/>
              </a:prstGeom>
              <a:solidFill>
                <a:srgbClr val="A4CBF2"/>
              </a:solidFill>
              <a:ln w="762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Phase 5</a:t>
                </a:r>
                <a:endParaRPr/>
              </a:p>
            </p:txBody>
          </p:sp>
        </p:grpSp>
        <p:sp>
          <p:nvSpPr>
            <p:cNvPr id="7" name="Google Shape;738;p7">
              <a:extLst>
                <a:ext uri="{FF2B5EF4-FFF2-40B4-BE49-F238E27FC236}">
                  <a16:creationId xmlns:a16="http://schemas.microsoft.com/office/drawing/2014/main" id="{8BAD51D5-4B50-174D-AF75-6657927DE694}"/>
                </a:ext>
              </a:extLst>
            </p:cNvPr>
            <p:cNvSpPr txBox="1"/>
            <p:nvPr/>
          </p:nvSpPr>
          <p:spPr>
            <a:xfrm>
              <a:off x="466310" y="1311478"/>
              <a:ext cx="1886857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Project Kick off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Distributing roles and focuses</a:t>
              </a:r>
              <a:endParaRPr/>
            </a:p>
          </p:txBody>
        </p:sp>
        <p:sp>
          <p:nvSpPr>
            <p:cNvPr id="8" name="Google Shape;739;p7">
              <a:extLst>
                <a:ext uri="{FF2B5EF4-FFF2-40B4-BE49-F238E27FC236}">
                  <a16:creationId xmlns:a16="http://schemas.microsoft.com/office/drawing/2014/main" id="{9D39BBE9-B138-154A-ABF6-346EE3A4D2D0}"/>
                </a:ext>
              </a:extLst>
            </p:cNvPr>
            <p:cNvSpPr txBox="1"/>
            <p:nvPr/>
          </p:nvSpPr>
          <p:spPr>
            <a:xfrm>
              <a:off x="2150374" y="4872607"/>
              <a:ext cx="3044371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Secondary Research </a:t>
              </a:r>
              <a:endParaRPr>
                <a:solidFill>
                  <a:schemeClr val="tx1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Collecting and compiling research from outside sources</a:t>
              </a:r>
              <a:endParaRPr/>
            </a:p>
          </p:txBody>
        </p:sp>
        <p:sp>
          <p:nvSpPr>
            <p:cNvPr id="9" name="Google Shape;740;p7">
              <a:extLst>
                <a:ext uri="{FF2B5EF4-FFF2-40B4-BE49-F238E27FC236}">
                  <a16:creationId xmlns:a16="http://schemas.microsoft.com/office/drawing/2014/main" id="{2712BA3D-91AD-4A49-AD03-E41412B77060}"/>
                </a:ext>
              </a:extLst>
            </p:cNvPr>
            <p:cNvSpPr txBox="1"/>
            <p:nvPr/>
          </p:nvSpPr>
          <p:spPr>
            <a:xfrm>
              <a:off x="4615225" y="1311478"/>
              <a:ext cx="3044371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Analysis and Recommendation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Defining Best Practices and putting together next steps</a:t>
              </a:r>
              <a:endParaRPr/>
            </a:p>
          </p:txBody>
        </p:sp>
        <p:cxnSp>
          <p:nvCxnSpPr>
            <p:cNvPr id="10" name="Google Shape;741;p7">
              <a:extLst>
                <a:ext uri="{FF2B5EF4-FFF2-40B4-BE49-F238E27FC236}">
                  <a16:creationId xmlns:a16="http://schemas.microsoft.com/office/drawing/2014/main" id="{5AACEB48-0F68-D545-93BE-4E4F04C9AA0A}"/>
                </a:ext>
              </a:extLst>
            </p:cNvPr>
            <p:cNvCxnSpPr/>
            <p:nvPr/>
          </p:nvCxnSpPr>
          <p:spPr>
            <a:xfrm>
              <a:off x="1409738" y="2080919"/>
              <a:ext cx="0" cy="63318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" name="Google Shape;742;p7">
              <a:extLst>
                <a:ext uri="{FF2B5EF4-FFF2-40B4-BE49-F238E27FC236}">
                  <a16:creationId xmlns:a16="http://schemas.microsoft.com/office/drawing/2014/main" id="{026DE473-CF6F-FF4F-8175-F171F7EA6043}"/>
                </a:ext>
              </a:extLst>
            </p:cNvPr>
            <p:cNvCxnSpPr/>
            <p:nvPr/>
          </p:nvCxnSpPr>
          <p:spPr>
            <a:xfrm>
              <a:off x="3672560" y="4219400"/>
              <a:ext cx="0" cy="63318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" name="Google Shape;743;p7">
              <a:extLst>
                <a:ext uri="{FF2B5EF4-FFF2-40B4-BE49-F238E27FC236}">
                  <a16:creationId xmlns:a16="http://schemas.microsoft.com/office/drawing/2014/main" id="{D5E3830E-4EF1-544A-B91D-6D018A442A6E}"/>
                </a:ext>
              </a:extLst>
            </p:cNvPr>
            <p:cNvCxnSpPr/>
            <p:nvPr/>
          </p:nvCxnSpPr>
          <p:spPr>
            <a:xfrm>
              <a:off x="5979006" y="2080919"/>
              <a:ext cx="0" cy="63318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" name="Google Shape;744;p7">
              <a:extLst>
                <a:ext uri="{FF2B5EF4-FFF2-40B4-BE49-F238E27FC236}">
                  <a16:creationId xmlns:a16="http://schemas.microsoft.com/office/drawing/2014/main" id="{B505F78B-DCE2-FE4D-90F5-B4760DDD9C56}"/>
                </a:ext>
              </a:extLst>
            </p:cNvPr>
            <p:cNvSpPr txBox="1"/>
            <p:nvPr/>
          </p:nvSpPr>
          <p:spPr>
            <a:xfrm>
              <a:off x="7008160" y="4872606"/>
              <a:ext cx="2473590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accen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Final Deliverable</a:t>
              </a:r>
              <a:endParaRPr>
                <a:solidFill>
                  <a:schemeClr val="accent1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Presenting Final recommendations</a:t>
              </a:r>
              <a:endParaRPr/>
            </a:p>
          </p:txBody>
        </p:sp>
        <p:sp>
          <p:nvSpPr>
            <p:cNvPr id="14" name="Google Shape;745;p7">
              <a:extLst>
                <a:ext uri="{FF2B5EF4-FFF2-40B4-BE49-F238E27FC236}">
                  <a16:creationId xmlns:a16="http://schemas.microsoft.com/office/drawing/2014/main" id="{A808EA33-F453-014B-815D-1713004A61A7}"/>
                </a:ext>
              </a:extLst>
            </p:cNvPr>
            <p:cNvSpPr txBox="1"/>
            <p:nvPr/>
          </p:nvSpPr>
          <p:spPr>
            <a:xfrm>
              <a:off x="9738871" y="1311478"/>
              <a:ext cx="1892342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Follow-up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After project is complete, check-in to see progress </a:t>
              </a:r>
              <a:endParaRPr/>
            </a:p>
          </p:txBody>
        </p:sp>
        <p:cxnSp>
          <p:nvCxnSpPr>
            <p:cNvPr id="15" name="Google Shape;746;p7">
              <a:extLst>
                <a:ext uri="{FF2B5EF4-FFF2-40B4-BE49-F238E27FC236}">
                  <a16:creationId xmlns:a16="http://schemas.microsoft.com/office/drawing/2014/main" id="{E1BC17CC-A37C-3B46-A58A-9609D2D9B0DC}"/>
                </a:ext>
              </a:extLst>
            </p:cNvPr>
            <p:cNvCxnSpPr/>
            <p:nvPr/>
          </p:nvCxnSpPr>
          <p:spPr>
            <a:xfrm>
              <a:off x="8249962" y="4219400"/>
              <a:ext cx="0" cy="63318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" name="Google Shape;747;p7">
              <a:extLst>
                <a:ext uri="{FF2B5EF4-FFF2-40B4-BE49-F238E27FC236}">
                  <a16:creationId xmlns:a16="http://schemas.microsoft.com/office/drawing/2014/main" id="{F4617174-CA1A-DD40-BFD9-C69A76902B90}"/>
                </a:ext>
              </a:extLst>
            </p:cNvPr>
            <p:cNvCxnSpPr/>
            <p:nvPr/>
          </p:nvCxnSpPr>
          <p:spPr>
            <a:xfrm>
              <a:off x="10685042" y="2291482"/>
              <a:ext cx="0" cy="42262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3" name="Google Shape;728;p7">
            <a:extLst>
              <a:ext uri="{FF2B5EF4-FFF2-40B4-BE49-F238E27FC236}">
                <a16:creationId xmlns:a16="http://schemas.microsoft.com/office/drawing/2014/main" id="{FF03B9F7-9C2B-2D49-8114-C2866B8AC68B}"/>
              </a:ext>
            </a:extLst>
          </p:cNvPr>
          <p:cNvSpPr txBox="1">
            <a:spLocks/>
          </p:cNvSpPr>
          <p:nvPr/>
        </p:nvSpPr>
        <p:spPr>
          <a:xfrm>
            <a:off x="7037041" y="6411799"/>
            <a:ext cx="1327304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SzPts val="900"/>
            </a:pPr>
            <a:r>
              <a:rPr lang="en-US"/>
              <a:t>Recommendations</a:t>
            </a:r>
          </a:p>
        </p:txBody>
      </p:sp>
      <p:sp>
        <p:nvSpPr>
          <p:cNvPr id="24" name="Google Shape;729;p7">
            <a:extLst>
              <a:ext uri="{FF2B5EF4-FFF2-40B4-BE49-F238E27FC236}">
                <a16:creationId xmlns:a16="http://schemas.microsoft.com/office/drawing/2014/main" id="{B6D2668D-99B2-F141-AD9C-A7DF73FCEF82}"/>
              </a:ext>
            </a:extLst>
          </p:cNvPr>
          <p:cNvSpPr txBox="1">
            <a:spLocks/>
          </p:cNvSpPr>
          <p:nvPr/>
        </p:nvSpPr>
        <p:spPr>
          <a:xfrm>
            <a:off x="8605667" y="6411799"/>
            <a:ext cx="11080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SzPts val="900"/>
            </a:pPr>
            <a:r>
              <a:rPr lang="en-US"/>
              <a:t>Next Steps</a:t>
            </a:r>
          </a:p>
        </p:txBody>
      </p:sp>
      <p:sp>
        <p:nvSpPr>
          <p:cNvPr id="25" name="Google Shape;730;p7">
            <a:extLst>
              <a:ext uri="{FF2B5EF4-FFF2-40B4-BE49-F238E27FC236}">
                <a16:creationId xmlns:a16="http://schemas.microsoft.com/office/drawing/2014/main" id="{E781CC9B-C6D0-7A4B-AE42-A0DEA141C16C}"/>
              </a:ext>
            </a:extLst>
          </p:cNvPr>
          <p:cNvSpPr txBox="1">
            <a:spLocks/>
          </p:cNvSpPr>
          <p:nvPr/>
        </p:nvSpPr>
        <p:spPr>
          <a:xfrm>
            <a:off x="2422600" y="6411799"/>
            <a:ext cx="1108000" cy="2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SzPts val="900"/>
            </a:pPr>
            <a:r>
              <a:rPr lang="en-US"/>
              <a:t>Introductions</a:t>
            </a:r>
          </a:p>
        </p:txBody>
      </p:sp>
      <p:sp>
        <p:nvSpPr>
          <p:cNvPr id="26" name="Google Shape;748;p7">
            <a:extLst>
              <a:ext uri="{FF2B5EF4-FFF2-40B4-BE49-F238E27FC236}">
                <a16:creationId xmlns:a16="http://schemas.microsoft.com/office/drawing/2014/main" id="{17956BDC-9D22-074C-B14A-5C83DBF3133F}"/>
              </a:ext>
            </a:extLst>
          </p:cNvPr>
          <p:cNvSpPr/>
          <p:nvPr/>
        </p:nvSpPr>
        <p:spPr>
          <a:xfrm>
            <a:off x="3723900" y="6370632"/>
            <a:ext cx="1682999" cy="314718"/>
          </a:xfrm>
          <a:prstGeom prst="chevron">
            <a:avLst>
              <a:gd name="adj" fmla="val 50000"/>
            </a:avLst>
          </a:prstGeom>
          <a:solidFill>
            <a:srgbClr val="051627"/>
          </a:solidFill>
          <a:ln w="12700" cap="flat" cmpd="sng">
            <a:solidFill>
              <a:srgbClr val="011E3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Scope</a:t>
            </a:r>
            <a:endParaRPr/>
          </a:p>
        </p:txBody>
      </p:sp>
      <p:sp>
        <p:nvSpPr>
          <p:cNvPr id="27" name="Google Shape;749;p7">
            <a:extLst>
              <a:ext uri="{FF2B5EF4-FFF2-40B4-BE49-F238E27FC236}">
                <a16:creationId xmlns:a16="http://schemas.microsoft.com/office/drawing/2014/main" id="{59B2CFE1-5B3F-3E45-88EA-024199EEF2D3}"/>
              </a:ext>
            </a:extLst>
          </p:cNvPr>
          <p:cNvSpPr/>
          <p:nvPr/>
        </p:nvSpPr>
        <p:spPr>
          <a:xfrm>
            <a:off x="5257929" y="6369468"/>
            <a:ext cx="1675455" cy="314718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Survey Results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6159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8"/>
          <p:cNvSpPr txBox="1">
            <a:spLocks noGrp="1"/>
          </p:cNvSpPr>
          <p:nvPr>
            <p:ph type="body" idx="2"/>
          </p:nvPr>
        </p:nvSpPr>
        <p:spPr>
          <a:xfrm>
            <a:off x="11512456" y="6268164"/>
            <a:ext cx="512064" cy="530352"/>
          </a:xfrm>
          <a:prstGeom prst="rect">
            <a:avLst/>
          </a:prstGeom>
          <a:noFill/>
          <a:ln w="9525" cap="flat" cmpd="sng">
            <a:solidFill>
              <a:srgbClr val="021E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7</a:t>
            </a:r>
          </a:p>
        </p:txBody>
      </p:sp>
      <p:sp>
        <p:nvSpPr>
          <p:cNvPr id="756" name="Google Shape;756;p8"/>
          <p:cNvSpPr/>
          <p:nvPr/>
        </p:nvSpPr>
        <p:spPr>
          <a:xfrm>
            <a:off x="0" y="3706091"/>
            <a:ext cx="9753600" cy="1004455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Survey Results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304;p7">
            <a:extLst>
              <a:ext uri="{FF2B5EF4-FFF2-40B4-BE49-F238E27FC236}">
                <a16:creationId xmlns:a16="http://schemas.microsoft.com/office/drawing/2014/main" id="{A17872BE-1126-4940-93A7-93EC4990D4DA}"/>
              </a:ext>
            </a:extLst>
          </p:cNvPr>
          <p:cNvSpPr txBox="1">
            <a:spLocks noGrp="1"/>
          </p:cNvSpPr>
          <p:nvPr>
            <p:ph type="body" idx="7"/>
          </p:nvPr>
        </p:nvSpPr>
        <p:spPr>
          <a:xfrm>
            <a:off x="236538" y="323331"/>
            <a:ext cx="8582997" cy="44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Survey: Summary of Statistics</a:t>
            </a:r>
          </a:p>
        </p:txBody>
      </p:sp>
      <p:sp>
        <p:nvSpPr>
          <p:cNvPr id="27" name="Google Shape;305;p7">
            <a:extLst>
              <a:ext uri="{FF2B5EF4-FFF2-40B4-BE49-F238E27FC236}">
                <a16:creationId xmlns:a16="http://schemas.microsoft.com/office/drawing/2014/main" id="{8E3E120C-B159-5849-B04F-B3D9690258BF}"/>
              </a:ext>
            </a:extLst>
          </p:cNvPr>
          <p:cNvSpPr txBox="1">
            <a:spLocks noGrp="1"/>
          </p:cNvSpPr>
          <p:nvPr>
            <p:ph type="body" idx="8"/>
          </p:nvPr>
        </p:nvSpPr>
        <p:spPr>
          <a:xfrm>
            <a:off x="236538" y="784009"/>
            <a:ext cx="11483514" cy="25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US"/>
              <a:t>A summary of survey respondent demographics, environmental interests, and willingness to donate/contribute to a cause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2081FB-6E2C-7749-843A-594A3E29CCCC}"/>
              </a:ext>
            </a:extLst>
          </p:cNvPr>
          <p:cNvSpPr/>
          <p:nvPr/>
        </p:nvSpPr>
        <p:spPr>
          <a:xfrm>
            <a:off x="599606" y="1327576"/>
            <a:ext cx="3567659" cy="4549752"/>
          </a:xfrm>
          <a:prstGeom prst="rect">
            <a:avLst/>
          </a:prstGeom>
          <a:ln w="95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D4C73C-5C41-B74B-9E0B-683E5C0771F7}"/>
              </a:ext>
            </a:extLst>
          </p:cNvPr>
          <p:cNvCxnSpPr>
            <a:cxnSpLocks/>
          </p:cNvCxnSpPr>
          <p:nvPr/>
        </p:nvCxnSpPr>
        <p:spPr>
          <a:xfrm>
            <a:off x="700939" y="3775780"/>
            <a:ext cx="336499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3F4D35-EBF5-AC47-88EF-E258FA59A7FD}"/>
              </a:ext>
            </a:extLst>
          </p:cNvPr>
          <p:cNvCxnSpPr>
            <a:cxnSpLocks/>
          </p:cNvCxnSpPr>
          <p:nvPr/>
        </p:nvCxnSpPr>
        <p:spPr>
          <a:xfrm>
            <a:off x="702861" y="4968635"/>
            <a:ext cx="336114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B3140C5-91ED-F34B-B34D-9A1B5C4422A6}"/>
              </a:ext>
            </a:extLst>
          </p:cNvPr>
          <p:cNvSpPr/>
          <p:nvPr/>
        </p:nvSpPr>
        <p:spPr>
          <a:xfrm>
            <a:off x="1079269" y="2269176"/>
            <a:ext cx="358346" cy="1126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936308-6237-9A46-BB21-3096516203C2}"/>
              </a:ext>
            </a:extLst>
          </p:cNvPr>
          <p:cNvSpPr/>
          <p:nvPr/>
        </p:nvSpPr>
        <p:spPr>
          <a:xfrm>
            <a:off x="1664848" y="2421630"/>
            <a:ext cx="358346" cy="9614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8C45F8C-7C1D-BC49-88DE-CABD69E13226}"/>
              </a:ext>
            </a:extLst>
          </p:cNvPr>
          <p:cNvSpPr/>
          <p:nvPr/>
        </p:nvSpPr>
        <p:spPr>
          <a:xfrm>
            <a:off x="2231515" y="2733317"/>
            <a:ext cx="358346" cy="64255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48A86FB-CC69-DB47-B9F7-D180CF53C893}"/>
              </a:ext>
            </a:extLst>
          </p:cNvPr>
          <p:cNvSpPr/>
          <p:nvPr/>
        </p:nvSpPr>
        <p:spPr>
          <a:xfrm>
            <a:off x="2800057" y="2743422"/>
            <a:ext cx="358346" cy="6425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71069F-6865-3F48-809E-6DE5E7DFCCB3}"/>
              </a:ext>
            </a:extLst>
          </p:cNvPr>
          <p:cNvSpPr/>
          <p:nvPr/>
        </p:nvSpPr>
        <p:spPr>
          <a:xfrm>
            <a:off x="3421738" y="3040854"/>
            <a:ext cx="358346" cy="34511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A31AD3-F0E1-6A4E-BFA0-2F61130999A4}"/>
              </a:ext>
            </a:extLst>
          </p:cNvPr>
          <p:cNvSpPr txBox="1"/>
          <p:nvPr/>
        </p:nvSpPr>
        <p:spPr>
          <a:xfrm>
            <a:off x="964226" y="1975876"/>
            <a:ext cx="5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35%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841F6B-E046-8F4F-B8FB-0873FA643442}"/>
              </a:ext>
            </a:extLst>
          </p:cNvPr>
          <p:cNvSpPr/>
          <p:nvPr/>
        </p:nvSpPr>
        <p:spPr>
          <a:xfrm>
            <a:off x="4312171" y="1327576"/>
            <a:ext cx="3567659" cy="4549752"/>
          </a:xfrm>
          <a:prstGeom prst="rect">
            <a:avLst/>
          </a:prstGeom>
          <a:ln w="95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96254B0-BFC6-3447-87F0-330C5AD3E662}"/>
              </a:ext>
            </a:extLst>
          </p:cNvPr>
          <p:cNvSpPr/>
          <p:nvPr/>
        </p:nvSpPr>
        <p:spPr>
          <a:xfrm>
            <a:off x="8024735" y="1327576"/>
            <a:ext cx="3567659" cy="4549752"/>
          </a:xfrm>
          <a:prstGeom prst="rect">
            <a:avLst/>
          </a:prstGeom>
          <a:ln w="95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CDEBE96-A12C-294E-8C81-8B3ECD2E944F}"/>
              </a:ext>
            </a:extLst>
          </p:cNvPr>
          <p:cNvSpPr txBox="1"/>
          <p:nvPr/>
        </p:nvSpPr>
        <p:spPr>
          <a:xfrm>
            <a:off x="1629201" y="2109498"/>
            <a:ext cx="540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26%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BB44AFE-E4C6-5440-B1EF-4DD588B18801}"/>
              </a:ext>
            </a:extLst>
          </p:cNvPr>
          <p:cNvSpPr txBox="1"/>
          <p:nvPr/>
        </p:nvSpPr>
        <p:spPr>
          <a:xfrm>
            <a:off x="2139515" y="2444426"/>
            <a:ext cx="542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19%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695212-E826-5744-BA6B-BC9B5AE5DC19}"/>
              </a:ext>
            </a:extLst>
          </p:cNvPr>
          <p:cNvSpPr txBox="1"/>
          <p:nvPr/>
        </p:nvSpPr>
        <p:spPr>
          <a:xfrm>
            <a:off x="2711329" y="2464650"/>
            <a:ext cx="535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19%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C81119A-927C-3847-9CBB-54AFA4A17E6E}"/>
              </a:ext>
            </a:extLst>
          </p:cNvPr>
          <p:cNvSpPr txBox="1"/>
          <p:nvPr/>
        </p:nvSpPr>
        <p:spPr>
          <a:xfrm>
            <a:off x="3407507" y="2763011"/>
            <a:ext cx="510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2BB2341-1390-064A-BCCB-DF64D15E3FCF}"/>
              </a:ext>
            </a:extLst>
          </p:cNvPr>
          <p:cNvSpPr txBox="1"/>
          <p:nvPr/>
        </p:nvSpPr>
        <p:spPr>
          <a:xfrm>
            <a:off x="1079269" y="3448563"/>
            <a:ext cx="358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Jr.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FA96AA-5428-3F4F-863F-57B7A94A674B}"/>
              </a:ext>
            </a:extLst>
          </p:cNvPr>
          <p:cNvSpPr txBox="1"/>
          <p:nvPr/>
        </p:nvSpPr>
        <p:spPr>
          <a:xfrm>
            <a:off x="1525584" y="3442096"/>
            <a:ext cx="636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Soph.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FF10AB-D249-3F49-BFB9-3D8131012A2F}"/>
              </a:ext>
            </a:extLst>
          </p:cNvPr>
          <p:cNvSpPr txBox="1"/>
          <p:nvPr/>
        </p:nvSpPr>
        <p:spPr>
          <a:xfrm>
            <a:off x="2199582" y="3440494"/>
            <a:ext cx="422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Sr.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C0F289B-15BD-384A-A80B-AB9D5AA0A29F}"/>
              </a:ext>
            </a:extLst>
          </p:cNvPr>
          <p:cNvSpPr txBox="1"/>
          <p:nvPr/>
        </p:nvSpPr>
        <p:spPr>
          <a:xfrm>
            <a:off x="2650398" y="3437325"/>
            <a:ext cx="657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Fresh.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5674D8D-18BC-E24D-BF40-76878A9E777F}"/>
              </a:ext>
            </a:extLst>
          </p:cNvPr>
          <p:cNvSpPr txBox="1"/>
          <p:nvPr/>
        </p:nvSpPr>
        <p:spPr>
          <a:xfrm>
            <a:off x="3309027" y="3433454"/>
            <a:ext cx="583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Grad.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3380F6-0075-5F46-81D2-EF456AD19106}"/>
              </a:ext>
            </a:extLst>
          </p:cNvPr>
          <p:cNvSpPr txBox="1"/>
          <p:nvPr/>
        </p:nvSpPr>
        <p:spPr>
          <a:xfrm>
            <a:off x="700939" y="1349005"/>
            <a:ext cx="336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Demographics</a:t>
            </a:r>
          </a:p>
        </p:txBody>
      </p:sp>
      <p:pic>
        <p:nvPicPr>
          <p:cNvPr id="55" name="Graphic 54" descr="User outline">
            <a:extLst>
              <a:ext uri="{FF2B5EF4-FFF2-40B4-BE49-F238E27FC236}">
                <a16:creationId xmlns:a16="http://schemas.microsoft.com/office/drawing/2014/main" id="{F6CAE171-D5DD-7346-9743-89F937095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701" y="3801844"/>
            <a:ext cx="914400" cy="914400"/>
          </a:xfrm>
          <a:prstGeom prst="rect">
            <a:avLst/>
          </a:prstGeom>
        </p:spPr>
      </p:pic>
      <p:pic>
        <p:nvPicPr>
          <p:cNvPr id="56" name="Graphic 55" descr="User outline">
            <a:extLst>
              <a:ext uri="{FF2B5EF4-FFF2-40B4-BE49-F238E27FC236}">
                <a16:creationId xmlns:a16="http://schemas.microsoft.com/office/drawing/2014/main" id="{A41B738D-861C-184A-9D08-39AA69D75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70116" y="3802932"/>
            <a:ext cx="914400" cy="914400"/>
          </a:xfrm>
          <a:prstGeom prst="rect">
            <a:avLst/>
          </a:prstGeom>
        </p:spPr>
      </p:pic>
      <p:pic>
        <p:nvPicPr>
          <p:cNvPr id="57" name="Graphic 56" descr="User outline">
            <a:extLst>
              <a:ext uri="{FF2B5EF4-FFF2-40B4-BE49-F238E27FC236}">
                <a16:creationId xmlns:a16="http://schemas.microsoft.com/office/drawing/2014/main" id="{6F943587-DC70-9449-994A-9766123C7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9673" y="3802932"/>
            <a:ext cx="914400" cy="9144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6B7559F-78E5-B24B-9F8F-A56530B332BA}"/>
              </a:ext>
            </a:extLst>
          </p:cNvPr>
          <p:cNvSpPr txBox="1"/>
          <p:nvPr/>
        </p:nvSpPr>
        <p:spPr>
          <a:xfrm>
            <a:off x="964602" y="4607339"/>
            <a:ext cx="773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Female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F3EBF91-5703-AE47-A03C-BCA5EEBD5CAC}"/>
              </a:ext>
            </a:extLst>
          </p:cNvPr>
          <p:cNvSpPr txBox="1"/>
          <p:nvPr/>
        </p:nvSpPr>
        <p:spPr>
          <a:xfrm>
            <a:off x="2053365" y="4634098"/>
            <a:ext cx="628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Male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42C1BA2-FC36-3747-9C14-8FB67D066558}"/>
              </a:ext>
            </a:extLst>
          </p:cNvPr>
          <p:cNvSpPr txBox="1"/>
          <p:nvPr/>
        </p:nvSpPr>
        <p:spPr>
          <a:xfrm>
            <a:off x="2781443" y="4608779"/>
            <a:ext cx="1128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Nonbinary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AD6F6BD-8E95-7342-A667-26E45E7B3B98}"/>
              </a:ext>
            </a:extLst>
          </p:cNvPr>
          <p:cNvSpPr txBox="1"/>
          <p:nvPr/>
        </p:nvSpPr>
        <p:spPr>
          <a:xfrm>
            <a:off x="1116793" y="4317472"/>
            <a:ext cx="606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80%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E9C6E7E-9F9D-6C49-AE37-0CAE8BF5F020}"/>
              </a:ext>
            </a:extLst>
          </p:cNvPr>
          <p:cNvSpPr txBox="1"/>
          <p:nvPr/>
        </p:nvSpPr>
        <p:spPr>
          <a:xfrm>
            <a:off x="2090102" y="4323088"/>
            <a:ext cx="560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19%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1164E69-0CA3-704C-8547-1B4DEBB1C34D}"/>
              </a:ext>
            </a:extLst>
          </p:cNvPr>
          <p:cNvSpPr txBox="1"/>
          <p:nvPr/>
        </p:nvSpPr>
        <p:spPr>
          <a:xfrm>
            <a:off x="3094037" y="4323088"/>
            <a:ext cx="487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1%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167703B-0238-CA4E-9FEB-8AAF3ED8B78D}"/>
              </a:ext>
            </a:extLst>
          </p:cNvPr>
          <p:cNvCxnSpPr>
            <a:cxnSpLocks/>
          </p:cNvCxnSpPr>
          <p:nvPr/>
        </p:nvCxnSpPr>
        <p:spPr>
          <a:xfrm>
            <a:off x="729809" y="1858798"/>
            <a:ext cx="336499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F7B4D059-5994-1841-8086-90A267B37829}"/>
              </a:ext>
            </a:extLst>
          </p:cNvPr>
          <p:cNvSpPr txBox="1"/>
          <p:nvPr/>
        </p:nvSpPr>
        <p:spPr>
          <a:xfrm>
            <a:off x="791749" y="5132372"/>
            <a:ext cx="1078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82%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080BEBB-0E66-A046-BC73-D5606DB01BB5}"/>
              </a:ext>
            </a:extLst>
          </p:cNvPr>
          <p:cNvSpPr txBox="1"/>
          <p:nvPr/>
        </p:nvSpPr>
        <p:spPr>
          <a:xfrm>
            <a:off x="1899350" y="5038234"/>
            <a:ext cx="2233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Of respondents are involved in 1 or multiple RSO’s on their college campus</a:t>
            </a:r>
          </a:p>
        </p:txBody>
      </p:sp>
      <p:pic>
        <p:nvPicPr>
          <p:cNvPr id="67" name="Picture 66" descr="Chart, pie chart&#10;&#10;Description automatically generated">
            <a:extLst>
              <a:ext uri="{FF2B5EF4-FFF2-40B4-BE49-F238E27FC236}">
                <a16:creationId xmlns:a16="http://schemas.microsoft.com/office/drawing/2014/main" id="{23D6AA94-176A-CE45-9234-C2A624E71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553" y="1346927"/>
            <a:ext cx="1401906" cy="144825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237F3E64-840D-CD45-8D9B-382359FE3071}"/>
              </a:ext>
            </a:extLst>
          </p:cNvPr>
          <p:cNvSpPr txBox="1"/>
          <p:nvPr/>
        </p:nvSpPr>
        <p:spPr>
          <a:xfrm>
            <a:off x="5841798" y="1572288"/>
            <a:ext cx="1951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Interest in internships with environmental organizations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4281A47-F272-5940-B052-71214719EA8A}"/>
              </a:ext>
            </a:extLst>
          </p:cNvPr>
          <p:cNvCxnSpPr>
            <a:cxnSpLocks/>
          </p:cNvCxnSpPr>
          <p:nvPr/>
        </p:nvCxnSpPr>
        <p:spPr>
          <a:xfrm>
            <a:off x="4428629" y="2787539"/>
            <a:ext cx="336499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C70741EE-3657-0C48-B1FE-EA1F4A096257}"/>
              </a:ext>
            </a:extLst>
          </p:cNvPr>
          <p:cNvSpPr/>
          <p:nvPr/>
        </p:nvSpPr>
        <p:spPr>
          <a:xfrm>
            <a:off x="4304159" y="2850027"/>
            <a:ext cx="3613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Donation Experience</a:t>
            </a:r>
          </a:p>
        </p:txBody>
      </p:sp>
      <p:graphicFrame>
        <p:nvGraphicFramePr>
          <p:cNvPr id="71" name="Chart 70">
            <a:extLst>
              <a:ext uri="{FF2B5EF4-FFF2-40B4-BE49-F238E27FC236}">
                <a16:creationId xmlns:a16="http://schemas.microsoft.com/office/drawing/2014/main" id="{1C1BDE49-F590-B748-9293-7CAF701FEC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996078"/>
              </p:ext>
            </p:extLst>
          </p:nvPr>
        </p:nvGraphicFramePr>
        <p:xfrm>
          <a:off x="5665907" y="3150705"/>
          <a:ext cx="2104427" cy="1665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7DDCE9B1-7EDF-8B4B-81D1-A7EB2DF271A5}"/>
              </a:ext>
            </a:extLst>
          </p:cNvPr>
          <p:cNvSpPr txBox="1"/>
          <p:nvPr/>
        </p:nvSpPr>
        <p:spPr>
          <a:xfrm>
            <a:off x="4384492" y="3287617"/>
            <a:ext cx="139491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50">
                <a:latin typeface="Times New Roman" panose="02020603050405020304" pitchFamily="18" charset="0"/>
                <a:cs typeface="Times New Roman" panose="02020603050405020304" pitchFamily="18" charset="0"/>
              </a:rPr>
              <a:t>Have not donated</a:t>
            </a:r>
          </a:p>
          <a:p>
            <a:pPr algn="r"/>
            <a:r>
              <a:rPr lang="en-US" sz="1250"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</a:p>
          <a:p>
            <a:pPr algn="r"/>
            <a:r>
              <a:rPr lang="en-US" sz="125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</a:p>
          <a:p>
            <a:pPr algn="r"/>
            <a:r>
              <a:rPr lang="en-US" sz="1250">
                <a:latin typeface="Times New Roman" panose="02020603050405020304" pitchFamily="18" charset="0"/>
                <a:cs typeface="Times New Roman" panose="02020603050405020304" pitchFamily="18" charset="0"/>
              </a:rPr>
              <a:t>RSO</a:t>
            </a:r>
          </a:p>
          <a:p>
            <a:pPr algn="r"/>
            <a:r>
              <a:rPr lang="en-US" sz="1250">
                <a:latin typeface="Times New Roman" panose="02020603050405020304" pitchFamily="18" charset="0"/>
                <a:cs typeface="Times New Roman" panose="02020603050405020304" pitchFamily="18" charset="0"/>
              </a:rPr>
              <a:t>In-person event</a:t>
            </a:r>
          </a:p>
          <a:p>
            <a:pPr algn="r"/>
            <a:r>
              <a:rPr lang="en-US" sz="1250">
                <a:latin typeface="Times New Roman" panose="02020603050405020304" pitchFamily="18" charset="0"/>
                <a:cs typeface="Times New Roman" panose="02020603050405020304" pitchFamily="18" charset="0"/>
              </a:rPr>
              <a:t>Social Media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F9A105F-6B86-9749-BD47-4938792384E9}"/>
              </a:ext>
            </a:extLst>
          </p:cNvPr>
          <p:cNvCxnSpPr>
            <a:cxnSpLocks/>
          </p:cNvCxnSpPr>
          <p:nvPr/>
        </p:nvCxnSpPr>
        <p:spPr>
          <a:xfrm>
            <a:off x="4428628" y="4828352"/>
            <a:ext cx="336499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132AC424-7EF9-204E-864F-AF5A5EF94049}"/>
              </a:ext>
            </a:extLst>
          </p:cNvPr>
          <p:cNvSpPr txBox="1"/>
          <p:nvPr/>
        </p:nvSpPr>
        <p:spPr>
          <a:xfrm>
            <a:off x="4238453" y="4806372"/>
            <a:ext cx="1753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are willing to volunteer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B56AA54-2F76-BB47-B495-FF349992E3BA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096000" y="4828352"/>
            <a:ext cx="1" cy="104897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771825EA-BF6C-FB4D-8D4F-2CDC19352A0C}"/>
              </a:ext>
            </a:extLst>
          </p:cNvPr>
          <p:cNvSpPr txBox="1"/>
          <p:nvPr/>
        </p:nvSpPr>
        <p:spPr>
          <a:xfrm>
            <a:off x="6108491" y="4822258"/>
            <a:ext cx="1799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79%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are willing to spread awareness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Graphic 76" descr="Water outline">
            <a:extLst>
              <a:ext uri="{FF2B5EF4-FFF2-40B4-BE49-F238E27FC236}">
                <a16:creationId xmlns:a16="http://schemas.microsoft.com/office/drawing/2014/main" id="{D03FE104-3F3B-4A4D-BC5D-5F95F2935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13509" y="1873353"/>
            <a:ext cx="628897" cy="628897"/>
          </a:xfrm>
          <a:prstGeom prst="rect">
            <a:avLst/>
          </a:prstGeom>
        </p:spPr>
      </p:pic>
      <p:pic>
        <p:nvPicPr>
          <p:cNvPr id="78" name="Graphic 77" descr="Power Plant outline">
            <a:extLst>
              <a:ext uri="{FF2B5EF4-FFF2-40B4-BE49-F238E27FC236}">
                <a16:creationId xmlns:a16="http://schemas.microsoft.com/office/drawing/2014/main" id="{C68F7453-0638-3941-AE61-7329352535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86408" y="1910968"/>
            <a:ext cx="648300" cy="648300"/>
          </a:xfrm>
          <a:prstGeom prst="rect">
            <a:avLst/>
          </a:prstGeom>
        </p:spPr>
      </p:pic>
      <p:pic>
        <p:nvPicPr>
          <p:cNvPr id="79" name="Graphic 78" descr="Renewable Energy outline">
            <a:extLst>
              <a:ext uri="{FF2B5EF4-FFF2-40B4-BE49-F238E27FC236}">
                <a16:creationId xmlns:a16="http://schemas.microsoft.com/office/drawing/2014/main" id="{F7759D85-16FD-D740-8172-1B0F475EC0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74632" y="1868407"/>
            <a:ext cx="682772" cy="682772"/>
          </a:xfrm>
          <a:prstGeom prst="rect">
            <a:avLst/>
          </a:prstGeom>
        </p:spPr>
      </p:pic>
      <p:pic>
        <p:nvPicPr>
          <p:cNvPr id="80" name="Graphic 79" descr="Thermometer outline">
            <a:extLst>
              <a:ext uri="{FF2B5EF4-FFF2-40B4-BE49-F238E27FC236}">
                <a16:creationId xmlns:a16="http://schemas.microsoft.com/office/drawing/2014/main" id="{1598B752-E5A7-274F-BDDE-237D055A72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829684" y="1878415"/>
            <a:ext cx="682772" cy="68277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5D6EB8F2-48F5-1746-B977-EBEDC0FFA2C2}"/>
              </a:ext>
            </a:extLst>
          </p:cNvPr>
          <p:cNvSpPr txBox="1"/>
          <p:nvPr/>
        </p:nvSpPr>
        <p:spPr>
          <a:xfrm>
            <a:off x="7996288" y="2499174"/>
            <a:ext cx="878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Drinking water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00DD312-BB2F-BD4C-A19B-8BB31D6A281C}"/>
              </a:ext>
            </a:extLst>
          </p:cNvPr>
          <p:cNvSpPr txBox="1"/>
          <p:nvPr/>
        </p:nvSpPr>
        <p:spPr>
          <a:xfrm>
            <a:off x="8884571" y="2606895"/>
            <a:ext cx="878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Pollution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501A646-EC7E-114C-A605-BAC1C1D19D70}"/>
              </a:ext>
            </a:extLst>
          </p:cNvPr>
          <p:cNvSpPr txBox="1"/>
          <p:nvPr/>
        </p:nvSpPr>
        <p:spPr>
          <a:xfrm>
            <a:off x="9802351" y="2507611"/>
            <a:ext cx="103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Renewable Energy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4687656-A95E-974E-A671-71E0DBECC297}"/>
              </a:ext>
            </a:extLst>
          </p:cNvPr>
          <p:cNvSpPr txBox="1"/>
          <p:nvPr/>
        </p:nvSpPr>
        <p:spPr>
          <a:xfrm>
            <a:off x="10727994" y="2535558"/>
            <a:ext cx="878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Climate Crisis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5FA3E51-8744-E242-88E7-862CD5FC10E8}"/>
              </a:ext>
            </a:extLst>
          </p:cNvPr>
          <p:cNvCxnSpPr>
            <a:cxnSpLocks/>
          </p:cNvCxnSpPr>
          <p:nvPr/>
        </p:nvCxnSpPr>
        <p:spPr>
          <a:xfrm>
            <a:off x="8113163" y="3063042"/>
            <a:ext cx="336499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7B979720-40EF-B748-896F-789F0E907DE5}"/>
              </a:ext>
            </a:extLst>
          </p:cNvPr>
          <p:cNvSpPr txBox="1"/>
          <p:nvPr/>
        </p:nvSpPr>
        <p:spPr>
          <a:xfrm>
            <a:off x="8018304" y="3066109"/>
            <a:ext cx="12535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45%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are willing to donate $5-10 monthly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2B80B94-3095-5E43-AD2A-C61390C06508}"/>
              </a:ext>
            </a:extLst>
          </p:cNvPr>
          <p:cNvCxnSpPr>
            <a:cxnSpLocks/>
          </p:cNvCxnSpPr>
          <p:nvPr/>
        </p:nvCxnSpPr>
        <p:spPr>
          <a:xfrm flipH="1">
            <a:off x="9300273" y="3067340"/>
            <a:ext cx="4822" cy="118748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636AEC54-1816-834D-B7E5-5744D796D0E2}"/>
              </a:ext>
            </a:extLst>
          </p:cNvPr>
          <p:cNvSpPr txBox="1"/>
          <p:nvPr/>
        </p:nvSpPr>
        <p:spPr>
          <a:xfrm>
            <a:off x="9300273" y="3082677"/>
            <a:ext cx="22663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56%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are willing to donate $10+ to a cause they’re passionate about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79A262E-0D98-C149-9BC8-E95494AC6858}"/>
              </a:ext>
            </a:extLst>
          </p:cNvPr>
          <p:cNvCxnSpPr>
            <a:cxnSpLocks/>
          </p:cNvCxnSpPr>
          <p:nvPr/>
        </p:nvCxnSpPr>
        <p:spPr>
          <a:xfrm>
            <a:off x="8113163" y="4254541"/>
            <a:ext cx="336499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0" name="Picture 89" descr="Chart, pie chart&#10;&#10;Description automatically generated">
            <a:extLst>
              <a:ext uri="{FF2B5EF4-FFF2-40B4-BE49-F238E27FC236}">
                <a16:creationId xmlns:a16="http://schemas.microsoft.com/office/drawing/2014/main" id="{931DCAA3-B6AB-DE45-87CA-4727FFBBC0F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746" r="24654" b="22580"/>
          <a:stretch/>
        </p:blipFill>
        <p:spPr>
          <a:xfrm>
            <a:off x="9147356" y="4584547"/>
            <a:ext cx="1014794" cy="977946"/>
          </a:xfrm>
          <a:prstGeom prst="rect">
            <a:avLst/>
          </a:prstGeom>
        </p:spPr>
      </p:pic>
      <p:pic>
        <p:nvPicPr>
          <p:cNvPr id="91" name="Picture 9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2D495DD-DD10-3145-9096-44CEE02609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25328" y="4470613"/>
            <a:ext cx="1413351" cy="1181111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8F56098B-87B8-2C44-82F2-2D8267840FFC}"/>
              </a:ext>
            </a:extLst>
          </p:cNvPr>
          <p:cNvSpPr txBox="1"/>
          <p:nvPr/>
        </p:nvSpPr>
        <p:spPr>
          <a:xfrm>
            <a:off x="8113163" y="4500719"/>
            <a:ext cx="11510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Nonprofits they are most likely to support or donate to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D859DC-56AB-0347-ABC3-C8CB01F49AF5}"/>
              </a:ext>
            </a:extLst>
          </p:cNvPr>
          <p:cNvSpPr txBox="1"/>
          <p:nvPr/>
        </p:nvSpPr>
        <p:spPr>
          <a:xfrm>
            <a:off x="8034121" y="1406379"/>
            <a:ext cx="3521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Issues that are considered most urgent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9A1335-B000-AE49-BD8A-DB827D8E64C7}"/>
              </a:ext>
            </a:extLst>
          </p:cNvPr>
          <p:cNvSpPr txBox="1"/>
          <p:nvPr/>
        </p:nvSpPr>
        <p:spPr>
          <a:xfrm>
            <a:off x="2492912" y="6385191"/>
            <a:ext cx="1040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772133D-DFFF-A04A-BE3F-8F86342BB42C}"/>
              </a:ext>
            </a:extLst>
          </p:cNvPr>
          <p:cNvSpPr txBox="1"/>
          <p:nvPr/>
        </p:nvSpPr>
        <p:spPr>
          <a:xfrm>
            <a:off x="4041717" y="6385191"/>
            <a:ext cx="104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Project Scope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CEEF31F-6112-E44D-92FB-DF4EB3229397}"/>
              </a:ext>
            </a:extLst>
          </p:cNvPr>
          <p:cNvSpPr txBox="1"/>
          <p:nvPr/>
        </p:nvSpPr>
        <p:spPr>
          <a:xfrm>
            <a:off x="5548183" y="6385191"/>
            <a:ext cx="1136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Survey Results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3897094-73E5-E149-8B2A-6103DED9F32B}"/>
              </a:ext>
            </a:extLst>
          </p:cNvPr>
          <p:cNvSpPr txBox="1"/>
          <p:nvPr/>
        </p:nvSpPr>
        <p:spPr>
          <a:xfrm>
            <a:off x="7008069" y="6385191"/>
            <a:ext cx="1406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2D541E-4075-9C4F-B743-105D0414A24A}"/>
              </a:ext>
            </a:extLst>
          </p:cNvPr>
          <p:cNvSpPr txBox="1"/>
          <p:nvPr/>
        </p:nvSpPr>
        <p:spPr>
          <a:xfrm>
            <a:off x="8704191" y="6385191"/>
            <a:ext cx="886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</a:p>
        </p:txBody>
      </p:sp>
      <p:sp>
        <p:nvSpPr>
          <p:cNvPr id="104" name="Google Shape;755;p8">
            <a:extLst>
              <a:ext uri="{FF2B5EF4-FFF2-40B4-BE49-F238E27FC236}">
                <a16:creationId xmlns:a16="http://schemas.microsoft.com/office/drawing/2014/main" id="{E5E3F50C-B6A4-BC41-9A16-D7FAB255251C}"/>
              </a:ext>
            </a:extLst>
          </p:cNvPr>
          <p:cNvSpPr txBox="1">
            <a:spLocks/>
          </p:cNvSpPr>
          <p:nvPr/>
        </p:nvSpPr>
        <p:spPr>
          <a:xfrm>
            <a:off x="11464020" y="6254187"/>
            <a:ext cx="512064" cy="530352"/>
          </a:xfrm>
          <a:prstGeom prst="rect">
            <a:avLst/>
          </a:prstGeom>
          <a:noFill/>
          <a:ln w="9525" cap="flat" cmpd="sng">
            <a:solidFill>
              <a:srgbClr val="021E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180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6036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8"/>
          <p:cNvSpPr txBox="1">
            <a:spLocks noGrp="1"/>
          </p:cNvSpPr>
          <p:nvPr>
            <p:ph type="body" idx="2"/>
          </p:nvPr>
        </p:nvSpPr>
        <p:spPr>
          <a:xfrm>
            <a:off x="11512456" y="6268164"/>
            <a:ext cx="512064" cy="530352"/>
          </a:xfrm>
          <a:prstGeom prst="rect">
            <a:avLst/>
          </a:prstGeom>
          <a:noFill/>
          <a:ln w="9525" cap="flat" cmpd="sng">
            <a:solidFill>
              <a:srgbClr val="021E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9</a:t>
            </a:r>
            <a:endParaRPr/>
          </a:p>
        </p:txBody>
      </p:sp>
      <p:sp>
        <p:nvSpPr>
          <p:cNvPr id="756" name="Google Shape;756;p8"/>
          <p:cNvSpPr/>
          <p:nvPr/>
        </p:nvSpPr>
        <p:spPr>
          <a:xfrm>
            <a:off x="0" y="3706091"/>
            <a:ext cx="9753600" cy="1004455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Marketing Recommendations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80362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CNO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47D20"/>
      </a:accent1>
      <a:accent2>
        <a:srgbClr val="011E3E"/>
      </a:accent2>
      <a:accent3>
        <a:srgbClr val="0075D6"/>
      </a:accent3>
      <a:accent4>
        <a:srgbClr val="66BAFF"/>
      </a:accent4>
      <a:accent5>
        <a:srgbClr val="CCE2F8"/>
      </a:accent5>
      <a:accent6>
        <a:srgbClr val="A5A5A5"/>
      </a:accent6>
      <a:hlink>
        <a:srgbClr val="C60000"/>
      </a:hlink>
      <a:folHlink>
        <a:srgbClr val="7545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120E5A1A7F2D47973288A78BDED69B" ma:contentTypeVersion="2" ma:contentTypeDescription="Create a new document." ma:contentTypeScope="" ma:versionID="35e7dcd7627f907f2b74bdacf66e1935">
  <xsd:schema xmlns:xsd="http://www.w3.org/2001/XMLSchema" xmlns:xs="http://www.w3.org/2001/XMLSchema" xmlns:p="http://schemas.microsoft.com/office/2006/metadata/properties" xmlns:ns2="e2c174a9-fd00-4c32-9d32-d0410e9afdb1" targetNamespace="http://schemas.microsoft.com/office/2006/metadata/properties" ma:root="true" ma:fieldsID="bd7c44e0948402750f452c1b8525824a" ns2:_="">
    <xsd:import namespace="e2c174a9-fd00-4c32-9d32-d0410e9afd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c174a9-fd00-4c32-9d32-d0410e9afd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E24229-881D-4A33-A00F-B5C47A8DFA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0D6A13-85EA-4A7C-84E5-27CDECA8B16B}">
  <ds:schemaRefs>
    <ds:schemaRef ds:uri="e2c174a9-fd00-4c32-9d32-d0410e9afdb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9C29EE0-58EF-4881-AC19-E678E740D19E}">
  <ds:schemaRefs>
    <ds:schemaRef ds:uri="e2c174a9-fd00-4c32-9d32-d0410e9afd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1884</TotalTime>
  <Words>3190</Words>
  <Application>Microsoft Macintosh PowerPoint</Application>
  <PresentationFormat>Widescreen</PresentationFormat>
  <Paragraphs>617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franco.mariani1021@gmail.com</dc:creator>
  <cp:lastModifiedBy>Riedl, Anna</cp:lastModifiedBy>
  <cp:revision>3</cp:revision>
  <dcterms:created xsi:type="dcterms:W3CDTF">2018-05-02T19:05:14Z</dcterms:created>
  <dcterms:modified xsi:type="dcterms:W3CDTF">2021-12-05T04:48:08Z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0x01010064120E5A1A7F2D47973288A78BDED69B</vt:lpwstr>
  </property>
</Properties>
</file>