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5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en-US"/>
    </a:defPPr>
    <a:lvl1pPr marL="0" indent="0" algn="l" defTabSz="914400" rtl="0" eaLnBrk="1" latinLnBrk="0" hangingPunct="1">
      <a:lnSpc>
        <a:spcPct val="100000"/>
      </a:lnSpc>
      <a:defRPr lang="en-US" altLang="en-US" sz="1800" b="0" i="0" u="none" strike="noStrike" kern="1200" smtClean="0">
        <a:solidFill>
          <a:schemeClr val="tx1"/>
        </a:solidFill>
        <a:latin typeface="+mn-lt"/>
        <a:ea typeface="+mn-ea"/>
        <a:cs typeface="+mn-cs"/>
      </a:defRPr>
    </a:lvl1pPr>
    <a:lvl2pPr marL="457200" lvl="1" indent="0" algn="l" defTabSz="914400" rtl="0" eaLnBrk="1" latinLnBrk="0" hangingPunct="1">
      <a:lnSpc>
        <a:spcPct val="100000"/>
      </a:lnSpc>
      <a:defRPr lang="en-US" altLang="en-US" sz="1800" b="0" i="0" u="none" strike="noStrike" kern="1200" smtClean="0">
        <a:solidFill>
          <a:schemeClr val="tx1"/>
        </a:solidFill>
        <a:latin typeface="+mn-lt"/>
        <a:ea typeface="+mn-ea"/>
        <a:cs typeface="+mn-cs"/>
      </a:defRPr>
    </a:lvl2pPr>
    <a:lvl3pPr marL="914400" lvl="2" indent="0" algn="l" defTabSz="914400" rtl="0" eaLnBrk="1" latinLnBrk="0" hangingPunct="1">
      <a:lnSpc>
        <a:spcPct val="100000"/>
      </a:lnSpc>
      <a:defRPr lang="en-US" altLang="en-US" sz="1800" b="0" i="0" u="none" strike="noStrike" kern="1200" smtClean="0">
        <a:solidFill>
          <a:schemeClr val="tx1"/>
        </a:solidFill>
        <a:latin typeface="+mn-lt"/>
        <a:ea typeface="+mn-ea"/>
        <a:cs typeface="+mn-cs"/>
      </a:defRPr>
    </a:lvl3pPr>
    <a:lvl4pPr marL="1371600" lvl="3" indent="0" algn="l" defTabSz="914400" rtl="0" eaLnBrk="1" latinLnBrk="0" hangingPunct="1">
      <a:lnSpc>
        <a:spcPct val="100000"/>
      </a:lnSpc>
      <a:defRPr lang="en-US" altLang="en-US" sz="1800" b="0" i="0" u="none" strike="noStrike" kern="1200" smtClean="0">
        <a:solidFill>
          <a:schemeClr val="tx1"/>
        </a:solidFill>
        <a:latin typeface="+mn-lt"/>
        <a:ea typeface="+mn-ea"/>
        <a:cs typeface="+mn-cs"/>
      </a:defRPr>
    </a:lvl4pPr>
    <a:lvl5pPr marL="1828800" lvl="4" indent="0" algn="l" defTabSz="914400" rtl="0" eaLnBrk="1" latinLnBrk="0" hangingPunct="1">
      <a:lnSpc>
        <a:spcPct val="100000"/>
      </a:lnSpc>
      <a:defRPr lang="en-US" altLang="en-US" sz="1800" b="0" i="0" u="none" strike="noStrike" kern="1200" smtClean="0">
        <a:solidFill>
          <a:schemeClr val="tx1"/>
        </a:solidFill>
        <a:latin typeface="+mn-lt"/>
        <a:ea typeface="+mn-ea"/>
        <a:cs typeface="+mn-cs"/>
      </a:defRPr>
    </a:lvl5pPr>
    <a:lvl6pPr marL="2286000" lvl="5" indent="0" algn="l" defTabSz="914400" rtl="0" eaLnBrk="1" latinLnBrk="0" hangingPunct="1">
      <a:lnSpc>
        <a:spcPct val="100000"/>
      </a:lnSpc>
      <a:defRPr lang="en-US" altLang="en-US" sz="1800" b="0" i="0" u="none" strike="noStrike" kern="1200" smtClean="0">
        <a:solidFill>
          <a:schemeClr val="tx1"/>
        </a:solidFill>
        <a:latin typeface="+mn-lt"/>
        <a:ea typeface="+mn-ea"/>
        <a:cs typeface="+mn-cs"/>
      </a:defRPr>
    </a:lvl6pPr>
    <a:lvl7pPr marL="2743200" lvl="6" indent="0" algn="l" defTabSz="914400" rtl="0" eaLnBrk="1" latinLnBrk="0" hangingPunct="1">
      <a:lnSpc>
        <a:spcPct val="100000"/>
      </a:lnSpc>
      <a:defRPr lang="en-US" altLang="en-US" sz="1800" b="0" i="0" u="none" strike="noStrike" kern="1200" smtClean="0">
        <a:solidFill>
          <a:schemeClr val="tx1"/>
        </a:solidFill>
        <a:latin typeface="+mn-lt"/>
        <a:ea typeface="+mn-ea"/>
        <a:cs typeface="+mn-cs"/>
      </a:defRPr>
    </a:lvl7pPr>
    <a:lvl8pPr marL="3200400" lvl="7" indent="0" algn="l" defTabSz="914400" rtl="0" eaLnBrk="1" latinLnBrk="0" hangingPunct="1">
      <a:lnSpc>
        <a:spcPct val="100000"/>
      </a:lnSpc>
      <a:defRPr lang="en-US" altLang="en-US" sz="1800" b="0" i="0" u="none" strike="noStrike" kern="1200" smtClean="0">
        <a:solidFill>
          <a:schemeClr val="tx1"/>
        </a:solidFill>
        <a:latin typeface="+mn-lt"/>
        <a:ea typeface="+mn-ea"/>
        <a:cs typeface="+mn-cs"/>
      </a:defRPr>
    </a:lvl8pPr>
    <a:lvl9pPr marL="3657600" lvl="8" indent="0" algn="l" defTabSz="914400" rtl="0" eaLnBrk="1" latinLnBrk="0" hangingPunct="1">
      <a:lnSpc>
        <a:spcPct val="100000"/>
      </a:lnSpc>
      <a:defRPr lang="en-US" altLang="en-US" sz="1800" b="0" i="0" u="none" strike="noStrike" kern="1200" smtClean="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iedl, Anna" initials="RA" lastIdx="10" clrIdx="0">
    <p:extLst>
      <p:ext uri="{19B8F6BF-5375-455C-9EA6-DF929625EA0E}">
        <p15:presenceInfo xmlns:p15="http://schemas.microsoft.com/office/powerpoint/2012/main" userId="Riedl, Anna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1583" autoAdjust="0"/>
    <p:restoredTop sz="96405"/>
  </p:normalViewPr>
  <p:slideViewPr>
    <p:cSldViewPr snapToGrid="0" snapToObjects="1">
      <p:cViewPr varScale="1">
        <p:scale>
          <a:sx n="66" d="100"/>
          <a:sy n="66" d="100"/>
        </p:scale>
        <p:origin x="68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72562A-462A-D341-8212-6F9F9C4A3BFC}" type="datetimeFigureOut">
              <a:rPr lang="en-GB" smtClean="0"/>
              <a:t>09/08/2021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0F1997-DCE5-6344-9E9D-68127CD72C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43219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hape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  <a:noFill/>
          <a:ln>
            <a:noFill/>
          </a:ln>
        </p:spPr>
      </p:sp>
      <p:sp>
        <p:nvSpPr>
          <p:cNvPr id="45059" name="Shape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0" indent="0">
              <a:lnSpc>
                <a:spcPct val="90000"/>
              </a:lnSpc>
              <a:buNone/>
            </a:pPr>
            <a:r>
              <a:rPr lang="en-US" altLang="en-US" sz="1200" dirty="0"/>
              <a:t>A cleaner format to use</a:t>
            </a:r>
            <a:endParaRPr lang="en-US" altLang="en-US"/>
          </a:p>
          <a:p>
            <a:pPr lvl="1"/>
            <a:endParaRPr lang="en-US" altLang="en-US" sz="1400" baseline="0" dirty="0"/>
          </a:p>
          <a:p>
            <a:pPr lvl="1"/>
            <a:endParaRPr lang="en-US" altLang="en-US" sz="1400" dirty="0"/>
          </a:p>
        </p:txBody>
      </p:sp>
      <p:sp>
        <p:nvSpPr>
          <p:cNvPr id="45060" name="Shape"/>
          <p:cNvSpPr>
            <a:spLocks/>
          </p:cNvSpPr>
          <p:nvPr/>
        </p:nvSpPr>
        <p:spPr>
          <a:xfrm>
            <a:off x="5265542" y="6661503"/>
            <a:ext cx="4030861" cy="34889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98425" tIns="49530" rIns="98425" bIns="49530" anchor="b"/>
          <a:lstStyle/>
          <a:p>
            <a:pPr marL="0" indent="0" algn="r" defTabSz="984885" rtl="0" eaLnBrk="0" fontAlgn="auto" latinLnBrk="0" hangingPunct="0">
              <a:lnSpc>
                <a:spcPct val="100000"/>
              </a:lnSpc>
              <a:spcBef>
                <a:spcPct val="0"/>
              </a:spcBef>
              <a:buNone/>
            </a:pPr>
            <a:fld id="{CB6AEAF4-8D44-D59F-E156-D51E9714AC19}" type="slidenum">
              <a:rPr lang="en-US" altLang="en-US" sz="13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latin typeface="Times"/>
                <a:ea typeface="+mn-ea"/>
                <a:cs typeface="+mn-cs"/>
              </a:rPr>
              <a:t>1</a:t>
            </a:fld>
            <a:endParaRPr lang="en-US" altLang="en-US" sz="13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latin typeface="Times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DDD19-4B63-4E7D-8B01-3A04C45F27D7}" type="datetimeFigureOut">
              <a:rPr lang="en-US" smtClean="0"/>
              <a:t>8/9/2021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F52C9-1BE3-4264-98DD-CA8D7FAF1B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77729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DDD19-4B63-4E7D-8B01-3A04C45F27D7}" type="datetimeFigureOut">
              <a:rPr lang="en-US" smtClean="0"/>
              <a:t>8/9/2021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F52C9-1BE3-4264-98DD-CA8D7FAF1B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29426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DDD19-4B63-4E7D-8B01-3A04C45F27D7}" type="datetimeFigureOut">
              <a:rPr lang="en-US" smtClean="0"/>
              <a:t>8/9/2021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F52C9-1BE3-4264-98DD-CA8D7FAF1B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40343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, Subtitle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009" y="221062"/>
            <a:ext cx="11129433" cy="464740"/>
          </a:xfrm>
        </p:spPr>
        <p:txBody>
          <a:bodyPr/>
          <a:lstStyle>
            <a:lvl1pPr>
              <a:defRPr sz="3200" b="1"/>
            </a:lvl1pPr>
          </a:lstStyle>
          <a:p>
            <a:r>
              <a:rPr lang="en-US" dirty="0"/>
              <a:t>Click to edit Master title style</a:t>
            </a:r>
            <a:endParaRPr dirty="0"/>
          </a:p>
        </p:txBody>
      </p:sp>
      <p:sp>
        <p:nvSpPr>
          <p:cNvPr id="7" name="Text Placeholder 12"/>
          <p:cNvSpPr>
            <a:spLocks noGrp="1"/>
          </p:cNvSpPr>
          <p:nvPr>
            <p:ph type="body" sz="quarter" idx="13"/>
          </p:nvPr>
        </p:nvSpPr>
        <p:spPr>
          <a:xfrm>
            <a:off x="532345" y="727190"/>
            <a:ext cx="11128097" cy="343299"/>
          </a:xfrm>
        </p:spPr>
        <p:txBody>
          <a:bodyPr>
            <a:noAutofit/>
          </a:bodyPr>
          <a:lstStyle>
            <a:lvl1pPr marL="1588" indent="0">
              <a:spcBef>
                <a:spcPts val="0"/>
              </a:spcBef>
              <a:buFontTx/>
              <a:buNone/>
              <a:defRPr sz="2400" b="1" baseline="0">
                <a:solidFill>
                  <a:schemeClr val="accent1"/>
                </a:solidFill>
              </a:defRPr>
            </a:lvl1pPr>
            <a:lvl2pPr marL="1588" indent="0">
              <a:buFontTx/>
              <a:buNone/>
              <a:defRPr sz="2400"/>
            </a:lvl2pPr>
            <a:lvl3pPr marL="1588" indent="0">
              <a:buFontTx/>
              <a:buNone/>
              <a:defRPr sz="2400"/>
            </a:lvl3pPr>
            <a:lvl4pPr marL="1588" indent="0">
              <a:buFontTx/>
              <a:buNone/>
              <a:defRPr sz="2400"/>
            </a:lvl4pPr>
            <a:lvl5pPr marL="1588" indent="0">
              <a:buFontTx/>
              <a:buNone/>
              <a:defRPr sz="2400"/>
            </a:lvl5pPr>
            <a:lvl6pPr marL="1588" indent="0">
              <a:buFontTx/>
              <a:buNone/>
              <a:defRPr sz="2400"/>
            </a:lvl6pPr>
            <a:lvl7pPr marL="1588" indent="0">
              <a:buFontTx/>
              <a:buNone/>
              <a:defRPr sz="2400"/>
            </a:lvl7pPr>
            <a:lvl8pPr marL="1588" indent="0">
              <a:buFontTx/>
              <a:buNone/>
              <a:defRPr sz="2400"/>
            </a:lvl8pPr>
            <a:lvl9pPr marL="1588" indent="0">
              <a:buFontTx/>
              <a:buNone/>
              <a:defRPr sz="24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1295" y="1510954"/>
            <a:ext cx="11129420" cy="4432647"/>
          </a:xfrm>
        </p:spPr>
        <p:txBody>
          <a:bodyPr/>
          <a:lstStyle>
            <a:lvl2pPr>
              <a:defRPr sz="2400"/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135BC8-DC4D-CA43-A5BA-6F750C1D116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20660"/>
      </p:ext>
    </p:extLst>
  </p:cSld>
  <p:clrMapOvr>
    <a:masterClrMapping/>
  </p:clrMapOvr>
  <p:transition spd="med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DDD19-4B63-4E7D-8B01-3A04C45F27D7}" type="datetimeFigureOut">
              <a:rPr lang="en-US" smtClean="0"/>
              <a:t>8/9/2021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F52C9-1BE3-4264-98DD-CA8D7FAF1B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15200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DDD19-4B63-4E7D-8B01-3A04C45F27D7}" type="datetimeFigureOut">
              <a:rPr lang="en-US" smtClean="0"/>
              <a:t>8/9/2021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F52C9-1BE3-4264-98DD-CA8D7FAF1B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2781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DDD19-4B63-4E7D-8B01-3A04C45F27D7}" type="datetimeFigureOut">
              <a:rPr lang="en-US" smtClean="0"/>
              <a:t>8/9/2021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F52C9-1BE3-4264-98DD-CA8D7FAF1B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51060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DDD19-4B63-4E7D-8B01-3A04C45F27D7}" type="datetimeFigureOut">
              <a:rPr lang="en-US" smtClean="0"/>
              <a:t>8/9/2021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F52C9-1BE3-4264-98DD-CA8D7FAF1B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62792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DDD19-4B63-4E7D-8B01-3A04C45F27D7}" type="datetimeFigureOut">
              <a:rPr lang="en-US" smtClean="0"/>
              <a:t>8/9/2021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F52C9-1BE3-4264-98DD-CA8D7FAF1B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2889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DDD19-4B63-4E7D-8B01-3A04C45F27D7}" type="datetimeFigureOut">
              <a:rPr lang="en-US" smtClean="0"/>
              <a:t>8/9/2021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F52C9-1BE3-4264-98DD-CA8D7FAF1B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14421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DDD19-4B63-4E7D-8B01-3A04C45F27D7}" type="datetimeFigureOut">
              <a:rPr lang="en-US" smtClean="0"/>
              <a:t>8/9/2021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F52C9-1BE3-4264-98DD-CA8D7FAF1B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8829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DDD19-4B63-4E7D-8B01-3A04C45F27D7}" type="datetimeFigureOut">
              <a:rPr lang="en-US" smtClean="0"/>
              <a:t>8/9/2021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F52C9-1BE3-4264-98DD-CA8D7FAF1B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36626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CDDD19-4B63-4E7D-8B01-3A04C45F27D7}" type="datetimeFigureOut">
              <a:rPr lang="en-US" smtClean="0"/>
              <a:t>8/9/2021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0F52C9-1BE3-4264-98DD-CA8D7FAF1B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83916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  <p:sldLayoutId id="2147483697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aws.amazon.com/blogs/industries/how-lekker-energie-improves-customer-service-productivity-and-accessibility-with-amazon-connect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5" Type="http://schemas.openxmlformats.org/officeDocument/2006/relationships/hyperlink" Target="https://amzn.to/3dPAgTN" TargetMode="External"/><Relationship Id="rId4" Type="http://schemas.openxmlformats.org/officeDocument/2006/relationships/hyperlink" Target="https://www.aboutamazon.com/news/sustainability/reducing-carbon-by-moving-to-aws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4338" name="Connection Shape"/>
          <p:cNvCxnSpPr>
            <a:cxnSpLocks/>
          </p:cNvCxnSpPr>
          <p:nvPr/>
        </p:nvCxnSpPr>
        <p:spPr>
          <a:xfrm>
            <a:off x="766916" y="1946009"/>
            <a:ext cx="0" cy="3574052"/>
          </a:xfrm>
          <a:prstGeom prst="line">
            <a:avLst/>
          </a:prstGeom>
          <a:noFill/>
          <a:ln w="57150">
            <a:solidFill>
              <a:srgbClr val="FF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339" name="Shape"/>
          <p:cNvSpPr>
            <a:spLocks noGrp="1"/>
          </p:cNvSpPr>
          <p:nvPr>
            <p:ph type="title"/>
          </p:nvPr>
        </p:nvSpPr>
        <p:spPr>
          <a:xfrm>
            <a:off x="234427" y="47139"/>
            <a:ext cx="9412493" cy="46474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lstStyle/>
          <a:p>
            <a:r>
              <a:rPr lang="en-US" altLang="en-US" sz="2400" dirty="0">
                <a:cs typeface="Arial"/>
              </a:rPr>
              <a:t>VALUE MAP </a:t>
            </a:r>
            <a:r>
              <a:rPr lang="en-US" altLang="en-US" sz="2400" dirty="0"/>
              <a:t>for ONE </a:t>
            </a:r>
            <a:r>
              <a:rPr lang="en-US" altLang="en-US" sz="2400" dirty="0">
                <a:solidFill>
                  <a:schemeClr val="tx1"/>
                </a:solidFill>
              </a:rPr>
              <a:t>Gas</a:t>
            </a:r>
          </a:p>
        </p:txBody>
      </p:sp>
      <p:sp>
        <p:nvSpPr>
          <p:cNvPr id="14340" name="Shape"/>
          <p:cNvSpPr/>
          <p:nvPr/>
        </p:nvSpPr>
        <p:spPr>
          <a:xfrm>
            <a:off x="250727" y="2509155"/>
            <a:ext cx="3819832" cy="2116132"/>
          </a:xfrm>
          <a:prstGeom prst="rect">
            <a:avLst/>
          </a:prstGeom>
          <a:solidFill>
            <a:schemeClr val="bg1"/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91440" anchor="t"/>
          <a:lstStyle/>
          <a:p>
            <a:pPr mar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</a:pPr>
            <a:r>
              <a:rPr lang="en-US" altLang="en-US" sz="1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latin typeface="Calibri  "/>
                <a:ea typeface="+mn-ea"/>
                <a:cs typeface="Arial"/>
              </a:rPr>
              <a:t>Initiatives:</a:t>
            </a:r>
            <a:endParaRPr lang="en-US" altLang="en-US" dirty="0"/>
          </a:p>
          <a:p>
            <a:pPr marL="228600" indent="-22860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Font typeface="+mj-lt"/>
              <a:buAutoNum type="arabicPeriod"/>
            </a:pPr>
            <a:r>
              <a:rPr lang="en-US" altLang="en-US" sz="1000" dirty="0">
                <a:solidFill>
                  <a:schemeClr val="tx1"/>
                </a:solidFill>
              </a:rPr>
              <a:t>Market high-quality transportation, fractionation, processing, storage, and delivery options</a:t>
            </a:r>
          </a:p>
          <a:p>
            <a:pPr marL="228600" indent="-22860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Font typeface="+mj-lt"/>
              <a:buAutoNum type="arabicPeriod"/>
            </a:pPr>
            <a:r>
              <a:rPr lang="en-US" altLang="en-US" sz="1000" dirty="0">
                <a:solidFill>
                  <a:srgbClr val="000000"/>
                </a:solidFill>
                <a:latin typeface="Calibri  "/>
                <a:ea typeface="Calibri  "/>
                <a:cs typeface="Calibri  "/>
              </a:rPr>
              <a:t>Focus on maintaining a conservative financial profile and giving customers affordable rates and easy-to-use digital accessibility</a:t>
            </a:r>
          </a:p>
          <a:p>
            <a:pPr marL="228600" indent="-228600">
              <a:spcBef>
                <a:spcPct val="0"/>
              </a:spcBef>
              <a:buFont typeface="+mj-lt"/>
              <a:buAutoNum type="arabicPeriod"/>
            </a:pPr>
            <a:r>
              <a:rPr lang="en-US" altLang="en-US" sz="1000" dirty="0">
                <a:solidFill>
                  <a:schemeClr val="tx1"/>
                </a:solidFill>
              </a:rPr>
              <a:t>Invest in main line extensions in seven major metropolitan areas by building 26,400 new meters of pipeline systems</a:t>
            </a:r>
          </a:p>
          <a:p>
            <a:pPr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</a:pPr>
            <a:r>
              <a:rPr lang="en-US" altLang="en-US" sz="1000" dirty="0">
                <a:solidFill>
                  <a:schemeClr val="tx1"/>
                </a:solidFill>
              </a:rPr>
              <a:t>Metrics:</a:t>
            </a:r>
          </a:p>
          <a:p>
            <a:pPr marL="171450" indent="-17145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US" altLang="en-US" sz="1000" dirty="0">
                <a:solidFill>
                  <a:srgbClr val="000000"/>
                </a:solidFill>
                <a:latin typeface="Calibri  "/>
                <a:ea typeface="Calibri  "/>
                <a:cs typeface="Calibri  "/>
              </a:rPr>
              <a:t>6% increase in net income from $198 M in 2020 to $210 M in 2021</a:t>
            </a:r>
          </a:p>
          <a:p>
            <a:pPr marL="171450" indent="-17145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US" altLang="en-US" sz="1000" dirty="0">
                <a:solidFill>
                  <a:srgbClr val="000000"/>
                </a:solidFill>
                <a:latin typeface="Calibri  "/>
              </a:rPr>
              <a:t>Increase pipeline systems by 18% to onboard for net new customers beyond the current 2.2 M customer base</a:t>
            </a:r>
            <a:endParaRPr lang="en-US" altLang="en-US" sz="1000" b="0" i="0" u="none" strike="noStrike" kern="1200" cap="none" spc="0" normalizeH="0" baseline="0" noProof="0" dirty="0">
              <a:solidFill>
                <a:schemeClr val="tx1"/>
              </a:solidFill>
              <a:latin typeface="Calibri"/>
              <a:ea typeface="+mn-ea"/>
              <a:cs typeface="+mn-cs"/>
            </a:endParaRPr>
          </a:p>
          <a:p>
            <a:pPr mar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</a:pPr>
            <a:endParaRPr lang="en-US" altLang="en-US" sz="1000" b="0" i="0" u="none" strike="noStrike" kern="1200" cap="none" spc="0" normalizeH="0" baseline="0" noProof="0" dirty="0">
              <a:solidFill>
                <a:srgbClr val="000000"/>
              </a:solidFill>
              <a:latin typeface="Calibri  "/>
              <a:ea typeface="+mn-ea"/>
              <a:cs typeface="Arial"/>
            </a:endParaRPr>
          </a:p>
        </p:txBody>
      </p:sp>
      <p:sp>
        <p:nvSpPr>
          <p:cNvPr id="14341" name="Shape"/>
          <p:cNvSpPr/>
          <p:nvPr/>
        </p:nvSpPr>
        <p:spPr>
          <a:xfrm>
            <a:off x="250727" y="4791189"/>
            <a:ext cx="3819832" cy="1692213"/>
          </a:xfrm>
          <a:prstGeom prst="rect">
            <a:avLst/>
          </a:prstGeom>
          <a:solidFill>
            <a:schemeClr val="bg1"/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91440" anchor="t"/>
          <a:lstStyle/>
          <a:p>
            <a:pPr mar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latin typeface="Calibri  "/>
                <a:ea typeface="+mn-ea"/>
                <a:cs typeface="Arial"/>
              </a:rPr>
              <a:t>Use Cases [Solutions/ Success Stories]:</a:t>
            </a:r>
          </a:p>
          <a:p>
            <a:pPr marL="171450" indent="-17145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US" altLang="en-US" sz="1000" dirty="0">
                <a:solidFill>
                  <a:srgbClr val="000000"/>
                </a:solidFill>
                <a:latin typeface="Calibri  "/>
                <a:cs typeface="Arial"/>
              </a:rPr>
              <a:t>Modernize networking to realize new channels to market (Data Lake, Amazon Connect)</a:t>
            </a:r>
          </a:p>
          <a:p>
            <a:pPr marL="171450" indent="-17145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US" altLang="en-US" sz="1000" dirty="0">
                <a:solidFill>
                  <a:srgbClr val="000000"/>
                </a:solidFill>
                <a:latin typeface="Calibri  "/>
                <a:cs typeface="Arial"/>
              </a:rPr>
              <a:t>Track and acquire potential customers based on monitoring market preferences in real-time (AI/ML)</a:t>
            </a:r>
          </a:p>
          <a:p>
            <a:pPr marL="171450" indent="-171450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US" altLang="en-US" sz="1000" dirty="0">
                <a:solidFill>
                  <a:srgbClr val="000000"/>
                </a:solidFill>
                <a:latin typeface="Calibri  "/>
                <a:cs typeface="Arial"/>
              </a:rPr>
              <a:t>Create a user-friendly digitalized experience to attract customers (Amazon Aurora, Amazon Elasticsearch, Amazon Connect)</a:t>
            </a:r>
          </a:p>
          <a:p>
            <a:pPr marL="171450" indent="-171450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US" altLang="en-US" sz="1000" dirty="0">
                <a:solidFill>
                  <a:srgbClr val="000000"/>
                </a:solidFill>
                <a:latin typeface="Calibri  "/>
                <a:cs typeface="Arial"/>
                <a:hlinkClick r:id="rId3"/>
              </a:rPr>
              <a:t>Lekker </a:t>
            </a:r>
            <a:r>
              <a:rPr lang="en-US" altLang="en-US" sz="1000" dirty="0" err="1">
                <a:solidFill>
                  <a:srgbClr val="000000"/>
                </a:solidFill>
                <a:latin typeface="Calibri  "/>
                <a:cs typeface="Arial"/>
                <a:hlinkClick r:id="rId3"/>
              </a:rPr>
              <a:t>Energie</a:t>
            </a:r>
            <a:r>
              <a:rPr lang="en-US" altLang="en-US" sz="1000" dirty="0">
                <a:solidFill>
                  <a:srgbClr val="000000"/>
                </a:solidFill>
                <a:latin typeface="Calibri  "/>
                <a:cs typeface="Arial"/>
                <a:hlinkClick r:id="rId3"/>
              </a:rPr>
              <a:t> </a:t>
            </a:r>
            <a:r>
              <a:rPr lang="en-US" altLang="en-US" sz="1000" dirty="0">
                <a:solidFill>
                  <a:srgbClr val="000000"/>
                </a:solidFill>
                <a:latin typeface="Calibri  "/>
                <a:cs typeface="Arial"/>
              </a:rPr>
              <a:t>uses Amazon Connect to identify customers, measure satisfaction, and determine customer needs</a:t>
            </a:r>
          </a:p>
        </p:txBody>
      </p:sp>
      <p:cxnSp>
        <p:nvCxnSpPr>
          <p:cNvPr id="14342" name="Connection Shape"/>
          <p:cNvCxnSpPr>
            <a:cxnSpLocks/>
          </p:cNvCxnSpPr>
          <p:nvPr/>
        </p:nvCxnSpPr>
        <p:spPr>
          <a:xfrm>
            <a:off x="4726859" y="1946009"/>
            <a:ext cx="0" cy="3574052"/>
          </a:xfrm>
          <a:prstGeom prst="line">
            <a:avLst/>
          </a:prstGeom>
          <a:noFill/>
          <a:ln w="57150">
            <a:solidFill>
              <a:srgbClr val="FF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343" name="Shape"/>
          <p:cNvSpPr/>
          <p:nvPr/>
        </p:nvSpPr>
        <p:spPr>
          <a:xfrm>
            <a:off x="4210668" y="2509104"/>
            <a:ext cx="3819832" cy="2116132"/>
          </a:xfrm>
          <a:prstGeom prst="rect">
            <a:avLst/>
          </a:prstGeom>
          <a:solidFill>
            <a:schemeClr val="bg1"/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91440" anchor="t"/>
          <a:lstStyle/>
          <a:p>
            <a:pPr mar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</a:pPr>
            <a:r>
              <a:rPr lang="en-US" altLang="en-US" sz="1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latin typeface="Calibri  "/>
                <a:ea typeface="+mn-ea"/>
                <a:cs typeface="Arial"/>
              </a:rPr>
              <a:t>Initiatives:</a:t>
            </a:r>
          </a:p>
          <a:p>
            <a:pPr marL="228600" indent="-22860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Font typeface="+mj-lt"/>
              <a:buAutoNum type="arabicPeriod"/>
            </a:pPr>
            <a:r>
              <a:rPr lang="en-US" altLang="en-US" sz="10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latin typeface="Calibri  "/>
                <a:ea typeface="+mn-ea"/>
                <a:cs typeface="Arial"/>
              </a:rPr>
              <a:t>Pilot methane detection technology </a:t>
            </a:r>
            <a:r>
              <a:rPr lang="en-US" altLang="en-US" sz="1000" dirty="0">
                <a:solidFill>
                  <a:srgbClr val="000000"/>
                </a:solidFill>
                <a:latin typeface="Calibri  "/>
                <a:cs typeface="Arial"/>
              </a:rPr>
              <a:t>to detect and maintain emissions inventory in accordance with EPA</a:t>
            </a:r>
          </a:p>
          <a:p>
            <a:pPr marL="228600" indent="-22860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Font typeface="+mj-lt"/>
              <a:buAutoNum type="arabicPeriod"/>
            </a:pPr>
            <a:r>
              <a:rPr lang="en-US" altLang="en-US" sz="10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latin typeface="Calibri  "/>
                <a:ea typeface="+mn-ea"/>
                <a:cs typeface="Arial"/>
              </a:rPr>
              <a:t>Partnered with ONE Future in September 2020, a group of gas companies reducing methane emissions to 1% by 2025</a:t>
            </a:r>
          </a:p>
          <a:p>
            <a:pPr marL="228600" indent="-22860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Font typeface="+mj-lt"/>
              <a:buAutoNum type="arabicPeriod"/>
            </a:pPr>
            <a:r>
              <a:rPr lang="en-US" altLang="en-US" sz="1000" dirty="0">
                <a:solidFill>
                  <a:srgbClr val="000000"/>
                </a:solidFill>
                <a:latin typeface="Calibri  "/>
                <a:cs typeface="Arial"/>
              </a:rPr>
              <a:t>Incorporate more reliable natural gas delivery by exploring studies on hydrogen production and blending</a:t>
            </a:r>
          </a:p>
          <a:p>
            <a:pPr marL="228600" indent="-228600">
              <a:spcBef>
                <a:spcPct val="0"/>
              </a:spcBef>
              <a:buFont typeface="+mj-lt"/>
              <a:buAutoNum type="arabicPeriod"/>
            </a:pPr>
            <a:r>
              <a:rPr lang="en-US" altLang="en-US" sz="1000" dirty="0">
                <a:solidFill>
                  <a:srgbClr val="000000"/>
                </a:solidFill>
                <a:latin typeface="Calibri  "/>
                <a:ea typeface="Calibri  "/>
                <a:cs typeface="Calibri  "/>
              </a:rPr>
              <a:t>Invest in advanced pipeline replacement and energy efficient programs</a:t>
            </a:r>
            <a:endParaRPr lang="en-US" altLang="en-US" sz="1000" dirty="0">
              <a:solidFill>
                <a:srgbClr val="000000"/>
              </a:solidFill>
              <a:latin typeface="Calibri  "/>
              <a:cs typeface="Arial"/>
            </a:endParaRPr>
          </a:p>
          <a:p>
            <a:pPr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</a:pPr>
            <a:r>
              <a:rPr lang="en-US" altLang="en-US" sz="1000" dirty="0">
                <a:solidFill>
                  <a:srgbClr val="000000"/>
                </a:solidFill>
                <a:latin typeface="Calibri  "/>
                <a:cs typeface="Arial"/>
              </a:rPr>
              <a:t>Metrics:</a:t>
            </a:r>
          </a:p>
          <a:p>
            <a:pPr marL="171450" indent="-17145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US" altLang="en-US" sz="1000" dirty="0">
                <a:solidFill>
                  <a:srgbClr val="000000"/>
                </a:solidFill>
                <a:latin typeface="Calibri  "/>
                <a:cs typeface="Arial"/>
              </a:rPr>
              <a:t>Expand renewable natural gas capture from agriculture, waste-water treatment plants and landfills</a:t>
            </a:r>
          </a:p>
          <a:p>
            <a:pPr marL="171450" indent="-171450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US" altLang="en-US" sz="10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latin typeface="Calibri  "/>
                <a:ea typeface="+mn-ea"/>
                <a:cs typeface="Arial"/>
              </a:rPr>
              <a:t>Plan to reduce emissions by 33% by 2024</a:t>
            </a:r>
          </a:p>
        </p:txBody>
      </p:sp>
      <p:sp>
        <p:nvSpPr>
          <p:cNvPr id="14344" name="Shape"/>
          <p:cNvSpPr/>
          <p:nvPr/>
        </p:nvSpPr>
        <p:spPr>
          <a:xfrm>
            <a:off x="4210668" y="4791190"/>
            <a:ext cx="3819832" cy="1692214"/>
          </a:xfrm>
          <a:prstGeom prst="rect">
            <a:avLst/>
          </a:prstGeom>
          <a:solidFill>
            <a:schemeClr val="bg1"/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91440" anchor="t"/>
          <a:lstStyle/>
          <a:p>
            <a:pPr mar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latin typeface="Calibri  "/>
                <a:ea typeface="+mn-ea"/>
                <a:cs typeface="Arial"/>
              </a:rPr>
              <a:t>Use Cases [Solutions/ Success Stories]: </a:t>
            </a:r>
            <a:endParaRPr lang="en-US" altLang="en-US" dirty="0"/>
          </a:p>
          <a:p>
            <a:pPr marL="171450" indent="-17145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US" altLang="en-US" sz="1000" b="0" i="0" u="none" strike="noStrike" kern="1200" cap="none" spc="0" normalizeH="0" baseline="0" noProof="0" dirty="0">
                <a:solidFill>
                  <a:srgbClr val="000000"/>
                </a:solidFill>
                <a:latin typeface="Calibri  "/>
                <a:ea typeface="+mn-ea"/>
                <a:cs typeface="Arial"/>
              </a:rPr>
              <a:t>Monitor distributed assets and operations </a:t>
            </a:r>
            <a:r>
              <a:rPr lang="en-US" altLang="en-US" sz="1000" dirty="0">
                <a:solidFill>
                  <a:srgbClr val="000000"/>
                </a:solidFill>
                <a:latin typeface="Calibri  "/>
                <a:cs typeface="Arial"/>
              </a:rPr>
              <a:t>(Data Lake, AI/ML)</a:t>
            </a:r>
          </a:p>
          <a:p>
            <a:pPr marL="171450" indent="-17145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US" altLang="en-US" sz="1000" dirty="0">
                <a:solidFill>
                  <a:srgbClr val="000000"/>
                </a:solidFill>
                <a:latin typeface="Calibri  "/>
                <a:cs typeface="Arial"/>
              </a:rPr>
              <a:t>Provide improved capabilities to identify complex operating patterns, anticipate failures, and trigger corrective actions (CloudWatch, AI/ML)</a:t>
            </a:r>
          </a:p>
          <a:p>
            <a:pPr marL="171450" indent="-17145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US" altLang="en-US" sz="1000" dirty="0">
                <a:solidFill>
                  <a:srgbClr val="000000"/>
                </a:solidFill>
                <a:latin typeface="Calibri  "/>
                <a:cs typeface="Arial"/>
              </a:rPr>
              <a:t>Increase supply chain visibility by tracking deliveries in real time and compute predictive ETA (Data Lake, AI/ML)</a:t>
            </a:r>
          </a:p>
          <a:p>
            <a:pPr marL="171450" indent="-17145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US" altLang="en-US" sz="1000" dirty="0">
                <a:solidFill>
                  <a:srgbClr val="000000"/>
                </a:solidFill>
                <a:latin typeface="Calibri  "/>
                <a:cs typeface="Arial"/>
                <a:hlinkClick r:id="rId4"/>
              </a:rPr>
              <a:t>Moving to AWS </a:t>
            </a:r>
            <a:r>
              <a:rPr lang="en-US" altLang="en-US" sz="1000" dirty="0">
                <a:solidFill>
                  <a:srgbClr val="000000"/>
                </a:solidFill>
                <a:latin typeface="Calibri  "/>
                <a:cs typeface="Arial"/>
              </a:rPr>
              <a:t>can help customers reduce their carbon footprint from IT operations by up to 88%</a:t>
            </a:r>
          </a:p>
        </p:txBody>
      </p:sp>
      <p:cxnSp>
        <p:nvCxnSpPr>
          <p:cNvPr id="14345" name="Connection Shape"/>
          <p:cNvCxnSpPr>
            <a:cxnSpLocks/>
          </p:cNvCxnSpPr>
          <p:nvPr/>
        </p:nvCxnSpPr>
        <p:spPr>
          <a:xfrm>
            <a:off x="8706460" y="1946009"/>
            <a:ext cx="0" cy="3574052"/>
          </a:xfrm>
          <a:prstGeom prst="line">
            <a:avLst/>
          </a:prstGeom>
          <a:noFill/>
          <a:ln w="57150">
            <a:solidFill>
              <a:srgbClr val="FF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346" name="Shape"/>
          <p:cNvSpPr/>
          <p:nvPr/>
        </p:nvSpPr>
        <p:spPr>
          <a:xfrm>
            <a:off x="8190271" y="2509155"/>
            <a:ext cx="3819832" cy="2116132"/>
          </a:xfrm>
          <a:prstGeom prst="rect">
            <a:avLst/>
          </a:prstGeom>
          <a:solidFill>
            <a:schemeClr val="bg1"/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91440" anchor="t"/>
          <a:lstStyle/>
          <a:p>
            <a:pPr mar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</a:pPr>
            <a:r>
              <a:rPr lang="en-US" altLang="en-US" sz="1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latin typeface="Calibri  "/>
                <a:ea typeface="Calibri  "/>
                <a:cs typeface="Calibri  "/>
              </a:rPr>
              <a:t>Initiatives:</a:t>
            </a:r>
          </a:p>
          <a:p>
            <a:pPr marL="228600" indent="-228600">
              <a:spcBef>
                <a:spcPct val="0"/>
              </a:spcBef>
              <a:buFont typeface="+mj-lt"/>
              <a:buAutoNum type="arabicPeriod"/>
            </a:pPr>
            <a:r>
              <a:rPr lang="en-US" altLang="en-US" sz="1000" dirty="0">
                <a:solidFill>
                  <a:srgbClr val="000000"/>
                </a:solidFill>
                <a:latin typeface="Calibri  "/>
                <a:cs typeface="Arial"/>
              </a:rPr>
              <a:t>Use IT enterprise resource planning systems that integrates data and reports activities across the company</a:t>
            </a:r>
          </a:p>
          <a:p>
            <a:pPr marL="228600" indent="-22860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Font typeface="+mj-lt"/>
              <a:buAutoNum type="arabicPeriod"/>
            </a:pPr>
            <a:r>
              <a:rPr lang="en-US" altLang="en-US" sz="1000" dirty="0">
                <a:solidFill>
                  <a:srgbClr val="000000"/>
                </a:solidFill>
                <a:latin typeface="Calibri  "/>
                <a:ea typeface="Calibri  "/>
                <a:cs typeface="Calibri  "/>
              </a:rPr>
              <a:t>Increase security by transforming cyber security operations</a:t>
            </a:r>
          </a:p>
          <a:p>
            <a:pPr marL="228600" indent="-22860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Font typeface="+mj-lt"/>
              <a:buAutoNum type="arabicPeriod"/>
            </a:pPr>
            <a:r>
              <a:rPr lang="en-US" altLang="en-US" sz="1000" dirty="0">
                <a:solidFill>
                  <a:srgbClr val="000000"/>
                </a:solidFill>
                <a:latin typeface="Calibri  "/>
                <a:ea typeface="Calibri  "/>
                <a:cs typeface="Calibri  "/>
              </a:rPr>
              <a:t>Partner with 3</a:t>
            </a:r>
            <a:r>
              <a:rPr lang="en-US" altLang="en-US" sz="1000" baseline="30000" dirty="0">
                <a:solidFill>
                  <a:srgbClr val="000000"/>
                </a:solidFill>
                <a:latin typeface="Calibri  "/>
                <a:ea typeface="Calibri  "/>
                <a:cs typeface="Calibri  "/>
              </a:rPr>
              <a:t>rd</a:t>
            </a:r>
            <a:r>
              <a:rPr lang="en-US" altLang="en-US" sz="1000" dirty="0">
                <a:solidFill>
                  <a:srgbClr val="000000"/>
                </a:solidFill>
                <a:latin typeface="Calibri  "/>
                <a:ea typeface="Calibri  "/>
                <a:cs typeface="Calibri  "/>
              </a:rPr>
              <a:t> party vendors for IT surrounding customer service, resource management, financial data, payroll, and HR</a:t>
            </a:r>
          </a:p>
          <a:p>
            <a:pPr marL="228600" indent="-22860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Font typeface="+mj-lt"/>
              <a:buAutoNum type="arabicPeriod"/>
            </a:pPr>
            <a:r>
              <a:rPr lang="en-US" altLang="en-US" sz="1000" dirty="0">
                <a:solidFill>
                  <a:srgbClr val="000000"/>
                </a:solidFill>
                <a:latin typeface="Calibri  "/>
                <a:ea typeface="Calibri  "/>
                <a:cs typeface="Calibri  "/>
              </a:rPr>
              <a:t>Dependent upon senior management and the Audit Committee of Board of Directors to manage security of operations</a:t>
            </a:r>
          </a:p>
          <a:p>
            <a:pPr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</a:pPr>
            <a:r>
              <a:rPr lang="en-US" altLang="en-US" sz="1000" dirty="0">
                <a:solidFill>
                  <a:srgbClr val="000000"/>
                </a:solidFill>
                <a:latin typeface="Calibri  "/>
                <a:ea typeface="Calibri  "/>
                <a:cs typeface="Calibri  "/>
              </a:rPr>
              <a:t>Metrics:</a:t>
            </a:r>
          </a:p>
          <a:p>
            <a:pPr marL="171450" indent="-171450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US" altLang="en-US" sz="1000" dirty="0">
                <a:solidFill>
                  <a:srgbClr val="000000"/>
                </a:solidFill>
                <a:latin typeface="Calibri  "/>
                <a:ea typeface="Calibri  "/>
                <a:cs typeface="Segoe UI"/>
              </a:rPr>
              <a:t>$512 M spent on capital investments; 70% for system integrity and reliability</a:t>
            </a:r>
          </a:p>
        </p:txBody>
      </p:sp>
      <p:sp>
        <p:nvSpPr>
          <p:cNvPr id="14347" name="Shape"/>
          <p:cNvSpPr/>
          <p:nvPr/>
        </p:nvSpPr>
        <p:spPr>
          <a:xfrm>
            <a:off x="8190271" y="4791190"/>
            <a:ext cx="3819832" cy="1692213"/>
          </a:xfrm>
          <a:prstGeom prst="rect">
            <a:avLst/>
          </a:prstGeom>
          <a:solidFill>
            <a:schemeClr val="bg1"/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91440" anchor="t"/>
          <a:lstStyle/>
          <a:p>
            <a:pPr mar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latin typeface="Calibri  "/>
                <a:ea typeface="+mn-ea"/>
                <a:cs typeface="Arial"/>
              </a:rPr>
              <a:t>Use Cases [Solutions/ Success Stories]: </a:t>
            </a:r>
            <a:endParaRPr lang="en-US" altLang="en-US" dirty="0"/>
          </a:p>
          <a:p>
            <a:pPr marL="171450" indent="-17145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Font typeface="Arial"/>
              <a:buChar char="•"/>
            </a:pPr>
            <a:r>
              <a:rPr lang="en-US" altLang="en-US" sz="1000" dirty="0">
                <a:solidFill>
                  <a:srgbClr val="000000"/>
                </a:solidFill>
                <a:latin typeface="Calibri  "/>
                <a:cs typeface="Arial"/>
              </a:rPr>
              <a:t>Limit cyber attacks through Virtual Private Network and remote collaboration systems (VPC)</a:t>
            </a:r>
          </a:p>
          <a:p>
            <a:pPr marL="171450" indent="-17145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Font typeface="Arial"/>
              <a:buChar char="•"/>
            </a:pPr>
            <a:r>
              <a:rPr lang="en-US" altLang="en-US" sz="1000" dirty="0">
                <a:solidFill>
                  <a:srgbClr val="000000"/>
                </a:solidFill>
                <a:latin typeface="Calibri  "/>
                <a:cs typeface="Arial"/>
              </a:rPr>
              <a:t>Maintain security of personally identifiable information (Amazon Fraud Detector)</a:t>
            </a:r>
          </a:p>
          <a:p>
            <a:pPr marL="171450" indent="-17145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Font typeface="Arial"/>
              <a:buChar char="•"/>
            </a:pPr>
            <a:r>
              <a:rPr lang="en-US" altLang="en-US" sz="1000" dirty="0">
                <a:solidFill>
                  <a:srgbClr val="000000"/>
                </a:solidFill>
                <a:latin typeface="Calibri  "/>
                <a:cs typeface="Arial"/>
              </a:rPr>
              <a:t>Invest in threat detection through monitorization of network activity (Amazon GuardDuty, CloudTrail, CloudWatch)</a:t>
            </a:r>
          </a:p>
          <a:p>
            <a:pPr marL="171450" indent="-17145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Font typeface="Arial"/>
              <a:buChar char="•"/>
            </a:pPr>
            <a:r>
              <a:rPr lang="en-US" altLang="en-US" sz="1000" dirty="0">
                <a:solidFill>
                  <a:srgbClr val="000000"/>
                </a:solidFill>
                <a:latin typeface="Calibri  "/>
                <a:cs typeface="Arial"/>
                <a:hlinkClick r:id="rId5"/>
              </a:rPr>
              <a:t>CNCITY Energy Korea </a:t>
            </a:r>
            <a:r>
              <a:rPr lang="en-US" altLang="en-US" sz="1000" dirty="0">
                <a:solidFill>
                  <a:srgbClr val="000000"/>
                </a:solidFill>
                <a:latin typeface="Calibri  "/>
                <a:cs typeface="Arial"/>
              </a:rPr>
              <a:t>uses EC2, CloudWatch, and CloudTrail for enhanced security, budgeting, and data insight</a:t>
            </a:r>
          </a:p>
        </p:txBody>
      </p:sp>
      <p:sp>
        <p:nvSpPr>
          <p:cNvPr id="14348" name="Shape"/>
          <p:cNvSpPr/>
          <p:nvPr/>
        </p:nvSpPr>
        <p:spPr>
          <a:xfrm>
            <a:off x="250727" y="1847586"/>
            <a:ext cx="3819832" cy="49556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91440" anchor="t"/>
          <a:lstStyle/>
          <a:p>
            <a:pPr mar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</a:pPr>
            <a:r>
              <a:rPr lang="en-US" alt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latin typeface="Calibri  "/>
                <a:ea typeface="+mn-ea"/>
                <a:cs typeface="Arial"/>
              </a:rPr>
              <a:t>Accelerate revenue and increase </a:t>
            </a:r>
            <a:r>
              <a:rPr lang="en-US" altLang="en-US" sz="1000" dirty="0">
                <a:solidFill>
                  <a:srgbClr val="000000"/>
                </a:solidFill>
                <a:latin typeface="Calibri  "/>
                <a:cs typeface="Arial"/>
              </a:rPr>
              <a:t>customer</a:t>
            </a:r>
            <a:r>
              <a:rPr lang="en-US" alt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latin typeface="Calibri  "/>
                <a:ea typeface="+mn-ea"/>
                <a:cs typeface="Arial"/>
              </a:rPr>
              <a:t> base</a:t>
            </a:r>
          </a:p>
        </p:txBody>
      </p:sp>
      <p:sp>
        <p:nvSpPr>
          <p:cNvPr id="14349" name="Shape"/>
          <p:cNvSpPr/>
          <p:nvPr/>
        </p:nvSpPr>
        <p:spPr>
          <a:xfrm>
            <a:off x="4210668" y="1847587"/>
            <a:ext cx="3819832" cy="4955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vert="horz" lIns="91440" tIns="91440" rIns="91440" bIns="45720" numCol="1" spcCol="0" anchor="t">
            <a:noAutofit/>
          </a:bodyPr>
          <a:lstStyle/>
          <a:p>
            <a:pPr mar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</a:pPr>
            <a:r>
              <a:rPr lang="en-US" alt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latin typeface="Calibri  "/>
                <a:ea typeface="+mn-ea"/>
                <a:cs typeface="Segoe UI"/>
              </a:rPr>
              <a:t>Optimize </a:t>
            </a:r>
            <a:r>
              <a:rPr lang="en-US" altLang="en-US" sz="1000" dirty="0">
                <a:solidFill>
                  <a:srgbClr val="000000"/>
                </a:solidFill>
                <a:latin typeface="Calibri  "/>
                <a:cs typeface="Segoe UI"/>
              </a:rPr>
              <a:t>emission reduction and sustainable gas capture </a:t>
            </a:r>
            <a:r>
              <a:rPr lang="en-US" alt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latin typeface="Calibri  "/>
                <a:ea typeface="+mn-ea"/>
                <a:cs typeface="Segoe UI"/>
              </a:rPr>
              <a:t>through modernizing technology and IT foundation</a:t>
            </a:r>
          </a:p>
        </p:txBody>
      </p:sp>
      <p:sp>
        <p:nvSpPr>
          <p:cNvPr id="14350" name="Shape"/>
          <p:cNvSpPr/>
          <p:nvPr/>
        </p:nvSpPr>
        <p:spPr>
          <a:xfrm>
            <a:off x="8190271" y="1847586"/>
            <a:ext cx="3819832" cy="49556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vert="horz" lIns="91440" tIns="91440" rIns="91440" bIns="45720" numCol="1" spcCol="0" anchor="t">
            <a:noAutofit/>
          </a:bodyPr>
          <a:lstStyle/>
          <a:p>
            <a:pPr mar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</a:pPr>
            <a:r>
              <a:rPr lang="en-US" alt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latin typeface="Calibri  "/>
                <a:ea typeface="+mn-ea"/>
                <a:cs typeface="Segoe UI"/>
              </a:rPr>
              <a:t>Maximize capital expenditure and manage security operations</a:t>
            </a:r>
          </a:p>
        </p:txBody>
      </p:sp>
      <p:sp>
        <p:nvSpPr>
          <p:cNvPr id="14351" name="Shape"/>
          <p:cNvSpPr/>
          <p:nvPr/>
        </p:nvSpPr>
        <p:spPr>
          <a:xfrm>
            <a:off x="232395" y="1601366"/>
            <a:ext cx="3657600" cy="246221"/>
          </a:xfrm>
          <a:prstGeom prst="rect">
            <a:avLst/>
          </a:prstGeom>
          <a:noFill/>
          <a:ln>
            <a:noFill/>
          </a:ln>
        </p:spPr>
        <p:txBody>
          <a:bodyPr anchor="t">
            <a:spAutoFit/>
          </a:bodyPr>
          <a:lstStyle/>
          <a:p>
            <a:pPr mar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</a:pPr>
            <a:r>
              <a:rPr lang="en-US" altLang="en-US" sz="1000" b="1" i="0" u="none" strike="noStrike" kern="1200" cap="none" spc="100" normalizeH="0" baseline="0" noProof="0" dirty="0">
                <a:ln>
                  <a:noFill/>
                </a:ln>
                <a:solidFill>
                  <a:srgbClr val="000000"/>
                </a:solidFill>
                <a:latin typeface="Segoe UI"/>
                <a:ea typeface="+mn-ea"/>
                <a:cs typeface="Segoe UI"/>
              </a:rPr>
              <a:t>BUSINESS OUTCOME</a:t>
            </a:r>
            <a:r>
              <a:rPr lang="en-US" altLang="en-US" sz="1000" b="1" i="0" u="none" strike="noStrike" kern="1200" cap="none" spc="100" normalizeH="0" baseline="0" noProof="0" dirty="0">
                <a:ln>
                  <a:noFill/>
                </a:ln>
                <a:solidFill>
                  <a:srgbClr val="FF9900"/>
                </a:solidFill>
                <a:latin typeface="Segoe UI"/>
                <a:ea typeface="+mn-ea"/>
                <a:cs typeface="Segoe UI"/>
              </a:rPr>
              <a:t> ONE</a:t>
            </a:r>
          </a:p>
        </p:txBody>
      </p:sp>
      <p:sp>
        <p:nvSpPr>
          <p:cNvPr id="14352" name="Shape"/>
          <p:cNvSpPr/>
          <p:nvPr/>
        </p:nvSpPr>
        <p:spPr>
          <a:xfrm>
            <a:off x="4210668" y="1601366"/>
            <a:ext cx="3657600" cy="246221"/>
          </a:xfrm>
          <a:prstGeom prst="rect">
            <a:avLst/>
          </a:prstGeom>
          <a:noFill/>
          <a:ln>
            <a:noFill/>
          </a:ln>
        </p:spPr>
        <p:txBody>
          <a:bodyPr anchor="t">
            <a:spAutoFit/>
          </a:bodyPr>
          <a:lstStyle/>
          <a:p>
            <a:pPr mar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</a:pPr>
            <a:r>
              <a:rPr lang="en-US" altLang="en-US" sz="1000" b="1" i="0" u="none" strike="noStrike" kern="1200" cap="none" spc="100" normalizeH="0" baseline="0" noProof="0" dirty="0">
                <a:ln>
                  <a:noFill/>
                </a:ln>
                <a:solidFill>
                  <a:srgbClr val="000000"/>
                </a:solidFill>
                <a:latin typeface="Segoe UI"/>
                <a:ea typeface="+mn-ea"/>
                <a:cs typeface="Segoe UI"/>
              </a:rPr>
              <a:t>BUSINESS OUTCOME</a:t>
            </a:r>
            <a:r>
              <a:rPr lang="en-US" altLang="en-US" sz="1000" b="1" i="0" u="none" strike="noStrike" kern="1200" cap="none" spc="100" normalizeH="0" baseline="0" noProof="0" dirty="0">
                <a:ln>
                  <a:noFill/>
                </a:ln>
                <a:solidFill>
                  <a:srgbClr val="FF9900"/>
                </a:solidFill>
                <a:latin typeface="Segoe UI"/>
                <a:ea typeface="+mn-ea"/>
                <a:cs typeface="Segoe UI"/>
              </a:rPr>
              <a:t> TWO</a:t>
            </a:r>
          </a:p>
        </p:txBody>
      </p:sp>
      <p:sp>
        <p:nvSpPr>
          <p:cNvPr id="14353" name="Shape"/>
          <p:cNvSpPr/>
          <p:nvPr/>
        </p:nvSpPr>
        <p:spPr>
          <a:xfrm>
            <a:off x="8170610" y="1601366"/>
            <a:ext cx="3657600" cy="246221"/>
          </a:xfrm>
          <a:prstGeom prst="rect">
            <a:avLst/>
          </a:prstGeom>
          <a:noFill/>
          <a:ln>
            <a:noFill/>
          </a:ln>
        </p:spPr>
        <p:txBody>
          <a:bodyPr anchor="t">
            <a:spAutoFit/>
          </a:bodyPr>
          <a:lstStyle/>
          <a:p>
            <a:pPr mar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</a:pPr>
            <a:r>
              <a:rPr lang="en-US" altLang="en-US" sz="1000" b="1" i="0" u="none" strike="noStrike" kern="1200" cap="none" spc="100" normalizeH="0" baseline="0" noProof="0" dirty="0">
                <a:ln>
                  <a:noFill/>
                </a:ln>
                <a:solidFill>
                  <a:srgbClr val="000000"/>
                </a:solidFill>
                <a:latin typeface="Segoe UI"/>
                <a:ea typeface="+mn-ea"/>
                <a:cs typeface="Segoe UI"/>
              </a:rPr>
              <a:t>BUSINESS OUTCOME </a:t>
            </a:r>
            <a:r>
              <a:rPr lang="en-US" altLang="en-US" sz="1000" b="1" i="0" u="none" strike="noStrike" kern="1200" cap="none" spc="100" normalizeH="0" baseline="0" noProof="0" dirty="0">
                <a:ln>
                  <a:noFill/>
                </a:ln>
                <a:solidFill>
                  <a:srgbClr val="FF9900"/>
                </a:solidFill>
                <a:latin typeface="Segoe UI"/>
                <a:ea typeface="+mn-ea"/>
                <a:cs typeface="Segoe UI"/>
              </a:rPr>
              <a:t>THREE</a:t>
            </a:r>
          </a:p>
        </p:txBody>
      </p:sp>
      <p:sp>
        <p:nvSpPr>
          <p:cNvPr id="14354" name="Shape"/>
          <p:cNvSpPr/>
          <p:nvPr/>
        </p:nvSpPr>
        <p:spPr>
          <a:xfrm>
            <a:off x="8089495" y="124770"/>
            <a:ext cx="3819832" cy="387109"/>
          </a:xfrm>
          <a:prstGeom prst="rect">
            <a:avLst/>
          </a:prstGeom>
          <a:solidFill>
            <a:schemeClr val="bg2">
              <a:lumMod val="25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91440" anchor="t"/>
          <a:lstStyle/>
          <a:p>
            <a:pPr mar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</a:pPr>
            <a:r>
              <a:rPr lang="en-US" altLang="en-US" sz="1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latin typeface="Calibri  "/>
                <a:ea typeface="+mn-ea"/>
                <a:cs typeface="Arial"/>
              </a:rPr>
              <a:t>Company Vision</a:t>
            </a:r>
            <a:r>
              <a:rPr lang="en-US" alt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latin typeface="Calibri  "/>
                <a:ea typeface="+mn-ea"/>
                <a:cs typeface="Arial"/>
              </a:rPr>
              <a:t>: We deliver natural gas for a better tomorrow.</a:t>
            </a:r>
            <a:endParaRPr lang="en-US" altLang="en-US" sz="1000" b="0" i="0" u="none" strike="noStrike" kern="1200" cap="none" spc="0" normalizeH="0" baseline="0" noProof="0" dirty="0">
              <a:solidFill>
                <a:srgbClr val="FFFFFF"/>
              </a:solidFill>
              <a:latin typeface="Calibri  "/>
              <a:ea typeface="+mn-ea"/>
              <a:cs typeface="Arial"/>
            </a:endParaRPr>
          </a:p>
        </p:txBody>
      </p:sp>
      <p:sp>
        <p:nvSpPr>
          <p:cNvPr id="14355" name="Shape"/>
          <p:cNvSpPr/>
          <p:nvPr/>
        </p:nvSpPr>
        <p:spPr>
          <a:xfrm>
            <a:off x="2259623" y="654060"/>
            <a:ext cx="7086600" cy="722675"/>
          </a:xfrm>
          <a:prstGeom prst="rect">
            <a:avLst/>
          </a:prstGeom>
          <a:solidFill>
            <a:schemeClr val="bg1"/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91440" anchor="t"/>
          <a:lstStyle/>
          <a:p>
            <a:pPr mar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</a:pPr>
            <a:r>
              <a:rPr lang="en-US" altLang="en-US" sz="11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latin typeface="Calibri  "/>
                <a:ea typeface="+mn-ea"/>
                <a:cs typeface="Arial"/>
              </a:rPr>
              <a:t>Overarching goal</a:t>
            </a:r>
            <a:endParaRPr lang="en-US" altLang="en-US" dirty="0"/>
          </a:p>
          <a:p>
            <a:pPr mar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</a:pPr>
            <a:r>
              <a:rPr lang="en-US" altLang="en-US" sz="1067" dirty="0">
                <a:solidFill>
                  <a:srgbClr val="000000"/>
                </a:solidFill>
                <a:latin typeface="Calibri"/>
              </a:rPr>
              <a:t>Increase revenue through accelerating customer base, commit to reducing emissions by modernizing technology, improve security, and ensure resilient delivery. </a:t>
            </a:r>
            <a:endParaRPr lang="en-US" altLang="en-US" sz="1100" b="0" i="0" u="none" strike="noStrike" kern="1200" cap="none" spc="0" normalizeH="0" baseline="0" noProof="0" dirty="0">
              <a:solidFill>
                <a:srgbClr val="000000"/>
              </a:solidFill>
              <a:latin typeface="Calibri  "/>
              <a:ea typeface="+mn-ea"/>
              <a:cs typeface="Arial"/>
            </a:endParaRPr>
          </a:p>
        </p:txBody>
      </p:sp>
    </p:spTree>
  </p:cSld>
  <p:clrMapOvr>
    <a:masterClrMapping/>
  </p:clrMapOvr>
  <p:transition spd="med">
    <p:fade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8015</TotalTime>
  <Words>561</Words>
  <Application>Microsoft Office PowerPoint</Application>
  <PresentationFormat>Widescreen</PresentationFormat>
  <Paragraphs>49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 </vt:lpstr>
      <vt:lpstr>Calibri Light</vt:lpstr>
      <vt:lpstr>Segoe UI</vt:lpstr>
      <vt:lpstr>Times</vt:lpstr>
      <vt:lpstr>Office Theme</vt:lpstr>
      <vt:lpstr>VALUE MAP for ONE Gas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Value Map:  Automotive</dc:title>
  <dc:creator>Stuart Cheverton</dc:creator>
  <cp:lastModifiedBy>Riedl, Anna</cp:lastModifiedBy>
  <cp:revision>63</cp:revision>
  <dcterms:created xsi:type="dcterms:W3CDTF">2021-05-06T14:37:45Z</dcterms:created>
  <dcterms:modified xsi:type="dcterms:W3CDTF">2021-08-10T02:28:23Z</dcterms:modified>
</cp:coreProperties>
</file>