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70" r:id="rId11"/>
    <p:sldId id="264" r:id="rId12"/>
    <p:sldId id="265" r:id="rId13"/>
    <p:sldId id="269" r:id="rId14"/>
    <p:sldId id="271" r:id="rId15"/>
    <p:sldId id="272" r:id="rId16"/>
    <p:sldId id="266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16" y="2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567A9A-C073-41F7-85FC-A34396BB3314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A1196AC1-F3BE-42EB-999D-8201EAE9570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Increased visibility across Clayton County and Metro ATL </a:t>
          </a:r>
        </a:p>
      </dgm:t>
    </dgm:pt>
    <dgm:pt modelId="{82E2E230-6A98-47C4-BD7B-A0503CFB507B}" type="parTrans" cxnId="{1571C645-0DAD-47AC-AB4F-5F8FBFF07021}">
      <dgm:prSet/>
      <dgm:spPr/>
      <dgm:t>
        <a:bodyPr/>
        <a:lstStyle/>
        <a:p>
          <a:endParaRPr lang="en-US"/>
        </a:p>
      </dgm:t>
    </dgm:pt>
    <dgm:pt modelId="{CE6657AA-CB15-4B3D-8BA9-93CA00F9DB5F}" type="sibTrans" cxnId="{1571C645-0DAD-47AC-AB4F-5F8FBFF07021}">
      <dgm:prSet/>
      <dgm:spPr/>
      <dgm:t>
        <a:bodyPr/>
        <a:lstStyle/>
        <a:p>
          <a:endParaRPr lang="en-US"/>
        </a:p>
      </dgm:t>
    </dgm:pt>
    <dgm:pt modelId="{9398A54F-3267-4294-8588-90B4BED8B53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Greater collaboration with local and civic leaders </a:t>
          </a:r>
        </a:p>
      </dgm:t>
    </dgm:pt>
    <dgm:pt modelId="{86B8420F-8E2B-407C-BFBD-0A5858C43125}" type="parTrans" cxnId="{4CB6F06D-B2C5-4E11-BBAF-8EA59CA5A67E}">
      <dgm:prSet/>
      <dgm:spPr/>
      <dgm:t>
        <a:bodyPr/>
        <a:lstStyle/>
        <a:p>
          <a:endParaRPr lang="en-US"/>
        </a:p>
      </dgm:t>
    </dgm:pt>
    <dgm:pt modelId="{5368803E-3038-4B2E-8B99-307BEDEDADB5}" type="sibTrans" cxnId="{4CB6F06D-B2C5-4E11-BBAF-8EA59CA5A67E}">
      <dgm:prSet/>
      <dgm:spPr/>
      <dgm:t>
        <a:bodyPr/>
        <a:lstStyle/>
        <a:p>
          <a:endParaRPr lang="en-US"/>
        </a:p>
      </dgm:t>
    </dgm:pt>
    <dgm:pt modelId="{DCE00063-2CC9-4BEA-9184-1CF403B839A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- Expanded events to include social impact and interfaith focus</a:t>
          </a:r>
        </a:p>
      </dgm:t>
    </dgm:pt>
    <dgm:pt modelId="{E79B4ECF-18B3-4213-ADD7-2F1C3629F830}" type="parTrans" cxnId="{AA0116DB-261F-47BC-9837-8DDA30479CBE}">
      <dgm:prSet/>
      <dgm:spPr/>
      <dgm:t>
        <a:bodyPr/>
        <a:lstStyle/>
        <a:p>
          <a:endParaRPr lang="en-US"/>
        </a:p>
      </dgm:t>
    </dgm:pt>
    <dgm:pt modelId="{067E2F44-5652-4C23-8FD2-C7C223EF0D7F}" type="sibTrans" cxnId="{AA0116DB-261F-47BC-9837-8DDA30479CBE}">
      <dgm:prSet/>
      <dgm:spPr/>
      <dgm:t>
        <a:bodyPr/>
        <a:lstStyle/>
        <a:p>
          <a:endParaRPr lang="en-US"/>
        </a:p>
      </dgm:t>
    </dgm:pt>
    <dgm:pt modelId="{5E08CAC1-50C2-4A36-8C56-F077A3B51EFD}" type="pres">
      <dgm:prSet presAssocID="{59567A9A-C073-41F7-85FC-A34396BB3314}" presName="root" presStyleCnt="0">
        <dgm:presLayoutVars>
          <dgm:dir/>
          <dgm:resizeHandles val="exact"/>
        </dgm:presLayoutVars>
      </dgm:prSet>
      <dgm:spPr/>
    </dgm:pt>
    <dgm:pt modelId="{43A719D8-2B49-45C3-A74E-5D3ABF2BAB3E}" type="pres">
      <dgm:prSet presAssocID="{A1196AC1-F3BE-42EB-999D-8201EAE95702}" presName="compNode" presStyleCnt="0"/>
      <dgm:spPr/>
    </dgm:pt>
    <dgm:pt modelId="{2846012E-16F2-4267-A47F-CDB319229EA5}" type="pres">
      <dgm:prSet presAssocID="{A1196AC1-F3BE-42EB-999D-8201EAE95702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6B6D483-6272-4B39-BB2C-961F157AFDB4}" type="pres">
      <dgm:prSet presAssocID="{A1196AC1-F3BE-42EB-999D-8201EAE9570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67E0AAFB-CE02-4B09-90A3-071B3DD08CF4}" type="pres">
      <dgm:prSet presAssocID="{A1196AC1-F3BE-42EB-999D-8201EAE95702}" presName="spaceRect" presStyleCnt="0"/>
      <dgm:spPr/>
    </dgm:pt>
    <dgm:pt modelId="{1CAAFB31-3B16-474D-8591-9BB8137AFCF5}" type="pres">
      <dgm:prSet presAssocID="{A1196AC1-F3BE-42EB-999D-8201EAE95702}" presName="textRect" presStyleLbl="revTx" presStyleIdx="0" presStyleCnt="3">
        <dgm:presLayoutVars>
          <dgm:chMax val="1"/>
          <dgm:chPref val="1"/>
        </dgm:presLayoutVars>
      </dgm:prSet>
      <dgm:spPr/>
    </dgm:pt>
    <dgm:pt modelId="{DD5AD3BB-9277-4B7F-9C59-6D569216B4DD}" type="pres">
      <dgm:prSet presAssocID="{CE6657AA-CB15-4B3D-8BA9-93CA00F9DB5F}" presName="sibTrans" presStyleCnt="0"/>
      <dgm:spPr/>
    </dgm:pt>
    <dgm:pt modelId="{1C8B9C7A-D5A9-4693-9DB3-5D3147DABBD8}" type="pres">
      <dgm:prSet presAssocID="{9398A54F-3267-4294-8588-90B4BED8B537}" presName="compNode" presStyleCnt="0"/>
      <dgm:spPr/>
    </dgm:pt>
    <dgm:pt modelId="{FE5591F2-66EF-4CA7-8A02-0BA7E9F0F232}" type="pres">
      <dgm:prSet presAssocID="{9398A54F-3267-4294-8588-90B4BED8B537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58A967A1-6E06-46E5-8D70-6B3E6D4FE1C8}" type="pres">
      <dgm:prSet presAssocID="{9398A54F-3267-4294-8588-90B4BED8B53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CA34F70F-EF8C-4376-B0EF-68E9D256F4B7}" type="pres">
      <dgm:prSet presAssocID="{9398A54F-3267-4294-8588-90B4BED8B537}" presName="spaceRect" presStyleCnt="0"/>
      <dgm:spPr/>
    </dgm:pt>
    <dgm:pt modelId="{EBC1011A-DFCD-404C-B8AA-37BB9ECC2205}" type="pres">
      <dgm:prSet presAssocID="{9398A54F-3267-4294-8588-90B4BED8B537}" presName="textRect" presStyleLbl="revTx" presStyleIdx="1" presStyleCnt="3">
        <dgm:presLayoutVars>
          <dgm:chMax val="1"/>
          <dgm:chPref val="1"/>
        </dgm:presLayoutVars>
      </dgm:prSet>
      <dgm:spPr/>
    </dgm:pt>
    <dgm:pt modelId="{DF8778E5-BD0F-4500-AB5D-19E300572C34}" type="pres">
      <dgm:prSet presAssocID="{5368803E-3038-4B2E-8B99-307BEDEDADB5}" presName="sibTrans" presStyleCnt="0"/>
      <dgm:spPr/>
    </dgm:pt>
    <dgm:pt modelId="{E426DA0F-CCB7-4DE0-8C26-F0C6FBB8AA2D}" type="pres">
      <dgm:prSet presAssocID="{DCE00063-2CC9-4BEA-9184-1CF403B839A4}" presName="compNode" presStyleCnt="0"/>
      <dgm:spPr/>
    </dgm:pt>
    <dgm:pt modelId="{FB268DE1-1B6E-42B6-A6A6-4A8F4244B960}" type="pres">
      <dgm:prSet presAssocID="{DCE00063-2CC9-4BEA-9184-1CF403B839A4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27A8D70-C752-4F78-BEAD-AA93090FB824}" type="pres">
      <dgm:prSet presAssocID="{DCE00063-2CC9-4BEA-9184-1CF403B839A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4893A108-FF94-4F38-99F4-3292C7061493}" type="pres">
      <dgm:prSet presAssocID="{DCE00063-2CC9-4BEA-9184-1CF403B839A4}" presName="spaceRect" presStyleCnt="0"/>
      <dgm:spPr/>
    </dgm:pt>
    <dgm:pt modelId="{29500AA9-FF93-4133-94D2-1EDE8DDF5BEB}" type="pres">
      <dgm:prSet presAssocID="{DCE00063-2CC9-4BEA-9184-1CF403B839A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D577140-CA9E-4025-9A61-B8CDADEDA632}" type="presOf" srcId="{59567A9A-C073-41F7-85FC-A34396BB3314}" destId="{5E08CAC1-50C2-4A36-8C56-F077A3B51EFD}" srcOrd="0" destOrd="0" presId="urn:microsoft.com/office/officeart/2018/5/layout/IconLeafLabelList"/>
    <dgm:cxn modelId="{82F50A5E-E37F-4DB6-8C41-B4F33AF801D7}" type="presOf" srcId="{9398A54F-3267-4294-8588-90B4BED8B537}" destId="{EBC1011A-DFCD-404C-B8AA-37BB9ECC2205}" srcOrd="0" destOrd="0" presId="urn:microsoft.com/office/officeart/2018/5/layout/IconLeafLabelList"/>
    <dgm:cxn modelId="{95E27141-E534-47C0-9F5B-9E6DD79E8872}" type="presOf" srcId="{A1196AC1-F3BE-42EB-999D-8201EAE95702}" destId="{1CAAFB31-3B16-474D-8591-9BB8137AFCF5}" srcOrd="0" destOrd="0" presId="urn:microsoft.com/office/officeart/2018/5/layout/IconLeafLabelList"/>
    <dgm:cxn modelId="{1571C645-0DAD-47AC-AB4F-5F8FBFF07021}" srcId="{59567A9A-C073-41F7-85FC-A34396BB3314}" destId="{A1196AC1-F3BE-42EB-999D-8201EAE95702}" srcOrd="0" destOrd="0" parTransId="{82E2E230-6A98-47C4-BD7B-A0503CFB507B}" sibTransId="{CE6657AA-CB15-4B3D-8BA9-93CA00F9DB5F}"/>
    <dgm:cxn modelId="{4CB6F06D-B2C5-4E11-BBAF-8EA59CA5A67E}" srcId="{59567A9A-C073-41F7-85FC-A34396BB3314}" destId="{9398A54F-3267-4294-8588-90B4BED8B537}" srcOrd="1" destOrd="0" parTransId="{86B8420F-8E2B-407C-BFBD-0A5858C43125}" sibTransId="{5368803E-3038-4B2E-8B99-307BEDEDADB5}"/>
    <dgm:cxn modelId="{AA0116DB-261F-47BC-9837-8DDA30479CBE}" srcId="{59567A9A-C073-41F7-85FC-A34396BB3314}" destId="{DCE00063-2CC9-4BEA-9184-1CF403B839A4}" srcOrd="2" destOrd="0" parTransId="{E79B4ECF-18B3-4213-ADD7-2F1C3629F830}" sibTransId="{067E2F44-5652-4C23-8FD2-C7C223EF0D7F}"/>
    <dgm:cxn modelId="{B2BADAE6-195B-4645-9028-272D40D7685B}" type="presOf" srcId="{DCE00063-2CC9-4BEA-9184-1CF403B839A4}" destId="{29500AA9-FF93-4133-94D2-1EDE8DDF5BEB}" srcOrd="0" destOrd="0" presId="urn:microsoft.com/office/officeart/2018/5/layout/IconLeafLabelList"/>
    <dgm:cxn modelId="{28019B1A-59C1-496B-9258-3EF919AAD200}" type="presParOf" srcId="{5E08CAC1-50C2-4A36-8C56-F077A3B51EFD}" destId="{43A719D8-2B49-45C3-A74E-5D3ABF2BAB3E}" srcOrd="0" destOrd="0" presId="urn:microsoft.com/office/officeart/2018/5/layout/IconLeafLabelList"/>
    <dgm:cxn modelId="{E06FAB8F-D405-4474-A70A-2E13405C3253}" type="presParOf" srcId="{43A719D8-2B49-45C3-A74E-5D3ABF2BAB3E}" destId="{2846012E-16F2-4267-A47F-CDB319229EA5}" srcOrd="0" destOrd="0" presId="urn:microsoft.com/office/officeart/2018/5/layout/IconLeafLabelList"/>
    <dgm:cxn modelId="{376782A2-54C6-4458-BF00-A00A374B7426}" type="presParOf" srcId="{43A719D8-2B49-45C3-A74E-5D3ABF2BAB3E}" destId="{66B6D483-6272-4B39-BB2C-961F157AFDB4}" srcOrd="1" destOrd="0" presId="urn:microsoft.com/office/officeart/2018/5/layout/IconLeafLabelList"/>
    <dgm:cxn modelId="{822F9E39-4261-4D91-BE12-0B490A51F3F6}" type="presParOf" srcId="{43A719D8-2B49-45C3-A74E-5D3ABF2BAB3E}" destId="{67E0AAFB-CE02-4B09-90A3-071B3DD08CF4}" srcOrd="2" destOrd="0" presId="urn:microsoft.com/office/officeart/2018/5/layout/IconLeafLabelList"/>
    <dgm:cxn modelId="{2D7E9137-BECC-44A3-8470-C559304AD35F}" type="presParOf" srcId="{43A719D8-2B49-45C3-A74E-5D3ABF2BAB3E}" destId="{1CAAFB31-3B16-474D-8591-9BB8137AFCF5}" srcOrd="3" destOrd="0" presId="urn:microsoft.com/office/officeart/2018/5/layout/IconLeafLabelList"/>
    <dgm:cxn modelId="{FC6C21CD-4C8F-4337-B1E4-A551DB914D50}" type="presParOf" srcId="{5E08CAC1-50C2-4A36-8C56-F077A3B51EFD}" destId="{DD5AD3BB-9277-4B7F-9C59-6D569216B4DD}" srcOrd="1" destOrd="0" presId="urn:microsoft.com/office/officeart/2018/5/layout/IconLeafLabelList"/>
    <dgm:cxn modelId="{B53B5A8F-EC78-4888-B96F-E0CEDFF260D6}" type="presParOf" srcId="{5E08CAC1-50C2-4A36-8C56-F077A3B51EFD}" destId="{1C8B9C7A-D5A9-4693-9DB3-5D3147DABBD8}" srcOrd="2" destOrd="0" presId="urn:microsoft.com/office/officeart/2018/5/layout/IconLeafLabelList"/>
    <dgm:cxn modelId="{8BD70A91-3D72-489A-A923-26EC0DAC8146}" type="presParOf" srcId="{1C8B9C7A-D5A9-4693-9DB3-5D3147DABBD8}" destId="{FE5591F2-66EF-4CA7-8A02-0BA7E9F0F232}" srcOrd="0" destOrd="0" presId="urn:microsoft.com/office/officeart/2018/5/layout/IconLeafLabelList"/>
    <dgm:cxn modelId="{81A01D7E-E669-4684-A26E-FAE6B8F86A1C}" type="presParOf" srcId="{1C8B9C7A-D5A9-4693-9DB3-5D3147DABBD8}" destId="{58A967A1-6E06-46E5-8D70-6B3E6D4FE1C8}" srcOrd="1" destOrd="0" presId="urn:microsoft.com/office/officeart/2018/5/layout/IconLeafLabelList"/>
    <dgm:cxn modelId="{C4411059-80F5-4745-908C-B492B65BD32B}" type="presParOf" srcId="{1C8B9C7A-D5A9-4693-9DB3-5D3147DABBD8}" destId="{CA34F70F-EF8C-4376-B0EF-68E9D256F4B7}" srcOrd="2" destOrd="0" presId="urn:microsoft.com/office/officeart/2018/5/layout/IconLeafLabelList"/>
    <dgm:cxn modelId="{75C4D031-2646-4D61-9D6A-57FA8B8F039B}" type="presParOf" srcId="{1C8B9C7A-D5A9-4693-9DB3-5D3147DABBD8}" destId="{EBC1011A-DFCD-404C-B8AA-37BB9ECC2205}" srcOrd="3" destOrd="0" presId="urn:microsoft.com/office/officeart/2018/5/layout/IconLeafLabelList"/>
    <dgm:cxn modelId="{4FD19DC0-C985-4704-AF83-BFD92BBC96D0}" type="presParOf" srcId="{5E08CAC1-50C2-4A36-8C56-F077A3B51EFD}" destId="{DF8778E5-BD0F-4500-AB5D-19E300572C34}" srcOrd="3" destOrd="0" presId="urn:microsoft.com/office/officeart/2018/5/layout/IconLeafLabelList"/>
    <dgm:cxn modelId="{60573424-DA9A-44BD-B8F9-EDDACA2F3736}" type="presParOf" srcId="{5E08CAC1-50C2-4A36-8C56-F077A3B51EFD}" destId="{E426DA0F-CCB7-4DE0-8C26-F0C6FBB8AA2D}" srcOrd="4" destOrd="0" presId="urn:microsoft.com/office/officeart/2018/5/layout/IconLeafLabelList"/>
    <dgm:cxn modelId="{0E98F630-C94E-4D58-96DC-A2AAF026D784}" type="presParOf" srcId="{E426DA0F-CCB7-4DE0-8C26-F0C6FBB8AA2D}" destId="{FB268DE1-1B6E-42B6-A6A6-4A8F4244B960}" srcOrd="0" destOrd="0" presId="urn:microsoft.com/office/officeart/2018/5/layout/IconLeafLabelList"/>
    <dgm:cxn modelId="{55B12CB4-D146-4252-BBEF-5B0F17B1752F}" type="presParOf" srcId="{E426DA0F-CCB7-4DE0-8C26-F0C6FBB8AA2D}" destId="{727A8D70-C752-4F78-BEAD-AA93090FB824}" srcOrd="1" destOrd="0" presId="urn:microsoft.com/office/officeart/2018/5/layout/IconLeafLabelList"/>
    <dgm:cxn modelId="{25181AB0-8E3F-4695-B843-45DA2047AFD4}" type="presParOf" srcId="{E426DA0F-CCB7-4DE0-8C26-F0C6FBB8AA2D}" destId="{4893A108-FF94-4F38-99F4-3292C7061493}" srcOrd="2" destOrd="0" presId="urn:microsoft.com/office/officeart/2018/5/layout/IconLeafLabelList"/>
    <dgm:cxn modelId="{0C82F329-67F8-451B-B5D0-9305177A7528}" type="presParOf" srcId="{E426DA0F-CCB7-4DE0-8C26-F0C6FBB8AA2D}" destId="{29500AA9-FF93-4133-94D2-1EDE8DDF5BE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08D568-D102-4CCC-A526-7982A1E766F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0F83FEF-23C8-467C-9AB6-5098456B626B}">
      <dgm:prSet/>
      <dgm:spPr/>
      <dgm:t>
        <a:bodyPr/>
        <a:lstStyle/>
        <a:p>
          <a:pPr>
            <a:defRPr cap="all"/>
          </a:pPr>
          <a:r>
            <a:rPr lang="en-US" b="1" dirty="0"/>
            <a:t>Stay engaged, serve, and support</a:t>
          </a:r>
        </a:p>
      </dgm:t>
    </dgm:pt>
    <dgm:pt modelId="{BF578854-50A5-421A-8B74-4103CAB2ED8F}" type="parTrans" cxnId="{277A0720-48B6-41A3-8235-BC88575868DA}">
      <dgm:prSet/>
      <dgm:spPr/>
      <dgm:t>
        <a:bodyPr/>
        <a:lstStyle/>
        <a:p>
          <a:endParaRPr lang="en-US"/>
        </a:p>
      </dgm:t>
    </dgm:pt>
    <dgm:pt modelId="{4C873158-43AC-48F9-8EB1-BCCC3068ABD1}" type="sibTrans" cxnId="{277A0720-48B6-41A3-8235-BC88575868DA}">
      <dgm:prSet/>
      <dgm:spPr/>
      <dgm:t>
        <a:bodyPr/>
        <a:lstStyle/>
        <a:p>
          <a:endParaRPr lang="en-US"/>
        </a:p>
      </dgm:t>
    </dgm:pt>
    <dgm:pt modelId="{41DFD0A8-2E33-47D6-9FED-337247DD3905}">
      <dgm:prSet/>
      <dgm:spPr/>
      <dgm:t>
        <a:bodyPr/>
        <a:lstStyle/>
        <a:p>
          <a:pPr>
            <a:defRPr cap="all"/>
          </a:pPr>
          <a:r>
            <a:rPr lang="en-US" b="1" dirty="0"/>
            <a:t>Join a working committee</a:t>
          </a:r>
        </a:p>
      </dgm:t>
    </dgm:pt>
    <dgm:pt modelId="{003CFD1F-70DE-4F28-8315-1D023FB35DE7}" type="parTrans" cxnId="{58ED35E6-C89B-4F4C-82A9-4F382FA6B5D7}">
      <dgm:prSet/>
      <dgm:spPr/>
      <dgm:t>
        <a:bodyPr/>
        <a:lstStyle/>
        <a:p>
          <a:endParaRPr lang="en-US"/>
        </a:p>
      </dgm:t>
    </dgm:pt>
    <dgm:pt modelId="{2DBD1CE0-36DE-427B-A3EF-FEF55994E91C}" type="sibTrans" cxnId="{58ED35E6-C89B-4F4C-82A9-4F382FA6B5D7}">
      <dgm:prSet/>
      <dgm:spPr/>
      <dgm:t>
        <a:bodyPr/>
        <a:lstStyle/>
        <a:p>
          <a:endParaRPr lang="en-US"/>
        </a:p>
      </dgm:t>
    </dgm:pt>
    <dgm:pt modelId="{67DB4D44-18CE-481E-B516-59B7D2CB351F}">
      <dgm:prSet/>
      <dgm:spPr/>
      <dgm:t>
        <a:bodyPr/>
        <a:lstStyle/>
        <a:p>
          <a:pPr>
            <a:defRPr cap="all"/>
          </a:pPr>
          <a:r>
            <a:rPr lang="en-US" b="1" dirty="0"/>
            <a:t>Pray for bold vision and unity</a:t>
          </a:r>
        </a:p>
      </dgm:t>
    </dgm:pt>
    <dgm:pt modelId="{F1097CC4-A155-4C60-AE9E-D658BBC24630}" type="parTrans" cxnId="{D52D58BB-D255-437E-A9E1-13B34D97DADC}">
      <dgm:prSet/>
      <dgm:spPr/>
      <dgm:t>
        <a:bodyPr/>
        <a:lstStyle/>
        <a:p>
          <a:endParaRPr lang="en-US"/>
        </a:p>
      </dgm:t>
    </dgm:pt>
    <dgm:pt modelId="{6046482A-6464-4DC4-97B0-6DA68552DFA0}" type="sibTrans" cxnId="{D52D58BB-D255-437E-A9E1-13B34D97DADC}">
      <dgm:prSet/>
      <dgm:spPr/>
      <dgm:t>
        <a:bodyPr/>
        <a:lstStyle/>
        <a:p>
          <a:endParaRPr lang="en-US"/>
        </a:p>
      </dgm:t>
    </dgm:pt>
    <dgm:pt modelId="{690BDFBE-65A9-436D-8CB6-062AF65566DB}">
      <dgm:prSet/>
      <dgm:spPr/>
      <dgm:t>
        <a:bodyPr/>
        <a:lstStyle/>
        <a:p>
          <a:pPr>
            <a:defRPr cap="all"/>
          </a:pPr>
          <a:r>
            <a:rPr lang="en-US" b="1" dirty="0"/>
            <a:t>Let’s go forward together stronger, wiser, and more “impactful”</a:t>
          </a:r>
        </a:p>
      </dgm:t>
    </dgm:pt>
    <dgm:pt modelId="{6602E3F1-D27B-4EBC-AFD0-5CAC532542CD}" type="parTrans" cxnId="{061757A3-5018-4D3B-8662-A26580964C5F}">
      <dgm:prSet/>
      <dgm:spPr/>
      <dgm:t>
        <a:bodyPr/>
        <a:lstStyle/>
        <a:p>
          <a:endParaRPr lang="en-US"/>
        </a:p>
      </dgm:t>
    </dgm:pt>
    <dgm:pt modelId="{535DD7E7-27D3-4636-8ADE-A80B38886704}" type="sibTrans" cxnId="{061757A3-5018-4D3B-8662-A26580964C5F}">
      <dgm:prSet/>
      <dgm:spPr/>
      <dgm:t>
        <a:bodyPr/>
        <a:lstStyle/>
        <a:p>
          <a:endParaRPr lang="en-US"/>
        </a:p>
      </dgm:t>
    </dgm:pt>
    <dgm:pt modelId="{A6054B45-FDA7-4C9F-AEC0-8508D1569BC7}" type="pres">
      <dgm:prSet presAssocID="{9108D568-D102-4CCC-A526-7982A1E766F3}" presName="root" presStyleCnt="0">
        <dgm:presLayoutVars>
          <dgm:dir/>
          <dgm:resizeHandles val="exact"/>
        </dgm:presLayoutVars>
      </dgm:prSet>
      <dgm:spPr/>
    </dgm:pt>
    <dgm:pt modelId="{77B864F6-911B-462A-9D97-39FDF9A9DC9D}" type="pres">
      <dgm:prSet presAssocID="{B0F83FEF-23C8-467C-9AB6-5098456B626B}" presName="compNode" presStyleCnt="0"/>
      <dgm:spPr/>
    </dgm:pt>
    <dgm:pt modelId="{1F81F1F6-6F48-4859-947C-DBDC75428AC0}" type="pres">
      <dgm:prSet presAssocID="{B0F83FEF-23C8-467C-9AB6-5098456B626B}" presName="iconBgRect" presStyleLbl="bgShp" presStyleIdx="0" presStyleCnt="4"/>
      <dgm:spPr/>
    </dgm:pt>
    <dgm:pt modelId="{0E8E43C0-BD4A-406E-A04F-0F4D7C16ECC6}" type="pres">
      <dgm:prSet presAssocID="{B0F83FEF-23C8-467C-9AB6-5098456B626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899E57B6-626C-44EC-A0E6-809BC18FA043}" type="pres">
      <dgm:prSet presAssocID="{B0F83FEF-23C8-467C-9AB6-5098456B626B}" presName="spaceRect" presStyleCnt="0"/>
      <dgm:spPr/>
    </dgm:pt>
    <dgm:pt modelId="{4EAA1426-BCFC-444F-AEF2-A23E8C268D80}" type="pres">
      <dgm:prSet presAssocID="{B0F83FEF-23C8-467C-9AB6-5098456B626B}" presName="textRect" presStyleLbl="revTx" presStyleIdx="0" presStyleCnt="4">
        <dgm:presLayoutVars>
          <dgm:chMax val="1"/>
          <dgm:chPref val="1"/>
        </dgm:presLayoutVars>
      </dgm:prSet>
      <dgm:spPr/>
    </dgm:pt>
    <dgm:pt modelId="{C5E52D02-0975-4AAC-9FBC-87EF7B223C91}" type="pres">
      <dgm:prSet presAssocID="{4C873158-43AC-48F9-8EB1-BCCC3068ABD1}" presName="sibTrans" presStyleCnt="0"/>
      <dgm:spPr/>
    </dgm:pt>
    <dgm:pt modelId="{6637C766-9AE9-4D04-BE28-5F767BB8E92F}" type="pres">
      <dgm:prSet presAssocID="{41DFD0A8-2E33-47D6-9FED-337247DD3905}" presName="compNode" presStyleCnt="0"/>
      <dgm:spPr/>
    </dgm:pt>
    <dgm:pt modelId="{31D5C4DA-AB4F-4300-A939-B72D454FFD8C}" type="pres">
      <dgm:prSet presAssocID="{41DFD0A8-2E33-47D6-9FED-337247DD3905}" presName="iconBgRect" presStyleLbl="bgShp" presStyleIdx="1" presStyleCnt="4"/>
      <dgm:spPr/>
    </dgm:pt>
    <dgm:pt modelId="{7B813388-56C0-4995-A340-3261CF248340}" type="pres">
      <dgm:prSet presAssocID="{41DFD0A8-2E33-47D6-9FED-337247DD390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6E7037A-B638-4661-9599-FF27357049B8}" type="pres">
      <dgm:prSet presAssocID="{41DFD0A8-2E33-47D6-9FED-337247DD3905}" presName="spaceRect" presStyleCnt="0"/>
      <dgm:spPr/>
    </dgm:pt>
    <dgm:pt modelId="{CBAE5EBA-343F-4AE0-80E7-3B1EA42F6B94}" type="pres">
      <dgm:prSet presAssocID="{41DFD0A8-2E33-47D6-9FED-337247DD3905}" presName="textRect" presStyleLbl="revTx" presStyleIdx="1" presStyleCnt="4">
        <dgm:presLayoutVars>
          <dgm:chMax val="1"/>
          <dgm:chPref val="1"/>
        </dgm:presLayoutVars>
      </dgm:prSet>
      <dgm:spPr/>
    </dgm:pt>
    <dgm:pt modelId="{446FEB3B-D37A-4708-9A73-6CF2044C1BC8}" type="pres">
      <dgm:prSet presAssocID="{2DBD1CE0-36DE-427B-A3EF-FEF55994E91C}" presName="sibTrans" presStyleCnt="0"/>
      <dgm:spPr/>
    </dgm:pt>
    <dgm:pt modelId="{B4F11871-26AD-42B6-BBF9-B708B71C2D1D}" type="pres">
      <dgm:prSet presAssocID="{67DB4D44-18CE-481E-B516-59B7D2CB351F}" presName="compNode" presStyleCnt="0"/>
      <dgm:spPr/>
    </dgm:pt>
    <dgm:pt modelId="{679E79E5-0867-42CA-BAF2-FF690CF91B06}" type="pres">
      <dgm:prSet presAssocID="{67DB4D44-18CE-481E-B516-59B7D2CB351F}" presName="iconBgRect" presStyleLbl="bgShp" presStyleIdx="2" presStyleCnt="4"/>
      <dgm:spPr/>
    </dgm:pt>
    <dgm:pt modelId="{57D8310D-875B-4492-8207-C4A16CC029CD}" type="pres">
      <dgm:prSet presAssocID="{67DB4D44-18CE-481E-B516-59B7D2CB351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68151729-8B57-41E3-970E-EA35CE628DFD}" type="pres">
      <dgm:prSet presAssocID="{67DB4D44-18CE-481E-B516-59B7D2CB351F}" presName="spaceRect" presStyleCnt="0"/>
      <dgm:spPr/>
    </dgm:pt>
    <dgm:pt modelId="{E80E1C3F-BCC8-40C6-AF26-43BDFD42EFB9}" type="pres">
      <dgm:prSet presAssocID="{67DB4D44-18CE-481E-B516-59B7D2CB351F}" presName="textRect" presStyleLbl="revTx" presStyleIdx="2" presStyleCnt="4">
        <dgm:presLayoutVars>
          <dgm:chMax val="1"/>
          <dgm:chPref val="1"/>
        </dgm:presLayoutVars>
      </dgm:prSet>
      <dgm:spPr/>
    </dgm:pt>
    <dgm:pt modelId="{1A17FFF6-1279-488C-A64E-743C239D6F7D}" type="pres">
      <dgm:prSet presAssocID="{6046482A-6464-4DC4-97B0-6DA68552DFA0}" presName="sibTrans" presStyleCnt="0"/>
      <dgm:spPr/>
    </dgm:pt>
    <dgm:pt modelId="{0C881EF4-FF3A-401A-9339-00430687BD2C}" type="pres">
      <dgm:prSet presAssocID="{690BDFBE-65A9-436D-8CB6-062AF65566DB}" presName="compNode" presStyleCnt="0"/>
      <dgm:spPr/>
    </dgm:pt>
    <dgm:pt modelId="{67C419ED-AD7E-4E0E-9753-E341E66336AB}" type="pres">
      <dgm:prSet presAssocID="{690BDFBE-65A9-436D-8CB6-062AF65566DB}" presName="iconBgRect" presStyleLbl="bgShp" presStyleIdx="3" presStyleCnt="4"/>
      <dgm:spPr/>
    </dgm:pt>
    <dgm:pt modelId="{8931B0A6-EB94-4193-A9FD-B521BFE237D1}" type="pres">
      <dgm:prSet presAssocID="{690BDFBE-65A9-436D-8CB6-062AF65566D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cle Arm"/>
        </a:ext>
      </dgm:extLst>
    </dgm:pt>
    <dgm:pt modelId="{F5974C63-1947-43EE-9ACD-FF1B6CF8579C}" type="pres">
      <dgm:prSet presAssocID="{690BDFBE-65A9-436D-8CB6-062AF65566DB}" presName="spaceRect" presStyleCnt="0"/>
      <dgm:spPr/>
    </dgm:pt>
    <dgm:pt modelId="{47C01946-D01D-45C1-AA35-37A42392A822}" type="pres">
      <dgm:prSet presAssocID="{690BDFBE-65A9-436D-8CB6-062AF65566D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1C31D11-F083-4943-AEEE-CDE732785B6E}" type="presOf" srcId="{B0F83FEF-23C8-467C-9AB6-5098456B626B}" destId="{4EAA1426-BCFC-444F-AEF2-A23E8C268D80}" srcOrd="0" destOrd="0" presId="urn:microsoft.com/office/officeart/2018/5/layout/IconCircleLabelList"/>
    <dgm:cxn modelId="{277A0720-48B6-41A3-8235-BC88575868DA}" srcId="{9108D568-D102-4CCC-A526-7982A1E766F3}" destId="{B0F83FEF-23C8-467C-9AB6-5098456B626B}" srcOrd="0" destOrd="0" parTransId="{BF578854-50A5-421A-8B74-4103CAB2ED8F}" sibTransId="{4C873158-43AC-48F9-8EB1-BCCC3068ABD1}"/>
    <dgm:cxn modelId="{25F5585F-23DD-4DD1-8875-17C8267858F5}" type="presOf" srcId="{9108D568-D102-4CCC-A526-7982A1E766F3}" destId="{A6054B45-FDA7-4C9F-AEC0-8508D1569BC7}" srcOrd="0" destOrd="0" presId="urn:microsoft.com/office/officeart/2018/5/layout/IconCircleLabelList"/>
    <dgm:cxn modelId="{061757A3-5018-4D3B-8662-A26580964C5F}" srcId="{9108D568-D102-4CCC-A526-7982A1E766F3}" destId="{690BDFBE-65A9-436D-8CB6-062AF65566DB}" srcOrd="3" destOrd="0" parTransId="{6602E3F1-D27B-4EBC-AFD0-5CAC532542CD}" sibTransId="{535DD7E7-27D3-4636-8ADE-A80B38886704}"/>
    <dgm:cxn modelId="{218CFEAA-A7FE-489A-8CFE-A9B9A068DB62}" type="presOf" srcId="{41DFD0A8-2E33-47D6-9FED-337247DD3905}" destId="{CBAE5EBA-343F-4AE0-80E7-3B1EA42F6B94}" srcOrd="0" destOrd="0" presId="urn:microsoft.com/office/officeart/2018/5/layout/IconCircleLabelList"/>
    <dgm:cxn modelId="{78784BB5-DBAF-4CBA-9DAF-64EE7FFF1900}" type="presOf" srcId="{690BDFBE-65A9-436D-8CB6-062AF65566DB}" destId="{47C01946-D01D-45C1-AA35-37A42392A822}" srcOrd="0" destOrd="0" presId="urn:microsoft.com/office/officeart/2018/5/layout/IconCircleLabelList"/>
    <dgm:cxn modelId="{D52D58BB-D255-437E-A9E1-13B34D97DADC}" srcId="{9108D568-D102-4CCC-A526-7982A1E766F3}" destId="{67DB4D44-18CE-481E-B516-59B7D2CB351F}" srcOrd="2" destOrd="0" parTransId="{F1097CC4-A155-4C60-AE9E-D658BBC24630}" sibTransId="{6046482A-6464-4DC4-97B0-6DA68552DFA0}"/>
    <dgm:cxn modelId="{F2A5EDE0-9D63-4D2F-A1F3-ED2051A3A8FE}" type="presOf" srcId="{67DB4D44-18CE-481E-B516-59B7D2CB351F}" destId="{E80E1C3F-BCC8-40C6-AF26-43BDFD42EFB9}" srcOrd="0" destOrd="0" presId="urn:microsoft.com/office/officeart/2018/5/layout/IconCircleLabelList"/>
    <dgm:cxn modelId="{58ED35E6-C89B-4F4C-82A9-4F382FA6B5D7}" srcId="{9108D568-D102-4CCC-A526-7982A1E766F3}" destId="{41DFD0A8-2E33-47D6-9FED-337247DD3905}" srcOrd="1" destOrd="0" parTransId="{003CFD1F-70DE-4F28-8315-1D023FB35DE7}" sibTransId="{2DBD1CE0-36DE-427B-A3EF-FEF55994E91C}"/>
    <dgm:cxn modelId="{709C4FA0-1CFB-4995-B5B1-F1E45E6C0B8A}" type="presParOf" srcId="{A6054B45-FDA7-4C9F-AEC0-8508D1569BC7}" destId="{77B864F6-911B-462A-9D97-39FDF9A9DC9D}" srcOrd="0" destOrd="0" presId="urn:microsoft.com/office/officeart/2018/5/layout/IconCircleLabelList"/>
    <dgm:cxn modelId="{0DED48E2-DC42-412E-BD72-9B4FD750B669}" type="presParOf" srcId="{77B864F6-911B-462A-9D97-39FDF9A9DC9D}" destId="{1F81F1F6-6F48-4859-947C-DBDC75428AC0}" srcOrd="0" destOrd="0" presId="urn:microsoft.com/office/officeart/2018/5/layout/IconCircleLabelList"/>
    <dgm:cxn modelId="{1F6C27BC-4898-4978-8AFD-B93BCA1B0633}" type="presParOf" srcId="{77B864F6-911B-462A-9D97-39FDF9A9DC9D}" destId="{0E8E43C0-BD4A-406E-A04F-0F4D7C16ECC6}" srcOrd="1" destOrd="0" presId="urn:microsoft.com/office/officeart/2018/5/layout/IconCircleLabelList"/>
    <dgm:cxn modelId="{2931FEF5-AF01-4BBE-8862-650E9CB870E0}" type="presParOf" srcId="{77B864F6-911B-462A-9D97-39FDF9A9DC9D}" destId="{899E57B6-626C-44EC-A0E6-809BC18FA043}" srcOrd="2" destOrd="0" presId="urn:microsoft.com/office/officeart/2018/5/layout/IconCircleLabelList"/>
    <dgm:cxn modelId="{BE54DE79-6687-4F4F-B579-6E75DEB3AE54}" type="presParOf" srcId="{77B864F6-911B-462A-9D97-39FDF9A9DC9D}" destId="{4EAA1426-BCFC-444F-AEF2-A23E8C268D80}" srcOrd="3" destOrd="0" presId="urn:microsoft.com/office/officeart/2018/5/layout/IconCircleLabelList"/>
    <dgm:cxn modelId="{DFD1787D-7CC9-40FE-B0F5-72EBE9FB6821}" type="presParOf" srcId="{A6054B45-FDA7-4C9F-AEC0-8508D1569BC7}" destId="{C5E52D02-0975-4AAC-9FBC-87EF7B223C91}" srcOrd="1" destOrd="0" presId="urn:microsoft.com/office/officeart/2018/5/layout/IconCircleLabelList"/>
    <dgm:cxn modelId="{9CD4CC48-7A67-4F27-AD39-DE20A92D5C08}" type="presParOf" srcId="{A6054B45-FDA7-4C9F-AEC0-8508D1569BC7}" destId="{6637C766-9AE9-4D04-BE28-5F767BB8E92F}" srcOrd="2" destOrd="0" presId="urn:microsoft.com/office/officeart/2018/5/layout/IconCircleLabelList"/>
    <dgm:cxn modelId="{B399EA05-88FB-4ABF-8FD1-FAB6ABC7ED03}" type="presParOf" srcId="{6637C766-9AE9-4D04-BE28-5F767BB8E92F}" destId="{31D5C4DA-AB4F-4300-A939-B72D454FFD8C}" srcOrd="0" destOrd="0" presId="urn:microsoft.com/office/officeart/2018/5/layout/IconCircleLabelList"/>
    <dgm:cxn modelId="{A0A7EFD4-ACB5-47B9-B4D3-A86500ED88E4}" type="presParOf" srcId="{6637C766-9AE9-4D04-BE28-5F767BB8E92F}" destId="{7B813388-56C0-4995-A340-3261CF248340}" srcOrd="1" destOrd="0" presId="urn:microsoft.com/office/officeart/2018/5/layout/IconCircleLabelList"/>
    <dgm:cxn modelId="{005E815A-B184-4CE4-8B49-2523E4FB7802}" type="presParOf" srcId="{6637C766-9AE9-4D04-BE28-5F767BB8E92F}" destId="{46E7037A-B638-4661-9599-FF27357049B8}" srcOrd="2" destOrd="0" presId="urn:microsoft.com/office/officeart/2018/5/layout/IconCircleLabelList"/>
    <dgm:cxn modelId="{B731EA52-CCDF-4A34-8516-1CE87430517D}" type="presParOf" srcId="{6637C766-9AE9-4D04-BE28-5F767BB8E92F}" destId="{CBAE5EBA-343F-4AE0-80E7-3B1EA42F6B94}" srcOrd="3" destOrd="0" presId="urn:microsoft.com/office/officeart/2018/5/layout/IconCircleLabelList"/>
    <dgm:cxn modelId="{F0DBE988-122D-4E8C-B631-09F5822AAABD}" type="presParOf" srcId="{A6054B45-FDA7-4C9F-AEC0-8508D1569BC7}" destId="{446FEB3B-D37A-4708-9A73-6CF2044C1BC8}" srcOrd="3" destOrd="0" presId="urn:microsoft.com/office/officeart/2018/5/layout/IconCircleLabelList"/>
    <dgm:cxn modelId="{11E78E9C-DAFA-4C0D-94D2-F270F49990D4}" type="presParOf" srcId="{A6054B45-FDA7-4C9F-AEC0-8508D1569BC7}" destId="{B4F11871-26AD-42B6-BBF9-B708B71C2D1D}" srcOrd="4" destOrd="0" presId="urn:microsoft.com/office/officeart/2018/5/layout/IconCircleLabelList"/>
    <dgm:cxn modelId="{00A7D9EF-AEF3-466F-93E0-87CA4EB5C09F}" type="presParOf" srcId="{B4F11871-26AD-42B6-BBF9-B708B71C2D1D}" destId="{679E79E5-0867-42CA-BAF2-FF690CF91B06}" srcOrd="0" destOrd="0" presId="urn:microsoft.com/office/officeart/2018/5/layout/IconCircleLabelList"/>
    <dgm:cxn modelId="{75AACD5D-5D2F-4BB8-98E7-EAFBA3B46A50}" type="presParOf" srcId="{B4F11871-26AD-42B6-BBF9-B708B71C2D1D}" destId="{57D8310D-875B-4492-8207-C4A16CC029CD}" srcOrd="1" destOrd="0" presId="urn:microsoft.com/office/officeart/2018/5/layout/IconCircleLabelList"/>
    <dgm:cxn modelId="{A3CAE87B-FE2A-4C89-8F4B-8235D8339451}" type="presParOf" srcId="{B4F11871-26AD-42B6-BBF9-B708B71C2D1D}" destId="{68151729-8B57-41E3-970E-EA35CE628DFD}" srcOrd="2" destOrd="0" presId="urn:microsoft.com/office/officeart/2018/5/layout/IconCircleLabelList"/>
    <dgm:cxn modelId="{CE6432A8-5621-4634-9FB7-97C156837B08}" type="presParOf" srcId="{B4F11871-26AD-42B6-BBF9-B708B71C2D1D}" destId="{E80E1C3F-BCC8-40C6-AF26-43BDFD42EFB9}" srcOrd="3" destOrd="0" presId="urn:microsoft.com/office/officeart/2018/5/layout/IconCircleLabelList"/>
    <dgm:cxn modelId="{8605C0BC-91F4-4503-8412-B56658C6EDD7}" type="presParOf" srcId="{A6054B45-FDA7-4C9F-AEC0-8508D1569BC7}" destId="{1A17FFF6-1279-488C-A64E-743C239D6F7D}" srcOrd="5" destOrd="0" presId="urn:microsoft.com/office/officeart/2018/5/layout/IconCircleLabelList"/>
    <dgm:cxn modelId="{C9D00D20-633A-40B8-8CB1-C6073E26748B}" type="presParOf" srcId="{A6054B45-FDA7-4C9F-AEC0-8508D1569BC7}" destId="{0C881EF4-FF3A-401A-9339-00430687BD2C}" srcOrd="6" destOrd="0" presId="urn:microsoft.com/office/officeart/2018/5/layout/IconCircleLabelList"/>
    <dgm:cxn modelId="{4D03C49E-A053-4CAA-9228-3640ECD7178F}" type="presParOf" srcId="{0C881EF4-FF3A-401A-9339-00430687BD2C}" destId="{67C419ED-AD7E-4E0E-9753-E341E66336AB}" srcOrd="0" destOrd="0" presId="urn:microsoft.com/office/officeart/2018/5/layout/IconCircleLabelList"/>
    <dgm:cxn modelId="{AF1448A2-FAAB-4AE4-9115-4428038781DC}" type="presParOf" srcId="{0C881EF4-FF3A-401A-9339-00430687BD2C}" destId="{8931B0A6-EB94-4193-A9FD-B521BFE237D1}" srcOrd="1" destOrd="0" presId="urn:microsoft.com/office/officeart/2018/5/layout/IconCircleLabelList"/>
    <dgm:cxn modelId="{E832103B-98DD-4F1C-9955-82D2A241B566}" type="presParOf" srcId="{0C881EF4-FF3A-401A-9339-00430687BD2C}" destId="{F5974C63-1947-43EE-9ACD-FF1B6CF8579C}" srcOrd="2" destOrd="0" presId="urn:microsoft.com/office/officeart/2018/5/layout/IconCircleLabelList"/>
    <dgm:cxn modelId="{07AF0E19-068E-475B-B481-4D46672F9656}" type="presParOf" srcId="{0C881EF4-FF3A-401A-9339-00430687BD2C}" destId="{47C01946-D01D-45C1-AA35-37A42392A82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C0FF60-1C2F-49B5-8CFD-AB6ED9AE57E3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2A1EC8-60F4-44CC-A7CC-84AA904F2DC0}">
      <dgm:prSet/>
      <dgm:spPr/>
      <dgm:t>
        <a:bodyPr/>
        <a:lstStyle/>
        <a:p>
          <a:r>
            <a:rPr lang="en-US" b="1"/>
            <a:t>October 4, 2025 </a:t>
          </a:r>
          <a:r>
            <a:rPr lang="en-US"/>
            <a:t>– World Unhoused Day (</a:t>
          </a:r>
          <a:r>
            <a:rPr lang="en-US" b="1"/>
            <a:t>Host: </a:t>
          </a:r>
          <a:r>
            <a:rPr lang="en-US"/>
            <a:t>Pastor Keith Barksdale)</a:t>
          </a:r>
        </a:p>
      </dgm:t>
    </dgm:pt>
    <dgm:pt modelId="{047616BE-39E8-4DE5-A1E6-623B2189C1B1}" type="parTrans" cxnId="{B97D97CA-BA3B-4489-804E-88B5BB8C40BB}">
      <dgm:prSet/>
      <dgm:spPr/>
      <dgm:t>
        <a:bodyPr/>
        <a:lstStyle/>
        <a:p>
          <a:endParaRPr lang="en-US"/>
        </a:p>
      </dgm:t>
    </dgm:pt>
    <dgm:pt modelId="{240C74A8-9B73-4851-92C9-C3435A8B7CFF}" type="sibTrans" cxnId="{B97D97CA-BA3B-4489-804E-88B5BB8C40BB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69E39047-ACF5-448F-9B2C-FB3108281CB5}">
      <dgm:prSet/>
      <dgm:spPr/>
      <dgm:t>
        <a:bodyPr/>
        <a:lstStyle/>
        <a:p>
          <a:r>
            <a:rPr lang="en-US" b="1"/>
            <a:t>November 22, 2025 </a:t>
          </a:r>
          <a:r>
            <a:rPr lang="en-US"/>
            <a:t>– Thanksgiving Food Drive/Distribution at the Riverdale Town Center, 10:00 a.m. – 3:00 p.m. (</a:t>
          </a:r>
          <a:r>
            <a:rPr lang="en-US" b="1"/>
            <a:t>Host: </a:t>
          </a:r>
          <a:r>
            <a:rPr lang="en-US"/>
            <a:t>Pastor Terry Woodard)</a:t>
          </a:r>
        </a:p>
      </dgm:t>
    </dgm:pt>
    <dgm:pt modelId="{CBBE7F8A-D630-41C0-81AC-9210844A77A1}" type="parTrans" cxnId="{F46E4897-A629-4A41-ADA2-192885A4DBBD}">
      <dgm:prSet/>
      <dgm:spPr/>
      <dgm:t>
        <a:bodyPr/>
        <a:lstStyle/>
        <a:p>
          <a:endParaRPr lang="en-US"/>
        </a:p>
      </dgm:t>
    </dgm:pt>
    <dgm:pt modelId="{99520CBE-DF7C-478F-A186-ACC48A63CB8A}" type="sibTrans" cxnId="{F46E4897-A629-4A41-ADA2-192885A4DBBD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76EAE312-1F21-4EBE-8CB2-7835ABD744AB}">
      <dgm:prSet/>
      <dgm:spPr/>
      <dgm:t>
        <a:bodyPr/>
        <a:lstStyle/>
        <a:p>
          <a:r>
            <a:rPr lang="en-US" b="1" dirty="0"/>
            <a:t>December 5, 2025 </a:t>
          </a:r>
          <a:r>
            <a:rPr lang="en-US" dirty="0"/>
            <a:t>– ACMCC 2025 Scholarship/Award Banquet. Location: “This Is It Headquarters Banquet Hall” in Fayetteville, GA. </a:t>
          </a:r>
          <a:r>
            <a:rPr lang="en-US" b="1" dirty="0"/>
            <a:t>Guest Speaker/Preacher: </a:t>
          </a:r>
          <a:r>
            <a:rPr lang="en-US" dirty="0"/>
            <a:t>Pastor Tony Lowden, Jabez Ministries. </a:t>
          </a:r>
          <a:r>
            <a:rPr lang="en-US" dirty="0">
              <a:solidFill>
                <a:srgbClr val="FF0000"/>
              </a:solidFill>
            </a:rPr>
            <a:t>Honored Guest: The Honorable Michael Thurmond.</a:t>
          </a:r>
        </a:p>
      </dgm:t>
    </dgm:pt>
    <dgm:pt modelId="{EB4D08A5-B5E8-49AF-9C27-8E3292CD2060}" type="parTrans" cxnId="{867D7832-5AD3-4227-8B5C-692F6E6234C5}">
      <dgm:prSet/>
      <dgm:spPr/>
      <dgm:t>
        <a:bodyPr/>
        <a:lstStyle/>
        <a:p>
          <a:endParaRPr lang="en-US"/>
        </a:p>
      </dgm:t>
    </dgm:pt>
    <dgm:pt modelId="{D69F84D1-7E74-4095-BB72-2488BBE83141}" type="sibTrans" cxnId="{867D7832-5AD3-4227-8B5C-692F6E6234C5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8702B2A0-8D8A-484C-91B3-FC359E08A967}" type="pres">
      <dgm:prSet presAssocID="{6AC0FF60-1C2F-49B5-8CFD-AB6ED9AE57E3}" presName="Name0" presStyleCnt="0">
        <dgm:presLayoutVars>
          <dgm:animLvl val="lvl"/>
          <dgm:resizeHandles val="exact"/>
        </dgm:presLayoutVars>
      </dgm:prSet>
      <dgm:spPr/>
    </dgm:pt>
    <dgm:pt modelId="{0922C4F1-A956-4A3F-B09B-612C3C20C5A8}" type="pres">
      <dgm:prSet presAssocID="{772A1EC8-60F4-44CC-A7CC-84AA904F2DC0}" presName="compositeNode" presStyleCnt="0">
        <dgm:presLayoutVars>
          <dgm:bulletEnabled val="1"/>
        </dgm:presLayoutVars>
      </dgm:prSet>
      <dgm:spPr/>
    </dgm:pt>
    <dgm:pt modelId="{7418F937-C9D0-4BA0-86AA-4E7BF3A528D4}" type="pres">
      <dgm:prSet presAssocID="{772A1EC8-60F4-44CC-A7CC-84AA904F2DC0}" presName="bgRect" presStyleLbl="bgAccFollowNode1" presStyleIdx="0" presStyleCnt="3"/>
      <dgm:spPr/>
    </dgm:pt>
    <dgm:pt modelId="{6CD51019-686E-4A83-823C-782D2E0C5717}" type="pres">
      <dgm:prSet presAssocID="{240C74A8-9B73-4851-92C9-C3435A8B7CFF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E1BC2961-086E-4E77-96DA-588B704ADFFA}" type="pres">
      <dgm:prSet presAssocID="{772A1EC8-60F4-44CC-A7CC-84AA904F2DC0}" presName="bottomLine" presStyleLbl="alignNode1" presStyleIdx="1" presStyleCnt="6">
        <dgm:presLayoutVars/>
      </dgm:prSet>
      <dgm:spPr/>
    </dgm:pt>
    <dgm:pt modelId="{02FCF976-F4F9-4F45-9ED1-6777ECD3CA73}" type="pres">
      <dgm:prSet presAssocID="{772A1EC8-60F4-44CC-A7CC-84AA904F2DC0}" presName="nodeText" presStyleLbl="bgAccFollowNode1" presStyleIdx="0" presStyleCnt="3">
        <dgm:presLayoutVars>
          <dgm:bulletEnabled val="1"/>
        </dgm:presLayoutVars>
      </dgm:prSet>
      <dgm:spPr/>
    </dgm:pt>
    <dgm:pt modelId="{DE016CE2-B2E8-4AA0-878A-6E9A20296973}" type="pres">
      <dgm:prSet presAssocID="{240C74A8-9B73-4851-92C9-C3435A8B7CFF}" presName="sibTrans" presStyleCnt="0"/>
      <dgm:spPr/>
    </dgm:pt>
    <dgm:pt modelId="{E6212ED4-73D3-4FD6-95A1-79E3161A8365}" type="pres">
      <dgm:prSet presAssocID="{69E39047-ACF5-448F-9B2C-FB3108281CB5}" presName="compositeNode" presStyleCnt="0">
        <dgm:presLayoutVars>
          <dgm:bulletEnabled val="1"/>
        </dgm:presLayoutVars>
      </dgm:prSet>
      <dgm:spPr/>
    </dgm:pt>
    <dgm:pt modelId="{F8C2B5F4-B2E2-4629-98CE-DB2A8CED821E}" type="pres">
      <dgm:prSet presAssocID="{69E39047-ACF5-448F-9B2C-FB3108281CB5}" presName="bgRect" presStyleLbl="bgAccFollowNode1" presStyleIdx="1" presStyleCnt="3"/>
      <dgm:spPr/>
    </dgm:pt>
    <dgm:pt modelId="{A7D41D5C-31CB-43D2-A9EE-ACFD4DD33D3A}" type="pres">
      <dgm:prSet presAssocID="{99520CBE-DF7C-478F-A186-ACC48A63CB8A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94819039-3644-4FF9-B682-9BD3FBCFBF4D}" type="pres">
      <dgm:prSet presAssocID="{69E39047-ACF5-448F-9B2C-FB3108281CB5}" presName="bottomLine" presStyleLbl="alignNode1" presStyleIdx="3" presStyleCnt="6">
        <dgm:presLayoutVars/>
      </dgm:prSet>
      <dgm:spPr/>
    </dgm:pt>
    <dgm:pt modelId="{D27F0F5E-1433-4903-BD29-B8B552FCC02C}" type="pres">
      <dgm:prSet presAssocID="{69E39047-ACF5-448F-9B2C-FB3108281CB5}" presName="nodeText" presStyleLbl="bgAccFollowNode1" presStyleIdx="1" presStyleCnt="3">
        <dgm:presLayoutVars>
          <dgm:bulletEnabled val="1"/>
        </dgm:presLayoutVars>
      </dgm:prSet>
      <dgm:spPr/>
    </dgm:pt>
    <dgm:pt modelId="{19D2B086-20AC-46EF-9E63-A3F74E94203B}" type="pres">
      <dgm:prSet presAssocID="{99520CBE-DF7C-478F-A186-ACC48A63CB8A}" presName="sibTrans" presStyleCnt="0"/>
      <dgm:spPr/>
    </dgm:pt>
    <dgm:pt modelId="{2EA7E033-3908-4751-8D88-9F0E8224717A}" type="pres">
      <dgm:prSet presAssocID="{76EAE312-1F21-4EBE-8CB2-7835ABD744AB}" presName="compositeNode" presStyleCnt="0">
        <dgm:presLayoutVars>
          <dgm:bulletEnabled val="1"/>
        </dgm:presLayoutVars>
      </dgm:prSet>
      <dgm:spPr/>
    </dgm:pt>
    <dgm:pt modelId="{A7BFD32C-3830-41C7-9D12-7B9827DE1D48}" type="pres">
      <dgm:prSet presAssocID="{76EAE312-1F21-4EBE-8CB2-7835ABD744AB}" presName="bgRect" presStyleLbl="bgAccFollowNode1" presStyleIdx="2" presStyleCnt="3"/>
      <dgm:spPr/>
    </dgm:pt>
    <dgm:pt modelId="{F03E87C6-8B1F-435B-8BB4-E3AD44F79676}" type="pres">
      <dgm:prSet presAssocID="{D69F84D1-7E74-4095-BB72-2488BBE83141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2921CCF0-0229-4F2F-8A3B-D08E91A3DFBB}" type="pres">
      <dgm:prSet presAssocID="{76EAE312-1F21-4EBE-8CB2-7835ABD744AB}" presName="bottomLine" presStyleLbl="alignNode1" presStyleIdx="5" presStyleCnt="6">
        <dgm:presLayoutVars/>
      </dgm:prSet>
      <dgm:spPr/>
    </dgm:pt>
    <dgm:pt modelId="{ED1EE67B-2DAB-4996-A605-BABC35CD13BD}" type="pres">
      <dgm:prSet presAssocID="{76EAE312-1F21-4EBE-8CB2-7835ABD744AB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6FB55821-5EC5-4FD9-A769-E6FCF6F57D58}" type="presOf" srcId="{99520CBE-DF7C-478F-A186-ACC48A63CB8A}" destId="{A7D41D5C-31CB-43D2-A9EE-ACFD4DD33D3A}" srcOrd="0" destOrd="0" presId="urn:microsoft.com/office/officeart/2016/7/layout/BasicLinearProcessNumbered"/>
    <dgm:cxn modelId="{867D7832-5AD3-4227-8B5C-692F6E6234C5}" srcId="{6AC0FF60-1C2F-49B5-8CFD-AB6ED9AE57E3}" destId="{76EAE312-1F21-4EBE-8CB2-7835ABD744AB}" srcOrd="2" destOrd="0" parTransId="{EB4D08A5-B5E8-49AF-9C27-8E3292CD2060}" sibTransId="{D69F84D1-7E74-4095-BB72-2488BBE83141}"/>
    <dgm:cxn modelId="{759BEC82-485E-4371-B1B8-8CF9F33DD199}" type="presOf" srcId="{76EAE312-1F21-4EBE-8CB2-7835ABD744AB}" destId="{ED1EE67B-2DAB-4996-A605-BABC35CD13BD}" srcOrd="1" destOrd="0" presId="urn:microsoft.com/office/officeart/2016/7/layout/BasicLinearProcessNumbered"/>
    <dgm:cxn modelId="{9B63CE87-2AA8-4CDA-B5CB-9DBDA54D8723}" type="presOf" srcId="{D69F84D1-7E74-4095-BB72-2488BBE83141}" destId="{F03E87C6-8B1F-435B-8BB4-E3AD44F79676}" srcOrd="0" destOrd="0" presId="urn:microsoft.com/office/officeart/2016/7/layout/BasicLinearProcessNumbered"/>
    <dgm:cxn modelId="{F46E4897-A629-4A41-ADA2-192885A4DBBD}" srcId="{6AC0FF60-1C2F-49B5-8CFD-AB6ED9AE57E3}" destId="{69E39047-ACF5-448F-9B2C-FB3108281CB5}" srcOrd="1" destOrd="0" parTransId="{CBBE7F8A-D630-41C0-81AC-9210844A77A1}" sibTransId="{99520CBE-DF7C-478F-A186-ACC48A63CB8A}"/>
    <dgm:cxn modelId="{158CED9A-A052-4FCF-BED3-801E7358645C}" type="presOf" srcId="{76EAE312-1F21-4EBE-8CB2-7835ABD744AB}" destId="{A7BFD32C-3830-41C7-9D12-7B9827DE1D48}" srcOrd="0" destOrd="0" presId="urn:microsoft.com/office/officeart/2016/7/layout/BasicLinearProcessNumbered"/>
    <dgm:cxn modelId="{EEB65FA6-9C88-4568-B729-70A5A5E4ABBF}" type="presOf" srcId="{772A1EC8-60F4-44CC-A7CC-84AA904F2DC0}" destId="{7418F937-C9D0-4BA0-86AA-4E7BF3A528D4}" srcOrd="0" destOrd="0" presId="urn:microsoft.com/office/officeart/2016/7/layout/BasicLinearProcessNumbered"/>
    <dgm:cxn modelId="{C94394AA-6610-4E2D-874F-AC08EC98C3AE}" type="presOf" srcId="{240C74A8-9B73-4851-92C9-C3435A8B7CFF}" destId="{6CD51019-686E-4A83-823C-782D2E0C5717}" srcOrd="0" destOrd="0" presId="urn:microsoft.com/office/officeart/2016/7/layout/BasicLinearProcessNumbered"/>
    <dgm:cxn modelId="{0494DFAE-0FE7-47E2-8D78-85149C2D2515}" type="presOf" srcId="{69E39047-ACF5-448F-9B2C-FB3108281CB5}" destId="{F8C2B5F4-B2E2-4629-98CE-DB2A8CED821E}" srcOrd="0" destOrd="0" presId="urn:microsoft.com/office/officeart/2016/7/layout/BasicLinearProcessNumbered"/>
    <dgm:cxn modelId="{280E53B9-5366-42D1-A0D2-1414A36D5537}" type="presOf" srcId="{772A1EC8-60F4-44CC-A7CC-84AA904F2DC0}" destId="{02FCF976-F4F9-4F45-9ED1-6777ECD3CA73}" srcOrd="1" destOrd="0" presId="urn:microsoft.com/office/officeart/2016/7/layout/BasicLinearProcessNumbered"/>
    <dgm:cxn modelId="{674BA6C7-7F1D-4A79-AAD3-05B52F38ADEE}" type="presOf" srcId="{6AC0FF60-1C2F-49B5-8CFD-AB6ED9AE57E3}" destId="{8702B2A0-8D8A-484C-91B3-FC359E08A967}" srcOrd="0" destOrd="0" presId="urn:microsoft.com/office/officeart/2016/7/layout/BasicLinearProcessNumbered"/>
    <dgm:cxn modelId="{B97D97CA-BA3B-4489-804E-88B5BB8C40BB}" srcId="{6AC0FF60-1C2F-49B5-8CFD-AB6ED9AE57E3}" destId="{772A1EC8-60F4-44CC-A7CC-84AA904F2DC0}" srcOrd="0" destOrd="0" parTransId="{047616BE-39E8-4DE5-A1E6-623B2189C1B1}" sibTransId="{240C74A8-9B73-4851-92C9-C3435A8B7CFF}"/>
    <dgm:cxn modelId="{AD2025DD-7D7D-4404-97A3-BCE9C385F7CE}" type="presOf" srcId="{69E39047-ACF5-448F-9B2C-FB3108281CB5}" destId="{D27F0F5E-1433-4903-BD29-B8B552FCC02C}" srcOrd="1" destOrd="0" presId="urn:microsoft.com/office/officeart/2016/7/layout/BasicLinearProcessNumbered"/>
    <dgm:cxn modelId="{7DFD07DB-0410-4DE9-9471-06CE9F244837}" type="presParOf" srcId="{8702B2A0-8D8A-484C-91B3-FC359E08A967}" destId="{0922C4F1-A956-4A3F-B09B-612C3C20C5A8}" srcOrd="0" destOrd="0" presId="urn:microsoft.com/office/officeart/2016/7/layout/BasicLinearProcessNumbered"/>
    <dgm:cxn modelId="{C2703634-4D52-4237-9072-F6B544988E3E}" type="presParOf" srcId="{0922C4F1-A956-4A3F-B09B-612C3C20C5A8}" destId="{7418F937-C9D0-4BA0-86AA-4E7BF3A528D4}" srcOrd="0" destOrd="0" presId="urn:microsoft.com/office/officeart/2016/7/layout/BasicLinearProcessNumbered"/>
    <dgm:cxn modelId="{0120215F-AE93-4440-8A62-821808F52993}" type="presParOf" srcId="{0922C4F1-A956-4A3F-B09B-612C3C20C5A8}" destId="{6CD51019-686E-4A83-823C-782D2E0C5717}" srcOrd="1" destOrd="0" presId="urn:microsoft.com/office/officeart/2016/7/layout/BasicLinearProcessNumbered"/>
    <dgm:cxn modelId="{3A300757-2ECB-4492-9A8A-3F3F57B5EB90}" type="presParOf" srcId="{0922C4F1-A956-4A3F-B09B-612C3C20C5A8}" destId="{E1BC2961-086E-4E77-96DA-588B704ADFFA}" srcOrd="2" destOrd="0" presId="urn:microsoft.com/office/officeart/2016/7/layout/BasicLinearProcessNumbered"/>
    <dgm:cxn modelId="{E37492DC-7C38-46B6-9E79-00987A9AEA7A}" type="presParOf" srcId="{0922C4F1-A956-4A3F-B09B-612C3C20C5A8}" destId="{02FCF976-F4F9-4F45-9ED1-6777ECD3CA73}" srcOrd="3" destOrd="0" presId="urn:microsoft.com/office/officeart/2016/7/layout/BasicLinearProcessNumbered"/>
    <dgm:cxn modelId="{DCBF1529-0E79-4831-B291-D11BC457B9CF}" type="presParOf" srcId="{8702B2A0-8D8A-484C-91B3-FC359E08A967}" destId="{DE016CE2-B2E8-4AA0-878A-6E9A20296973}" srcOrd="1" destOrd="0" presId="urn:microsoft.com/office/officeart/2016/7/layout/BasicLinearProcessNumbered"/>
    <dgm:cxn modelId="{253284B4-B8C8-431B-9F6C-996210C566E9}" type="presParOf" srcId="{8702B2A0-8D8A-484C-91B3-FC359E08A967}" destId="{E6212ED4-73D3-4FD6-95A1-79E3161A8365}" srcOrd="2" destOrd="0" presId="urn:microsoft.com/office/officeart/2016/7/layout/BasicLinearProcessNumbered"/>
    <dgm:cxn modelId="{A98B4107-034A-4D82-849E-83EAC6F97E81}" type="presParOf" srcId="{E6212ED4-73D3-4FD6-95A1-79E3161A8365}" destId="{F8C2B5F4-B2E2-4629-98CE-DB2A8CED821E}" srcOrd="0" destOrd="0" presId="urn:microsoft.com/office/officeart/2016/7/layout/BasicLinearProcessNumbered"/>
    <dgm:cxn modelId="{AFAC67CA-C25A-4C8B-B1B4-DF20BC907385}" type="presParOf" srcId="{E6212ED4-73D3-4FD6-95A1-79E3161A8365}" destId="{A7D41D5C-31CB-43D2-A9EE-ACFD4DD33D3A}" srcOrd="1" destOrd="0" presId="urn:microsoft.com/office/officeart/2016/7/layout/BasicLinearProcessNumbered"/>
    <dgm:cxn modelId="{7F1F84DD-D407-433D-A257-C6A9F2D0F7B6}" type="presParOf" srcId="{E6212ED4-73D3-4FD6-95A1-79E3161A8365}" destId="{94819039-3644-4FF9-B682-9BD3FBCFBF4D}" srcOrd="2" destOrd="0" presId="urn:microsoft.com/office/officeart/2016/7/layout/BasicLinearProcessNumbered"/>
    <dgm:cxn modelId="{E827DD64-F227-401B-BF8F-5DC0A747D4F2}" type="presParOf" srcId="{E6212ED4-73D3-4FD6-95A1-79E3161A8365}" destId="{D27F0F5E-1433-4903-BD29-B8B552FCC02C}" srcOrd="3" destOrd="0" presId="urn:microsoft.com/office/officeart/2016/7/layout/BasicLinearProcessNumbered"/>
    <dgm:cxn modelId="{A097F956-98C0-4330-83D0-3EF566CE9138}" type="presParOf" srcId="{8702B2A0-8D8A-484C-91B3-FC359E08A967}" destId="{19D2B086-20AC-46EF-9E63-A3F74E94203B}" srcOrd="3" destOrd="0" presId="urn:microsoft.com/office/officeart/2016/7/layout/BasicLinearProcessNumbered"/>
    <dgm:cxn modelId="{42F88A70-7AD8-4D5B-99EE-340F42C0C647}" type="presParOf" srcId="{8702B2A0-8D8A-484C-91B3-FC359E08A967}" destId="{2EA7E033-3908-4751-8D88-9F0E8224717A}" srcOrd="4" destOrd="0" presId="urn:microsoft.com/office/officeart/2016/7/layout/BasicLinearProcessNumbered"/>
    <dgm:cxn modelId="{11F8E669-4B51-46D9-9E8E-B6992FAE6261}" type="presParOf" srcId="{2EA7E033-3908-4751-8D88-9F0E8224717A}" destId="{A7BFD32C-3830-41C7-9D12-7B9827DE1D48}" srcOrd="0" destOrd="0" presId="urn:microsoft.com/office/officeart/2016/7/layout/BasicLinearProcessNumbered"/>
    <dgm:cxn modelId="{55718A72-EEBF-4F92-A843-6F2C124BD8B3}" type="presParOf" srcId="{2EA7E033-3908-4751-8D88-9F0E8224717A}" destId="{F03E87C6-8B1F-435B-8BB4-E3AD44F79676}" srcOrd="1" destOrd="0" presId="urn:microsoft.com/office/officeart/2016/7/layout/BasicLinearProcessNumbered"/>
    <dgm:cxn modelId="{74610CFD-169E-4537-8A7C-13CD3E667E46}" type="presParOf" srcId="{2EA7E033-3908-4751-8D88-9F0E8224717A}" destId="{2921CCF0-0229-4F2F-8A3B-D08E91A3DFBB}" srcOrd="2" destOrd="0" presId="urn:microsoft.com/office/officeart/2016/7/layout/BasicLinearProcessNumbered"/>
    <dgm:cxn modelId="{E317B085-B83C-48FF-BF39-58AE741CC4BD}" type="presParOf" srcId="{2EA7E033-3908-4751-8D88-9F0E8224717A}" destId="{ED1EE67B-2DAB-4996-A605-BABC35CD13BD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46012E-16F2-4267-A47F-CDB319229EA5}">
      <dsp:nvSpPr>
        <dsp:cNvPr id="0" name=""/>
        <dsp:cNvSpPr/>
      </dsp:nvSpPr>
      <dsp:spPr>
        <a:xfrm>
          <a:off x="824409" y="37337"/>
          <a:ext cx="1612687" cy="1612687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B6D483-6272-4B39-BB2C-961F157AFDB4}">
      <dsp:nvSpPr>
        <dsp:cNvPr id="0" name=""/>
        <dsp:cNvSpPr/>
      </dsp:nvSpPr>
      <dsp:spPr>
        <a:xfrm>
          <a:off x="1168097" y="381025"/>
          <a:ext cx="925312" cy="925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AFB31-3B16-474D-8591-9BB8137AFCF5}">
      <dsp:nvSpPr>
        <dsp:cNvPr id="0" name=""/>
        <dsp:cNvSpPr/>
      </dsp:nvSpPr>
      <dsp:spPr>
        <a:xfrm>
          <a:off x="308878" y="2152337"/>
          <a:ext cx="264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1" kern="1200" dirty="0"/>
            <a:t>Increased visibility across Clayton County and Metro ATL </a:t>
          </a:r>
        </a:p>
      </dsp:txBody>
      <dsp:txXfrm>
        <a:off x="308878" y="2152337"/>
        <a:ext cx="2643750" cy="720000"/>
      </dsp:txXfrm>
    </dsp:sp>
    <dsp:sp modelId="{FE5591F2-66EF-4CA7-8A02-0BA7E9F0F232}">
      <dsp:nvSpPr>
        <dsp:cNvPr id="0" name=""/>
        <dsp:cNvSpPr/>
      </dsp:nvSpPr>
      <dsp:spPr>
        <a:xfrm>
          <a:off x="3930815" y="37337"/>
          <a:ext cx="1612687" cy="1612687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967A1-6E06-46E5-8D70-6B3E6D4FE1C8}">
      <dsp:nvSpPr>
        <dsp:cNvPr id="0" name=""/>
        <dsp:cNvSpPr/>
      </dsp:nvSpPr>
      <dsp:spPr>
        <a:xfrm>
          <a:off x="4274503" y="381025"/>
          <a:ext cx="925312" cy="9253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C1011A-DFCD-404C-B8AA-37BB9ECC2205}">
      <dsp:nvSpPr>
        <dsp:cNvPr id="0" name=""/>
        <dsp:cNvSpPr/>
      </dsp:nvSpPr>
      <dsp:spPr>
        <a:xfrm>
          <a:off x="3415284" y="2152337"/>
          <a:ext cx="264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1" kern="1200" dirty="0"/>
            <a:t>Greater collaboration with local and civic leaders </a:t>
          </a:r>
        </a:p>
      </dsp:txBody>
      <dsp:txXfrm>
        <a:off x="3415284" y="2152337"/>
        <a:ext cx="2643750" cy="720000"/>
      </dsp:txXfrm>
    </dsp:sp>
    <dsp:sp modelId="{FB268DE1-1B6E-42B6-A6A6-4A8F4244B960}">
      <dsp:nvSpPr>
        <dsp:cNvPr id="0" name=""/>
        <dsp:cNvSpPr/>
      </dsp:nvSpPr>
      <dsp:spPr>
        <a:xfrm>
          <a:off x="2377612" y="3533275"/>
          <a:ext cx="1612687" cy="1612687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A8D70-C752-4F78-BEAD-AA93090FB824}">
      <dsp:nvSpPr>
        <dsp:cNvPr id="0" name=""/>
        <dsp:cNvSpPr/>
      </dsp:nvSpPr>
      <dsp:spPr>
        <a:xfrm>
          <a:off x="2721300" y="3876962"/>
          <a:ext cx="925312" cy="9253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500AA9-FF93-4133-94D2-1EDE8DDF5BEB}">
      <dsp:nvSpPr>
        <dsp:cNvPr id="0" name=""/>
        <dsp:cNvSpPr/>
      </dsp:nvSpPr>
      <dsp:spPr>
        <a:xfrm>
          <a:off x="1862081" y="5648275"/>
          <a:ext cx="264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1" kern="1200" dirty="0"/>
            <a:t>- Expanded events to include social impact and interfaith focus</a:t>
          </a:r>
        </a:p>
      </dsp:txBody>
      <dsp:txXfrm>
        <a:off x="1862081" y="5648275"/>
        <a:ext cx="26437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1F1F6-6F48-4859-947C-DBDC75428AC0}">
      <dsp:nvSpPr>
        <dsp:cNvPr id="0" name=""/>
        <dsp:cNvSpPr/>
      </dsp:nvSpPr>
      <dsp:spPr>
        <a:xfrm>
          <a:off x="813044" y="25559"/>
          <a:ext cx="1620455" cy="162045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E43C0-BD4A-406E-A04F-0F4D7C16ECC6}">
      <dsp:nvSpPr>
        <dsp:cNvPr id="0" name=""/>
        <dsp:cNvSpPr/>
      </dsp:nvSpPr>
      <dsp:spPr>
        <a:xfrm>
          <a:off x="1158387" y="370901"/>
          <a:ext cx="929769" cy="9297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A1426-BCFC-444F-AEF2-A23E8C268D80}">
      <dsp:nvSpPr>
        <dsp:cNvPr id="0" name=""/>
        <dsp:cNvSpPr/>
      </dsp:nvSpPr>
      <dsp:spPr>
        <a:xfrm>
          <a:off x="295030" y="2150746"/>
          <a:ext cx="26564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Stay engaged, serve, and support</a:t>
          </a:r>
        </a:p>
      </dsp:txBody>
      <dsp:txXfrm>
        <a:off x="295030" y="2150746"/>
        <a:ext cx="2656483" cy="720000"/>
      </dsp:txXfrm>
    </dsp:sp>
    <dsp:sp modelId="{31D5C4DA-AB4F-4300-A939-B72D454FFD8C}">
      <dsp:nvSpPr>
        <dsp:cNvPr id="0" name=""/>
        <dsp:cNvSpPr/>
      </dsp:nvSpPr>
      <dsp:spPr>
        <a:xfrm>
          <a:off x="3934413" y="25559"/>
          <a:ext cx="1620455" cy="162045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13388-56C0-4995-A340-3261CF248340}">
      <dsp:nvSpPr>
        <dsp:cNvPr id="0" name=""/>
        <dsp:cNvSpPr/>
      </dsp:nvSpPr>
      <dsp:spPr>
        <a:xfrm>
          <a:off x="4279756" y="370901"/>
          <a:ext cx="929769" cy="9297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E5EBA-343F-4AE0-80E7-3B1EA42F6B94}">
      <dsp:nvSpPr>
        <dsp:cNvPr id="0" name=""/>
        <dsp:cNvSpPr/>
      </dsp:nvSpPr>
      <dsp:spPr>
        <a:xfrm>
          <a:off x="3416398" y="2150746"/>
          <a:ext cx="26564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Join a working committee</a:t>
          </a:r>
        </a:p>
      </dsp:txBody>
      <dsp:txXfrm>
        <a:off x="3416398" y="2150746"/>
        <a:ext cx="2656483" cy="720000"/>
      </dsp:txXfrm>
    </dsp:sp>
    <dsp:sp modelId="{679E79E5-0867-42CA-BAF2-FF690CF91B06}">
      <dsp:nvSpPr>
        <dsp:cNvPr id="0" name=""/>
        <dsp:cNvSpPr/>
      </dsp:nvSpPr>
      <dsp:spPr>
        <a:xfrm>
          <a:off x="813044" y="3534866"/>
          <a:ext cx="1620455" cy="16204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8310D-875B-4492-8207-C4A16CC029CD}">
      <dsp:nvSpPr>
        <dsp:cNvPr id="0" name=""/>
        <dsp:cNvSpPr/>
      </dsp:nvSpPr>
      <dsp:spPr>
        <a:xfrm>
          <a:off x="1158387" y="3880209"/>
          <a:ext cx="929769" cy="9297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0E1C3F-BCC8-40C6-AF26-43BDFD42EFB9}">
      <dsp:nvSpPr>
        <dsp:cNvPr id="0" name=""/>
        <dsp:cNvSpPr/>
      </dsp:nvSpPr>
      <dsp:spPr>
        <a:xfrm>
          <a:off x="295030" y="5660053"/>
          <a:ext cx="26564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Pray for bold vision and unity</a:t>
          </a:r>
        </a:p>
      </dsp:txBody>
      <dsp:txXfrm>
        <a:off x="295030" y="5660053"/>
        <a:ext cx="2656483" cy="720000"/>
      </dsp:txXfrm>
    </dsp:sp>
    <dsp:sp modelId="{67C419ED-AD7E-4E0E-9753-E341E66336AB}">
      <dsp:nvSpPr>
        <dsp:cNvPr id="0" name=""/>
        <dsp:cNvSpPr/>
      </dsp:nvSpPr>
      <dsp:spPr>
        <a:xfrm>
          <a:off x="3934413" y="3534866"/>
          <a:ext cx="1620455" cy="162045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31B0A6-EB94-4193-A9FD-B521BFE237D1}">
      <dsp:nvSpPr>
        <dsp:cNvPr id="0" name=""/>
        <dsp:cNvSpPr/>
      </dsp:nvSpPr>
      <dsp:spPr>
        <a:xfrm>
          <a:off x="4279756" y="3880209"/>
          <a:ext cx="929769" cy="9297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C01946-D01D-45C1-AA35-37A42392A822}">
      <dsp:nvSpPr>
        <dsp:cNvPr id="0" name=""/>
        <dsp:cNvSpPr/>
      </dsp:nvSpPr>
      <dsp:spPr>
        <a:xfrm>
          <a:off x="3416398" y="5660053"/>
          <a:ext cx="26564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Let’s go forward together stronger, wiser, and more “impactful”</a:t>
          </a:r>
        </a:p>
      </dsp:txBody>
      <dsp:txXfrm>
        <a:off x="3416398" y="5660053"/>
        <a:ext cx="2656483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18F937-C9D0-4BA0-86AA-4E7BF3A528D4}">
      <dsp:nvSpPr>
        <dsp:cNvPr id="0" name=""/>
        <dsp:cNvSpPr/>
      </dsp:nvSpPr>
      <dsp:spPr>
        <a:xfrm>
          <a:off x="0" y="0"/>
          <a:ext cx="3420324" cy="441435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662" tIns="330200" rIns="266662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October 4, 2025 </a:t>
          </a:r>
          <a:r>
            <a:rPr lang="en-US" sz="1500" kern="1200"/>
            <a:t>– World Unhoused Day (</a:t>
          </a:r>
          <a:r>
            <a:rPr lang="en-US" sz="1500" b="1" kern="1200"/>
            <a:t>Host: </a:t>
          </a:r>
          <a:r>
            <a:rPr lang="en-US" sz="1500" kern="1200"/>
            <a:t>Pastor Keith Barksdale)</a:t>
          </a:r>
        </a:p>
      </dsp:txBody>
      <dsp:txXfrm>
        <a:off x="0" y="1677454"/>
        <a:ext cx="3420324" cy="2648612"/>
      </dsp:txXfrm>
    </dsp:sp>
    <dsp:sp modelId="{6CD51019-686E-4A83-823C-782D2E0C5717}">
      <dsp:nvSpPr>
        <dsp:cNvPr id="0" name=""/>
        <dsp:cNvSpPr/>
      </dsp:nvSpPr>
      <dsp:spPr>
        <a:xfrm>
          <a:off x="1048008" y="441435"/>
          <a:ext cx="1324306" cy="132430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248" tIns="12700" rIns="10324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241948" y="635375"/>
        <a:ext cx="936426" cy="936426"/>
      </dsp:txXfrm>
    </dsp:sp>
    <dsp:sp modelId="{E1BC2961-086E-4E77-96DA-588B704ADFFA}">
      <dsp:nvSpPr>
        <dsp:cNvPr id="0" name=""/>
        <dsp:cNvSpPr/>
      </dsp:nvSpPr>
      <dsp:spPr>
        <a:xfrm>
          <a:off x="0" y="4414282"/>
          <a:ext cx="3420324" cy="72"/>
        </a:xfrm>
        <a:prstGeom prst="rect">
          <a:avLst/>
        </a:prstGeom>
        <a:solidFill>
          <a:schemeClr val="accent2">
            <a:hueOff val="1288723"/>
            <a:satOff val="-3699"/>
            <a:lumOff val="-5922"/>
            <a:alphaOff val="0"/>
          </a:schemeClr>
        </a:solidFill>
        <a:ln w="19050" cap="flat" cmpd="sng" algn="ctr">
          <a:solidFill>
            <a:schemeClr val="accent2">
              <a:hueOff val="1288723"/>
              <a:satOff val="-3699"/>
              <a:lumOff val="-5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C2B5F4-B2E2-4629-98CE-DB2A8CED821E}">
      <dsp:nvSpPr>
        <dsp:cNvPr id="0" name=""/>
        <dsp:cNvSpPr/>
      </dsp:nvSpPr>
      <dsp:spPr>
        <a:xfrm>
          <a:off x="3762356" y="0"/>
          <a:ext cx="3420324" cy="4414354"/>
        </a:xfrm>
        <a:prstGeom prst="rect">
          <a:avLst/>
        </a:prstGeom>
        <a:solidFill>
          <a:schemeClr val="accent2">
            <a:tint val="40000"/>
            <a:alpha val="90000"/>
            <a:hueOff val="3367359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662" tIns="330200" rIns="266662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November 22, 2025 </a:t>
          </a:r>
          <a:r>
            <a:rPr lang="en-US" sz="1500" kern="1200"/>
            <a:t>– Thanksgiving Food Drive/Distribution at the Riverdale Town Center, 10:00 a.m. – 3:00 p.m. (</a:t>
          </a:r>
          <a:r>
            <a:rPr lang="en-US" sz="1500" b="1" kern="1200"/>
            <a:t>Host: </a:t>
          </a:r>
          <a:r>
            <a:rPr lang="en-US" sz="1500" kern="1200"/>
            <a:t>Pastor Terry Woodard)</a:t>
          </a:r>
        </a:p>
      </dsp:txBody>
      <dsp:txXfrm>
        <a:off x="3762356" y="1677454"/>
        <a:ext cx="3420324" cy="2648612"/>
      </dsp:txXfrm>
    </dsp:sp>
    <dsp:sp modelId="{A7D41D5C-31CB-43D2-A9EE-ACFD4DD33D3A}">
      <dsp:nvSpPr>
        <dsp:cNvPr id="0" name=""/>
        <dsp:cNvSpPr/>
      </dsp:nvSpPr>
      <dsp:spPr>
        <a:xfrm>
          <a:off x="4810365" y="441435"/>
          <a:ext cx="1324306" cy="1324306"/>
        </a:xfrm>
        <a:prstGeom prst="ellipse">
          <a:avLst/>
        </a:prstGeom>
        <a:solidFill>
          <a:schemeClr val="accent2">
            <a:hueOff val="2577445"/>
            <a:satOff val="-7397"/>
            <a:lumOff val="-11844"/>
            <a:alphaOff val="0"/>
          </a:schemeClr>
        </a:solidFill>
        <a:ln w="19050" cap="flat" cmpd="sng" algn="ctr">
          <a:solidFill>
            <a:schemeClr val="accent2">
              <a:hueOff val="2577445"/>
              <a:satOff val="-7397"/>
              <a:lumOff val="-118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248" tIns="12700" rIns="10324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5004305" y="635375"/>
        <a:ext cx="936426" cy="936426"/>
      </dsp:txXfrm>
    </dsp:sp>
    <dsp:sp modelId="{94819039-3644-4FF9-B682-9BD3FBCFBF4D}">
      <dsp:nvSpPr>
        <dsp:cNvPr id="0" name=""/>
        <dsp:cNvSpPr/>
      </dsp:nvSpPr>
      <dsp:spPr>
        <a:xfrm>
          <a:off x="3762356" y="4414282"/>
          <a:ext cx="3420324" cy="72"/>
        </a:xfrm>
        <a:prstGeom prst="rect">
          <a:avLst/>
        </a:prstGeom>
        <a:solidFill>
          <a:schemeClr val="accent2">
            <a:hueOff val="3866169"/>
            <a:satOff val="-11096"/>
            <a:lumOff val="-17765"/>
            <a:alphaOff val="0"/>
          </a:schemeClr>
        </a:solidFill>
        <a:ln w="19050" cap="flat" cmpd="sng" algn="ctr">
          <a:solidFill>
            <a:schemeClr val="accent2">
              <a:hueOff val="3866169"/>
              <a:satOff val="-11096"/>
              <a:lumOff val="-17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FD32C-3830-41C7-9D12-7B9827DE1D48}">
      <dsp:nvSpPr>
        <dsp:cNvPr id="0" name=""/>
        <dsp:cNvSpPr/>
      </dsp:nvSpPr>
      <dsp:spPr>
        <a:xfrm>
          <a:off x="7524712" y="0"/>
          <a:ext cx="3420324" cy="4414354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662" tIns="330200" rIns="266662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December 5, 2025 </a:t>
          </a:r>
          <a:r>
            <a:rPr lang="en-US" sz="1500" kern="1200" dirty="0"/>
            <a:t>– ACMCC 2025 Scholarship/Award Banquet. Location: “This Is It Headquarters Banquet Hall” in Fayetteville, GA. </a:t>
          </a:r>
          <a:r>
            <a:rPr lang="en-US" sz="1500" b="1" kern="1200" dirty="0"/>
            <a:t>Guest Speaker/Preacher: </a:t>
          </a:r>
          <a:r>
            <a:rPr lang="en-US" sz="1500" kern="1200" dirty="0"/>
            <a:t>Pastor Tony Lowden, Jabez Ministries. </a:t>
          </a:r>
          <a:r>
            <a:rPr lang="en-US" sz="1500" kern="1200" dirty="0">
              <a:solidFill>
                <a:srgbClr val="FF0000"/>
              </a:solidFill>
            </a:rPr>
            <a:t>Honored Guest: The Honorable Michael Thurmond.</a:t>
          </a:r>
        </a:p>
      </dsp:txBody>
      <dsp:txXfrm>
        <a:off x="7524712" y="1677454"/>
        <a:ext cx="3420324" cy="2648612"/>
      </dsp:txXfrm>
    </dsp:sp>
    <dsp:sp modelId="{F03E87C6-8B1F-435B-8BB4-E3AD44F79676}">
      <dsp:nvSpPr>
        <dsp:cNvPr id="0" name=""/>
        <dsp:cNvSpPr/>
      </dsp:nvSpPr>
      <dsp:spPr>
        <a:xfrm>
          <a:off x="8572721" y="441435"/>
          <a:ext cx="1324306" cy="1324306"/>
        </a:xfrm>
        <a:prstGeom prst="ellipse">
          <a:avLst/>
        </a:prstGeom>
        <a:solidFill>
          <a:schemeClr val="accent2">
            <a:hueOff val="5154891"/>
            <a:satOff val="-14794"/>
            <a:lumOff val="-23687"/>
            <a:alphaOff val="0"/>
          </a:schemeClr>
        </a:solidFill>
        <a:ln w="19050" cap="flat" cmpd="sng" algn="ctr">
          <a:solidFill>
            <a:schemeClr val="accent2">
              <a:hueOff val="5154891"/>
              <a:satOff val="-14794"/>
              <a:lumOff val="-236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248" tIns="12700" rIns="10324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766661" y="635375"/>
        <a:ext cx="936426" cy="936426"/>
      </dsp:txXfrm>
    </dsp:sp>
    <dsp:sp modelId="{2921CCF0-0229-4F2F-8A3B-D08E91A3DFBB}">
      <dsp:nvSpPr>
        <dsp:cNvPr id="0" name=""/>
        <dsp:cNvSpPr/>
      </dsp:nvSpPr>
      <dsp:spPr>
        <a:xfrm>
          <a:off x="7524712" y="4414282"/>
          <a:ext cx="3420324" cy="72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DDC33-8D3B-DCD1-103F-100FC7C87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299A6-6601-3410-D0CE-E2900ED4E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EB378-E34C-D442-953B-426A300DA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63823-BC5B-4A5B-9071-24C4FB75BBD5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6CD12-AF9E-824B-2B99-98F2484D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98338-5F69-0D2D-8E70-DD33CF359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97CF-B060-46F1-BA38-23E84C6E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1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88F4F-9EBC-9834-642A-DF6A1B7A6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B77BC-DC1E-FB5B-6D12-6AE8A1C0D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76757-7859-3A56-7C2E-D795FA2EA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63823-BC5B-4A5B-9071-24C4FB75BBD5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8847A-2B5C-B951-A1FB-9270DFAF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361D4-2FCD-4BA9-17DA-B2FAB9B6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97CF-B060-46F1-BA38-23E84C6E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3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A44984-E4FE-6C95-083D-7E6791BA0E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8FA8C5-3F15-CFE1-13FE-2BE76C0E5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2DF82-9A4B-CDBA-2428-51F6C2B2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63823-BC5B-4A5B-9071-24C4FB75BBD5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43E3B-C929-E638-3447-D16B9F3F7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80090-3DAE-575C-9996-A59E05412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97CF-B060-46F1-BA38-23E84C6E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5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C065E-7B15-1888-038C-75BA0EE67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0FEDB-EB83-10B6-AEE7-5D7C65F9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24679-5968-44ED-F980-1A728EFDC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63823-BC5B-4A5B-9071-24C4FB75BBD5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8190A-B0E1-DB97-4D13-FCBAFDD70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F9592-BD24-CA48-80E8-796D0FBD5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97CF-B060-46F1-BA38-23E84C6E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3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6A68-7FB4-D9B6-5EC2-E87BBF49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662F3-E047-B059-B6CC-9FCA19D3A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50DEB-3301-DB8C-532A-2545D087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63823-BC5B-4A5B-9071-24C4FB75BBD5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205B2-2026-8D3B-2712-40AB8D778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33D19-DEC4-237D-C78E-0BBF7778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97CF-B060-46F1-BA38-23E84C6E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57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5D1FB-CCDF-2ABB-EB85-056648FEB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7FA02-4167-6E6A-91D1-B5761D669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C27759-0FAA-29E0-DDBA-3C3B1FEA1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A266D4-D6A7-1A33-7BA5-42123002F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63823-BC5B-4A5B-9071-24C4FB75BBD5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C0CF0-D3C2-A5DB-85B9-F11009EE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B700F-4865-2DF3-E356-F9095BCF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97CF-B060-46F1-BA38-23E84C6E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4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238C5-684D-2DD0-2C5A-12CE3CB23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60651-E71F-4C3D-6711-0110EBA77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D988D-61E5-E7C0-C3C8-220532031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83A539-D966-5109-5346-261EAC522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36750-76C2-577A-B8EC-EF1BB37EB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EB4C2-2921-DE40-7CBB-6A52977A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63823-BC5B-4A5B-9071-24C4FB75BBD5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DB5D67-9560-E480-7458-46EEBDCA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CE27B7-D765-64B2-8112-7696C2EF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97CF-B060-46F1-BA38-23E84C6E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92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AEE31-F804-4AB0-FBE1-BAF6D97E4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F4FCA6-25F0-EB41-85DD-2C2EC819A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63823-BC5B-4A5B-9071-24C4FB75BBD5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0CD6B-FB0B-959D-6B22-DD3B4915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2A3F21-66EE-5F27-BFA3-6642E043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97CF-B060-46F1-BA38-23E84C6E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59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B34B6-8B19-0F45-A161-FCCDB8E14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63823-BC5B-4A5B-9071-24C4FB75BBD5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E20028-C277-DB3B-806E-453144EA6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B7F55-01B4-64BD-165B-B8ED107B4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97CF-B060-46F1-BA38-23E84C6E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9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280CF-DB64-2D21-213E-73CB59AB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61900-29E0-500F-ED6B-893AC320F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56C2E-9CB9-AD8B-FAF2-5A09474F8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03C85-D804-FE76-388C-AB5BB1B14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63823-BC5B-4A5B-9071-24C4FB75BBD5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9A46C-DC58-067C-91DB-46C318EE5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C8BD2-DD32-F82C-CA86-42CDC661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97CF-B060-46F1-BA38-23E84C6E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52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00AF2-3507-E90B-08DF-76C04A34A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FAC3A6-87E9-5A2A-6724-523BB1B599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4EE0A-D4FB-5091-52B4-9E9B41B10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3F38B-6B8C-743B-356A-BC830AE95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63823-BC5B-4A5B-9071-24C4FB75BBD5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78C59-D52C-619E-E763-33A4790F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698E6-72BB-2A0D-FA5D-918915263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97CF-B060-46F1-BA38-23E84C6E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2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69FC78-C1DE-1CD7-B251-8A40A41D4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CA3A2-3AB1-065B-F8F1-99173F260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B7115-4499-E8B0-FB63-D8AC31800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063823-BC5B-4A5B-9071-24C4FB75BBD5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93083-3D53-EFAF-DA56-C4E8DBDD9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698C6-98BE-0509-32DF-E19296B68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7D97CF-B060-46F1-BA38-23E84C6E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3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mcc.org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4" name="Rectangle 113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C1180-5F14-3DD0-C048-20CB6308B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 fontScale="90000"/>
          </a:bodyPr>
          <a:lstStyle/>
          <a:p>
            <a:br>
              <a:rPr lang="en-US" sz="1700" b="1" dirty="0"/>
            </a:br>
            <a:r>
              <a:rPr lang="en-US" sz="2200" b="1" dirty="0"/>
              <a:t>“Where Have We Been &amp; Where Are We Headed”</a:t>
            </a:r>
            <a:br>
              <a:rPr lang="en-US" sz="2200" b="1" i="1" dirty="0"/>
            </a:br>
            <a:br>
              <a:rPr lang="en-US" sz="2200" b="1" dirty="0"/>
            </a:br>
            <a:r>
              <a:rPr lang="en-US" sz="2200" b="1" dirty="0"/>
              <a:t>August 18, 2025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Dr. Robert Burton, President</a:t>
            </a:r>
            <a:br>
              <a:rPr lang="en-US" sz="2200" b="1" dirty="0"/>
            </a:br>
            <a:r>
              <a:rPr lang="en-US" sz="2200" b="1" dirty="0"/>
              <a:t>Pastor Terry Woodard, Vice-President, </a:t>
            </a:r>
            <a:br>
              <a:rPr lang="en-US" sz="2200" b="1" dirty="0"/>
            </a:br>
            <a:r>
              <a:rPr lang="en-US" sz="2200" b="1" dirty="0"/>
              <a:t>Pastor Derek Griffin, Secretary/Treasurer</a:t>
            </a:r>
            <a:endParaRPr lang="en-US" sz="1700" b="1" dirty="0"/>
          </a:p>
        </p:txBody>
      </p:sp>
      <p:pic>
        <p:nvPicPr>
          <p:cNvPr id="3" name="Picture 2" descr="A globe with a gold band around it&#10;&#10;AI-generated content may be incorrect.">
            <a:extLst>
              <a:ext uri="{FF2B5EF4-FFF2-40B4-BE49-F238E27FC236}">
                <a16:creationId xmlns:a16="http://schemas.microsoft.com/office/drawing/2014/main" id="{7810DB94-5602-E40D-1D25-9A28E0C6E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08" y="436415"/>
            <a:ext cx="6439588" cy="2704627"/>
          </a:xfrm>
          <a:prstGeom prst="rect">
            <a:avLst/>
          </a:prstGeom>
        </p:spPr>
      </p:pic>
      <p:sp>
        <p:nvSpPr>
          <p:cNvPr id="116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0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963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FB4AD-41E6-47ED-BDA3-A923E30D3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7034"/>
            <a:ext cx="12188949" cy="6858000"/>
            <a:chOff x="-2848" y="0"/>
            <a:chExt cx="12188949" cy="6858000"/>
          </a:xfrm>
        </p:grpSpPr>
        <p:sp>
          <p:nvSpPr>
            <p:cNvPr id="33" name="Color Cover">
              <a:extLst>
                <a:ext uri="{FF2B5EF4-FFF2-40B4-BE49-F238E27FC236}">
                  <a16:creationId xmlns:a16="http://schemas.microsoft.com/office/drawing/2014/main" id="{6BAE21C0-2D03-4FC3-9667-4C4B9CC76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Color Cover">
              <a:extLst>
                <a:ext uri="{FF2B5EF4-FFF2-40B4-BE49-F238E27FC236}">
                  <a16:creationId xmlns:a16="http://schemas.microsoft.com/office/drawing/2014/main" id="{FCB3CB3B-5D77-4F1E-A155-DF4EE6E85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4E70D-A4C9-44E3-A00A-F3AD121AC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37" name="Color">
              <a:extLst>
                <a:ext uri="{FF2B5EF4-FFF2-40B4-BE49-F238E27FC236}">
                  <a16:creationId xmlns:a16="http://schemas.microsoft.com/office/drawing/2014/main" id="{E8AFF701-6A8D-44BD-8C85-9EE4110F6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Color">
              <a:extLst>
                <a:ext uri="{FF2B5EF4-FFF2-40B4-BE49-F238E27FC236}">
                  <a16:creationId xmlns:a16="http://schemas.microsoft.com/office/drawing/2014/main" id="{7D44C50E-4B0D-458E-8745-151B0968E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A collage of people wearing graduation gowns&#10;&#10;AI-generated content may be incorrect.">
            <a:extLst>
              <a:ext uri="{FF2B5EF4-FFF2-40B4-BE49-F238E27FC236}">
                <a16:creationId xmlns:a16="http://schemas.microsoft.com/office/drawing/2014/main" id="{6D7017D1-971B-87C8-58B0-A8CD4FBBC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7" r="-4" b="20406"/>
          <a:stretch>
            <a:fillRect/>
          </a:stretch>
        </p:blipFill>
        <p:spPr>
          <a:xfrm>
            <a:off x="7009177" y="3487770"/>
            <a:ext cx="4166151" cy="2587337"/>
          </a:xfrm>
          <a:prstGeom prst="rect">
            <a:avLst/>
          </a:prstGeom>
        </p:spPr>
      </p:pic>
      <p:pic>
        <p:nvPicPr>
          <p:cNvPr id="5" name="Content Placeholder 4" descr="A collage of people wearing graduation gowns&#10;&#10;AI-generated content may be incorrect.">
            <a:extLst>
              <a:ext uri="{FF2B5EF4-FFF2-40B4-BE49-F238E27FC236}">
                <a16:creationId xmlns:a16="http://schemas.microsoft.com/office/drawing/2014/main" id="{E12B85C5-245B-3945-0B8A-8B60D6E90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" r="-4" b="19175"/>
          <a:stretch>
            <a:fillRect/>
          </a:stretch>
        </p:blipFill>
        <p:spPr>
          <a:xfrm>
            <a:off x="7009178" y="782894"/>
            <a:ext cx="4166151" cy="258733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F61F91B-361F-4DD4-9DD1-C381F901C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77608" y="6400535"/>
              <a:ext cx="985772" cy="457465"/>
            </a:xfrm>
            <a:custGeom>
              <a:avLst/>
              <a:gdLst>
                <a:gd name="connsiteX0" fmla="*/ 492886 w 985772"/>
                <a:gd name="connsiteY0" fmla="*/ 0 h 460049"/>
                <a:gd name="connsiteX1" fmla="*/ 979365 w 985772"/>
                <a:gd name="connsiteY1" fmla="*/ 396492 h 460049"/>
                <a:gd name="connsiteX2" fmla="*/ 985772 w 985772"/>
                <a:gd name="connsiteY2" fmla="*/ 460049 h 460049"/>
                <a:gd name="connsiteX3" fmla="*/ 0 w 985772"/>
                <a:gd name="connsiteY3" fmla="*/ 460049 h 460049"/>
                <a:gd name="connsiteX4" fmla="*/ 6407 w 985772"/>
                <a:gd name="connsiteY4" fmla="*/ 396492 h 460049"/>
                <a:gd name="connsiteX5" fmla="*/ 492886 w 985772"/>
                <a:gd name="connsiteY5" fmla="*/ 0 h 46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5772" h="460049">
                  <a:moveTo>
                    <a:pt x="492886" y="0"/>
                  </a:moveTo>
                  <a:cubicBezTo>
                    <a:pt x="732851" y="0"/>
                    <a:pt x="933061" y="170215"/>
                    <a:pt x="979365" y="396492"/>
                  </a:cubicBezTo>
                  <a:lnTo>
                    <a:pt x="985772" y="460049"/>
                  </a:lnTo>
                  <a:lnTo>
                    <a:pt x="0" y="460049"/>
                  </a:lnTo>
                  <a:lnTo>
                    <a:pt x="6407" y="396492"/>
                  </a:lnTo>
                  <a:cubicBezTo>
                    <a:pt x="52711" y="170215"/>
                    <a:pt x="252921" y="0"/>
                    <a:pt x="492886" y="0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D6E40F-54B8-065C-2F82-855361C8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819015"/>
            <a:ext cx="5821537" cy="20370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2025 Scholarship Award Winners!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30CBDFDE-A5C8-FA10-7078-F80E52AE6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3" y="2906791"/>
            <a:ext cx="5821537" cy="3254836"/>
          </a:xfrm>
        </p:spPr>
        <p:txBody>
          <a:bodyPr anchor="t">
            <a:normAutofit/>
          </a:bodyPr>
          <a:lstStyle/>
          <a:p>
            <a:pPr marL="742950" indent="-457200">
              <a:buFont typeface="+mj-lt"/>
              <a:buAutoNum type="arabicPeriod"/>
            </a:pPr>
            <a:r>
              <a:rPr lang="en-US" sz="2400" b="1" dirty="0"/>
              <a:t>Mr. Emannuel Smith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2400" b="1" dirty="0"/>
              <a:t>Mr. Makenzie Thompson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2400" b="1" dirty="0"/>
              <a:t>Mr. Carlos Henry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2400" b="1" dirty="0"/>
              <a:t>Ms. Shanyah Moore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2400" b="1" dirty="0"/>
              <a:t>Mr. Me’Shun Spivey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2400" b="1" dirty="0"/>
              <a:t>Ms. Madison Williams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2400" b="1" dirty="0"/>
              <a:t>Mr. Christian Smith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65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2CBD56-71FB-4004-9BF9-AE3B3B567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84BE2F-C43D-43D9-A96D-152600326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64235" cy="6858000"/>
            <a:chOff x="651279" y="598259"/>
            <a:chExt cx="10889442" cy="5680742"/>
          </a:xfrm>
        </p:grpSpPr>
        <p:sp>
          <p:nvSpPr>
            <p:cNvPr id="43" name="Color">
              <a:extLst>
                <a:ext uri="{FF2B5EF4-FFF2-40B4-BE49-F238E27FC236}">
                  <a16:creationId xmlns:a16="http://schemas.microsoft.com/office/drawing/2014/main" id="{E7400609-3385-4926-AD61-85A199F0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Color">
              <a:extLst>
                <a:ext uri="{FF2B5EF4-FFF2-40B4-BE49-F238E27FC236}">
                  <a16:creationId xmlns:a16="http://schemas.microsoft.com/office/drawing/2014/main" id="{9E9E1A20-C3CA-40B4-8D3A-3EAC12D69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Graphic 2" descr="Users">
            <a:extLst>
              <a:ext uri="{FF2B5EF4-FFF2-40B4-BE49-F238E27FC236}">
                <a16:creationId xmlns:a16="http://schemas.microsoft.com/office/drawing/2014/main" id="{018693DE-9A9E-118C-09F2-527A4738F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0826" y="671883"/>
            <a:ext cx="2814583" cy="2814583"/>
          </a:xfrm>
          <a:prstGeom prst="rect">
            <a:avLst/>
          </a:prstGeom>
        </p:spPr>
      </p:pic>
      <p:pic>
        <p:nvPicPr>
          <p:cNvPr id="5" name="Picture 4" descr="A globe with a gold band around it&#10;&#10;AI-generated content may be incorrect.">
            <a:extLst>
              <a:ext uri="{FF2B5EF4-FFF2-40B4-BE49-F238E27FC236}">
                <a16:creationId xmlns:a16="http://schemas.microsoft.com/office/drawing/2014/main" id="{9F73E886-824E-1D9B-8BC3-83C53E19E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72" y="3872790"/>
            <a:ext cx="4756760" cy="199783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160322-8558-2DD2-7481-8D9993EB7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644" y="598259"/>
            <a:ext cx="4879001" cy="5417409"/>
          </a:xfrm>
        </p:spPr>
        <p:txBody>
          <a:bodyPr anchor="b">
            <a:normAutofit/>
          </a:bodyPr>
          <a:lstStyle/>
          <a:p>
            <a:pPr algn="l"/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“Where Are We Headed”</a:t>
            </a:r>
            <a:br>
              <a:rPr lang="en-US" sz="2800" b="1" i="1" dirty="0">
                <a:solidFill>
                  <a:schemeClr val="bg1"/>
                </a:solidFill>
              </a:rPr>
            </a:b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- Strengthen youth outreach &amp; mentorship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 Build interfaith and civic coalitions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 Expand digital footprint and media presence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 Leadership training &amp; succession planning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8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20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BBE2F7-B482-B7A4-39E1-7DE262A6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Call to Action</a:t>
            </a:r>
            <a:r>
              <a:rPr lang="en-US" sz="4800">
                <a:solidFill>
                  <a:schemeClr val="bg1"/>
                </a:solidFill>
              </a:rPr>
              <a:t>	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ADF7544B-544B-0C2A-E64A-7FCD4A8D4F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5134117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6703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6E71F1-5A87-4A96-B42F-2DFA1B766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7" name="Color Cover">
              <a:extLst>
                <a:ext uri="{FF2B5EF4-FFF2-40B4-BE49-F238E27FC236}">
                  <a16:creationId xmlns:a16="http://schemas.microsoft.com/office/drawing/2014/main" id="{CF5215DD-02E8-49F2-8F73-D509B6A02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Color Cover">
              <a:extLst>
                <a:ext uri="{FF2B5EF4-FFF2-40B4-BE49-F238E27FC236}">
                  <a16:creationId xmlns:a16="http://schemas.microsoft.com/office/drawing/2014/main" id="{8E743EB7-3A15-4D51-A603-1F3C290AA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733FE3C-12C4-4FA2-A795-87D2F6776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21" name="Color">
              <a:extLst>
                <a:ext uri="{FF2B5EF4-FFF2-40B4-BE49-F238E27FC236}">
                  <a16:creationId xmlns:a16="http://schemas.microsoft.com/office/drawing/2014/main" id="{66F1E4BF-D491-4254-81A6-5119D1672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Color">
              <a:extLst>
                <a:ext uri="{FF2B5EF4-FFF2-40B4-BE49-F238E27FC236}">
                  <a16:creationId xmlns:a16="http://schemas.microsoft.com/office/drawing/2014/main" id="{98C6C0CF-E3BD-4627-9DDF-246EAF2D4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A group of people holding graduation caps&#10;&#10;AI-generated content may be incorrect.">
            <a:extLst>
              <a:ext uri="{FF2B5EF4-FFF2-40B4-BE49-F238E27FC236}">
                <a16:creationId xmlns:a16="http://schemas.microsoft.com/office/drawing/2014/main" id="{F14B87A2-A862-736A-886E-01927EF224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57" r="31655" b="2"/>
          <a:stretch>
            <a:fillRect/>
          </a:stretch>
        </p:blipFill>
        <p:spPr>
          <a:xfrm>
            <a:off x="7082810" y="841663"/>
            <a:ext cx="4166151" cy="518592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C2B5F12-8A82-4A59-9400-3164CBF47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52" cy="6858000"/>
            <a:chOff x="0" y="0"/>
            <a:chExt cx="12188952" cy="68580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4BC7CB-EC69-421D-B286-57CAFE86D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2D86EA2-D090-4E0C-B153-3ECE91311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AC29764-D054-4F76-9FE5-49811EDB6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D9BB18B-7B57-4D1E-B87E-D2A7214F7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0A98EF1-1185-4EFF-A3C0-25DEBE8CD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CDA8723-DE3F-48D0-8822-0269EE207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2B072E5-03AC-4D0A-A767-43EFB55BE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730280-8AEC-C564-FDE3-19DD0630A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819015"/>
            <a:ext cx="5821537" cy="1571508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ACMCC HUNT FOR 100 SCHOLARSHIPS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B37DA-C95D-C072-CACC-8F57B5653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4" y="2497873"/>
            <a:ext cx="5821537" cy="3541112"/>
          </a:xfrm>
        </p:spPr>
        <p:txBody>
          <a:bodyPr anchor="t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The “Hunt For 100” Scholarship Campaign Tour: TBD – December 2025</a:t>
            </a:r>
          </a:p>
          <a:p>
            <a:r>
              <a:rPr lang="en-US" sz="1800" dirty="0">
                <a:solidFill>
                  <a:schemeClr val="bg1"/>
                </a:solidFill>
              </a:rPr>
              <a:t>The ACMCC is committed to impacting the lives of graduating high school students in Clayton County by awarding one hundred $1,000 scholarships. This initiative is about instilling hope and inspiration in our youth and contributing to the growth and prosperity of our community.</a:t>
            </a:r>
          </a:p>
          <a:p>
            <a:r>
              <a:rPr lang="en-US" sz="1800" dirty="0">
                <a:solidFill>
                  <a:schemeClr val="bg1"/>
                </a:solidFill>
              </a:rPr>
              <a:t>FUNDRAISING COMMITTEE!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020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DD5E267-EB6F-47DF-ABEF-2C1BED44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22" name="Color Cover">
              <a:extLst>
                <a:ext uri="{FF2B5EF4-FFF2-40B4-BE49-F238E27FC236}">
                  <a16:creationId xmlns:a16="http://schemas.microsoft.com/office/drawing/2014/main" id="{4BA86AA3-0623-4268-861E-ADA01A7C0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Color Cover">
              <a:extLst>
                <a:ext uri="{FF2B5EF4-FFF2-40B4-BE49-F238E27FC236}">
                  <a16:creationId xmlns:a16="http://schemas.microsoft.com/office/drawing/2014/main" id="{72692EF2-4C1F-4ED7-9C00-6CF92783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828D02-A05D-412B-9F20-B68E970B9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26" name="Color">
              <a:extLst>
                <a:ext uri="{FF2B5EF4-FFF2-40B4-BE49-F238E27FC236}">
                  <a16:creationId xmlns:a16="http://schemas.microsoft.com/office/drawing/2014/main" id="{A1A8E50E-11DE-480E-A93B-F503760BC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Color">
              <a:extLst>
                <a:ext uri="{FF2B5EF4-FFF2-40B4-BE49-F238E27FC236}">
                  <a16:creationId xmlns:a16="http://schemas.microsoft.com/office/drawing/2014/main" id="{D2E2EE99-89A4-435B-B61A-3C8B5B2B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243ACE-000C-92AD-F808-3B562D841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2607" y="777338"/>
            <a:ext cx="4072040" cy="527314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9DE16C-25E0-4DEC-3857-84614D932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5" y="819015"/>
            <a:ext cx="5501548" cy="2353362"/>
          </a:xfrm>
        </p:spPr>
        <p:txBody>
          <a:bodyPr anchor="b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ACMCC Thanksgiving Food Giveaway!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DA02C07-9E24-A400-6128-6D0A9AA0E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5" y="3442089"/>
            <a:ext cx="5501548" cy="2573579"/>
          </a:xfrm>
        </p:spPr>
        <p:txBody>
          <a:bodyPr anchor="t">
            <a:norm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Location: </a:t>
            </a:r>
            <a:r>
              <a:rPr lang="en-US" sz="1800">
                <a:solidFill>
                  <a:schemeClr val="bg1"/>
                </a:solidFill>
              </a:rPr>
              <a:t>Riverdale Town Center</a:t>
            </a:r>
          </a:p>
          <a:p>
            <a:r>
              <a:rPr lang="en-US" sz="1800" b="1">
                <a:solidFill>
                  <a:schemeClr val="bg1"/>
                </a:solidFill>
              </a:rPr>
              <a:t>Date: </a:t>
            </a:r>
            <a:r>
              <a:rPr lang="en-US" sz="1800">
                <a:solidFill>
                  <a:schemeClr val="bg1"/>
                </a:solidFill>
              </a:rPr>
              <a:t>November 22, 2025</a:t>
            </a:r>
          </a:p>
          <a:p>
            <a:r>
              <a:rPr lang="en-US" sz="1800" b="1">
                <a:solidFill>
                  <a:schemeClr val="bg1"/>
                </a:solidFill>
              </a:rPr>
              <a:t>Time: </a:t>
            </a:r>
            <a:r>
              <a:rPr lang="en-US" sz="1800">
                <a:solidFill>
                  <a:schemeClr val="bg1"/>
                </a:solidFill>
              </a:rPr>
              <a:t>10:00 a.m. – 3:00 p.m.</a:t>
            </a:r>
          </a:p>
          <a:p>
            <a:endParaRPr lang="en-US" sz="18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>
                <a:solidFill>
                  <a:schemeClr val="bg1"/>
                </a:solidFill>
              </a:rPr>
              <a:t>NEED TO UPDATE THE OLD FLYER!</a:t>
            </a:r>
          </a:p>
        </p:txBody>
      </p:sp>
    </p:spTree>
    <p:extLst>
      <p:ext uri="{BB962C8B-B14F-4D97-AF65-F5344CB8AC3E}">
        <p14:creationId xmlns:p14="http://schemas.microsoft.com/office/powerpoint/2010/main" val="1275476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837E0-2954-7CC4-5FA3-4890A544A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en-US" sz="3000" dirty="0"/>
              <a:t>Faith Fortitude and Food Bank Initiative – </a:t>
            </a:r>
            <a:r>
              <a:rPr lang="en-US" sz="3000" b="1" dirty="0"/>
              <a:t>Mrs. Keisha Cobb</a:t>
            </a: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71116A9-BE11-A9B0-357C-C0A20D13E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FF0000"/>
                </a:solidFill>
              </a:rPr>
              <a:t>TENTATIVE: Friday, September 5, 2025</a:t>
            </a:r>
          </a:p>
        </p:txBody>
      </p:sp>
      <p:pic>
        <p:nvPicPr>
          <p:cNvPr id="7" name="Content Placeholder 6" descr="A globe with a gold band around it&#10;&#10;AI-generated content may be incorrect.">
            <a:extLst>
              <a:ext uri="{FF2B5EF4-FFF2-40B4-BE49-F238E27FC236}">
                <a16:creationId xmlns:a16="http://schemas.microsoft.com/office/drawing/2014/main" id="{1CABE887-81C7-05EB-BA87-80B03CEDD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03" y="2334396"/>
            <a:ext cx="9427025" cy="39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14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3CF00F-82D0-0DBA-75D5-1D01B452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82738F-C27E-EA45-BAC4-82AA7FC2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945037" cy="1133856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/>
              <a:t>Upcoming 2025 ACMCC Major Events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525566-5904-7314-F7C5-110F7CE8E6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574714"/>
              </p:ext>
            </p:extLst>
          </p:nvPr>
        </p:nvGraphicFramePr>
        <p:xfrm>
          <a:off x="612648" y="1881051"/>
          <a:ext cx="10945037" cy="441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5136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963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58FB4AD-41E6-47ED-BDA3-A923E30D3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7034"/>
            <a:ext cx="12188949" cy="6858000"/>
            <a:chOff x="-2848" y="0"/>
            <a:chExt cx="12188949" cy="6858000"/>
          </a:xfrm>
        </p:grpSpPr>
        <p:sp>
          <p:nvSpPr>
            <p:cNvPr id="38" name="Color Cover">
              <a:extLst>
                <a:ext uri="{FF2B5EF4-FFF2-40B4-BE49-F238E27FC236}">
                  <a16:creationId xmlns:a16="http://schemas.microsoft.com/office/drawing/2014/main" id="{6BAE21C0-2D03-4FC3-9667-4C4B9CC76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Color Cover">
              <a:extLst>
                <a:ext uri="{FF2B5EF4-FFF2-40B4-BE49-F238E27FC236}">
                  <a16:creationId xmlns:a16="http://schemas.microsoft.com/office/drawing/2014/main" id="{FCB3CB3B-5D77-4F1E-A155-DF4EE6E85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4F4E70D-A4C9-44E3-A00A-F3AD121AC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42" name="Color">
              <a:extLst>
                <a:ext uri="{FF2B5EF4-FFF2-40B4-BE49-F238E27FC236}">
                  <a16:creationId xmlns:a16="http://schemas.microsoft.com/office/drawing/2014/main" id="{E8AFF701-6A8D-44BD-8C85-9EE4110F6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Color">
              <a:extLst>
                <a:ext uri="{FF2B5EF4-FFF2-40B4-BE49-F238E27FC236}">
                  <a16:creationId xmlns:a16="http://schemas.microsoft.com/office/drawing/2014/main" id="{7D44C50E-4B0D-458E-8745-151B0968E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4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6445C58E-D20D-7750-9184-4546A7F9B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1" r="-4" b="24773"/>
          <a:stretch>
            <a:fillRect/>
          </a:stretch>
        </p:blipFill>
        <p:spPr>
          <a:xfrm>
            <a:off x="7105545" y="3156274"/>
            <a:ext cx="4166151" cy="258733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F61F91B-361F-4DD4-9DD1-C381F901C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77608" y="6400535"/>
              <a:ext cx="985772" cy="457465"/>
            </a:xfrm>
            <a:custGeom>
              <a:avLst/>
              <a:gdLst>
                <a:gd name="connsiteX0" fmla="*/ 492886 w 985772"/>
                <a:gd name="connsiteY0" fmla="*/ 0 h 460049"/>
                <a:gd name="connsiteX1" fmla="*/ 979365 w 985772"/>
                <a:gd name="connsiteY1" fmla="*/ 396492 h 460049"/>
                <a:gd name="connsiteX2" fmla="*/ 985772 w 985772"/>
                <a:gd name="connsiteY2" fmla="*/ 460049 h 460049"/>
                <a:gd name="connsiteX3" fmla="*/ 0 w 985772"/>
                <a:gd name="connsiteY3" fmla="*/ 460049 h 460049"/>
                <a:gd name="connsiteX4" fmla="*/ 6407 w 985772"/>
                <a:gd name="connsiteY4" fmla="*/ 396492 h 460049"/>
                <a:gd name="connsiteX5" fmla="*/ 492886 w 985772"/>
                <a:gd name="connsiteY5" fmla="*/ 0 h 46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5772" h="460049">
                  <a:moveTo>
                    <a:pt x="492886" y="0"/>
                  </a:moveTo>
                  <a:cubicBezTo>
                    <a:pt x="732851" y="0"/>
                    <a:pt x="933061" y="170215"/>
                    <a:pt x="979365" y="396492"/>
                  </a:cubicBezTo>
                  <a:lnTo>
                    <a:pt x="985772" y="460049"/>
                  </a:lnTo>
                  <a:lnTo>
                    <a:pt x="0" y="460049"/>
                  </a:lnTo>
                  <a:lnTo>
                    <a:pt x="6407" y="396492"/>
                  </a:lnTo>
                  <a:cubicBezTo>
                    <a:pt x="52711" y="170215"/>
                    <a:pt x="252921" y="0"/>
                    <a:pt x="492886" y="0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63A30C-1CDD-561A-157E-6E5E5CFC2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819015"/>
            <a:ext cx="5821537" cy="2545726"/>
          </a:xfrm>
        </p:spPr>
        <p:txBody>
          <a:bodyPr anchor="b"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QUESTION/ANSWERS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20C1DA1-F0E3-F397-19DC-3339DAA93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4" y="3442089"/>
            <a:ext cx="6605016" cy="259689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Thank You!</a:t>
            </a:r>
          </a:p>
          <a:p>
            <a:pPr marL="0" indent="0">
              <a:buNone/>
            </a:pP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Contact Information:  claytonministers@yahoo.com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Website: </a:t>
            </a:r>
            <a:r>
              <a:rPr lang="en-US" sz="3200" dirty="0">
                <a:solidFill>
                  <a:schemeClr val="bg1"/>
                </a:solidFill>
                <a:hlinkClick r:id="rId3"/>
              </a:rPr>
              <a:t>www.acmcc.org</a:t>
            </a: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3" descr="A globe with a gold band around it&#10;&#10;AI-generated content may be incorrect.">
            <a:extLst>
              <a:ext uri="{FF2B5EF4-FFF2-40B4-BE49-F238E27FC236}">
                <a16:creationId xmlns:a16="http://schemas.microsoft.com/office/drawing/2014/main" id="{86839D89-E0AB-FD17-666F-0A270CC09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80" y="918419"/>
            <a:ext cx="4756760" cy="199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9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olor Cover">
            <a:extLst>
              <a:ext uri="{FF2B5EF4-FFF2-40B4-BE49-F238E27FC236}">
                <a16:creationId xmlns:a16="http://schemas.microsoft.com/office/drawing/2014/main" id="{34DE9D20-D6C2-4834-9EE9-EC583F3FE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1ECFC71-4503-4F75-92FF-AF8211FFD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6064235" cy="6858000"/>
            <a:chOff x="651279" y="598259"/>
            <a:chExt cx="10889442" cy="5680742"/>
          </a:xfrm>
        </p:grpSpPr>
        <p:sp>
          <p:nvSpPr>
            <p:cNvPr id="52" name="Color">
              <a:extLst>
                <a:ext uri="{FF2B5EF4-FFF2-40B4-BE49-F238E27FC236}">
                  <a16:creationId xmlns:a16="http://schemas.microsoft.com/office/drawing/2014/main" id="{4FA941CA-BC21-4BE3-80CD-EDD30510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Color">
              <a:extLst>
                <a:ext uri="{FF2B5EF4-FFF2-40B4-BE49-F238E27FC236}">
                  <a16:creationId xmlns:a16="http://schemas.microsoft.com/office/drawing/2014/main" id="{92FECA53-20C7-45FC-8843-018A589C75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Graphic 6" descr="Users">
            <a:extLst>
              <a:ext uri="{FF2B5EF4-FFF2-40B4-BE49-F238E27FC236}">
                <a16:creationId xmlns:a16="http://schemas.microsoft.com/office/drawing/2014/main" id="{D151AB0D-DFD6-A42A-00BA-091C5D764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8545" y="661544"/>
            <a:ext cx="2767456" cy="2767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37C57E-0950-17B3-0A2A-95A028A5B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30359" y="3818212"/>
            <a:ext cx="4663829" cy="195880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78EB01A-BCE6-EB95-8084-F713C071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9"/>
            <a:ext cx="5074368" cy="3018870"/>
          </a:xfrm>
        </p:spPr>
        <p:txBody>
          <a:bodyPr anchor="b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Vision &amp; Mission Recap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3F272-C7F8-BCEA-B830-84BD5343D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3" y="3952172"/>
            <a:ext cx="5074368" cy="222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</a:rPr>
              <a:t>- Promote Christian unity, collaboration, and community uplift</a:t>
            </a:r>
          </a:p>
          <a:p>
            <a:pPr marL="0" indent="0">
              <a:buNone/>
            </a:pP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- Provide spiritual and civic leadership</a:t>
            </a:r>
          </a:p>
          <a:p>
            <a:pPr marL="0" indent="0">
              <a:buNone/>
            </a:pP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- Foster advocacy, education, and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343508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41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A737D8A-EB5B-4DD8-8A77-0B39AD69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Where Have We Been (Highlights)</a:t>
            </a:r>
            <a:endParaRPr lang="en-US" sz="4800">
              <a:solidFill>
                <a:schemeClr val="bg1"/>
              </a:solidFill>
            </a:endParaRP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D26D3771-77E0-818F-A42A-79286F4A8B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068815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8719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26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 descr="A prayer day poster with a bird flying over a building&#10;&#10;AI-generated content may be incorrect.">
            <a:extLst>
              <a:ext uri="{FF2B5EF4-FFF2-40B4-BE49-F238E27FC236}">
                <a16:creationId xmlns:a16="http://schemas.microsoft.com/office/drawing/2014/main" id="{13DA6DD1-D637-D354-DDAC-52C23B418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30" y="1065276"/>
            <a:ext cx="4727448" cy="472744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B39AE9-8752-7441-4961-26198B88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841249"/>
            <a:ext cx="5692953" cy="2587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April 2, 2025 – Prayer at the Capitol Steps</a:t>
            </a:r>
            <a:endParaRPr lang="en-US" sz="4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19B1A-D7EB-FF04-C86A-EBF75ABF1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5" y="3566810"/>
            <a:ext cx="6261622" cy="3149676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effectLst/>
              </a:rPr>
              <a:t>Details:</a:t>
            </a:r>
          </a:p>
          <a:p>
            <a:pPr marL="0" indent="0">
              <a:spcAft>
                <a:spcPts val="600"/>
              </a:spcAft>
              <a:buNone/>
            </a:pPr>
            <a:br>
              <a:rPr lang="en-US" sz="2400" dirty="0">
                <a:solidFill>
                  <a:schemeClr val="tx2"/>
                </a:solidFill>
                <a:effectLst/>
              </a:rPr>
            </a:br>
            <a:r>
              <a:rPr lang="en-US" sz="2400" dirty="0">
                <a:solidFill>
                  <a:schemeClr val="tx2"/>
                </a:solidFill>
                <a:effectLst/>
              </a:rPr>
              <a:t>- Public prayer gathering at the Georgia Capitol</a:t>
            </a:r>
          </a:p>
          <a:p>
            <a:pPr marL="0" indent="0">
              <a:spcAft>
                <a:spcPts val="600"/>
              </a:spcAft>
              <a:buNone/>
            </a:pPr>
            <a:br>
              <a:rPr lang="en-US" sz="2400" dirty="0">
                <a:solidFill>
                  <a:schemeClr val="tx2"/>
                </a:solidFill>
                <a:effectLst/>
              </a:rPr>
            </a:br>
            <a:r>
              <a:rPr lang="en-US" sz="2400" dirty="0">
                <a:solidFill>
                  <a:schemeClr val="tx2"/>
                </a:solidFill>
                <a:effectLst/>
              </a:rPr>
              <a:t>- Focus: unity, peace, justice, and revival</a:t>
            </a:r>
          </a:p>
          <a:p>
            <a:pPr marL="0" indent="0">
              <a:spcAft>
                <a:spcPts val="600"/>
              </a:spcAft>
              <a:buNone/>
            </a:pPr>
            <a:br>
              <a:rPr lang="en-US" sz="2400" dirty="0">
                <a:solidFill>
                  <a:schemeClr val="tx2"/>
                </a:solidFill>
                <a:effectLst/>
              </a:rPr>
            </a:br>
            <a:r>
              <a:rPr lang="en-US" sz="2400" dirty="0">
                <a:solidFill>
                  <a:schemeClr val="tx2"/>
                </a:solidFill>
                <a:effectLst/>
              </a:rPr>
              <a:t>- Strong turnout and spiritual impact on city leaders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95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DD5E267-EB6F-47DF-ABEF-2C1BED44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60" name="Color Cover">
              <a:extLst>
                <a:ext uri="{FF2B5EF4-FFF2-40B4-BE49-F238E27FC236}">
                  <a16:creationId xmlns:a16="http://schemas.microsoft.com/office/drawing/2014/main" id="{4BA86AA3-0623-4268-861E-ADA01A7C0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Color Cover">
              <a:extLst>
                <a:ext uri="{FF2B5EF4-FFF2-40B4-BE49-F238E27FC236}">
                  <a16:creationId xmlns:a16="http://schemas.microsoft.com/office/drawing/2014/main" id="{72692EF2-4C1F-4ED7-9C00-6CF92783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6828D02-A05D-412B-9F20-B68E970B9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64" name="Color">
              <a:extLst>
                <a:ext uri="{FF2B5EF4-FFF2-40B4-BE49-F238E27FC236}">
                  <a16:creationId xmlns:a16="http://schemas.microsoft.com/office/drawing/2014/main" id="{A1A8E50E-11DE-480E-A93B-F503760BC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Color">
              <a:extLst>
                <a:ext uri="{FF2B5EF4-FFF2-40B4-BE49-F238E27FC236}">
                  <a16:creationId xmlns:a16="http://schemas.microsoft.com/office/drawing/2014/main" id="{D2E2EE99-89A4-435B-B61A-3C8B5B2B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4" descr="A poster of two people&#10;&#10;AI-generated content may be incorrect.">
            <a:extLst>
              <a:ext uri="{FF2B5EF4-FFF2-40B4-BE49-F238E27FC236}">
                <a16:creationId xmlns:a16="http://schemas.microsoft.com/office/drawing/2014/main" id="{CDC7F739-50E8-604B-569F-17172FD51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5" r="-3" b="-3"/>
          <a:stretch>
            <a:fillRect/>
          </a:stretch>
        </p:blipFill>
        <p:spPr>
          <a:xfrm>
            <a:off x="7005519" y="819015"/>
            <a:ext cx="3914949" cy="5196653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000968-867F-3BD0-E911-E71F7A75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5" y="819015"/>
            <a:ext cx="5501548" cy="2353362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April 18, 2025 – Seven Last Words of Jesus Christ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E9D6764-79D3-165B-0AE7-8300CBE24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5" y="3442089"/>
            <a:ext cx="5501548" cy="257357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Seven Last Words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Details:</a:t>
            </a:r>
          </a:p>
          <a:p>
            <a:pPr marL="0" indent="0">
              <a:buNone/>
            </a:pP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- Annual Holy Week gathering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- Powerful lineup of preachers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- In-person &amp; online format broadened reach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1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DD5E267-EB6F-47DF-ABEF-2C1BED44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34" name="Color Cover">
              <a:extLst>
                <a:ext uri="{FF2B5EF4-FFF2-40B4-BE49-F238E27FC236}">
                  <a16:creationId xmlns:a16="http://schemas.microsoft.com/office/drawing/2014/main" id="{4BA86AA3-0623-4268-861E-ADA01A7C0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Color Cover">
              <a:extLst>
                <a:ext uri="{FF2B5EF4-FFF2-40B4-BE49-F238E27FC236}">
                  <a16:creationId xmlns:a16="http://schemas.microsoft.com/office/drawing/2014/main" id="{72692EF2-4C1F-4ED7-9C00-6CF92783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828D02-A05D-412B-9F20-B68E970B9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38" name="Color">
              <a:extLst>
                <a:ext uri="{FF2B5EF4-FFF2-40B4-BE49-F238E27FC236}">
                  <a16:creationId xmlns:a16="http://schemas.microsoft.com/office/drawing/2014/main" id="{A1A8E50E-11DE-480E-A93B-F503760BC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Color">
              <a:extLst>
                <a:ext uri="{FF2B5EF4-FFF2-40B4-BE49-F238E27FC236}">
                  <a16:creationId xmlns:a16="http://schemas.microsoft.com/office/drawing/2014/main" id="{D2E2EE99-89A4-435B-B61A-3C8B5B2B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4" descr="A poster for a national day of prayer&#10;&#10;AI-generated content may be incorrect.">
            <a:extLst>
              <a:ext uri="{FF2B5EF4-FFF2-40B4-BE49-F238E27FC236}">
                <a16:creationId xmlns:a16="http://schemas.microsoft.com/office/drawing/2014/main" id="{A34D8037-FE5A-6748-F09C-687FDE9A8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3" r="1" b="5626"/>
          <a:stretch>
            <a:fillRect/>
          </a:stretch>
        </p:blipFill>
        <p:spPr>
          <a:xfrm>
            <a:off x="6997346" y="819015"/>
            <a:ext cx="3931295" cy="519665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491A84-8776-9BB1-2F34-07403696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5" y="819015"/>
            <a:ext cx="5501548" cy="2353362"/>
          </a:xfrm>
        </p:spPr>
        <p:txBody>
          <a:bodyPr anchor="b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May 1, 2025 – National Day of Prayer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A8B6AA1-252D-6EC3-2225-20A187C6F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5" y="3442089"/>
            <a:ext cx="5501548" cy="257357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Highlights:</a:t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- Interdenominational and civic participation</a:t>
            </a:r>
          </a:p>
          <a:p>
            <a:pPr marL="0" indent="0">
              <a:buNone/>
            </a:pP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- Public prayer across multiple county sites</a:t>
            </a:r>
          </a:p>
          <a:p>
            <a:pPr marL="0" indent="0">
              <a:buNone/>
            </a:pP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- Theme: </a:t>
            </a:r>
            <a:r>
              <a:rPr lang="en-US" sz="1800" b="1" i="1" dirty="0">
                <a:solidFill>
                  <a:schemeClr val="bg1"/>
                </a:solidFill>
              </a:rPr>
              <a:t>“Lift Up the Word – Light Up the World”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36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56E71F1-5A87-4A96-B42F-2DFA1B766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43" name="Color Cover">
              <a:extLst>
                <a:ext uri="{FF2B5EF4-FFF2-40B4-BE49-F238E27FC236}">
                  <a16:creationId xmlns:a16="http://schemas.microsoft.com/office/drawing/2014/main" id="{CF5215DD-02E8-49F2-8F73-D509B6A02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Color Cover">
              <a:extLst>
                <a:ext uri="{FF2B5EF4-FFF2-40B4-BE49-F238E27FC236}">
                  <a16:creationId xmlns:a16="http://schemas.microsoft.com/office/drawing/2014/main" id="{8E743EB7-3A15-4D51-A603-1F3C290AA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33FE3C-12C4-4FA2-A795-87D2F6776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47" name="Color">
              <a:extLst>
                <a:ext uri="{FF2B5EF4-FFF2-40B4-BE49-F238E27FC236}">
                  <a16:creationId xmlns:a16="http://schemas.microsoft.com/office/drawing/2014/main" id="{66F1E4BF-D491-4254-81A6-5119D1672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Color">
              <a:extLst>
                <a:ext uri="{FF2B5EF4-FFF2-40B4-BE49-F238E27FC236}">
                  <a16:creationId xmlns:a16="http://schemas.microsoft.com/office/drawing/2014/main" id="{98C6C0CF-E3BD-4627-9DDF-246EAF2D4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Content Placeholder 5" descr="A invitation to a conference&#10;&#10;AI-generated content may be incorrect.">
            <a:extLst>
              <a:ext uri="{FF2B5EF4-FFF2-40B4-BE49-F238E27FC236}">
                <a16:creationId xmlns:a16="http://schemas.microsoft.com/office/drawing/2014/main" id="{FE840D12-1091-BB90-920B-EAF69583A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2" r="-1" b="13429"/>
          <a:stretch>
            <a:fillRect/>
          </a:stretch>
        </p:blipFill>
        <p:spPr>
          <a:xfrm>
            <a:off x="7082810" y="841663"/>
            <a:ext cx="4166151" cy="518592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0C2B5F12-8A82-4A59-9400-3164CBF47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52" cy="6858000"/>
            <a:chOff x="0" y="0"/>
            <a:chExt cx="12188952" cy="6858000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74BC7CB-EC69-421D-B286-57CAFE86D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2D86EA2-D090-4E0C-B153-3ECE91311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AC29764-D054-4F76-9FE5-49811EDB6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D9BB18B-7B57-4D1E-B87E-D2A7214F7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0A98EF1-1185-4EFF-A3C0-25DEBE8CD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CDA8723-DE3F-48D0-8822-0269EE207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2B072E5-03AC-4D0A-A767-43EFB55BE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C6933B-8A8B-5C5D-D262-34458AEF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819015"/>
            <a:ext cx="5821537" cy="2353362"/>
          </a:xfrm>
        </p:spPr>
        <p:txBody>
          <a:bodyPr anchor="b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May 17, 2025 – ACMCC First Women’s Conference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84D1BCCC-A5CA-B9BD-B5F7-34E0DC5E0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4" y="3442089"/>
            <a:ext cx="5821537" cy="259689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Theme: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i="1" dirty="0">
                <a:solidFill>
                  <a:schemeClr val="bg1"/>
                </a:solidFill>
              </a:rPr>
              <a:t>“God’s Daughters Impacting the Kingdom for Such a Time as This” (</a:t>
            </a:r>
            <a:r>
              <a:rPr lang="en-US" sz="1800" b="1" i="1" dirty="0">
                <a:solidFill>
                  <a:schemeClr val="bg1"/>
                </a:solidFill>
              </a:rPr>
              <a:t>Ester 4:14)</a:t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bg1"/>
                </a:solidFill>
              </a:rPr>
              <a:t>Highlights: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- Dynamic speakers and panel discussions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- Health, wellness, and empowerment focus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- Launch of Women’s Ministry Arm of the ACMCC</a:t>
            </a:r>
          </a:p>
        </p:txBody>
      </p:sp>
    </p:spTree>
    <p:extLst>
      <p:ext uri="{BB962C8B-B14F-4D97-AF65-F5344CB8AC3E}">
        <p14:creationId xmlns:p14="http://schemas.microsoft.com/office/powerpoint/2010/main" val="381873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3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C981E44-37D7-465C-A378-B9D6563BF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88" name="Color">
              <a:extLst>
                <a:ext uri="{FF2B5EF4-FFF2-40B4-BE49-F238E27FC236}">
                  <a16:creationId xmlns:a16="http://schemas.microsoft.com/office/drawing/2014/main" id="{93F25058-67AF-44F1-A572-82937A47B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Color">
              <a:extLst>
                <a:ext uri="{FF2B5EF4-FFF2-40B4-BE49-F238E27FC236}">
                  <a16:creationId xmlns:a16="http://schemas.microsoft.com/office/drawing/2014/main" id="{989A2A08-401A-47A7-B6E5-6162CB05B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09CBFA-B118-2B8D-BD6B-1B3A7792A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r="10901"/>
          <a:stretch>
            <a:fillRect/>
          </a:stretch>
        </p:blipFill>
        <p:spPr>
          <a:xfrm>
            <a:off x="6007044" y="1400188"/>
            <a:ext cx="2742659" cy="4239212"/>
          </a:xfrm>
          <a:prstGeom prst="rect">
            <a:avLst/>
          </a:prstGeom>
        </p:spPr>
      </p:pic>
      <p:pic>
        <p:nvPicPr>
          <p:cNvPr id="7" name="Content Placeholder 6" descr="A house with a blue and white house and a blue and white house&#10;&#10;AI-generated content may be incorrect.">
            <a:extLst>
              <a:ext uri="{FF2B5EF4-FFF2-40B4-BE49-F238E27FC236}">
                <a16:creationId xmlns:a16="http://schemas.microsoft.com/office/drawing/2014/main" id="{FF60CA79-21E0-423D-A1AA-D4C49FC3D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r="14206"/>
          <a:stretch>
            <a:fillRect/>
          </a:stretch>
        </p:blipFill>
        <p:spPr>
          <a:xfrm>
            <a:off x="8807614" y="1400188"/>
            <a:ext cx="2740988" cy="4239212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FA77E2-46D6-5BEF-3D3C-7907642BB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44" y="841664"/>
            <a:ext cx="4538649" cy="19675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July 12, 2025 - Restorative Justice/Record Restriction Summit/Career Expo| 9:00 am – 1:00 pm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7FC65FD-48C2-469B-5AFA-7DF8FC8E3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643" y="3793060"/>
            <a:ext cx="4538649" cy="18062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3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July 12, 2025 - Positioning Yourself to Buy A Home | 2 :00 – 4:00 p.m.</a:t>
            </a:r>
          </a:p>
        </p:txBody>
      </p:sp>
    </p:spTree>
    <p:extLst>
      <p:ext uri="{BB962C8B-B14F-4D97-AF65-F5344CB8AC3E}">
        <p14:creationId xmlns:p14="http://schemas.microsoft.com/office/powerpoint/2010/main" val="324818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56E71F1-5A87-4A96-B42F-2DFA1B766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81" name="Color Cover">
              <a:extLst>
                <a:ext uri="{FF2B5EF4-FFF2-40B4-BE49-F238E27FC236}">
                  <a16:creationId xmlns:a16="http://schemas.microsoft.com/office/drawing/2014/main" id="{CF5215DD-02E8-49F2-8F73-D509B6A02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Color Cover">
              <a:extLst>
                <a:ext uri="{FF2B5EF4-FFF2-40B4-BE49-F238E27FC236}">
                  <a16:creationId xmlns:a16="http://schemas.microsoft.com/office/drawing/2014/main" id="{8E743EB7-3A15-4D51-A603-1F3C290AA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733FE3C-12C4-4FA2-A795-87D2F6776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84" name="Color">
              <a:extLst>
                <a:ext uri="{FF2B5EF4-FFF2-40B4-BE49-F238E27FC236}">
                  <a16:creationId xmlns:a16="http://schemas.microsoft.com/office/drawing/2014/main" id="{66F1E4BF-D491-4254-81A6-5119D1672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Color">
              <a:extLst>
                <a:ext uri="{FF2B5EF4-FFF2-40B4-BE49-F238E27FC236}">
                  <a16:creationId xmlns:a16="http://schemas.microsoft.com/office/drawing/2014/main" id="{98C6C0CF-E3BD-4627-9DDF-246EAF2D4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Content Placeholder 5" descr="A screenshot of a phone&#10;&#10;AI-generated content may be incorrect.">
            <a:extLst>
              <a:ext uri="{FF2B5EF4-FFF2-40B4-BE49-F238E27FC236}">
                <a16:creationId xmlns:a16="http://schemas.microsoft.com/office/drawing/2014/main" id="{13F62BCF-837B-B2BA-ACFC-553C1F588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843"/>
          <a:stretch>
            <a:fillRect/>
          </a:stretch>
        </p:blipFill>
        <p:spPr>
          <a:xfrm>
            <a:off x="7082810" y="841663"/>
            <a:ext cx="4166151" cy="5185923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0C2B5F12-8A82-4A59-9400-3164CBF47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52" cy="6858000"/>
            <a:chOff x="0" y="0"/>
            <a:chExt cx="12188952" cy="6858000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74BC7CB-EC69-421D-B286-57CAFE86D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2D86EA2-D090-4E0C-B153-3ECE91311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AC29764-D054-4F76-9FE5-49811EDB6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D9BB18B-7B57-4D1E-B87E-D2A7214F7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0A98EF1-1185-4EFF-A3C0-25DEBE8CD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CDA8723-DE3F-48D0-8822-0269EE207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2B072E5-03AC-4D0A-A767-43EFB55BE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C2D933-3349-E46F-EBBE-D70097DA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819015"/>
            <a:ext cx="5821537" cy="2353362"/>
          </a:xfrm>
        </p:spPr>
        <p:txBody>
          <a:bodyPr anchor="b">
            <a:normAutofit/>
          </a:bodyPr>
          <a:lstStyle/>
          <a:p>
            <a:r>
              <a:rPr lang="en-US" sz="4100" b="1">
                <a:solidFill>
                  <a:schemeClr val="bg1"/>
                </a:solidFill>
              </a:rPr>
              <a:t>July 27, 2025 - Courthouse Prayer &amp; Back to School Scholarship</a:t>
            </a:r>
            <a:endParaRPr lang="en-US" sz="4100">
              <a:solidFill>
                <a:schemeClr val="bg1"/>
              </a:solidFill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5E947680-6F6D-A12E-259E-0F0B3B2E9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4" y="3442089"/>
            <a:ext cx="5821537" cy="2596896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bg1"/>
                </a:solidFill>
              </a:rPr>
              <a:t>Summer 2025 Initiatives: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- Prayer on Courthouse Steps: justice, youth, safety, and CCPS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- Scholarship Awards (7): $1000 each to selected students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- Community support from faith &amp; business sectors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94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733</Words>
  <Application>Microsoft Office PowerPoint</Application>
  <PresentationFormat>Widescreen</PresentationFormat>
  <Paragraphs>66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 “Where Have We Been &amp; Where Are We Headed”  August 18, 2025  Dr. Robert Burton, President Pastor Terry Woodard, Vice-President,  Pastor Derek Griffin, Secretary/Treasurer</vt:lpstr>
      <vt:lpstr>Vision &amp; Mission Recap</vt:lpstr>
      <vt:lpstr>Where Have We Been (Highlights)</vt:lpstr>
      <vt:lpstr>April 2, 2025 – Prayer at the Capitol Steps</vt:lpstr>
      <vt:lpstr>April 18, 2025 – Seven Last Words of Jesus Christ</vt:lpstr>
      <vt:lpstr>May 1, 2025 – National Day of Prayer</vt:lpstr>
      <vt:lpstr>May 17, 2025 – ACMCC First Women’s Conference</vt:lpstr>
      <vt:lpstr>July 12, 2025 - Restorative Justice/Record Restriction Summit/Career Expo| 9:00 am – 1:00 pm</vt:lpstr>
      <vt:lpstr>July 27, 2025 - Courthouse Prayer &amp; Back to School Scholarship</vt:lpstr>
      <vt:lpstr>2025 Scholarship Award Winners!</vt:lpstr>
      <vt:lpstr> “Where Are We Headed”   - Strengthen youth outreach &amp; mentorship  - Build interfaith and civic coalitions  - Expand digital footprint and media presence  - Leadership training &amp; succession planning</vt:lpstr>
      <vt:lpstr>Call to Action </vt:lpstr>
      <vt:lpstr>ACMCC HUNT FOR 100 SCHOLARSHIPS</vt:lpstr>
      <vt:lpstr>ACMCC Thanksgiving Food Giveaway!</vt:lpstr>
      <vt:lpstr>Faith Fortitude and Food Bank Initiative – Mrs. Keisha Cobb</vt:lpstr>
      <vt:lpstr>Upcoming 2025 ACMCC Major Events</vt:lpstr>
      <vt:lpstr>QUESTION/ANSWERS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 Robert Burton, Sr. Pastor</dc:creator>
  <cp:lastModifiedBy>Dr. Robert Burton, Sr. Pastor</cp:lastModifiedBy>
  <cp:revision>49</cp:revision>
  <dcterms:created xsi:type="dcterms:W3CDTF">2025-06-27T18:03:25Z</dcterms:created>
  <dcterms:modified xsi:type="dcterms:W3CDTF">2025-08-15T16:50:04Z</dcterms:modified>
</cp:coreProperties>
</file>