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260" r:id="rId3"/>
    <p:sldId id="261" r:id="rId4"/>
    <p:sldId id="262" r:id="rId5"/>
    <p:sldId id="256" r:id="rId6"/>
    <p:sldId id="264" r:id="rId7"/>
    <p:sldId id="267" r:id="rId8"/>
    <p:sldId id="268"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5"/>
    <p:restoredTop sz="94796"/>
  </p:normalViewPr>
  <p:slideViewPr>
    <p:cSldViewPr snapToGrid="0">
      <p:cViewPr varScale="1">
        <p:scale>
          <a:sx n="117" d="100"/>
          <a:sy n="117" d="100"/>
        </p:scale>
        <p:origin x="3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031B3-15FA-5943-BDB2-EBB2EE2EFBB3}" type="datetimeFigureOut">
              <a:rPr lang="en-US" smtClean="0"/>
              <a:t>3/13/25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0059B-852F-FF4E-B59B-2FB026279B40}" type="slidenum">
              <a:rPr lang="en-US" smtClean="0"/>
              <a:t>‹#›</a:t>
            </a:fld>
            <a:endParaRPr lang="en-US"/>
          </a:p>
        </p:txBody>
      </p:sp>
    </p:spTree>
    <p:extLst>
      <p:ext uri="{BB962C8B-B14F-4D97-AF65-F5344CB8AC3E}">
        <p14:creationId xmlns:p14="http://schemas.microsoft.com/office/powerpoint/2010/main" val="27390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444444"/>
                </a:solidFill>
                <a:effectLst/>
                <a:latin typeface="Arial" panose="020B0604020202020204" pitchFamily="34" charset="0"/>
              </a:rPr>
              <a:t>This paper outlines the process of new forms of collaboration, associated with integrated care systems introduced in England in 2022. Lessons learned from a novel approach to anchor institutes, being positioned in higher education institutions, to form distinctive partnerships across local, national, regional and international collaborators forms the basis of impact evidence reported here as 'ripples in the pond'. </a:t>
            </a:r>
            <a:endParaRPr lang="en-US"/>
          </a:p>
        </p:txBody>
      </p:sp>
      <p:sp>
        <p:nvSpPr>
          <p:cNvPr id="4" name="Slide Number Placeholder 3"/>
          <p:cNvSpPr>
            <a:spLocks noGrp="1"/>
          </p:cNvSpPr>
          <p:nvPr>
            <p:ph type="sldNum" sz="quarter" idx="5"/>
          </p:nvPr>
        </p:nvSpPr>
        <p:spPr/>
        <p:txBody>
          <a:bodyPr/>
          <a:lstStyle/>
          <a:p>
            <a:fld id="{4C60059B-852F-FF4E-B59B-2FB026279B40}" type="slidenum">
              <a:rPr lang="en-US" smtClean="0"/>
              <a:t>1</a:t>
            </a:fld>
            <a:endParaRPr lang="en-US"/>
          </a:p>
        </p:txBody>
      </p:sp>
    </p:spTree>
    <p:extLst>
      <p:ext uri="{BB962C8B-B14F-4D97-AF65-F5344CB8AC3E}">
        <p14:creationId xmlns:p14="http://schemas.microsoft.com/office/powerpoint/2010/main" val="2507632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F5905-B174-80EA-BDB4-DAC529D9D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B2F7A-E7E6-E53A-1CCE-A21CCD8DE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4BBB8-26A3-43E5-9FF7-81EEDFCE2C96}"/>
              </a:ext>
            </a:extLst>
          </p:cNvPr>
          <p:cNvSpPr>
            <a:spLocks noGrp="1"/>
          </p:cNvSpPr>
          <p:nvPr>
            <p:ph type="body" idx="1"/>
          </p:nvPr>
        </p:nvSpPr>
        <p:spPr/>
        <p:txBody>
          <a:bodyPr/>
          <a:lstStyle/>
          <a:p>
            <a:r>
              <a:rPr lang="en-US"/>
              <a:t>https://</a:t>
            </a:r>
            <a:r>
              <a:rPr lang="en-US" err="1"/>
              <a:t>www.kingsfund.org.uk</a:t>
            </a:r>
            <a:r>
              <a:rPr lang="en-US"/>
              <a:t>/insight-and-analysis/blogs/anchor-institutions-local-communities 5 Nov 2021. </a:t>
            </a:r>
          </a:p>
          <a:p>
            <a:endParaRPr lang="en-US"/>
          </a:p>
          <a:p>
            <a:endParaRPr lang="en-US"/>
          </a:p>
        </p:txBody>
      </p:sp>
      <p:sp>
        <p:nvSpPr>
          <p:cNvPr id="4" name="Slide Number Placeholder 3">
            <a:extLst>
              <a:ext uri="{FF2B5EF4-FFF2-40B4-BE49-F238E27FC236}">
                <a16:creationId xmlns:a16="http://schemas.microsoft.com/office/drawing/2014/main" id="{EA46A062-0CD4-B72F-B902-0CBF73C6DC4B}"/>
              </a:ext>
            </a:extLst>
          </p:cNvPr>
          <p:cNvSpPr>
            <a:spLocks noGrp="1"/>
          </p:cNvSpPr>
          <p:nvPr>
            <p:ph type="sldNum" sz="quarter" idx="5"/>
          </p:nvPr>
        </p:nvSpPr>
        <p:spPr/>
        <p:txBody>
          <a:bodyPr/>
          <a:lstStyle/>
          <a:p>
            <a:fld id="{4C60059B-852F-FF4E-B59B-2FB026279B40}" type="slidenum">
              <a:rPr lang="en-US" smtClean="0"/>
              <a:t>10</a:t>
            </a:fld>
            <a:endParaRPr lang="en-US"/>
          </a:p>
        </p:txBody>
      </p:sp>
    </p:spTree>
    <p:extLst>
      <p:ext uri="{BB962C8B-B14F-4D97-AF65-F5344CB8AC3E}">
        <p14:creationId xmlns:p14="http://schemas.microsoft.com/office/powerpoint/2010/main" val="410261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126D6-4D41-CCA1-4048-403CDB5AD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4F86E-38A4-9749-DC5E-001381195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DD224-66F5-B69E-D07F-7795122E2018}"/>
              </a:ext>
            </a:extLst>
          </p:cNvPr>
          <p:cNvSpPr>
            <a:spLocks noGrp="1"/>
          </p:cNvSpPr>
          <p:nvPr>
            <p:ph type="body" idx="1"/>
          </p:nvPr>
        </p:nvSpPr>
        <p:spPr/>
        <p:txBody>
          <a:bodyPr/>
          <a:lstStyle/>
          <a:p>
            <a:r>
              <a:rPr lang="en-US"/>
              <a:t>https://</a:t>
            </a:r>
            <a:r>
              <a:rPr lang="en-US" err="1"/>
              <a:t>www.kingsfund.org.uk</a:t>
            </a:r>
            <a:r>
              <a:rPr lang="en-US"/>
              <a:t>/insight-and-analysis/blogs/anchor-institutions-local-communities 5 Nov 2021. </a:t>
            </a:r>
          </a:p>
          <a:p>
            <a:endParaRPr lang="en-US"/>
          </a:p>
          <a:p>
            <a:r>
              <a:rPr lang="en-US" sz="1200"/>
              <a:t>Achieved funding from NHS England, East of England, (December 2022) to explore what factors contribute to effective integrated care system and associated workforce transformation requirements. </a:t>
            </a:r>
          </a:p>
          <a:p>
            <a:endParaRPr lang="en-US" sz="1200"/>
          </a:p>
          <a:p>
            <a:r>
              <a:rPr lang="en-US" sz="1200"/>
              <a:t>Anchor Institutes are defined (Kings Fund, 2021) as </a:t>
            </a:r>
            <a:r>
              <a:rPr lang="en-US" sz="1200" i="1">
                <a:effectLst/>
              </a:rPr>
              <a:t>large organisations that are unlikely to relocate and have a significant stake in their local area.  They have sizeable assets that can be used to support their local community’s health and wellbeing and tackle health inequalities, for example through procurement, training, employment, professional development, and buildings and land use</a:t>
            </a:r>
            <a:r>
              <a:rPr lang="en-US" sz="1200">
                <a:effectLst/>
              </a:rPr>
              <a:t>.</a:t>
            </a:r>
          </a:p>
          <a:p>
            <a:endParaRPr lang="en-US" sz="1200"/>
          </a:p>
          <a:p>
            <a:r>
              <a:rPr lang="en-US" sz="1200"/>
              <a:t>Conventionally, Anchor Institute are health or care provider organisations, not Higher Education Institutions. </a:t>
            </a:r>
          </a:p>
          <a:p>
            <a:endParaRPr lang="en-US"/>
          </a:p>
          <a:p>
            <a:endParaRPr lang="en-US"/>
          </a:p>
          <a:p>
            <a:endParaRPr lang="en-US"/>
          </a:p>
        </p:txBody>
      </p:sp>
      <p:sp>
        <p:nvSpPr>
          <p:cNvPr id="4" name="Slide Number Placeholder 3">
            <a:extLst>
              <a:ext uri="{FF2B5EF4-FFF2-40B4-BE49-F238E27FC236}">
                <a16:creationId xmlns:a16="http://schemas.microsoft.com/office/drawing/2014/main" id="{90EC1106-9652-220C-D263-986C14F78738}"/>
              </a:ext>
            </a:extLst>
          </p:cNvPr>
          <p:cNvSpPr>
            <a:spLocks noGrp="1"/>
          </p:cNvSpPr>
          <p:nvPr>
            <p:ph type="sldNum" sz="quarter" idx="5"/>
          </p:nvPr>
        </p:nvSpPr>
        <p:spPr/>
        <p:txBody>
          <a:bodyPr/>
          <a:lstStyle/>
          <a:p>
            <a:fld id="{4C60059B-852F-FF4E-B59B-2FB026279B40}" type="slidenum">
              <a:rPr lang="en-US" smtClean="0"/>
              <a:t>2</a:t>
            </a:fld>
            <a:endParaRPr lang="en-US"/>
          </a:p>
        </p:txBody>
      </p:sp>
    </p:spTree>
    <p:extLst>
      <p:ext uri="{BB962C8B-B14F-4D97-AF65-F5344CB8AC3E}">
        <p14:creationId xmlns:p14="http://schemas.microsoft.com/office/powerpoint/2010/main" val="76651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626F-A5A0-9A5C-32D8-AF9AFA571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EDEA2-E831-B6FB-FA81-F883BA46A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10587-367A-1BF1-3BDA-BE75DCE47875}"/>
              </a:ext>
            </a:extLst>
          </p:cNvPr>
          <p:cNvSpPr>
            <a:spLocks noGrp="1"/>
          </p:cNvSpPr>
          <p:nvPr>
            <p:ph type="body" idx="1"/>
          </p:nvPr>
        </p:nvSpPr>
        <p:spPr/>
        <p:txBody>
          <a:bodyPr/>
          <a:lstStyle/>
          <a:p>
            <a:r>
              <a:rPr lang="en-US"/>
              <a:t>https://</a:t>
            </a:r>
            <a:r>
              <a:rPr lang="en-US" err="1"/>
              <a:t>www.kingsfund.org.uk</a:t>
            </a:r>
            <a:r>
              <a:rPr lang="en-US"/>
              <a:t>/insight-and-analysis/blogs/anchor-institutions-local-communities 5 Nov 2021. </a:t>
            </a:r>
          </a:p>
          <a:p>
            <a:endParaRPr lang="en-US"/>
          </a:p>
          <a:p>
            <a:endParaRPr lang="en-US"/>
          </a:p>
        </p:txBody>
      </p:sp>
      <p:sp>
        <p:nvSpPr>
          <p:cNvPr id="4" name="Slide Number Placeholder 3">
            <a:extLst>
              <a:ext uri="{FF2B5EF4-FFF2-40B4-BE49-F238E27FC236}">
                <a16:creationId xmlns:a16="http://schemas.microsoft.com/office/drawing/2014/main" id="{B2D5899F-D45F-D363-6FAE-8EC67C0FB1D5}"/>
              </a:ext>
            </a:extLst>
          </p:cNvPr>
          <p:cNvSpPr>
            <a:spLocks noGrp="1"/>
          </p:cNvSpPr>
          <p:nvPr>
            <p:ph type="sldNum" sz="quarter" idx="5"/>
          </p:nvPr>
        </p:nvSpPr>
        <p:spPr/>
        <p:txBody>
          <a:bodyPr/>
          <a:lstStyle/>
          <a:p>
            <a:fld id="{4C60059B-852F-FF4E-B59B-2FB026279B40}" type="slidenum">
              <a:rPr lang="en-US" smtClean="0"/>
              <a:t>3</a:t>
            </a:fld>
            <a:endParaRPr lang="en-US"/>
          </a:p>
        </p:txBody>
      </p:sp>
    </p:spTree>
    <p:extLst>
      <p:ext uri="{BB962C8B-B14F-4D97-AF65-F5344CB8AC3E}">
        <p14:creationId xmlns:p14="http://schemas.microsoft.com/office/powerpoint/2010/main" val="96617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0ADC-6D4F-A3DE-F3F2-A24FB9110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00B19-8E0F-17B6-787B-69D11CEEA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E1FD5-FC71-2BD8-27F2-577F6B337095}"/>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CDA4186A-31AC-FD0F-F925-93DCCCEDE782}"/>
              </a:ext>
            </a:extLst>
          </p:cNvPr>
          <p:cNvSpPr>
            <a:spLocks noGrp="1"/>
          </p:cNvSpPr>
          <p:nvPr>
            <p:ph type="sldNum" sz="quarter" idx="5"/>
          </p:nvPr>
        </p:nvSpPr>
        <p:spPr/>
        <p:txBody>
          <a:bodyPr/>
          <a:lstStyle/>
          <a:p>
            <a:fld id="{4C60059B-852F-FF4E-B59B-2FB026279B40}" type="slidenum">
              <a:rPr lang="en-US" smtClean="0"/>
              <a:t>4</a:t>
            </a:fld>
            <a:endParaRPr lang="en-US"/>
          </a:p>
        </p:txBody>
      </p:sp>
    </p:spTree>
    <p:extLst>
      <p:ext uri="{BB962C8B-B14F-4D97-AF65-F5344CB8AC3E}">
        <p14:creationId xmlns:p14="http://schemas.microsoft.com/office/powerpoint/2010/main" val="78468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444444"/>
                </a:solidFill>
                <a:effectLst/>
                <a:latin typeface="Arial" panose="020B0604020202020204" pitchFamily="34" charset="0"/>
              </a:rPr>
              <a:t>Using critical social science, participatory approaches and collaborative inquiry has been useful theoretical and pragmatic methodologies, from which to explore 'true' collaboration. Our findings suggest that facilitating effective partnerships, across complex systems is a dynamic process that brings tensions, challenges and opportunities. We outline examples of each, and argue how infinite change and structural inequalities can impeded innovation uptake, whilst creative methodologies blended with critical social science have forged new alliances, that are shaping the future of health and social care systems and architecture. Implications arising from our work to date identify the need for closer alliances and collaborative arrangements are still needed, to encourage embeddedness, where innovation update can be scaled with sensitivity, suitable for the communities they serve. Importantly, the workforce plays a significant core role in transformation, as both knowledge wealth creators, but also as knowledge wealth mobilisers. Influencing and shaping service models, fit for purpose, within the contexts within which people live and work together. For successful sustainable change to cascade further, the workforce remain central to any transformative process to be reimagined. We conclude with a horizon scan as to what and how improved population outcomes can be </a:t>
            </a:r>
            <a:r>
              <a:rPr lang="en-US" sz="1200" err="1">
                <a:solidFill>
                  <a:srgbClr val="444444"/>
                </a:solidFill>
                <a:effectLst/>
                <a:latin typeface="Arial" panose="020B0604020202020204" pitchFamily="34" charset="0"/>
              </a:rPr>
              <a:t>realised</a:t>
            </a:r>
            <a:r>
              <a:rPr lang="en-US" sz="1200">
                <a:solidFill>
                  <a:srgbClr val="444444"/>
                </a:solidFill>
                <a:effectLst/>
                <a:latin typeface="Arial" panose="020B0604020202020204" pitchFamily="34" charset="0"/>
              </a:rPr>
              <a:t>, in the face of climate change and manmade disasters looming ahead. </a:t>
            </a:r>
            <a:r>
              <a:rPr lang="en-US"/>
              <a:t>ORAL PAPER - Short </a:t>
            </a:r>
            <a:r>
              <a:rPr lang="en-US" err="1"/>
              <a:t>Synopsis</a:t>
            </a:r>
            <a:r>
              <a:rPr lang="en-US" sz="1200" err="1">
                <a:solidFill>
                  <a:srgbClr val="444444"/>
                </a:solidFill>
                <a:effectLst/>
                <a:latin typeface="Arial" panose="020B0604020202020204" pitchFamily="34" charset="0"/>
              </a:rPr>
              <a:t>Health</a:t>
            </a:r>
            <a:r>
              <a:rPr lang="en-US" sz="1200">
                <a:solidFill>
                  <a:srgbClr val="444444"/>
                </a:solidFill>
                <a:effectLst/>
                <a:latin typeface="Arial" panose="020B0604020202020204" pitchFamily="34" charset="0"/>
              </a:rPr>
              <a:t> and social care as integrated system partners are further strengthened when facilitated to achieve collaboration. Drawing on case study material, we share lessons learned on sustainable impact. </a:t>
            </a:r>
            <a:r>
              <a:rPr lang="en-US"/>
              <a:t>Co-presenting author </a:t>
            </a:r>
            <a:r>
              <a:rPr lang="en-US" err="1"/>
              <a:t>Bio</a:t>
            </a:r>
            <a:r>
              <a:rPr lang="en-US" sz="1200" err="1">
                <a:solidFill>
                  <a:srgbClr val="444444"/>
                </a:solidFill>
                <a:effectLst/>
                <a:latin typeface="Arial" panose="020B0604020202020204" pitchFamily="34" charset="0"/>
              </a:rPr>
              <a:t>Pinar</a:t>
            </a:r>
            <a:r>
              <a:rPr lang="en-US" sz="1200">
                <a:solidFill>
                  <a:srgbClr val="444444"/>
                </a:solidFill>
                <a:effectLst/>
                <a:latin typeface="Arial" panose="020B0604020202020204" pitchFamily="34" charset="0"/>
              </a:rPr>
              <a:t> </a:t>
            </a:r>
            <a:r>
              <a:rPr lang="en-US" sz="1200" err="1">
                <a:solidFill>
                  <a:srgbClr val="444444"/>
                </a:solidFill>
                <a:effectLst/>
                <a:latin typeface="Arial" panose="020B0604020202020204" pitchFamily="34" charset="0"/>
              </a:rPr>
              <a:t>Guven</a:t>
            </a:r>
            <a:r>
              <a:rPr lang="en-US" sz="1200">
                <a:solidFill>
                  <a:srgbClr val="444444"/>
                </a:solidFill>
                <a:effectLst/>
                <a:latin typeface="Arial" panose="020B0604020202020204" pitchFamily="34" charset="0"/>
              </a:rPr>
              <a:t>-Uslu is associate professor in accounting at Norwich Business school. Prior to entering academic, she worked for Deloitte, in areas of financial auditing and management consultancy. Pinar has a first degree in Economics, and a double masters in accounting and finance. Her </a:t>
            </a:r>
            <a:r>
              <a:rPr lang="en-US" sz="1200" err="1">
                <a:solidFill>
                  <a:srgbClr val="444444"/>
                </a:solidFill>
                <a:effectLst/>
                <a:latin typeface="Arial" panose="020B0604020202020204" pitchFamily="34" charset="0"/>
              </a:rPr>
              <a:t>phD</a:t>
            </a:r>
            <a:r>
              <a:rPr lang="en-US" sz="1200">
                <a:solidFill>
                  <a:srgbClr val="444444"/>
                </a:solidFill>
                <a:effectLst/>
                <a:latin typeface="Arial" panose="020B0604020202020204" pitchFamily="34" charset="0"/>
              </a:rPr>
              <a:t> is in benchmarking large organisations, and implementing performance management in the National Health Service (NHS). She is currently working on </a:t>
            </a:r>
            <a:r>
              <a:rPr lang="en-US" sz="1200" err="1">
                <a:solidFill>
                  <a:srgbClr val="444444"/>
                </a:solidFill>
                <a:effectLst/>
                <a:latin typeface="Arial" panose="020B0604020202020204" pitchFamily="34" charset="0"/>
              </a:rPr>
              <a:t>digitalisation</a:t>
            </a:r>
            <a:r>
              <a:rPr lang="en-US" sz="1200">
                <a:solidFill>
                  <a:srgbClr val="444444"/>
                </a:solidFill>
                <a:effectLst/>
                <a:latin typeface="Arial" panose="020B0604020202020204" pitchFamily="34" charset="0"/>
              </a:rPr>
              <a:t> and changing accountancy practice for better performance management and control in health care organisations. She has worked in England, Zambia, Vietnam, UAE and her home country of Turkey. </a:t>
            </a:r>
            <a:r>
              <a:rPr lang="en-US"/>
              <a:t>Presenting </a:t>
            </a:r>
            <a:r>
              <a:rPr lang="en-US" err="1"/>
              <a:t>Author</a:t>
            </a:r>
            <a:r>
              <a:rPr lang="en-US" sz="1200" err="1">
                <a:solidFill>
                  <a:srgbClr val="444444"/>
                </a:solidFill>
                <a:effectLst/>
                <a:latin typeface="Arial" panose="020B0604020202020204" pitchFamily="34" charset="0"/>
              </a:rPr>
              <a:t>Prof</a:t>
            </a:r>
            <a:r>
              <a:rPr lang="en-US" sz="1200">
                <a:solidFill>
                  <a:srgbClr val="444444"/>
                </a:solidFill>
                <a:effectLst/>
                <a:latin typeface="Arial" panose="020B0604020202020204" pitchFamily="34" charset="0"/>
              </a:rPr>
              <a:t> Sally Hardy</a:t>
            </a:r>
            <a:br>
              <a:rPr lang="en-US" sz="1200">
                <a:solidFill>
                  <a:srgbClr val="444444"/>
                </a:solidFill>
                <a:effectLst/>
                <a:latin typeface="Arial" panose="020B0604020202020204" pitchFamily="34" charset="0"/>
              </a:rPr>
            </a:br>
            <a:r>
              <a:rPr lang="en-US" sz="1200">
                <a:solidFill>
                  <a:srgbClr val="444444"/>
                </a:solidFill>
                <a:effectLst/>
                <a:latin typeface="Arial" panose="020B0604020202020204" pitchFamily="34" charset="0"/>
              </a:rPr>
              <a:t>Affiliations: University Of East Anglia </a:t>
            </a:r>
            <a:r>
              <a:rPr lang="en-US"/>
              <a:t>Presenting </a:t>
            </a:r>
            <a:r>
              <a:rPr lang="en-US" err="1"/>
              <a:t>Author</a:t>
            </a:r>
            <a:r>
              <a:rPr lang="en-US" sz="1200" err="1">
                <a:solidFill>
                  <a:srgbClr val="444444"/>
                </a:solidFill>
                <a:effectLst/>
                <a:latin typeface="Arial" panose="020B0604020202020204" pitchFamily="34" charset="0"/>
              </a:rPr>
              <a:t>Associate</a:t>
            </a:r>
            <a:r>
              <a:rPr lang="en-US" sz="1200">
                <a:solidFill>
                  <a:srgbClr val="444444"/>
                </a:solidFill>
                <a:effectLst/>
                <a:latin typeface="Arial" panose="020B0604020202020204" pitchFamily="34" charset="0"/>
              </a:rPr>
              <a:t> Professor Pinar </a:t>
            </a:r>
            <a:r>
              <a:rPr lang="en-US" sz="1200" err="1">
                <a:solidFill>
                  <a:srgbClr val="444444"/>
                </a:solidFill>
                <a:effectLst/>
                <a:latin typeface="Arial" panose="020B0604020202020204" pitchFamily="34" charset="0"/>
              </a:rPr>
              <a:t>Guven</a:t>
            </a:r>
            <a:r>
              <a:rPr lang="en-US" sz="1200">
                <a:solidFill>
                  <a:srgbClr val="444444"/>
                </a:solidFill>
                <a:effectLst/>
                <a:latin typeface="Arial" panose="020B0604020202020204" pitchFamily="34" charset="0"/>
              </a:rPr>
              <a:t>-Uslu</a:t>
            </a:r>
            <a:br>
              <a:rPr lang="en-US" sz="1200">
                <a:solidFill>
                  <a:srgbClr val="444444"/>
                </a:solidFill>
                <a:effectLst/>
                <a:latin typeface="Arial" panose="020B0604020202020204" pitchFamily="34" charset="0"/>
              </a:rPr>
            </a:br>
            <a:r>
              <a:rPr lang="en-US" sz="1200">
                <a:solidFill>
                  <a:srgbClr val="444444"/>
                </a:solidFill>
                <a:effectLst/>
                <a:latin typeface="Arial" panose="020B0604020202020204" pitchFamily="34" charset="0"/>
              </a:rPr>
              <a:t>Affiliations: University Of East Anglia </a:t>
            </a:r>
            <a:r>
              <a:rPr lang="en-US" err="1"/>
              <a:t>Biography</a:t>
            </a:r>
            <a:r>
              <a:rPr lang="en-US" sz="1200" err="1">
                <a:solidFill>
                  <a:srgbClr val="444444"/>
                </a:solidFill>
                <a:effectLst/>
                <a:latin typeface="Arial" panose="020B0604020202020204" pitchFamily="34" charset="0"/>
              </a:rPr>
              <a:t>Sally</a:t>
            </a:r>
            <a:r>
              <a:rPr lang="en-US" sz="1200">
                <a:solidFill>
                  <a:srgbClr val="444444"/>
                </a:solidFill>
                <a:effectLst/>
                <a:latin typeface="Arial" panose="020B0604020202020204" pitchFamily="34" charset="0"/>
              </a:rPr>
              <a:t> Hardy has worked in public sector organisations for over 40 years, both in the UK and overseas. Commencing as a nurse, her work has led to research and collaboration across health and academic partnerships, with common goal of promoting wellbeing. Sally currently leads the NICHE initiative at UEA, bringing partnership working at local, national, regional and international levels as part of anchor institute roles, for enhanced civic </a:t>
            </a:r>
            <a:r>
              <a:rPr lang="en-US" sz="1200" err="1">
                <a:solidFill>
                  <a:srgbClr val="444444"/>
                </a:solidFill>
                <a:effectLst/>
                <a:latin typeface="Arial" panose="020B0604020202020204" pitchFamily="34" charset="0"/>
              </a:rPr>
              <a:t>engageme</a:t>
            </a:r>
            <a:endParaRPr lang="en-US"/>
          </a:p>
        </p:txBody>
      </p:sp>
      <p:sp>
        <p:nvSpPr>
          <p:cNvPr id="4" name="Slide Number Placeholder 3"/>
          <p:cNvSpPr>
            <a:spLocks noGrp="1"/>
          </p:cNvSpPr>
          <p:nvPr>
            <p:ph type="sldNum" sz="quarter" idx="5"/>
          </p:nvPr>
        </p:nvSpPr>
        <p:spPr/>
        <p:txBody>
          <a:bodyPr/>
          <a:lstStyle/>
          <a:p>
            <a:fld id="{4C60059B-852F-FF4E-B59B-2FB026279B40}" type="slidenum">
              <a:rPr lang="en-US" smtClean="0"/>
              <a:t>5</a:t>
            </a:fld>
            <a:endParaRPr lang="en-US"/>
          </a:p>
        </p:txBody>
      </p:sp>
    </p:spTree>
    <p:extLst>
      <p:ext uri="{BB962C8B-B14F-4D97-AF65-F5344CB8AC3E}">
        <p14:creationId xmlns:p14="http://schemas.microsoft.com/office/powerpoint/2010/main" val="288582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27136-0EB9-EE8D-438F-541B45094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EF264-5924-9190-B482-85E426C81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F661A-B24B-06C7-049C-57F1C54DDEE9}"/>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201B527B-5E71-79F9-D2C4-DF7298ED313A}"/>
              </a:ext>
            </a:extLst>
          </p:cNvPr>
          <p:cNvSpPr>
            <a:spLocks noGrp="1"/>
          </p:cNvSpPr>
          <p:nvPr>
            <p:ph type="sldNum" sz="quarter" idx="5"/>
          </p:nvPr>
        </p:nvSpPr>
        <p:spPr/>
        <p:txBody>
          <a:bodyPr/>
          <a:lstStyle/>
          <a:p>
            <a:fld id="{4C60059B-852F-FF4E-B59B-2FB026279B40}" type="slidenum">
              <a:rPr lang="en-US" smtClean="0"/>
              <a:t>6</a:t>
            </a:fld>
            <a:endParaRPr lang="en-US"/>
          </a:p>
        </p:txBody>
      </p:sp>
    </p:spTree>
    <p:extLst>
      <p:ext uri="{BB962C8B-B14F-4D97-AF65-F5344CB8AC3E}">
        <p14:creationId xmlns:p14="http://schemas.microsoft.com/office/powerpoint/2010/main" val="39503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B118-F328-1D1C-2301-E00649EEF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7F273-51C9-4540-94CD-4B3B2ACA5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CCE86-4235-F611-1617-A2EF57BF58BD}"/>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B651B19F-E1A7-0EC4-5C55-F9FBDC39AC53}"/>
              </a:ext>
            </a:extLst>
          </p:cNvPr>
          <p:cNvSpPr>
            <a:spLocks noGrp="1"/>
          </p:cNvSpPr>
          <p:nvPr>
            <p:ph type="sldNum" sz="quarter" idx="5"/>
          </p:nvPr>
        </p:nvSpPr>
        <p:spPr/>
        <p:txBody>
          <a:bodyPr/>
          <a:lstStyle/>
          <a:p>
            <a:fld id="{4C60059B-852F-FF4E-B59B-2FB026279B40}" type="slidenum">
              <a:rPr lang="en-US" smtClean="0"/>
              <a:t>7</a:t>
            </a:fld>
            <a:endParaRPr lang="en-US"/>
          </a:p>
        </p:txBody>
      </p:sp>
    </p:spTree>
    <p:extLst>
      <p:ext uri="{BB962C8B-B14F-4D97-AF65-F5344CB8AC3E}">
        <p14:creationId xmlns:p14="http://schemas.microsoft.com/office/powerpoint/2010/main" val="32570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5C5B-2463-CF57-C1C1-DF8DD8A6F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FC5ED-E768-6C32-53E8-80137B52E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018E4-552A-EEB6-6BAD-1AB89DCBD76F}"/>
              </a:ext>
            </a:extLst>
          </p:cNvPr>
          <p:cNvSpPr>
            <a:spLocks noGrp="1"/>
          </p:cNvSpPr>
          <p:nvPr>
            <p:ph type="body" idx="1"/>
          </p:nvPr>
        </p:nvSpPr>
        <p:spPr/>
        <p:txBody>
          <a:bodyPr/>
          <a:lstStyle/>
          <a:p>
            <a:r>
              <a:rPr lang="en-US" dirty="0"/>
              <a:t>https://</a:t>
            </a:r>
            <a:r>
              <a:rPr lang="en-US" dirty="0" err="1"/>
              <a:t>www.kingsfund.org.uk</a:t>
            </a:r>
            <a:r>
              <a:rPr lang="en-US" dirty="0"/>
              <a:t>/insight-and-analysis/blogs/anchor-institutions-local-communities 5 Nov 2021. </a:t>
            </a:r>
          </a:p>
          <a:p>
            <a:endParaRPr lang="en-US" dirty="0"/>
          </a:p>
          <a:p>
            <a:endParaRPr lang="en-US" dirty="0"/>
          </a:p>
        </p:txBody>
      </p:sp>
      <p:sp>
        <p:nvSpPr>
          <p:cNvPr id="4" name="Slide Number Placeholder 3">
            <a:extLst>
              <a:ext uri="{FF2B5EF4-FFF2-40B4-BE49-F238E27FC236}">
                <a16:creationId xmlns:a16="http://schemas.microsoft.com/office/drawing/2014/main" id="{295F306E-B146-2705-CECF-C0062CE03744}"/>
              </a:ext>
            </a:extLst>
          </p:cNvPr>
          <p:cNvSpPr>
            <a:spLocks noGrp="1"/>
          </p:cNvSpPr>
          <p:nvPr>
            <p:ph type="sldNum" sz="quarter" idx="5"/>
          </p:nvPr>
        </p:nvSpPr>
        <p:spPr/>
        <p:txBody>
          <a:bodyPr/>
          <a:lstStyle/>
          <a:p>
            <a:fld id="{4C60059B-852F-FF4E-B59B-2FB026279B40}" type="slidenum">
              <a:rPr lang="en-US" smtClean="0"/>
              <a:t>8</a:t>
            </a:fld>
            <a:endParaRPr lang="en-US"/>
          </a:p>
        </p:txBody>
      </p:sp>
    </p:spTree>
    <p:extLst>
      <p:ext uri="{BB962C8B-B14F-4D97-AF65-F5344CB8AC3E}">
        <p14:creationId xmlns:p14="http://schemas.microsoft.com/office/powerpoint/2010/main" val="317698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6E440-3AF2-3BD9-DC35-9D7035C10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6DD13-1676-353C-440E-96E545E66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FE8B9-BDA5-C11C-0ED0-966DCAEC8F82}"/>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BFCD3DA4-0E9C-9540-C016-8E1398B15E36}"/>
              </a:ext>
            </a:extLst>
          </p:cNvPr>
          <p:cNvSpPr>
            <a:spLocks noGrp="1"/>
          </p:cNvSpPr>
          <p:nvPr>
            <p:ph type="sldNum" sz="quarter" idx="5"/>
          </p:nvPr>
        </p:nvSpPr>
        <p:spPr/>
        <p:txBody>
          <a:bodyPr/>
          <a:lstStyle/>
          <a:p>
            <a:fld id="{4C60059B-852F-FF4E-B59B-2FB026279B40}" type="slidenum">
              <a:rPr lang="en-US" smtClean="0"/>
              <a:t>9</a:t>
            </a:fld>
            <a:endParaRPr lang="en-US"/>
          </a:p>
        </p:txBody>
      </p:sp>
    </p:spTree>
    <p:extLst>
      <p:ext uri="{BB962C8B-B14F-4D97-AF65-F5344CB8AC3E}">
        <p14:creationId xmlns:p14="http://schemas.microsoft.com/office/powerpoint/2010/main" val="902847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DBB0-ACD5-00A1-EB6B-37F812236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84A673-2003-189D-859A-DB2AC3940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36F7A2-24CD-DE48-7B10-EF807B6FA9E8}"/>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5" name="Footer Placeholder 4">
            <a:extLst>
              <a:ext uri="{FF2B5EF4-FFF2-40B4-BE49-F238E27FC236}">
                <a16:creationId xmlns:a16="http://schemas.microsoft.com/office/drawing/2014/main" id="{A05B86EB-EDBB-D055-3FA8-53186F125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B42CD-AFB4-EE48-F4B3-70D230B8204C}"/>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414369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E103-9499-7241-77A9-1887F868CA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67CE51-F1B1-2CB2-D883-3A9DC3F72D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5BAF0-357A-13EF-9E22-BF8823544147}"/>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5" name="Footer Placeholder 4">
            <a:extLst>
              <a:ext uri="{FF2B5EF4-FFF2-40B4-BE49-F238E27FC236}">
                <a16:creationId xmlns:a16="http://schemas.microsoft.com/office/drawing/2014/main" id="{06622CEC-6936-8E60-203F-9600E96C3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77E2E-B0CB-7C0D-B273-B6DBE59A2947}"/>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281873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8508B-1A2F-ADFF-7593-7DD9966CED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569BBE-5C88-3E7F-8119-CAAD7ED773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00936-BFE0-CF8F-0723-5F67E32872C3}"/>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5" name="Footer Placeholder 4">
            <a:extLst>
              <a:ext uri="{FF2B5EF4-FFF2-40B4-BE49-F238E27FC236}">
                <a16:creationId xmlns:a16="http://schemas.microsoft.com/office/drawing/2014/main" id="{A9ABBA87-B716-03F9-C12C-C6512DB33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740E3-D398-1B4A-9010-9A4800D8BCDD}"/>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3042630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8D1F-A4C5-6954-123A-7BA1D96EB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A99F5-0C6E-29CF-74CE-BD5E44BC2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816FA-0A1F-EE07-152E-E778D916A75C}"/>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5" name="Footer Placeholder 4">
            <a:extLst>
              <a:ext uri="{FF2B5EF4-FFF2-40B4-BE49-F238E27FC236}">
                <a16:creationId xmlns:a16="http://schemas.microsoft.com/office/drawing/2014/main" id="{FBE1A1A2-F72D-E87F-68CA-CBEEA5979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09191-41EA-7105-59EC-FC49F289F7D4}"/>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43510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609-3741-D770-BE2B-56466E5A21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7ABD42-B0F6-A220-43A2-0BF90EB674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5D20E-6051-153D-5EF8-F9477EFF7434}"/>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5" name="Footer Placeholder 4">
            <a:extLst>
              <a:ext uri="{FF2B5EF4-FFF2-40B4-BE49-F238E27FC236}">
                <a16:creationId xmlns:a16="http://schemas.microsoft.com/office/drawing/2014/main" id="{D27F6E86-63C1-2206-FF08-1DD343BA2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74DB1-1EBB-523C-A561-1A182AE2CEF7}"/>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224908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7225-4D2F-F2F6-C9BE-5B968FABD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17A92B-4791-0BB4-F442-1A2735CDB6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A5B2F-4539-FEBA-479D-2795320DAB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AC068A-5DCF-6B25-F386-823766F70054}"/>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6" name="Footer Placeholder 5">
            <a:extLst>
              <a:ext uri="{FF2B5EF4-FFF2-40B4-BE49-F238E27FC236}">
                <a16:creationId xmlns:a16="http://schemas.microsoft.com/office/drawing/2014/main" id="{903842CD-A31A-662D-3E48-EB597ACFA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5E83-0B94-F2B9-E7CF-3778ACCE5D2E}"/>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62099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ABAF-C0C0-3A06-96CF-E296EB3938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846DB7-553F-6502-D091-FF6D6018C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072827-8E52-7729-5A21-4A90001ABC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006F6F-605B-242E-CC24-FAA18053F4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2086E-5D2C-022B-6E7A-2169BF98F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8F7D97-0091-CA10-CB81-0D2EF7F9532A}"/>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8" name="Footer Placeholder 7">
            <a:extLst>
              <a:ext uri="{FF2B5EF4-FFF2-40B4-BE49-F238E27FC236}">
                <a16:creationId xmlns:a16="http://schemas.microsoft.com/office/drawing/2014/main" id="{737D3895-34F4-673B-F006-988F7BBE2F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7C7D32-74A7-3798-E188-541F7E66F6C0}"/>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153211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5037-515E-7F7F-6CD4-83B602020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8873CF-F627-F179-F10E-3D9C3F389FF9}"/>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4" name="Footer Placeholder 3">
            <a:extLst>
              <a:ext uri="{FF2B5EF4-FFF2-40B4-BE49-F238E27FC236}">
                <a16:creationId xmlns:a16="http://schemas.microsoft.com/office/drawing/2014/main" id="{B36B1F05-1614-9DE9-A62D-787875E839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66DCC-77F4-7C5E-F845-410CA85CB3FE}"/>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415506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7D771-68D3-A962-EC27-CDD6E34D70C0}"/>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3" name="Footer Placeholder 2">
            <a:extLst>
              <a:ext uri="{FF2B5EF4-FFF2-40B4-BE49-F238E27FC236}">
                <a16:creationId xmlns:a16="http://schemas.microsoft.com/office/drawing/2014/main" id="{FF7789BF-79F6-7607-661D-206EE16454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1ED7E9-C003-ECD0-DAA0-10800521BFAB}"/>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352677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9916-2DDF-B4FD-4953-C66D43968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F2C035-06E3-531E-D52B-5E038A9A44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CE3864-BC1F-2522-4B4F-799458CCE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3B755-D31B-35B2-8316-E358F6D763D2}"/>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6" name="Footer Placeholder 5">
            <a:extLst>
              <a:ext uri="{FF2B5EF4-FFF2-40B4-BE49-F238E27FC236}">
                <a16:creationId xmlns:a16="http://schemas.microsoft.com/office/drawing/2014/main" id="{25765114-4EF9-3AD1-7F8C-47D444B62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64A19-44D1-0A45-41B2-1221CD5FDCE1}"/>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60974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720F-6540-DAAA-427C-82FC17AE5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96B2E-BAF1-A47D-0F24-4275B41038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AC5158-8CDB-48C3-A7CB-0E6B72763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6BF24-8095-2823-02EC-0F524158654B}"/>
              </a:ext>
            </a:extLst>
          </p:cNvPr>
          <p:cNvSpPr>
            <a:spLocks noGrp="1"/>
          </p:cNvSpPr>
          <p:nvPr>
            <p:ph type="dt" sz="half" idx="10"/>
          </p:nvPr>
        </p:nvSpPr>
        <p:spPr/>
        <p:txBody>
          <a:bodyPr/>
          <a:lstStyle/>
          <a:p>
            <a:fld id="{1E681D1D-90ED-AC47-A134-1D7484368F78}" type="datetimeFigureOut">
              <a:rPr lang="en-US" smtClean="0"/>
              <a:t>3/13/25</a:t>
            </a:fld>
            <a:endParaRPr lang="en-US"/>
          </a:p>
        </p:txBody>
      </p:sp>
      <p:sp>
        <p:nvSpPr>
          <p:cNvPr id="6" name="Footer Placeholder 5">
            <a:extLst>
              <a:ext uri="{FF2B5EF4-FFF2-40B4-BE49-F238E27FC236}">
                <a16:creationId xmlns:a16="http://schemas.microsoft.com/office/drawing/2014/main" id="{056019C1-BECA-BC52-CEF1-7E0F6C9D9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01146-9681-8BE9-2E68-5B5825B77A0C}"/>
              </a:ext>
            </a:extLst>
          </p:cNvPr>
          <p:cNvSpPr>
            <a:spLocks noGrp="1"/>
          </p:cNvSpPr>
          <p:nvPr>
            <p:ph type="sldNum" sz="quarter" idx="12"/>
          </p:nvPr>
        </p:nvSpPr>
        <p:spPr/>
        <p:txBody>
          <a:bodyPr/>
          <a:lstStyle/>
          <a:p>
            <a:fld id="{81DA5ED5-2489-B149-895D-D2511BBC8041}" type="slidenum">
              <a:rPr lang="en-US" smtClean="0"/>
              <a:t>‹#›</a:t>
            </a:fld>
            <a:endParaRPr lang="en-US"/>
          </a:p>
        </p:txBody>
      </p:sp>
    </p:spTree>
    <p:extLst>
      <p:ext uri="{BB962C8B-B14F-4D97-AF65-F5344CB8AC3E}">
        <p14:creationId xmlns:p14="http://schemas.microsoft.com/office/powerpoint/2010/main" val="8726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A12C1-CD3F-6804-F6BE-68837318F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D5F2BE-3B1B-867B-591C-8AFB19C3A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2FF92-894C-9BAD-D185-392F7C7EB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681D1D-90ED-AC47-A134-1D7484368F78}" type="datetimeFigureOut">
              <a:rPr lang="en-US" smtClean="0"/>
              <a:t>3/13/25</a:t>
            </a:fld>
            <a:endParaRPr lang="en-US"/>
          </a:p>
        </p:txBody>
      </p:sp>
      <p:sp>
        <p:nvSpPr>
          <p:cNvPr id="5" name="Footer Placeholder 4">
            <a:extLst>
              <a:ext uri="{FF2B5EF4-FFF2-40B4-BE49-F238E27FC236}">
                <a16:creationId xmlns:a16="http://schemas.microsoft.com/office/drawing/2014/main" id="{5A561C8D-A626-90F0-9FE2-41F60C2AB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BA0ACB-C2FC-A611-1A79-D64027BC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DA5ED5-2489-B149-895D-D2511BBC8041}" type="slidenum">
              <a:rPr lang="en-US" smtClean="0"/>
              <a:t>‹#›</a:t>
            </a:fld>
            <a:endParaRPr lang="en-US"/>
          </a:p>
        </p:txBody>
      </p:sp>
    </p:spTree>
    <p:extLst>
      <p:ext uri="{BB962C8B-B14F-4D97-AF65-F5344CB8AC3E}">
        <p14:creationId xmlns:p14="http://schemas.microsoft.com/office/powerpoint/2010/main" val="113612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uea.ac.uk/groups-and-centres/projects/niche" TargetMode="External"/><Relationship Id="rId5" Type="http://schemas.openxmlformats.org/officeDocument/2006/relationships/hyperlink" Target="http://www.epiic.org.uk/"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lickr.com/photos/dgeezer/48449355087" TargetMode="External"/><Relationship Id="rId5" Type="http://schemas.openxmlformats.org/officeDocument/2006/relationships/image" Target="../media/image6.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92576C-ED5C-3B49-C0E6-F55265BBDA7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E6CA01B-0DEB-4E9A-9768-B728DA42C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76F4E-63E0-9D5B-872B-783759927761}"/>
              </a:ext>
            </a:extLst>
          </p:cNvPr>
          <p:cNvSpPr>
            <a:spLocks noGrp="1"/>
          </p:cNvSpPr>
          <p:nvPr>
            <p:ph type="ctrTitle"/>
          </p:nvPr>
        </p:nvSpPr>
        <p:spPr>
          <a:xfrm>
            <a:off x="804672" y="802955"/>
            <a:ext cx="5607145" cy="1454051"/>
          </a:xfrm>
        </p:spPr>
        <p:txBody>
          <a:bodyPr vert="horz" lIns="91440" tIns="45720" rIns="91440" bIns="45720" rtlCol="0" anchor="b">
            <a:normAutofit fontScale="90000"/>
          </a:bodyPr>
          <a:lstStyle/>
          <a:p>
            <a:pPr algn="l"/>
            <a:r>
              <a:rPr lang="en-US" sz="2800" b="0" i="0" u="none" strike="noStrike" dirty="0">
                <a:solidFill>
                  <a:schemeClr val="tx2"/>
                </a:solidFill>
                <a:effectLst/>
              </a:rPr>
              <a:t>Early indicators of working collaboratively to enhance integrated care transformation. A case study </a:t>
            </a:r>
            <a:r>
              <a:rPr lang="en-US" sz="2800" b="0" i="0" u="none" strike="noStrike">
                <a:solidFill>
                  <a:schemeClr val="tx2"/>
                </a:solidFill>
                <a:effectLst/>
              </a:rPr>
              <a:t>impact analysis using triple lock approach </a:t>
            </a:r>
            <a:endParaRPr lang="en-US" sz="2800" dirty="0">
              <a:solidFill>
                <a:schemeClr val="tx2"/>
              </a:solidFill>
            </a:endParaRPr>
          </a:p>
        </p:txBody>
      </p:sp>
      <p:grpSp>
        <p:nvGrpSpPr>
          <p:cNvPr id="13" name="Group 12">
            <a:extLst>
              <a:ext uri="{FF2B5EF4-FFF2-40B4-BE49-F238E27FC236}">
                <a16:creationId xmlns:a16="http://schemas.microsoft.com/office/drawing/2014/main" id="{A57D8C8E-634E-4E83-9657-225A4DFE47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155"/>
            <a:ext cx="2514948" cy="2174333"/>
            <a:chOff x="-305" y="-4155"/>
            <a:chExt cx="2514948" cy="2174333"/>
          </a:xfrm>
        </p:grpSpPr>
        <p:sp>
          <p:nvSpPr>
            <p:cNvPr id="14" name="Freeform: Shape 13">
              <a:extLst>
                <a:ext uri="{FF2B5EF4-FFF2-40B4-BE49-F238E27FC236}">
                  <a16:creationId xmlns:a16="http://schemas.microsoft.com/office/drawing/2014/main" id="{9D5D1578-BE90-4A7E-9856-BB4025E5A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18ADDDE1-EC05-4BE5-9866-89714E0B7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0A118A52-E1FF-455C-B1A1-1CF50EE0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7" name="Freeform: Shape 16">
              <a:extLst>
                <a:ext uri="{FF2B5EF4-FFF2-40B4-BE49-F238E27FC236}">
                  <a16:creationId xmlns:a16="http://schemas.microsoft.com/office/drawing/2014/main" id="{30E1677B-677B-48F1-971D-9E7F3CA51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ue windmill on a black background&#10;&#10;AI-generated content may be incorrect.">
            <a:extLst>
              <a:ext uri="{FF2B5EF4-FFF2-40B4-BE49-F238E27FC236}">
                <a16:creationId xmlns:a16="http://schemas.microsoft.com/office/drawing/2014/main" id="{8C74221F-DBCC-2300-244D-7B4C3DD1A23A}"/>
              </a:ext>
            </a:extLst>
          </p:cNvPr>
          <p:cNvPicPr>
            <a:picLocks noChangeAspect="1"/>
          </p:cNvPicPr>
          <p:nvPr/>
        </p:nvPicPr>
        <p:blipFill>
          <a:blip r:embed="rId3"/>
          <a:stretch>
            <a:fillRect/>
          </a:stretch>
        </p:blipFill>
        <p:spPr>
          <a:xfrm>
            <a:off x="8995756" y="451945"/>
            <a:ext cx="1906317" cy="1906317"/>
          </a:xfrm>
          <a:prstGeom prst="rect">
            <a:avLst/>
          </a:prstGeom>
        </p:spPr>
      </p:pic>
      <p:sp>
        <p:nvSpPr>
          <p:cNvPr id="3" name="Subtitle 2">
            <a:extLst>
              <a:ext uri="{FF2B5EF4-FFF2-40B4-BE49-F238E27FC236}">
                <a16:creationId xmlns:a16="http://schemas.microsoft.com/office/drawing/2014/main" id="{E9FDCA64-AFF0-DEDF-839E-A85C6DFCC574}"/>
              </a:ext>
            </a:extLst>
          </p:cNvPr>
          <p:cNvSpPr>
            <a:spLocks noGrp="1"/>
          </p:cNvSpPr>
          <p:nvPr>
            <p:ph type="subTitle" idx="1"/>
          </p:nvPr>
        </p:nvSpPr>
        <p:spPr>
          <a:xfrm>
            <a:off x="804672" y="2421682"/>
            <a:ext cx="4650524" cy="3639289"/>
          </a:xfrm>
        </p:spPr>
        <p:txBody>
          <a:bodyPr vert="horz" lIns="91440" tIns="45720" rIns="91440" bIns="45720" rtlCol="0" anchor="ctr">
            <a:normAutofit/>
          </a:bodyPr>
          <a:lstStyle/>
          <a:p>
            <a:pPr indent="-228600" algn="l">
              <a:buFont typeface="Arial" panose="020B0604020202020204" pitchFamily="34" charset="0"/>
              <a:buChar char="•"/>
            </a:pPr>
            <a:endParaRPr lang="en-US" sz="1800" dirty="0">
              <a:solidFill>
                <a:schemeClr val="tx2"/>
              </a:solidFill>
            </a:endParaRPr>
          </a:p>
          <a:p>
            <a:pPr algn="l"/>
            <a:r>
              <a:rPr lang="en-US" sz="1800" dirty="0">
                <a:solidFill>
                  <a:schemeClr val="tx2"/>
                </a:solidFill>
              </a:rPr>
              <a:t>Professor Sally Hardy, Director of NICHE Anchor Institute</a:t>
            </a:r>
            <a:r>
              <a:rPr lang="en-US" sz="1800">
                <a:solidFill>
                  <a:schemeClr val="tx2"/>
                </a:solidFill>
              </a:rPr>
              <a:t>, Faculty of Medicine and Health Sciences, UEA </a:t>
            </a:r>
            <a:endParaRPr lang="en-US" sz="1800" dirty="0">
              <a:solidFill>
                <a:schemeClr val="tx2"/>
              </a:solidFill>
            </a:endParaRPr>
          </a:p>
          <a:p>
            <a:pPr algn="l"/>
            <a:r>
              <a:rPr lang="en-US" sz="1800" dirty="0">
                <a:solidFill>
                  <a:schemeClr val="tx2"/>
                </a:solidFill>
              </a:rPr>
              <a:t>and </a:t>
            </a:r>
          </a:p>
          <a:p>
            <a:pPr algn="l"/>
            <a:r>
              <a:rPr lang="en-US" sz="1800" dirty="0">
                <a:solidFill>
                  <a:schemeClr val="tx2"/>
                </a:solidFill>
              </a:rPr>
              <a:t>Dr Pinar </a:t>
            </a:r>
            <a:r>
              <a:rPr lang="en-US" sz="1800" dirty="0" err="1">
                <a:solidFill>
                  <a:schemeClr val="tx2"/>
                </a:solidFill>
              </a:rPr>
              <a:t>Guven-Usla</a:t>
            </a:r>
            <a:r>
              <a:rPr lang="en-US" sz="1800" dirty="0">
                <a:solidFill>
                  <a:schemeClr val="tx2"/>
                </a:solidFill>
              </a:rPr>
              <a:t>, Associate Professor in Accounting</a:t>
            </a:r>
            <a:r>
              <a:rPr lang="en-US" sz="1800">
                <a:solidFill>
                  <a:schemeClr val="tx2"/>
                </a:solidFill>
              </a:rPr>
              <a:t>, Norwich Business School, UEA</a:t>
            </a:r>
            <a:endParaRPr lang="en-US" sz="1800" dirty="0">
              <a:solidFill>
                <a:schemeClr val="tx2"/>
              </a:solidFill>
            </a:endParaRPr>
          </a:p>
        </p:txBody>
      </p:sp>
      <p:pic>
        <p:nvPicPr>
          <p:cNvPr id="5" name="Picture 4" descr="A black and white logo with a pink star&#10;&#10;Description automatically generated">
            <a:extLst>
              <a:ext uri="{FF2B5EF4-FFF2-40B4-BE49-F238E27FC236}">
                <a16:creationId xmlns:a16="http://schemas.microsoft.com/office/drawing/2014/main" id="{63C06432-2595-57B5-6D52-AAFD62B264C7}"/>
              </a:ext>
            </a:extLst>
          </p:cNvPr>
          <p:cNvPicPr>
            <a:picLocks noChangeAspect="1"/>
          </p:cNvPicPr>
          <p:nvPr/>
        </p:nvPicPr>
        <p:blipFill>
          <a:blip r:embed="rId4"/>
          <a:stretch>
            <a:fillRect/>
          </a:stretch>
        </p:blipFill>
        <p:spPr>
          <a:xfrm>
            <a:off x="8290419" y="2382727"/>
            <a:ext cx="3316991" cy="1906317"/>
          </a:xfrm>
          <a:prstGeom prst="rect">
            <a:avLst/>
          </a:prstGeom>
        </p:spPr>
      </p:pic>
      <p:pic>
        <p:nvPicPr>
          <p:cNvPr id="6" name="Picture 5">
            <a:extLst>
              <a:ext uri="{FF2B5EF4-FFF2-40B4-BE49-F238E27FC236}">
                <a16:creationId xmlns:a16="http://schemas.microsoft.com/office/drawing/2014/main" id="{A2BE2191-0C43-9673-1773-214EB31E6BB8}"/>
              </a:ext>
            </a:extLst>
          </p:cNvPr>
          <p:cNvPicPr>
            <a:picLocks noChangeAspect="1"/>
          </p:cNvPicPr>
          <p:nvPr/>
        </p:nvPicPr>
        <p:blipFill>
          <a:blip r:embed="rId5"/>
          <a:stretch>
            <a:fillRect/>
          </a:stretch>
        </p:blipFill>
        <p:spPr>
          <a:xfrm>
            <a:off x="1555120" y="5681047"/>
            <a:ext cx="2183931" cy="747996"/>
          </a:xfrm>
          <a:prstGeom prst="rect">
            <a:avLst/>
          </a:prstGeom>
        </p:spPr>
      </p:pic>
      <p:pic>
        <p:nvPicPr>
          <p:cNvPr id="9" name="Picture 8" descr="A logo with black text&#10;&#10;Description automatically generated">
            <a:extLst>
              <a:ext uri="{FF2B5EF4-FFF2-40B4-BE49-F238E27FC236}">
                <a16:creationId xmlns:a16="http://schemas.microsoft.com/office/drawing/2014/main" id="{AB3E5139-FCBC-8EF8-CA27-BD8779EC2168}"/>
              </a:ext>
            </a:extLst>
          </p:cNvPr>
          <p:cNvPicPr>
            <a:picLocks noChangeAspect="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995756" y="4442658"/>
            <a:ext cx="2181634" cy="1748943"/>
          </a:xfrm>
          <a:prstGeom prst="rect">
            <a:avLst/>
          </a:prstGeom>
        </p:spPr>
      </p:pic>
      <p:pic>
        <p:nvPicPr>
          <p:cNvPr id="18" name="Picture 17" descr="Tree fern frond unfurling">
            <a:extLst>
              <a:ext uri="{FF2B5EF4-FFF2-40B4-BE49-F238E27FC236}">
                <a16:creationId xmlns:a16="http://schemas.microsoft.com/office/drawing/2014/main" id="{2F703215-CF15-457C-DB38-0BA6351A7D29}"/>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Lst>
          </a:blip>
          <a:stretch>
            <a:fillRect/>
          </a:stretch>
        </p:blipFill>
        <p:spPr>
          <a:xfrm>
            <a:off x="5711964" y="1943662"/>
            <a:ext cx="2822713" cy="4234070"/>
          </a:xfrm>
          <a:prstGeom prst="rect">
            <a:avLst/>
          </a:prstGeom>
          <a:ln>
            <a:noFill/>
          </a:ln>
          <a:effectLst>
            <a:softEdge rad="112500"/>
          </a:effectLst>
        </p:spPr>
      </p:pic>
    </p:spTree>
    <p:extLst>
      <p:ext uri="{BB962C8B-B14F-4D97-AF65-F5344CB8AC3E}">
        <p14:creationId xmlns:p14="http://schemas.microsoft.com/office/powerpoint/2010/main" val="2910337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90D62-D1A7-B1E2-71BF-94D360BE84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9340F-AEEA-6A21-A089-E6DE863CD7F5}"/>
              </a:ext>
            </a:extLst>
          </p:cNvPr>
          <p:cNvSpPr>
            <a:spLocks noGrp="1"/>
          </p:cNvSpPr>
          <p:nvPr>
            <p:ph type="title"/>
          </p:nvPr>
        </p:nvSpPr>
        <p:spPr/>
        <p:txBody>
          <a:bodyPr/>
          <a:lstStyle/>
          <a:p>
            <a:r>
              <a:rPr lang="en-US"/>
              <a:t>References </a:t>
            </a:r>
          </a:p>
        </p:txBody>
      </p:sp>
      <p:pic>
        <p:nvPicPr>
          <p:cNvPr id="4" name="Picture 3" descr="A blue windmill on a black background&#10;&#10;AI-generated content may be incorrect.">
            <a:extLst>
              <a:ext uri="{FF2B5EF4-FFF2-40B4-BE49-F238E27FC236}">
                <a16:creationId xmlns:a16="http://schemas.microsoft.com/office/drawing/2014/main" id="{F11747B2-98CF-ED3E-EB70-B6E7A05A4CD3}"/>
              </a:ext>
            </a:extLst>
          </p:cNvPr>
          <p:cNvPicPr>
            <a:picLocks noChangeAspect="1"/>
          </p:cNvPicPr>
          <p:nvPr/>
        </p:nvPicPr>
        <p:blipFill>
          <a:blip r:embed="rId3"/>
          <a:stretch>
            <a:fillRect/>
          </a:stretch>
        </p:blipFill>
        <p:spPr>
          <a:xfrm>
            <a:off x="9507050" y="-34814"/>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0C2ED369-6DDE-9AF7-459D-D05186BF97A6}"/>
              </a:ext>
            </a:extLst>
          </p:cNvPr>
          <p:cNvPicPr>
            <a:picLocks noGrp="1" noChangeAspect="1"/>
          </p:cNvPicPr>
          <p:nvPr>
            <p:ph idx="1"/>
          </p:nvPr>
        </p:nvPicPr>
        <p:blipFill>
          <a:blip r:embed="rId4"/>
          <a:stretch>
            <a:fillRect/>
          </a:stretch>
        </p:blipFill>
        <p:spPr>
          <a:xfrm>
            <a:off x="9273630" y="5180776"/>
            <a:ext cx="2918370" cy="1677224"/>
          </a:xfrm>
          <a:prstGeom prst="rect">
            <a:avLst/>
          </a:prstGeom>
        </p:spPr>
      </p:pic>
      <p:sp>
        <p:nvSpPr>
          <p:cNvPr id="6" name="TextBox 5">
            <a:extLst>
              <a:ext uri="{FF2B5EF4-FFF2-40B4-BE49-F238E27FC236}">
                <a16:creationId xmlns:a16="http://schemas.microsoft.com/office/drawing/2014/main" id="{D55EB8F2-03D1-5E86-49C9-EFE283DD66AB}"/>
              </a:ext>
            </a:extLst>
          </p:cNvPr>
          <p:cNvSpPr txBox="1"/>
          <p:nvPr/>
        </p:nvSpPr>
        <p:spPr>
          <a:xfrm>
            <a:off x="506026" y="1690688"/>
            <a:ext cx="8863261" cy="3785652"/>
          </a:xfrm>
          <a:prstGeom prst="rect">
            <a:avLst/>
          </a:prstGeom>
          <a:noFill/>
        </p:spPr>
        <p:txBody>
          <a:bodyPr wrap="square" rtlCol="0">
            <a:spAutoFit/>
          </a:bodyPr>
          <a:lstStyle/>
          <a:p>
            <a:endParaRPr lang="en-US" sz="2000">
              <a:solidFill>
                <a:srgbClr val="222222"/>
              </a:solidFill>
              <a:latin typeface="Arial" panose="020B0604020202020204" pitchFamily="34" charset="0"/>
            </a:endParaRPr>
          </a:p>
          <a:p>
            <a:r>
              <a:rPr lang="en-US" sz="2000" b="0" i="0" u="none" strike="noStrike">
                <a:solidFill>
                  <a:srgbClr val="222222"/>
                </a:solidFill>
                <a:effectLst/>
                <a:latin typeface="Arial" panose="020B0604020202020204" pitchFamily="34" charset="0"/>
              </a:rPr>
              <a:t>Farinha</a:t>
            </a:r>
            <a:r>
              <a:rPr lang="en-US" sz="2000" b="0" i="0" u="none" strike="noStrike" dirty="0">
                <a:solidFill>
                  <a:srgbClr val="222222"/>
                </a:solidFill>
                <a:effectLst/>
                <a:latin typeface="Arial" panose="020B0604020202020204" pitchFamily="34" charset="0"/>
              </a:rPr>
              <a:t>, L., &amp; Ferreira, J. J. (2013). Triangulation of the triple helix: a conceptual framework. </a:t>
            </a:r>
            <a:r>
              <a:rPr lang="en-US" sz="2000" b="0" i="1" u="none" strike="noStrike" dirty="0">
                <a:solidFill>
                  <a:srgbClr val="222222"/>
                </a:solidFill>
                <a:effectLst/>
                <a:latin typeface="Arial" panose="020B0604020202020204" pitchFamily="34" charset="0"/>
              </a:rPr>
              <a:t>Triple Helix Association, Working Paper</a:t>
            </a:r>
            <a:r>
              <a:rPr lang="en-US" sz="2000" b="0" i="0" u="none" strike="noStrike" dirty="0">
                <a:solidFill>
                  <a:srgbClr val="222222"/>
                </a:solidFill>
                <a:effectLst/>
                <a:latin typeface="Arial" panose="020B0604020202020204" pitchFamily="34" charset="0"/>
              </a:rPr>
              <a:t>, </a:t>
            </a:r>
            <a:r>
              <a:rPr lang="en-US" sz="2000" b="0" i="1" u="none" strike="noStrike" dirty="0">
                <a:solidFill>
                  <a:srgbClr val="222222"/>
                </a:solidFill>
                <a:effectLst/>
                <a:latin typeface="Arial" panose="020B0604020202020204" pitchFamily="34" charset="0"/>
              </a:rPr>
              <a:t>1</a:t>
            </a:r>
            <a:r>
              <a:rPr lang="en-US" sz="2000" b="0" i="0" u="none" strike="noStrike">
                <a:solidFill>
                  <a:srgbClr val="222222"/>
                </a:solidFill>
                <a:effectLst/>
                <a:latin typeface="Arial" panose="020B0604020202020204" pitchFamily="34" charset="0"/>
              </a:rPr>
              <a:t>. </a:t>
            </a:r>
          </a:p>
          <a:p>
            <a:endParaRPr lang="en-US" sz="2000">
              <a:solidFill>
                <a:srgbClr val="222222"/>
              </a:solidFill>
              <a:latin typeface="Arial" panose="020B0604020202020204" pitchFamily="34" charset="0"/>
            </a:endParaRPr>
          </a:p>
          <a:p>
            <a:endParaRPr lang="en-US" sz="2000">
              <a:solidFill>
                <a:srgbClr val="222222"/>
              </a:solidFill>
              <a:latin typeface="Arial" panose="020B0604020202020204" pitchFamily="34" charset="0"/>
            </a:endParaRPr>
          </a:p>
          <a:p>
            <a:r>
              <a:rPr lang="en-US" sz="2000" b="1">
                <a:solidFill>
                  <a:srgbClr val="222222"/>
                </a:solidFill>
                <a:latin typeface="Arial" panose="020B0604020202020204" pitchFamily="34" charset="0"/>
              </a:rPr>
              <a:t>Websites of interest </a:t>
            </a:r>
          </a:p>
          <a:p>
            <a:endParaRPr lang="en-US" sz="2000">
              <a:solidFill>
                <a:srgbClr val="222222"/>
              </a:solidFill>
              <a:latin typeface="Arial" panose="020B0604020202020204" pitchFamily="34" charset="0"/>
            </a:endParaRPr>
          </a:p>
          <a:p>
            <a:r>
              <a:rPr lang="en-US" sz="2000">
                <a:solidFill>
                  <a:srgbClr val="222222"/>
                </a:solidFill>
                <a:latin typeface="Arial" panose="020B0604020202020204" pitchFamily="34" charset="0"/>
              </a:rPr>
              <a:t>EPIIC –ebsite: </a:t>
            </a:r>
            <a:r>
              <a:rPr lang="en-US" sz="2000">
                <a:solidFill>
                  <a:srgbClr val="222222"/>
                </a:solidFill>
                <a:latin typeface="Arial" panose="020B0604020202020204" pitchFamily="34" charset="0"/>
                <a:hlinkClick r:id="rId5"/>
              </a:rPr>
              <a:t>www.epiic.org.uk</a:t>
            </a:r>
            <a:endParaRPr lang="en-US" sz="2000">
              <a:solidFill>
                <a:srgbClr val="222222"/>
              </a:solidFill>
              <a:latin typeface="Arial" panose="020B0604020202020204" pitchFamily="34" charset="0"/>
            </a:endParaRPr>
          </a:p>
          <a:p>
            <a:endParaRPr lang="en-US" sz="2000">
              <a:solidFill>
                <a:srgbClr val="222222"/>
              </a:solidFill>
              <a:latin typeface="Arial" panose="020B0604020202020204" pitchFamily="34" charset="0"/>
            </a:endParaRPr>
          </a:p>
          <a:p>
            <a:r>
              <a:rPr lang="en-US" sz="2000">
                <a:solidFill>
                  <a:srgbClr val="222222"/>
                </a:solidFill>
                <a:latin typeface="Arial" panose="020B0604020202020204" pitchFamily="34" charset="0"/>
              </a:rPr>
              <a:t>NICHE website: </a:t>
            </a:r>
            <a:r>
              <a:rPr lang="en-US" sz="2000">
                <a:solidFill>
                  <a:srgbClr val="222222"/>
                </a:solidFill>
                <a:latin typeface="Arial" panose="020B0604020202020204" pitchFamily="34" charset="0"/>
                <a:hlinkClick r:id="rId6"/>
              </a:rPr>
              <a:t>https://www.uea.ac.uk/groups-and-centres/projects/niche</a:t>
            </a:r>
            <a:endParaRPr lang="en-US" sz="2000">
              <a:solidFill>
                <a:srgbClr val="222222"/>
              </a:solidFill>
              <a:latin typeface="Arial" panose="020B0604020202020204" pitchFamily="34" charset="0"/>
            </a:endParaRPr>
          </a:p>
          <a:p>
            <a:endParaRPr lang="en-US" sz="2000">
              <a:solidFill>
                <a:srgbClr val="222222"/>
              </a:solidFill>
              <a:latin typeface="Arial" panose="020B0604020202020204" pitchFamily="34" charset="0"/>
            </a:endParaRPr>
          </a:p>
          <a:p>
            <a:endParaRPr lang="en-US" sz="2000" dirty="0"/>
          </a:p>
        </p:txBody>
      </p:sp>
    </p:spTree>
    <p:extLst>
      <p:ext uri="{BB962C8B-B14F-4D97-AF65-F5344CB8AC3E}">
        <p14:creationId xmlns:p14="http://schemas.microsoft.com/office/powerpoint/2010/main" val="330563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49239-6823-7F0C-B272-8DDBCA5419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343F4-6992-59E4-7953-26C72372A8E8}"/>
              </a:ext>
            </a:extLst>
          </p:cNvPr>
          <p:cNvSpPr>
            <a:spLocks noGrp="1"/>
          </p:cNvSpPr>
          <p:nvPr>
            <p:ph type="title"/>
          </p:nvPr>
        </p:nvSpPr>
        <p:spPr/>
        <p:txBody>
          <a:bodyPr/>
          <a:lstStyle/>
          <a:p>
            <a:r>
              <a:rPr lang="en-US"/>
              <a:t>NICHE Anchor Institute, UEA </a:t>
            </a:r>
          </a:p>
        </p:txBody>
      </p:sp>
      <p:pic>
        <p:nvPicPr>
          <p:cNvPr id="4" name="Picture 3" descr="A blue windmill on a black background&#10;&#10;AI-generated content may be incorrect.">
            <a:extLst>
              <a:ext uri="{FF2B5EF4-FFF2-40B4-BE49-F238E27FC236}">
                <a16:creationId xmlns:a16="http://schemas.microsoft.com/office/drawing/2014/main" id="{0D144BBF-B8C2-1BB3-5605-7A97D5192F99}"/>
              </a:ext>
            </a:extLst>
          </p:cNvPr>
          <p:cNvPicPr>
            <a:picLocks noChangeAspect="1"/>
          </p:cNvPicPr>
          <p:nvPr/>
        </p:nvPicPr>
        <p:blipFill>
          <a:blip r:embed="rId3"/>
          <a:stretch>
            <a:fillRect/>
          </a:stretch>
        </p:blipFill>
        <p:spPr>
          <a:xfrm>
            <a:off x="9507050" y="-34814"/>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3D7DF6C8-B5C5-D914-4B10-C716FE0FBA94}"/>
              </a:ext>
            </a:extLst>
          </p:cNvPr>
          <p:cNvPicPr>
            <a:picLocks noGrp="1" noChangeAspect="1"/>
          </p:cNvPicPr>
          <p:nvPr>
            <p:ph idx="1"/>
          </p:nvPr>
        </p:nvPicPr>
        <p:blipFill>
          <a:blip r:embed="rId4"/>
          <a:stretch>
            <a:fillRect/>
          </a:stretch>
        </p:blipFill>
        <p:spPr>
          <a:xfrm>
            <a:off x="9273630" y="5180776"/>
            <a:ext cx="2918370" cy="1677224"/>
          </a:xfrm>
          <a:prstGeom prst="rect">
            <a:avLst/>
          </a:prstGeom>
        </p:spPr>
      </p:pic>
      <p:sp>
        <p:nvSpPr>
          <p:cNvPr id="6" name="TextBox 5">
            <a:extLst>
              <a:ext uri="{FF2B5EF4-FFF2-40B4-BE49-F238E27FC236}">
                <a16:creationId xmlns:a16="http://schemas.microsoft.com/office/drawing/2014/main" id="{28AEFD8C-E644-997A-7C1C-5F118BF2A1BB}"/>
              </a:ext>
            </a:extLst>
          </p:cNvPr>
          <p:cNvSpPr txBox="1"/>
          <p:nvPr/>
        </p:nvSpPr>
        <p:spPr>
          <a:xfrm>
            <a:off x="506026" y="1399140"/>
            <a:ext cx="8624721" cy="5878532"/>
          </a:xfrm>
          <a:prstGeom prst="rect">
            <a:avLst/>
          </a:prstGeom>
          <a:noFill/>
        </p:spPr>
        <p:txBody>
          <a:bodyPr wrap="square" rtlCol="0">
            <a:spAutoFit/>
          </a:bodyPr>
          <a:lstStyle/>
          <a:p>
            <a:endParaRPr lang="en-US" sz="2000">
              <a:effectLst/>
            </a:endParaRPr>
          </a:p>
          <a:p>
            <a:r>
              <a:rPr lang="en-US" sz="2800"/>
              <a:t>NICHE strategic objectives: </a:t>
            </a:r>
            <a:r>
              <a:rPr lang="en-US" sz="2800" b="1" i="1"/>
              <a:t>Enabling people to live and work well by: </a:t>
            </a:r>
          </a:p>
          <a:p>
            <a:endParaRPr lang="en-US" sz="2800"/>
          </a:p>
          <a:p>
            <a:pPr marL="457200" indent="-457200">
              <a:buFont typeface="+mj-lt"/>
              <a:buAutoNum type="arabicPeriod"/>
            </a:pPr>
            <a:r>
              <a:rPr lang="en-US" sz="2800"/>
              <a:t>Improving health inequalities across rural and coastal communities</a:t>
            </a:r>
          </a:p>
          <a:p>
            <a:pPr marL="457200" indent="-457200">
              <a:buFont typeface="+mj-lt"/>
              <a:buAutoNum type="arabicPeriod"/>
            </a:pPr>
            <a:r>
              <a:rPr lang="en-US" sz="2800"/>
              <a:t>Workforce development and transformation</a:t>
            </a:r>
          </a:p>
          <a:p>
            <a:pPr marL="457200" indent="-457200">
              <a:buFont typeface="+mj-lt"/>
              <a:buAutoNum type="arabicPeriod"/>
            </a:pPr>
            <a:r>
              <a:rPr lang="en-US" sz="2800"/>
              <a:t>System collaboration and transformation through effective partnership working</a:t>
            </a:r>
          </a:p>
          <a:p>
            <a:pPr marL="457200" indent="-457200">
              <a:buFont typeface="+mj-lt"/>
              <a:buAutoNum type="arabicPeriod"/>
            </a:pPr>
            <a:r>
              <a:rPr lang="en-US" sz="2800"/>
              <a:t>Sustainable outcomes for health and wellbeing. - </a:t>
            </a:r>
            <a:r>
              <a:rPr lang="en-US" sz="2800" b="1" i="1"/>
              <a:t>Improving outcomes through addressing what matters to people and their communities. </a:t>
            </a:r>
          </a:p>
          <a:p>
            <a:pPr marL="457200" indent="-457200">
              <a:buFont typeface="+mj-lt"/>
              <a:buAutoNum type="arabicPeriod"/>
            </a:pPr>
            <a:endParaRPr lang="en-US" sz="2800" b="1" i="1"/>
          </a:p>
          <a:p>
            <a:endParaRPr lang="en-US" sz="2000"/>
          </a:p>
        </p:txBody>
      </p:sp>
      <p:pic>
        <p:nvPicPr>
          <p:cNvPr id="9" name="Picture 8" descr="A large building with many windows&#10;&#10;Description automatically generated with low confidence">
            <a:extLst>
              <a:ext uri="{FF2B5EF4-FFF2-40B4-BE49-F238E27FC236}">
                <a16:creationId xmlns:a16="http://schemas.microsoft.com/office/drawing/2014/main" id="{3F552C60-3F2B-9ACC-81B8-6AE3C0764E3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8785" r="19245"/>
          <a:stretch/>
        </p:blipFill>
        <p:spPr>
          <a:xfrm>
            <a:off x="9494534" y="2290294"/>
            <a:ext cx="2191440" cy="2652220"/>
          </a:xfrm>
          <a:prstGeom prst="rect">
            <a:avLst/>
          </a:prstGeom>
        </p:spPr>
      </p:pic>
    </p:spTree>
    <p:extLst>
      <p:ext uri="{BB962C8B-B14F-4D97-AF65-F5344CB8AC3E}">
        <p14:creationId xmlns:p14="http://schemas.microsoft.com/office/powerpoint/2010/main" val="2188792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EC08-DD01-7B88-0B15-DEB93366DB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2798F-1430-592B-FCFE-49B78A5107E5}"/>
              </a:ext>
            </a:extLst>
          </p:cNvPr>
          <p:cNvSpPr>
            <a:spLocks noGrp="1"/>
          </p:cNvSpPr>
          <p:nvPr>
            <p:ph type="title"/>
          </p:nvPr>
        </p:nvSpPr>
        <p:spPr/>
        <p:txBody>
          <a:bodyPr/>
          <a:lstStyle/>
          <a:p>
            <a:r>
              <a:rPr lang="en-US"/>
              <a:t>NICHE Anchor Institute, UEA </a:t>
            </a:r>
          </a:p>
        </p:txBody>
      </p:sp>
      <p:pic>
        <p:nvPicPr>
          <p:cNvPr id="4" name="Picture 3" descr="A blue windmill on a black background&#10;&#10;AI-generated content may be incorrect.">
            <a:extLst>
              <a:ext uri="{FF2B5EF4-FFF2-40B4-BE49-F238E27FC236}">
                <a16:creationId xmlns:a16="http://schemas.microsoft.com/office/drawing/2014/main" id="{39E561D8-09EE-FCF1-8E71-0916704D6ADE}"/>
              </a:ext>
            </a:extLst>
          </p:cNvPr>
          <p:cNvPicPr>
            <a:picLocks noChangeAspect="1"/>
          </p:cNvPicPr>
          <p:nvPr/>
        </p:nvPicPr>
        <p:blipFill>
          <a:blip r:embed="rId3"/>
          <a:stretch>
            <a:fillRect/>
          </a:stretch>
        </p:blipFill>
        <p:spPr>
          <a:xfrm>
            <a:off x="9507050" y="-34814"/>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0F938AFF-1043-03E7-D442-D2664B1B3899}"/>
              </a:ext>
            </a:extLst>
          </p:cNvPr>
          <p:cNvPicPr>
            <a:picLocks noGrp="1" noChangeAspect="1"/>
          </p:cNvPicPr>
          <p:nvPr>
            <p:ph idx="1"/>
          </p:nvPr>
        </p:nvPicPr>
        <p:blipFill>
          <a:blip r:embed="rId4"/>
          <a:stretch>
            <a:fillRect/>
          </a:stretch>
        </p:blipFill>
        <p:spPr>
          <a:xfrm>
            <a:off x="9273630" y="5180776"/>
            <a:ext cx="2918370" cy="1677224"/>
          </a:xfrm>
          <a:prstGeom prst="rect">
            <a:avLst/>
          </a:prstGeom>
        </p:spPr>
      </p:pic>
      <p:sp>
        <p:nvSpPr>
          <p:cNvPr id="6" name="TextBox 5">
            <a:extLst>
              <a:ext uri="{FF2B5EF4-FFF2-40B4-BE49-F238E27FC236}">
                <a16:creationId xmlns:a16="http://schemas.microsoft.com/office/drawing/2014/main" id="{B4C3E9F7-1194-BA9C-1447-C6387D9D680E}"/>
              </a:ext>
            </a:extLst>
          </p:cNvPr>
          <p:cNvSpPr txBox="1"/>
          <p:nvPr/>
        </p:nvSpPr>
        <p:spPr>
          <a:xfrm>
            <a:off x="506026" y="1690688"/>
            <a:ext cx="8863261" cy="7171194"/>
          </a:xfrm>
          <a:prstGeom prst="rect">
            <a:avLst/>
          </a:prstGeom>
          <a:noFill/>
        </p:spPr>
        <p:txBody>
          <a:bodyPr wrap="square" rtlCol="0">
            <a:spAutoFit/>
          </a:bodyPr>
          <a:lstStyle/>
          <a:p>
            <a:r>
              <a:rPr lang="en-US" sz="2000"/>
              <a:t>Creative methods and approaches (active participation across all stakeholders) </a:t>
            </a:r>
          </a:p>
          <a:p>
            <a:endParaRPr lang="en-US" sz="2000"/>
          </a:p>
          <a:p>
            <a:r>
              <a:rPr lang="en-US" sz="2000" b="1"/>
              <a:t>Igniting </a:t>
            </a:r>
            <a:r>
              <a:rPr lang="en-US" sz="2000"/>
              <a:t>place –based </a:t>
            </a:r>
            <a:r>
              <a:rPr lang="en-US" sz="2000" b="1"/>
              <a:t>innovations </a:t>
            </a:r>
            <a:r>
              <a:rPr lang="en-US" sz="2000"/>
              <a:t>within and across integrated</a:t>
            </a:r>
          </a:p>
          <a:p>
            <a:r>
              <a:rPr lang="en-US" sz="2000"/>
              <a:t>Care system partners</a:t>
            </a:r>
          </a:p>
          <a:p>
            <a:endParaRPr lang="en-US" sz="2000"/>
          </a:p>
          <a:p>
            <a:r>
              <a:rPr lang="en-US" sz="2000" b="1"/>
              <a:t>Embedding </a:t>
            </a:r>
            <a:r>
              <a:rPr lang="en-US" sz="2000"/>
              <a:t>improvements, driven by practitioners and people who</a:t>
            </a:r>
          </a:p>
          <a:p>
            <a:r>
              <a:rPr lang="en-US" sz="2000"/>
              <a:t>Know what matters (backing thoroughbreds)</a:t>
            </a:r>
          </a:p>
          <a:p>
            <a:endParaRPr lang="en-US" sz="2000"/>
          </a:p>
          <a:p>
            <a:r>
              <a:rPr lang="en-US" sz="2000"/>
              <a:t>Knowledge exchange (shared learning events), transfer (benchmarking)</a:t>
            </a:r>
          </a:p>
          <a:p>
            <a:r>
              <a:rPr lang="en-US" sz="2000"/>
              <a:t>and </a:t>
            </a:r>
            <a:r>
              <a:rPr lang="en-US" sz="2000" err="1"/>
              <a:t>mobilisation</a:t>
            </a:r>
            <a:r>
              <a:rPr lang="en-US" sz="2000"/>
              <a:t> (national, regional and international partners) </a:t>
            </a:r>
          </a:p>
          <a:p>
            <a:endParaRPr lang="en-US" sz="2000"/>
          </a:p>
          <a:p>
            <a:r>
              <a:rPr lang="en-US" sz="2000"/>
              <a:t>Four major workstreams: Workforce intelligence, Therapeutic </a:t>
            </a:r>
            <a:r>
              <a:rPr lang="en-US" sz="2000" err="1"/>
              <a:t>Optimisation</a:t>
            </a:r>
            <a:r>
              <a:rPr lang="en-US" sz="2000"/>
              <a:t> Workforce </a:t>
            </a:r>
            <a:r>
              <a:rPr lang="en-US" sz="2000" err="1"/>
              <a:t>Optimisation</a:t>
            </a:r>
            <a:r>
              <a:rPr lang="en-US" sz="2000"/>
              <a:t>, and Evaluation (evidence gathering and dissemination) </a:t>
            </a:r>
          </a:p>
          <a:p>
            <a:endParaRPr lang="en-US" sz="2000"/>
          </a:p>
          <a:p>
            <a:r>
              <a:rPr lang="en-US" sz="2000"/>
              <a:t>Shared Governance framework </a:t>
            </a:r>
          </a:p>
          <a:p>
            <a:endParaRPr lang="en-US" sz="2000"/>
          </a:p>
          <a:p>
            <a:endParaRPr lang="en-US" sz="2000"/>
          </a:p>
          <a:p>
            <a:endParaRPr lang="en-US" sz="2000"/>
          </a:p>
          <a:p>
            <a:endParaRPr lang="en-US" sz="2000"/>
          </a:p>
          <a:p>
            <a:endParaRPr lang="en-US" sz="2000"/>
          </a:p>
          <a:p>
            <a:r>
              <a:rPr lang="en-US" sz="2000">
                <a:effectLst/>
              </a:rPr>
              <a:t> </a:t>
            </a:r>
          </a:p>
          <a:p>
            <a:endParaRPr lang="en-US" sz="2000"/>
          </a:p>
        </p:txBody>
      </p:sp>
      <p:pic>
        <p:nvPicPr>
          <p:cNvPr id="14" name="Picture 13" descr="A group of people standing around a room with a group of people standing around&#10;&#10;AI-generated content may be incorrect.">
            <a:extLst>
              <a:ext uri="{FF2B5EF4-FFF2-40B4-BE49-F238E27FC236}">
                <a16:creationId xmlns:a16="http://schemas.microsoft.com/office/drawing/2014/main" id="{64CAB9B1-48F3-2607-4057-A30BFE85FD4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615017" y="2179289"/>
            <a:ext cx="3202609" cy="2161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73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8443C-6B6F-AD3E-C85E-6609EE956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9148E-96A0-7D04-8106-A38D2D72E0A7}"/>
              </a:ext>
            </a:extLst>
          </p:cNvPr>
          <p:cNvSpPr>
            <a:spLocks noGrp="1"/>
          </p:cNvSpPr>
          <p:nvPr>
            <p:ph type="title"/>
          </p:nvPr>
        </p:nvSpPr>
        <p:spPr/>
        <p:txBody>
          <a:bodyPr/>
          <a:lstStyle/>
          <a:p>
            <a:r>
              <a:rPr lang="en-US"/>
              <a:t>NICHE Anchor Institute, UEA </a:t>
            </a:r>
          </a:p>
        </p:txBody>
      </p:sp>
      <p:pic>
        <p:nvPicPr>
          <p:cNvPr id="4" name="Picture 3" descr="A blue windmill on a black background&#10;&#10;AI-generated content may be incorrect.">
            <a:extLst>
              <a:ext uri="{FF2B5EF4-FFF2-40B4-BE49-F238E27FC236}">
                <a16:creationId xmlns:a16="http://schemas.microsoft.com/office/drawing/2014/main" id="{6AF38222-D561-4757-6CD7-8EEF5E1AB6B2}"/>
              </a:ext>
            </a:extLst>
          </p:cNvPr>
          <p:cNvPicPr>
            <a:picLocks noChangeAspect="1"/>
          </p:cNvPicPr>
          <p:nvPr/>
        </p:nvPicPr>
        <p:blipFill>
          <a:blip r:embed="rId3"/>
          <a:stretch>
            <a:fillRect/>
          </a:stretch>
        </p:blipFill>
        <p:spPr>
          <a:xfrm>
            <a:off x="9507050" y="-34814"/>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7AC361C4-7847-79D2-789A-D0D23FB0EB73}"/>
              </a:ext>
            </a:extLst>
          </p:cNvPr>
          <p:cNvPicPr>
            <a:picLocks noGrp="1" noChangeAspect="1"/>
          </p:cNvPicPr>
          <p:nvPr>
            <p:ph idx="1"/>
          </p:nvPr>
        </p:nvPicPr>
        <p:blipFill>
          <a:blip r:embed="rId4"/>
          <a:stretch>
            <a:fillRect/>
          </a:stretch>
        </p:blipFill>
        <p:spPr>
          <a:xfrm>
            <a:off x="9273630" y="5180776"/>
            <a:ext cx="2918370" cy="1677224"/>
          </a:xfrm>
          <a:prstGeom prst="rect">
            <a:avLst/>
          </a:prstGeom>
        </p:spPr>
      </p:pic>
      <p:sp>
        <p:nvSpPr>
          <p:cNvPr id="6" name="TextBox 5">
            <a:extLst>
              <a:ext uri="{FF2B5EF4-FFF2-40B4-BE49-F238E27FC236}">
                <a16:creationId xmlns:a16="http://schemas.microsoft.com/office/drawing/2014/main" id="{2DBEA349-A6F0-8DD0-083D-AD975DA68E96}"/>
              </a:ext>
            </a:extLst>
          </p:cNvPr>
          <p:cNvSpPr txBox="1"/>
          <p:nvPr/>
        </p:nvSpPr>
        <p:spPr>
          <a:xfrm>
            <a:off x="506026" y="1690688"/>
            <a:ext cx="8863261" cy="6309420"/>
          </a:xfrm>
          <a:prstGeom prst="rect">
            <a:avLst/>
          </a:prstGeom>
          <a:noFill/>
        </p:spPr>
        <p:txBody>
          <a:bodyPr wrap="square" rtlCol="0">
            <a:spAutoFit/>
          </a:bodyPr>
          <a:lstStyle/>
          <a:p>
            <a:r>
              <a:rPr lang="en-US" sz="2400"/>
              <a:t>Collaboration, tensions, challenges and opportunities:</a:t>
            </a:r>
          </a:p>
          <a:p>
            <a:endParaRPr lang="en-US" sz="2000"/>
          </a:p>
          <a:p>
            <a:r>
              <a:rPr lang="en-US" sz="2000"/>
              <a:t>Collaborations achieved across 500+ participants, 64 + local innovation projects, 12 HEIs, 5 International MOUs, and a series of collaborative joint publications, conference papers and dissemination events</a:t>
            </a:r>
          </a:p>
          <a:p>
            <a:endParaRPr lang="en-US" sz="2000"/>
          </a:p>
          <a:p>
            <a:r>
              <a:rPr lang="en-US" sz="2000"/>
              <a:t>Tensions: addressing change, at pace, within conventional/traditional/hierarchical infrastructures </a:t>
            </a:r>
          </a:p>
          <a:p>
            <a:endParaRPr lang="en-US" sz="2000"/>
          </a:p>
          <a:p>
            <a:r>
              <a:rPr lang="en-US" sz="2000"/>
              <a:t>Challenges: Relationship and personnel changes, government interventions, fiscal savings, global health challenges, climate change</a:t>
            </a:r>
          </a:p>
          <a:p>
            <a:endParaRPr lang="en-US" sz="2000"/>
          </a:p>
          <a:p>
            <a:r>
              <a:rPr lang="en-US" sz="2000"/>
              <a:t>Opportunities: Transformation at pace, within infrastructures of support and </a:t>
            </a:r>
            <a:r>
              <a:rPr lang="en-US" sz="2000" err="1"/>
              <a:t>enablements</a:t>
            </a:r>
            <a:r>
              <a:rPr lang="en-US" sz="2000"/>
              <a:t>, new topologies, new coalitions. </a:t>
            </a:r>
          </a:p>
          <a:p>
            <a:endParaRPr lang="en-US" sz="2000"/>
          </a:p>
          <a:p>
            <a:endParaRPr lang="en-US" sz="2000"/>
          </a:p>
          <a:p>
            <a:endParaRPr lang="en-US" sz="2000"/>
          </a:p>
          <a:p>
            <a:endParaRPr lang="en-US" sz="2000"/>
          </a:p>
          <a:p>
            <a:r>
              <a:rPr lang="en-US" sz="2000">
                <a:effectLst/>
              </a:rPr>
              <a:t> </a:t>
            </a:r>
          </a:p>
          <a:p>
            <a:endParaRPr lang="en-US" sz="2000"/>
          </a:p>
        </p:txBody>
      </p:sp>
    </p:spTree>
    <p:extLst>
      <p:ext uri="{BB962C8B-B14F-4D97-AF65-F5344CB8AC3E}">
        <p14:creationId xmlns:p14="http://schemas.microsoft.com/office/powerpoint/2010/main" val="359562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D5A2D568-BFC8-4593-894E-35C6FE6DE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F20B2-51BC-5A3B-E599-E2C48F8A499E}"/>
              </a:ext>
            </a:extLst>
          </p:cNvPr>
          <p:cNvSpPr>
            <a:spLocks noGrp="1"/>
          </p:cNvSpPr>
          <p:nvPr>
            <p:ph type="ctrTitle"/>
          </p:nvPr>
        </p:nvSpPr>
        <p:spPr>
          <a:xfrm>
            <a:off x="422898" y="576263"/>
            <a:ext cx="5977901" cy="2516762"/>
          </a:xfrm>
        </p:spPr>
        <p:txBody>
          <a:bodyPr vert="horz" lIns="91440" tIns="45720" rIns="91440" bIns="45720" rtlCol="0" anchor="b">
            <a:normAutofit fontScale="90000"/>
          </a:bodyPr>
          <a:lstStyle/>
          <a:p>
            <a:pPr algn="l"/>
            <a:r>
              <a:rPr lang="en-US" sz="3700" b="0" i="0" u="none" strike="noStrike">
                <a:effectLst/>
              </a:rPr>
              <a:t>Early indicators of working collaboratively to enhance integrated care transformation. </a:t>
            </a:r>
            <a:br>
              <a:rPr lang="en-US" sz="3700" b="0" i="0" u="none" strike="noStrike">
                <a:effectLst/>
              </a:rPr>
            </a:br>
            <a:r>
              <a:rPr lang="en-US" sz="3700" b="0" i="0" u="none" strike="noStrike">
                <a:effectLst/>
              </a:rPr>
              <a:t>A case study impact analysis.</a:t>
            </a:r>
            <a:endParaRPr lang="en-US" sz="3700"/>
          </a:p>
        </p:txBody>
      </p:sp>
      <p:sp>
        <p:nvSpPr>
          <p:cNvPr id="3" name="Subtitle 2">
            <a:extLst>
              <a:ext uri="{FF2B5EF4-FFF2-40B4-BE49-F238E27FC236}">
                <a16:creationId xmlns:a16="http://schemas.microsoft.com/office/drawing/2014/main" id="{8B9E55E2-66EE-1D6A-B3B4-761C82601B75}"/>
              </a:ext>
            </a:extLst>
          </p:cNvPr>
          <p:cNvSpPr>
            <a:spLocks noGrp="1"/>
          </p:cNvSpPr>
          <p:nvPr>
            <p:ph type="subTitle" idx="1"/>
          </p:nvPr>
        </p:nvSpPr>
        <p:spPr>
          <a:xfrm>
            <a:off x="422898" y="3216661"/>
            <a:ext cx="5977901" cy="3065076"/>
          </a:xfrm>
        </p:spPr>
        <p:txBody>
          <a:bodyPr vert="horz" lIns="91440" tIns="45720" rIns="91440" bIns="45720" rtlCol="0">
            <a:normAutofit lnSpcReduction="10000"/>
          </a:bodyPr>
          <a:lstStyle/>
          <a:p>
            <a:pPr marL="342900" indent="-228600" algn="l">
              <a:buFont typeface="Arial" panose="020B0604020202020204" pitchFamily="34" charset="0"/>
              <a:buChar char="•"/>
            </a:pPr>
            <a:r>
              <a:rPr lang="en-US" sz="2000"/>
              <a:t>NICHE Anchor Institute: The Case Study site </a:t>
            </a:r>
          </a:p>
          <a:p>
            <a:pPr marL="342900" indent="-228600" algn="l">
              <a:buFont typeface="Arial" panose="020B0604020202020204" pitchFamily="34" charset="0"/>
              <a:buChar char="•"/>
            </a:pPr>
            <a:r>
              <a:rPr lang="en-US" sz="2000"/>
              <a:t>Methods and Approaches </a:t>
            </a:r>
          </a:p>
          <a:p>
            <a:pPr marL="342900" indent="-228600" algn="l">
              <a:buFont typeface="Arial" panose="020B0604020202020204" pitchFamily="34" charset="0"/>
              <a:buChar char="•"/>
            </a:pPr>
            <a:r>
              <a:rPr lang="en-US" sz="2000"/>
              <a:t>‘True’ Collaboration: Challenges, Tensions and Opportunities</a:t>
            </a:r>
          </a:p>
          <a:p>
            <a:pPr marL="342900" indent="-228600" algn="l">
              <a:buFont typeface="Arial" panose="020B0604020202020204" pitchFamily="34" charset="0"/>
              <a:buChar char="•"/>
            </a:pPr>
            <a:r>
              <a:rPr lang="en-US" sz="2000"/>
              <a:t>Early impact indicators at system level, financial and economic, socio-symbolic levels (as a triple helix).</a:t>
            </a:r>
          </a:p>
          <a:p>
            <a:pPr marL="342900" indent="-228600" algn="l">
              <a:buFont typeface="Arial" panose="020B0604020202020204" pitchFamily="34" charset="0"/>
              <a:buChar char="•"/>
            </a:pPr>
            <a:r>
              <a:rPr lang="en-US" sz="2000"/>
              <a:t>Recommendations for scalability addressing global health challenges. </a:t>
            </a:r>
          </a:p>
          <a:p>
            <a:pPr indent="-228600" algn="l">
              <a:buFont typeface="Arial" panose="020B0604020202020204" pitchFamily="34" charset="0"/>
              <a:buChar char="•"/>
            </a:pPr>
            <a:endParaRPr lang="en-US" sz="2000"/>
          </a:p>
          <a:p>
            <a:pPr indent="-228600" algn="l">
              <a:buFont typeface="Arial" panose="020B0604020202020204" pitchFamily="34" charset="0"/>
              <a:buChar char="•"/>
            </a:pPr>
            <a:endParaRPr lang="en-US" sz="1500"/>
          </a:p>
        </p:txBody>
      </p:sp>
      <p:pic>
        <p:nvPicPr>
          <p:cNvPr id="9" name="Picture 8" descr="View of ocean from beach access">
            <a:extLst>
              <a:ext uri="{FF2B5EF4-FFF2-40B4-BE49-F238E27FC236}">
                <a16:creationId xmlns:a16="http://schemas.microsoft.com/office/drawing/2014/main" id="{7CE47DD1-FC14-146E-667A-BD89BBED8715}"/>
              </a:ext>
            </a:extLst>
          </p:cNvPr>
          <p:cNvPicPr>
            <a:picLocks noChangeAspect="1"/>
          </p:cNvPicPr>
          <p:nvPr/>
        </p:nvPicPr>
        <p:blipFill>
          <a:blip r:embed="rId3"/>
          <a:srcRect t="26225" r="2" b="2"/>
          <a:stretch/>
        </p:blipFill>
        <p:spPr>
          <a:xfrm>
            <a:off x="6835162" y="3363148"/>
            <a:ext cx="4462316" cy="2076825"/>
          </a:xfrm>
          <a:prstGeom prst="rect">
            <a:avLst/>
          </a:prstGeom>
        </p:spPr>
      </p:pic>
      <p:sp>
        <p:nvSpPr>
          <p:cNvPr id="25" name="Rectangle 24">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02926" y="6117996"/>
            <a:ext cx="4462298" cy="758203"/>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27" name="Straight Connector 26">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A blue windmill on a black background&#10;&#10;AI-generated content may be incorrect.">
            <a:extLst>
              <a:ext uri="{FF2B5EF4-FFF2-40B4-BE49-F238E27FC236}">
                <a16:creationId xmlns:a16="http://schemas.microsoft.com/office/drawing/2014/main" id="{03F5A5A6-49E6-F0FB-E451-94EA5323612D}"/>
              </a:ext>
            </a:extLst>
          </p:cNvPr>
          <p:cNvPicPr>
            <a:picLocks noChangeAspect="1"/>
          </p:cNvPicPr>
          <p:nvPr/>
        </p:nvPicPr>
        <p:blipFill>
          <a:blip r:embed="rId4"/>
          <a:srcRect t="5467" r="-6" b="183"/>
          <a:stretch/>
        </p:blipFill>
        <p:spPr>
          <a:xfrm>
            <a:off x="9567779" y="576263"/>
            <a:ext cx="2201323" cy="2076825"/>
          </a:xfrm>
          <a:prstGeom prst="rect">
            <a:avLst/>
          </a:prstGeom>
        </p:spPr>
      </p:pic>
      <p:pic>
        <p:nvPicPr>
          <p:cNvPr id="5" name="Picture 4" descr="A black and white logo with a pink star&#10;&#10;Description automatically generated">
            <a:extLst>
              <a:ext uri="{FF2B5EF4-FFF2-40B4-BE49-F238E27FC236}">
                <a16:creationId xmlns:a16="http://schemas.microsoft.com/office/drawing/2014/main" id="{F204D520-E1AA-FA58-F50D-B73048E0DF67}"/>
              </a:ext>
            </a:extLst>
          </p:cNvPr>
          <p:cNvPicPr>
            <a:picLocks noChangeAspect="1"/>
          </p:cNvPicPr>
          <p:nvPr/>
        </p:nvPicPr>
        <p:blipFill>
          <a:blip r:embed="rId5"/>
          <a:srcRect l="18351" r="22828" b="2"/>
          <a:stretch/>
        </p:blipFill>
        <p:spPr>
          <a:xfrm>
            <a:off x="7159827" y="837164"/>
            <a:ext cx="1723567" cy="1683988"/>
          </a:xfrm>
          <a:prstGeom prst="rect">
            <a:avLst/>
          </a:prstGeom>
        </p:spPr>
      </p:pic>
      <p:cxnSp>
        <p:nvCxnSpPr>
          <p:cNvPr id="29" name="Straight Connector 28">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92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FCBC8-CA61-351E-2B34-07A87B4A32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7A2709-CB88-4D92-4C04-ACFBC153ED21}"/>
              </a:ext>
            </a:extLst>
          </p:cNvPr>
          <p:cNvPicPr>
            <a:picLocks noChangeAspect="1"/>
          </p:cNvPicPr>
          <p:nvPr/>
        </p:nvPicPr>
        <p:blipFill>
          <a:blip r:embed="rId3"/>
          <a:stretch>
            <a:fillRect/>
          </a:stretch>
        </p:blipFill>
        <p:spPr>
          <a:xfrm>
            <a:off x="5377069" y="1176237"/>
            <a:ext cx="6096000" cy="5029200"/>
          </a:xfrm>
          <a:prstGeom prst="rect">
            <a:avLst/>
          </a:prstGeom>
        </p:spPr>
      </p:pic>
      <p:sp>
        <p:nvSpPr>
          <p:cNvPr id="2" name="Title 1">
            <a:extLst>
              <a:ext uri="{FF2B5EF4-FFF2-40B4-BE49-F238E27FC236}">
                <a16:creationId xmlns:a16="http://schemas.microsoft.com/office/drawing/2014/main" id="{50610BC9-7360-4A1F-030E-EA04B05D50FF}"/>
              </a:ext>
            </a:extLst>
          </p:cNvPr>
          <p:cNvSpPr>
            <a:spLocks noGrp="1"/>
          </p:cNvSpPr>
          <p:nvPr>
            <p:ph type="title"/>
          </p:nvPr>
        </p:nvSpPr>
        <p:spPr/>
        <p:txBody>
          <a:bodyPr/>
          <a:lstStyle/>
          <a:p>
            <a:r>
              <a:rPr lang="en-US"/>
              <a:t>NICHE Anchor Institute, UEA </a:t>
            </a:r>
          </a:p>
        </p:txBody>
      </p:sp>
      <p:pic>
        <p:nvPicPr>
          <p:cNvPr id="4" name="Picture 3" descr="A blue windmill on a black background&#10;&#10;AI-generated content may be incorrect.">
            <a:extLst>
              <a:ext uri="{FF2B5EF4-FFF2-40B4-BE49-F238E27FC236}">
                <a16:creationId xmlns:a16="http://schemas.microsoft.com/office/drawing/2014/main" id="{C7F45EA6-1CC1-8727-37D6-92F62098EE3D}"/>
              </a:ext>
            </a:extLst>
          </p:cNvPr>
          <p:cNvPicPr>
            <a:picLocks noChangeAspect="1"/>
          </p:cNvPicPr>
          <p:nvPr/>
        </p:nvPicPr>
        <p:blipFill>
          <a:blip r:embed="rId4"/>
          <a:stretch>
            <a:fillRect/>
          </a:stretch>
        </p:blipFill>
        <p:spPr>
          <a:xfrm>
            <a:off x="10614991" y="-8682"/>
            <a:ext cx="1442044" cy="144204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739582C0-663D-2BAD-E8F4-9E36E19C2ED1}"/>
              </a:ext>
            </a:extLst>
          </p:cNvPr>
          <p:cNvPicPr>
            <a:picLocks noGrp="1" noChangeAspect="1"/>
          </p:cNvPicPr>
          <p:nvPr>
            <p:ph idx="1"/>
          </p:nvPr>
        </p:nvPicPr>
        <p:blipFill>
          <a:blip r:embed="rId5"/>
          <a:stretch>
            <a:fillRect/>
          </a:stretch>
        </p:blipFill>
        <p:spPr>
          <a:xfrm>
            <a:off x="10225211" y="5690985"/>
            <a:ext cx="2030606" cy="1167015"/>
          </a:xfrm>
          <a:prstGeom prst="rect">
            <a:avLst/>
          </a:prstGeom>
        </p:spPr>
      </p:pic>
      <p:sp>
        <p:nvSpPr>
          <p:cNvPr id="6" name="TextBox 5">
            <a:extLst>
              <a:ext uri="{FF2B5EF4-FFF2-40B4-BE49-F238E27FC236}">
                <a16:creationId xmlns:a16="http://schemas.microsoft.com/office/drawing/2014/main" id="{3699C92C-0457-EEBC-EE53-4DE458F296FB}"/>
              </a:ext>
            </a:extLst>
          </p:cNvPr>
          <p:cNvSpPr txBox="1"/>
          <p:nvPr/>
        </p:nvSpPr>
        <p:spPr>
          <a:xfrm>
            <a:off x="506026" y="1690688"/>
            <a:ext cx="8863261" cy="6555641"/>
          </a:xfrm>
          <a:prstGeom prst="rect">
            <a:avLst/>
          </a:prstGeom>
          <a:noFill/>
        </p:spPr>
        <p:txBody>
          <a:bodyPr wrap="square" rtlCol="0">
            <a:spAutoFit/>
          </a:bodyPr>
          <a:lstStyle/>
          <a:p>
            <a:r>
              <a:rPr lang="en-US" sz="2000"/>
              <a:t>Early Indicators: (Triple helix triangulation) </a:t>
            </a:r>
          </a:p>
          <a:p>
            <a:endParaRPr lang="en-US" sz="2000"/>
          </a:p>
          <a:p>
            <a:pPr marL="342900" indent="-342900">
              <a:buFont typeface="Arial" panose="020B0604020202020204" pitchFamily="34" charset="0"/>
              <a:buChar char="•"/>
            </a:pPr>
            <a:r>
              <a:rPr lang="en-US" sz="2000"/>
              <a:t>New forms of hybrid governance</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New topologies / knowledge</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Enhanced integration performance</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Population data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Rural workforce requirements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Quality, safety outcomes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Workforce capacity, capability and confidence (professional expertise)</a:t>
            </a:r>
          </a:p>
          <a:p>
            <a:endParaRPr lang="en-US" sz="2000"/>
          </a:p>
          <a:p>
            <a:endParaRPr lang="en-US" sz="2000"/>
          </a:p>
          <a:p>
            <a:endParaRPr lang="en-US" sz="2000"/>
          </a:p>
          <a:p>
            <a:endParaRPr lang="en-US" sz="2000"/>
          </a:p>
          <a:p>
            <a:r>
              <a:rPr lang="en-US" sz="2000">
                <a:effectLst/>
              </a:rPr>
              <a:t> </a:t>
            </a:r>
          </a:p>
          <a:p>
            <a:endParaRPr lang="en-US" sz="2000"/>
          </a:p>
        </p:txBody>
      </p:sp>
    </p:spTree>
    <p:extLst>
      <p:ext uri="{BB962C8B-B14F-4D97-AF65-F5344CB8AC3E}">
        <p14:creationId xmlns:p14="http://schemas.microsoft.com/office/powerpoint/2010/main" val="385609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AB0D2-7927-1783-C980-67501CCCE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CA6F4-BF47-7DEA-11CC-1505035875B5}"/>
              </a:ext>
            </a:extLst>
          </p:cNvPr>
          <p:cNvSpPr>
            <a:spLocks noGrp="1"/>
          </p:cNvSpPr>
          <p:nvPr>
            <p:ph type="title"/>
          </p:nvPr>
        </p:nvSpPr>
        <p:spPr/>
        <p:txBody>
          <a:bodyPr/>
          <a:lstStyle/>
          <a:p>
            <a:r>
              <a:rPr lang="en-US"/>
              <a:t>NICHE Anchor Institute, UEA </a:t>
            </a:r>
          </a:p>
        </p:txBody>
      </p:sp>
      <p:pic>
        <p:nvPicPr>
          <p:cNvPr id="4" name="Picture 3" descr="A blue windmill on a black background&#10;&#10;AI-generated content may be incorrect.">
            <a:extLst>
              <a:ext uri="{FF2B5EF4-FFF2-40B4-BE49-F238E27FC236}">
                <a16:creationId xmlns:a16="http://schemas.microsoft.com/office/drawing/2014/main" id="{9346169D-23C9-01A9-4DCC-ADEC5B478970}"/>
              </a:ext>
            </a:extLst>
          </p:cNvPr>
          <p:cNvPicPr>
            <a:picLocks noChangeAspect="1"/>
          </p:cNvPicPr>
          <p:nvPr/>
        </p:nvPicPr>
        <p:blipFill>
          <a:blip r:embed="rId3"/>
          <a:stretch>
            <a:fillRect/>
          </a:stretch>
        </p:blipFill>
        <p:spPr>
          <a:xfrm>
            <a:off x="9507050" y="-34814"/>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78A73DAA-0D92-B74B-A7BF-87817AAB9FA5}"/>
              </a:ext>
            </a:extLst>
          </p:cNvPr>
          <p:cNvPicPr>
            <a:picLocks noGrp="1" noChangeAspect="1"/>
          </p:cNvPicPr>
          <p:nvPr>
            <p:ph idx="1"/>
          </p:nvPr>
        </p:nvPicPr>
        <p:blipFill>
          <a:blip r:embed="rId4"/>
          <a:stretch>
            <a:fillRect/>
          </a:stretch>
        </p:blipFill>
        <p:spPr>
          <a:xfrm>
            <a:off x="9273630" y="5180776"/>
            <a:ext cx="2918370" cy="1677224"/>
          </a:xfrm>
          <a:prstGeom prst="rect">
            <a:avLst/>
          </a:prstGeom>
        </p:spPr>
      </p:pic>
      <p:sp>
        <p:nvSpPr>
          <p:cNvPr id="6" name="TextBox 5">
            <a:extLst>
              <a:ext uri="{FF2B5EF4-FFF2-40B4-BE49-F238E27FC236}">
                <a16:creationId xmlns:a16="http://schemas.microsoft.com/office/drawing/2014/main" id="{A9B6FC32-6BF4-9B59-AB8B-89650D7CEFB3}"/>
              </a:ext>
            </a:extLst>
          </p:cNvPr>
          <p:cNvSpPr txBox="1"/>
          <p:nvPr/>
        </p:nvSpPr>
        <p:spPr>
          <a:xfrm>
            <a:off x="506026" y="1690688"/>
            <a:ext cx="8863261" cy="6555641"/>
          </a:xfrm>
          <a:prstGeom prst="rect">
            <a:avLst/>
          </a:prstGeom>
          <a:noFill/>
        </p:spPr>
        <p:txBody>
          <a:bodyPr wrap="square" rtlCol="0">
            <a:spAutoFit/>
          </a:bodyPr>
          <a:lstStyle/>
          <a:p>
            <a:r>
              <a:rPr lang="en-US" sz="2000"/>
              <a:t>New forms of measurement: working with inclusivity and cultural sensitivities.</a:t>
            </a:r>
          </a:p>
          <a:p>
            <a:endParaRPr lang="en-US" sz="2000"/>
          </a:p>
          <a:p>
            <a:r>
              <a:rPr lang="en-US" sz="2000"/>
              <a:t>Values propositions: What matters to the person (either as patient, citizen, health and care professional)</a:t>
            </a:r>
          </a:p>
          <a:p>
            <a:endParaRPr lang="en-US" sz="2000"/>
          </a:p>
          <a:p>
            <a:r>
              <a:rPr lang="en-US" sz="2000"/>
              <a:t>1: Human and creative capital: Igniting innovations, engaging people’s hearts, minds and souls in transformation as intention, human flourishing and well-being measures</a:t>
            </a:r>
          </a:p>
          <a:p>
            <a:endParaRPr lang="en-US" sz="2000"/>
          </a:p>
          <a:p>
            <a:r>
              <a:rPr lang="en-US" sz="2000"/>
              <a:t>2: Political capital: policies, procedures, payments, pathways  - true partnerships</a:t>
            </a:r>
          </a:p>
          <a:p>
            <a:endParaRPr lang="en-US" sz="2000"/>
          </a:p>
          <a:p>
            <a:r>
              <a:rPr lang="en-US" sz="2000"/>
              <a:t>3: Economic capital: Efficiencies, Productivity, Reduced length of stay </a:t>
            </a:r>
            <a:r>
              <a:rPr lang="en-US" sz="2000" err="1"/>
              <a:t>etc</a:t>
            </a:r>
            <a:endParaRPr lang="en-US" sz="2000"/>
          </a:p>
          <a:p>
            <a:endParaRPr lang="en-US" sz="2000"/>
          </a:p>
          <a:p>
            <a:endParaRPr lang="en-US" sz="2000"/>
          </a:p>
          <a:p>
            <a:endParaRPr lang="en-US" sz="2000"/>
          </a:p>
          <a:p>
            <a:endParaRPr lang="en-US" sz="2000"/>
          </a:p>
          <a:p>
            <a:endParaRPr lang="en-US" sz="2000"/>
          </a:p>
          <a:p>
            <a:endParaRPr lang="en-US" sz="2000"/>
          </a:p>
          <a:p>
            <a:r>
              <a:rPr lang="en-US" sz="2000">
                <a:effectLst/>
              </a:rPr>
              <a:t> </a:t>
            </a:r>
          </a:p>
          <a:p>
            <a:endParaRPr lang="en-US" sz="2000"/>
          </a:p>
        </p:txBody>
      </p:sp>
    </p:spTree>
    <p:extLst>
      <p:ext uri="{BB962C8B-B14F-4D97-AF65-F5344CB8AC3E}">
        <p14:creationId xmlns:p14="http://schemas.microsoft.com/office/powerpoint/2010/main" val="3079627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B7E2-A431-27AA-5B29-90DAB2B13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DB377-E54B-A3D4-BDF5-CA9CED9E054B}"/>
              </a:ext>
            </a:extLst>
          </p:cNvPr>
          <p:cNvSpPr>
            <a:spLocks noGrp="1"/>
          </p:cNvSpPr>
          <p:nvPr>
            <p:ph type="title"/>
          </p:nvPr>
        </p:nvSpPr>
        <p:spPr/>
        <p:txBody>
          <a:bodyPr/>
          <a:lstStyle/>
          <a:p>
            <a:r>
              <a:rPr lang="en-US"/>
              <a:t>Evidence table </a:t>
            </a:r>
          </a:p>
        </p:txBody>
      </p:sp>
      <p:pic>
        <p:nvPicPr>
          <p:cNvPr id="4" name="Picture 3" descr="A blue windmill on a black background&#10;&#10;AI-generated content may be incorrect.">
            <a:extLst>
              <a:ext uri="{FF2B5EF4-FFF2-40B4-BE49-F238E27FC236}">
                <a16:creationId xmlns:a16="http://schemas.microsoft.com/office/drawing/2014/main" id="{AFD4E70E-A91D-873D-EEC6-14C7DD3D729C}"/>
              </a:ext>
            </a:extLst>
          </p:cNvPr>
          <p:cNvPicPr>
            <a:picLocks noChangeAspect="1"/>
          </p:cNvPicPr>
          <p:nvPr/>
        </p:nvPicPr>
        <p:blipFill>
          <a:blip r:embed="rId3"/>
          <a:stretch>
            <a:fillRect/>
          </a:stretch>
        </p:blipFill>
        <p:spPr>
          <a:xfrm>
            <a:off x="10013076" y="-171963"/>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F139DFDA-B72F-7A77-8723-3CA0D6F2BEFC}"/>
              </a:ext>
            </a:extLst>
          </p:cNvPr>
          <p:cNvPicPr>
            <a:picLocks noGrp="1" noChangeAspect="1"/>
          </p:cNvPicPr>
          <p:nvPr>
            <p:ph idx="1"/>
          </p:nvPr>
        </p:nvPicPr>
        <p:blipFill>
          <a:blip r:embed="rId4"/>
          <a:stretch>
            <a:fillRect/>
          </a:stretch>
        </p:blipFill>
        <p:spPr>
          <a:xfrm>
            <a:off x="9643353" y="5074759"/>
            <a:ext cx="2918370" cy="1677224"/>
          </a:xfrm>
          <a:prstGeom prst="rect">
            <a:avLst/>
          </a:prstGeom>
        </p:spPr>
      </p:pic>
      <p:sp>
        <p:nvSpPr>
          <p:cNvPr id="6" name="TextBox 5">
            <a:extLst>
              <a:ext uri="{FF2B5EF4-FFF2-40B4-BE49-F238E27FC236}">
                <a16:creationId xmlns:a16="http://schemas.microsoft.com/office/drawing/2014/main" id="{BC563950-E655-C5CF-5D2E-CA4E8CCB6E77}"/>
              </a:ext>
            </a:extLst>
          </p:cNvPr>
          <p:cNvSpPr txBox="1"/>
          <p:nvPr/>
        </p:nvSpPr>
        <p:spPr>
          <a:xfrm>
            <a:off x="506026" y="1690688"/>
            <a:ext cx="8863261" cy="1938992"/>
          </a:xfrm>
          <a:prstGeom prst="rect">
            <a:avLst/>
          </a:prstGeom>
          <a:noFill/>
        </p:spPr>
        <p:txBody>
          <a:bodyPr wrap="square" rtlCol="0">
            <a:spAutoFit/>
          </a:bodyPr>
          <a:lstStyle/>
          <a:p>
            <a:endParaRPr lang="en-US" sz="2000"/>
          </a:p>
          <a:p>
            <a:endParaRPr lang="en-US" sz="2000"/>
          </a:p>
          <a:p>
            <a:endParaRPr lang="en-US" sz="2000"/>
          </a:p>
          <a:p>
            <a:endParaRPr lang="en-US" sz="2000"/>
          </a:p>
          <a:p>
            <a:r>
              <a:rPr lang="en-US" sz="2000">
                <a:effectLst/>
              </a:rPr>
              <a:t> </a:t>
            </a:r>
          </a:p>
          <a:p>
            <a:endParaRPr lang="en-US" sz="2000"/>
          </a:p>
        </p:txBody>
      </p:sp>
      <p:graphicFrame>
        <p:nvGraphicFramePr>
          <p:cNvPr id="3" name="Table 2">
            <a:extLst>
              <a:ext uri="{FF2B5EF4-FFF2-40B4-BE49-F238E27FC236}">
                <a16:creationId xmlns:a16="http://schemas.microsoft.com/office/drawing/2014/main" id="{BDA17CAA-971C-D103-F1A3-9B24A996805D}"/>
              </a:ext>
            </a:extLst>
          </p:cNvPr>
          <p:cNvGraphicFramePr>
            <a:graphicFrameLocks noGrp="1"/>
          </p:cNvGraphicFramePr>
          <p:nvPr>
            <p:extLst>
              <p:ext uri="{D42A27DB-BD31-4B8C-83A1-F6EECF244321}">
                <p14:modId xmlns:p14="http://schemas.microsoft.com/office/powerpoint/2010/main" val="640042497"/>
              </p:ext>
            </p:extLst>
          </p:nvPr>
        </p:nvGraphicFramePr>
        <p:xfrm>
          <a:off x="885026" y="1438103"/>
          <a:ext cx="9319148" cy="4796605"/>
        </p:xfrm>
        <a:graphic>
          <a:graphicData uri="http://schemas.openxmlformats.org/drawingml/2006/table">
            <a:tbl>
              <a:tblPr firstRow="1" bandRow="1">
                <a:tableStyleId>{5C22544A-7EE6-4342-B048-85BDC9FD1C3A}</a:tableStyleId>
              </a:tblPr>
              <a:tblGrid>
                <a:gridCol w="2759322">
                  <a:extLst>
                    <a:ext uri="{9D8B030D-6E8A-4147-A177-3AD203B41FA5}">
                      <a16:colId xmlns:a16="http://schemas.microsoft.com/office/drawing/2014/main" val="3531383149"/>
                    </a:ext>
                  </a:extLst>
                </a:gridCol>
                <a:gridCol w="1900252">
                  <a:extLst>
                    <a:ext uri="{9D8B030D-6E8A-4147-A177-3AD203B41FA5}">
                      <a16:colId xmlns:a16="http://schemas.microsoft.com/office/drawing/2014/main" val="3004298216"/>
                    </a:ext>
                  </a:extLst>
                </a:gridCol>
                <a:gridCol w="2329787">
                  <a:extLst>
                    <a:ext uri="{9D8B030D-6E8A-4147-A177-3AD203B41FA5}">
                      <a16:colId xmlns:a16="http://schemas.microsoft.com/office/drawing/2014/main" val="3111158586"/>
                    </a:ext>
                  </a:extLst>
                </a:gridCol>
                <a:gridCol w="2329787">
                  <a:extLst>
                    <a:ext uri="{9D8B030D-6E8A-4147-A177-3AD203B41FA5}">
                      <a16:colId xmlns:a16="http://schemas.microsoft.com/office/drawing/2014/main" val="2608061777"/>
                    </a:ext>
                  </a:extLst>
                </a:gridCol>
              </a:tblGrid>
              <a:tr h="370840">
                <a:tc>
                  <a:txBody>
                    <a:bodyPr/>
                    <a:lstStyle/>
                    <a:p>
                      <a:r>
                        <a:rPr lang="en-US"/>
                        <a:t>NICHE Projects and </a:t>
                      </a:r>
                      <a:r>
                        <a:rPr lang="en-US" err="1"/>
                        <a:t>Programmes</a:t>
                      </a:r>
                      <a:endParaRPr lang="en-US"/>
                    </a:p>
                  </a:txBody>
                  <a:tcPr/>
                </a:tc>
                <a:tc>
                  <a:txBody>
                    <a:bodyPr/>
                    <a:lstStyle/>
                    <a:p>
                      <a:r>
                        <a:rPr lang="en-US"/>
                        <a:t>Political Capital </a:t>
                      </a:r>
                    </a:p>
                  </a:txBody>
                  <a:tcPr/>
                </a:tc>
                <a:tc>
                  <a:txBody>
                    <a:bodyPr/>
                    <a:lstStyle/>
                    <a:p>
                      <a:r>
                        <a:rPr lang="en-US"/>
                        <a:t>Economic Capital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Human and Creative Capital </a:t>
                      </a:r>
                    </a:p>
                    <a:p>
                      <a:endParaRPr lang="en-US"/>
                    </a:p>
                  </a:txBody>
                  <a:tcPr/>
                </a:tc>
                <a:extLst>
                  <a:ext uri="{0D108BD9-81ED-4DB2-BD59-A6C34878D82A}">
                    <a16:rowId xmlns:a16="http://schemas.microsoft.com/office/drawing/2014/main" val="2867890869"/>
                  </a:ext>
                </a:extLst>
              </a:tr>
              <a:tr h="473525">
                <a:tc>
                  <a:txBody>
                    <a:bodyPr/>
                    <a:lstStyle/>
                    <a:p>
                      <a:r>
                        <a:rPr lang="en-US"/>
                        <a:t>‘</a:t>
                      </a:r>
                      <a:r>
                        <a:rPr lang="en-US" err="1"/>
                        <a:t>Kingtsugi</a:t>
                      </a:r>
                      <a:r>
                        <a:rPr lang="en-US"/>
                        <a:t>’ Projects </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2273256928"/>
                  </a:ext>
                </a:extLst>
              </a:tr>
              <a:tr h="370840">
                <a:tc>
                  <a:txBody>
                    <a:bodyPr/>
                    <a:lstStyle/>
                    <a:p>
                      <a:r>
                        <a:rPr lang="en-US"/>
                        <a:t>NICHE Fellows</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1730303579"/>
                  </a:ext>
                </a:extLst>
              </a:tr>
              <a:tr h="370840">
                <a:tc>
                  <a:txBody>
                    <a:bodyPr/>
                    <a:lstStyle/>
                    <a:p>
                      <a:r>
                        <a:rPr lang="en-US"/>
                        <a:t>Ignite: Developing inclusive and compassionate cultures</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1965131728"/>
                  </a:ext>
                </a:extLst>
              </a:tr>
              <a:tr h="370840">
                <a:tc>
                  <a:txBody>
                    <a:bodyPr/>
                    <a:lstStyle/>
                    <a:p>
                      <a:r>
                        <a:rPr lang="en-US"/>
                        <a:t>Planting Seeds of Change </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3807244916"/>
                  </a:ext>
                </a:extLst>
              </a:tr>
              <a:tr h="370840">
                <a:tc>
                  <a:txBody>
                    <a:bodyPr/>
                    <a:lstStyle/>
                    <a:p>
                      <a:r>
                        <a:rPr lang="en-US"/>
                        <a:t>THEO </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3195663200"/>
                  </a:ext>
                </a:extLst>
              </a:tr>
              <a:tr h="370840">
                <a:tc>
                  <a:txBody>
                    <a:bodyPr/>
                    <a:lstStyle/>
                    <a:p>
                      <a:r>
                        <a:rPr lang="en-US"/>
                        <a:t>Workforce </a:t>
                      </a:r>
                      <a:r>
                        <a:rPr lang="en-US" err="1"/>
                        <a:t>Optimisation</a:t>
                      </a:r>
                      <a:r>
                        <a:rPr lang="en-US"/>
                        <a:t> </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1155455605"/>
                  </a:ext>
                </a:extLst>
              </a:tr>
              <a:tr h="370840">
                <a:tc>
                  <a:txBody>
                    <a:bodyPr/>
                    <a:lstStyle/>
                    <a:p>
                      <a:r>
                        <a:rPr lang="en-US" dirty="0"/>
                        <a:t>Workforce Intelligence </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3144623042"/>
                  </a:ext>
                </a:extLst>
              </a:tr>
              <a:tr h="370840">
                <a:tc>
                  <a:txBody>
                    <a:bodyPr/>
                    <a:lstStyle/>
                    <a:p>
                      <a:r>
                        <a:rPr lang="en-US" dirty="0"/>
                        <a:t>Evaluation (internal and external ) </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37063378"/>
                  </a:ext>
                </a:extLst>
              </a:tr>
            </a:tbl>
          </a:graphicData>
        </a:graphic>
      </p:graphicFrame>
    </p:spTree>
    <p:extLst>
      <p:ext uri="{BB962C8B-B14F-4D97-AF65-F5344CB8AC3E}">
        <p14:creationId xmlns:p14="http://schemas.microsoft.com/office/powerpoint/2010/main" val="54677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B7853-7DB7-E233-00D7-807602AEA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EB5BC-1AF3-6354-E6E5-135AEE1C0BAE}"/>
              </a:ext>
            </a:extLst>
          </p:cNvPr>
          <p:cNvSpPr>
            <a:spLocks noGrp="1"/>
          </p:cNvSpPr>
          <p:nvPr>
            <p:ph type="title"/>
          </p:nvPr>
        </p:nvSpPr>
        <p:spPr/>
        <p:txBody>
          <a:bodyPr/>
          <a:lstStyle/>
          <a:p>
            <a:r>
              <a:rPr lang="en-US"/>
              <a:t>NICHE Anchor Institute, UEA </a:t>
            </a:r>
          </a:p>
        </p:txBody>
      </p:sp>
      <p:pic>
        <p:nvPicPr>
          <p:cNvPr id="4" name="Picture 3" descr="A blue windmill on a black background&#10;&#10;AI-generated content may be incorrect.">
            <a:extLst>
              <a:ext uri="{FF2B5EF4-FFF2-40B4-BE49-F238E27FC236}">
                <a16:creationId xmlns:a16="http://schemas.microsoft.com/office/drawing/2014/main" id="{C177B675-FD06-AB20-61CF-2B540631217F}"/>
              </a:ext>
            </a:extLst>
          </p:cNvPr>
          <p:cNvPicPr>
            <a:picLocks noChangeAspect="1"/>
          </p:cNvPicPr>
          <p:nvPr/>
        </p:nvPicPr>
        <p:blipFill>
          <a:blip r:embed="rId3"/>
          <a:stretch>
            <a:fillRect/>
          </a:stretch>
        </p:blipFill>
        <p:spPr>
          <a:xfrm>
            <a:off x="9507050" y="-34814"/>
            <a:ext cx="2178924" cy="2178924"/>
          </a:xfrm>
          <a:prstGeom prst="rect">
            <a:avLst/>
          </a:prstGeom>
        </p:spPr>
      </p:pic>
      <p:pic>
        <p:nvPicPr>
          <p:cNvPr id="5" name="Content Placeholder 4" descr="A black and white logo with a pink star&#10;&#10;Description automatically generated">
            <a:extLst>
              <a:ext uri="{FF2B5EF4-FFF2-40B4-BE49-F238E27FC236}">
                <a16:creationId xmlns:a16="http://schemas.microsoft.com/office/drawing/2014/main" id="{A31F63B2-AD18-4F2D-B451-0504DF0C0112}"/>
              </a:ext>
            </a:extLst>
          </p:cNvPr>
          <p:cNvPicPr>
            <a:picLocks noGrp="1" noChangeAspect="1"/>
          </p:cNvPicPr>
          <p:nvPr>
            <p:ph idx="1"/>
          </p:nvPr>
        </p:nvPicPr>
        <p:blipFill>
          <a:blip r:embed="rId4"/>
          <a:stretch>
            <a:fillRect/>
          </a:stretch>
        </p:blipFill>
        <p:spPr>
          <a:xfrm>
            <a:off x="9273630" y="5180776"/>
            <a:ext cx="2918370" cy="1677224"/>
          </a:xfrm>
          <a:prstGeom prst="rect">
            <a:avLst/>
          </a:prstGeom>
        </p:spPr>
      </p:pic>
      <p:sp>
        <p:nvSpPr>
          <p:cNvPr id="6" name="TextBox 5">
            <a:extLst>
              <a:ext uri="{FF2B5EF4-FFF2-40B4-BE49-F238E27FC236}">
                <a16:creationId xmlns:a16="http://schemas.microsoft.com/office/drawing/2014/main" id="{EAE990D2-D33C-0790-9F9F-6AA4113FD52C}"/>
              </a:ext>
            </a:extLst>
          </p:cNvPr>
          <p:cNvSpPr txBox="1"/>
          <p:nvPr/>
        </p:nvSpPr>
        <p:spPr>
          <a:xfrm>
            <a:off x="506026" y="1690688"/>
            <a:ext cx="9645139" cy="7786747"/>
          </a:xfrm>
          <a:prstGeom prst="rect">
            <a:avLst/>
          </a:prstGeom>
          <a:noFill/>
        </p:spPr>
        <p:txBody>
          <a:bodyPr wrap="square" rtlCol="0">
            <a:spAutoFit/>
          </a:bodyPr>
          <a:lstStyle/>
          <a:p>
            <a:r>
              <a:rPr lang="en-US" sz="2400" b="1"/>
              <a:t>Recommendations for scalability</a:t>
            </a:r>
          </a:p>
          <a:p>
            <a:endParaRPr lang="en-US" sz="2400"/>
          </a:p>
          <a:p>
            <a:pPr marL="342900" indent="-342900">
              <a:buFont typeface="Arial" panose="020B0604020202020204" pitchFamily="34" charset="0"/>
              <a:buChar char="•"/>
            </a:pPr>
            <a:r>
              <a:rPr lang="en-US" sz="2400"/>
              <a:t>Context, community, cultural sensitivities</a:t>
            </a:r>
          </a:p>
          <a:p>
            <a:pPr marL="342900" indent="-342900">
              <a:buFont typeface="Arial" panose="020B0604020202020204" pitchFamily="34" charset="0"/>
              <a:buChar char="•"/>
            </a:pPr>
            <a:r>
              <a:rPr lang="en-US" sz="2400"/>
              <a:t>Local knowledge and practice expertise </a:t>
            </a:r>
          </a:p>
          <a:p>
            <a:pPr marL="342900" indent="-342900">
              <a:buFont typeface="Arial" panose="020B0604020202020204" pitchFamily="34" charset="0"/>
              <a:buChar char="•"/>
            </a:pPr>
            <a:r>
              <a:rPr lang="en-US" sz="2400"/>
              <a:t>(ripple impact)</a:t>
            </a:r>
          </a:p>
          <a:p>
            <a:endParaRPr lang="en-US" sz="2400"/>
          </a:p>
          <a:p>
            <a:r>
              <a:rPr lang="en-US" sz="2400" b="1"/>
              <a:t>Limitations</a:t>
            </a:r>
            <a:r>
              <a:rPr lang="en-US" sz="2400"/>
              <a:t>:</a:t>
            </a:r>
          </a:p>
          <a:p>
            <a:endParaRPr lang="en-US" sz="2400"/>
          </a:p>
          <a:p>
            <a:r>
              <a:rPr lang="en-US" sz="2400"/>
              <a:t>Small sample groups (learning disabilities)</a:t>
            </a:r>
          </a:p>
          <a:p>
            <a:r>
              <a:rPr lang="en-US" sz="2400"/>
              <a:t>Invalid performance measures</a:t>
            </a:r>
          </a:p>
          <a:p>
            <a:r>
              <a:rPr lang="en-US" sz="2400"/>
              <a:t>Value impact  – fiscal, social, planet, human….</a:t>
            </a:r>
          </a:p>
          <a:p>
            <a:r>
              <a:rPr lang="en-US" sz="2400"/>
              <a:t> </a:t>
            </a:r>
          </a:p>
          <a:p>
            <a:r>
              <a:rPr lang="en-US" sz="2400"/>
              <a:t>= ‘EPIIC’ opportunities </a:t>
            </a:r>
          </a:p>
          <a:p>
            <a:endParaRPr lang="en-US" sz="2400"/>
          </a:p>
          <a:p>
            <a:endParaRPr lang="en-US" sz="2400"/>
          </a:p>
          <a:p>
            <a:endParaRPr lang="en-US" sz="2000"/>
          </a:p>
          <a:p>
            <a:endParaRPr lang="en-US" sz="2000"/>
          </a:p>
          <a:p>
            <a:endParaRPr lang="en-US" sz="2000"/>
          </a:p>
          <a:p>
            <a:endParaRPr lang="en-US" sz="2000"/>
          </a:p>
          <a:p>
            <a:endParaRPr lang="en-US" sz="2000"/>
          </a:p>
          <a:p>
            <a:r>
              <a:rPr lang="en-US" sz="2000">
                <a:effectLst/>
              </a:rPr>
              <a:t> </a:t>
            </a:r>
          </a:p>
          <a:p>
            <a:endParaRPr lang="en-US" sz="2000"/>
          </a:p>
        </p:txBody>
      </p:sp>
      <p:pic>
        <p:nvPicPr>
          <p:cNvPr id="3" name="Picture 2">
            <a:extLst>
              <a:ext uri="{FF2B5EF4-FFF2-40B4-BE49-F238E27FC236}">
                <a16:creationId xmlns:a16="http://schemas.microsoft.com/office/drawing/2014/main" id="{DB26F6C3-C214-F122-2755-DB3DD2F3CF22}"/>
              </a:ext>
            </a:extLst>
          </p:cNvPr>
          <p:cNvPicPr>
            <a:picLocks noChangeAspect="1"/>
          </p:cNvPicPr>
          <p:nvPr/>
        </p:nvPicPr>
        <p:blipFill>
          <a:blip r:embed="rId5"/>
          <a:stretch>
            <a:fillRect/>
          </a:stretch>
        </p:blipFill>
        <p:spPr>
          <a:xfrm>
            <a:off x="6284018" y="2058316"/>
            <a:ext cx="5907982" cy="3544789"/>
          </a:xfrm>
          <a:prstGeom prst="rect">
            <a:avLst/>
          </a:prstGeom>
        </p:spPr>
      </p:pic>
    </p:spTree>
    <p:extLst>
      <p:ext uri="{BB962C8B-B14F-4D97-AF65-F5344CB8AC3E}">
        <p14:creationId xmlns:p14="http://schemas.microsoft.com/office/powerpoint/2010/main" val="316665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TotalTime>
  <Words>1432</Words>
  <Application>Microsoft Macintosh PowerPoint</Application>
  <PresentationFormat>Widescreen</PresentationFormat>
  <Paragraphs>190</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Helvetica Neue Medium</vt:lpstr>
      <vt:lpstr>Office Theme</vt:lpstr>
      <vt:lpstr>Early indicators of working collaboratively to enhance integrated care transformation. A case study impact analysis using triple lock approach </vt:lpstr>
      <vt:lpstr>NICHE Anchor Institute, UEA </vt:lpstr>
      <vt:lpstr>NICHE Anchor Institute, UEA </vt:lpstr>
      <vt:lpstr>NICHE Anchor Institute, UEA </vt:lpstr>
      <vt:lpstr>Early indicators of working collaboratively to enhance integrated care transformation.  A case study impact analysis.</vt:lpstr>
      <vt:lpstr>NICHE Anchor Institute, UEA </vt:lpstr>
      <vt:lpstr>NICHE Anchor Institute, UEA </vt:lpstr>
      <vt:lpstr>Evidence table </vt:lpstr>
      <vt:lpstr>NICHE Anchor Institute, UEA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Sally Hardy (HSC - Staff)</dc:creator>
  <cp:lastModifiedBy>Sally Hardy (HSC - Staff)</cp:lastModifiedBy>
  <cp:revision>4</cp:revision>
  <dcterms:created xsi:type="dcterms:W3CDTF">2025-02-10T10:02:32Z</dcterms:created>
  <dcterms:modified xsi:type="dcterms:W3CDTF">2025-03-13T13:57:26Z</dcterms:modified>
</cp:coreProperties>
</file>