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10"/>
  </p:notesMasterIdLst>
  <p:sldIdLst>
    <p:sldId id="304" r:id="rId6"/>
    <p:sldId id="337" r:id="rId7"/>
    <p:sldId id="258" r:id="rId8"/>
    <p:sldId id="353" r:id="rId9"/>
  </p:sldIdLst>
  <p:sldSz cx="12192000" cy="6858000"/>
  <p:notesSz cx="6797675" cy="99266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AEA"/>
    <a:srgbClr val="E8ECED"/>
    <a:srgbClr val="192A47"/>
    <a:srgbClr val="EB6044"/>
    <a:srgbClr val="014554"/>
    <a:srgbClr val="BFD85C"/>
    <a:srgbClr val="E74C43"/>
    <a:srgbClr val="215FC3"/>
    <a:srgbClr val="3A78DE"/>
    <a:srgbClr val="79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69599-E416-4B52-A169-52F53C20809D}" v="2" dt="2025-03-18T16:02:26.7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DDE27-B869-478F-AAC8-2ADBF53F917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AB9D98-BE60-4AAC-938F-B7A71A6461C7}">
      <dgm:prSet phldrT="[Text]"/>
      <dgm:spPr/>
      <dgm:t>
        <a:bodyPr/>
        <a:lstStyle/>
        <a:p>
          <a:r>
            <a:rPr lang="en-GB" dirty="0"/>
            <a:t>Scene setting workshop – ICS priorities and aspirations established</a:t>
          </a:r>
        </a:p>
      </dgm:t>
    </dgm:pt>
    <dgm:pt modelId="{0770DE41-A1A0-4014-BC5C-E1284C2F810B}" type="parTrans" cxnId="{BE883E59-D586-45CA-A140-CC4E7653BB5B}">
      <dgm:prSet/>
      <dgm:spPr/>
      <dgm:t>
        <a:bodyPr/>
        <a:lstStyle/>
        <a:p>
          <a:endParaRPr lang="en-GB"/>
        </a:p>
      </dgm:t>
    </dgm:pt>
    <dgm:pt modelId="{27C985D2-6EE0-454E-9FCA-C95CB61E5BB3}" type="sibTrans" cxnId="{BE883E59-D586-45CA-A140-CC4E7653BB5B}">
      <dgm:prSet/>
      <dgm:spPr/>
      <dgm:t>
        <a:bodyPr/>
        <a:lstStyle/>
        <a:p>
          <a:endParaRPr lang="en-GB"/>
        </a:p>
      </dgm:t>
    </dgm:pt>
    <dgm:pt modelId="{9FCF1684-5D20-4A96-8B94-8350E579C68B}">
      <dgm:prSet phldrT="[Text]"/>
      <dgm:spPr/>
      <dgm:t>
        <a:bodyPr/>
        <a:lstStyle/>
        <a:p>
          <a:r>
            <a:rPr lang="en-GB" dirty="0"/>
            <a:t>Cross organisation governance and processes developed </a:t>
          </a:r>
        </a:p>
      </dgm:t>
    </dgm:pt>
    <dgm:pt modelId="{B4080BCA-CDDA-448A-9A3F-E80B80998A42}" type="parTrans" cxnId="{2F5C48C9-8E5A-412A-BE7A-48782E94A826}">
      <dgm:prSet/>
      <dgm:spPr/>
      <dgm:t>
        <a:bodyPr/>
        <a:lstStyle/>
        <a:p>
          <a:endParaRPr lang="en-GB"/>
        </a:p>
      </dgm:t>
    </dgm:pt>
    <dgm:pt modelId="{7820ADA0-6290-4412-9BB3-8804D805AEAA}" type="sibTrans" cxnId="{2F5C48C9-8E5A-412A-BE7A-48782E94A826}">
      <dgm:prSet/>
      <dgm:spPr/>
      <dgm:t>
        <a:bodyPr/>
        <a:lstStyle/>
        <a:p>
          <a:endParaRPr lang="en-GB"/>
        </a:p>
      </dgm:t>
    </dgm:pt>
    <dgm:pt modelId="{8988F8D0-3571-4180-B71A-922BC8014D78}">
      <dgm:prSet phldrT="[Text]"/>
      <dgm:spPr/>
      <dgm:t>
        <a:bodyPr/>
        <a:lstStyle/>
        <a:p>
          <a:r>
            <a:rPr lang="en-GB" dirty="0"/>
            <a:t>Business cases and stakeholders identified</a:t>
          </a:r>
        </a:p>
      </dgm:t>
    </dgm:pt>
    <dgm:pt modelId="{E30A39C0-D01D-4EED-9AAA-C58FCC0F3F92}" type="parTrans" cxnId="{0A60B854-442B-44DC-A35B-BA4E7259414B}">
      <dgm:prSet/>
      <dgm:spPr/>
      <dgm:t>
        <a:bodyPr/>
        <a:lstStyle/>
        <a:p>
          <a:endParaRPr lang="en-GB"/>
        </a:p>
      </dgm:t>
    </dgm:pt>
    <dgm:pt modelId="{1C4060E4-4572-414E-8E2F-E636C80D7824}" type="sibTrans" cxnId="{0A60B854-442B-44DC-A35B-BA4E7259414B}">
      <dgm:prSet/>
      <dgm:spPr/>
      <dgm:t>
        <a:bodyPr/>
        <a:lstStyle/>
        <a:p>
          <a:endParaRPr lang="en-GB"/>
        </a:p>
      </dgm:t>
    </dgm:pt>
    <dgm:pt modelId="{A58514B3-B58C-40C1-A7F1-3777A83BC018}">
      <dgm:prSet phldrT="[Text]"/>
      <dgm:spPr/>
      <dgm:t>
        <a:bodyPr/>
        <a:lstStyle/>
        <a:p>
          <a:r>
            <a:rPr lang="en-GB" dirty="0"/>
            <a:t>Iterative reviews/ evaluation </a:t>
          </a:r>
        </a:p>
      </dgm:t>
    </dgm:pt>
    <dgm:pt modelId="{E972FF58-AC06-43ED-8766-F1AC8B3CE160}" type="parTrans" cxnId="{5414AF35-0F3F-47CC-BA98-950FF84C3E9A}">
      <dgm:prSet/>
      <dgm:spPr/>
      <dgm:t>
        <a:bodyPr/>
        <a:lstStyle/>
        <a:p>
          <a:endParaRPr lang="en-GB"/>
        </a:p>
      </dgm:t>
    </dgm:pt>
    <dgm:pt modelId="{0CA5FB86-D544-4D19-8BA5-42E1B25804DA}" type="sibTrans" cxnId="{5414AF35-0F3F-47CC-BA98-950FF84C3E9A}">
      <dgm:prSet/>
      <dgm:spPr/>
      <dgm:t>
        <a:bodyPr/>
        <a:lstStyle/>
        <a:p>
          <a:endParaRPr lang="en-GB"/>
        </a:p>
      </dgm:t>
    </dgm:pt>
    <dgm:pt modelId="{6A5C9807-224F-4236-A233-A9B287A48A61}">
      <dgm:prSet phldrT="[Text]"/>
      <dgm:spPr/>
      <dgm:t>
        <a:bodyPr/>
        <a:lstStyle/>
        <a:p>
          <a:r>
            <a:rPr lang="en-GB" dirty="0"/>
            <a:t>Collaboration agreement between CPICB &amp; ARU</a:t>
          </a:r>
        </a:p>
      </dgm:t>
    </dgm:pt>
    <dgm:pt modelId="{5F180DF0-EBFF-4DF0-8DC7-36FA4AE58924}" type="parTrans" cxnId="{D34E4021-FF96-40EE-A441-6739BD44B57D}">
      <dgm:prSet/>
      <dgm:spPr/>
      <dgm:t>
        <a:bodyPr/>
        <a:lstStyle/>
        <a:p>
          <a:endParaRPr lang="en-GB"/>
        </a:p>
      </dgm:t>
    </dgm:pt>
    <dgm:pt modelId="{30447CFC-7B6D-4494-A9C2-B33A36476C65}" type="sibTrans" cxnId="{D34E4021-FF96-40EE-A441-6739BD44B57D}">
      <dgm:prSet/>
      <dgm:spPr/>
      <dgm:t>
        <a:bodyPr/>
        <a:lstStyle/>
        <a:p>
          <a:endParaRPr lang="en-GB"/>
        </a:p>
      </dgm:t>
    </dgm:pt>
    <dgm:pt modelId="{12B2E87C-2D7E-4F61-8336-FC2BC7DFFB57}">
      <dgm:prSet/>
      <dgm:spPr/>
      <dgm:t>
        <a:bodyPr/>
        <a:lstStyle/>
        <a:p>
          <a:r>
            <a:rPr lang="en-GB" dirty="0"/>
            <a:t>Project delivery</a:t>
          </a:r>
        </a:p>
      </dgm:t>
    </dgm:pt>
    <dgm:pt modelId="{09752E33-6B69-4551-BAB5-D2F04C829438}" type="parTrans" cxnId="{4C15ECF3-11BB-44C0-9A18-1FDB8E7F2143}">
      <dgm:prSet/>
      <dgm:spPr/>
      <dgm:t>
        <a:bodyPr/>
        <a:lstStyle/>
        <a:p>
          <a:endParaRPr lang="en-GB"/>
        </a:p>
      </dgm:t>
    </dgm:pt>
    <dgm:pt modelId="{AB9AD8FC-04D5-4373-9A1E-C00CC0B501B8}" type="sibTrans" cxnId="{4C15ECF3-11BB-44C0-9A18-1FDB8E7F2143}">
      <dgm:prSet/>
      <dgm:spPr/>
      <dgm:t>
        <a:bodyPr/>
        <a:lstStyle/>
        <a:p>
          <a:endParaRPr lang="en-GB"/>
        </a:p>
      </dgm:t>
    </dgm:pt>
    <dgm:pt modelId="{0041AD7B-8DF1-49D9-980C-E79387AE1826}" type="pres">
      <dgm:prSet presAssocID="{793DDE27-B869-478F-AAC8-2ADBF53F917B}" presName="Name0" presStyleCnt="0">
        <dgm:presLayoutVars>
          <dgm:dir/>
          <dgm:resizeHandles val="exact"/>
        </dgm:presLayoutVars>
      </dgm:prSet>
      <dgm:spPr/>
    </dgm:pt>
    <dgm:pt modelId="{86628E2F-8185-4BA7-80D7-70874B9069E4}" type="pres">
      <dgm:prSet presAssocID="{24AB9D98-BE60-4AAC-938F-B7A71A6461C7}" presName="node" presStyleLbl="node1" presStyleIdx="0" presStyleCnt="6">
        <dgm:presLayoutVars>
          <dgm:bulletEnabled val="1"/>
        </dgm:presLayoutVars>
      </dgm:prSet>
      <dgm:spPr/>
    </dgm:pt>
    <dgm:pt modelId="{FDA42DE3-CDE1-4FC6-9868-DF9A5FDDD782}" type="pres">
      <dgm:prSet presAssocID="{27C985D2-6EE0-454E-9FCA-C95CB61E5BB3}" presName="sibTrans" presStyleLbl="sibTrans1D1" presStyleIdx="0" presStyleCnt="5"/>
      <dgm:spPr/>
    </dgm:pt>
    <dgm:pt modelId="{F0764B8C-D579-458B-BE72-8FD5980CDC4F}" type="pres">
      <dgm:prSet presAssocID="{27C985D2-6EE0-454E-9FCA-C95CB61E5BB3}" presName="connectorText" presStyleLbl="sibTrans1D1" presStyleIdx="0" presStyleCnt="5"/>
      <dgm:spPr/>
    </dgm:pt>
    <dgm:pt modelId="{F7967380-C5AB-421A-AE5E-0AFCCD57D76B}" type="pres">
      <dgm:prSet presAssocID="{9FCF1684-5D20-4A96-8B94-8350E579C68B}" presName="node" presStyleLbl="node1" presStyleIdx="1" presStyleCnt="6">
        <dgm:presLayoutVars>
          <dgm:bulletEnabled val="1"/>
        </dgm:presLayoutVars>
      </dgm:prSet>
      <dgm:spPr/>
    </dgm:pt>
    <dgm:pt modelId="{092AD111-5E69-4A6B-B14C-157B186582A9}" type="pres">
      <dgm:prSet presAssocID="{7820ADA0-6290-4412-9BB3-8804D805AEAA}" presName="sibTrans" presStyleLbl="sibTrans1D1" presStyleIdx="1" presStyleCnt="5"/>
      <dgm:spPr/>
    </dgm:pt>
    <dgm:pt modelId="{EE400506-8313-4100-9DBC-0B092E4B6014}" type="pres">
      <dgm:prSet presAssocID="{7820ADA0-6290-4412-9BB3-8804D805AEAA}" presName="connectorText" presStyleLbl="sibTrans1D1" presStyleIdx="1" presStyleCnt="5"/>
      <dgm:spPr/>
    </dgm:pt>
    <dgm:pt modelId="{E28A1C1E-D84C-4F91-9084-6B1E014850D0}" type="pres">
      <dgm:prSet presAssocID="{8988F8D0-3571-4180-B71A-922BC8014D78}" presName="node" presStyleLbl="node1" presStyleIdx="2" presStyleCnt="6">
        <dgm:presLayoutVars>
          <dgm:bulletEnabled val="1"/>
        </dgm:presLayoutVars>
      </dgm:prSet>
      <dgm:spPr/>
    </dgm:pt>
    <dgm:pt modelId="{5FDCC90D-1596-4E71-9F28-4152623A73DD}" type="pres">
      <dgm:prSet presAssocID="{1C4060E4-4572-414E-8E2F-E636C80D7824}" presName="sibTrans" presStyleLbl="sibTrans1D1" presStyleIdx="2" presStyleCnt="5"/>
      <dgm:spPr/>
    </dgm:pt>
    <dgm:pt modelId="{F23543E2-7294-4C5F-9B2B-D49595475DA1}" type="pres">
      <dgm:prSet presAssocID="{1C4060E4-4572-414E-8E2F-E636C80D7824}" presName="connectorText" presStyleLbl="sibTrans1D1" presStyleIdx="2" presStyleCnt="5"/>
      <dgm:spPr/>
    </dgm:pt>
    <dgm:pt modelId="{A4E8914F-BF8A-4936-BB1C-45EED032DBAD}" type="pres">
      <dgm:prSet presAssocID="{A58514B3-B58C-40C1-A7F1-3777A83BC018}" presName="node" presStyleLbl="node1" presStyleIdx="3" presStyleCnt="6">
        <dgm:presLayoutVars>
          <dgm:bulletEnabled val="1"/>
        </dgm:presLayoutVars>
      </dgm:prSet>
      <dgm:spPr/>
    </dgm:pt>
    <dgm:pt modelId="{1196AD6C-9856-47C5-9A7B-7730965C4DF7}" type="pres">
      <dgm:prSet presAssocID="{0CA5FB86-D544-4D19-8BA5-42E1B25804DA}" presName="sibTrans" presStyleLbl="sibTrans1D1" presStyleIdx="3" presStyleCnt="5"/>
      <dgm:spPr/>
    </dgm:pt>
    <dgm:pt modelId="{2A4A72E4-8CAF-46D5-88B0-FC8A1CBF3EE7}" type="pres">
      <dgm:prSet presAssocID="{0CA5FB86-D544-4D19-8BA5-42E1B25804DA}" presName="connectorText" presStyleLbl="sibTrans1D1" presStyleIdx="3" presStyleCnt="5"/>
      <dgm:spPr/>
    </dgm:pt>
    <dgm:pt modelId="{185E25EB-E138-441A-9C04-BEC7B81FBBE5}" type="pres">
      <dgm:prSet presAssocID="{6A5C9807-224F-4236-A233-A9B287A48A61}" presName="node" presStyleLbl="node1" presStyleIdx="4" presStyleCnt="6">
        <dgm:presLayoutVars>
          <dgm:bulletEnabled val="1"/>
        </dgm:presLayoutVars>
      </dgm:prSet>
      <dgm:spPr/>
    </dgm:pt>
    <dgm:pt modelId="{93EFDD77-C51A-4C53-B3CF-ECA85980762C}" type="pres">
      <dgm:prSet presAssocID="{30447CFC-7B6D-4494-A9C2-B33A36476C65}" presName="sibTrans" presStyleLbl="sibTrans1D1" presStyleIdx="4" presStyleCnt="5"/>
      <dgm:spPr/>
    </dgm:pt>
    <dgm:pt modelId="{BF5F6CBE-2065-45C6-917A-89F4DEAAF94D}" type="pres">
      <dgm:prSet presAssocID="{30447CFC-7B6D-4494-A9C2-B33A36476C65}" presName="connectorText" presStyleLbl="sibTrans1D1" presStyleIdx="4" presStyleCnt="5"/>
      <dgm:spPr/>
    </dgm:pt>
    <dgm:pt modelId="{F31B498A-0FF7-44B2-ABB8-C00962443080}" type="pres">
      <dgm:prSet presAssocID="{12B2E87C-2D7E-4F61-8336-FC2BC7DFFB57}" presName="node" presStyleLbl="node1" presStyleIdx="5" presStyleCnt="6">
        <dgm:presLayoutVars>
          <dgm:bulletEnabled val="1"/>
        </dgm:presLayoutVars>
      </dgm:prSet>
      <dgm:spPr/>
    </dgm:pt>
  </dgm:ptLst>
  <dgm:cxnLst>
    <dgm:cxn modelId="{662BDC02-BA0E-4FE3-8C5D-92EF4333EA9F}" type="presOf" srcId="{27C985D2-6EE0-454E-9FCA-C95CB61E5BB3}" destId="{FDA42DE3-CDE1-4FC6-9868-DF9A5FDDD782}" srcOrd="0" destOrd="0" presId="urn:microsoft.com/office/officeart/2005/8/layout/bProcess3"/>
    <dgm:cxn modelId="{D34E4021-FF96-40EE-A441-6739BD44B57D}" srcId="{793DDE27-B869-478F-AAC8-2ADBF53F917B}" destId="{6A5C9807-224F-4236-A233-A9B287A48A61}" srcOrd="4" destOrd="0" parTransId="{5F180DF0-EBFF-4DF0-8DC7-36FA4AE58924}" sibTransId="{30447CFC-7B6D-4494-A9C2-B33A36476C65}"/>
    <dgm:cxn modelId="{DF5FFC2C-1035-4292-8F10-A600EE428D6A}" type="presOf" srcId="{6A5C9807-224F-4236-A233-A9B287A48A61}" destId="{185E25EB-E138-441A-9C04-BEC7B81FBBE5}" srcOrd="0" destOrd="0" presId="urn:microsoft.com/office/officeart/2005/8/layout/bProcess3"/>
    <dgm:cxn modelId="{17360F35-F869-486A-AD23-3BCE05F059CA}" type="presOf" srcId="{0CA5FB86-D544-4D19-8BA5-42E1B25804DA}" destId="{2A4A72E4-8CAF-46D5-88B0-FC8A1CBF3EE7}" srcOrd="1" destOrd="0" presId="urn:microsoft.com/office/officeart/2005/8/layout/bProcess3"/>
    <dgm:cxn modelId="{5414AF35-0F3F-47CC-BA98-950FF84C3E9A}" srcId="{793DDE27-B869-478F-AAC8-2ADBF53F917B}" destId="{A58514B3-B58C-40C1-A7F1-3777A83BC018}" srcOrd="3" destOrd="0" parTransId="{E972FF58-AC06-43ED-8766-F1AC8B3CE160}" sibTransId="{0CA5FB86-D544-4D19-8BA5-42E1B25804DA}"/>
    <dgm:cxn modelId="{C1C67940-2F12-4120-8B2E-A0DC9D83E89A}" type="presOf" srcId="{30447CFC-7B6D-4494-A9C2-B33A36476C65}" destId="{BF5F6CBE-2065-45C6-917A-89F4DEAAF94D}" srcOrd="1" destOrd="0" presId="urn:microsoft.com/office/officeart/2005/8/layout/bProcess3"/>
    <dgm:cxn modelId="{32E9ED5B-60D7-413D-A3FE-643373FB78AF}" type="presOf" srcId="{793DDE27-B869-478F-AAC8-2ADBF53F917B}" destId="{0041AD7B-8DF1-49D9-980C-E79387AE1826}" srcOrd="0" destOrd="0" presId="urn:microsoft.com/office/officeart/2005/8/layout/bProcess3"/>
    <dgm:cxn modelId="{0A60B854-442B-44DC-A35B-BA4E7259414B}" srcId="{793DDE27-B869-478F-AAC8-2ADBF53F917B}" destId="{8988F8D0-3571-4180-B71A-922BC8014D78}" srcOrd="2" destOrd="0" parTransId="{E30A39C0-D01D-4EED-9AAA-C58FCC0F3F92}" sibTransId="{1C4060E4-4572-414E-8E2F-E636C80D7824}"/>
    <dgm:cxn modelId="{BE883E59-D586-45CA-A140-CC4E7653BB5B}" srcId="{793DDE27-B869-478F-AAC8-2ADBF53F917B}" destId="{24AB9D98-BE60-4AAC-938F-B7A71A6461C7}" srcOrd="0" destOrd="0" parTransId="{0770DE41-A1A0-4014-BC5C-E1284C2F810B}" sibTransId="{27C985D2-6EE0-454E-9FCA-C95CB61E5BB3}"/>
    <dgm:cxn modelId="{4FFA3385-120F-4BFC-9253-58DA47EEFA54}" type="presOf" srcId="{0CA5FB86-D544-4D19-8BA5-42E1B25804DA}" destId="{1196AD6C-9856-47C5-9A7B-7730965C4DF7}" srcOrd="0" destOrd="0" presId="urn:microsoft.com/office/officeart/2005/8/layout/bProcess3"/>
    <dgm:cxn modelId="{25B43685-8946-4ADC-9400-70DBFBDC80AD}" type="presOf" srcId="{12B2E87C-2D7E-4F61-8336-FC2BC7DFFB57}" destId="{F31B498A-0FF7-44B2-ABB8-C00962443080}" srcOrd="0" destOrd="0" presId="urn:microsoft.com/office/officeart/2005/8/layout/bProcess3"/>
    <dgm:cxn modelId="{9C549287-4B00-42FB-9F1E-FA31E9D267F7}" type="presOf" srcId="{9FCF1684-5D20-4A96-8B94-8350E579C68B}" destId="{F7967380-C5AB-421A-AE5E-0AFCCD57D76B}" srcOrd="0" destOrd="0" presId="urn:microsoft.com/office/officeart/2005/8/layout/bProcess3"/>
    <dgm:cxn modelId="{F978BB87-E407-4382-8827-4FF9D4A59FAA}" type="presOf" srcId="{30447CFC-7B6D-4494-A9C2-B33A36476C65}" destId="{93EFDD77-C51A-4C53-B3CF-ECA85980762C}" srcOrd="0" destOrd="0" presId="urn:microsoft.com/office/officeart/2005/8/layout/bProcess3"/>
    <dgm:cxn modelId="{F2DD63A3-C12A-4B18-A029-4391074CD96D}" type="presOf" srcId="{A58514B3-B58C-40C1-A7F1-3777A83BC018}" destId="{A4E8914F-BF8A-4936-BB1C-45EED032DBAD}" srcOrd="0" destOrd="0" presId="urn:microsoft.com/office/officeart/2005/8/layout/bProcess3"/>
    <dgm:cxn modelId="{5CFE2CA6-AD38-486D-B275-885E0B9E758A}" type="presOf" srcId="{8988F8D0-3571-4180-B71A-922BC8014D78}" destId="{E28A1C1E-D84C-4F91-9084-6B1E014850D0}" srcOrd="0" destOrd="0" presId="urn:microsoft.com/office/officeart/2005/8/layout/bProcess3"/>
    <dgm:cxn modelId="{BD0167B7-4B1D-4DE8-9A1C-5EB0C4BB248A}" type="presOf" srcId="{7820ADA0-6290-4412-9BB3-8804D805AEAA}" destId="{EE400506-8313-4100-9DBC-0B092E4B6014}" srcOrd="1" destOrd="0" presId="urn:microsoft.com/office/officeart/2005/8/layout/bProcess3"/>
    <dgm:cxn modelId="{8F6BA9BB-88D0-46CC-8850-901A9524AF64}" type="presOf" srcId="{7820ADA0-6290-4412-9BB3-8804D805AEAA}" destId="{092AD111-5E69-4A6B-B14C-157B186582A9}" srcOrd="0" destOrd="0" presId="urn:microsoft.com/office/officeart/2005/8/layout/bProcess3"/>
    <dgm:cxn modelId="{2F5C48C9-8E5A-412A-BE7A-48782E94A826}" srcId="{793DDE27-B869-478F-AAC8-2ADBF53F917B}" destId="{9FCF1684-5D20-4A96-8B94-8350E579C68B}" srcOrd="1" destOrd="0" parTransId="{B4080BCA-CDDA-448A-9A3F-E80B80998A42}" sibTransId="{7820ADA0-6290-4412-9BB3-8804D805AEAA}"/>
    <dgm:cxn modelId="{6C8850C9-78E6-408A-ABBE-2A47E5C308DD}" type="presOf" srcId="{24AB9D98-BE60-4AAC-938F-B7A71A6461C7}" destId="{86628E2F-8185-4BA7-80D7-70874B9069E4}" srcOrd="0" destOrd="0" presId="urn:microsoft.com/office/officeart/2005/8/layout/bProcess3"/>
    <dgm:cxn modelId="{9F77D2CD-DF78-4434-854F-CBA387D4DC03}" type="presOf" srcId="{1C4060E4-4572-414E-8E2F-E636C80D7824}" destId="{5FDCC90D-1596-4E71-9F28-4152623A73DD}" srcOrd="0" destOrd="0" presId="urn:microsoft.com/office/officeart/2005/8/layout/bProcess3"/>
    <dgm:cxn modelId="{259DC8D6-D514-4B23-A093-5F940A37C004}" type="presOf" srcId="{1C4060E4-4572-414E-8E2F-E636C80D7824}" destId="{F23543E2-7294-4C5F-9B2B-D49595475DA1}" srcOrd="1" destOrd="0" presId="urn:microsoft.com/office/officeart/2005/8/layout/bProcess3"/>
    <dgm:cxn modelId="{403C43EF-4720-4B21-85D5-F1C0410404CA}" type="presOf" srcId="{27C985D2-6EE0-454E-9FCA-C95CB61E5BB3}" destId="{F0764B8C-D579-458B-BE72-8FD5980CDC4F}" srcOrd="1" destOrd="0" presId="urn:microsoft.com/office/officeart/2005/8/layout/bProcess3"/>
    <dgm:cxn modelId="{4C15ECF3-11BB-44C0-9A18-1FDB8E7F2143}" srcId="{793DDE27-B869-478F-AAC8-2ADBF53F917B}" destId="{12B2E87C-2D7E-4F61-8336-FC2BC7DFFB57}" srcOrd="5" destOrd="0" parTransId="{09752E33-6B69-4551-BAB5-D2F04C829438}" sibTransId="{AB9AD8FC-04D5-4373-9A1E-C00CC0B501B8}"/>
    <dgm:cxn modelId="{2CCBF5A9-4174-46B1-A585-4BC0B1EC98E5}" type="presParOf" srcId="{0041AD7B-8DF1-49D9-980C-E79387AE1826}" destId="{86628E2F-8185-4BA7-80D7-70874B9069E4}" srcOrd="0" destOrd="0" presId="urn:microsoft.com/office/officeart/2005/8/layout/bProcess3"/>
    <dgm:cxn modelId="{C2CA3BEB-5BA7-46E8-88AB-66F27CA999A6}" type="presParOf" srcId="{0041AD7B-8DF1-49D9-980C-E79387AE1826}" destId="{FDA42DE3-CDE1-4FC6-9868-DF9A5FDDD782}" srcOrd="1" destOrd="0" presId="urn:microsoft.com/office/officeart/2005/8/layout/bProcess3"/>
    <dgm:cxn modelId="{E041A55C-31FD-4C2B-AE43-298D8910201A}" type="presParOf" srcId="{FDA42DE3-CDE1-4FC6-9868-DF9A5FDDD782}" destId="{F0764B8C-D579-458B-BE72-8FD5980CDC4F}" srcOrd="0" destOrd="0" presId="urn:microsoft.com/office/officeart/2005/8/layout/bProcess3"/>
    <dgm:cxn modelId="{72D37542-AF90-43F9-91F6-5EFAD03EA9A2}" type="presParOf" srcId="{0041AD7B-8DF1-49D9-980C-E79387AE1826}" destId="{F7967380-C5AB-421A-AE5E-0AFCCD57D76B}" srcOrd="2" destOrd="0" presId="urn:microsoft.com/office/officeart/2005/8/layout/bProcess3"/>
    <dgm:cxn modelId="{5E9AAC26-5475-4B16-B264-4D00F0F99763}" type="presParOf" srcId="{0041AD7B-8DF1-49D9-980C-E79387AE1826}" destId="{092AD111-5E69-4A6B-B14C-157B186582A9}" srcOrd="3" destOrd="0" presId="urn:microsoft.com/office/officeart/2005/8/layout/bProcess3"/>
    <dgm:cxn modelId="{FF9A82AC-32FE-4169-BA4A-6BA386E4084F}" type="presParOf" srcId="{092AD111-5E69-4A6B-B14C-157B186582A9}" destId="{EE400506-8313-4100-9DBC-0B092E4B6014}" srcOrd="0" destOrd="0" presId="urn:microsoft.com/office/officeart/2005/8/layout/bProcess3"/>
    <dgm:cxn modelId="{71409AA8-D344-4BE1-84F1-CFCD18E5805C}" type="presParOf" srcId="{0041AD7B-8DF1-49D9-980C-E79387AE1826}" destId="{E28A1C1E-D84C-4F91-9084-6B1E014850D0}" srcOrd="4" destOrd="0" presId="urn:microsoft.com/office/officeart/2005/8/layout/bProcess3"/>
    <dgm:cxn modelId="{203DF581-328E-423C-A579-F83D61636541}" type="presParOf" srcId="{0041AD7B-8DF1-49D9-980C-E79387AE1826}" destId="{5FDCC90D-1596-4E71-9F28-4152623A73DD}" srcOrd="5" destOrd="0" presId="urn:microsoft.com/office/officeart/2005/8/layout/bProcess3"/>
    <dgm:cxn modelId="{E06BAA78-5710-485B-AC46-5F34B88E68DB}" type="presParOf" srcId="{5FDCC90D-1596-4E71-9F28-4152623A73DD}" destId="{F23543E2-7294-4C5F-9B2B-D49595475DA1}" srcOrd="0" destOrd="0" presId="urn:microsoft.com/office/officeart/2005/8/layout/bProcess3"/>
    <dgm:cxn modelId="{C849C711-353C-40D3-951A-1651D9834C0D}" type="presParOf" srcId="{0041AD7B-8DF1-49D9-980C-E79387AE1826}" destId="{A4E8914F-BF8A-4936-BB1C-45EED032DBAD}" srcOrd="6" destOrd="0" presId="urn:microsoft.com/office/officeart/2005/8/layout/bProcess3"/>
    <dgm:cxn modelId="{201D3E61-EEB7-4EB0-AD2D-521F1918B938}" type="presParOf" srcId="{0041AD7B-8DF1-49D9-980C-E79387AE1826}" destId="{1196AD6C-9856-47C5-9A7B-7730965C4DF7}" srcOrd="7" destOrd="0" presId="urn:microsoft.com/office/officeart/2005/8/layout/bProcess3"/>
    <dgm:cxn modelId="{D0676230-72EF-4432-AB1B-6173D4B4A9C5}" type="presParOf" srcId="{1196AD6C-9856-47C5-9A7B-7730965C4DF7}" destId="{2A4A72E4-8CAF-46D5-88B0-FC8A1CBF3EE7}" srcOrd="0" destOrd="0" presId="urn:microsoft.com/office/officeart/2005/8/layout/bProcess3"/>
    <dgm:cxn modelId="{20B3689C-F79C-4999-A664-FD349B7E0ED5}" type="presParOf" srcId="{0041AD7B-8DF1-49D9-980C-E79387AE1826}" destId="{185E25EB-E138-441A-9C04-BEC7B81FBBE5}" srcOrd="8" destOrd="0" presId="urn:microsoft.com/office/officeart/2005/8/layout/bProcess3"/>
    <dgm:cxn modelId="{3B526110-3DEE-49D3-8186-C02D18C02ABC}" type="presParOf" srcId="{0041AD7B-8DF1-49D9-980C-E79387AE1826}" destId="{93EFDD77-C51A-4C53-B3CF-ECA85980762C}" srcOrd="9" destOrd="0" presId="urn:microsoft.com/office/officeart/2005/8/layout/bProcess3"/>
    <dgm:cxn modelId="{64C8EB42-C4DE-4E8B-9F67-4AEC8431C7B6}" type="presParOf" srcId="{93EFDD77-C51A-4C53-B3CF-ECA85980762C}" destId="{BF5F6CBE-2065-45C6-917A-89F4DEAAF94D}" srcOrd="0" destOrd="0" presId="urn:microsoft.com/office/officeart/2005/8/layout/bProcess3"/>
    <dgm:cxn modelId="{393EE88F-71BB-4742-879F-019D1C86E719}" type="presParOf" srcId="{0041AD7B-8DF1-49D9-980C-E79387AE1826}" destId="{F31B498A-0FF7-44B2-ABB8-C009624430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42DE3-CDE1-4FC6-9868-DF9A5FDDD782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33116" y="716963"/>
        <a:ext cx="27566" cy="5513"/>
      </dsp:txXfrm>
    </dsp:sp>
    <dsp:sp modelId="{86628E2F-8185-4BA7-80D7-70874B9069E4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Scene setting workshop – ICS priorities and aspirations established</a:t>
          </a:r>
        </a:p>
      </dsp:txBody>
      <dsp:txXfrm>
        <a:off x="1391205" y="582"/>
        <a:ext cx="2397125" cy="1438275"/>
      </dsp:txXfrm>
    </dsp:sp>
    <dsp:sp modelId="{092AD111-5E69-4A6B-B14C-157B186582A9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989010" y="1694669"/>
        <a:ext cx="149978" cy="5513"/>
      </dsp:txXfrm>
    </dsp:sp>
    <dsp:sp modelId="{F7967380-C5AB-421A-AE5E-0AFCCD57D76B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Cross organisation governance and processes developed </a:t>
          </a:r>
        </a:p>
      </dsp:txBody>
      <dsp:txXfrm>
        <a:off x="4339669" y="582"/>
        <a:ext cx="2397125" cy="1438275"/>
      </dsp:txXfrm>
    </dsp:sp>
    <dsp:sp modelId="{5FDCC90D-1596-4E71-9F28-4152623A73DD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33116" y="2706576"/>
        <a:ext cx="27566" cy="5513"/>
      </dsp:txXfrm>
    </dsp:sp>
    <dsp:sp modelId="{E28A1C1E-D84C-4F91-9084-6B1E014850D0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Business cases and stakeholders identified</a:t>
          </a:r>
        </a:p>
      </dsp:txBody>
      <dsp:txXfrm>
        <a:off x="1391205" y="1990196"/>
        <a:ext cx="2397125" cy="1438275"/>
      </dsp:txXfrm>
    </dsp:sp>
    <dsp:sp modelId="{1196AD6C-9856-47C5-9A7B-7730965C4DF7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989010" y="3684283"/>
        <a:ext cx="149978" cy="5513"/>
      </dsp:txXfrm>
    </dsp:sp>
    <dsp:sp modelId="{A4E8914F-BF8A-4936-BB1C-45EED032DBAD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Iterative reviews/ evaluation </a:t>
          </a:r>
        </a:p>
      </dsp:txBody>
      <dsp:txXfrm>
        <a:off x="4339669" y="1990196"/>
        <a:ext cx="2397125" cy="1438275"/>
      </dsp:txXfrm>
    </dsp:sp>
    <dsp:sp modelId="{93EFDD77-C51A-4C53-B3CF-ECA85980762C}">
      <dsp:nvSpPr>
        <dsp:cNvPr id="0" name=""/>
        <dsp:cNvSpPr/>
      </dsp:nvSpPr>
      <dsp:spPr>
        <a:xfrm>
          <a:off x="3786530" y="4653227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033116" y="4696190"/>
        <a:ext cx="27566" cy="5513"/>
      </dsp:txXfrm>
    </dsp:sp>
    <dsp:sp modelId="{185E25EB-E138-441A-9C04-BEC7B81FBBE5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Collaboration agreement between CPICB &amp; ARU</a:t>
          </a:r>
        </a:p>
      </dsp:txBody>
      <dsp:txXfrm>
        <a:off x="1391205" y="3979809"/>
        <a:ext cx="2397125" cy="1438275"/>
      </dsp:txXfrm>
    </dsp:sp>
    <dsp:sp modelId="{F31B498A-0FF7-44B2-ABB8-C00962443080}">
      <dsp:nvSpPr>
        <dsp:cNvPr id="0" name=""/>
        <dsp:cNvSpPr/>
      </dsp:nvSpPr>
      <dsp:spPr>
        <a:xfrm>
          <a:off x="4339669" y="3979809"/>
          <a:ext cx="2397125" cy="14382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Project delivery</a:t>
          </a:r>
        </a:p>
      </dsp:txBody>
      <dsp:txXfrm>
        <a:off x="4339669" y="3979809"/>
        <a:ext cx="2397125" cy="143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6D99F-6A71-41A2-A8F9-1FFAF25087D7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F9A3F-D163-47AC-A07B-1319A7F3A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97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Challenges facing the workforce in the </a:t>
            </a:r>
            <a:r>
              <a:rPr lang="en-GB" dirty="0" err="1"/>
              <a:t>EoE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9A3F-D163-47AC-A07B-1319A7F3A6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54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9A3F-D163-47AC-A07B-1319A7F3A6E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4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F9A3F-D163-47AC-A07B-1319A7F3A6E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7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6AE0EE-ABBE-3C4F-81DF-00D77F28D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2D30D-0A2C-F243-8040-750EA7AD5F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78016" y="-909530"/>
            <a:ext cx="8669478" cy="867706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CAB1A-90B6-314F-B8B6-481F74CB22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6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02D0585-A956-1543-8771-ACD37252D06E}"/>
              </a:ext>
            </a:extLst>
          </p:cNvPr>
          <p:cNvSpPr/>
          <p:nvPr userDrawn="1"/>
        </p:nvSpPr>
        <p:spPr>
          <a:xfrm>
            <a:off x="0" y="2"/>
            <a:ext cx="12185360" cy="6857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29173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3CA48-392B-3BFB-66CF-AD9CE4EB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0F5C-017D-278B-8858-8B062486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6CC07-9E73-46BC-A9A2-C47EFF09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2B35-0791-4B5B-A725-7965D5C64411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D8518-1098-7AC1-6585-FFF8A95E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AEA19-8E63-59B1-337E-5F6DC4A99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9F9EC-8B09-4551-90C1-6ADFF4390D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37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83CDA-A9C3-C248-B99F-C41AD71F5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0F719-4641-6C4C-8F73-8954D925A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6F47A-CF9D-BA4C-A9C5-3A7300621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7DF73-503C-5A41-BDB9-C14CABC97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7DDA-4CD1-FF4D-969C-2799831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5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46F4-C89D-C146-A0DE-796C63A85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217C8-479B-B240-9FA6-BCD7B748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BC743-49E1-A249-B455-FEF39FC3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C133F-172B-0343-98D4-91B664F25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27BA-F75C-0E40-B6DF-432CE8BAF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87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FEB0D-73D3-BB41-B2DA-7ED3BE9D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EFB19-70B5-2040-93EA-EA6AA72C3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B8B79-2774-624A-9857-04C72319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007E7-8A4A-B942-9DA3-5278582D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7E2D4-39D9-3343-8FD3-079D235F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C7295-6E18-C243-9D4A-C43802386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69503-0AD0-D543-A1A8-F72BD311E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15DF6-0FD9-9C4D-8E00-5CC70840D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47D20-9764-7641-AAED-0427919E9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259E4-7BB6-D645-85BF-454AE68F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E7024-DF5F-D241-91BD-CDC29BCD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7F43-F253-1F45-96BB-A4947AA0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15718-6A46-FE4E-ADFE-74AB2A81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6D775A-2C29-744A-8441-AAC0DB4D8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9D890-E47D-874A-89CB-311FD6DDF4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49E48-00BF-DF4A-86C6-0322D9DB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B1C14-D4E2-2647-B1D4-8864EE27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37ACB1-D4F2-B947-897A-582F82CC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4F4AB-4701-9247-AC69-8CDE0BE7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77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1243-43C2-6042-80AC-D9FA6F24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D7C070-6730-D642-AD4E-28DD17BE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B899E1-8E81-3D43-88C1-35359586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6E86A-057A-494D-9FFF-36E20042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4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32B03-F857-9146-B50B-C9B6B566DF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28D8A-57B1-304C-AE0C-B6724149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B0C7A-738E-1540-8D52-6E349A19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4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8233BB-F245-A449-9EA4-1465C73C3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891" y="447889"/>
            <a:ext cx="5791798" cy="5256422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42BF5D4-D522-DB4D-B95D-34EC2941E7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897" y="447889"/>
            <a:ext cx="3871913" cy="6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0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6FCED-EE8D-C542-8644-A69CC0E4A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D8C88-058C-6E44-9930-D1E09A6A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B654B7-3013-6640-AD59-D7D80F033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C71FC-0514-584F-8383-E579EA16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A987D-B043-2D4B-A25B-14091AFF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77DB3-01D4-C44A-B7D1-2DB97C09B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5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8D7F2-0A26-EC4C-B26E-9A8523AC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E60AB-5357-174B-8927-F4680DD5EA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8EE88-7BBC-E044-9061-A986DD7A5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E2616-F966-A249-BFC0-6D2EACD3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18C7-6AFB-3F4F-A7DD-778A4262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B4F9-FACE-2149-B24E-DE90E8CF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74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0E83-8CE6-9540-BED4-8D1D9160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BABCE-5630-034C-873D-CD5EC7F2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8DBB4-196E-6E46-A032-9763B001F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5ECF-E09D-FB40-B3F6-C01561D7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12430-EBD1-9648-9F76-A867FD82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2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E4777-9390-2F40-963C-817666372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AC2B-3F36-5D40-BB10-61344CD3CB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7FF7C-5E22-A84F-8C50-4C5024C3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61A1C8-239B-B543-A76A-BBC1755A8FB9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BB44-E97B-2E46-8C6C-448F0F41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8A40A-C0A0-CD41-A4EF-DDB48933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52B41A-70F6-7E40-95FD-6A12C8D97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6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08A47-B5B2-E342-AACF-A8B197629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17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8F4C8-9AF3-4037-A746-31BBC8542A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28586-4A50-254B-9C6D-7FB9D1E4A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2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C888EF-EE64-4C9B-8D53-814E8F1EB7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19838" y="0"/>
            <a:ext cx="387191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97960-3D38-174F-99B0-2775CB335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8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4490C57-7A93-4058-98CC-C40B91A708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-1"/>
            <a:ext cx="592137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0A2BA6-E0B6-3D4A-A210-E67091FBE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6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41D2C9B-EB9C-4796-A56D-378BE32C26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1"/>
            <a:ext cx="60198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B28B6-C59C-2642-B75C-5FAFE18D9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8B672C-B69F-45C0-B750-94F0110FBD6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"/>
            <a:ext cx="6095999" cy="6858000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350B38-7144-CA4B-A943-91733AE7E2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114A19-5EFA-40B9-AB6C-B484BF456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80994" y="79340"/>
            <a:ext cx="3801750" cy="380427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13B9ACF-535B-4D7E-9621-3BDA38A0B7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35378" y="2672829"/>
            <a:ext cx="4102244" cy="410583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D8DD-2EA0-584C-B5D7-96CF11EA45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1771" y="481126"/>
            <a:ext cx="561332" cy="5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1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57F9D-4B2E-3D41-82FC-FC0075019E18}"/>
              </a:ext>
            </a:extLst>
          </p:cNvPr>
          <p:cNvSpPr txBox="1"/>
          <p:nvPr userDrawn="1"/>
        </p:nvSpPr>
        <p:spPr>
          <a:xfrm>
            <a:off x="808897" y="6199573"/>
            <a:ext cx="292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err="1">
                <a:solidFill>
                  <a:schemeClr val="accent2"/>
                </a:solidFill>
              </a:rPr>
              <a:t>www.cpics.org.uk</a:t>
            </a:r>
            <a:endParaRPr lang="en-GB" sz="1200">
              <a:solidFill>
                <a:schemeClr val="accent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A21A4B-173E-314C-AF03-387A1B875565}"/>
              </a:ext>
            </a:extLst>
          </p:cNvPr>
          <p:cNvGrpSpPr/>
          <p:nvPr userDrawn="1"/>
        </p:nvGrpSpPr>
        <p:grpSpPr>
          <a:xfrm>
            <a:off x="896111" y="6164336"/>
            <a:ext cx="10486991" cy="276999"/>
            <a:chOff x="896112" y="6164337"/>
            <a:chExt cx="1017264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54468F-5D52-9B4A-895C-BC16C12218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6112" y="6164337"/>
              <a:ext cx="3390880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5B9195C-CC55-8D49-ADE8-9947EF2ABEC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286992" y="6164337"/>
              <a:ext cx="3390880" cy="0"/>
            </a:xfrm>
            <a:prstGeom prst="line">
              <a:avLst/>
            </a:prstGeom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6B9DC27-D465-F94A-A068-0431DF19222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677872" y="6164337"/>
              <a:ext cx="3390880" cy="0"/>
            </a:xfrm>
            <a:prstGeom prst="line">
              <a:avLst/>
            </a:prstGeom>
            <a:ln w="158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93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1" r:id="rId2"/>
    <p:sldLayoutId id="2147483690" r:id="rId3"/>
    <p:sldLayoutId id="2147483651" r:id="rId4"/>
    <p:sldLayoutId id="2147483653" r:id="rId5"/>
    <p:sldLayoutId id="2147483659" r:id="rId6"/>
    <p:sldLayoutId id="2147483668" r:id="rId7"/>
    <p:sldLayoutId id="2147483667" r:id="rId8"/>
    <p:sldLayoutId id="2147483672" r:id="rId9"/>
    <p:sldLayoutId id="2147483689" r:id="rId10"/>
    <p:sldLayoutId id="2147483688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76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1C3EF-7658-F34B-AF2E-590FAE9DE5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6248" y="1165632"/>
            <a:ext cx="5844592" cy="43396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92A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EPIIC Conference: The workforce we need for integrated care</a:t>
            </a: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92A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92A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GB" sz="1800" dirty="0">
                <a:solidFill>
                  <a:srgbClr val="192A47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92A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 challenges facing the workforce in integrated care, particularly in the East of England. </a:t>
            </a:r>
            <a:b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92A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92A4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ID" sz="4800" b="0" i="0" u="none" strike="noStrike" kern="1200" cap="none" spc="0" normalizeH="0" baseline="0" noProof="0" dirty="0">
              <a:ln>
                <a:noFill/>
              </a:ln>
              <a:solidFill>
                <a:srgbClr val="192A4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EB987-C6BE-BA42-9DA1-01DEDEFEF8B1}"/>
              </a:ext>
            </a:extLst>
          </p:cNvPr>
          <p:cNvSpPr txBox="1"/>
          <p:nvPr/>
        </p:nvSpPr>
        <p:spPr>
          <a:xfrm>
            <a:off x="985977" y="4843562"/>
            <a:ext cx="245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Breakout sessions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11.30-12.30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12.30-13.30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19.03.25 – at </a:t>
            </a:r>
            <a:r>
              <a:rPr lang="en-US" sz="2000" dirty="0" err="1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UoS</a:t>
            </a:r>
            <a:endParaRPr lang="en-ID" sz="2000" dirty="0">
              <a:solidFill>
                <a:schemeClr val="accent3"/>
              </a:solidFill>
              <a:latin typeface="Lato" panose="020F0502020204030203" pitchFamily="34" charset="77"/>
              <a:cs typeface="Calibri" panose="020F0502020204030204" pitchFamily="34" charset="0"/>
            </a:endParaRPr>
          </a:p>
        </p:txBody>
      </p:sp>
      <p:pic>
        <p:nvPicPr>
          <p:cNvPr id="3" name="Picture 2" descr="A blue and white logo&#10;&#10;">
            <a:extLst>
              <a:ext uri="{FF2B5EF4-FFF2-40B4-BE49-F238E27FC236}">
                <a16:creationId xmlns:a16="http://schemas.microsoft.com/office/drawing/2014/main" id="{2349F489-AC7F-79BC-1D45-8B88C0197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340" y="225655"/>
            <a:ext cx="1419367" cy="939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D538D7-E9BB-69B4-B6C9-5D0C4486720D}"/>
              </a:ext>
            </a:extLst>
          </p:cNvPr>
          <p:cNvSpPr txBox="1"/>
          <p:nvPr/>
        </p:nvSpPr>
        <p:spPr>
          <a:xfrm>
            <a:off x="3971256" y="4843561"/>
            <a:ext cx="5282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Led by: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Louise Pinder, Director of Practice Learning , ARU</a:t>
            </a:r>
          </a:p>
          <a:p>
            <a:r>
              <a:rPr lang="en-US" sz="2000" dirty="0">
                <a:solidFill>
                  <a:schemeClr val="accent3"/>
                </a:solidFill>
                <a:latin typeface="Lato" panose="020F0502020204030203" pitchFamily="34" charset="77"/>
                <a:cs typeface="Calibri" panose="020F0502020204030204" pitchFamily="34" charset="0"/>
              </a:rPr>
              <a:t>Emily Handley, Head of Education, C&amp;P ICB.</a:t>
            </a:r>
          </a:p>
        </p:txBody>
      </p:sp>
    </p:spTree>
    <p:extLst>
      <p:ext uri="{BB962C8B-B14F-4D97-AF65-F5344CB8AC3E}">
        <p14:creationId xmlns:p14="http://schemas.microsoft.com/office/powerpoint/2010/main" val="38135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on a bench in a nursing uniform &#10;">
            <a:extLst>
              <a:ext uri="{FF2B5EF4-FFF2-40B4-BE49-F238E27FC236}">
                <a16:creationId xmlns:a16="http://schemas.microsoft.com/office/drawing/2014/main" id="{A9A0BC4A-ADA7-5A24-C9B2-1EBC862480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F911BAB-5684-145E-EFAD-ECFB0084C0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17429" y="375765"/>
            <a:ext cx="4803060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ICS collaboration to date</a:t>
            </a:r>
          </a:p>
        </p:txBody>
      </p:sp>
      <p:graphicFrame>
        <p:nvGraphicFramePr>
          <p:cNvPr id="4" name="Diagram 3" descr="Visualisation of the process">
            <a:extLst>
              <a:ext uri="{FF2B5EF4-FFF2-40B4-BE49-F238E27FC236}">
                <a16:creationId xmlns:a16="http://schemas.microsoft.com/office/drawing/2014/main" id="{5892AC36-B1E7-E1DE-1675-FA2D024002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3008401"/>
              </p:ext>
            </p:extLst>
          </p:nvPr>
        </p:nvGraphicFramePr>
        <p:xfrm>
          <a:off x="4924490" y="11164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 descr="A blue and white logo&#10;&#10;">
            <a:extLst>
              <a:ext uri="{FF2B5EF4-FFF2-40B4-BE49-F238E27FC236}">
                <a16:creationId xmlns:a16="http://schemas.microsoft.com/office/drawing/2014/main" id="{FCFE5F3D-6F78-2AFA-8B6A-5188E6E587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30" y="176453"/>
            <a:ext cx="1419367" cy="9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3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33476-5543-2E9B-6ED0-AA21D7AD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68" y="475487"/>
            <a:ext cx="4818888" cy="90911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ea typeface="+mj-ea"/>
                <a:cs typeface="+mj-cs"/>
              </a:rPr>
              <a:t>Programme</a:t>
            </a:r>
            <a:r>
              <a:rPr lang="en-US" sz="4000" kern="1200" dirty="0">
                <a:solidFill>
                  <a:schemeClr val="tx1"/>
                </a:solidFill>
                <a:ea typeface="+mj-ea"/>
                <a:cs typeface="+mj-cs"/>
              </a:rPr>
              <a:t>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1BCCA-ED5E-863C-2C1D-E0D25CD76CE8}"/>
              </a:ext>
            </a:extLst>
          </p:cNvPr>
          <p:cNvSpPr txBox="1"/>
          <p:nvPr/>
        </p:nvSpPr>
        <p:spPr>
          <a:xfrm>
            <a:off x="582468" y="2095550"/>
            <a:ext cx="5617464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200" b="0" i="0" err="1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programme</a:t>
            </a: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 is a collaboration between</a:t>
            </a:r>
            <a:r>
              <a:rPr lang="en-US" sz="2200">
                <a:solidFill>
                  <a:srgbClr val="1B2B46"/>
                </a:solidFill>
                <a:latin typeface="Calibri" panose="020F0502020204030204" pitchFamily="34" charset="0"/>
              </a:rPr>
              <a:t> Cambridgeshire &amp; Peterborough ICS (C&amp;P) and </a:t>
            </a: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Anglia Ruskin University (ARU).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0" i="0">
              <a:solidFill>
                <a:srgbClr val="1B2B46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The </a:t>
            </a:r>
            <a:r>
              <a:rPr lang="en-US" sz="2200" b="0" i="0" err="1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programme</a:t>
            </a: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 is supported by funding from NHS England and delivers direct investment into projects.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 b="0" i="0">
              <a:solidFill>
                <a:srgbClr val="1B2B46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The aim is to develop, test and review collaborative innovations to support workforce development and person-</a:t>
            </a:r>
            <a:r>
              <a:rPr lang="en-US" sz="2200" b="0" i="0" err="1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centred</a:t>
            </a:r>
            <a:r>
              <a:rPr lang="en-US" sz="2200" b="0" i="0">
                <a:solidFill>
                  <a:srgbClr val="1B2B46"/>
                </a:solidFill>
                <a:effectLst/>
                <a:latin typeface="Calibri" panose="020F0502020204030204" pitchFamily="34" charset="0"/>
              </a:rPr>
              <a:t> outcomes across the ICS using a range of methodologies, including quality improvement.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200">
              <a:latin typeface="Calibri" panose="020F0502020204030204" pitchFamily="34" charset="0"/>
            </a:endParaRPr>
          </a:p>
        </p:txBody>
      </p:sp>
      <p:pic>
        <p:nvPicPr>
          <p:cNvPr id="7" name="ARU Innovation Projects graphic (1)" descr="Graphic">
            <a:hlinkClick r:id="" action="ppaction://media"/>
            <a:extLst>
              <a:ext uri="{FF2B5EF4-FFF2-40B4-BE49-F238E27FC236}">
                <a16:creationId xmlns:a16="http://schemas.microsoft.com/office/drawing/2014/main" id="{485EDDF4-5CD7-84DB-DC6B-EFA1A898E6E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0" cy="0"/>
          </a:xfrm>
        </p:spPr>
      </p:pic>
      <p:pic>
        <p:nvPicPr>
          <p:cNvPr id="10" name="Picture 9" descr="Graphic">
            <a:extLst>
              <a:ext uri="{FF2B5EF4-FFF2-40B4-BE49-F238E27FC236}">
                <a16:creationId xmlns:a16="http://schemas.microsoft.com/office/drawing/2014/main" id="{5FC4740A-EFA4-C8A6-24A2-F9C46969F2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458" y="228600"/>
            <a:ext cx="5551714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3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2AECCCE-3778-4A0D-6695-7E79ED72E189}"/>
              </a:ext>
            </a:extLst>
          </p:cNvPr>
          <p:cNvSpPr txBox="1">
            <a:spLocks/>
          </p:cNvSpPr>
          <p:nvPr/>
        </p:nvSpPr>
        <p:spPr>
          <a:xfrm>
            <a:off x="1221615" y="298583"/>
            <a:ext cx="9464630" cy="64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Calibri" panose="020F0502020204030204" pitchFamily="34" charset="0"/>
              </a:rPr>
              <a:t>Projects in detail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0FAE71AD-1227-4E16-AAF2-028A84BC41FB}"/>
              </a:ext>
            </a:extLst>
          </p:cNvPr>
          <p:cNvSpPr txBox="1">
            <a:spLocks/>
          </p:cNvSpPr>
          <p:nvPr/>
        </p:nvSpPr>
        <p:spPr>
          <a:xfrm>
            <a:off x="207692" y="1716651"/>
            <a:ext cx="5496231" cy="495735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="1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en-GB" sz="1400" b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Meeting Workforce Needs:</a:t>
            </a:r>
            <a:r>
              <a:rPr lang="en-GB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Evaluate how well the Support Worker Academy helps address staff shortages, improves patient care, and supports the NHS Long Term Workforce Plan.</a:t>
            </a:r>
            <a:endParaRPr lang="en-GB" sz="14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en-GB" sz="1400" b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Training and Development:</a:t>
            </a:r>
            <a:r>
              <a:rPr lang="en-GB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Assess whether the training provided helps support workers gain the skills they need to deliver better care and progress in their careers.</a:t>
            </a:r>
            <a:endParaRPr lang="en-GB" sz="14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en-GB" sz="1400" b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Collaboration and Resources:</a:t>
            </a:r>
            <a:r>
              <a:rPr lang="en-GB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Check how effectively healthcare organisations and universities work together to share resources and create opportunities for support workers.</a:t>
            </a:r>
            <a:endParaRPr lang="en-GB" sz="14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400">
              <a:latin typeface="Calibri" panose="020F0502020204030204" pitchFamily="34" charset="0"/>
              <a:ea typeface="+mn-lt"/>
              <a:cs typeface="Calibri" panose="020F0502020204030204" pitchFamily="34" charset="0"/>
            </a:endParaRPr>
          </a:p>
          <a:p>
            <a:r>
              <a:rPr lang="en-GB" sz="1400" b="1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Long-Term Impact:</a:t>
            </a:r>
            <a:r>
              <a:rPr lang="en-GB" sz="1400">
                <a:latin typeface="Calibri" panose="020F0502020204030204" pitchFamily="34" charset="0"/>
                <a:ea typeface="+mn-lt"/>
                <a:cs typeface="Calibri" panose="020F0502020204030204" pitchFamily="34" charset="0"/>
              </a:rPr>
              <a:t> Look at whether the changes made by the Academy are sustainable and truly make a difference for patients, staff, and the wider healthcare system.</a:t>
            </a:r>
            <a:endParaRPr lang="en-GB" sz="1400">
              <a:latin typeface="Calibri" panose="020F0502020204030204" pitchFamily="34" charset="0"/>
            </a:endParaRPr>
          </a:p>
          <a:p>
            <a:endParaRPr lang="en-GB">
              <a:latin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36AC99-050C-63EA-7FE9-3806B56F24D0}"/>
              </a:ext>
            </a:extLst>
          </p:cNvPr>
          <p:cNvSpPr txBox="1"/>
          <p:nvPr/>
        </p:nvSpPr>
        <p:spPr>
          <a:xfrm>
            <a:off x="1221615" y="1300243"/>
            <a:ext cx="317463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latin typeface="Calibri" panose="020F0502020204030204" pitchFamily="34" charset="0"/>
              </a:rPr>
              <a:t>Support Worker Academy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4DD677-1324-3753-7D2D-905D83D40907}"/>
              </a:ext>
            </a:extLst>
          </p:cNvPr>
          <p:cNvSpPr txBox="1"/>
          <p:nvPr/>
        </p:nvSpPr>
        <p:spPr>
          <a:xfrm>
            <a:off x="7470013" y="1303416"/>
            <a:ext cx="316848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>
                <a:latin typeface="Calibri" panose="020F0502020204030204" pitchFamily="34" charset="0"/>
              </a:rPr>
              <a:t>Optimising Learner Placements</a:t>
            </a:r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5629A40A-3729-91B8-CCB2-E11437C5CA42}"/>
              </a:ext>
            </a:extLst>
          </p:cNvPr>
          <p:cNvSpPr txBox="1">
            <a:spLocks/>
          </p:cNvSpPr>
          <p:nvPr/>
        </p:nvSpPr>
        <p:spPr>
          <a:xfrm>
            <a:off x="5946862" y="1714060"/>
            <a:ext cx="6032808" cy="49546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GB" sz="1400" b="1">
                <a:latin typeface="Calibri" panose="020F0502020204030204" pitchFamily="34" charset="0"/>
                <a:cs typeface="Times New Roman"/>
              </a:rPr>
              <a:t>Alignment with Learning Objectives: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Do placements align with desired objectives?</a:t>
            </a:r>
            <a:r>
              <a:rPr lang="en-GB" sz="1400" b="1">
                <a:latin typeface="Calibri" panose="020F0502020204030204" pitchFamily="34" charset="0"/>
                <a:cs typeface="Times New Roman"/>
              </a:rPr>
              <a:t>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Do placements provide learner experiences that match academic and career goals? Assess connections between placement tasks and theory.</a:t>
            </a:r>
            <a:endParaRPr lang="en-US" sz="1400"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en-GB" sz="1400" b="1">
                <a:latin typeface="Calibri" panose="020F0502020204030204" pitchFamily="34" charset="0"/>
                <a:cs typeface="Times New Roman"/>
              </a:rPr>
              <a:t>Quality and Diversity of Placement Opportunities: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Are there enough diverse and high-quality placement opportunities available?</a:t>
            </a:r>
            <a:r>
              <a:rPr lang="en-GB" sz="1400" b="1">
                <a:latin typeface="Calibri" panose="020F0502020204030204" pitchFamily="34" charset="0"/>
                <a:cs typeface="Times New Roman"/>
              </a:rPr>
              <a:t>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Evaluate placements to ensure a mix of exposure across all relevant sectors.</a:t>
            </a:r>
            <a:endParaRPr lang="en-GB" sz="1400"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en-GB" sz="1400" b="1">
                <a:latin typeface="Calibri" panose="020F0502020204030204" pitchFamily="34" charset="0"/>
                <a:cs typeface="Times New Roman"/>
              </a:rPr>
              <a:t>Accessibility and Equity: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Are placements accessible to learners regardless of location, socioeconomic background, or disabilities?</a:t>
            </a:r>
            <a:r>
              <a:rPr lang="en-GB" sz="1400" b="1">
                <a:latin typeface="Calibri" panose="020F0502020204030204" pitchFamily="34" charset="0"/>
                <a:cs typeface="Times New Roman"/>
              </a:rPr>
              <a:t>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Assess barriers to participation such as financial costs, location of placements, and bias in selection processes. </a:t>
            </a:r>
            <a:endParaRPr lang="en-GB" sz="1400"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en-GB" sz="1400" b="1">
                <a:latin typeface="Calibri" panose="020F0502020204030204" pitchFamily="34" charset="0"/>
                <a:cs typeface="Times New Roman"/>
              </a:rPr>
              <a:t>Support and Supervision: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Evaluation of adequacy of support and supervision during placements</a:t>
            </a:r>
            <a:r>
              <a:rPr lang="en-GB" sz="1400" b="1">
                <a:latin typeface="Calibri" panose="020F0502020204030204" pitchFamily="34" charset="0"/>
                <a:cs typeface="Times New Roman"/>
              </a:rPr>
              <a:t>.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Availability of mentors or supervisors, feedback mechanisms, and support systems to provide meaningful learning experiences.</a:t>
            </a:r>
            <a:endParaRPr lang="en-GB" sz="1400">
              <a:latin typeface="Calibri" panose="020F0502020204030204" pitchFamily="34" charset="0"/>
            </a:endParaRPr>
          </a:p>
          <a:p>
            <a:pPr>
              <a:buFont typeface="Arial"/>
              <a:buChar char="•"/>
            </a:pPr>
            <a:r>
              <a:rPr lang="en-GB" sz="1400" b="1">
                <a:latin typeface="Calibri" panose="020F0502020204030204" pitchFamily="34" charset="0"/>
                <a:cs typeface="Times New Roman"/>
              </a:rPr>
              <a:t>Evaluation and Feedback Mechanisms: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Is there an effective system to evaluate placement effectiveness and gather feedback from learners and host organisations?</a:t>
            </a:r>
            <a:r>
              <a:rPr lang="en-GB" sz="1400" b="1">
                <a:latin typeface="Calibri" panose="020F0502020204030204" pitchFamily="34" charset="0"/>
                <a:cs typeface="Times New Roman"/>
              </a:rPr>
              <a:t> </a:t>
            </a:r>
            <a:r>
              <a:rPr lang="en-GB" sz="1400">
                <a:latin typeface="Calibri" panose="020F0502020204030204" pitchFamily="34" charset="0"/>
                <a:cs typeface="Times New Roman"/>
              </a:rPr>
              <a:t>Implement systems for continuous improvement, such as structured feedback forms, regular reviews, and post-placement assessments, to refine the programme.</a:t>
            </a:r>
            <a:endParaRPr lang="en-GB" sz="140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GB" sz="1200">
              <a:latin typeface="Calibri" panose="020F0502020204030204" pitchFamily="34" charset="0"/>
            </a:endParaRPr>
          </a:p>
          <a:p>
            <a:endParaRPr lang="en-GB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4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g66ugjkapq9s3f17icrtvo9uju1c82"/>
</p:tagLst>
</file>

<file path=ppt/theme/theme1.xml><?xml version="1.0" encoding="utf-8"?>
<a:theme xmlns:a="http://schemas.openxmlformats.org/drawingml/2006/main" name="ICS_C&amp;P">
  <a:themeElements>
    <a:clrScheme name="ICS_C&amp;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2A46"/>
      </a:accent1>
      <a:accent2>
        <a:srgbClr val="0069B3"/>
      </a:accent2>
      <a:accent3>
        <a:srgbClr val="BF0078"/>
      </a:accent3>
      <a:accent4>
        <a:srgbClr val="65B32E"/>
      </a:accent4>
      <a:accent5>
        <a:srgbClr val="770A48"/>
      </a:accent5>
      <a:accent6>
        <a:srgbClr val="662483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74C4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73043c-0aba-435b-92ef-7bbb5fce4dda">
      <Terms xmlns="http://schemas.microsoft.com/office/infopath/2007/PartnerControls"/>
    </lcf76f155ced4ddcb4097134ff3c332f>
    <TaxCatchAll xmlns="5fd7f932-3d99-4880-8e6c-708a1add3b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A80A288A761E4BB24653DD77EB5947" ma:contentTypeVersion="12" ma:contentTypeDescription="Create a new document." ma:contentTypeScope="" ma:versionID="0121ca5b2a125abee7d0f62c9771c37f">
  <xsd:schema xmlns:xsd="http://www.w3.org/2001/XMLSchema" xmlns:xs="http://www.w3.org/2001/XMLSchema" xmlns:p="http://schemas.microsoft.com/office/2006/metadata/properties" xmlns:ns2="a673043c-0aba-435b-92ef-7bbb5fce4dda" xmlns:ns3="5fd7f932-3d99-4880-8e6c-708a1add3b5f" targetNamespace="http://schemas.microsoft.com/office/2006/metadata/properties" ma:root="true" ma:fieldsID="0bdde167cd479e160aff162a5a3273b9" ns2:_="" ns3:_="">
    <xsd:import namespace="a673043c-0aba-435b-92ef-7bbb5fce4dda"/>
    <xsd:import namespace="5fd7f932-3d99-4880-8e6c-708a1add3b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3043c-0aba-435b-92ef-7bbb5fce4d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41a27b9-f0cd-4770-b911-d8e1525d18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7f932-3d99-4880-8e6c-708a1add3b5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1b353c8-60ee-400a-9600-158b4e034ba3}" ma:internalName="TaxCatchAll" ma:showField="CatchAllData" ma:web="5fd7f932-3d99-4880-8e6c-708a1add3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696F84-14B1-40ED-9EE4-A2C6FBE782BD}">
  <ds:schemaRefs>
    <ds:schemaRef ds:uri="http://schemas.microsoft.com/office/2006/metadata/properties"/>
    <ds:schemaRef ds:uri="http://purl.org/dc/terms/"/>
    <ds:schemaRef ds:uri="http://purl.org/dc/elements/1.1/"/>
    <ds:schemaRef ds:uri="836afe46-fd6f-4d85-a4ef-521e0ff90207"/>
    <ds:schemaRef ds:uri="http://schemas.microsoft.com/sharepoint/v3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a7040a63-87cc-4d83-8411-aba3396c739b"/>
    <ds:schemaRef ds:uri="a673043c-0aba-435b-92ef-7bbb5fce4dda"/>
    <ds:schemaRef ds:uri="5fd7f932-3d99-4880-8e6c-708a1add3b5f"/>
  </ds:schemaRefs>
</ds:datastoreItem>
</file>

<file path=customXml/itemProps2.xml><?xml version="1.0" encoding="utf-8"?>
<ds:datastoreItem xmlns:ds="http://schemas.openxmlformats.org/officeDocument/2006/customXml" ds:itemID="{88CF0BEE-5FEB-451B-82C4-5B6B6E89C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3043c-0aba-435b-92ef-7bbb5fce4dda"/>
    <ds:schemaRef ds:uri="5fd7f932-3d99-4880-8e6c-708a1add3b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A2A4A3-8CE1-448D-835A-DE6261832A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  <clbl:label id="{5f35c3da-39ae-4632-9ac1-afc2f25d2852}" enabled="0" method="" siteId="{5f35c3da-39ae-4632-9ac1-afc2f25d28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17366</TotalTime>
  <Words>477</Words>
  <Application>Microsoft Office PowerPoint</Application>
  <PresentationFormat>Widescreen</PresentationFormat>
  <Paragraphs>41</Paragraphs>
  <Slides>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Calibri</vt:lpstr>
      <vt:lpstr>Lato</vt:lpstr>
      <vt:lpstr>Open Sans</vt:lpstr>
      <vt:lpstr>ICS_C&amp;P</vt:lpstr>
      <vt:lpstr>Custom Design</vt:lpstr>
      <vt:lpstr>EPIIC Conference: The workforce we need for integrated care  The challenges facing the workforce in integrated care, particularly in the East of England.   </vt:lpstr>
      <vt:lpstr>Our ICS collaboration to date</vt:lpstr>
      <vt:lpstr>Programme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Ramanda Galang Bryantama</dc:creator>
  <cp:lastModifiedBy>Brosnan-Thompson, Jennifer</cp:lastModifiedBy>
  <cp:revision>7</cp:revision>
  <cp:lastPrinted>2025-02-07T14:56:28Z</cp:lastPrinted>
  <dcterms:created xsi:type="dcterms:W3CDTF">2019-08-12T03:52:24Z</dcterms:created>
  <dcterms:modified xsi:type="dcterms:W3CDTF">2025-03-18T16:02:36Z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0x01010045A80A288A761E4BB24653DD77EB5947</vt:lpwstr>
  </property>
  <property fmtid="{D5CDD505-2E9C-101B-9397-08002B2CF9AE}" pid="3" name="MediaServiceImageTags">
    <vt:lpwstr/>
  </property>
</Properties>
</file>