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handoutMasterIdLst>
    <p:handoutMasterId r:id="rId16"/>
  </p:handoutMasterIdLst>
  <p:sldIdLst>
    <p:sldId id="258" r:id="rId5"/>
    <p:sldId id="261" r:id="rId6"/>
    <p:sldId id="283" r:id="rId7"/>
    <p:sldId id="284" r:id="rId8"/>
    <p:sldId id="282" r:id="rId9"/>
    <p:sldId id="287" r:id="rId10"/>
    <p:sldId id="288" r:id="rId11"/>
    <p:sldId id="286" r:id="rId12"/>
    <p:sldId id="289" r:id="rId13"/>
    <p:sldId id="29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2506F18-5A3B-1F6E-B83B-079949F3E436}" name="VAN DER MERWE, Hannes (NHS HERTFORDSHIRE AND WEST ESSEX ICB - 06N)" initials="VDMH(HAWEI0" userId="S::hannes.vandermerwe@nhs.net::de0e53c9-f6e8-4d0f-9a20-cb81ba320953" providerId="AD"/>
  <p188:author id="{C69FB362-ECD9-E06B-3C8D-D2BFDB7F614C}" name="INWARD, Jaron (NHS HERTFORDSHIRE AND WEST ESSEX ICB - 06N)" initials="I0" userId="S::jaron.inward@nhs.net::ad4a0fb1-adc7-40f6-8ccf-fb149fedf0b1" providerId="AD"/>
  <p188:author id="{00E2E9B1-F20F-D4FC-A1A0-4B95CB145B23}" name="MISTRETTA, Stefania (NHS HERTFORDSHIRE AND WEST ESSEX ICB - 06N)" initials="MS(HAWEI0" userId="S::stefania.mistretta@nhs.net::f41f5969-ca3e-430c-93f0-173767610c3a" providerId="AD"/>
  <p188:author id="{338F6CD1-F217-9576-C1F6-E0DA1F3102C2}" name="FORD, Delyth (NHS HERTFORDSHIRE AND WEST ESSEX ICB - 07H)" initials="FD(HAWEI0" userId="S::delyth.ford@nhs.net::151df0b0-326c-468c-a054-f2881690b1d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CD8"/>
    <a:srgbClr val="E33096"/>
    <a:srgbClr val="913ECF"/>
    <a:srgbClr val="FFD863"/>
    <a:srgbClr val="FFC000"/>
    <a:srgbClr val="43BA75"/>
    <a:srgbClr val="AE2573"/>
    <a:srgbClr val="FFA000"/>
    <a:srgbClr val="F46403"/>
    <a:srgbClr val="7030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2B3C2E5-609B-2AC9-37F2-E419E35197F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303A50D9-E3C1-FABB-F749-8A1FE369F5F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81D14CB-FE29-1C47-A861-C81FA133B93B}" type="datetimeFigureOut">
              <a:rPr lang="en-GB" smtClean="0"/>
              <a:t>30/05/2024</a:t>
            </a:fld>
            <a:endParaRPr lang="en-GB"/>
          </a:p>
        </p:txBody>
      </p:sp>
      <p:sp>
        <p:nvSpPr>
          <p:cNvPr id="4" name="Footer Placeholder 3">
            <a:extLst>
              <a:ext uri="{FF2B5EF4-FFF2-40B4-BE49-F238E27FC236}">
                <a16:creationId xmlns:a16="http://schemas.microsoft.com/office/drawing/2014/main" id="{14E69ED6-3428-11DE-120F-E543F17A516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D68C49FD-CAD4-C276-D721-975C80479D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89FC188-D68D-1A45-919E-58C8D178C492}" type="slidenum">
              <a:rPr lang="en-GB" smtClean="0"/>
              <a:t>‹#›</a:t>
            </a:fld>
            <a:endParaRPr lang="en-GB"/>
          </a:p>
        </p:txBody>
      </p:sp>
    </p:spTree>
    <p:extLst>
      <p:ext uri="{BB962C8B-B14F-4D97-AF65-F5344CB8AC3E}">
        <p14:creationId xmlns:p14="http://schemas.microsoft.com/office/powerpoint/2010/main" val="19059833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4F0272-47E4-4A1D-9E4B-33B11348E4B9}" type="datetimeFigureOut">
              <a:rPr lang="en-GB" smtClean="0"/>
              <a:t>30/05/2024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95FAF8-C11E-4D68-BDC1-C1897003BF2E}" type="slidenum">
              <a:rPr lang="en-GB" smtClean="0"/>
              <a:t>‹#›</a:t>
            </a:fld>
            <a:endParaRPr lang="en-GB"/>
          </a:p>
        </p:txBody>
      </p:sp>
    </p:spTree>
    <p:extLst>
      <p:ext uri="{BB962C8B-B14F-4D97-AF65-F5344CB8AC3E}">
        <p14:creationId xmlns:p14="http://schemas.microsoft.com/office/powerpoint/2010/main" val="3879998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6FC33464-0FEC-68D9-AA1F-C29BB74A0C9B}"/>
              </a:ext>
            </a:extLst>
          </p:cNvPr>
          <p:cNvSpPr/>
          <p:nvPr userDrawn="1"/>
        </p:nvSpPr>
        <p:spPr>
          <a:xfrm>
            <a:off x="0" y="0"/>
            <a:ext cx="12192000" cy="16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18BE5B0C-C28C-9063-C2B2-DF97255C48C4}"/>
              </a:ext>
            </a:extLst>
          </p:cNvPr>
          <p:cNvSpPr>
            <a:spLocks noGrp="1"/>
          </p:cNvSpPr>
          <p:nvPr>
            <p:ph type="ctrTitle"/>
          </p:nvPr>
        </p:nvSpPr>
        <p:spPr>
          <a:xfrm>
            <a:off x="453600" y="1947920"/>
            <a:ext cx="5371200" cy="1961679"/>
          </a:xfrm>
        </p:spPr>
        <p:txBody>
          <a:bodyPr anchor="b">
            <a:normAutofit/>
          </a:bodyPr>
          <a:lstStyle>
            <a:lvl1pPr algn="l">
              <a:defRPr sz="2400">
                <a:solidFill>
                  <a:schemeClr val="bg1"/>
                </a:solidFill>
              </a:defRPr>
            </a:lvl1pPr>
          </a:lstStyle>
          <a:p>
            <a:r>
              <a:rPr lang="en-GB"/>
              <a:t>Click to edit Master title style</a:t>
            </a:r>
          </a:p>
        </p:txBody>
      </p:sp>
      <p:sp>
        <p:nvSpPr>
          <p:cNvPr id="3" name="Subtitle 2">
            <a:extLst>
              <a:ext uri="{FF2B5EF4-FFF2-40B4-BE49-F238E27FC236}">
                <a16:creationId xmlns:a16="http://schemas.microsoft.com/office/drawing/2014/main" id="{092E6076-F0F7-D954-8553-8E27913E9B57}"/>
              </a:ext>
            </a:extLst>
          </p:cNvPr>
          <p:cNvSpPr>
            <a:spLocks noGrp="1"/>
          </p:cNvSpPr>
          <p:nvPr>
            <p:ph type="subTitle" idx="1"/>
          </p:nvPr>
        </p:nvSpPr>
        <p:spPr>
          <a:xfrm>
            <a:off x="453600" y="4204800"/>
            <a:ext cx="5371200" cy="1053000"/>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607A4F4E-EBD0-4398-E5CA-33B458F86DB2}"/>
              </a:ext>
            </a:extLst>
          </p:cNvPr>
          <p:cNvSpPr>
            <a:spLocks noGrp="1"/>
          </p:cNvSpPr>
          <p:nvPr>
            <p:ph type="dt" sz="half" idx="10"/>
          </p:nvPr>
        </p:nvSpPr>
        <p:spPr/>
        <p:txBody>
          <a:bodyPr/>
          <a:lstStyle>
            <a:lvl1pPr>
              <a:defRPr>
                <a:solidFill>
                  <a:schemeClr val="bg1"/>
                </a:solidFill>
              </a:defRPr>
            </a:lvl1pPr>
          </a:lstStyle>
          <a:p>
            <a:fld id="{E8FB2C52-EA41-6F47-9888-AA140085CA19}" type="datetimeFigureOut">
              <a:rPr lang="en-GB" smtClean="0"/>
              <a:pPr/>
              <a:t>30/05/2024</a:t>
            </a:fld>
            <a:endParaRPr lang="en-GB"/>
          </a:p>
        </p:txBody>
      </p:sp>
      <p:sp>
        <p:nvSpPr>
          <p:cNvPr id="5" name="Footer Placeholder 4">
            <a:extLst>
              <a:ext uri="{FF2B5EF4-FFF2-40B4-BE49-F238E27FC236}">
                <a16:creationId xmlns:a16="http://schemas.microsoft.com/office/drawing/2014/main" id="{3B344787-EC7B-7C8D-8914-F29CB9D1C933}"/>
              </a:ext>
            </a:extLst>
          </p:cNvPr>
          <p:cNvSpPr>
            <a:spLocks noGrp="1"/>
          </p:cNvSpPr>
          <p:nvPr>
            <p:ph type="ftr" sz="quarter" idx="11"/>
          </p:nvPr>
        </p:nvSpPr>
        <p:spPr/>
        <p:txBody>
          <a:bodyPr/>
          <a:lstStyle>
            <a:lvl1pPr>
              <a:defRPr>
                <a:solidFill>
                  <a:schemeClr val="bg1"/>
                </a:solidFill>
              </a:defRPr>
            </a:lvl1pPr>
          </a:lstStyle>
          <a:p>
            <a:endParaRPr lang="en-GB"/>
          </a:p>
        </p:txBody>
      </p:sp>
      <p:sp>
        <p:nvSpPr>
          <p:cNvPr id="6" name="Slide Number Placeholder 5">
            <a:extLst>
              <a:ext uri="{FF2B5EF4-FFF2-40B4-BE49-F238E27FC236}">
                <a16:creationId xmlns:a16="http://schemas.microsoft.com/office/drawing/2014/main" id="{AC8770B7-D587-3A7E-4AEE-8026B5CFA727}"/>
              </a:ext>
            </a:extLst>
          </p:cNvPr>
          <p:cNvSpPr>
            <a:spLocks noGrp="1"/>
          </p:cNvSpPr>
          <p:nvPr>
            <p:ph type="sldNum" sz="quarter" idx="12"/>
          </p:nvPr>
        </p:nvSpPr>
        <p:spPr/>
        <p:txBody>
          <a:bodyPr/>
          <a:lstStyle>
            <a:lvl1pPr>
              <a:defRPr>
                <a:solidFill>
                  <a:schemeClr val="bg1"/>
                </a:solidFill>
              </a:defRPr>
            </a:lvl1pPr>
          </a:lstStyle>
          <a:p>
            <a:fld id="{2052134C-DD39-9A46-9E9D-A910E1364561}" type="slidenum">
              <a:rPr lang="en-GB" smtClean="0"/>
              <a:pPr/>
              <a:t>‹#›</a:t>
            </a:fld>
            <a:endParaRPr lang="en-GB"/>
          </a:p>
        </p:txBody>
      </p:sp>
      <p:sp>
        <p:nvSpPr>
          <p:cNvPr id="10" name="Title 1">
            <a:extLst>
              <a:ext uri="{FF2B5EF4-FFF2-40B4-BE49-F238E27FC236}">
                <a16:creationId xmlns:a16="http://schemas.microsoft.com/office/drawing/2014/main" id="{CEFCA30A-4A91-AE7F-9BBE-45B4C84DB326}"/>
              </a:ext>
            </a:extLst>
          </p:cNvPr>
          <p:cNvSpPr txBox="1">
            <a:spLocks/>
          </p:cNvSpPr>
          <p:nvPr userDrawn="1"/>
        </p:nvSpPr>
        <p:spPr>
          <a:xfrm>
            <a:off x="370298" y="5735638"/>
            <a:ext cx="2819302" cy="72532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GB" sz="2200"/>
              <a:t>Working together</a:t>
            </a:r>
            <a:br>
              <a:rPr lang="en-GB" sz="2200" b="0"/>
            </a:br>
            <a:r>
              <a:rPr lang="en-GB" sz="2200" b="0"/>
              <a:t>for a healthier future</a:t>
            </a:r>
          </a:p>
        </p:txBody>
      </p:sp>
      <p:grpSp>
        <p:nvGrpSpPr>
          <p:cNvPr id="22" name="Group 21">
            <a:extLst>
              <a:ext uri="{FF2B5EF4-FFF2-40B4-BE49-F238E27FC236}">
                <a16:creationId xmlns:a16="http://schemas.microsoft.com/office/drawing/2014/main" id="{43569E4E-A10F-F5FC-5F9D-47AD78A780C1}"/>
              </a:ext>
            </a:extLst>
          </p:cNvPr>
          <p:cNvGrpSpPr/>
          <p:nvPr userDrawn="1"/>
        </p:nvGrpSpPr>
        <p:grpSpPr>
          <a:xfrm>
            <a:off x="6102830" y="694065"/>
            <a:ext cx="4699112" cy="5970259"/>
            <a:chOff x="6102830" y="694065"/>
            <a:chExt cx="4699112" cy="5970259"/>
          </a:xfrm>
        </p:grpSpPr>
        <p:grpSp>
          <p:nvGrpSpPr>
            <p:cNvPr id="12" name="Group 11">
              <a:extLst>
                <a:ext uri="{FF2B5EF4-FFF2-40B4-BE49-F238E27FC236}">
                  <a16:creationId xmlns:a16="http://schemas.microsoft.com/office/drawing/2014/main" id="{45E45926-0426-B18F-740C-87D85A61AEA9}"/>
                </a:ext>
              </a:extLst>
            </p:cNvPr>
            <p:cNvGrpSpPr/>
            <p:nvPr userDrawn="1"/>
          </p:nvGrpSpPr>
          <p:grpSpPr>
            <a:xfrm>
              <a:off x="6179124" y="2894519"/>
              <a:ext cx="2676876" cy="3113407"/>
              <a:chOff x="8526325" y="2717706"/>
              <a:chExt cx="1755642" cy="2041943"/>
            </a:xfrm>
          </p:grpSpPr>
          <p:sp>
            <p:nvSpPr>
              <p:cNvPr id="13" name="Freeform 12">
                <a:extLst>
                  <a:ext uri="{FF2B5EF4-FFF2-40B4-BE49-F238E27FC236}">
                    <a16:creationId xmlns:a16="http://schemas.microsoft.com/office/drawing/2014/main" id="{B59FBC28-51BA-935B-3C4B-3FD800C9653C}"/>
                  </a:ext>
                </a:extLst>
              </p:cNvPr>
              <p:cNvSpPr/>
              <p:nvPr/>
            </p:nvSpPr>
            <p:spPr>
              <a:xfrm>
                <a:off x="8526325" y="2717706"/>
                <a:ext cx="1698462" cy="986039"/>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43BA7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4" name="Freeform 13">
                <a:extLst>
                  <a:ext uri="{FF2B5EF4-FFF2-40B4-BE49-F238E27FC236}">
                    <a16:creationId xmlns:a16="http://schemas.microsoft.com/office/drawing/2014/main" id="{8A86505A-1025-6FFE-AAA2-A994C3393FE3}"/>
                  </a:ext>
                </a:extLst>
              </p:cNvPr>
              <p:cNvSpPr/>
              <p:nvPr/>
            </p:nvSpPr>
            <p:spPr>
              <a:xfrm>
                <a:off x="9410570" y="3285108"/>
                <a:ext cx="871397" cy="1474541"/>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43BA7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grpSp>
        <p:grpSp>
          <p:nvGrpSpPr>
            <p:cNvPr id="15" name="Group 14">
              <a:extLst>
                <a:ext uri="{FF2B5EF4-FFF2-40B4-BE49-F238E27FC236}">
                  <a16:creationId xmlns:a16="http://schemas.microsoft.com/office/drawing/2014/main" id="{589ECC8A-3FE4-2539-43E7-C4BA11D262FB}"/>
                </a:ext>
              </a:extLst>
            </p:cNvPr>
            <p:cNvGrpSpPr/>
            <p:nvPr userDrawn="1"/>
          </p:nvGrpSpPr>
          <p:grpSpPr>
            <a:xfrm>
              <a:off x="7575924" y="2109719"/>
              <a:ext cx="2676876" cy="3113407"/>
              <a:chOff x="8526325" y="2717706"/>
              <a:chExt cx="1755642" cy="2041943"/>
            </a:xfrm>
          </p:grpSpPr>
          <p:sp>
            <p:nvSpPr>
              <p:cNvPr id="16" name="Freeform 15">
                <a:extLst>
                  <a:ext uri="{FF2B5EF4-FFF2-40B4-BE49-F238E27FC236}">
                    <a16:creationId xmlns:a16="http://schemas.microsoft.com/office/drawing/2014/main" id="{D184AF44-B23F-1CAD-555C-C864A5DDC30A}"/>
                  </a:ext>
                </a:extLst>
              </p:cNvPr>
              <p:cNvSpPr/>
              <p:nvPr/>
            </p:nvSpPr>
            <p:spPr>
              <a:xfrm>
                <a:off x="8526325" y="2717706"/>
                <a:ext cx="1698462" cy="986039"/>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43BA7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7" name="Freeform 16">
                <a:extLst>
                  <a:ext uri="{FF2B5EF4-FFF2-40B4-BE49-F238E27FC236}">
                    <a16:creationId xmlns:a16="http://schemas.microsoft.com/office/drawing/2014/main" id="{FEB5C3BE-07D0-B4C2-7FF6-0F370EE37484}"/>
                  </a:ext>
                </a:extLst>
              </p:cNvPr>
              <p:cNvSpPr/>
              <p:nvPr/>
            </p:nvSpPr>
            <p:spPr>
              <a:xfrm>
                <a:off x="9410570" y="3285108"/>
                <a:ext cx="871397" cy="1474541"/>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43BA7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grpSp>
        <p:pic>
          <p:nvPicPr>
            <p:cNvPr id="18" name="Picture 17" descr="A picture containing text, gauge&#10;&#10;Description automatically generated">
              <a:extLst>
                <a:ext uri="{FF2B5EF4-FFF2-40B4-BE49-F238E27FC236}">
                  <a16:creationId xmlns:a16="http://schemas.microsoft.com/office/drawing/2014/main" id="{5AE1D3AC-6A00-3C84-96D1-0EC07BC7F26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984957" y="3804608"/>
              <a:ext cx="2946187" cy="2859716"/>
            </a:xfrm>
            <a:prstGeom prst="rect">
              <a:avLst/>
            </a:prstGeom>
          </p:spPr>
        </p:pic>
        <p:pic>
          <p:nvPicPr>
            <p:cNvPr id="19" name="Picture 18">
              <a:extLst>
                <a:ext uri="{FF2B5EF4-FFF2-40B4-BE49-F238E27FC236}">
                  <a16:creationId xmlns:a16="http://schemas.microsoft.com/office/drawing/2014/main" id="{F27CB4BF-E872-4BC7-D2F1-2B4CDBA3E26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102830" y="1680148"/>
              <a:ext cx="2946187" cy="2859716"/>
            </a:xfrm>
            <a:prstGeom prst="rect">
              <a:avLst/>
            </a:prstGeom>
          </p:spPr>
        </p:pic>
        <p:pic>
          <p:nvPicPr>
            <p:cNvPr id="20" name="Picture 19" descr="A picture containing diagram&#10;&#10;Description automatically generated">
              <a:extLst>
                <a:ext uri="{FF2B5EF4-FFF2-40B4-BE49-F238E27FC236}">
                  <a16:creationId xmlns:a16="http://schemas.microsoft.com/office/drawing/2014/main" id="{42286051-A1CA-4ABF-86FD-B60AE6E77666}"/>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352520" y="694065"/>
              <a:ext cx="2952363" cy="2859716"/>
            </a:xfrm>
            <a:prstGeom prst="rect">
              <a:avLst/>
            </a:prstGeom>
          </p:spPr>
        </p:pic>
        <p:pic>
          <p:nvPicPr>
            <p:cNvPr id="21" name="Picture 20">
              <a:extLst>
                <a:ext uri="{FF2B5EF4-FFF2-40B4-BE49-F238E27FC236}">
                  <a16:creationId xmlns:a16="http://schemas.microsoft.com/office/drawing/2014/main" id="{31FDAC0E-228C-3242-4478-CF0260860140}"/>
                </a:ext>
              </a:extLst>
            </p:cNvPr>
            <p:cNvPicPr>
              <a:picLocks noChangeAspect="1"/>
            </p:cNvPicPr>
            <p:nvPr userDrawn="1"/>
          </p:nvPicPr>
          <p:blipFill>
            <a:blip r:embed="rId5" cstate="print">
              <a:extLst>
                <a:ext uri="{28A0092B-C50C-407E-A947-70E740481C1C}">
                  <a14:useLocalDpi xmlns:a14="http://schemas.microsoft.com/office/drawing/2010/main"/>
                </a:ext>
              </a:extLst>
            </a:blip>
            <a:srcRect/>
            <a:stretch/>
          </p:blipFill>
          <p:spPr>
            <a:xfrm>
              <a:off x="8778719" y="3034012"/>
              <a:ext cx="2023223" cy="2859716"/>
            </a:xfrm>
            <a:prstGeom prst="rect">
              <a:avLst/>
            </a:prstGeom>
          </p:spPr>
        </p:pic>
      </p:grpSp>
      <p:pic>
        <p:nvPicPr>
          <p:cNvPr id="24" name="Picture 23" descr="A picture containing diagram&#10;&#10;Description automatically generated">
            <a:extLst>
              <a:ext uri="{FF2B5EF4-FFF2-40B4-BE49-F238E27FC236}">
                <a16:creationId xmlns:a16="http://schemas.microsoft.com/office/drawing/2014/main" id="{D2A0942E-C8B9-8058-0C65-440EFED2220C}"/>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86553" y="7200"/>
            <a:ext cx="3816894" cy="1592296"/>
          </a:xfrm>
          <a:prstGeom prst="rect">
            <a:avLst/>
          </a:prstGeom>
        </p:spPr>
      </p:pic>
      <p:pic>
        <p:nvPicPr>
          <p:cNvPr id="26" name="Picture 25" descr="Graphical user interface&#10;&#10;Description automatically generated">
            <a:extLst>
              <a:ext uri="{FF2B5EF4-FFF2-40B4-BE49-F238E27FC236}">
                <a16:creationId xmlns:a16="http://schemas.microsoft.com/office/drawing/2014/main" id="{930292E2-4296-DFC5-CFE0-9CEA9CF6714F}"/>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9790330" y="6476"/>
            <a:ext cx="2181515" cy="1421588"/>
          </a:xfrm>
          <a:prstGeom prst="rect">
            <a:avLst/>
          </a:prstGeom>
        </p:spPr>
      </p:pic>
    </p:spTree>
    <p:extLst>
      <p:ext uri="{BB962C8B-B14F-4D97-AF65-F5344CB8AC3E}">
        <p14:creationId xmlns:p14="http://schemas.microsoft.com/office/powerpoint/2010/main" val="3295771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only">
    <p:bg>
      <p:bgPr>
        <a:blipFill dpi="0" rotWithShape="1">
          <a:blip r:embed="rId2" cstate="print">
            <a:lum/>
            <a:extLst>
              <a:ext uri="{28A0092B-C50C-407E-A947-70E740481C1C}">
                <a14:useLocalDpi xmlns:a14="http://schemas.microsoft.com/office/drawing/2010/main"/>
              </a:ext>
            </a:extLst>
          </a:blip>
          <a:srcRect/>
          <a:stretch>
            <a:fillRect t="-9000" b="-9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82EE6DB-D3C1-C77B-12FB-399E9B33981E}"/>
              </a:ext>
            </a:extLst>
          </p:cNvPr>
          <p:cNvSpPr/>
          <p:nvPr userDrawn="1"/>
        </p:nvSpPr>
        <p:spPr>
          <a:xfrm>
            <a:off x="0" y="4328160"/>
            <a:ext cx="12192000" cy="2529840"/>
          </a:xfrm>
          <a:prstGeom prst="rect">
            <a:avLst/>
          </a:prstGeom>
          <a:gradFill>
            <a:gsLst>
              <a:gs pos="0">
                <a:schemeClr val="bg1">
                  <a:lumMod val="0"/>
                  <a:lumOff val="100000"/>
                  <a:alpha val="0"/>
                </a:schemeClr>
              </a:gs>
              <a:gs pos="88000">
                <a:schemeClr val="tx1">
                  <a:alpha val="46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328259BA-1BF6-DA04-FC4C-074CF0736084}"/>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273600" y="5653719"/>
            <a:ext cx="2671200" cy="1114345"/>
          </a:xfrm>
          <a:prstGeom prst="rect">
            <a:avLst/>
          </a:prstGeom>
        </p:spPr>
      </p:pic>
    </p:spTree>
    <p:extLst>
      <p:ext uri="{BB962C8B-B14F-4D97-AF65-F5344CB8AC3E}">
        <p14:creationId xmlns:p14="http://schemas.microsoft.com/office/powerpoint/2010/main" val="1391856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1F028-CAFA-690D-5FFF-35A28EB06380}"/>
              </a:ext>
            </a:extLst>
          </p:cNvPr>
          <p:cNvSpPr>
            <a:spLocks noGrp="1"/>
          </p:cNvSpPr>
          <p:nvPr>
            <p:ph type="title"/>
          </p:nvPr>
        </p:nvSpPr>
        <p:spPr/>
        <p:txBody>
          <a:bodyPr/>
          <a:lstStyle/>
          <a:p>
            <a:r>
              <a:rPr lang="en-GB"/>
              <a:t>Click to edit Master title style</a:t>
            </a:r>
          </a:p>
        </p:txBody>
      </p:sp>
      <p:grpSp>
        <p:nvGrpSpPr>
          <p:cNvPr id="110" name="Group 109">
            <a:extLst>
              <a:ext uri="{FF2B5EF4-FFF2-40B4-BE49-F238E27FC236}">
                <a16:creationId xmlns:a16="http://schemas.microsoft.com/office/drawing/2014/main" id="{12D23A1B-3BF5-A3BE-C76D-612A65C6B490}"/>
              </a:ext>
            </a:extLst>
          </p:cNvPr>
          <p:cNvGrpSpPr/>
          <p:nvPr userDrawn="1"/>
        </p:nvGrpSpPr>
        <p:grpSpPr>
          <a:xfrm>
            <a:off x="528061" y="2671684"/>
            <a:ext cx="3035751" cy="4085166"/>
            <a:chOff x="453600" y="1975769"/>
            <a:chExt cx="3035751" cy="4085166"/>
          </a:xfrm>
        </p:grpSpPr>
        <p:grpSp>
          <p:nvGrpSpPr>
            <p:cNvPr id="108" name="Group 107">
              <a:extLst>
                <a:ext uri="{FF2B5EF4-FFF2-40B4-BE49-F238E27FC236}">
                  <a16:creationId xmlns:a16="http://schemas.microsoft.com/office/drawing/2014/main" id="{7ABB0857-F820-E671-7D59-B6F765F8C751}"/>
                </a:ext>
              </a:extLst>
            </p:cNvPr>
            <p:cNvGrpSpPr/>
            <p:nvPr userDrawn="1"/>
          </p:nvGrpSpPr>
          <p:grpSpPr>
            <a:xfrm>
              <a:off x="453600" y="1975769"/>
              <a:ext cx="2023834" cy="2338604"/>
              <a:chOff x="453600" y="1975769"/>
              <a:chExt cx="2023834" cy="2338604"/>
            </a:xfrm>
          </p:grpSpPr>
          <p:sp>
            <p:nvSpPr>
              <p:cNvPr id="7" name="Freeform 6">
                <a:extLst>
                  <a:ext uri="{FF2B5EF4-FFF2-40B4-BE49-F238E27FC236}">
                    <a16:creationId xmlns:a16="http://schemas.microsoft.com/office/drawing/2014/main" id="{671DB64A-1B85-65AA-6868-1479B869A8BA}"/>
                  </a:ext>
                </a:extLst>
              </p:cNvPr>
              <p:cNvSpPr/>
              <p:nvPr/>
            </p:nvSpPr>
            <p:spPr>
              <a:xfrm>
                <a:off x="453600" y="1975769"/>
                <a:ext cx="2023834" cy="2338604"/>
              </a:xfrm>
              <a:custGeom>
                <a:avLst/>
                <a:gdLst/>
                <a:ahLst/>
                <a:cxnLst>
                  <a:cxn ang="3cd4">
                    <a:pos x="hc" y="t"/>
                  </a:cxn>
                  <a:cxn ang="cd2">
                    <a:pos x="l" y="vc"/>
                  </a:cxn>
                  <a:cxn ang="cd4">
                    <a:pos x="hc" y="b"/>
                  </a:cxn>
                  <a:cxn ang="0">
                    <a:pos x="r" y="vc"/>
                  </a:cxn>
                </a:cxnLst>
                <a:rect l="l" t="t" r="r" b="b"/>
                <a:pathLst>
                  <a:path w="6662" h="7698">
                    <a:moveTo>
                      <a:pt x="3334" y="0"/>
                    </a:moveTo>
                    <a:lnTo>
                      <a:pt x="0" y="1928"/>
                    </a:lnTo>
                    <a:lnTo>
                      <a:pt x="0" y="5777"/>
                    </a:lnTo>
                    <a:lnTo>
                      <a:pt x="3334" y="7698"/>
                    </a:lnTo>
                    <a:lnTo>
                      <a:pt x="6662" y="5777"/>
                    </a:lnTo>
                    <a:lnTo>
                      <a:pt x="6662" y="1928"/>
                    </a:ln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8" name="Freeform 7">
                <a:extLst>
                  <a:ext uri="{FF2B5EF4-FFF2-40B4-BE49-F238E27FC236}">
                    <a16:creationId xmlns:a16="http://schemas.microsoft.com/office/drawing/2014/main" id="{2B5711F5-4BD7-1AA4-8903-DE2FF34E8F01}"/>
                  </a:ext>
                </a:extLst>
              </p:cNvPr>
              <p:cNvSpPr/>
              <p:nvPr/>
            </p:nvSpPr>
            <p:spPr>
              <a:xfrm>
                <a:off x="491275" y="2052639"/>
                <a:ext cx="937630" cy="1586617"/>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0" name="Freeform 9">
                <a:extLst>
                  <a:ext uri="{FF2B5EF4-FFF2-40B4-BE49-F238E27FC236}">
                    <a16:creationId xmlns:a16="http://schemas.microsoft.com/office/drawing/2014/main" id="{13AE8B31-921E-F1F1-FBD2-AECCC6CA353B}"/>
                  </a:ext>
                </a:extLst>
              </p:cNvPr>
              <p:cNvSpPr/>
              <p:nvPr/>
            </p:nvSpPr>
            <p:spPr>
              <a:xfrm>
                <a:off x="1502129" y="2052639"/>
                <a:ext cx="937933" cy="1586617"/>
              </a:xfrm>
              <a:custGeom>
                <a:avLst/>
                <a:gdLst/>
                <a:ahLst/>
                <a:cxnLst>
                  <a:cxn ang="3cd4">
                    <a:pos x="hc" y="t"/>
                  </a:cxn>
                  <a:cxn ang="cd2">
                    <a:pos x="l" y="vc"/>
                  </a:cxn>
                  <a:cxn ang="cd4">
                    <a:pos x="hc" y="b"/>
                  </a:cxn>
                  <a:cxn ang="0">
                    <a:pos x="r" y="vc"/>
                  </a:cxn>
                </a:cxnLst>
                <a:rect l="l" t="t" r="r" b="b"/>
                <a:pathLst>
                  <a:path w="3088" h="5223">
                    <a:moveTo>
                      <a:pt x="2991" y="1675"/>
                    </a:moveTo>
                    <a:lnTo>
                      <a:pt x="1750" y="961"/>
                    </a:lnTo>
                    <a:lnTo>
                      <a:pt x="1750" y="961"/>
                    </a:lnTo>
                    <a:lnTo>
                      <a:pt x="1729" y="947"/>
                    </a:lnTo>
                    <a:lnTo>
                      <a:pt x="1709" y="947"/>
                    </a:lnTo>
                    <a:lnTo>
                      <a:pt x="1695" y="947"/>
                    </a:lnTo>
                    <a:lnTo>
                      <a:pt x="1681" y="947"/>
                    </a:lnTo>
                    <a:lnTo>
                      <a:pt x="1667" y="961"/>
                    </a:lnTo>
                    <a:lnTo>
                      <a:pt x="1660" y="975"/>
                    </a:lnTo>
                    <a:lnTo>
                      <a:pt x="1653" y="996"/>
                    </a:lnTo>
                    <a:lnTo>
                      <a:pt x="1646" y="1016"/>
                    </a:lnTo>
                    <a:lnTo>
                      <a:pt x="1646" y="2093"/>
                    </a:lnTo>
                    <a:lnTo>
                      <a:pt x="1646" y="2093"/>
                    </a:lnTo>
                    <a:lnTo>
                      <a:pt x="1646" y="2114"/>
                    </a:lnTo>
                    <a:lnTo>
                      <a:pt x="1640" y="2127"/>
                    </a:lnTo>
                    <a:lnTo>
                      <a:pt x="1626" y="2148"/>
                    </a:lnTo>
                    <a:lnTo>
                      <a:pt x="1619" y="2155"/>
                    </a:lnTo>
                    <a:lnTo>
                      <a:pt x="1606" y="2162"/>
                    </a:lnTo>
                    <a:lnTo>
                      <a:pt x="1585" y="2162"/>
                    </a:lnTo>
                    <a:lnTo>
                      <a:pt x="1565" y="2155"/>
                    </a:lnTo>
                    <a:lnTo>
                      <a:pt x="1551" y="2148"/>
                    </a:lnTo>
                    <a:lnTo>
                      <a:pt x="1551" y="2148"/>
                    </a:lnTo>
                    <a:lnTo>
                      <a:pt x="1510" y="2114"/>
                    </a:lnTo>
                    <a:lnTo>
                      <a:pt x="1475" y="2073"/>
                    </a:lnTo>
                    <a:lnTo>
                      <a:pt x="1454" y="2025"/>
                    </a:lnTo>
                    <a:lnTo>
                      <a:pt x="1448" y="1976"/>
                    </a:lnTo>
                    <a:lnTo>
                      <a:pt x="1454" y="899"/>
                    </a:lnTo>
                    <a:lnTo>
                      <a:pt x="1454" y="899"/>
                    </a:lnTo>
                    <a:lnTo>
                      <a:pt x="1441" y="851"/>
                    </a:lnTo>
                    <a:lnTo>
                      <a:pt x="1420" y="804"/>
                    </a:lnTo>
                    <a:lnTo>
                      <a:pt x="1393" y="762"/>
                    </a:lnTo>
                    <a:lnTo>
                      <a:pt x="1352" y="728"/>
                    </a:lnTo>
                    <a:lnTo>
                      <a:pt x="110" y="14"/>
                    </a:lnTo>
                    <a:lnTo>
                      <a:pt x="110" y="14"/>
                    </a:lnTo>
                    <a:lnTo>
                      <a:pt x="89" y="0"/>
                    </a:lnTo>
                    <a:lnTo>
                      <a:pt x="75" y="0"/>
                    </a:lnTo>
                    <a:lnTo>
                      <a:pt x="55" y="0"/>
                    </a:lnTo>
                    <a:lnTo>
                      <a:pt x="41" y="7"/>
                    </a:lnTo>
                    <a:lnTo>
                      <a:pt x="28" y="14"/>
                    </a:lnTo>
                    <a:lnTo>
                      <a:pt x="21" y="28"/>
                    </a:lnTo>
                    <a:lnTo>
                      <a:pt x="14" y="48"/>
                    </a:lnTo>
                    <a:lnTo>
                      <a:pt x="14" y="69"/>
                    </a:lnTo>
                    <a:lnTo>
                      <a:pt x="7" y="1497"/>
                    </a:lnTo>
                    <a:lnTo>
                      <a:pt x="7" y="1497"/>
                    </a:lnTo>
                    <a:lnTo>
                      <a:pt x="14" y="1544"/>
                    </a:lnTo>
                    <a:lnTo>
                      <a:pt x="34" y="1592"/>
                    </a:lnTo>
                    <a:lnTo>
                      <a:pt x="68" y="1633"/>
                    </a:lnTo>
                    <a:lnTo>
                      <a:pt x="110" y="1668"/>
                    </a:lnTo>
                    <a:lnTo>
                      <a:pt x="947" y="2148"/>
                    </a:lnTo>
                    <a:lnTo>
                      <a:pt x="947" y="2148"/>
                    </a:lnTo>
                    <a:lnTo>
                      <a:pt x="981" y="2182"/>
                    </a:lnTo>
                    <a:lnTo>
                      <a:pt x="1016" y="2224"/>
                    </a:lnTo>
                    <a:lnTo>
                      <a:pt x="1036" y="2272"/>
                    </a:lnTo>
                    <a:lnTo>
                      <a:pt x="1043" y="2319"/>
                    </a:lnTo>
                    <a:lnTo>
                      <a:pt x="1043" y="2319"/>
                    </a:lnTo>
                    <a:lnTo>
                      <a:pt x="1043" y="2340"/>
                    </a:lnTo>
                    <a:lnTo>
                      <a:pt x="1036" y="2361"/>
                    </a:lnTo>
                    <a:lnTo>
                      <a:pt x="1030" y="2375"/>
                    </a:lnTo>
                    <a:lnTo>
                      <a:pt x="1016" y="2389"/>
                    </a:lnTo>
                    <a:lnTo>
                      <a:pt x="1002" y="2389"/>
                    </a:lnTo>
                    <a:lnTo>
                      <a:pt x="981" y="2389"/>
                    </a:lnTo>
                    <a:lnTo>
                      <a:pt x="967" y="2389"/>
                    </a:lnTo>
                    <a:lnTo>
                      <a:pt x="947" y="2382"/>
                    </a:lnTo>
                    <a:lnTo>
                      <a:pt x="103" y="1894"/>
                    </a:lnTo>
                    <a:lnTo>
                      <a:pt x="103" y="1894"/>
                    </a:lnTo>
                    <a:lnTo>
                      <a:pt x="89" y="1888"/>
                    </a:lnTo>
                    <a:lnTo>
                      <a:pt x="68" y="1881"/>
                    </a:lnTo>
                    <a:lnTo>
                      <a:pt x="48" y="1881"/>
                    </a:lnTo>
                    <a:lnTo>
                      <a:pt x="34" y="1888"/>
                    </a:lnTo>
                    <a:lnTo>
                      <a:pt x="21" y="1894"/>
                    </a:lnTo>
                    <a:lnTo>
                      <a:pt x="14" y="1908"/>
                    </a:lnTo>
                    <a:lnTo>
                      <a:pt x="7" y="1929"/>
                    </a:lnTo>
                    <a:lnTo>
                      <a:pt x="7" y="1949"/>
                    </a:lnTo>
                    <a:lnTo>
                      <a:pt x="0" y="3376"/>
                    </a:lnTo>
                    <a:lnTo>
                      <a:pt x="0" y="3376"/>
                    </a:lnTo>
                    <a:lnTo>
                      <a:pt x="14" y="3425"/>
                    </a:lnTo>
                    <a:lnTo>
                      <a:pt x="34" y="3473"/>
                    </a:lnTo>
                    <a:lnTo>
                      <a:pt x="62" y="3520"/>
                    </a:lnTo>
                    <a:lnTo>
                      <a:pt x="103" y="3548"/>
                    </a:lnTo>
                    <a:lnTo>
                      <a:pt x="1345" y="4268"/>
                    </a:lnTo>
                    <a:lnTo>
                      <a:pt x="1345" y="4268"/>
                    </a:lnTo>
                    <a:lnTo>
                      <a:pt x="1366" y="4275"/>
                    </a:lnTo>
                    <a:lnTo>
                      <a:pt x="1379" y="4282"/>
                    </a:lnTo>
                    <a:lnTo>
                      <a:pt x="1400" y="4275"/>
                    </a:lnTo>
                    <a:lnTo>
                      <a:pt x="1414" y="4275"/>
                    </a:lnTo>
                    <a:lnTo>
                      <a:pt x="1427" y="4261"/>
                    </a:lnTo>
                    <a:lnTo>
                      <a:pt x="1434" y="4248"/>
                    </a:lnTo>
                    <a:lnTo>
                      <a:pt x="1441" y="4234"/>
                    </a:lnTo>
                    <a:lnTo>
                      <a:pt x="1441" y="4207"/>
                    </a:lnTo>
                    <a:lnTo>
                      <a:pt x="1448" y="3170"/>
                    </a:lnTo>
                    <a:lnTo>
                      <a:pt x="1448" y="3170"/>
                    </a:lnTo>
                    <a:lnTo>
                      <a:pt x="1448" y="3143"/>
                    </a:lnTo>
                    <a:lnTo>
                      <a:pt x="1454" y="3130"/>
                    </a:lnTo>
                    <a:lnTo>
                      <a:pt x="1461" y="3116"/>
                    </a:lnTo>
                    <a:lnTo>
                      <a:pt x="1475" y="3102"/>
                    </a:lnTo>
                    <a:lnTo>
                      <a:pt x="1489" y="3095"/>
                    </a:lnTo>
                    <a:lnTo>
                      <a:pt x="1510" y="3095"/>
                    </a:lnTo>
                    <a:lnTo>
                      <a:pt x="1524" y="3102"/>
                    </a:lnTo>
                    <a:lnTo>
                      <a:pt x="1544" y="3109"/>
                    </a:lnTo>
                    <a:lnTo>
                      <a:pt x="1544" y="3109"/>
                    </a:lnTo>
                    <a:lnTo>
                      <a:pt x="1585" y="3143"/>
                    </a:lnTo>
                    <a:lnTo>
                      <a:pt x="1612" y="3184"/>
                    </a:lnTo>
                    <a:lnTo>
                      <a:pt x="1633" y="3232"/>
                    </a:lnTo>
                    <a:lnTo>
                      <a:pt x="1640" y="3281"/>
                    </a:lnTo>
                    <a:lnTo>
                      <a:pt x="1640" y="4324"/>
                    </a:lnTo>
                    <a:lnTo>
                      <a:pt x="1640" y="4324"/>
                    </a:lnTo>
                    <a:lnTo>
                      <a:pt x="1646" y="4371"/>
                    </a:lnTo>
                    <a:lnTo>
                      <a:pt x="1667" y="4419"/>
                    </a:lnTo>
                    <a:lnTo>
                      <a:pt x="1702" y="4460"/>
                    </a:lnTo>
                    <a:lnTo>
                      <a:pt x="1736" y="4495"/>
                    </a:lnTo>
                    <a:lnTo>
                      <a:pt x="2978" y="5209"/>
                    </a:lnTo>
                    <a:lnTo>
                      <a:pt x="2978" y="5209"/>
                    </a:lnTo>
                    <a:lnTo>
                      <a:pt x="2998" y="5223"/>
                    </a:lnTo>
                    <a:lnTo>
                      <a:pt x="3019" y="5223"/>
                    </a:lnTo>
                    <a:lnTo>
                      <a:pt x="3032" y="5223"/>
                    </a:lnTo>
                    <a:lnTo>
                      <a:pt x="3053" y="5216"/>
                    </a:lnTo>
                    <a:lnTo>
                      <a:pt x="3060" y="5209"/>
                    </a:lnTo>
                    <a:lnTo>
                      <a:pt x="3074" y="5195"/>
                    </a:lnTo>
                    <a:lnTo>
                      <a:pt x="3081" y="5174"/>
                    </a:lnTo>
                    <a:lnTo>
                      <a:pt x="3081" y="5153"/>
                    </a:lnTo>
                    <a:lnTo>
                      <a:pt x="3081" y="3726"/>
                    </a:lnTo>
                    <a:lnTo>
                      <a:pt x="3081" y="3726"/>
                    </a:lnTo>
                    <a:lnTo>
                      <a:pt x="3074" y="3678"/>
                    </a:lnTo>
                    <a:lnTo>
                      <a:pt x="3053" y="3631"/>
                    </a:lnTo>
                    <a:lnTo>
                      <a:pt x="3026" y="3589"/>
                    </a:lnTo>
                    <a:lnTo>
                      <a:pt x="2985" y="3555"/>
                    </a:lnTo>
                    <a:lnTo>
                      <a:pt x="2147" y="3075"/>
                    </a:lnTo>
                    <a:lnTo>
                      <a:pt x="2147" y="3075"/>
                    </a:lnTo>
                    <a:lnTo>
                      <a:pt x="2107" y="3040"/>
                    </a:lnTo>
                    <a:lnTo>
                      <a:pt x="2079" y="2999"/>
                    </a:lnTo>
                    <a:lnTo>
                      <a:pt x="2059" y="2951"/>
                    </a:lnTo>
                    <a:lnTo>
                      <a:pt x="2052" y="2903"/>
                    </a:lnTo>
                    <a:lnTo>
                      <a:pt x="2052" y="2903"/>
                    </a:lnTo>
                    <a:lnTo>
                      <a:pt x="2052" y="2882"/>
                    </a:lnTo>
                    <a:lnTo>
                      <a:pt x="2059" y="2861"/>
                    </a:lnTo>
                    <a:lnTo>
                      <a:pt x="2066" y="2848"/>
                    </a:lnTo>
                    <a:lnTo>
                      <a:pt x="2079" y="2841"/>
                    </a:lnTo>
                    <a:lnTo>
                      <a:pt x="2093" y="2834"/>
                    </a:lnTo>
                    <a:lnTo>
                      <a:pt x="2107" y="2834"/>
                    </a:lnTo>
                    <a:lnTo>
                      <a:pt x="2127" y="2834"/>
                    </a:lnTo>
                    <a:lnTo>
                      <a:pt x="2147" y="2848"/>
                    </a:lnTo>
                    <a:lnTo>
                      <a:pt x="2985" y="3328"/>
                    </a:lnTo>
                    <a:lnTo>
                      <a:pt x="2985" y="3328"/>
                    </a:lnTo>
                    <a:lnTo>
                      <a:pt x="3005" y="3335"/>
                    </a:lnTo>
                    <a:lnTo>
                      <a:pt x="3026" y="3342"/>
                    </a:lnTo>
                    <a:lnTo>
                      <a:pt x="3039" y="3342"/>
                    </a:lnTo>
                    <a:lnTo>
                      <a:pt x="3053" y="3335"/>
                    </a:lnTo>
                    <a:lnTo>
                      <a:pt x="3067" y="3328"/>
                    </a:lnTo>
                    <a:lnTo>
                      <a:pt x="3081" y="3315"/>
                    </a:lnTo>
                    <a:lnTo>
                      <a:pt x="3081" y="3294"/>
                    </a:lnTo>
                    <a:lnTo>
                      <a:pt x="3088" y="3274"/>
                    </a:lnTo>
                    <a:lnTo>
                      <a:pt x="3088" y="1847"/>
                    </a:lnTo>
                    <a:lnTo>
                      <a:pt x="3088" y="1847"/>
                    </a:lnTo>
                    <a:lnTo>
                      <a:pt x="3081" y="1798"/>
                    </a:lnTo>
                    <a:lnTo>
                      <a:pt x="3060" y="1750"/>
                    </a:lnTo>
                    <a:lnTo>
                      <a:pt x="3026" y="1709"/>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2" name="Freeform 11">
                <a:extLst>
                  <a:ext uri="{FF2B5EF4-FFF2-40B4-BE49-F238E27FC236}">
                    <a16:creationId xmlns:a16="http://schemas.microsoft.com/office/drawing/2014/main" id="{0F6088E6-ACC8-A20D-5753-A83925EF2A64}"/>
                  </a:ext>
                </a:extLst>
              </p:cNvPr>
              <p:cNvSpPr/>
              <p:nvPr/>
            </p:nvSpPr>
            <p:spPr>
              <a:xfrm>
                <a:off x="551738" y="3188671"/>
                <a:ext cx="1827557" cy="1060985"/>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grpSp>
        <p:grpSp>
          <p:nvGrpSpPr>
            <p:cNvPr id="109" name="Group 108">
              <a:extLst>
                <a:ext uri="{FF2B5EF4-FFF2-40B4-BE49-F238E27FC236}">
                  <a16:creationId xmlns:a16="http://schemas.microsoft.com/office/drawing/2014/main" id="{8B74E49D-0B3F-86B8-776C-DF7D9F25474D}"/>
                </a:ext>
              </a:extLst>
            </p:cNvPr>
            <p:cNvGrpSpPr/>
            <p:nvPr userDrawn="1"/>
          </p:nvGrpSpPr>
          <p:grpSpPr>
            <a:xfrm>
              <a:off x="1465517" y="3722331"/>
              <a:ext cx="2023834" cy="2338604"/>
              <a:chOff x="1465517" y="3722331"/>
              <a:chExt cx="2023834" cy="2338604"/>
            </a:xfrm>
          </p:grpSpPr>
          <p:sp>
            <p:nvSpPr>
              <p:cNvPr id="31" name="Freeform 30">
                <a:extLst>
                  <a:ext uri="{FF2B5EF4-FFF2-40B4-BE49-F238E27FC236}">
                    <a16:creationId xmlns:a16="http://schemas.microsoft.com/office/drawing/2014/main" id="{75D578EC-479E-E95F-BA55-E57F5FA585F5}"/>
                  </a:ext>
                </a:extLst>
              </p:cNvPr>
              <p:cNvSpPr/>
              <p:nvPr/>
            </p:nvSpPr>
            <p:spPr>
              <a:xfrm>
                <a:off x="1465517" y="3722331"/>
                <a:ext cx="2023834" cy="2338604"/>
              </a:xfrm>
              <a:custGeom>
                <a:avLst/>
                <a:gdLst/>
                <a:ahLst/>
                <a:cxnLst>
                  <a:cxn ang="3cd4">
                    <a:pos x="hc" y="t"/>
                  </a:cxn>
                  <a:cxn ang="cd2">
                    <a:pos x="l" y="vc"/>
                  </a:cxn>
                  <a:cxn ang="cd4">
                    <a:pos x="hc" y="b"/>
                  </a:cxn>
                  <a:cxn ang="0">
                    <a:pos x="r" y="vc"/>
                  </a:cxn>
                </a:cxnLst>
                <a:rect l="l" t="t" r="r" b="b"/>
                <a:pathLst>
                  <a:path w="6662" h="7698">
                    <a:moveTo>
                      <a:pt x="3334" y="0"/>
                    </a:moveTo>
                    <a:lnTo>
                      <a:pt x="0" y="1928"/>
                    </a:lnTo>
                    <a:lnTo>
                      <a:pt x="0" y="5777"/>
                    </a:lnTo>
                    <a:lnTo>
                      <a:pt x="3334" y="7698"/>
                    </a:lnTo>
                    <a:lnTo>
                      <a:pt x="6662" y="5777"/>
                    </a:lnTo>
                    <a:lnTo>
                      <a:pt x="6662" y="1928"/>
                    </a:ln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32" name="Freeform 31">
                <a:extLst>
                  <a:ext uri="{FF2B5EF4-FFF2-40B4-BE49-F238E27FC236}">
                    <a16:creationId xmlns:a16="http://schemas.microsoft.com/office/drawing/2014/main" id="{76583236-6720-1DFF-BBA0-AA9980DE3C19}"/>
                  </a:ext>
                </a:extLst>
              </p:cNvPr>
              <p:cNvSpPr/>
              <p:nvPr/>
            </p:nvSpPr>
            <p:spPr>
              <a:xfrm>
                <a:off x="1503192" y="3799201"/>
                <a:ext cx="937630" cy="1586617"/>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34" name="Freeform 33">
                <a:extLst>
                  <a:ext uri="{FF2B5EF4-FFF2-40B4-BE49-F238E27FC236}">
                    <a16:creationId xmlns:a16="http://schemas.microsoft.com/office/drawing/2014/main" id="{A162237E-F0AA-B366-DCAB-DEBC79C52FC7}"/>
                  </a:ext>
                </a:extLst>
              </p:cNvPr>
              <p:cNvSpPr/>
              <p:nvPr/>
            </p:nvSpPr>
            <p:spPr>
              <a:xfrm>
                <a:off x="2514046" y="3799201"/>
                <a:ext cx="937933" cy="1586617"/>
              </a:xfrm>
              <a:custGeom>
                <a:avLst/>
                <a:gdLst/>
                <a:ahLst/>
                <a:cxnLst>
                  <a:cxn ang="3cd4">
                    <a:pos x="hc" y="t"/>
                  </a:cxn>
                  <a:cxn ang="cd2">
                    <a:pos x="l" y="vc"/>
                  </a:cxn>
                  <a:cxn ang="cd4">
                    <a:pos x="hc" y="b"/>
                  </a:cxn>
                  <a:cxn ang="0">
                    <a:pos x="r" y="vc"/>
                  </a:cxn>
                </a:cxnLst>
                <a:rect l="l" t="t" r="r" b="b"/>
                <a:pathLst>
                  <a:path w="3088" h="5223">
                    <a:moveTo>
                      <a:pt x="2991" y="1675"/>
                    </a:moveTo>
                    <a:lnTo>
                      <a:pt x="1750" y="961"/>
                    </a:lnTo>
                    <a:lnTo>
                      <a:pt x="1750" y="961"/>
                    </a:lnTo>
                    <a:lnTo>
                      <a:pt x="1729" y="947"/>
                    </a:lnTo>
                    <a:lnTo>
                      <a:pt x="1709" y="947"/>
                    </a:lnTo>
                    <a:lnTo>
                      <a:pt x="1695" y="947"/>
                    </a:lnTo>
                    <a:lnTo>
                      <a:pt x="1681" y="947"/>
                    </a:lnTo>
                    <a:lnTo>
                      <a:pt x="1667" y="961"/>
                    </a:lnTo>
                    <a:lnTo>
                      <a:pt x="1660" y="975"/>
                    </a:lnTo>
                    <a:lnTo>
                      <a:pt x="1653" y="996"/>
                    </a:lnTo>
                    <a:lnTo>
                      <a:pt x="1646" y="1016"/>
                    </a:lnTo>
                    <a:lnTo>
                      <a:pt x="1646" y="2093"/>
                    </a:lnTo>
                    <a:lnTo>
                      <a:pt x="1646" y="2093"/>
                    </a:lnTo>
                    <a:lnTo>
                      <a:pt x="1646" y="2114"/>
                    </a:lnTo>
                    <a:lnTo>
                      <a:pt x="1640" y="2127"/>
                    </a:lnTo>
                    <a:lnTo>
                      <a:pt x="1626" y="2148"/>
                    </a:lnTo>
                    <a:lnTo>
                      <a:pt x="1619" y="2155"/>
                    </a:lnTo>
                    <a:lnTo>
                      <a:pt x="1606" y="2162"/>
                    </a:lnTo>
                    <a:lnTo>
                      <a:pt x="1585" y="2162"/>
                    </a:lnTo>
                    <a:lnTo>
                      <a:pt x="1565" y="2155"/>
                    </a:lnTo>
                    <a:lnTo>
                      <a:pt x="1551" y="2148"/>
                    </a:lnTo>
                    <a:lnTo>
                      <a:pt x="1551" y="2148"/>
                    </a:lnTo>
                    <a:lnTo>
                      <a:pt x="1510" y="2114"/>
                    </a:lnTo>
                    <a:lnTo>
                      <a:pt x="1475" y="2073"/>
                    </a:lnTo>
                    <a:lnTo>
                      <a:pt x="1454" y="2025"/>
                    </a:lnTo>
                    <a:lnTo>
                      <a:pt x="1448" y="1976"/>
                    </a:lnTo>
                    <a:lnTo>
                      <a:pt x="1454" y="899"/>
                    </a:lnTo>
                    <a:lnTo>
                      <a:pt x="1454" y="899"/>
                    </a:lnTo>
                    <a:lnTo>
                      <a:pt x="1441" y="851"/>
                    </a:lnTo>
                    <a:lnTo>
                      <a:pt x="1420" y="804"/>
                    </a:lnTo>
                    <a:lnTo>
                      <a:pt x="1393" y="762"/>
                    </a:lnTo>
                    <a:lnTo>
                      <a:pt x="1352" y="728"/>
                    </a:lnTo>
                    <a:lnTo>
                      <a:pt x="110" y="14"/>
                    </a:lnTo>
                    <a:lnTo>
                      <a:pt x="110" y="14"/>
                    </a:lnTo>
                    <a:lnTo>
                      <a:pt x="89" y="0"/>
                    </a:lnTo>
                    <a:lnTo>
                      <a:pt x="75" y="0"/>
                    </a:lnTo>
                    <a:lnTo>
                      <a:pt x="55" y="0"/>
                    </a:lnTo>
                    <a:lnTo>
                      <a:pt x="41" y="7"/>
                    </a:lnTo>
                    <a:lnTo>
                      <a:pt x="28" y="14"/>
                    </a:lnTo>
                    <a:lnTo>
                      <a:pt x="21" y="28"/>
                    </a:lnTo>
                    <a:lnTo>
                      <a:pt x="14" y="48"/>
                    </a:lnTo>
                    <a:lnTo>
                      <a:pt x="14" y="69"/>
                    </a:lnTo>
                    <a:lnTo>
                      <a:pt x="7" y="1497"/>
                    </a:lnTo>
                    <a:lnTo>
                      <a:pt x="7" y="1497"/>
                    </a:lnTo>
                    <a:lnTo>
                      <a:pt x="14" y="1544"/>
                    </a:lnTo>
                    <a:lnTo>
                      <a:pt x="34" y="1592"/>
                    </a:lnTo>
                    <a:lnTo>
                      <a:pt x="68" y="1633"/>
                    </a:lnTo>
                    <a:lnTo>
                      <a:pt x="110" y="1668"/>
                    </a:lnTo>
                    <a:lnTo>
                      <a:pt x="947" y="2148"/>
                    </a:lnTo>
                    <a:lnTo>
                      <a:pt x="947" y="2148"/>
                    </a:lnTo>
                    <a:lnTo>
                      <a:pt x="981" y="2182"/>
                    </a:lnTo>
                    <a:lnTo>
                      <a:pt x="1016" y="2224"/>
                    </a:lnTo>
                    <a:lnTo>
                      <a:pt x="1036" y="2272"/>
                    </a:lnTo>
                    <a:lnTo>
                      <a:pt x="1043" y="2319"/>
                    </a:lnTo>
                    <a:lnTo>
                      <a:pt x="1043" y="2319"/>
                    </a:lnTo>
                    <a:lnTo>
                      <a:pt x="1043" y="2340"/>
                    </a:lnTo>
                    <a:lnTo>
                      <a:pt x="1036" y="2361"/>
                    </a:lnTo>
                    <a:lnTo>
                      <a:pt x="1030" y="2375"/>
                    </a:lnTo>
                    <a:lnTo>
                      <a:pt x="1016" y="2389"/>
                    </a:lnTo>
                    <a:lnTo>
                      <a:pt x="1002" y="2389"/>
                    </a:lnTo>
                    <a:lnTo>
                      <a:pt x="981" y="2389"/>
                    </a:lnTo>
                    <a:lnTo>
                      <a:pt x="967" y="2389"/>
                    </a:lnTo>
                    <a:lnTo>
                      <a:pt x="947" y="2382"/>
                    </a:lnTo>
                    <a:lnTo>
                      <a:pt x="103" y="1894"/>
                    </a:lnTo>
                    <a:lnTo>
                      <a:pt x="103" y="1894"/>
                    </a:lnTo>
                    <a:lnTo>
                      <a:pt x="89" y="1888"/>
                    </a:lnTo>
                    <a:lnTo>
                      <a:pt x="68" y="1881"/>
                    </a:lnTo>
                    <a:lnTo>
                      <a:pt x="48" y="1881"/>
                    </a:lnTo>
                    <a:lnTo>
                      <a:pt x="34" y="1888"/>
                    </a:lnTo>
                    <a:lnTo>
                      <a:pt x="21" y="1894"/>
                    </a:lnTo>
                    <a:lnTo>
                      <a:pt x="14" y="1908"/>
                    </a:lnTo>
                    <a:lnTo>
                      <a:pt x="7" y="1929"/>
                    </a:lnTo>
                    <a:lnTo>
                      <a:pt x="7" y="1949"/>
                    </a:lnTo>
                    <a:lnTo>
                      <a:pt x="0" y="3376"/>
                    </a:lnTo>
                    <a:lnTo>
                      <a:pt x="0" y="3376"/>
                    </a:lnTo>
                    <a:lnTo>
                      <a:pt x="14" y="3425"/>
                    </a:lnTo>
                    <a:lnTo>
                      <a:pt x="34" y="3473"/>
                    </a:lnTo>
                    <a:lnTo>
                      <a:pt x="62" y="3520"/>
                    </a:lnTo>
                    <a:lnTo>
                      <a:pt x="103" y="3548"/>
                    </a:lnTo>
                    <a:lnTo>
                      <a:pt x="1345" y="4268"/>
                    </a:lnTo>
                    <a:lnTo>
                      <a:pt x="1345" y="4268"/>
                    </a:lnTo>
                    <a:lnTo>
                      <a:pt x="1366" y="4275"/>
                    </a:lnTo>
                    <a:lnTo>
                      <a:pt x="1379" y="4282"/>
                    </a:lnTo>
                    <a:lnTo>
                      <a:pt x="1400" y="4275"/>
                    </a:lnTo>
                    <a:lnTo>
                      <a:pt x="1414" y="4275"/>
                    </a:lnTo>
                    <a:lnTo>
                      <a:pt x="1427" y="4261"/>
                    </a:lnTo>
                    <a:lnTo>
                      <a:pt x="1434" y="4248"/>
                    </a:lnTo>
                    <a:lnTo>
                      <a:pt x="1441" y="4234"/>
                    </a:lnTo>
                    <a:lnTo>
                      <a:pt x="1441" y="4207"/>
                    </a:lnTo>
                    <a:lnTo>
                      <a:pt x="1448" y="3170"/>
                    </a:lnTo>
                    <a:lnTo>
                      <a:pt x="1448" y="3170"/>
                    </a:lnTo>
                    <a:lnTo>
                      <a:pt x="1448" y="3143"/>
                    </a:lnTo>
                    <a:lnTo>
                      <a:pt x="1454" y="3130"/>
                    </a:lnTo>
                    <a:lnTo>
                      <a:pt x="1461" y="3116"/>
                    </a:lnTo>
                    <a:lnTo>
                      <a:pt x="1475" y="3102"/>
                    </a:lnTo>
                    <a:lnTo>
                      <a:pt x="1489" y="3095"/>
                    </a:lnTo>
                    <a:lnTo>
                      <a:pt x="1510" y="3095"/>
                    </a:lnTo>
                    <a:lnTo>
                      <a:pt x="1524" y="3102"/>
                    </a:lnTo>
                    <a:lnTo>
                      <a:pt x="1544" y="3109"/>
                    </a:lnTo>
                    <a:lnTo>
                      <a:pt x="1544" y="3109"/>
                    </a:lnTo>
                    <a:lnTo>
                      <a:pt x="1585" y="3143"/>
                    </a:lnTo>
                    <a:lnTo>
                      <a:pt x="1612" y="3184"/>
                    </a:lnTo>
                    <a:lnTo>
                      <a:pt x="1633" y="3232"/>
                    </a:lnTo>
                    <a:lnTo>
                      <a:pt x="1640" y="3281"/>
                    </a:lnTo>
                    <a:lnTo>
                      <a:pt x="1640" y="4324"/>
                    </a:lnTo>
                    <a:lnTo>
                      <a:pt x="1640" y="4324"/>
                    </a:lnTo>
                    <a:lnTo>
                      <a:pt x="1646" y="4371"/>
                    </a:lnTo>
                    <a:lnTo>
                      <a:pt x="1667" y="4419"/>
                    </a:lnTo>
                    <a:lnTo>
                      <a:pt x="1702" y="4460"/>
                    </a:lnTo>
                    <a:lnTo>
                      <a:pt x="1736" y="4495"/>
                    </a:lnTo>
                    <a:lnTo>
                      <a:pt x="2978" y="5209"/>
                    </a:lnTo>
                    <a:lnTo>
                      <a:pt x="2978" y="5209"/>
                    </a:lnTo>
                    <a:lnTo>
                      <a:pt x="2998" y="5223"/>
                    </a:lnTo>
                    <a:lnTo>
                      <a:pt x="3019" y="5223"/>
                    </a:lnTo>
                    <a:lnTo>
                      <a:pt x="3032" y="5223"/>
                    </a:lnTo>
                    <a:lnTo>
                      <a:pt x="3053" y="5216"/>
                    </a:lnTo>
                    <a:lnTo>
                      <a:pt x="3060" y="5209"/>
                    </a:lnTo>
                    <a:lnTo>
                      <a:pt x="3074" y="5195"/>
                    </a:lnTo>
                    <a:lnTo>
                      <a:pt x="3081" y="5174"/>
                    </a:lnTo>
                    <a:lnTo>
                      <a:pt x="3081" y="5153"/>
                    </a:lnTo>
                    <a:lnTo>
                      <a:pt x="3081" y="3726"/>
                    </a:lnTo>
                    <a:lnTo>
                      <a:pt x="3081" y="3726"/>
                    </a:lnTo>
                    <a:lnTo>
                      <a:pt x="3074" y="3678"/>
                    </a:lnTo>
                    <a:lnTo>
                      <a:pt x="3053" y="3631"/>
                    </a:lnTo>
                    <a:lnTo>
                      <a:pt x="3026" y="3589"/>
                    </a:lnTo>
                    <a:lnTo>
                      <a:pt x="2985" y="3555"/>
                    </a:lnTo>
                    <a:lnTo>
                      <a:pt x="2147" y="3075"/>
                    </a:lnTo>
                    <a:lnTo>
                      <a:pt x="2147" y="3075"/>
                    </a:lnTo>
                    <a:lnTo>
                      <a:pt x="2107" y="3040"/>
                    </a:lnTo>
                    <a:lnTo>
                      <a:pt x="2079" y="2999"/>
                    </a:lnTo>
                    <a:lnTo>
                      <a:pt x="2059" y="2951"/>
                    </a:lnTo>
                    <a:lnTo>
                      <a:pt x="2052" y="2903"/>
                    </a:lnTo>
                    <a:lnTo>
                      <a:pt x="2052" y="2903"/>
                    </a:lnTo>
                    <a:lnTo>
                      <a:pt x="2052" y="2882"/>
                    </a:lnTo>
                    <a:lnTo>
                      <a:pt x="2059" y="2861"/>
                    </a:lnTo>
                    <a:lnTo>
                      <a:pt x="2066" y="2848"/>
                    </a:lnTo>
                    <a:lnTo>
                      <a:pt x="2079" y="2841"/>
                    </a:lnTo>
                    <a:lnTo>
                      <a:pt x="2093" y="2834"/>
                    </a:lnTo>
                    <a:lnTo>
                      <a:pt x="2107" y="2834"/>
                    </a:lnTo>
                    <a:lnTo>
                      <a:pt x="2127" y="2834"/>
                    </a:lnTo>
                    <a:lnTo>
                      <a:pt x="2147" y="2848"/>
                    </a:lnTo>
                    <a:lnTo>
                      <a:pt x="2985" y="3328"/>
                    </a:lnTo>
                    <a:lnTo>
                      <a:pt x="2985" y="3328"/>
                    </a:lnTo>
                    <a:lnTo>
                      <a:pt x="3005" y="3335"/>
                    </a:lnTo>
                    <a:lnTo>
                      <a:pt x="3026" y="3342"/>
                    </a:lnTo>
                    <a:lnTo>
                      <a:pt x="3039" y="3342"/>
                    </a:lnTo>
                    <a:lnTo>
                      <a:pt x="3053" y="3335"/>
                    </a:lnTo>
                    <a:lnTo>
                      <a:pt x="3067" y="3328"/>
                    </a:lnTo>
                    <a:lnTo>
                      <a:pt x="3081" y="3315"/>
                    </a:lnTo>
                    <a:lnTo>
                      <a:pt x="3081" y="3294"/>
                    </a:lnTo>
                    <a:lnTo>
                      <a:pt x="3088" y="3274"/>
                    </a:lnTo>
                    <a:lnTo>
                      <a:pt x="3088" y="1847"/>
                    </a:lnTo>
                    <a:lnTo>
                      <a:pt x="3088" y="1847"/>
                    </a:lnTo>
                    <a:lnTo>
                      <a:pt x="3081" y="1798"/>
                    </a:lnTo>
                    <a:lnTo>
                      <a:pt x="3060" y="1750"/>
                    </a:lnTo>
                    <a:lnTo>
                      <a:pt x="3026" y="1709"/>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36" name="Freeform 35">
                <a:extLst>
                  <a:ext uri="{FF2B5EF4-FFF2-40B4-BE49-F238E27FC236}">
                    <a16:creationId xmlns:a16="http://schemas.microsoft.com/office/drawing/2014/main" id="{38269649-EB04-55C5-3162-81DE468861B3}"/>
                  </a:ext>
                </a:extLst>
              </p:cNvPr>
              <p:cNvSpPr/>
              <p:nvPr/>
            </p:nvSpPr>
            <p:spPr>
              <a:xfrm>
                <a:off x="1563655" y="4935234"/>
                <a:ext cx="1827557" cy="1060985"/>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grpSp>
      </p:grpSp>
      <p:grpSp>
        <p:nvGrpSpPr>
          <p:cNvPr id="122" name="Group 121">
            <a:extLst>
              <a:ext uri="{FF2B5EF4-FFF2-40B4-BE49-F238E27FC236}">
                <a16:creationId xmlns:a16="http://schemas.microsoft.com/office/drawing/2014/main" id="{89B5EF14-33B3-348F-39CC-EA1CD0FEE9D6}"/>
              </a:ext>
            </a:extLst>
          </p:cNvPr>
          <p:cNvGrpSpPr/>
          <p:nvPr userDrawn="1"/>
        </p:nvGrpSpPr>
        <p:grpSpPr>
          <a:xfrm>
            <a:off x="2551069" y="2671684"/>
            <a:ext cx="3035751" cy="4085166"/>
            <a:chOff x="453600" y="1975769"/>
            <a:chExt cx="3035751" cy="4085166"/>
          </a:xfrm>
        </p:grpSpPr>
        <p:grpSp>
          <p:nvGrpSpPr>
            <p:cNvPr id="123" name="Group 122">
              <a:extLst>
                <a:ext uri="{FF2B5EF4-FFF2-40B4-BE49-F238E27FC236}">
                  <a16:creationId xmlns:a16="http://schemas.microsoft.com/office/drawing/2014/main" id="{70C90FD8-8A86-6327-9CFC-65E67A502FD4}"/>
                </a:ext>
              </a:extLst>
            </p:cNvPr>
            <p:cNvGrpSpPr/>
            <p:nvPr userDrawn="1"/>
          </p:nvGrpSpPr>
          <p:grpSpPr>
            <a:xfrm>
              <a:off x="453600" y="1975769"/>
              <a:ext cx="2023834" cy="2338604"/>
              <a:chOff x="453600" y="1975769"/>
              <a:chExt cx="2023834" cy="2338604"/>
            </a:xfrm>
          </p:grpSpPr>
          <p:sp>
            <p:nvSpPr>
              <p:cNvPr id="129" name="Freeform 128">
                <a:extLst>
                  <a:ext uri="{FF2B5EF4-FFF2-40B4-BE49-F238E27FC236}">
                    <a16:creationId xmlns:a16="http://schemas.microsoft.com/office/drawing/2014/main" id="{12581A93-6B17-32E4-5A0A-9A224B76B71B}"/>
                  </a:ext>
                </a:extLst>
              </p:cNvPr>
              <p:cNvSpPr/>
              <p:nvPr/>
            </p:nvSpPr>
            <p:spPr>
              <a:xfrm>
                <a:off x="453600" y="1975769"/>
                <a:ext cx="2023834" cy="2338604"/>
              </a:xfrm>
              <a:custGeom>
                <a:avLst/>
                <a:gdLst/>
                <a:ahLst/>
                <a:cxnLst>
                  <a:cxn ang="3cd4">
                    <a:pos x="hc" y="t"/>
                  </a:cxn>
                  <a:cxn ang="cd2">
                    <a:pos x="l" y="vc"/>
                  </a:cxn>
                  <a:cxn ang="cd4">
                    <a:pos x="hc" y="b"/>
                  </a:cxn>
                  <a:cxn ang="0">
                    <a:pos x="r" y="vc"/>
                  </a:cxn>
                </a:cxnLst>
                <a:rect l="l" t="t" r="r" b="b"/>
                <a:pathLst>
                  <a:path w="6662" h="7698">
                    <a:moveTo>
                      <a:pt x="3334" y="0"/>
                    </a:moveTo>
                    <a:lnTo>
                      <a:pt x="0" y="1928"/>
                    </a:lnTo>
                    <a:lnTo>
                      <a:pt x="0" y="5777"/>
                    </a:lnTo>
                    <a:lnTo>
                      <a:pt x="3334" y="7698"/>
                    </a:lnTo>
                    <a:lnTo>
                      <a:pt x="6662" y="5777"/>
                    </a:lnTo>
                    <a:lnTo>
                      <a:pt x="6662" y="1928"/>
                    </a:ln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30" name="Freeform 129">
                <a:extLst>
                  <a:ext uri="{FF2B5EF4-FFF2-40B4-BE49-F238E27FC236}">
                    <a16:creationId xmlns:a16="http://schemas.microsoft.com/office/drawing/2014/main" id="{AB251C02-A01B-BEDD-C986-E1AD3D6018FB}"/>
                  </a:ext>
                </a:extLst>
              </p:cNvPr>
              <p:cNvSpPr/>
              <p:nvPr/>
            </p:nvSpPr>
            <p:spPr>
              <a:xfrm>
                <a:off x="491275" y="2052639"/>
                <a:ext cx="937630" cy="1586617"/>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31" name="Freeform 130">
                <a:extLst>
                  <a:ext uri="{FF2B5EF4-FFF2-40B4-BE49-F238E27FC236}">
                    <a16:creationId xmlns:a16="http://schemas.microsoft.com/office/drawing/2014/main" id="{47102A30-B51E-6350-1DC1-F635866C2F9F}"/>
                  </a:ext>
                </a:extLst>
              </p:cNvPr>
              <p:cNvSpPr/>
              <p:nvPr/>
            </p:nvSpPr>
            <p:spPr>
              <a:xfrm>
                <a:off x="1502129" y="2052639"/>
                <a:ext cx="937933" cy="1586617"/>
              </a:xfrm>
              <a:custGeom>
                <a:avLst/>
                <a:gdLst/>
                <a:ahLst/>
                <a:cxnLst>
                  <a:cxn ang="3cd4">
                    <a:pos x="hc" y="t"/>
                  </a:cxn>
                  <a:cxn ang="cd2">
                    <a:pos x="l" y="vc"/>
                  </a:cxn>
                  <a:cxn ang="cd4">
                    <a:pos x="hc" y="b"/>
                  </a:cxn>
                  <a:cxn ang="0">
                    <a:pos x="r" y="vc"/>
                  </a:cxn>
                </a:cxnLst>
                <a:rect l="l" t="t" r="r" b="b"/>
                <a:pathLst>
                  <a:path w="3088" h="5223">
                    <a:moveTo>
                      <a:pt x="2991" y="1675"/>
                    </a:moveTo>
                    <a:lnTo>
                      <a:pt x="1750" y="961"/>
                    </a:lnTo>
                    <a:lnTo>
                      <a:pt x="1750" y="961"/>
                    </a:lnTo>
                    <a:lnTo>
                      <a:pt x="1729" y="947"/>
                    </a:lnTo>
                    <a:lnTo>
                      <a:pt x="1709" y="947"/>
                    </a:lnTo>
                    <a:lnTo>
                      <a:pt x="1695" y="947"/>
                    </a:lnTo>
                    <a:lnTo>
                      <a:pt x="1681" y="947"/>
                    </a:lnTo>
                    <a:lnTo>
                      <a:pt x="1667" y="961"/>
                    </a:lnTo>
                    <a:lnTo>
                      <a:pt x="1660" y="975"/>
                    </a:lnTo>
                    <a:lnTo>
                      <a:pt x="1653" y="996"/>
                    </a:lnTo>
                    <a:lnTo>
                      <a:pt x="1646" y="1016"/>
                    </a:lnTo>
                    <a:lnTo>
                      <a:pt x="1646" y="2093"/>
                    </a:lnTo>
                    <a:lnTo>
                      <a:pt x="1646" y="2093"/>
                    </a:lnTo>
                    <a:lnTo>
                      <a:pt x="1646" y="2114"/>
                    </a:lnTo>
                    <a:lnTo>
                      <a:pt x="1640" y="2127"/>
                    </a:lnTo>
                    <a:lnTo>
                      <a:pt x="1626" y="2148"/>
                    </a:lnTo>
                    <a:lnTo>
                      <a:pt x="1619" y="2155"/>
                    </a:lnTo>
                    <a:lnTo>
                      <a:pt x="1606" y="2162"/>
                    </a:lnTo>
                    <a:lnTo>
                      <a:pt x="1585" y="2162"/>
                    </a:lnTo>
                    <a:lnTo>
                      <a:pt x="1565" y="2155"/>
                    </a:lnTo>
                    <a:lnTo>
                      <a:pt x="1551" y="2148"/>
                    </a:lnTo>
                    <a:lnTo>
                      <a:pt x="1551" y="2148"/>
                    </a:lnTo>
                    <a:lnTo>
                      <a:pt x="1510" y="2114"/>
                    </a:lnTo>
                    <a:lnTo>
                      <a:pt x="1475" y="2073"/>
                    </a:lnTo>
                    <a:lnTo>
                      <a:pt x="1454" y="2025"/>
                    </a:lnTo>
                    <a:lnTo>
                      <a:pt x="1448" y="1976"/>
                    </a:lnTo>
                    <a:lnTo>
                      <a:pt x="1454" y="899"/>
                    </a:lnTo>
                    <a:lnTo>
                      <a:pt x="1454" y="899"/>
                    </a:lnTo>
                    <a:lnTo>
                      <a:pt x="1441" y="851"/>
                    </a:lnTo>
                    <a:lnTo>
                      <a:pt x="1420" y="804"/>
                    </a:lnTo>
                    <a:lnTo>
                      <a:pt x="1393" y="762"/>
                    </a:lnTo>
                    <a:lnTo>
                      <a:pt x="1352" y="728"/>
                    </a:lnTo>
                    <a:lnTo>
                      <a:pt x="110" y="14"/>
                    </a:lnTo>
                    <a:lnTo>
                      <a:pt x="110" y="14"/>
                    </a:lnTo>
                    <a:lnTo>
                      <a:pt x="89" y="0"/>
                    </a:lnTo>
                    <a:lnTo>
                      <a:pt x="75" y="0"/>
                    </a:lnTo>
                    <a:lnTo>
                      <a:pt x="55" y="0"/>
                    </a:lnTo>
                    <a:lnTo>
                      <a:pt x="41" y="7"/>
                    </a:lnTo>
                    <a:lnTo>
                      <a:pt x="28" y="14"/>
                    </a:lnTo>
                    <a:lnTo>
                      <a:pt x="21" y="28"/>
                    </a:lnTo>
                    <a:lnTo>
                      <a:pt x="14" y="48"/>
                    </a:lnTo>
                    <a:lnTo>
                      <a:pt x="14" y="69"/>
                    </a:lnTo>
                    <a:lnTo>
                      <a:pt x="7" y="1497"/>
                    </a:lnTo>
                    <a:lnTo>
                      <a:pt x="7" y="1497"/>
                    </a:lnTo>
                    <a:lnTo>
                      <a:pt x="14" y="1544"/>
                    </a:lnTo>
                    <a:lnTo>
                      <a:pt x="34" y="1592"/>
                    </a:lnTo>
                    <a:lnTo>
                      <a:pt x="68" y="1633"/>
                    </a:lnTo>
                    <a:lnTo>
                      <a:pt x="110" y="1668"/>
                    </a:lnTo>
                    <a:lnTo>
                      <a:pt x="947" y="2148"/>
                    </a:lnTo>
                    <a:lnTo>
                      <a:pt x="947" y="2148"/>
                    </a:lnTo>
                    <a:lnTo>
                      <a:pt x="981" y="2182"/>
                    </a:lnTo>
                    <a:lnTo>
                      <a:pt x="1016" y="2224"/>
                    </a:lnTo>
                    <a:lnTo>
                      <a:pt x="1036" y="2272"/>
                    </a:lnTo>
                    <a:lnTo>
                      <a:pt x="1043" y="2319"/>
                    </a:lnTo>
                    <a:lnTo>
                      <a:pt x="1043" y="2319"/>
                    </a:lnTo>
                    <a:lnTo>
                      <a:pt x="1043" y="2340"/>
                    </a:lnTo>
                    <a:lnTo>
                      <a:pt x="1036" y="2361"/>
                    </a:lnTo>
                    <a:lnTo>
                      <a:pt x="1030" y="2375"/>
                    </a:lnTo>
                    <a:lnTo>
                      <a:pt x="1016" y="2389"/>
                    </a:lnTo>
                    <a:lnTo>
                      <a:pt x="1002" y="2389"/>
                    </a:lnTo>
                    <a:lnTo>
                      <a:pt x="981" y="2389"/>
                    </a:lnTo>
                    <a:lnTo>
                      <a:pt x="967" y="2389"/>
                    </a:lnTo>
                    <a:lnTo>
                      <a:pt x="947" y="2382"/>
                    </a:lnTo>
                    <a:lnTo>
                      <a:pt x="103" y="1894"/>
                    </a:lnTo>
                    <a:lnTo>
                      <a:pt x="103" y="1894"/>
                    </a:lnTo>
                    <a:lnTo>
                      <a:pt x="89" y="1888"/>
                    </a:lnTo>
                    <a:lnTo>
                      <a:pt x="68" y="1881"/>
                    </a:lnTo>
                    <a:lnTo>
                      <a:pt x="48" y="1881"/>
                    </a:lnTo>
                    <a:lnTo>
                      <a:pt x="34" y="1888"/>
                    </a:lnTo>
                    <a:lnTo>
                      <a:pt x="21" y="1894"/>
                    </a:lnTo>
                    <a:lnTo>
                      <a:pt x="14" y="1908"/>
                    </a:lnTo>
                    <a:lnTo>
                      <a:pt x="7" y="1929"/>
                    </a:lnTo>
                    <a:lnTo>
                      <a:pt x="7" y="1949"/>
                    </a:lnTo>
                    <a:lnTo>
                      <a:pt x="0" y="3376"/>
                    </a:lnTo>
                    <a:lnTo>
                      <a:pt x="0" y="3376"/>
                    </a:lnTo>
                    <a:lnTo>
                      <a:pt x="14" y="3425"/>
                    </a:lnTo>
                    <a:lnTo>
                      <a:pt x="34" y="3473"/>
                    </a:lnTo>
                    <a:lnTo>
                      <a:pt x="62" y="3520"/>
                    </a:lnTo>
                    <a:lnTo>
                      <a:pt x="103" y="3548"/>
                    </a:lnTo>
                    <a:lnTo>
                      <a:pt x="1345" y="4268"/>
                    </a:lnTo>
                    <a:lnTo>
                      <a:pt x="1345" y="4268"/>
                    </a:lnTo>
                    <a:lnTo>
                      <a:pt x="1366" y="4275"/>
                    </a:lnTo>
                    <a:lnTo>
                      <a:pt x="1379" y="4282"/>
                    </a:lnTo>
                    <a:lnTo>
                      <a:pt x="1400" y="4275"/>
                    </a:lnTo>
                    <a:lnTo>
                      <a:pt x="1414" y="4275"/>
                    </a:lnTo>
                    <a:lnTo>
                      <a:pt x="1427" y="4261"/>
                    </a:lnTo>
                    <a:lnTo>
                      <a:pt x="1434" y="4248"/>
                    </a:lnTo>
                    <a:lnTo>
                      <a:pt x="1441" y="4234"/>
                    </a:lnTo>
                    <a:lnTo>
                      <a:pt x="1441" y="4207"/>
                    </a:lnTo>
                    <a:lnTo>
                      <a:pt x="1448" y="3170"/>
                    </a:lnTo>
                    <a:lnTo>
                      <a:pt x="1448" y="3170"/>
                    </a:lnTo>
                    <a:lnTo>
                      <a:pt x="1448" y="3143"/>
                    </a:lnTo>
                    <a:lnTo>
                      <a:pt x="1454" y="3130"/>
                    </a:lnTo>
                    <a:lnTo>
                      <a:pt x="1461" y="3116"/>
                    </a:lnTo>
                    <a:lnTo>
                      <a:pt x="1475" y="3102"/>
                    </a:lnTo>
                    <a:lnTo>
                      <a:pt x="1489" y="3095"/>
                    </a:lnTo>
                    <a:lnTo>
                      <a:pt x="1510" y="3095"/>
                    </a:lnTo>
                    <a:lnTo>
                      <a:pt x="1524" y="3102"/>
                    </a:lnTo>
                    <a:lnTo>
                      <a:pt x="1544" y="3109"/>
                    </a:lnTo>
                    <a:lnTo>
                      <a:pt x="1544" y="3109"/>
                    </a:lnTo>
                    <a:lnTo>
                      <a:pt x="1585" y="3143"/>
                    </a:lnTo>
                    <a:lnTo>
                      <a:pt x="1612" y="3184"/>
                    </a:lnTo>
                    <a:lnTo>
                      <a:pt x="1633" y="3232"/>
                    </a:lnTo>
                    <a:lnTo>
                      <a:pt x="1640" y="3281"/>
                    </a:lnTo>
                    <a:lnTo>
                      <a:pt x="1640" y="4324"/>
                    </a:lnTo>
                    <a:lnTo>
                      <a:pt x="1640" y="4324"/>
                    </a:lnTo>
                    <a:lnTo>
                      <a:pt x="1646" y="4371"/>
                    </a:lnTo>
                    <a:lnTo>
                      <a:pt x="1667" y="4419"/>
                    </a:lnTo>
                    <a:lnTo>
                      <a:pt x="1702" y="4460"/>
                    </a:lnTo>
                    <a:lnTo>
                      <a:pt x="1736" y="4495"/>
                    </a:lnTo>
                    <a:lnTo>
                      <a:pt x="2978" y="5209"/>
                    </a:lnTo>
                    <a:lnTo>
                      <a:pt x="2978" y="5209"/>
                    </a:lnTo>
                    <a:lnTo>
                      <a:pt x="2998" y="5223"/>
                    </a:lnTo>
                    <a:lnTo>
                      <a:pt x="3019" y="5223"/>
                    </a:lnTo>
                    <a:lnTo>
                      <a:pt x="3032" y="5223"/>
                    </a:lnTo>
                    <a:lnTo>
                      <a:pt x="3053" y="5216"/>
                    </a:lnTo>
                    <a:lnTo>
                      <a:pt x="3060" y="5209"/>
                    </a:lnTo>
                    <a:lnTo>
                      <a:pt x="3074" y="5195"/>
                    </a:lnTo>
                    <a:lnTo>
                      <a:pt x="3081" y="5174"/>
                    </a:lnTo>
                    <a:lnTo>
                      <a:pt x="3081" y="5153"/>
                    </a:lnTo>
                    <a:lnTo>
                      <a:pt x="3081" y="3726"/>
                    </a:lnTo>
                    <a:lnTo>
                      <a:pt x="3081" y="3726"/>
                    </a:lnTo>
                    <a:lnTo>
                      <a:pt x="3074" y="3678"/>
                    </a:lnTo>
                    <a:lnTo>
                      <a:pt x="3053" y="3631"/>
                    </a:lnTo>
                    <a:lnTo>
                      <a:pt x="3026" y="3589"/>
                    </a:lnTo>
                    <a:lnTo>
                      <a:pt x="2985" y="3555"/>
                    </a:lnTo>
                    <a:lnTo>
                      <a:pt x="2147" y="3075"/>
                    </a:lnTo>
                    <a:lnTo>
                      <a:pt x="2147" y="3075"/>
                    </a:lnTo>
                    <a:lnTo>
                      <a:pt x="2107" y="3040"/>
                    </a:lnTo>
                    <a:lnTo>
                      <a:pt x="2079" y="2999"/>
                    </a:lnTo>
                    <a:lnTo>
                      <a:pt x="2059" y="2951"/>
                    </a:lnTo>
                    <a:lnTo>
                      <a:pt x="2052" y="2903"/>
                    </a:lnTo>
                    <a:lnTo>
                      <a:pt x="2052" y="2903"/>
                    </a:lnTo>
                    <a:lnTo>
                      <a:pt x="2052" y="2882"/>
                    </a:lnTo>
                    <a:lnTo>
                      <a:pt x="2059" y="2861"/>
                    </a:lnTo>
                    <a:lnTo>
                      <a:pt x="2066" y="2848"/>
                    </a:lnTo>
                    <a:lnTo>
                      <a:pt x="2079" y="2841"/>
                    </a:lnTo>
                    <a:lnTo>
                      <a:pt x="2093" y="2834"/>
                    </a:lnTo>
                    <a:lnTo>
                      <a:pt x="2107" y="2834"/>
                    </a:lnTo>
                    <a:lnTo>
                      <a:pt x="2127" y="2834"/>
                    </a:lnTo>
                    <a:lnTo>
                      <a:pt x="2147" y="2848"/>
                    </a:lnTo>
                    <a:lnTo>
                      <a:pt x="2985" y="3328"/>
                    </a:lnTo>
                    <a:lnTo>
                      <a:pt x="2985" y="3328"/>
                    </a:lnTo>
                    <a:lnTo>
                      <a:pt x="3005" y="3335"/>
                    </a:lnTo>
                    <a:lnTo>
                      <a:pt x="3026" y="3342"/>
                    </a:lnTo>
                    <a:lnTo>
                      <a:pt x="3039" y="3342"/>
                    </a:lnTo>
                    <a:lnTo>
                      <a:pt x="3053" y="3335"/>
                    </a:lnTo>
                    <a:lnTo>
                      <a:pt x="3067" y="3328"/>
                    </a:lnTo>
                    <a:lnTo>
                      <a:pt x="3081" y="3315"/>
                    </a:lnTo>
                    <a:lnTo>
                      <a:pt x="3081" y="3294"/>
                    </a:lnTo>
                    <a:lnTo>
                      <a:pt x="3088" y="3274"/>
                    </a:lnTo>
                    <a:lnTo>
                      <a:pt x="3088" y="1847"/>
                    </a:lnTo>
                    <a:lnTo>
                      <a:pt x="3088" y="1847"/>
                    </a:lnTo>
                    <a:lnTo>
                      <a:pt x="3081" y="1798"/>
                    </a:lnTo>
                    <a:lnTo>
                      <a:pt x="3060" y="1750"/>
                    </a:lnTo>
                    <a:lnTo>
                      <a:pt x="3026" y="1709"/>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32" name="Freeform 131">
                <a:extLst>
                  <a:ext uri="{FF2B5EF4-FFF2-40B4-BE49-F238E27FC236}">
                    <a16:creationId xmlns:a16="http://schemas.microsoft.com/office/drawing/2014/main" id="{9AFFA867-3917-A4B6-EEEF-3AA1B91D9E60}"/>
                  </a:ext>
                </a:extLst>
              </p:cNvPr>
              <p:cNvSpPr/>
              <p:nvPr/>
            </p:nvSpPr>
            <p:spPr>
              <a:xfrm>
                <a:off x="551738" y="3188671"/>
                <a:ext cx="1827557" cy="1060985"/>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grpSp>
        <p:grpSp>
          <p:nvGrpSpPr>
            <p:cNvPr id="124" name="Group 123">
              <a:extLst>
                <a:ext uri="{FF2B5EF4-FFF2-40B4-BE49-F238E27FC236}">
                  <a16:creationId xmlns:a16="http://schemas.microsoft.com/office/drawing/2014/main" id="{CDC15192-7D00-35B5-8B48-7AB8350B046C}"/>
                </a:ext>
              </a:extLst>
            </p:cNvPr>
            <p:cNvGrpSpPr/>
            <p:nvPr userDrawn="1"/>
          </p:nvGrpSpPr>
          <p:grpSpPr>
            <a:xfrm>
              <a:off x="1465517" y="3722331"/>
              <a:ext cx="2023834" cy="2338604"/>
              <a:chOff x="1465517" y="3722331"/>
              <a:chExt cx="2023834" cy="2338604"/>
            </a:xfrm>
          </p:grpSpPr>
          <p:sp>
            <p:nvSpPr>
              <p:cNvPr id="125" name="Freeform 124">
                <a:extLst>
                  <a:ext uri="{FF2B5EF4-FFF2-40B4-BE49-F238E27FC236}">
                    <a16:creationId xmlns:a16="http://schemas.microsoft.com/office/drawing/2014/main" id="{AA00FECE-6CBA-325F-CE92-3001486DEAA9}"/>
                  </a:ext>
                </a:extLst>
              </p:cNvPr>
              <p:cNvSpPr/>
              <p:nvPr/>
            </p:nvSpPr>
            <p:spPr>
              <a:xfrm>
                <a:off x="1465517" y="3722331"/>
                <a:ext cx="2023834" cy="2338604"/>
              </a:xfrm>
              <a:custGeom>
                <a:avLst/>
                <a:gdLst/>
                <a:ahLst/>
                <a:cxnLst>
                  <a:cxn ang="3cd4">
                    <a:pos x="hc" y="t"/>
                  </a:cxn>
                  <a:cxn ang="cd2">
                    <a:pos x="l" y="vc"/>
                  </a:cxn>
                  <a:cxn ang="cd4">
                    <a:pos x="hc" y="b"/>
                  </a:cxn>
                  <a:cxn ang="0">
                    <a:pos x="r" y="vc"/>
                  </a:cxn>
                </a:cxnLst>
                <a:rect l="l" t="t" r="r" b="b"/>
                <a:pathLst>
                  <a:path w="6662" h="7698">
                    <a:moveTo>
                      <a:pt x="3334" y="0"/>
                    </a:moveTo>
                    <a:lnTo>
                      <a:pt x="0" y="1928"/>
                    </a:lnTo>
                    <a:lnTo>
                      <a:pt x="0" y="5777"/>
                    </a:lnTo>
                    <a:lnTo>
                      <a:pt x="3334" y="7698"/>
                    </a:lnTo>
                    <a:lnTo>
                      <a:pt x="6662" y="5777"/>
                    </a:lnTo>
                    <a:lnTo>
                      <a:pt x="6662" y="1928"/>
                    </a:ln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26" name="Freeform 125">
                <a:extLst>
                  <a:ext uri="{FF2B5EF4-FFF2-40B4-BE49-F238E27FC236}">
                    <a16:creationId xmlns:a16="http://schemas.microsoft.com/office/drawing/2014/main" id="{0C579BF5-3956-FCC0-C630-A202DC9986CF}"/>
                  </a:ext>
                </a:extLst>
              </p:cNvPr>
              <p:cNvSpPr/>
              <p:nvPr/>
            </p:nvSpPr>
            <p:spPr>
              <a:xfrm>
                <a:off x="1503192" y="3799201"/>
                <a:ext cx="937630" cy="1586617"/>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27" name="Freeform 126">
                <a:extLst>
                  <a:ext uri="{FF2B5EF4-FFF2-40B4-BE49-F238E27FC236}">
                    <a16:creationId xmlns:a16="http://schemas.microsoft.com/office/drawing/2014/main" id="{CBE4F493-D5E5-94CD-141E-B62A7AFB7364}"/>
                  </a:ext>
                </a:extLst>
              </p:cNvPr>
              <p:cNvSpPr/>
              <p:nvPr/>
            </p:nvSpPr>
            <p:spPr>
              <a:xfrm>
                <a:off x="2514046" y="3799201"/>
                <a:ext cx="937933" cy="1586617"/>
              </a:xfrm>
              <a:custGeom>
                <a:avLst/>
                <a:gdLst/>
                <a:ahLst/>
                <a:cxnLst>
                  <a:cxn ang="3cd4">
                    <a:pos x="hc" y="t"/>
                  </a:cxn>
                  <a:cxn ang="cd2">
                    <a:pos x="l" y="vc"/>
                  </a:cxn>
                  <a:cxn ang="cd4">
                    <a:pos x="hc" y="b"/>
                  </a:cxn>
                  <a:cxn ang="0">
                    <a:pos x="r" y="vc"/>
                  </a:cxn>
                </a:cxnLst>
                <a:rect l="l" t="t" r="r" b="b"/>
                <a:pathLst>
                  <a:path w="3088" h="5223">
                    <a:moveTo>
                      <a:pt x="2991" y="1675"/>
                    </a:moveTo>
                    <a:lnTo>
                      <a:pt x="1750" y="961"/>
                    </a:lnTo>
                    <a:lnTo>
                      <a:pt x="1750" y="961"/>
                    </a:lnTo>
                    <a:lnTo>
                      <a:pt x="1729" y="947"/>
                    </a:lnTo>
                    <a:lnTo>
                      <a:pt x="1709" y="947"/>
                    </a:lnTo>
                    <a:lnTo>
                      <a:pt x="1695" y="947"/>
                    </a:lnTo>
                    <a:lnTo>
                      <a:pt x="1681" y="947"/>
                    </a:lnTo>
                    <a:lnTo>
                      <a:pt x="1667" y="961"/>
                    </a:lnTo>
                    <a:lnTo>
                      <a:pt x="1660" y="975"/>
                    </a:lnTo>
                    <a:lnTo>
                      <a:pt x="1653" y="996"/>
                    </a:lnTo>
                    <a:lnTo>
                      <a:pt x="1646" y="1016"/>
                    </a:lnTo>
                    <a:lnTo>
                      <a:pt x="1646" y="2093"/>
                    </a:lnTo>
                    <a:lnTo>
                      <a:pt x="1646" y="2093"/>
                    </a:lnTo>
                    <a:lnTo>
                      <a:pt x="1646" y="2114"/>
                    </a:lnTo>
                    <a:lnTo>
                      <a:pt x="1640" y="2127"/>
                    </a:lnTo>
                    <a:lnTo>
                      <a:pt x="1626" y="2148"/>
                    </a:lnTo>
                    <a:lnTo>
                      <a:pt x="1619" y="2155"/>
                    </a:lnTo>
                    <a:lnTo>
                      <a:pt x="1606" y="2162"/>
                    </a:lnTo>
                    <a:lnTo>
                      <a:pt x="1585" y="2162"/>
                    </a:lnTo>
                    <a:lnTo>
                      <a:pt x="1565" y="2155"/>
                    </a:lnTo>
                    <a:lnTo>
                      <a:pt x="1551" y="2148"/>
                    </a:lnTo>
                    <a:lnTo>
                      <a:pt x="1551" y="2148"/>
                    </a:lnTo>
                    <a:lnTo>
                      <a:pt x="1510" y="2114"/>
                    </a:lnTo>
                    <a:lnTo>
                      <a:pt x="1475" y="2073"/>
                    </a:lnTo>
                    <a:lnTo>
                      <a:pt x="1454" y="2025"/>
                    </a:lnTo>
                    <a:lnTo>
                      <a:pt x="1448" y="1976"/>
                    </a:lnTo>
                    <a:lnTo>
                      <a:pt x="1454" y="899"/>
                    </a:lnTo>
                    <a:lnTo>
                      <a:pt x="1454" y="899"/>
                    </a:lnTo>
                    <a:lnTo>
                      <a:pt x="1441" y="851"/>
                    </a:lnTo>
                    <a:lnTo>
                      <a:pt x="1420" y="804"/>
                    </a:lnTo>
                    <a:lnTo>
                      <a:pt x="1393" y="762"/>
                    </a:lnTo>
                    <a:lnTo>
                      <a:pt x="1352" y="728"/>
                    </a:lnTo>
                    <a:lnTo>
                      <a:pt x="110" y="14"/>
                    </a:lnTo>
                    <a:lnTo>
                      <a:pt x="110" y="14"/>
                    </a:lnTo>
                    <a:lnTo>
                      <a:pt x="89" y="0"/>
                    </a:lnTo>
                    <a:lnTo>
                      <a:pt x="75" y="0"/>
                    </a:lnTo>
                    <a:lnTo>
                      <a:pt x="55" y="0"/>
                    </a:lnTo>
                    <a:lnTo>
                      <a:pt x="41" y="7"/>
                    </a:lnTo>
                    <a:lnTo>
                      <a:pt x="28" y="14"/>
                    </a:lnTo>
                    <a:lnTo>
                      <a:pt x="21" y="28"/>
                    </a:lnTo>
                    <a:lnTo>
                      <a:pt x="14" y="48"/>
                    </a:lnTo>
                    <a:lnTo>
                      <a:pt x="14" y="69"/>
                    </a:lnTo>
                    <a:lnTo>
                      <a:pt x="7" y="1497"/>
                    </a:lnTo>
                    <a:lnTo>
                      <a:pt x="7" y="1497"/>
                    </a:lnTo>
                    <a:lnTo>
                      <a:pt x="14" y="1544"/>
                    </a:lnTo>
                    <a:lnTo>
                      <a:pt x="34" y="1592"/>
                    </a:lnTo>
                    <a:lnTo>
                      <a:pt x="68" y="1633"/>
                    </a:lnTo>
                    <a:lnTo>
                      <a:pt x="110" y="1668"/>
                    </a:lnTo>
                    <a:lnTo>
                      <a:pt x="947" y="2148"/>
                    </a:lnTo>
                    <a:lnTo>
                      <a:pt x="947" y="2148"/>
                    </a:lnTo>
                    <a:lnTo>
                      <a:pt x="981" y="2182"/>
                    </a:lnTo>
                    <a:lnTo>
                      <a:pt x="1016" y="2224"/>
                    </a:lnTo>
                    <a:lnTo>
                      <a:pt x="1036" y="2272"/>
                    </a:lnTo>
                    <a:lnTo>
                      <a:pt x="1043" y="2319"/>
                    </a:lnTo>
                    <a:lnTo>
                      <a:pt x="1043" y="2319"/>
                    </a:lnTo>
                    <a:lnTo>
                      <a:pt x="1043" y="2340"/>
                    </a:lnTo>
                    <a:lnTo>
                      <a:pt x="1036" y="2361"/>
                    </a:lnTo>
                    <a:lnTo>
                      <a:pt x="1030" y="2375"/>
                    </a:lnTo>
                    <a:lnTo>
                      <a:pt x="1016" y="2389"/>
                    </a:lnTo>
                    <a:lnTo>
                      <a:pt x="1002" y="2389"/>
                    </a:lnTo>
                    <a:lnTo>
                      <a:pt x="981" y="2389"/>
                    </a:lnTo>
                    <a:lnTo>
                      <a:pt x="967" y="2389"/>
                    </a:lnTo>
                    <a:lnTo>
                      <a:pt x="947" y="2382"/>
                    </a:lnTo>
                    <a:lnTo>
                      <a:pt x="103" y="1894"/>
                    </a:lnTo>
                    <a:lnTo>
                      <a:pt x="103" y="1894"/>
                    </a:lnTo>
                    <a:lnTo>
                      <a:pt x="89" y="1888"/>
                    </a:lnTo>
                    <a:lnTo>
                      <a:pt x="68" y="1881"/>
                    </a:lnTo>
                    <a:lnTo>
                      <a:pt x="48" y="1881"/>
                    </a:lnTo>
                    <a:lnTo>
                      <a:pt x="34" y="1888"/>
                    </a:lnTo>
                    <a:lnTo>
                      <a:pt x="21" y="1894"/>
                    </a:lnTo>
                    <a:lnTo>
                      <a:pt x="14" y="1908"/>
                    </a:lnTo>
                    <a:lnTo>
                      <a:pt x="7" y="1929"/>
                    </a:lnTo>
                    <a:lnTo>
                      <a:pt x="7" y="1949"/>
                    </a:lnTo>
                    <a:lnTo>
                      <a:pt x="0" y="3376"/>
                    </a:lnTo>
                    <a:lnTo>
                      <a:pt x="0" y="3376"/>
                    </a:lnTo>
                    <a:lnTo>
                      <a:pt x="14" y="3425"/>
                    </a:lnTo>
                    <a:lnTo>
                      <a:pt x="34" y="3473"/>
                    </a:lnTo>
                    <a:lnTo>
                      <a:pt x="62" y="3520"/>
                    </a:lnTo>
                    <a:lnTo>
                      <a:pt x="103" y="3548"/>
                    </a:lnTo>
                    <a:lnTo>
                      <a:pt x="1345" y="4268"/>
                    </a:lnTo>
                    <a:lnTo>
                      <a:pt x="1345" y="4268"/>
                    </a:lnTo>
                    <a:lnTo>
                      <a:pt x="1366" y="4275"/>
                    </a:lnTo>
                    <a:lnTo>
                      <a:pt x="1379" y="4282"/>
                    </a:lnTo>
                    <a:lnTo>
                      <a:pt x="1400" y="4275"/>
                    </a:lnTo>
                    <a:lnTo>
                      <a:pt x="1414" y="4275"/>
                    </a:lnTo>
                    <a:lnTo>
                      <a:pt x="1427" y="4261"/>
                    </a:lnTo>
                    <a:lnTo>
                      <a:pt x="1434" y="4248"/>
                    </a:lnTo>
                    <a:lnTo>
                      <a:pt x="1441" y="4234"/>
                    </a:lnTo>
                    <a:lnTo>
                      <a:pt x="1441" y="4207"/>
                    </a:lnTo>
                    <a:lnTo>
                      <a:pt x="1448" y="3170"/>
                    </a:lnTo>
                    <a:lnTo>
                      <a:pt x="1448" y="3170"/>
                    </a:lnTo>
                    <a:lnTo>
                      <a:pt x="1448" y="3143"/>
                    </a:lnTo>
                    <a:lnTo>
                      <a:pt x="1454" y="3130"/>
                    </a:lnTo>
                    <a:lnTo>
                      <a:pt x="1461" y="3116"/>
                    </a:lnTo>
                    <a:lnTo>
                      <a:pt x="1475" y="3102"/>
                    </a:lnTo>
                    <a:lnTo>
                      <a:pt x="1489" y="3095"/>
                    </a:lnTo>
                    <a:lnTo>
                      <a:pt x="1510" y="3095"/>
                    </a:lnTo>
                    <a:lnTo>
                      <a:pt x="1524" y="3102"/>
                    </a:lnTo>
                    <a:lnTo>
                      <a:pt x="1544" y="3109"/>
                    </a:lnTo>
                    <a:lnTo>
                      <a:pt x="1544" y="3109"/>
                    </a:lnTo>
                    <a:lnTo>
                      <a:pt x="1585" y="3143"/>
                    </a:lnTo>
                    <a:lnTo>
                      <a:pt x="1612" y="3184"/>
                    </a:lnTo>
                    <a:lnTo>
                      <a:pt x="1633" y="3232"/>
                    </a:lnTo>
                    <a:lnTo>
                      <a:pt x="1640" y="3281"/>
                    </a:lnTo>
                    <a:lnTo>
                      <a:pt x="1640" y="4324"/>
                    </a:lnTo>
                    <a:lnTo>
                      <a:pt x="1640" y="4324"/>
                    </a:lnTo>
                    <a:lnTo>
                      <a:pt x="1646" y="4371"/>
                    </a:lnTo>
                    <a:lnTo>
                      <a:pt x="1667" y="4419"/>
                    </a:lnTo>
                    <a:lnTo>
                      <a:pt x="1702" y="4460"/>
                    </a:lnTo>
                    <a:lnTo>
                      <a:pt x="1736" y="4495"/>
                    </a:lnTo>
                    <a:lnTo>
                      <a:pt x="2978" y="5209"/>
                    </a:lnTo>
                    <a:lnTo>
                      <a:pt x="2978" y="5209"/>
                    </a:lnTo>
                    <a:lnTo>
                      <a:pt x="2998" y="5223"/>
                    </a:lnTo>
                    <a:lnTo>
                      <a:pt x="3019" y="5223"/>
                    </a:lnTo>
                    <a:lnTo>
                      <a:pt x="3032" y="5223"/>
                    </a:lnTo>
                    <a:lnTo>
                      <a:pt x="3053" y="5216"/>
                    </a:lnTo>
                    <a:lnTo>
                      <a:pt x="3060" y="5209"/>
                    </a:lnTo>
                    <a:lnTo>
                      <a:pt x="3074" y="5195"/>
                    </a:lnTo>
                    <a:lnTo>
                      <a:pt x="3081" y="5174"/>
                    </a:lnTo>
                    <a:lnTo>
                      <a:pt x="3081" y="5153"/>
                    </a:lnTo>
                    <a:lnTo>
                      <a:pt x="3081" y="3726"/>
                    </a:lnTo>
                    <a:lnTo>
                      <a:pt x="3081" y="3726"/>
                    </a:lnTo>
                    <a:lnTo>
                      <a:pt x="3074" y="3678"/>
                    </a:lnTo>
                    <a:lnTo>
                      <a:pt x="3053" y="3631"/>
                    </a:lnTo>
                    <a:lnTo>
                      <a:pt x="3026" y="3589"/>
                    </a:lnTo>
                    <a:lnTo>
                      <a:pt x="2985" y="3555"/>
                    </a:lnTo>
                    <a:lnTo>
                      <a:pt x="2147" y="3075"/>
                    </a:lnTo>
                    <a:lnTo>
                      <a:pt x="2147" y="3075"/>
                    </a:lnTo>
                    <a:lnTo>
                      <a:pt x="2107" y="3040"/>
                    </a:lnTo>
                    <a:lnTo>
                      <a:pt x="2079" y="2999"/>
                    </a:lnTo>
                    <a:lnTo>
                      <a:pt x="2059" y="2951"/>
                    </a:lnTo>
                    <a:lnTo>
                      <a:pt x="2052" y="2903"/>
                    </a:lnTo>
                    <a:lnTo>
                      <a:pt x="2052" y="2903"/>
                    </a:lnTo>
                    <a:lnTo>
                      <a:pt x="2052" y="2882"/>
                    </a:lnTo>
                    <a:lnTo>
                      <a:pt x="2059" y="2861"/>
                    </a:lnTo>
                    <a:lnTo>
                      <a:pt x="2066" y="2848"/>
                    </a:lnTo>
                    <a:lnTo>
                      <a:pt x="2079" y="2841"/>
                    </a:lnTo>
                    <a:lnTo>
                      <a:pt x="2093" y="2834"/>
                    </a:lnTo>
                    <a:lnTo>
                      <a:pt x="2107" y="2834"/>
                    </a:lnTo>
                    <a:lnTo>
                      <a:pt x="2127" y="2834"/>
                    </a:lnTo>
                    <a:lnTo>
                      <a:pt x="2147" y="2848"/>
                    </a:lnTo>
                    <a:lnTo>
                      <a:pt x="2985" y="3328"/>
                    </a:lnTo>
                    <a:lnTo>
                      <a:pt x="2985" y="3328"/>
                    </a:lnTo>
                    <a:lnTo>
                      <a:pt x="3005" y="3335"/>
                    </a:lnTo>
                    <a:lnTo>
                      <a:pt x="3026" y="3342"/>
                    </a:lnTo>
                    <a:lnTo>
                      <a:pt x="3039" y="3342"/>
                    </a:lnTo>
                    <a:lnTo>
                      <a:pt x="3053" y="3335"/>
                    </a:lnTo>
                    <a:lnTo>
                      <a:pt x="3067" y="3328"/>
                    </a:lnTo>
                    <a:lnTo>
                      <a:pt x="3081" y="3315"/>
                    </a:lnTo>
                    <a:lnTo>
                      <a:pt x="3081" y="3294"/>
                    </a:lnTo>
                    <a:lnTo>
                      <a:pt x="3088" y="3274"/>
                    </a:lnTo>
                    <a:lnTo>
                      <a:pt x="3088" y="1847"/>
                    </a:lnTo>
                    <a:lnTo>
                      <a:pt x="3088" y="1847"/>
                    </a:lnTo>
                    <a:lnTo>
                      <a:pt x="3081" y="1798"/>
                    </a:lnTo>
                    <a:lnTo>
                      <a:pt x="3060" y="1750"/>
                    </a:lnTo>
                    <a:lnTo>
                      <a:pt x="3026" y="1709"/>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28" name="Freeform 127">
                <a:extLst>
                  <a:ext uri="{FF2B5EF4-FFF2-40B4-BE49-F238E27FC236}">
                    <a16:creationId xmlns:a16="http://schemas.microsoft.com/office/drawing/2014/main" id="{243BA382-E792-445A-3532-9B92B7BA605E}"/>
                  </a:ext>
                </a:extLst>
              </p:cNvPr>
              <p:cNvSpPr/>
              <p:nvPr/>
            </p:nvSpPr>
            <p:spPr>
              <a:xfrm>
                <a:off x="1563655" y="4935234"/>
                <a:ext cx="1827557" cy="1060985"/>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grpSp>
      </p:grpSp>
      <p:grpSp>
        <p:nvGrpSpPr>
          <p:cNvPr id="133" name="Group 132">
            <a:extLst>
              <a:ext uri="{FF2B5EF4-FFF2-40B4-BE49-F238E27FC236}">
                <a16:creationId xmlns:a16="http://schemas.microsoft.com/office/drawing/2014/main" id="{282BECD4-903B-1BEA-99B6-0856A74DFF6A}"/>
              </a:ext>
            </a:extLst>
          </p:cNvPr>
          <p:cNvGrpSpPr/>
          <p:nvPr userDrawn="1"/>
        </p:nvGrpSpPr>
        <p:grpSpPr>
          <a:xfrm>
            <a:off x="4574078" y="2671684"/>
            <a:ext cx="3035751" cy="4085166"/>
            <a:chOff x="453600" y="1975769"/>
            <a:chExt cx="3035751" cy="4085166"/>
          </a:xfrm>
        </p:grpSpPr>
        <p:grpSp>
          <p:nvGrpSpPr>
            <p:cNvPr id="134" name="Group 133">
              <a:extLst>
                <a:ext uri="{FF2B5EF4-FFF2-40B4-BE49-F238E27FC236}">
                  <a16:creationId xmlns:a16="http://schemas.microsoft.com/office/drawing/2014/main" id="{101A0FDC-6DA2-F822-82C0-248F14492B2A}"/>
                </a:ext>
              </a:extLst>
            </p:cNvPr>
            <p:cNvGrpSpPr/>
            <p:nvPr userDrawn="1"/>
          </p:nvGrpSpPr>
          <p:grpSpPr>
            <a:xfrm>
              <a:off x="453600" y="1975769"/>
              <a:ext cx="2023834" cy="2338604"/>
              <a:chOff x="453600" y="1975769"/>
              <a:chExt cx="2023834" cy="2338604"/>
            </a:xfrm>
          </p:grpSpPr>
          <p:sp>
            <p:nvSpPr>
              <p:cNvPr id="140" name="Freeform 139">
                <a:extLst>
                  <a:ext uri="{FF2B5EF4-FFF2-40B4-BE49-F238E27FC236}">
                    <a16:creationId xmlns:a16="http://schemas.microsoft.com/office/drawing/2014/main" id="{8570C6FE-D4A3-8BA5-9268-1414569775C5}"/>
                  </a:ext>
                </a:extLst>
              </p:cNvPr>
              <p:cNvSpPr/>
              <p:nvPr/>
            </p:nvSpPr>
            <p:spPr>
              <a:xfrm>
                <a:off x="453600" y="1975769"/>
                <a:ext cx="2023834" cy="2338604"/>
              </a:xfrm>
              <a:custGeom>
                <a:avLst/>
                <a:gdLst/>
                <a:ahLst/>
                <a:cxnLst>
                  <a:cxn ang="3cd4">
                    <a:pos x="hc" y="t"/>
                  </a:cxn>
                  <a:cxn ang="cd2">
                    <a:pos x="l" y="vc"/>
                  </a:cxn>
                  <a:cxn ang="cd4">
                    <a:pos x="hc" y="b"/>
                  </a:cxn>
                  <a:cxn ang="0">
                    <a:pos x="r" y="vc"/>
                  </a:cxn>
                </a:cxnLst>
                <a:rect l="l" t="t" r="r" b="b"/>
                <a:pathLst>
                  <a:path w="6662" h="7698">
                    <a:moveTo>
                      <a:pt x="3334" y="0"/>
                    </a:moveTo>
                    <a:lnTo>
                      <a:pt x="0" y="1928"/>
                    </a:lnTo>
                    <a:lnTo>
                      <a:pt x="0" y="5777"/>
                    </a:lnTo>
                    <a:lnTo>
                      <a:pt x="3334" y="7698"/>
                    </a:lnTo>
                    <a:lnTo>
                      <a:pt x="6662" y="5777"/>
                    </a:lnTo>
                    <a:lnTo>
                      <a:pt x="6662" y="1928"/>
                    </a:ln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41" name="Freeform 140">
                <a:extLst>
                  <a:ext uri="{FF2B5EF4-FFF2-40B4-BE49-F238E27FC236}">
                    <a16:creationId xmlns:a16="http://schemas.microsoft.com/office/drawing/2014/main" id="{513C5CAC-CFA0-BA14-D79F-195F25527F66}"/>
                  </a:ext>
                </a:extLst>
              </p:cNvPr>
              <p:cNvSpPr/>
              <p:nvPr/>
            </p:nvSpPr>
            <p:spPr>
              <a:xfrm>
                <a:off x="491275" y="2052639"/>
                <a:ext cx="937630" cy="1586617"/>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42" name="Freeform 141">
                <a:extLst>
                  <a:ext uri="{FF2B5EF4-FFF2-40B4-BE49-F238E27FC236}">
                    <a16:creationId xmlns:a16="http://schemas.microsoft.com/office/drawing/2014/main" id="{E9D8B78D-BE77-EEFA-8195-FD1F19F3A84E}"/>
                  </a:ext>
                </a:extLst>
              </p:cNvPr>
              <p:cNvSpPr/>
              <p:nvPr/>
            </p:nvSpPr>
            <p:spPr>
              <a:xfrm>
                <a:off x="1502129" y="2052639"/>
                <a:ext cx="937933" cy="1586617"/>
              </a:xfrm>
              <a:custGeom>
                <a:avLst/>
                <a:gdLst/>
                <a:ahLst/>
                <a:cxnLst>
                  <a:cxn ang="3cd4">
                    <a:pos x="hc" y="t"/>
                  </a:cxn>
                  <a:cxn ang="cd2">
                    <a:pos x="l" y="vc"/>
                  </a:cxn>
                  <a:cxn ang="cd4">
                    <a:pos x="hc" y="b"/>
                  </a:cxn>
                  <a:cxn ang="0">
                    <a:pos x="r" y="vc"/>
                  </a:cxn>
                </a:cxnLst>
                <a:rect l="l" t="t" r="r" b="b"/>
                <a:pathLst>
                  <a:path w="3088" h="5223">
                    <a:moveTo>
                      <a:pt x="2991" y="1675"/>
                    </a:moveTo>
                    <a:lnTo>
                      <a:pt x="1750" y="961"/>
                    </a:lnTo>
                    <a:lnTo>
                      <a:pt x="1750" y="961"/>
                    </a:lnTo>
                    <a:lnTo>
                      <a:pt x="1729" y="947"/>
                    </a:lnTo>
                    <a:lnTo>
                      <a:pt x="1709" y="947"/>
                    </a:lnTo>
                    <a:lnTo>
                      <a:pt x="1695" y="947"/>
                    </a:lnTo>
                    <a:lnTo>
                      <a:pt x="1681" y="947"/>
                    </a:lnTo>
                    <a:lnTo>
                      <a:pt x="1667" y="961"/>
                    </a:lnTo>
                    <a:lnTo>
                      <a:pt x="1660" y="975"/>
                    </a:lnTo>
                    <a:lnTo>
                      <a:pt x="1653" y="996"/>
                    </a:lnTo>
                    <a:lnTo>
                      <a:pt x="1646" y="1016"/>
                    </a:lnTo>
                    <a:lnTo>
                      <a:pt x="1646" y="2093"/>
                    </a:lnTo>
                    <a:lnTo>
                      <a:pt x="1646" y="2093"/>
                    </a:lnTo>
                    <a:lnTo>
                      <a:pt x="1646" y="2114"/>
                    </a:lnTo>
                    <a:lnTo>
                      <a:pt x="1640" y="2127"/>
                    </a:lnTo>
                    <a:lnTo>
                      <a:pt x="1626" y="2148"/>
                    </a:lnTo>
                    <a:lnTo>
                      <a:pt x="1619" y="2155"/>
                    </a:lnTo>
                    <a:lnTo>
                      <a:pt x="1606" y="2162"/>
                    </a:lnTo>
                    <a:lnTo>
                      <a:pt x="1585" y="2162"/>
                    </a:lnTo>
                    <a:lnTo>
                      <a:pt x="1565" y="2155"/>
                    </a:lnTo>
                    <a:lnTo>
                      <a:pt x="1551" y="2148"/>
                    </a:lnTo>
                    <a:lnTo>
                      <a:pt x="1551" y="2148"/>
                    </a:lnTo>
                    <a:lnTo>
                      <a:pt x="1510" y="2114"/>
                    </a:lnTo>
                    <a:lnTo>
                      <a:pt x="1475" y="2073"/>
                    </a:lnTo>
                    <a:lnTo>
                      <a:pt x="1454" y="2025"/>
                    </a:lnTo>
                    <a:lnTo>
                      <a:pt x="1448" y="1976"/>
                    </a:lnTo>
                    <a:lnTo>
                      <a:pt x="1454" y="899"/>
                    </a:lnTo>
                    <a:lnTo>
                      <a:pt x="1454" y="899"/>
                    </a:lnTo>
                    <a:lnTo>
                      <a:pt x="1441" y="851"/>
                    </a:lnTo>
                    <a:lnTo>
                      <a:pt x="1420" y="804"/>
                    </a:lnTo>
                    <a:lnTo>
                      <a:pt x="1393" y="762"/>
                    </a:lnTo>
                    <a:lnTo>
                      <a:pt x="1352" y="728"/>
                    </a:lnTo>
                    <a:lnTo>
                      <a:pt x="110" y="14"/>
                    </a:lnTo>
                    <a:lnTo>
                      <a:pt x="110" y="14"/>
                    </a:lnTo>
                    <a:lnTo>
                      <a:pt x="89" y="0"/>
                    </a:lnTo>
                    <a:lnTo>
                      <a:pt x="75" y="0"/>
                    </a:lnTo>
                    <a:lnTo>
                      <a:pt x="55" y="0"/>
                    </a:lnTo>
                    <a:lnTo>
                      <a:pt x="41" y="7"/>
                    </a:lnTo>
                    <a:lnTo>
                      <a:pt x="28" y="14"/>
                    </a:lnTo>
                    <a:lnTo>
                      <a:pt x="21" y="28"/>
                    </a:lnTo>
                    <a:lnTo>
                      <a:pt x="14" y="48"/>
                    </a:lnTo>
                    <a:lnTo>
                      <a:pt x="14" y="69"/>
                    </a:lnTo>
                    <a:lnTo>
                      <a:pt x="7" y="1497"/>
                    </a:lnTo>
                    <a:lnTo>
                      <a:pt x="7" y="1497"/>
                    </a:lnTo>
                    <a:lnTo>
                      <a:pt x="14" y="1544"/>
                    </a:lnTo>
                    <a:lnTo>
                      <a:pt x="34" y="1592"/>
                    </a:lnTo>
                    <a:lnTo>
                      <a:pt x="68" y="1633"/>
                    </a:lnTo>
                    <a:lnTo>
                      <a:pt x="110" y="1668"/>
                    </a:lnTo>
                    <a:lnTo>
                      <a:pt x="947" y="2148"/>
                    </a:lnTo>
                    <a:lnTo>
                      <a:pt x="947" y="2148"/>
                    </a:lnTo>
                    <a:lnTo>
                      <a:pt x="981" y="2182"/>
                    </a:lnTo>
                    <a:lnTo>
                      <a:pt x="1016" y="2224"/>
                    </a:lnTo>
                    <a:lnTo>
                      <a:pt x="1036" y="2272"/>
                    </a:lnTo>
                    <a:lnTo>
                      <a:pt x="1043" y="2319"/>
                    </a:lnTo>
                    <a:lnTo>
                      <a:pt x="1043" y="2319"/>
                    </a:lnTo>
                    <a:lnTo>
                      <a:pt x="1043" y="2340"/>
                    </a:lnTo>
                    <a:lnTo>
                      <a:pt x="1036" y="2361"/>
                    </a:lnTo>
                    <a:lnTo>
                      <a:pt x="1030" y="2375"/>
                    </a:lnTo>
                    <a:lnTo>
                      <a:pt x="1016" y="2389"/>
                    </a:lnTo>
                    <a:lnTo>
                      <a:pt x="1002" y="2389"/>
                    </a:lnTo>
                    <a:lnTo>
                      <a:pt x="981" y="2389"/>
                    </a:lnTo>
                    <a:lnTo>
                      <a:pt x="967" y="2389"/>
                    </a:lnTo>
                    <a:lnTo>
                      <a:pt x="947" y="2382"/>
                    </a:lnTo>
                    <a:lnTo>
                      <a:pt x="103" y="1894"/>
                    </a:lnTo>
                    <a:lnTo>
                      <a:pt x="103" y="1894"/>
                    </a:lnTo>
                    <a:lnTo>
                      <a:pt x="89" y="1888"/>
                    </a:lnTo>
                    <a:lnTo>
                      <a:pt x="68" y="1881"/>
                    </a:lnTo>
                    <a:lnTo>
                      <a:pt x="48" y="1881"/>
                    </a:lnTo>
                    <a:lnTo>
                      <a:pt x="34" y="1888"/>
                    </a:lnTo>
                    <a:lnTo>
                      <a:pt x="21" y="1894"/>
                    </a:lnTo>
                    <a:lnTo>
                      <a:pt x="14" y="1908"/>
                    </a:lnTo>
                    <a:lnTo>
                      <a:pt x="7" y="1929"/>
                    </a:lnTo>
                    <a:lnTo>
                      <a:pt x="7" y="1949"/>
                    </a:lnTo>
                    <a:lnTo>
                      <a:pt x="0" y="3376"/>
                    </a:lnTo>
                    <a:lnTo>
                      <a:pt x="0" y="3376"/>
                    </a:lnTo>
                    <a:lnTo>
                      <a:pt x="14" y="3425"/>
                    </a:lnTo>
                    <a:lnTo>
                      <a:pt x="34" y="3473"/>
                    </a:lnTo>
                    <a:lnTo>
                      <a:pt x="62" y="3520"/>
                    </a:lnTo>
                    <a:lnTo>
                      <a:pt x="103" y="3548"/>
                    </a:lnTo>
                    <a:lnTo>
                      <a:pt x="1345" y="4268"/>
                    </a:lnTo>
                    <a:lnTo>
                      <a:pt x="1345" y="4268"/>
                    </a:lnTo>
                    <a:lnTo>
                      <a:pt x="1366" y="4275"/>
                    </a:lnTo>
                    <a:lnTo>
                      <a:pt x="1379" y="4282"/>
                    </a:lnTo>
                    <a:lnTo>
                      <a:pt x="1400" y="4275"/>
                    </a:lnTo>
                    <a:lnTo>
                      <a:pt x="1414" y="4275"/>
                    </a:lnTo>
                    <a:lnTo>
                      <a:pt x="1427" y="4261"/>
                    </a:lnTo>
                    <a:lnTo>
                      <a:pt x="1434" y="4248"/>
                    </a:lnTo>
                    <a:lnTo>
                      <a:pt x="1441" y="4234"/>
                    </a:lnTo>
                    <a:lnTo>
                      <a:pt x="1441" y="4207"/>
                    </a:lnTo>
                    <a:lnTo>
                      <a:pt x="1448" y="3170"/>
                    </a:lnTo>
                    <a:lnTo>
                      <a:pt x="1448" y="3170"/>
                    </a:lnTo>
                    <a:lnTo>
                      <a:pt x="1448" y="3143"/>
                    </a:lnTo>
                    <a:lnTo>
                      <a:pt x="1454" y="3130"/>
                    </a:lnTo>
                    <a:lnTo>
                      <a:pt x="1461" y="3116"/>
                    </a:lnTo>
                    <a:lnTo>
                      <a:pt x="1475" y="3102"/>
                    </a:lnTo>
                    <a:lnTo>
                      <a:pt x="1489" y="3095"/>
                    </a:lnTo>
                    <a:lnTo>
                      <a:pt x="1510" y="3095"/>
                    </a:lnTo>
                    <a:lnTo>
                      <a:pt x="1524" y="3102"/>
                    </a:lnTo>
                    <a:lnTo>
                      <a:pt x="1544" y="3109"/>
                    </a:lnTo>
                    <a:lnTo>
                      <a:pt x="1544" y="3109"/>
                    </a:lnTo>
                    <a:lnTo>
                      <a:pt x="1585" y="3143"/>
                    </a:lnTo>
                    <a:lnTo>
                      <a:pt x="1612" y="3184"/>
                    </a:lnTo>
                    <a:lnTo>
                      <a:pt x="1633" y="3232"/>
                    </a:lnTo>
                    <a:lnTo>
                      <a:pt x="1640" y="3281"/>
                    </a:lnTo>
                    <a:lnTo>
                      <a:pt x="1640" y="4324"/>
                    </a:lnTo>
                    <a:lnTo>
                      <a:pt x="1640" y="4324"/>
                    </a:lnTo>
                    <a:lnTo>
                      <a:pt x="1646" y="4371"/>
                    </a:lnTo>
                    <a:lnTo>
                      <a:pt x="1667" y="4419"/>
                    </a:lnTo>
                    <a:lnTo>
                      <a:pt x="1702" y="4460"/>
                    </a:lnTo>
                    <a:lnTo>
                      <a:pt x="1736" y="4495"/>
                    </a:lnTo>
                    <a:lnTo>
                      <a:pt x="2978" y="5209"/>
                    </a:lnTo>
                    <a:lnTo>
                      <a:pt x="2978" y="5209"/>
                    </a:lnTo>
                    <a:lnTo>
                      <a:pt x="2998" y="5223"/>
                    </a:lnTo>
                    <a:lnTo>
                      <a:pt x="3019" y="5223"/>
                    </a:lnTo>
                    <a:lnTo>
                      <a:pt x="3032" y="5223"/>
                    </a:lnTo>
                    <a:lnTo>
                      <a:pt x="3053" y="5216"/>
                    </a:lnTo>
                    <a:lnTo>
                      <a:pt x="3060" y="5209"/>
                    </a:lnTo>
                    <a:lnTo>
                      <a:pt x="3074" y="5195"/>
                    </a:lnTo>
                    <a:lnTo>
                      <a:pt x="3081" y="5174"/>
                    </a:lnTo>
                    <a:lnTo>
                      <a:pt x="3081" y="5153"/>
                    </a:lnTo>
                    <a:lnTo>
                      <a:pt x="3081" y="3726"/>
                    </a:lnTo>
                    <a:lnTo>
                      <a:pt x="3081" y="3726"/>
                    </a:lnTo>
                    <a:lnTo>
                      <a:pt x="3074" y="3678"/>
                    </a:lnTo>
                    <a:lnTo>
                      <a:pt x="3053" y="3631"/>
                    </a:lnTo>
                    <a:lnTo>
                      <a:pt x="3026" y="3589"/>
                    </a:lnTo>
                    <a:lnTo>
                      <a:pt x="2985" y="3555"/>
                    </a:lnTo>
                    <a:lnTo>
                      <a:pt x="2147" y="3075"/>
                    </a:lnTo>
                    <a:lnTo>
                      <a:pt x="2147" y="3075"/>
                    </a:lnTo>
                    <a:lnTo>
                      <a:pt x="2107" y="3040"/>
                    </a:lnTo>
                    <a:lnTo>
                      <a:pt x="2079" y="2999"/>
                    </a:lnTo>
                    <a:lnTo>
                      <a:pt x="2059" y="2951"/>
                    </a:lnTo>
                    <a:lnTo>
                      <a:pt x="2052" y="2903"/>
                    </a:lnTo>
                    <a:lnTo>
                      <a:pt x="2052" y="2903"/>
                    </a:lnTo>
                    <a:lnTo>
                      <a:pt x="2052" y="2882"/>
                    </a:lnTo>
                    <a:lnTo>
                      <a:pt x="2059" y="2861"/>
                    </a:lnTo>
                    <a:lnTo>
                      <a:pt x="2066" y="2848"/>
                    </a:lnTo>
                    <a:lnTo>
                      <a:pt x="2079" y="2841"/>
                    </a:lnTo>
                    <a:lnTo>
                      <a:pt x="2093" y="2834"/>
                    </a:lnTo>
                    <a:lnTo>
                      <a:pt x="2107" y="2834"/>
                    </a:lnTo>
                    <a:lnTo>
                      <a:pt x="2127" y="2834"/>
                    </a:lnTo>
                    <a:lnTo>
                      <a:pt x="2147" y="2848"/>
                    </a:lnTo>
                    <a:lnTo>
                      <a:pt x="2985" y="3328"/>
                    </a:lnTo>
                    <a:lnTo>
                      <a:pt x="2985" y="3328"/>
                    </a:lnTo>
                    <a:lnTo>
                      <a:pt x="3005" y="3335"/>
                    </a:lnTo>
                    <a:lnTo>
                      <a:pt x="3026" y="3342"/>
                    </a:lnTo>
                    <a:lnTo>
                      <a:pt x="3039" y="3342"/>
                    </a:lnTo>
                    <a:lnTo>
                      <a:pt x="3053" y="3335"/>
                    </a:lnTo>
                    <a:lnTo>
                      <a:pt x="3067" y="3328"/>
                    </a:lnTo>
                    <a:lnTo>
                      <a:pt x="3081" y="3315"/>
                    </a:lnTo>
                    <a:lnTo>
                      <a:pt x="3081" y="3294"/>
                    </a:lnTo>
                    <a:lnTo>
                      <a:pt x="3088" y="3274"/>
                    </a:lnTo>
                    <a:lnTo>
                      <a:pt x="3088" y="1847"/>
                    </a:lnTo>
                    <a:lnTo>
                      <a:pt x="3088" y="1847"/>
                    </a:lnTo>
                    <a:lnTo>
                      <a:pt x="3081" y="1798"/>
                    </a:lnTo>
                    <a:lnTo>
                      <a:pt x="3060" y="1750"/>
                    </a:lnTo>
                    <a:lnTo>
                      <a:pt x="3026" y="1709"/>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43" name="Freeform 142">
                <a:extLst>
                  <a:ext uri="{FF2B5EF4-FFF2-40B4-BE49-F238E27FC236}">
                    <a16:creationId xmlns:a16="http://schemas.microsoft.com/office/drawing/2014/main" id="{EF3A3F80-3D24-7641-92EA-261D4880DA4E}"/>
                  </a:ext>
                </a:extLst>
              </p:cNvPr>
              <p:cNvSpPr/>
              <p:nvPr/>
            </p:nvSpPr>
            <p:spPr>
              <a:xfrm>
                <a:off x="551738" y="3188671"/>
                <a:ext cx="1827557" cy="1060985"/>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grpSp>
        <p:grpSp>
          <p:nvGrpSpPr>
            <p:cNvPr id="135" name="Group 134">
              <a:extLst>
                <a:ext uri="{FF2B5EF4-FFF2-40B4-BE49-F238E27FC236}">
                  <a16:creationId xmlns:a16="http://schemas.microsoft.com/office/drawing/2014/main" id="{937BE035-6A77-239D-AFA9-27D17A636E64}"/>
                </a:ext>
              </a:extLst>
            </p:cNvPr>
            <p:cNvGrpSpPr/>
            <p:nvPr userDrawn="1"/>
          </p:nvGrpSpPr>
          <p:grpSpPr>
            <a:xfrm>
              <a:off x="1465517" y="3722331"/>
              <a:ext cx="2023834" cy="2338604"/>
              <a:chOff x="1465517" y="3722331"/>
              <a:chExt cx="2023834" cy="2338604"/>
            </a:xfrm>
          </p:grpSpPr>
          <p:sp>
            <p:nvSpPr>
              <p:cNvPr id="136" name="Freeform 135">
                <a:extLst>
                  <a:ext uri="{FF2B5EF4-FFF2-40B4-BE49-F238E27FC236}">
                    <a16:creationId xmlns:a16="http://schemas.microsoft.com/office/drawing/2014/main" id="{5D42CE29-ADDA-C510-3F54-1B8F2FAA565D}"/>
                  </a:ext>
                </a:extLst>
              </p:cNvPr>
              <p:cNvSpPr/>
              <p:nvPr/>
            </p:nvSpPr>
            <p:spPr>
              <a:xfrm>
                <a:off x="1465517" y="3722331"/>
                <a:ext cx="2023834" cy="2338604"/>
              </a:xfrm>
              <a:custGeom>
                <a:avLst/>
                <a:gdLst/>
                <a:ahLst/>
                <a:cxnLst>
                  <a:cxn ang="3cd4">
                    <a:pos x="hc" y="t"/>
                  </a:cxn>
                  <a:cxn ang="cd2">
                    <a:pos x="l" y="vc"/>
                  </a:cxn>
                  <a:cxn ang="cd4">
                    <a:pos x="hc" y="b"/>
                  </a:cxn>
                  <a:cxn ang="0">
                    <a:pos x="r" y="vc"/>
                  </a:cxn>
                </a:cxnLst>
                <a:rect l="l" t="t" r="r" b="b"/>
                <a:pathLst>
                  <a:path w="6662" h="7698">
                    <a:moveTo>
                      <a:pt x="3334" y="0"/>
                    </a:moveTo>
                    <a:lnTo>
                      <a:pt x="0" y="1928"/>
                    </a:lnTo>
                    <a:lnTo>
                      <a:pt x="0" y="5777"/>
                    </a:lnTo>
                    <a:lnTo>
                      <a:pt x="3334" y="7698"/>
                    </a:lnTo>
                    <a:lnTo>
                      <a:pt x="6662" y="5777"/>
                    </a:lnTo>
                    <a:lnTo>
                      <a:pt x="6662" y="1928"/>
                    </a:ln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37" name="Freeform 136">
                <a:extLst>
                  <a:ext uri="{FF2B5EF4-FFF2-40B4-BE49-F238E27FC236}">
                    <a16:creationId xmlns:a16="http://schemas.microsoft.com/office/drawing/2014/main" id="{01A8AF44-4AA3-9F5E-420C-84D24808BB35}"/>
                  </a:ext>
                </a:extLst>
              </p:cNvPr>
              <p:cNvSpPr/>
              <p:nvPr/>
            </p:nvSpPr>
            <p:spPr>
              <a:xfrm>
                <a:off x="1503192" y="3799201"/>
                <a:ext cx="937630" cy="1586617"/>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38" name="Freeform 137">
                <a:extLst>
                  <a:ext uri="{FF2B5EF4-FFF2-40B4-BE49-F238E27FC236}">
                    <a16:creationId xmlns:a16="http://schemas.microsoft.com/office/drawing/2014/main" id="{8D409F57-AF45-BE58-6EED-922F35CB3D38}"/>
                  </a:ext>
                </a:extLst>
              </p:cNvPr>
              <p:cNvSpPr/>
              <p:nvPr/>
            </p:nvSpPr>
            <p:spPr>
              <a:xfrm>
                <a:off x="2514046" y="3799201"/>
                <a:ext cx="937933" cy="1586617"/>
              </a:xfrm>
              <a:custGeom>
                <a:avLst/>
                <a:gdLst/>
                <a:ahLst/>
                <a:cxnLst>
                  <a:cxn ang="3cd4">
                    <a:pos x="hc" y="t"/>
                  </a:cxn>
                  <a:cxn ang="cd2">
                    <a:pos x="l" y="vc"/>
                  </a:cxn>
                  <a:cxn ang="cd4">
                    <a:pos x="hc" y="b"/>
                  </a:cxn>
                  <a:cxn ang="0">
                    <a:pos x="r" y="vc"/>
                  </a:cxn>
                </a:cxnLst>
                <a:rect l="l" t="t" r="r" b="b"/>
                <a:pathLst>
                  <a:path w="3088" h="5223">
                    <a:moveTo>
                      <a:pt x="2991" y="1675"/>
                    </a:moveTo>
                    <a:lnTo>
                      <a:pt x="1750" y="961"/>
                    </a:lnTo>
                    <a:lnTo>
                      <a:pt x="1750" y="961"/>
                    </a:lnTo>
                    <a:lnTo>
                      <a:pt x="1729" y="947"/>
                    </a:lnTo>
                    <a:lnTo>
                      <a:pt x="1709" y="947"/>
                    </a:lnTo>
                    <a:lnTo>
                      <a:pt x="1695" y="947"/>
                    </a:lnTo>
                    <a:lnTo>
                      <a:pt x="1681" y="947"/>
                    </a:lnTo>
                    <a:lnTo>
                      <a:pt x="1667" y="961"/>
                    </a:lnTo>
                    <a:lnTo>
                      <a:pt x="1660" y="975"/>
                    </a:lnTo>
                    <a:lnTo>
                      <a:pt x="1653" y="996"/>
                    </a:lnTo>
                    <a:lnTo>
                      <a:pt x="1646" y="1016"/>
                    </a:lnTo>
                    <a:lnTo>
                      <a:pt x="1646" y="2093"/>
                    </a:lnTo>
                    <a:lnTo>
                      <a:pt x="1646" y="2093"/>
                    </a:lnTo>
                    <a:lnTo>
                      <a:pt x="1646" y="2114"/>
                    </a:lnTo>
                    <a:lnTo>
                      <a:pt x="1640" y="2127"/>
                    </a:lnTo>
                    <a:lnTo>
                      <a:pt x="1626" y="2148"/>
                    </a:lnTo>
                    <a:lnTo>
                      <a:pt x="1619" y="2155"/>
                    </a:lnTo>
                    <a:lnTo>
                      <a:pt x="1606" y="2162"/>
                    </a:lnTo>
                    <a:lnTo>
                      <a:pt x="1585" y="2162"/>
                    </a:lnTo>
                    <a:lnTo>
                      <a:pt x="1565" y="2155"/>
                    </a:lnTo>
                    <a:lnTo>
                      <a:pt x="1551" y="2148"/>
                    </a:lnTo>
                    <a:lnTo>
                      <a:pt x="1551" y="2148"/>
                    </a:lnTo>
                    <a:lnTo>
                      <a:pt x="1510" y="2114"/>
                    </a:lnTo>
                    <a:lnTo>
                      <a:pt x="1475" y="2073"/>
                    </a:lnTo>
                    <a:lnTo>
                      <a:pt x="1454" y="2025"/>
                    </a:lnTo>
                    <a:lnTo>
                      <a:pt x="1448" y="1976"/>
                    </a:lnTo>
                    <a:lnTo>
                      <a:pt x="1454" y="899"/>
                    </a:lnTo>
                    <a:lnTo>
                      <a:pt x="1454" y="899"/>
                    </a:lnTo>
                    <a:lnTo>
                      <a:pt x="1441" y="851"/>
                    </a:lnTo>
                    <a:lnTo>
                      <a:pt x="1420" y="804"/>
                    </a:lnTo>
                    <a:lnTo>
                      <a:pt x="1393" y="762"/>
                    </a:lnTo>
                    <a:lnTo>
                      <a:pt x="1352" y="728"/>
                    </a:lnTo>
                    <a:lnTo>
                      <a:pt x="110" y="14"/>
                    </a:lnTo>
                    <a:lnTo>
                      <a:pt x="110" y="14"/>
                    </a:lnTo>
                    <a:lnTo>
                      <a:pt x="89" y="0"/>
                    </a:lnTo>
                    <a:lnTo>
                      <a:pt x="75" y="0"/>
                    </a:lnTo>
                    <a:lnTo>
                      <a:pt x="55" y="0"/>
                    </a:lnTo>
                    <a:lnTo>
                      <a:pt x="41" y="7"/>
                    </a:lnTo>
                    <a:lnTo>
                      <a:pt x="28" y="14"/>
                    </a:lnTo>
                    <a:lnTo>
                      <a:pt x="21" y="28"/>
                    </a:lnTo>
                    <a:lnTo>
                      <a:pt x="14" y="48"/>
                    </a:lnTo>
                    <a:lnTo>
                      <a:pt x="14" y="69"/>
                    </a:lnTo>
                    <a:lnTo>
                      <a:pt x="7" y="1497"/>
                    </a:lnTo>
                    <a:lnTo>
                      <a:pt x="7" y="1497"/>
                    </a:lnTo>
                    <a:lnTo>
                      <a:pt x="14" y="1544"/>
                    </a:lnTo>
                    <a:lnTo>
                      <a:pt x="34" y="1592"/>
                    </a:lnTo>
                    <a:lnTo>
                      <a:pt x="68" y="1633"/>
                    </a:lnTo>
                    <a:lnTo>
                      <a:pt x="110" y="1668"/>
                    </a:lnTo>
                    <a:lnTo>
                      <a:pt x="947" y="2148"/>
                    </a:lnTo>
                    <a:lnTo>
                      <a:pt x="947" y="2148"/>
                    </a:lnTo>
                    <a:lnTo>
                      <a:pt x="981" y="2182"/>
                    </a:lnTo>
                    <a:lnTo>
                      <a:pt x="1016" y="2224"/>
                    </a:lnTo>
                    <a:lnTo>
                      <a:pt x="1036" y="2272"/>
                    </a:lnTo>
                    <a:lnTo>
                      <a:pt x="1043" y="2319"/>
                    </a:lnTo>
                    <a:lnTo>
                      <a:pt x="1043" y="2319"/>
                    </a:lnTo>
                    <a:lnTo>
                      <a:pt x="1043" y="2340"/>
                    </a:lnTo>
                    <a:lnTo>
                      <a:pt x="1036" y="2361"/>
                    </a:lnTo>
                    <a:lnTo>
                      <a:pt x="1030" y="2375"/>
                    </a:lnTo>
                    <a:lnTo>
                      <a:pt x="1016" y="2389"/>
                    </a:lnTo>
                    <a:lnTo>
                      <a:pt x="1002" y="2389"/>
                    </a:lnTo>
                    <a:lnTo>
                      <a:pt x="981" y="2389"/>
                    </a:lnTo>
                    <a:lnTo>
                      <a:pt x="967" y="2389"/>
                    </a:lnTo>
                    <a:lnTo>
                      <a:pt x="947" y="2382"/>
                    </a:lnTo>
                    <a:lnTo>
                      <a:pt x="103" y="1894"/>
                    </a:lnTo>
                    <a:lnTo>
                      <a:pt x="103" y="1894"/>
                    </a:lnTo>
                    <a:lnTo>
                      <a:pt x="89" y="1888"/>
                    </a:lnTo>
                    <a:lnTo>
                      <a:pt x="68" y="1881"/>
                    </a:lnTo>
                    <a:lnTo>
                      <a:pt x="48" y="1881"/>
                    </a:lnTo>
                    <a:lnTo>
                      <a:pt x="34" y="1888"/>
                    </a:lnTo>
                    <a:lnTo>
                      <a:pt x="21" y="1894"/>
                    </a:lnTo>
                    <a:lnTo>
                      <a:pt x="14" y="1908"/>
                    </a:lnTo>
                    <a:lnTo>
                      <a:pt x="7" y="1929"/>
                    </a:lnTo>
                    <a:lnTo>
                      <a:pt x="7" y="1949"/>
                    </a:lnTo>
                    <a:lnTo>
                      <a:pt x="0" y="3376"/>
                    </a:lnTo>
                    <a:lnTo>
                      <a:pt x="0" y="3376"/>
                    </a:lnTo>
                    <a:lnTo>
                      <a:pt x="14" y="3425"/>
                    </a:lnTo>
                    <a:lnTo>
                      <a:pt x="34" y="3473"/>
                    </a:lnTo>
                    <a:lnTo>
                      <a:pt x="62" y="3520"/>
                    </a:lnTo>
                    <a:lnTo>
                      <a:pt x="103" y="3548"/>
                    </a:lnTo>
                    <a:lnTo>
                      <a:pt x="1345" y="4268"/>
                    </a:lnTo>
                    <a:lnTo>
                      <a:pt x="1345" y="4268"/>
                    </a:lnTo>
                    <a:lnTo>
                      <a:pt x="1366" y="4275"/>
                    </a:lnTo>
                    <a:lnTo>
                      <a:pt x="1379" y="4282"/>
                    </a:lnTo>
                    <a:lnTo>
                      <a:pt x="1400" y="4275"/>
                    </a:lnTo>
                    <a:lnTo>
                      <a:pt x="1414" y="4275"/>
                    </a:lnTo>
                    <a:lnTo>
                      <a:pt x="1427" y="4261"/>
                    </a:lnTo>
                    <a:lnTo>
                      <a:pt x="1434" y="4248"/>
                    </a:lnTo>
                    <a:lnTo>
                      <a:pt x="1441" y="4234"/>
                    </a:lnTo>
                    <a:lnTo>
                      <a:pt x="1441" y="4207"/>
                    </a:lnTo>
                    <a:lnTo>
                      <a:pt x="1448" y="3170"/>
                    </a:lnTo>
                    <a:lnTo>
                      <a:pt x="1448" y="3170"/>
                    </a:lnTo>
                    <a:lnTo>
                      <a:pt x="1448" y="3143"/>
                    </a:lnTo>
                    <a:lnTo>
                      <a:pt x="1454" y="3130"/>
                    </a:lnTo>
                    <a:lnTo>
                      <a:pt x="1461" y="3116"/>
                    </a:lnTo>
                    <a:lnTo>
                      <a:pt x="1475" y="3102"/>
                    </a:lnTo>
                    <a:lnTo>
                      <a:pt x="1489" y="3095"/>
                    </a:lnTo>
                    <a:lnTo>
                      <a:pt x="1510" y="3095"/>
                    </a:lnTo>
                    <a:lnTo>
                      <a:pt x="1524" y="3102"/>
                    </a:lnTo>
                    <a:lnTo>
                      <a:pt x="1544" y="3109"/>
                    </a:lnTo>
                    <a:lnTo>
                      <a:pt x="1544" y="3109"/>
                    </a:lnTo>
                    <a:lnTo>
                      <a:pt x="1585" y="3143"/>
                    </a:lnTo>
                    <a:lnTo>
                      <a:pt x="1612" y="3184"/>
                    </a:lnTo>
                    <a:lnTo>
                      <a:pt x="1633" y="3232"/>
                    </a:lnTo>
                    <a:lnTo>
                      <a:pt x="1640" y="3281"/>
                    </a:lnTo>
                    <a:lnTo>
                      <a:pt x="1640" y="4324"/>
                    </a:lnTo>
                    <a:lnTo>
                      <a:pt x="1640" y="4324"/>
                    </a:lnTo>
                    <a:lnTo>
                      <a:pt x="1646" y="4371"/>
                    </a:lnTo>
                    <a:lnTo>
                      <a:pt x="1667" y="4419"/>
                    </a:lnTo>
                    <a:lnTo>
                      <a:pt x="1702" y="4460"/>
                    </a:lnTo>
                    <a:lnTo>
                      <a:pt x="1736" y="4495"/>
                    </a:lnTo>
                    <a:lnTo>
                      <a:pt x="2978" y="5209"/>
                    </a:lnTo>
                    <a:lnTo>
                      <a:pt x="2978" y="5209"/>
                    </a:lnTo>
                    <a:lnTo>
                      <a:pt x="2998" y="5223"/>
                    </a:lnTo>
                    <a:lnTo>
                      <a:pt x="3019" y="5223"/>
                    </a:lnTo>
                    <a:lnTo>
                      <a:pt x="3032" y="5223"/>
                    </a:lnTo>
                    <a:lnTo>
                      <a:pt x="3053" y="5216"/>
                    </a:lnTo>
                    <a:lnTo>
                      <a:pt x="3060" y="5209"/>
                    </a:lnTo>
                    <a:lnTo>
                      <a:pt x="3074" y="5195"/>
                    </a:lnTo>
                    <a:lnTo>
                      <a:pt x="3081" y="5174"/>
                    </a:lnTo>
                    <a:lnTo>
                      <a:pt x="3081" y="5153"/>
                    </a:lnTo>
                    <a:lnTo>
                      <a:pt x="3081" y="3726"/>
                    </a:lnTo>
                    <a:lnTo>
                      <a:pt x="3081" y="3726"/>
                    </a:lnTo>
                    <a:lnTo>
                      <a:pt x="3074" y="3678"/>
                    </a:lnTo>
                    <a:lnTo>
                      <a:pt x="3053" y="3631"/>
                    </a:lnTo>
                    <a:lnTo>
                      <a:pt x="3026" y="3589"/>
                    </a:lnTo>
                    <a:lnTo>
                      <a:pt x="2985" y="3555"/>
                    </a:lnTo>
                    <a:lnTo>
                      <a:pt x="2147" y="3075"/>
                    </a:lnTo>
                    <a:lnTo>
                      <a:pt x="2147" y="3075"/>
                    </a:lnTo>
                    <a:lnTo>
                      <a:pt x="2107" y="3040"/>
                    </a:lnTo>
                    <a:lnTo>
                      <a:pt x="2079" y="2999"/>
                    </a:lnTo>
                    <a:lnTo>
                      <a:pt x="2059" y="2951"/>
                    </a:lnTo>
                    <a:lnTo>
                      <a:pt x="2052" y="2903"/>
                    </a:lnTo>
                    <a:lnTo>
                      <a:pt x="2052" y="2903"/>
                    </a:lnTo>
                    <a:lnTo>
                      <a:pt x="2052" y="2882"/>
                    </a:lnTo>
                    <a:lnTo>
                      <a:pt x="2059" y="2861"/>
                    </a:lnTo>
                    <a:lnTo>
                      <a:pt x="2066" y="2848"/>
                    </a:lnTo>
                    <a:lnTo>
                      <a:pt x="2079" y="2841"/>
                    </a:lnTo>
                    <a:lnTo>
                      <a:pt x="2093" y="2834"/>
                    </a:lnTo>
                    <a:lnTo>
                      <a:pt x="2107" y="2834"/>
                    </a:lnTo>
                    <a:lnTo>
                      <a:pt x="2127" y="2834"/>
                    </a:lnTo>
                    <a:lnTo>
                      <a:pt x="2147" y="2848"/>
                    </a:lnTo>
                    <a:lnTo>
                      <a:pt x="2985" y="3328"/>
                    </a:lnTo>
                    <a:lnTo>
                      <a:pt x="2985" y="3328"/>
                    </a:lnTo>
                    <a:lnTo>
                      <a:pt x="3005" y="3335"/>
                    </a:lnTo>
                    <a:lnTo>
                      <a:pt x="3026" y="3342"/>
                    </a:lnTo>
                    <a:lnTo>
                      <a:pt x="3039" y="3342"/>
                    </a:lnTo>
                    <a:lnTo>
                      <a:pt x="3053" y="3335"/>
                    </a:lnTo>
                    <a:lnTo>
                      <a:pt x="3067" y="3328"/>
                    </a:lnTo>
                    <a:lnTo>
                      <a:pt x="3081" y="3315"/>
                    </a:lnTo>
                    <a:lnTo>
                      <a:pt x="3081" y="3294"/>
                    </a:lnTo>
                    <a:lnTo>
                      <a:pt x="3088" y="3274"/>
                    </a:lnTo>
                    <a:lnTo>
                      <a:pt x="3088" y="1847"/>
                    </a:lnTo>
                    <a:lnTo>
                      <a:pt x="3088" y="1847"/>
                    </a:lnTo>
                    <a:lnTo>
                      <a:pt x="3081" y="1798"/>
                    </a:lnTo>
                    <a:lnTo>
                      <a:pt x="3060" y="1750"/>
                    </a:lnTo>
                    <a:lnTo>
                      <a:pt x="3026" y="1709"/>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39" name="Freeform 138">
                <a:extLst>
                  <a:ext uri="{FF2B5EF4-FFF2-40B4-BE49-F238E27FC236}">
                    <a16:creationId xmlns:a16="http://schemas.microsoft.com/office/drawing/2014/main" id="{1B36455B-00C7-AF77-1375-A2400B167747}"/>
                  </a:ext>
                </a:extLst>
              </p:cNvPr>
              <p:cNvSpPr/>
              <p:nvPr/>
            </p:nvSpPr>
            <p:spPr>
              <a:xfrm>
                <a:off x="1563655" y="4935234"/>
                <a:ext cx="1827557" cy="1060985"/>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grpSp>
      </p:grpSp>
      <p:grpSp>
        <p:nvGrpSpPr>
          <p:cNvPr id="144" name="Group 143">
            <a:extLst>
              <a:ext uri="{FF2B5EF4-FFF2-40B4-BE49-F238E27FC236}">
                <a16:creationId xmlns:a16="http://schemas.microsoft.com/office/drawing/2014/main" id="{181B00CB-8915-9D18-A942-9BBEBB5E1355}"/>
              </a:ext>
            </a:extLst>
          </p:cNvPr>
          <p:cNvGrpSpPr/>
          <p:nvPr userDrawn="1"/>
        </p:nvGrpSpPr>
        <p:grpSpPr>
          <a:xfrm>
            <a:off x="6597086" y="2671684"/>
            <a:ext cx="3035751" cy="4085166"/>
            <a:chOff x="453600" y="1975769"/>
            <a:chExt cx="3035751" cy="4085166"/>
          </a:xfrm>
        </p:grpSpPr>
        <p:grpSp>
          <p:nvGrpSpPr>
            <p:cNvPr id="145" name="Group 144">
              <a:extLst>
                <a:ext uri="{FF2B5EF4-FFF2-40B4-BE49-F238E27FC236}">
                  <a16:creationId xmlns:a16="http://schemas.microsoft.com/office/drawing/2014/main" id="{A97050DC-3032-47CD-BEA3-B8E3EEA36700}"/>
                </a:ext>
              </a:extLst>
            </p:cNvPr>
            <p:cNvGrpSpPr/>
            <p:nvPr userDrawn="1"/>
          </p:nvGrpSpPr>
          <p:grpSpPr>
            <a:xfrm>
              <a:off x="453600" y="1975769"/>
              <a:ext cx="2023834" cy="2338604"/>
              <a:chOff x="453600" y="1975769"/>
              <a:chExt cx="2023834" cy="2338604"/>
            </a:xfrm>
          </p:grpSpPr>
          <p:sp>
            <p:nvSpPr>
              <p:cNvPr id="151" name="Freeform 150">
                <a:extLst>
                  <a:ext uri="{FF2B5EF4-FFF2-40B4-BE49-F238E27FC236}">
                    <a16:creationId xmlns:a16="http://schemas.microsoft.com/office/drawing/2014/main" id="{2735D1BC-6F0F-C5CF-4171-0069A21647A5}"/>
                  </a:ext>
                </a:extLst>
              </p:cNvPr>
              <p:cNvSpPr/>
              <p:nvPr/>
            </p:nvSpPr>
            <p:spPr>
              <a:xfrm>
                <a:off x="453600" y="1975769"/>
                <a:ext cx="2023834" cy="2338604"/>
              </a:xfrm>
              <a:custGeom>
                <a:avLst/>
                <a:gdLst/>
                <a:ahLst/>
                <a:cxnLst>
                  <a:cxn ang="3cd4">
                    <a:pos x="hc" y="t"/>
                  </a:cxn>
                  <a:cxn ang="cd2">
                    <a:pos x="l" y="vc"/>
                  </a:cxn>
                  <a:cxn ang="cd4">
                    <a:pos x="hc" y="b"/>
                  </a:cxn>
                  <a:cxn ang="0">
                    <a:pos x="r" y="vc"/>
                  </a:cxn>
                </a:cxnLst>
                <a:rect l="l" t="t" r="r" b="b"/>
                <a:pathLst>
                  <a:path w="6662" h="7698">
                    <a:moveTo>
                      <a:pt x="3334" y="0"/>
                    </a:moveTo>
                    <a:lnTo>
                      <a:pt x="0" y="1928"/>
                    </a:lnTo>
                    <a:lnTo>
                      <a:pt x="0" y="5777"/>
                    </a:lnTo>
                    <a:lnTo>
                      <a:pt x="3334" y="7698"/>
                    </a:lnTo>
                    <a:lnTo>
                      <a:pt x="6662" y="5777"/>
                    </a:lnTo>
                    <a:lnTo>
                      <a:pt x="6662" y="1928"/>
                    </a:ln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52" name="Freeform 151">
                <a:extLst>
                  <a:ext uri="{FF2B5EF4-FFF2-40B4-BE49-F238E27FC236}">
                    <a16:creationId xmlns:a16="http://schemas.microsoft.com/office/drawing/2014/main" id="{107F18B1-4D4E-45CB-D9AF-3B03DB9F4EF3}"/>
                  </a:ext>
                </a:extLst>
              </p:cNvPr>
              <p:cNvSpPr/>
              <p:nvPr/>
            </p:nvSpPr>
            <p:spPr>
              <a:xfrm>
                <a:off x="491275" y="2052639"/>
                <a:ext cx="937630" cy="1586617"/>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53" name="Freeform 152">
                <a:extLst>
                  <a:ext uri="{FF2B5EF4-FFF2-40B4-BE49-F238E27FC236}">
                    <a16:creationId xmlns:a16="http://schemas.microsoft.com/office/drawing/2014/main" id="{E45F0179-255B-7BB7-68D5-641087A550EB}"/>
                  </a:ext>
                </a:extLst>
              </p:cNvPr>
              <p:cNvSpPr/>
              <p:nvPr/>
            </p:nvSpPr>
            <p:spPr>
              <a:xfrm>
                <a:off x="1502129" y="2052639"/>
                <a:ext cx="937933" cy="1586617"/>
              </a:xfrm>
              <a:custGeom>
                <a:avLst/>
                <a:gdLst/>
                <a:ahLst/>
                <a:cxnLst>
                  <a:cxn ang="3cd4">
                    <a:pos x="hc" y="t"/>
                  </a:cxn>
                  <a:cxn ang="cd2">
                    <a:pos x="l" y="vc"/>
                  </a:cxn>
                  <a:cxn ang="cd4">
                    <a:pos x="hc" y="b"/>
                  </a:cxn>
                  <a:cxn ang="0">
                    <a:pos x="r" y="vc"/>
                  </a:cxn>
                </a:cxnLst>
                <a:rect l="l" t="t" r="r" b="b"/>
                <a:pathLst>
                  <a:path w="3088" h="5223">
                    <a:moveTo>
                      <a:pt x="2991" y="1675"/>
                    </a:moveTo>
                    <a:lnTo>
                      <a:pt x="1750" y="961"/>
                    </a:lnTo>
                    <a:lnTo>
                      <a:pt x="1750" y="961"/>
                    </a:lnTo>
                    <a:lnTo>
                      <a:pt x="1729" y="947"/>
                    </a:lnTo>
                    <a:lnTo>
                      <a:pt x="1709" y="947"/>
                    </a:lnTo>
                    <a:lnTo>
                      <a:pt x="1695" y="947"/>
                    </a:lnTo>
                    <a:lnTo>
                      <a:pt x="1681" y="947"/>
                    </a:lnTo>
                    <a:lnTo>
                      <a:pt x="1667" y="961"/>
                    </a:lnTo>
                    <a:lnTo>
                      <a:pt x="1660" y="975"/>
                    </a:lnTo>
                    <a:lnTo>
                      <a:pt x="1653" y="996"/>
                    </a:lnTo>
                    <a:lnTo>
                      <a:pt x="1646" y="1016"/>
                    </a:lnTo>
                    <a:lnTo>
                      <a:pt x="1646" y="2093"/>
                    </a:lnTo>
                    <a:lnTo>
                      <a:pt x="1646" y="2093"/>
                    </a:lnTo>
                    <a:lnTo>
                      <a:pt x="1646" y="2114"/>
                    </a:lnTo>
                    <a:lnTo>
                      <a:pt x="1640" y="2127"/>
                    </a:lnTo>
                    <a:lnTo>
                      <a:pt x="1626" y="2148"/>
                    </a:lnTo>
                    <a:lnTo>
                      <a:pt x="1619" y="2155"/>
                    </a:lnTo>
                    <a:lnTo>
                      <a:pt x="1606" y="2162"/>
                    </a:lnTo>
                    <a:lnTo>
                      <a:pt x="1585" y="2162"/>
                    </a:lnTo>
                    <a:lnTo>
                      <a:pt x="1565" y="2155"/>
                    </a:lnTo>
                    <a:lnTo>
                      <a:pt x="1551" y="2148"/>
                    </a:lnTo>
                    <a:lnTo>
                      <a:pt x="1551" y="2148"/>
                    </a:lnTo>
                    <a:lnTo>
                      <a:pt x="1510" y="2114"/>
                    </a:lnTo>
                    <a:lnTo>
                      <a:pt x="1475" y="2073"/>
                    </a:lnTo>
                    <a:lnTo>
                      <a:pt x="1454" y="2025"/>
                    </a:lnTo>
                    <a:lnTo>
                      <a:pt x="1448" y="1976"/>
                    </a:lnTo>
                    <a:lnTo>
                      <a:pt x="1454" y="899"/>
                    </a:lnTo>
                    <a:lnTo>
                      <a:pt x="1454" y="899"/>
                    </a:lnTo>
                    <a:lnTo>
                      <a:pt x="1441" y="851"/>
                    </a:lnTo>
                    <a:lnTo>
                      <a:pt x="1420" y="804"/>
                    </a:lnTo>
                    <a:lnTo>
                      <a:pt x="1393" y="762"/>
                    </a:lnTo>
                    <a:lnTo>
                      <a:pt x="1352" y="728"/>
                    </a:lnTo>
                    <a:lnTo>
                      <a:pt x="110" y="14"/>
                    </a:lnTo>
                    <a:lnTo>
                      <a:pt x="110" y="14"/>
                    </a:lnTo>
                    <a:lnTo>
                      <a:pt x="89" y="0"/>
                    </a:lnTo>
                    <a:lnTo>
                      <a:pt x="75" y="0"/>
                    </a:lnTo>
                    <a:lnTo>
                      <a:pt x="55" y="0"/>
                    </a:lnTo>
                    <a:lnTo>
                      <a:pt x="41" y="7"/>
                    </a:lnTo>
                    <a:lnTo>
                      <a:pt x="28" y="14"/>
                    </a:lnTo>
                    <a:lnTo>
                      <a:pt x="21" y="28"/>
                    </a:lnTo>
                    <a:lnTo>
                      <a:pt x="14" y="48"/>
                    </a:lnTo>
                    <a:lnTo>
                      <a:pt x="14" y="69"/>
                    </a:lnTo>
                    <a:lnTo>
                      <a:pt x="7" y="1497"/>
                    </a:lnTo>
                    <a:lnTo>
                      <a:pt x="7" y="1497"/>
                    </a:lnTo>
                    <a:lnTo>
                      <a:pt x="14" y="1544"/>
                    </a:lnTo>
                    <a:lnTo>
                      <a:pt x="34" y="1592"/>
                    </a:lnTo>
                    <a:lnTo>
                      <a:pt x="68" y="1633"/>
                    </a:lnTo>
                    <a:lnTo>
                      <a:pt x="110" y="1668"/>
                    </a:lnTo>
                    <a:lnTo>
                      <a:pt x="947" y="2148"/>
                    </a:lnTo>
                    <a:lnTo>
                      <a:pt x="947" y="2148"/>
                    </a:lnTo>
                    <a:lnTo>
                      <a:pt x="981" y="2182"/>
                    </a:lnTo>
                    <a:lnTo>
                      <a:pt x="1016" y="2224"/>
                    </a:lnTo>
                    <a:lnTo>
                      <a:pt x="1036" y="2272"/>
                    </a:lnTo>
                    <a:lnTo>
                      <a:pt x="1043" y="2319"/>
                    </a:lnTo>
                    <a:lnTo>
                      <a:pt x="1043" y="2319"/>
                    </a:lnTo>
                    <a:lnTo>
                      <a:pt x="1043" y="2340"/>
                    </a:lnTo>
                    <a:lnTo>
                      <a:pt x="1036" y="2361"/>
                    </a:lnTo>
                    <a:lnTo>
                      <a:pt x="1030" y="2375"/>
                    </a:lnTo>
                    <a:lnTo>
                      <a:pt x="1016" y="2389"/>
                    </a:lnTo>
                    <a:lnTo>
                      <a:pt x="1002" y="2389"/>
                    </a:lnTo>
                    <a:lnTo>
                      <a:pt x="981" y="2389"/>
                    </a:lnTo>
                    <a:lnTo>
                      <a:pt x="967" y="2389"/>
                    </a:lnTo>
                    <a:lnTo>
                      <a:pt x="947" y="2382"/>
                    </a:lnTo>
                    <a:lnTo>
                      <a:pt x="103" y="1894"/>
                    </a:lnTo>
                    <a:lnTo>
                      <a:pt x="103" y="1894"/>
                    </a:lnTo>
                    <a:lnTo>
                      <a:pt x="89" y="1888"/>
                    </a:lnTo>
                    <a:lnTo>
                      <a:pt x="68" y="1881"/>
                    </a:lnTo>
                    <a:lnTo>
                      <a:pt x="48" y="1881"/>
                    </a:lnTo>
                    <a:lnTo>
                      <a:pt x="34" y="1888"/>
                    </a:lnTo>
                    <a:lnTo>
                      <a:pt x="21" y="1894"/>
                    </a:lnTo>
                    <a:lnTo>
                      <a:pt x="14" y="1908"/>
                    </a:lnTo>
                    <a:lnTo>
                      <a:pt x="7" y="1929"/>
                    </a:lnTo>
                    <a:lnTo>
                      <a:pt x="7" y="1949"/>
                    </a:lnTo>
                    <a:lnTo>
                      <a:pt x="0" y="3376"/>
                    </a:lnTo>
                    <a:lnTo>
                      <a:pt x="0" y="3376"/>
                    </a:lnTo>
                    <a:lnTo>
                      <a:pt x="14" y="3425"/>
                    </a:lnTo>
                    <a:lnTo>
                      <a:pt x="34" y="3473"/>
                    </a:lnTo>
                    <a:lnTo>
                      <a:pt x="62" y="3520"/>
                    </a:lnTo>
                    <a:lnTo>
                      <a:pt x="103" y="3548"/>
                    </a:lnTo>
                    <a:lnTo>
                      <a:pt x="1345" y="4268"/>
                    </a:lnTo>
                    <a:lnTo>
                      <a:pt x="1345" y="4268"/>
                    </a:lnTo>
                    <a:lnTo>
                      <a:pt x="1366" y="4275"/>
                    </a:lnTo>
                    <a:lnTo>
                      <a:pt x="1379" y="4282"/>
                    </a:lnTo>
                    <a:lnTo>
                      <a:pt x="1400" y="4275"/>
                    </a:lnTo>
                    <a:lnTo>
                      <a:pt x="1414" y="4275"/>
                    </a:lnTo>
                    <a:lnTo>
                      <a:pt x="1427" y="4261"/>
                    </a:lnTo>
                    <a:lnTo>
                      <a:pt x="1434" y="4248"/>
                    </a:lnTo>
                    <a:lnTo>
                      <a:pt x="1441" y="4234"/>
                    </a:lnTo>
                    <a:lnTo>
                      <a:pt x="1441" y="4207"/>
                    </a:lnTo>
                    <a:lnTo>
                      <a:pt x="1448" y="3170"/>
                    </a:lnTo>
                    <a:lnTo>
                      <a:pt x="1448" y="3170"/>
                    </a:lnTo>
                    <a:lnTo>
                      <a:pt x="1448" y="3143"/>
                    </a:lnTo>
                    <a:lnTo>
                      <a:pt x="1454" y="3130"/>
                    </a:lnTo>
                    <a:lnTo>
                      <a:pt x="1461" y="3116"/>
                    </a:lnTo>
                    <a:lnTo>
                      <a:pt x="1475" y="3102"/>
                    </a:lnTo>
                    <a:lnTo>
                      <a:pt x="1489" y="3095"/>
                    </a:lnTo>
                    <a:lnTo>
                      <a:pt x="1510" y="3095"/>
                    </a:lnTo>
                    <a:lnTo>
                      <a:pt x="1524" y="3102"/>
                    </a:lnTo>
                    <a:lnTo>
                      <a:pt x="1544" y="3109"/>
                    </a:lnTo>
                    <a:lnTo>
                      <a:pt x="1544" y="3109"/>
                    </a:lnTo>
                    <a:lnTo>
                      <a:pt x="1585" y="3143"/>
                    </a:lnTo>
                    <a:lnTo>
                      <a:pt x="1612" y="3184"/>
                    </a:lnTo>
                    <a:lnTo>
                      <a:pt x="1633" y="3232"/>
                    </a:lnTo>
                    <a:lnTo>
                      <a:pt x="1640" y="3281"/>
                    </a:lnTo>
                    <a:lnTo>
                      <a:pt x="1640" y="4324"/>
                    </a:lnTo>
                    <a:lnTo>
                      <a:pt x="1640" y="4324"/>
                    </a:lnTo>
                    <a:lnTo>
                      <a:pt x="1646" y="4371"/>
                    </a:lnTo>
                    <a:lnTo>
                      <a:pt x="1667" y="4419"/>
                    </a:lnTo>
                    <a:lnTo>
                      <a:pt x="1702" y="4460"/>
                    </a:lnTo>
                    <a:lnTo>
                      <a:pt x="1736" y="4495"/>
                    </a:lnTo>
                    <a:lnTo>
                      <a:pt x="2978" y="5209"/>
                    </a:lnTo>
                    <a:lnTo>
                      <a:pt x="2978" y="5209"/>
                    </a:lnTo>
                    <a:lnTo>
                      <a:pt x="2998" y="5223"/>
                    </a:lnTo>
                    <a:lnTo>
                      <a:pt x="3019" y="5223"/>
                    </a:lnTo>
                    <a:lnTo>
                      <a:pt x="3032" y="5223"/>
                    </a:lnTo>
                    <a:lnTo>
                      <a:pt x="3053" y="5216"/>
                    </a:lnTo>
                    <a:lnTo>
                      <a:pt x="3060" y="5209"/>
                    </a:lnTo>
                    <a:lnTo>
                      <a:pt x="3074" y="5195"/>
                    </a:lnTo>
                    <a:lnTo>
                      <a:pt x="3081" y="5174"/>
                    </a:lnTo>
                    <a:lnTo>
                      <a:pt x="3081" y="5153"/>
                    </a:lnTo>
                    <a:lnTo>
                      <a:pt x="3081" y="3726"/>
                    </a:lnTo>
                    <a:lnTo>
                      <a:pt x="3081" y="3726"/>
                    </a:lnTo>
                    <a:lnTo>
                      <a:pt x="3074" y="3678"/>
                    </a:lnTo>
                    <a:lnTo>
                      <a:pt x="3053" y="3631"/>
                    </a:lnTo>
                    <a:lnTo>
                      <a:pt x="3026" y="3589"/>
                    </a:lnTo>
                    <a:lnTo>
                      <a:pt x="2985" y="3555"/>
                    </a:lnTo>
                    <a:lnTo>
                      <a:pt x="2147" y="3075"/>
                    </a:lnTo>
                    <a:lnTo>
                      <a:pt x="2147" y="3075"/>
                    </a:lnTo>
                    <a:lnTo>
                      <a:pt x="2107" y="3040"/>
                    </a:lnTo>
                    <a:lnTo>
                      <a:pt x="2079" y="2999"/>
                    </a:lnTo>
                    <a:lnTo>
                      <a:pt x="2059" y="2951"/>
                    </a:lnTo>
                    <a:lnTo>
                      <a:pt x="2052" y="2903"/>
                    </a:lnTo>
                    <a:lnTo>
                      <a:pt x="2052" y="2903"/>
                    </a:lnTo>
                    <a:lnTo>
                      <a:pt x="2052" y="2882"/>
                    </a:lnTo>
                    <a:lnTo>
                      <a:pt x="2059" y="2861"/>
                    </a:lnTo>
                    <a:lnTo>
                      <a:pt x="2066" y="2848"/>
                    </a:lnTo>
                    <a:lnTo>
                      <a:pt x="2079" y="2841"/>
                    </a:lnTo>
                    <a:lnTo>
                      <a:pt x="2093" y="2834"/>
                    </a:lnTo>
                    <a:lnTo>
                      <a:pt x="2107" y="2834"/>
                    </a:lnTo>
                    <a:lnTo>
                      <a:pt x="2127" y="2834"/>
                    </a:lnTo>
                    <a:lnTo>
                      <a:pt x="2147" y="2848"/>
                    </a:lnTo>
                    <a:lnTo>
                      <a:pt x="2985" y="3328"/>
                    </a:lnTo>
                    <a:lnTo>
                      <a:pt x="2985" y="3328"/>
                    </a:lnTo>
                    <a:lnTo>
                      <a:pt x="3005" y="3335"/>
                    </a:lnTo>
                    <a:lnTo>
                      <a:pt x="3026" y="3342"/>
                    </a:lnTo>
                    <a:lnTo>
                      <a:pt x="3039" y="3342"/>
                    </a:lnTo>
                    <a:lnTo>
                      <a:pt x="3053" y="3335"/>
                    </a:lnTo>
                    <a:lnTo>
                      <a:pt x="3067" y="3328"/>
                    </a:lnTo>
                    <a:lnTo>
                      <a:pt x="3081" y="3315"/>
                    </a:lnTo>
                    <a:lnTo>
                      <a:pt x="3081" y="3294"/>
                    </a:lnTo>
                    <a:lnTo>
                      <a:pt x="3088" y="3274"/>
                    </a:lnTo>
                    <a:lnTo>
                      <a:pt x="3088" y="1847"/>
                    </a:lnTo>
                    <a:lnTo>
                      <a:pt x="3088" y="1847"/>
                    </a:lnTo>
                    <a:lnTo>
                      <a:pt x="3081" y="1798"/>
                    </a:lnTo>
                    <a:lnTo>
                      <a:pt x="3060" y="1750"/>
                    </a:lnTo>
                    <a:lnTo>
                      <a:pt x="3026" y="1709"/>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54" name="Freeform 153">
                <a:extLst>
                  <a:ext uri="{FF2B5EF4-FFF2-40B4-BE49-F238E27FC236}">
                    <a16:creationId xmlns:a16="http://schemas.microsoft.com/office/drawing/2014/main" id="{A0473382-3F99-79AA-F6CF-1F2A35C64F7C}"/>
                  </a:ext>
                </a:extLst>
              </p:cNvPr>
              <p:cNvSpPr/>
              <p:nvPr/>
            </p:nvSpPr>
            <p:spPr>
              <a:xfrm>
                <a:off x="551738" y="3188671"/>
                <a:ext cx="1827557" cy="1060985"/>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grpSp>
        <p:grpSp>
          <p:nvGrpSpPr>
            <p:cNvPr id="146" name="Group 145">
              <a:extLst>
                <a:ext uri="{FF2B5EF4-FFF2-40B4-BE49-F238E27FC236}">
                  <a16:creationId xmlns:a16="http://schemas.microsoft.com/office/drawing/2014/main" id="{F7DCC72E-8AE6-E5EF-8141-47B7B6EEEC10}"/>
                </a:ext>
              </a:extLst>
            </p:cNvPr>
            <p:cNvGrpSpPr/>
            <p:nvPr userDrawn="1"/>
          </p:nvGrpSpPr>
          <p:grpSpPr>
            <a:xfrm>
              <a:off x="1465517" y="3722331"/>
              <a:ext cx="2023834" cy="2338604"/>
              <a:chOff x="1465517" y="3722331"/>
              <a:chExt cx="2023834" cy="2338604"/>
            </a:xfrm>
          </p:grpSpPr>
          <p:sp>
            <p:nvSpPr>
              <p:cNvPr id="147" name="Freeform 146">
                <a:extLst>
                  <a:ext uri="{FF2B5EF4-FFF2-40B4-BE49-F238E27FC236}">
                    <a16:creationId xmlns:a16="http://schemas.microsoft.com/office/drawing/2014/main" id="{0A8D4EFB-5C0C-2CD4-31E5-FA22865E837A}"/>
                  </a:ext>
                </a:extLst>
              </p:cNvPr>
              <p:cNvSpPr/>
              <p:nvPr/>
            </p:nvSpPr>
            <p:spPr>
              <a:xfrm>
                <a:off x="1465517" y="3722331"/>
                <a:ext cx="2023834" cy="2338604"/>
              </a:xfrm>
              <a:custGeom>
                <a:avLst/>
                <a:gdLst/>
                <a:ahLst/>
                <a:cxnLst>
                  <a:cxn ang="3cd4">
                    <a:pos x="hc" y="t"/>
                  </a:cxn>
                  <a:cxn ang="cd2">
                    <a:pos x="l" y="vc"/>
                  </a:cxn>
                  <a:cxn ang="cd4">
                    <a:pos x="hc" y="b"/>
                  </a:cxn>
                  <a:cxn ang="0">
                    <a:pos x="r" y="vc"/>
                  </a:cxn>
                </a:cxnLst>
                <a:rect l="l" t="t" r="r" b="b"/>
                <a:pathLst>
                  <a:path w="6662" h="7698">
                    <a:moveTo>
                      <a:pt x="3334" y="0"/>
                    </a:moveTo>
                    <a:lnTo>
                      <a:pt x="0" y="1928"/>
                    </a:lnTo>
                    <a:lnTo>
                      <a:pt x="0" y="5777"/>
                    </a:lnTo>
                    <a:lnTo>
                      <a:pt x="3334" y="7698"/>
                    </a:lnTo>
                    <a:lnTo>
                      <a:pt x="6662" y="5777"/>
                    </a:lnTo>
                    <a:lnTo>
                      <a:pt x="6662" y="1928"/>
                    </a:ln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48" name="Freeform 147">
                <a:extLst>
                  <a:ext uri="{FF2B5EF4-FFF2-40B4-BE49-F238E27FC236}">
                    <a16:creationId xmlns:a16="http://schemas.microsoft.com/office/drawing/2014/main" id="{752BA792-0F2B-9356-2649-BBAF753A2041}"/>
                  </a:ext>
                </a:extLst>
              </p:cNvPr>
              <p:cNvSpPr/>
              <p:nvPr/>
            </p:nvSpPr>
            <p:spPr>
              <a:xfrm>
                <a:off x="1503192" y="3799201"/>
                <a:ext cx="937630" cy="1586617"/>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49" name="Freeform 148">
                <a:extLst>
                  <a:ext uri="{FF2B5EF4-FFF2-40B4-BE49-F238E27FC236}">
                    <a16:creationId xmlns:a16="http://schemas.microsoft.com/office/drawing/2014/main" id="{9A9F9BD9-0204-A635-D450-2958673BAE46}"/>
                  </a:ext>
                </a:extLst>
              </p:cNvPr>
              <p:cNvSpPr/>
              <p:nvPr/>
            </p:nvSpPr>
            <p:spPr>
              <a:xfrm>
                <a:off x="2514046" y="3799201"/>
                <a:ext cx="937933" cy="1586617"/>
              </a:xfrm>
              <a:custGeom>
                <a:avLst/>
                <a:gdLst/>
                <a:ahLst/>
                <a:cxnLst>
                  <a:cxn ang="3cd4">
                    <a:pos x="hc" y="t"/>
                  </a:cxn>
                  <a:cxn ang="cd2">
                    <a:pos x="l" y="vc"/>
                  </a:cxn>
                  <a:cxn ang="cd4">
                    <a:pos x="hc" y="b"/>
                  </a:cxn>
                  <a:cxn ang="0">
                    <a:pos x="r" y="vc"/>
                  </a:cxn>
                </a:cxnLst>
                <a:rect l="l" t="t" r="r" b="b"/>
                <a:pathLst>
                  <a:path w="3088" h="5223">
                    <a:moveTo>
                      <a:pt x="2991" y="1675"/>
                    </a:moveTo>
                    <a:lnTo>
                      <a:pt x="1750" y="961"/>
                    </a:lnTo>
                    <a:lnTo>
                      <a:pt x="1750" y="961"/>
                    </a:lnTo>
                    <a:lnTo>
                      <a:pt x="1729" y="947"/>
                    </a:lnTo>
                    <a:lnTo>
                      <a:pt x="1709" y="947"/>
                    </a:lnTo>
                    <a:lnTo>
                      <a:pt x="1695" y="947"/>
                    </a:lnTo>
                    <a:lnTo>
                      <a:pt x="1681" y="947"/>
                    </a:lnTo>
                    <a:lnTo>
                      <a:pt x="1667" y="961"/>
                    </a:lnTo>
                    <a:lnTo>
                      <a:pt x="1660" y="975"/>
                    </a:lnTo>
                    <a:lnTo>
                      <a:pt x="1653" y="996"/>
                    </a:lnTo>
                    <a:lnTo>
                      <a:pt x="1646" y="1016"/>
                    </a:lnTo>
                    <a:lnTo>
                      <a:pt x="1646" y="2093"/>
                    </a:lnTo>
                    <a:lnTo>
                      <a:pt x="1646" y="2093"/>
                    </a:lnTo>
                    <a:lnTo>
                      <a:pt x="1646" y="2114"/>
                    </a:lnTo>
                    <a:lnTo>
                      <a:pt x="1640" y="2127"/>
                    </a:lnTo>
                    <a:lnTo>
                      <a:pt x="1626" y="2148"/>
                    </a:lnTo>
                    <a:lnTo>
                      <a:pt x="1619" y="2155"/>
                    </a:lnTo>
                    <a:lnTo>
                      <a:pt x="1606" y="2162"/>
                    </a:lnTo>
                    <a:lnTo>
                      <a:pt x="1585" y="2162"/>
                    </a:lnTo>
                    <a:lnTo>
                      <a:pt x="1565" y="2155"/>
                    </a:lnTo>
                    <a:lnTo>
                      <a:pt x="1551" y="2148"/>
                    </a:lnTo>
                    <a:lnTo>
                      <a:pt x="1551" y="2148"/>
                    </a:lnTo>
                    <a:lnTo>
                      <a:pt x="1510" y="2114"/>
                    </a:lnTo>
                    <a:lnTo>
                      <a:pt x="1475" y="2073"/>
                    </a:lnTo>
                    <a:lnTo>
                      <a:pt x="1454" y="2025"/>
                    </a:lnTo>
                    <a:lnTo>
                      <a:pt x="1448" y="1976"/>
                    </a:lnTo>
                    <a:lnTo>
                      <a:pt x="1454" y="899"/>
                    </a:lnTo>
                    <a:lnTo>
                      <a:pt x="1454" y="899"/>
                    </a:lnTo>
                    <a:lnTo>
                      <a:pt x="1441" y="851"/>
                    </a:lnTo>
                    <a:lnTo>
                      <a:pt x="1420" y="804"/>
                    </a:lnTo>
                    <a:lnTo>
                      <a:pt x="1393" y="762"/>
                    </a:lnTo>
                    <a:lnTo>
                      <a:pt x="1352" y="728"/>
                    </a:lnTo>
                    <a:lnTo>
                      <a:pt x="110" y="14"/>
                    </a:lnTo>
                    <a:lnTo>
                      <a:pt x="110" y="14"/>
                    </a:lnTo>
                    <a:lnTo>
                      <a:pt x="89" y="0"/>
                    </a:lnTo>
                    <a:lnTo>
                      <a:pt x="75" y="0"/>
                    </a:lnTo>
                    <a:lnTo>
                      <a:pt x="55" y="0"/>
                    </a:lnTo>
                    <a:lnTo>
                      <a:pt x="41" y="7"/>
                    </a:lnTo>
                    <a:lnTo>
                      <a:pt x="28" y="14"/>
                    </a:lnTo>
                    <a:lnTo>
                      <a:pt x="21" y="28"/>
                    </a:lnTo>
                    <a:lnTo>
                      <a:pt x="14" y="48"/>
                    </a:lnTo>
                    <a:lnTo>
                      <a:pt x="14" y="69"/>
                    </a:lnTo>
                    <a:lnTo>
                      <a:pt x="7" y="1497"/>
                    </a:lnTo>
                    <a:lnTo>
                      <a:pt x="7" y="1497"/>
                    </a:lnTo>
                    <a:lnTo>
                      <a:pt x="14" y="1544"/>
                    </a:lnTo>
                    <a:lnTo>
                      <a:pt x="34" y="1592"/>
                    </a:lnTo>
                    <a:lnTo>
                      <a:pt x="68" y="1633"/>
                    </a:lnTo>
                    <a:lnTo>
                      <a:pt x="110" y="1668"/>
                    </a:lnTo>
                    <a:lnTo>
                      <a:pt x="947" y="2148"/>
                    </a:lnTo>
                    <a:lnTo>
                      <a:pt x="947" y="2148"/>
                    </a:lnTo>
                    <a:lnTo>
                      <a:pt x="981" y="2182"/>
                    </a:lnTo>
                    <a:lnTo>
                      <a:pt x="1016" y="2224"/>
                    </a:lnTo>
                    <a:lnTo>
                      <a:pt x="1036" y="2272"/>
                    </a:lnTo>
                    <a:lnTo>
                      <a:pt x="1043" y="2319"/>
                    </a:lnTo>
                    <a:lnTo>
                      <a:pt x="1043" y="2319"/>
                    </a:lnTo>
                    <a:lnTo>
                      <a:pt x="1043" y="2340"/>
                    </a:lnTo>
                    <a:lnTo>
                      <a:pt x="1036" y="2361"/>
                    </a:lnTo>
                    <a:lnTo>
                      <a:pt x="1030" y="2375"/>
                    </a:lnTo>
                    <a:lnTo>
                      <a:pt x="1016" y="2389"/>
                    </a:lnTo>
                    <a:lnTo>
                      <a:pt x="1002" y="2389"/>
                    </a:lnTo>
                    <a:lnTo>
                      <a:pt x="981" y="2389"/>
                    </a:lnTo>
                    <a:lnTo>
                      <a:pt x="967" y="2389"/>
                    </a:lnTo>
                    <a:lnTo>
                      <a:pt x="947" y="2382"/>
                    </a:lnTo>
                    <a:lnTo>
                      <a:pt x="103" y="1894"/>
                    </a:lnTo>
                    <a:lnTo>
                      <a:pt x="103" y="1894"/>
                    </a:lnTo>
                    <a:lnTo>
                      <a:pt x="89" y="1888"/>
                    </a:lnTo>
                    <a:lnTo>
                      <a:pt x="68" y="1881"/>
                    </a:lnTo>
                    <a:lnTo>
                      <a:pt x="48" y="1881"/>
                    </a:lnTo>
                    <a:lnTo>
                      <a:pt x="34" y="1888"/>
                    </a:lnTo>
                    <a:lnTo>
                      <a:pt x="21" y="1894"/>
                    </a:lnTo>
                    <a:lnTo>
                      <a:pt x="14" y="1908"/>
                    </a:lnTo>
                    <a:lnTo>
                      <a:pt x="7" y="1929"/>
                    </a:lnTo>
                    <a:lnTo>
                      <a:pt x="7" y="1949"/>
                    </a:lnTo>
                    <a:lnTo>
                      <a:pt x="0" y="3376"/>
                    </a:lnTo>
                    <a:lnTo>
                      <a:pt x="0" y="3376"/>
                    </a:lnTo>
                    <a:lnTo>
                      <a:pt x="14" y="3425"/>
                    </a:lnTo>
                    <a:lnTo>
                      <a:pt x="34" y="3473"/>
                    </a:lnTo>
                    <a:lnTo>
                      <a:pt x="62" y="3520"/>
                    </a:lnTo>
                    <a:lnTo>
                      <a:pt x="103" y="3548"/>
                    </a:lnTo>
                    <a:lnTo>
                      <a:pt x="1345" y="4268"/>
                    </a:lnTo>
                    <a:lnTo>
                      <a:pt x="1345" y="4268"/>
                    </a:lnTo>
                    <a:lnTo>
                      <a:pt x="1366" y="4275"/>
                    </a:lnTo>
                    <a:lnTo>
                      <a:pt x="1379" y="4282"/>
                    </a:lnTo>
                    <a:lnTo>
                      <a:pt x="1400" y="4275"/>
                    </a:lnTo>
                    <a:lnTo>
                      <a:pt x="1414" y="4275"/>
                    </a:lnTo>
                    <a:lnTo>
                      <a:pt x="1427" y="4261"/>
                    </a:lnTo>
                    <a:lnTo>
                      <a:pt x="1434" y="4248"/>
                    </a:lnTo>
                    <a:lnTo>
                      <a:pt x="1441" y="4234"/>
                    </a:lnTo>
                    <a:lnTo>
                      <a:pt x="1441" y="4207"/>
                    </a:lnTo>
                    <a:lnTo>
                      <a:pt x="1448" y="3170"/>
                    </a:lnTo>
                    <a:lnTo>
                      <a:pt x="1448" y="3170"/>
                    </a:lnTo>
                    <a:lnTo>
                      <a:pt x="1448" y="3143"/>
                    </a:lnTo>
                    <a:lnTo>
                      <a:pt x="1454" y="3130"/>
                    </a:lnTo>
                    <a:lnTo>
                      <a:pt x="1461" y="3116"/>
                    </a:lnTo>
                    <a:lnTo>
                      <a:pt x="1475" y="3102"/>
                    </a:lnTo>
                    <a:lnTo>
                      <a:pt x="1489" y="3095"/>
                    </a:lnTo>
                    <a:lnTo>
                      <a:pt x="1510" y="3095"/>
                    </a:lnTo>
                    <a:lnTo>
                      <a:pt x="1524" y="3102"/>
                    </a:lnTo>
                    <a:lnTo>
                      <a:pt x="1544" y="3109"/>
                    </a:lnTo>
                    <a:lnTo>
                      <a:pt x="1544" y="3109"/>
                    </a:lnTo>
                    <a:lnTo>
                      <a:pt x="1585" y="3143"/>
                    </a:lnTo>
                    <a:lnTo>
                      <a:pt x="1612" y="3184"/>
                    </a:lnTo>
                    <a:lnTo>
                      <a:pt x="1633" y="3232"/>
                    </a:lnTo>
                    <a:lnTo>
                      <a:pt x="1640" y="3281"/>
                    </a:lnTo>
                    <a:lnTo>
                      <a:pt x="1640" y="4324"/>
                    </a:lnTo>
                    <a:lnTo>
                      <a:pt x="1640" y="4324"/>
                    </a:lnTo>
                    <a:lnTo>
                      <a:pt x="1646" y="4371"/>
                    </a:lnTo>
                    <a:lnTo>
                      <a:pt x="1667" y="4419"/>
                    </a:lnTo>
                    <a:lnTo>
                      <a:pt x="1702" y="4460"/>
                    </a:lnTo>
                    <a:lnTo>
                      <a:pt x="1736" y="4495"/>
                    </a:lnTo>
                    <a:lnTo>
                      <a:pt x="2978" y="5209"/>
                    </a:lnTo>
                    <a:lnTo>
                      <a:pt x="2978" y="5209"/>
                    </a:lnTo>
                    <a:lnTo>
                      <a:pt x="2998" y="5223"/>
                    </a:lnTo>
                    <a:lnTo>
                      <a:pt x="3019" y="5223"/>
                    </a:lnTo>
                    <a:lnTo>
                      <a:pt x="3032" y="5223"/>
                    </a:lnTo>
                    <a:lnTo>
                      <a:pt x="3053" y="5216"/>
                    </a:lnTo>
                    <a:lnTo>
                      <a:pt x="3060" y="5209"/>
                    </a:lnTo>
                    <a:lnTo>
                      <a:pt x="3074" y="5195"/>
                    </a:lnTo>
                    <a:lnTo>
                      <a:pt x="3081" y="5174"/>
                    </a:lnTo>
                    <a:lnTo>
                      <a:pt x="3081" y="5153"/>
                    </a:lnTo>
                    <a:lnTo>
                      <a:pt x="3081" y="3726"/>
                    </a:lnTo>
                    <a:lnTo>
                      <a:pt x="3081" y="3726"/>
                    </a:lnTo>
                    <a:lnTo>
                      <a:pt x="3074" y="3678"/>
                    </a:lnTo>
                    <a:lnTo>
                      <a:pt x="3053" y="3631"/>
                    </a:lnTo>
                    <a:lnTo>
                      <a:pt x="3026" y="3589"/>
                    </a:lnTo>
                    <a:lnTo>
                      <a:pt x="2985" y="3555"/>
                    </a:lnTo>
                    <a:lnTo>
                      <a:pt x="2147" y="3075"/>
                    </a:lnTo>
                    <a:lnTo>
                      <a:pt x="2147" y="3075"/>
                    </a:lnTo>
                    <a:lnTo>
                      <a:pt x="2107" y="3040"/>
                    </a:lnTo>
                    <a:lnTo>
                      <a:pt x="2079" y="2999"/>
                    </a:lnTo>
                    <a:lnTo>
                      <a:pt x="2059" y="2951"/>
                    </a:lnTo>
                    <a:lnTo>
                      <a:pt x="2052" y="2903"/>
                    </a:lnTo>
                    <a:lnTo>
                      <a:pt x="2052" y="2903"/>
                    </a:lnTo>
                    <a:lnTo>
                      <a:pt x="2052" y="2882"/>
                    </a:lnTo>
                    <a:lnTo>
                      <a:pt x="2059" y="2861"/>
                    </a:lnTo>
                    <a:lnTo>
                      <a:pt x="2066" y="2848"/>
                    </a:lnTo>
                    <a:lnTo>
                      <a:pt x="2079" y="2841"/>
                    </a:lnTo>
                    <a:lnTo>
                      <a:pt x="2093" y="2834"/>
                    </a:lnTo>
                    <a:lnTo>
                      <a:pt x="2107" y="2834"/>
                    </a:lnTo>
                    <a:lnTo>
                      <a:pt x="2127" y="2834"/>
                    </a:lnTo>
                    <a:lnTo>
                      <a:pt x="2147" y="2848"/>
                    </a:lnTo>
                    <a:lnTo>
                      <a:pt x="2985" y="3328"/>
                    </a:lnTo>
                    <a:lnTo>
                      <a:pt x="2985" y="3328"/>
                    </a:lnTo>
                    <a:lnTo>
                      <a:pt x="3005" y="3335"/>
                    </a:lnTo>
                    <a:lnTo>
                      <a:pt x="3026" y="3342"/>
                    </a:lnTo>
                    <a:lnTo>
                      <a:pt x="3039" y="3342"/>
                    </a:lnTo>
                    <a:lnTo>
                      <a:pt x="3053" y="3335"/>
                    </a:lnTo>
                    <a:lnTo>
                      <a:pt x="3067" y="3328"/>
                    </a:lnTo>
                    <a:lnTo>
                      <a:pt x="3081" y="3315"/>
                    </a:lnTo>
                    <a:lnTo>
                      <a:pt x="3081" y="3294"/>
                    </a:lnTo>
                    <a:lnTo>
                      <a:pt x="3088" y="3274"/>
                    </a:lnTo>
                    <a:lnTo>
                      <a:pt x="3088" y="1847"/>
                    </a:lnTo>
                    <a:lnTo>
                      <a:pt x="3088" y="1847"/>
                    </a:lnTo>
                    <a:lnTo>
                      <a:pt x="3081" y="1798"/>
                    </a:lnTo>
                    <a:lnTo>
                      <a:pt x="3060" y="1750"/>
                    </a:lnTo>
                    <a:lnTo>
                      <a:pt x="3026" y="1709"/>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50" name="Freeform 149">
                <a:extLst>
                  <a:ext uri="{FF2B5EF4-FFF2-40B4-BE49-F238E27FC236}">
                    <a16:creationId xmlns:a16="http://schemas.microsoft.com/office/drawing/2014/main" id="{AD06D6C1-EE20-4727-9B63-C915388F0773}"/>
                  </a:ext>
                </a:extLst>
              </p:cNvPr>
              <p:cNvSpPr/>
              <p:nvPr/>
            </p:nvSpPr>
            <p:spPr>
              <a:xfrm>
                <a:off x="1563655" y="4935234"/>
                <a:ext cx="1827557" cy="1060985"/>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grpSp>
      </p:grpSp>
      <p:grpSp>
        <p:nvGrpSpPr>
          <p:cNvPr id="155" name="Group 154">
            <a:extLst>
              <a:ext uri="{FF2B5EF4-FFF2-40B4-BE49-F238E27FC236}">
                <a16:creationId xmlns:a16="http://schemas.microsoft.com/office/drawing/2014/main" id="{88CBCD4E-47CE-BBA6-47E8-2CCA3710254A}"/>
              </a:ext>
            </a:extLst>
          </p:cNvPr>
          <p:cNvGrpSpPr/>
          <p:nvPr userDrawn="1"/>
        </p:nvGrpSpPr>
        <p:grpSpPr>
          <a:xfrm>
            <a:off x="8628188" y="2671684"/>
            <a:ext cx="3035751" cy="4085166"/>
            <a:chOff x="453600" y="1975769"/>
            <a:chExt cx="3035751" cy="4085166"/>
          </a:xfrm>
        </p:grpSpPr>
        <p:grpSp>
          <p:nvGrpSpPr>
            <p:cNvPr id="156" name="Group 155">
              <a:extLst>
                <a:ext uri="{FF2B5EF4-FFF2-40B4-BE49-F238E27FC236}">
                  <a16:creationId xmlns:a16="http://schemas.microsoft.com/office/drawing/2014/main" id="{D0E4194A-59F5-5FDC-FA19-8C1136767B5C}"/>
                </a:ext>
              </a:extLst>
            </p:cNvPr>
            <p:cNvGrpSpPr/>
            <p:nvPr userDrawn="1"/>
          </p:nvGrpSpPr>
          <p:grpSpPr>
            <a:xfrm>
              <a:off x="453600" y="1975769"/>
              <a:ext cx="2023834" cy="2338604"/>
              <a:chOff x="453600" y="1975769"/>
              <a:chExt cx="2023834" cy="2338604"/>
            </a:xfrm>
          </p:grpSpPr>
          <p:sp>
            <p:nvSpPr>
              <p:cNvPr id="162" name="Freeform 161">
                <a:extLst>
                  <a:ext uri="{FF2B5EF4-FFF2-40B4-BE49-F238E27FC236}">
                    <a16:creationId xmlns:a16="http://schemas.microsoft.com/office/drawing/2014/main" id="{E07C0CAF-65F0-54FC-73E8-960CD0047E79}"/>
                  </a:ext>
                </a:extLst>
              </p:cNvPr>
              <p:cNvSpPr/>
              <p:nvPr/>
            </p:nvSpPr>
            <p:spPr>
              <a:xfrm>
                <a:off x="453600" y="1975769"/>
                <a:ext cx="2023834" cy="2338604"/>
              </a:xfrm>
              <a:custGeom>
                <a:avLst/>
                <a:gdLst/>
                <a:ahLst/>
                <a:cxnLst>
                  <a:cxn ang="3cd4">
                    <a:pos x="hc" y="t"/>
                  </a:cxn>
                  <a:cxn ang="cd2">
                    <a:pos x="l" y="vc"/>
                  </a:cxn>
                  <a:cxn ang="cd4">
                    <a:pos x="hc" y="b"/>
                  </a:cxn>
                  <a:cxn ang="0">
                    <a:pos x="r" y="vc"/>
                  </a:cxn>
                </a:cxnLst>
                <a:rect l="l" t="t" r="r" b="b"/>
                <a:pathLst>
                  <a:path w="6662" h="7698">
                    <a:moveTo>
                      <a:pt x="3334" y="0"/>
                    </a:moveTo>
                    <a:lnTo>
                      <a:pt x="0" y="1928"/>
                    </a:lnTo>
                    <a:lnTo>
                      <a:pt x="0" y="5777"/>
                    </a:lnTo>
                    <a:lnTo>
                      <a:pt x="3334" y="7698"/>
                    </a:lnTo>
                    <a:lnTo>
                      <a:pt x="6662" y="5777"/>
                    </a:lnTo>
                    <a:lnTo>
                      <a:pt x="6662" y="1928"/>
                    </a:ln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63" name="Freeform 162">
                <a:extLst>
                  <a:ext uri="{FF2B5EF4-FFF2-40B4-BE49-F238E27FC236}">
                    <a16:creationId xmlns:a16="http://schemas.microsoft.com/office/drawing/2014/main" id="{B1D80526-0660-58B2-851D-5468299BF725}"/>
                  </a:ext>
                </a:extLst>
              </p:cNvPr>
              <p:cNvSpPr/>
              <p:nvPr/>
            </p:nvSpPr>
            <p:spPr>
              <a:xfrm>
                <a:off x="491275" y="2052639"/>
                <a:ext cx="937630" cy="1586617"/>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64" name="Freeform 163">
                <a:extLst>
                  <a:ext uri="{FF2B5EF4-FFF2-40B4-BE49-F238E27FC236}">
                    <a16:creationId xmlns:a16="http://schemas.microsoft.com/office/drawing/2014/main" id="{07426E50-C765-896C-8F7D-A71ABDEE1434}"/>
                  </a:ext>
                </a:extLst>
              </p:cNvPr>
              <p:cNvSpPr/>
              <p:nvPr/>
            </p:nvSpPr>
            <p:spPr>
              <a:xfrm>
                <a:off x="1502129" y="2052639"/>
                <a:ext cx="937933" cy="1586617"/>
              </a:xfrm>
              <a:custGeom>
                <a:avLst/>
                <a:gdLst/>
                <a:ahLst/>
                <a:cxnLst>
                  <a:cxn ang="3cd4">
                    <a:pos x="hc" y="t"/>
                  </a:cxn>
                  <a:cxn ang="cd2">
                    <a:pos x="l" y="vc"/>
                  </a:cxn>
                  <a:cxn ang="cd4">
                    <a:pos x="hc" y="b"/>
                  </a:cxn>
                  <a:cxn ang="0">
                    <a:pos x="r" y="vc"/>
                  </a:cxn>
                </a:cxnLst>
                <a:rect l="l" t="t" r="r" b="b"/>
                <a:pathLst>
                  <a:path w="3088" h="5223">
                    <a:moveTo>
                      <a:pt x="2991" y="1675"/>
                    </a:moveTo>
                    <a:lnTo>
                      <a:pt x="1750" y="961"/>
                    </a:lnTo>
                    <a:lnTo>
                      <a:pt x="1750" y="961"/>
                    </a:lnTo>
                    <a:lnTo>
                      <a:pt x="1729" y="947"/>
                    </a:lnTo>
                    <a:lnTo>
                      <a:pt x="1709" y="947"/>
                    </a:lnTo>
                    <a:lnTo>
                      <a:pt x="1695" y="947"/>
                    </a:lnTo>
                    <a:lnTo>
                      <a:pt x="1681" y="947"/>
                    </a:lnTo>
                    <a:lnTo>
                      <a:pt x="1667" y="961"/>
                    </a:lnTo>
                    <a:lnTo>
                      <a:pt x="1660" y="975"/>
                    </a:lnTo>
                    <a:lnTo>
                      <a:pt x="1653" y="996"/>
                    </a:lnTo>
                    <a:lnTo>
                      <a:pt x="1646" y="1016"/>
                    </a:lnTo>
                    <a:lnTo>
                      <a:pt x="1646" y="2093"/>
                    </a:lnTo>
                    <a:lnTo>
                      <a:pt x="1646" y="2093"/>
                    </a:lnTo>
                    <a:lnTo>
                      <a:pt x="1646" y="2114"/>
                    </a:lnTo>
                    <a:lnTo>
                      <a:pt x="1640" y="2127"/>
                    </a:lnTo>
                    <a:lnTo>
                      <a:pt x="1626" y="2148"/>
                    </a:lnTo>
                    <a:lnTo>
                      <a:pt x="1619" y="2155"/>
                    </a:lnTo>
                    <a:lnTo>
                      <a:pt x="1606" y="2162"/>
                    </a:lnTo>
                    <a:lnTo>
                      <a:pt x="1585" y="2162"/>
                    </a:lnTo>
                    <a:lnTo>
                      <a:pt x="1565" y="2155"/>
                    </a:lnTo>
                    <a:lnTo>
                      <a:pt x="1551" y="2148"/>
                    </a:lnTo>
                    <a:lnTo>
                      <a:pt x="1551" y="2148"/>
                    </a:lnTo>
                    <a:lnTo>
                      <a:pt x="1510" y="2114"/>
                    </a:lnTo>
                    <a:lnTo>
                      <a:pt x="1475" y="2073"/>
                    </a:lnTo>
                    <a:lnTo>
                      <a:pt x="1454" y="2025"/>
                    </a:lnTo>
                    <a:lnTo>
                      <a:pt x="1448" y="1976"/>
                    </a:lnTo>
                    <a:lnTo>
                      <a:pt x="1454" y="899"/>
                    </a:lnTo>
                    <a:lnTo>
                      <a:pt x="1454" y="899"/>
                    </a:lnTo>
                    <a:lnTo>
                      <a:pt x="1441" y="851"/>
                    </a:lnTo>
                    <a:lnTo>
                      <a:pt x="1420" y="804"/>
                    </a:lnTo>
                    <a:lnTo>
                      <a:pt x="1393" y="762"/>
                    </a:lnTo>
                    <a:lnTo>
                      <a:pt x="1352" y="728"/>
                    </a:lnTo>
                    <a:lnTo>
                      <a:pt x="110" y="14"/>
                    </a:lnTo>
                    <a:lnTo>
                      <a:pt x="110" y="14"/>
                    </a:lnTo>
                    <a:lnTo>
                      <a:pt x="89" y="0"/>
                    </a:lnTo>
                    <a:lnTo>
                      <a:pt x="75" y="0"/>
                    </a:lnTo>
                    <a:lnTo>
                      <a:pt x="55" y="0"/>
                    </a:lnTo>
                    <a:lnTo>
                      <a:pt x="41" y="7"/>
                    </a:lnTo>
                    <a:lnTo>
                      <a:pt x="28" y="14"/>
                    </a:lnTo>
                    <a:lnTo>
                      <a:pt x="21" y="28"/>
                    </a:lnTo>
                    <a:lnTo>
                      <a:pt x="14" y="48"/>
                    </a:lnTo>
                    <a:lnTo>
                      <a:pt x="14" y="69"/>
                    </a:lnTo>
                    <a:lnTo>
                      <a:pt x="7" y="1497"/>
                    </a:lnTo>
                    <a:lnTo>
                      <a:pt x="7" y="1497"/>
                    </a:lnTo>
                    <a:lnTo>
                      <a:pt x="14" y="1544"/>
                    </a:lnTo>
                    <a:lnTo>
                      <a:pt x="34" y="1592"/>
                    </a:lnTo>
                    <a:lnTo>
                      <a:pt x="68" y="1633"/>
                    </a:lnTo>
                    <a:lnTo>
                      <a:pt x="110" y="1668"/>
                    </a:lnTo>
                    <a:lnTo>
                      <a:pt x="947" y="2148"/>
                    </a:lnTo>
                    <a:lnTo>
                      <a:pt x="947" y="2148"/>
                    </a:lnTo>
                    <a:lnTo>
                      <a:pt x="981" y="2182"/>
                    </a:lnTo>
                    <a:lnTo>
                      <a:pt x="1016" y="2224"/>
                    </a:lnTo>
                    <a:lnTo>
                      <a:pt x="1036" y="2272"/>
                    </a:lnTo>
                    <a:lnTo>
                      <a:pt x="1043" y="2319"/>
                    </a:lnTo>
                    <a:lnTo>
                      <a:pt x="1043" y="2319"/>
                    </a:lnTo>
                    <a:lnTo>
                      <a:pt x="1043" y="2340"/>
                    </a:lnTo>
                    <a:lnTo>
                      <a:pt x="1036" y="2361"/>
                    </a:lnTo>
                    <a:lnTo>
                      <a:pt x="1030" y="2375"/>
                    </a:lnTo>
                    <a:lnTo>
                      <a:pt x="1016" y="2389"/>
                    </a:lnTo>
                    <a:lnTo>
                      <a:pt x="1002" y="2389"/>
                    </a:lnTo>
                    <a:lnTo>
                      <a:pt x="981" y="2389"/>
                    </a:lnTo>
                    <a:lnTo>
                      <a:pt x="967" y="2389"/>
                    </a:lnTo>
                    <a:lnTo>
                      <a:pt x="947" y="2382"/>
                    </a:lnTo>
                    <a:lnTo>
                      <a:pt x="103" y="1894"/>
                    </a:lnTo>
                    <a:lnTo>
                      <a:pt x="103" y="1894"/>
                    </a:lnTo>
                    <a:lnTo>
                      <a:pt x="89" y="1888"/>
                    </a:lnTo>
                    <a:lnTo>
                      <a:pt x="68" y="1881"/>
                    </a:lnTo>
                    <a:lnTo>
                      <a:pt x="48" y="1881"/>
                    </a:lnTo>
                    <a:lnTo>
                      <a:pt x="34" y="1888"/>
                    </a:lnTo>
                    <a:lnTo>
                      <a:pt x="21" y="1894"/>
                    </a:lnTo>
                    <a:lnTo>
                      <a:pt x="14" y="1908"/>
                    </a:lnTo>
                    <a:lnTo>
                      <a:pt x="7" y="1929"/>
                    </a:lnTo>
                    <a:lnTo>
                      <a:pt x="7" y="1949"/>
                    </a:lnTo>
                    <a:lnTo>
                      <a:pt x="0" y="3376"/>
                    </a:lnTo>
                    <a:lnTo>
                      <a:pt x="0" y="3376"/>
                    </a:lnTo>
                    <a:lnTo>
                      <a:pt x="14" y="3425"/>
                    </a:lnTo>
                    <a:lnTo>
                      <a:pt x="34" y="3473"/>
                    </a:lnTo>
                    <a:lnTo>
                      <a:pt x="62" y="3520"/>
                    </a:lnTo>
                    <a:lnTo>
                      <a:pt x="103" y="3548"/>
                    </a:lnTo>
                    <a:lnTo>
                      <a:pt x="1345" y="4268"/>
                    </a:lnTo>
                    <a:lnTo>
                      <a:pt x="1345" y="4268"/>
                    </a:lnTo>
                    <a:lnTo>
                      <a:pt x="1366" y="4275"/>
                    </a:lnTo>
                    <a:lnTo>
                      <a:pt x="1379" y="4282"/>
                    </a:lnTo>
                    <a:lnTo>
                      <a:pt x="1400" y="4275"/>
                    </a:lnTo>
                    <a:lnTo>
                      <a:pt x="1414" y="4275"/>
                    </a:lnTo>
                    <a:lnTo>
                      <a:pt x="1427" y="4261"/>
                    </a:lnTo>
                    <a:lnTo>
                      <a:pt x="1434" y="4248"/>
                    </a:lnTo>
                    <a:lnTo>
                      <a:pt x="1441" y="4234"/>
                    </a:lnTo>
                    <a:lnTo>
                      <a:pt x="1441" y="4207"/>
                    </a:lnTo>
                    <a:lnTo>
                      <a:pt x="1448" y="3170"/>
                    </a:lnTo>
                    <a:lnTo>
                      <a:pt x="1448" y="3170"/>
                    </a:lnTo>
                    <a:lnTo>
                      <a:pt x="1448" y="3143"/>
                    </a:lnTo>
                    <a:lnTo>
                      <a:pt x="1454" y="3130"/>
                    </a:lnTo>
                    <a:lnTo>
                      <a:pt x="1461" y="3116"/>
                    </a:lnTo>
                    <a:lnTo>
                      <a:pt x="1475" y="3102"/>
                    </a:lnTo>
                    <a:lnTo>
                      <a:pt x="1489" y="3095"/>
                    </a:lnTo>
                    <a:lnTo>
                      <a:pt x="1510" y="3095"/>
                    </a:lnTo>
                    <a:lnTo>
                      <a:pt x="1524" y="3102"/>
                    </a:lnTo>
                    <a:lnTo>
                      <a:pt x="1544" y="3109"/>
                    </a:lnTo>
                    <a:lnTo>
                      <a:pt x="1544" y="3109"/>
                    </a:lnTo>
                    <a:lnTo>
                      <a:pt x="1585" y="3143"/>
                    </a:lnTo>
                    <a:lnTo>
                      <a:pt x="1612" y="3184"/>
                    </a:lnTo>
                    <a:lnTo>
                      <a:pt x="1633" y="3232"/>
                    </a:lnTo>
                    <a:lnTo>
                      <a:pt x="1640" y="3281"/>
                    </a:lnTo>
                    <a:lnTo>
                      <a:pt x="1640" y="4324"/>
                    </a:lnTo>
                    <a:lnTo>
                      <a:pt x="1640" y="4324"/>
                    </a:lnTo>
                    <a:lnTo>
                      <a:pt x="1646" y="4371"/>
                    </a:lnTo>
                    <a:lnTo>
                      <a:pt x="1667" y="4419"/>
                    </a:lnTo>
                    <a:lnTo>
                      <a:pt x="1702" y="4460"/>
                    </a:lnTo>
                    <a:lnTo>
                      <a:pt x="1736" y="4495"/>
                    </a:lnTo>
                    <a:lnTo>
                      <a:pt x="2978" y="5209"/>
                    </a:lnTo>
                    <a:lnTo>
                      <a:pt x="2978" y="5209"/>
                    </a:lnTo>
                    <a:lnTo>
                      <a:pt x="2998" y="5223"/>
                    </a:lnTo>
                    <a:lnTo>
                      <a:pt x="3019" y="5223"/>
                    </a:lnTo>
                    <a:lnTo>
                      <a:pt x="3032" y="5223"/>
                    </a:lnTo>
                    <a:lnTo>
                      <a:pt x="3053" y="5216"/>
                    </a:lnTo>
                    <a:lnTo>
                      <a:pt x="3060" y="5209"/>
                    </a:lnTo>
                    <a:lnTo>
                      <a:pt x="3074" y="5195"/>
                    </a:lnTo>
                    <a:lnTo>
                      <a:pt x="3081" y="5174"/>
                    </a:lnTo>
                    <a:lnTo>
                      <a:pt x="3081" y="5153"/>
                    </a:lnTo>
                    <a:lnTo>
                      <a:pt x="3081" y="3726"/>
                    </a:lnTo>
                    <a:lnTo>
                      <a:pt x="3081" y="3726"/>
                    </a:lnTo>
                    <a:lnTo>
                      <a:pt x="3074" y="3678"/>
                    </a:lnTo>
                    <a:lnTo>
                      <a:pt x="3053" y="3631"/>
                    </a:lnTo>
                    <a:lnTo>
                      <a:pt x="3026" y="3589"/>
                    </a:lnTo>
                    <a:lnTo>
                      <a:pt x="2985" y="3555"/>
                    </a:lnTo>
                    <a:lnTo>
                      <a:pt x="2147" y="3075"/>
                    </a:lnTo>
                    <a:lnTo>
                      <a:pt x="2147" y="3075"/>
                    </a:lnTo>
                    <a:lnTo>
                      <a:pt x="2107" y="3040"/>
                    </a:lnTo>
                    <a:lnTo>
                      <a:pt x="2079" y="2999"/>
                    </a:lnTo>
                    <a:lnTo>
                      <a:pt x="2059" y="2951"/>
                    </a:lnTo>
                    <a:lnTo>
                      <a:pt x="2052" y="2903"/>
                    </a:lnTo>
                    <a:lnTo>
                      <a:pt x="2052" y="2903"/>
                    </a:lnTo>
                    <a:lnTo>
                      <a:pt x="2052" y="2882"/>
                    </a:lnTo>
                    <a:lnTo>
                      <a:pt x="2059" y="2861"/>
                    </a:lnTo>
                    <a:lnTo>
                      <a:pt x="2066" y="2848"/>
                    </a:lnTo>
                    <a:lnTo>
                      <a:pt x="2079" y="2841"/>
                    </a:lnTo>
                    <a:lnTo>
                      <a:pt x="2093" y="2834"/>
                    </a:lnTo>
                    <a:lnTo>
                      <a:pt x="2107" y="2834"/>
                    </a:lnTo>
                    <a:lnTo>
                      <a:pt x="2127" y="2834"/>
                    </a:lnTo>
                    <a:lnTo>
                      <a:pt x="2147" y="2848"/>
                    </a:lnTo>
                    <a:lnTo>
                      <a:pt x="2985" y="3328"/>
                    </a:lnTo>
                    <a:lnTo>
                      <a:pt x="2985" y="3328"/>
                    </a:lnTo>
                    <a:lnTo>
                      <a:pt x="3005" y="3335"/>
                    </a:lnTo>
                    <a:lnTo>
                      <a:pt x="3026" y="3342"/>
                    </a:lnTo>
                    <a:lnTo>
                      <a:pt x="3039" y="3342"/>
                    </a:lnTo>
                    <a:lnTo>
                      <a:pt x="3053" y="3335"/>
                    </a:lnTo>
                    <a:lnTo>
                      <a:pt x="3067" y="3328"/>
                    </a:lnTo>
                    <a:lnTo>
                      <a:pt x="3081" y="3315"/>
                    </a:lnTo>
                    <a:lnTo>
                      <a:pt x="3081" y="3294"/>
                    </a:lnTo>
                    <a:lnTo>
                      <a:pt x="3088" y="3274"/>
                    </a:lnTo>
                    <a:lnTo>
                      <a:pt x="3088" y="1847"/>
                    </a:lnTo>
                    <a:lnTo>
                      <a:pt x="3088" y="1847"/>
                    </a:lnTo>
                    <a:lnTo>
                      <a:pt x="3081" y="1798"/>
                    </a:lnTo>
                    <a:lnTo>
                      <a:pt x="3060" y="1750"/>
                    </a:lnTo>
                    <a:lnTo>
                      <a:pt x="3026" y="1709"/>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65" name="Freeform 164">
                <a:extLst>
                  <a:ext uri="{FF2B5EF4-FFF2-40B4-BE49-F238E27FC236}">
                    <a16:creationId xmlns:a16="http://schemas.microsoft.com/office/drawing/2014/main" id="{6BB0DC56-43E1-4478-F4C1-AF74D3AC0525}"/>
                  </a:ext>
                </a:extLst>
              </p:cNvPr>
              <p:cNvSpPr/>
              <p:nvPr/>
            </p:nvSpPr>
            <p:spPr>
              <a:xfrm>
                <a:off x="551738" y="3188671"/>
                <a:ext cx="1827557" cy="1060985"/>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grpSp>
        <p:grpSp>
          <p:nvGrpSpPr>
            <p:cNvPr id="157" name="Group 156">
              <a:extLst>
                <a:ext uri="{FF2B5EF4-FFF2-40B4-BE49-F238E27FC236}">
                  <a16:creationId xmlns:a16="http://schemas.microsoft.com/office/drawing/2014/main" id="{1B54305E-6A7D-0F35-0707-DF65336D3E57}"/>
                </a:ext>
              </a:extLst>
            </p:cNvPr>
            <p:cNvGrpSpPr/>
            <p:nvPr userDrawn="1"/>
          </p:nvGrpSpPr>
          <p:grpSpPr>
            <a:xfrm>
              <a:off x="1465517" y="3722331"/>
              <a:ext cx="2023834" cy="2338604"/>
              <a:chOff x="1465517" y="3722331"/>
              <a:chExt cx="2023834" cy="2338604"/>
            </a:xfrm>
          </p:grpSpPr>
          <p:sp>
            <p:nvSpPr>
              <p:cNvPr id="158" name="Freeform 157">
                <a:extLst>
                  <a:ext uri="{FF2B5EF4-FFF2-40B4-BE49-F238E27FC236}">
                    <a16:creationId xmlns:a16="http://schemas.microsoft.com/office/drawing/2014/main" id="{5F9BB29D-1AD8-F8E0-4CF9-6CB67B2DB199}"/>
                  </a:ext>
                </a:extLst>
              </p:cNvPr>
              <p:cNvSpPr/>
              <p:nvPr/>
            </p:nvSpPr>
            <p:spPr>
              <a:xfrm>
                <a:off x="1465517" y="3722331"/>
                <a:ext cx="2023834" cy="2338604"/>
              </a:xfrm>
              <a:custGeom>
                <a:avLst/>
                <a:gdLst/>
                <a:ahLst/>
                <a:cxnLst>
                  <a:cxn ang="3cd4">
                    <a:pos x="hc" y="t"/>
                  </a:cxn>
                  <a:cxn ang="cd2">
                    <a:pos x="l" y="vc"/>
                  </a:cxn>
                  <a:cxn ang="cd4">
                    <a:pos x="hc" y="b"/>
                  </a:cxn>
                  <a:cxn ang="0">
                    <a:pos x="r" y="vc"/>
                  </a:cxn>
                </a:cxnLst>
                <a:rect l="l" t="t" r="r" b="b"/>
                <a:pathLst>
                  <a:path w="6662" h="7698">
                    <a:moveTo>
                      <a:pt x="3334" y="0"/>
                    </a:moveTo>
                    <a:lnTo>
                      <a:pt x="0" y="1928"/>
                    </a:lnTo>
                    <a:lnTo>
                      <a:pt x="0" y="5777"/>
                    </a:lnTo>
                    <a:lnTo>
                      <a:pt x="3334" y="7698"/>
                    </a:lnTo>
                    <a:lnTo>
                      <a:pt x="6662" y="5777"/>
                    </a:lnTo>
                    <a:lnTo>
                      <a:pt x="6662" y="1928"/>
                    </a:ln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59" name="Freeform 158">
                <a:extLst>
                  <a:ext uri="{FF2B5EF4-FFF2-40B4-BE49-F238E27FC236}">
                    <a16:creationId xmlns:a16="http://schemas.microsoft.com/office/drawing/2014/main" id="{30A42E1C-2403-C9A3-C0F9-CBF396537135}"/>
                  </a:ext>
                </a:extLst>
              </p:cNvPr>
              <p:cNvSpPr/>
              <p:nvPr/>
            </p:nvSpPr>
            <p:spPr>
              <a:xfrm>
                <a:off x="1503192" y="3799201"/>
                <a:ext cx="937630" cy="1586617"/>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60" name="Freeform 159">
                <a:extLst>
                  <a:ext uri="{FF2B5EF4-FFF2-40B4-BE49-F238E27FC236}">
                    <a16:creationId xmlns:a16="http://schemas.microsoft.com/office/drawing/2014/main" id="{2605ECD5-84F8-80A4-C169-7BEF425BE07B}"/>
                  </a:ext>
                </a:extLst>
              </p:cNvPr>
              <p:cNvSpPr/>
              <p:nvPr/>
            </p:nvSpPr>
            <p:spPr>
              <a:xfrm>
                <a:off x="2514046" y="3799201"/>
                <a:ext cx="937933" cy="1586617"/>
              </a:xfrm>
              <a:custGeom>
                <a:avLst/>
                <a:gdLst/>
                <a:ahLst/>
                <a:cxnLst>
                  <a:cxn ang="3cd4">
                    <a:pos x="hc" y="t"/>
                  </a:cxn>
                  <a:cxn ang="cd2">
                    <a:pos x="l" y="vc"/>
                  </a:cxn>
                  <a:cxn ang="cd4">
                    <a:pos x="hc" y="b"/>
                  </a:cxn>
                  <a:cxn ang="0">
                    <a:pos x="r" y="vc"/>
                  </a:cxn>
                </a:cxnLst>
                <a:rect l="l" t="t" r="r" b="b"/>
                <a:pathLst>
                  <a:path w="3088" h="5223">
                    <a:moveTo>
                      <a:pt x="2991" y="1675"/>
                    </a:moveTo>
                    <a:lnTo>
                      <a:pt x="1750" y="961"/>
                    </a:lnTo>
                    <a:lnTo>
                      <a:pt x="1750" y="961"/>
                    </a:lnTo>
                    <a:lnTo>
                      <a:pt x="1729" y="947"/>
                    </a:lnTo>
                    <a:lnTo>
                      <a:pt x="1709" y="947"/>
                    </a:lnTo>
                    <a:lnTo>
                      <a:pt x="1695" y="947"/>
                    </a:lnTo>
                    <a:lnTo>
                      <a:pt x="1681" y="947"/>
                    </a:lnTo>
                    <a:lnTo>
                      <a:pt x="1667" y="961"/>
                    </a:lnTo>
                    <a:lnTo>
                      <a:pt x="1660" y="975"/>
                    </a:lnTo>
                    <a:lnTo>
                      <a:pt x="1653" y="996"/>
                    </a:lnTo>
                    <a:lnTo>
                      <a:pt x="1646" y="1016"/>
                    </a:lnTo>
                    <a:lnTo>
                      <a:pt x="1646" y="2093"/>
                    </a:lnTo>
                    <a:lnTo>
                      <a:pt x="1646" y="2093"/>
                    </a:lnTo>
                    <a:lnTo>
                      <a:pt x="1646" y="2114"/>
                    </a:lnTo>
                    <a:lnTo>
                      <a:pt x="1640" y="2127"/>
                    </a:lnTo>
                    <a:lnTo>
                      <a:pt x="1626" y="2148"/>
                    </a:lnTo>
                    <a:lnTo>
                      <a:pt x="1619" y="2155"/>
                    </a:lnTo>
                    <a:lnTo>
                      <a:pt x="1606" y="2162"/>
                    </a:lnTo>
                    <a:lnTo>
                      <a:pt x="1585" y="2162"/>
                    </a:lnTo>
                    <a:lnTo>
                      <a:pt x="1565" y="2155"/>
                    </a:lnTo>
                    <a:lnTo>
                      <a:pt x="1551" y="2148"/>
                    </a:lnTo>
                    <a:lnTo>
                      <a:pt x="1551" y="2148"/>
                    </a:lnTo>
                    <a:lnTo>
                      <a:pt x="1510" y="2114"/>
                    </a:lnTo>
                    <a:lnTo>
                      <a:pt x="1475" y="2073"/>
                    </a:lnTo>
                    <a:lnTo>
                      <a:pt x="1454" y="2025"/>
                    </a:lnTo>
                    <a:lnTo>
                      <a:pt x="1448" y="1976"/>
                    </a:lnTo>
                    <a:lnTo>
                      <a:pt x="1454" y="899"/>
                    </a:lnTo>
                    <a:lnTo>
                      <a:pt x="1454" y="899"/>
                    </a:lnTo>
                    <a:lnTo>
                      <a:pt x="1441" y="851"/>
                    </a:lnTo>
                    <a:lnTo>
                      <a:pt x="1420" y="804"/>
                    </a:lnTo>
                    <a:lnTo>
                      <a:pt x="1393" y="762"/>
                    </a:lnTo>
                    <a:lnTo>
                      <a:pt x="1352" y="728"/>
                    </a:lnTo>
                    <a:lnTo>
                      <a:pt x="110" y="14"/>
                    </a:lnTo>
                    <a:lnTo>
                      <a:pt x="110" y="14"/>
                    </a:lnTo>
                    <a:lnTo>
                      <a:pt x="89" y="0"/>
                    </a:lnTo>
                    <a:lnTo>
                      <a:pt x="75" y="0"/>
                    </a:lnTo>
                    <a:lnTo>
                      <a:pt x="55" y="0"/>
                    </a:lnTo>
                    <a:lnTo>
                      <a:pt x="41" y="7"/>
                    </a:lnTo>
                    <a:lnTo>
                      <a:pt x="28" y="14"/>
                    </a:lnTo>
                    <a:lnTo>
                      <a:pt x="21" y="28"/>
                    </a:lnTo>
                    <a:lnTo>
                      <a:pt x="14" y="48"/>
                    </a:lnTo>
                    <a:lnTo>
                      <a:pt x="14" y="69"/>
                    </a:lnTo>
                    <a:lnTo>
                      <a:pt x="7" y="1497"/>
                    </a:lnTo>
                    <a:lnTo>
                      <a:pt x="7" y="1497"/>
                    </a:lnTo>
                    <a:lnTo>
                      <a:pt x="14" y="1544"/>
                    </a:lnTo>
                    <a:lnTo>
                      <a:pt x="34" y="1592"/>
                    </a:lnTo>
                    <a:lnTo>
                      <a:pt x="68" y="1633"/>
                    </a:lnTo>
                    <a:lnTo>
                      <a:pt x="110" y="1668"/>
                    </a:lnTo>
                    <a:lnTo>
                      <a:pt x="947" y="2148"/>
                    </a:lnTo>
                    <a:lnTo>
                      <a:pt x="947" y="2148"/>
                    </a:lnTo>
                    <a:lnTo>
                      <a:pt x="981" y="2182"/>
                    </a:lnTo>
                    <a:lnTo>
                      <a:pt x="1016" y="2224"/>
                    </a:lnTo>
                    <a:lnTo>
                      <a:pt x="1036" y="2272"/>
                    </a:lnTo>
                    <a:lnTo>
                      <a:pt x="1043" y="2319"/>
                    </a:lnTo>
                    <a:lnTo>
                      <a:pt x="1043" y="2319"/>
                    </a:lnTo>
                    <a:lnTo>
                      <a:pt x="1043" y="2340"/>
                    </a:lnTo>
                    <a:lnTo>
                      <a:pt x="1036" y="2361"/>
                    </a:lnTo>
                    <a:lnTo>
                      <a:pt x="1030" y="2375"/>
                    </a:lnTo>
                    <a:lnTo>
                      <a:pt x="1016" y="2389"/>
                    </a:lnTo>
                    <a:lnTo>
                      <a:pt x="1002" y="2389"/>
                    </a:lnTo>
                    <a:lnTo>
                      <a:pt x="981" y="2389"/>
                    </a:lnTo>
                    <a:lnTo>
                      <a:pt x="967" y="2389"/>
                    </a:lnTo>
                    <a:lnTo>
                      <a:pt x="947" y="2382"/>
                    </a:lnTo>
                    <a:lnTo>
                      <a:pt x="103" y="1894"/>
                    </a:lnTo>
                    <a:lnTo>
                      <a:pt x="103" y="1894"/>
                    </a:lnTo>
                    <a:lnTo>
                      <a:pt x="89" y="1888"/>
                    </a:lnTo>
                    <a:lnTo>
                      <a:pt x="68" y="1881"/>
                    </a:lnTo>
                    <a:lnTo>
                      <a:pt x="48" y="1881"/>
                    </a:lnTo>
                    <a:lnTo>
                      <a:pt x="34" y="1888"/>
                    </a:lnTo>
                    <a:lnTo>
                      <a:pt x="21" y="1894"/>
                    </a:lnTo>
                    <a:lnTo>
                      <a:pt x="14" y="1908"/>
                    </a:lnTo>
                    <a:lnTo>
                      <a:pt x="7" y="1929"/>
                    </a:lnTo>
                    <a:lnTo>
                      <a:pt x="7" y="1949"/>
                    </a:lnTo>
                    <a:lnTo>
                      <a:pt x="0" y="3376"/>
                    </a:lnTo>
                    <a:lnTo>
                      <a:pt x="0" y="3376"/>
                    </a:lnTo>
                    <a:lnTo>
                      <a:pt x="14" y="3425"/>
                    </a:lnTo>
                    <a:lnTo>
                      <a:pt x="34" y="3473"/>
                    </a:lnTo>
                    <a:lnTo>
                      <a:pt x="62" y="3520"/>
                    </a:lnTo>
                    <a:lnTo>
                      <a:pt x="103" y="3548"/>
                    </a:lnTo>
                    <a:lnTo>
                      <a:pt x="1345" y="4268"/>
                    </a:lnTo>
                    <a:lnTo>
                      <a:pt x="1345" y="4268"/>
                    </a:lnTo>
                    <a:lnTo>
                      <a:pt x="1366" y="4275"/>
                    </a:lnTo>
                    <a:lnTo>
                      <a:pt x="1379" y="4282"/>
                    </a:lnTo>
                    <a:lnTo>
                      <a:pt x="1400" y="4275"/>
                    </a:lnTo>
                    <a:lnTo>
                      <a:pt x="1414" y="4275"/>
                    </a:lnTo>
                    <a:lnTo>
                      <a:pt x="1427" y="4261"/>
                    </a:lnTo>
                    <a:lnTo>
                      <a:pt x="1434" y="4248"/>
                    </a:lnTo>
                    <a:lnTo>
                      <a:pt x="1441" y="4234"/>
                    </a:lnTo>
                    <a:lnTo>
                      <a:pt x="1441" y="4207"/>
                    </a:lnTo>
                    <a:lnTo>
                      <a:pt x="1448" y="3170"/>
                    </a:lnTo>
                    <a:lnTo>
                      <a:pt x="1448" y="3170"/>
                    </a:lnTo>
                    <a:lnTo>
                      <a:pt x="1448" y="3143"/>
                    </a:lnTo>
                    <a:lnTo>
                      <a:pt x="1454" y="3130"/>
                    </a:lnTo>
                    <a:lnTo>
                      <a:pt x="1461" y="3116"/>
                    </a:lnTo>
                    <a:lnTo>
                      <a:pt x="1475" y="3102"/>
                    </a:lnTo>
                    <a:lnTo>
                      <a:pt x="1489" y="3095"/>
                    </a:lnTo>
                    <a:lnTo>
                      <a:pt x="1510" y="3095"/>
                    </a:lnTo>
                    <a:lnTo>
                      <a:pt x="1524" y="3102"/>
                    </a:lnTo>
                    <a:lnTo>
                      <a:pt x="1544" y="3109"/>
                    </a:lnTo>
                    <a:lnTo>
                      <a:pt x="1544" y="3109"/>
                    </a:lnTo>
                    <a:lnTo>
                      <a:pt x="1585" y="3143"/>
                    </a:lnTo>
                    <a:lnTo>
                      <a:pt x="1612" y="3184"/>
                    </a:lnTo>
                    <a:lnTo>
                      <a:pt x="1633" y="3232"/>
                    </a:lnTo>
                    <a:lnTo>
                      <a:pt x="1640" y="3281"/>
                    </a:lnTo>
                    <a:lnTo>
                      <a:pt x="1640" y="4324"/>
                    </a:lnTo>
                    <a:lnTo>
                      <a:pt x="1640" y="4324"/>
                    </a:lnTo>
                    <a:lnTo>
                      <a:pt x="1646" y="4371"/>
                    </a:lnTo>
                    <a:lnTo>
                      <a:pt x="1667" y="4419"/>
                    </a:lnTo>
                    <a:lnTo>
                      <a:pt x="1702" y="4460"/>
                    </a:lnTo>
                    <a:lnTo>
                      <a:pt x="1736" y="4495"/>
                    </a:lnTo>
                    <a:lnTo>
                      <a:pt x="2978" y="5209"/>
                    </a:lnTo>
                    <a:lnTo>
                      <a:pt x="2978" y="5209"/>
                    </a:lnTo>
                    <a:lnTo>
                      <a:pt x="2998" y="5223"/>
                    </a:lnTo>
                    <a:lnTo>
                      <a:pt x="3019" y="5223"/>
                    </a:lnTo>
                    <a:lnTo>
                      <a:pt x="3032" y="5223"/>
                    </a:lnTo>
                    <a:lnTo>
                      <a:pt x="3053" y="5216"/>
                    </a:lnTo>
                    <a:lnTo>
                      <a:pt x="3060" y="5209"/>
                    </a:lnTo>
                    <a:lnTo>
                      <a:pt x="3074" y="5195"/>
                    </a:lnTo>
                    <a:lnTo>
                      <a:pt x="3081" y="5174"/>
                    </a:lnTo>
                    <a:lnTo>
                      <a:pt x="3081" y="5153"/>
                    </a:lnTo>
                    <a:lnTo>
                      <a:pt x="3081" y="3726"/>
                    </a:lnTo>
                    <a:lnTo>
                      <a:pt x="3081" y="3726"/>
                    </a:lnTo>
                    <a:lnTo>
                      <a:pt x="3074" y="3678"/>
                    </a:lnTo>
                    <a:lnTo>
                      <a:pt x="3053" y="3631"/>
                    </a:lnTo>
                    <a:lnTo>
                      <a:pt x="3026" y="3589"/>
                    </a:lnTo>
                    <a:lnTo>
                      <a:pt x="2985" y="3555"/>
                    </a:lnTo>
                    <a:lnTo>
                      <a:pt x="2147" y="3075"/>
                    </a:lnTo>
                    <a:lnTo>
                      <a:pt x="2147" y="3075"/>
                    </a:lnTo>
                    <a:lnTo>
                      <a:pt x="2107" y="3040"/>
                    </a:lnTo>
                    <a:lnTo>
                      <a:pt x="2079" y="2999"/>
                    </a:lnTo>
                    <a:lnTo>
                      <a:pt x="2059" y="2951"/>
                    </a:lnTo>
                    <a:lnTo>
                      <a:pt x="2052" y="2903"/>
                    </a:lnTo>
                    <a:lnTo>
                      <a:pt x="2052" y="2903"/>
                    </a:lnTo>
                    <a:lnTo>
                      <a:pt x="2052" y="2882"/>
                    </a:lnTo>
                    <a:lnTo>
                      <a:pt x="2059" y="2861"/>
                    </a:lnTo>
                    <a:lnTo>
                      <a:pt x="2066" y="2848"/>
                    </a:lnTo>
                    <a:lnTo>
                      <a:pt x="2079" y="2841"/>
                    </a:lnTo>
                    <a:lnTo>
                      <a:pt x="2093" y="2834"/>
                    </a:lnTo>
                    <a:lnTo>
                      <a:pt x="2107" y="2834"/>
                    </a:lnTo>
                    <a:lnTo>
                      <a:pt x="2127" y="2834"/>
                    </a:lnTo>
                    <a:lnTo>
                      <a:pt x="2147" y="2848"/>
                    </a:lnTo>
                    <a:lnTo>
                      <a:pt x="2985" y="3328"/>
                    </a:lnTo>
                    <a:lnTo>
                      <a:pt x="2985" y="3328"/>
                    </a:lnTo>
                    <a:lnTo>
                      <a:pt x="3005" y="3335"/>
                    </a:lnTo>
                    <a:lnTo>
                      <a:pt x="3026" y="3342"/>
                    </a:lnTo>
                    <a:lnTo>
                      <a:pt x="3039" y="3342"/>
                    </a:lnTo>
                    <a:lnTo>
                      <a:pt x="3053" y="3335"/>
                    </a:lnTo>
                    <a:lnTo>
                      <a:pt x="3067" y="3328"/>
                    </a:lnTo>
                    <a:lnTo>
                      <a:pt x="3081" y="3315"/>
                    </a:lnTo>
                    <a:lnTo>
                      <a:pt x="3081" y="3294"/>
                    </a:lnTo>
                    <a:lnTo>
                      <a:pt x="3088" y="3274"/>
                    </a:lnTo>
                    <a:lnTo>
                      <a:pt x="3088" y="1847"/>
                    </a:lnTo>
                    <a:lnTo>
                      <a:pt x="3088" y="1847"/>
                    </a:lnTo>
                    <a:lnTo>
                      <a:pt x="3081" y="1798"/>
                    </a:lnTo>
                    <a:lnTo>
                      <a:pt x="3060" y="1750"/>
                    </a:lnTo>
                    <a:lnTo>
                      <a:pt x="3026" y="1709"/>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61" name="Freeform 160">
                <a:extLst>
                  <a:ext uri="{FF2B5EF4-FFF2-40B4-BE49-F238E27FC236}">
                    <a16:creationId xmlns:a16="http://schemas.microsoft.com/office/drawing/2014/main" id="{527BC8BA-68BB-F853-7351-5E630CCC0D71}"/>
                  </a:ext>
                </a:extLst>
              </p:cNvPr>
              <p:cNvSpPr/>
              <p:nvPr/>
            </p:nvSpPr>
            <p:spPr>
              <a:xfrm>
                <a:off x="1563655" y="4935234"/>
                <a:ext cx="1827557" cy="1060985"/>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grpSp>
      </p:grpSp>
      <p:grpSp>
        <p:nvGrpSpPr>
          <p:cNvPr id="225" name="Group 224">
            <a:extLst>
              <a:ext uri="{FF2B5EF4-FFF2-40B4-BE49-F238E27FC236}">
                <a16:creationId xmlns:a16="http://schemas.microsoft.com/office/drawing/2014/main" id="{817F9607-5C3A-DEA2-FDD9-6BBC957E5B10}"/>
              </a:ext>
            </a:extLst>
          </p:cNvPr>
          <p:cNvGrpSpPr/>
          <p:nvPr userDrawn="1"/>
        </p:nvGrpSpPr>
        <p:grpSpPr>
          <a:xfrm>
            <a:off x="1539978" y="930579"/>
            <a:ext cx="2023834" cy="2338604"/>
            <a:chOff x="1465517" y="3722331"/>
            <a:chExt cx="2023834" cy="2338604"/>
          </a:xfrm>
        </p:grpSpPr>
        <p:sp>
          <p:nvSpPr>
            <p:cNvPr id="226" name="Freeform 225">
              <a:extLst>
                <a:ext uri="{FF2B5EF4-FFF2-40B4-BE49-F238E27FC236}">
                  <a16:creationId xmlns:a16="http://schemas.microsoft.com/office/drawing/2014/main" id="{F8E95551-809E-1FE5-9B0C-CE4C53E0929F}"/>
                </a:ext>
              </a:extLst>
            </p:cNvPr>
            <p:cNvSpPr/>
            <p:nvPr/>
          </p:nvSpPr>
          <p:spPr>
            <a:xfrm>
              <a:off x="1465517" y="3722331"/>
              <a:ext cx="2023834" cy="2338604"/>
            </a:xfrm>
            <a:custGeom>
              <a:avLst/>
              <a:gdLst/>
              <a:ahLst/>
              <a:cxnLst>
                <a:cxn ang="3cd4">
                  <a:pos x="hc" y="t"/>
                </a:cxn>
                <a:cxn ang="cd2">
                  <a:pos x="l" y="vc"/>
                </a:cxn>
                <a:cxn ang="cd4">
                  <a:pos x="hc" y="b"/>
                </a:cxn>
                <a:cxn ang="0">
                  <a:pos x="r" y="vc"/>
                </a:cxn>
              </a:cxnLst>
              <a:rect l="l" t="t" r="r" b="b"/>
              <a:pathLst>
                <a:path w="6662" h="7698">
                  <a:moveTo>
                    <a:pt x="3334" y="0"/>
                  </a:moveTo>
                  <a:lnTo>
                    <a:pt x="0" y="1928"/>
                  </a:lnTo>
                  <a:lnTo>
                    <a:pt x="0" y="5777"/>
                  </a:lnTo>
                  <a:lnTo>
                    <a:pt x="3334" y="7698"/>
                  </a:lnTo>
                  <a:lnTo>
                    <a:pt x="6662" y="5777"/>
                  </a:lnTo>
                  <a:lnTo>
                    <a:pt x="6662" y="1928"/>
                  </a:ln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227" name="Freeform 226">
              <a:extLst>
                <a:ext uri="{FF2B5EF4-FFF2-40B4-BE49-F238E27FC236}">
                  <a16:creationId xmlns:a16="http://schemas.microsoft.com/office/drawing/2014/main" id="{E36C128A-C37C-0FB0-DF82-031B06083F63}"/>
                </a:ext>
              </a:extLst>
            </p:cNvPr>
            <p:cNvSpPr/>
            <p:nvPr/>
          </p:nvSpPr>
          <p:spPr>
            <a:xfrm>
              <a:off x="1503192" y="3799201"/>
              <a:ext cx="937630" cy="1586617"/>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228" name="Freeform 227">
              <a:extLst>
                <a:ext uri="{FF2B5EF4-FFF2-40B4-BE49-F238E27FC236}">
                  <a16:creationId xmlns:a16="http://schemas.microsoft.com/office/drawing/2014/main" id="{175CB0EA-AC73-AC12-D774-496CA04A2DD9}"/>
                </a:ext>
              </a:extLst>
            </p:cNvPr>
            <p:cNvSpPr/>
            <p:nvPr/>
          </p:nvSpPr>
          <p:spPr>
            <a:xfrm>
              <a:off x="2514046" y="3799201"/>
              <a:ext cx="937933" cy="1586617"/>
            </a:xfrm>
            <a:custGeom>
              <a:avLst/>
              <a:gdLst/>
              <a:ahLst/>
              <a:cxnLst>
                <a:cxn ang="3cd4">
                  <a:pos x="hc" y="t"/>
                </a:cxn>
                <a:cxn ang="cd2">
                  <a:pos x="l" y="vc"/>
                </a:cxn>
                <a:cxn ang="cd4">
                  <a:pos x="hc" y="b"/>
                </a:cxn>
                <a:cxn ang="0">
                  <a:pos x="r" y="vc"/>
                </a:cxn>
              </a:cxnLst>
              <a:rect l="l" t="t" r="r" b="b"/>
              <a:pathLst>
                <a:path w="3088" h="5223">
                  <a:moveTo>
                    <a:pt x="2991" y="1675"/>
                  </a:moveTo>
                  <a:lnTo>
                    <a:pt x="1750" y="961"/>
                  </a:lnTo>
                  <a:lnTo>
                    <a:pt x="1750" y="961"/>
                  </a:lnTo>
                  <a:lnTo>
                    <a:pt x="1729" y="947"/>
                  </a:lnTo>
                  <a:lnTo>
                    <a:pt x="1709" y="947"/>
                  </a:lnTo>
                  <a:lnTo>
                    <a:pt x="1695" y="947"/>
                  </a:lnTo>
                  <a:lnTo>
                    <a:pt x="1681" y="947"/>
                  </a:lnTo>
                  <a:lnTo>
                    <a:pt x="1667" y="961"/>
                  </a:lnTo>
                  <a:lnTo>
                    <a:pt x="1660" y="975"/>
                  </a:lnTo>
                  <a:lnTo>
                    <a:pt x="1653" y="996"/>
                  </a:lnTo>
                  <a:lnTo>
                    <a:pt x="1646" y="1016"/>
                  </a:lnTo>
                  <a:lnTo>
                    <a:pt x="1646" y="2093"/>
                  </a:lnTo>
                  <a:lnTo>
                    <a:pt x="1646" y="2093"/>
                  </a:lnTo>
                  <a:lnTo>
                    <a:pt x="1646" y="2114"/>
                  </a:lnTo>
                  <a:lnTo>
                    <a:pt x="1640" y="2127"/>
                  </a:lnTo>
                  <a:lnTo>
                    <a:pt x="1626" y="2148"/>
                  </a:lnTo>
                  <a:lnTo>
                    <a:pt x="1619" y="2155"/>
                  </a:lnTo>
                  <a:lnTo>
                    <a:pt x="1606" y="2162"/>
                  </a:lnTo>
                  <a:lnTo>
                    <a:pt x="1585" y="2162"/>
                  </a:lnTo>
                  <a:lnTo>
                    <a:pt x="1565" y="2155"/>
                  </a:lnTo>
                  <a:lnTo>
                    <a:pt x="1551" y="2148"/>
                  </a:lnTo>
                  <a:lnTo>
                    <a:pt x="1551" y="2148"/>
                  </a:lnTo>
                  <a:lnTo>
                    <a:pt x="1510" y="2114"/>
                  </a:lnTo>
                  <a:lnTo>
                    <a:pt x="1475" y="2073"/>
                  </a:lnTo>
                  <a:lnTo>
                    <a:pt x="1454" y="2025"/>
                  </a:lnTo>
                  <a:lnTo>
                    <a:pt x="1448" y="1976"/>
                  </a:lnTo>
                  <a:lnTo>
                    <a:pt x="1454" y="899"/>
                  </a:lnTo>
                  <a:lnTo>
                    <a:pt x="1454" y="899"/>
                  </a:lnTo>
                  <a:lnTo>
                    <a:pt x="1441" y="851"/>
                  </a:lnTo>
                  <a:lnTo>
                    <a:pt x="1420" y="804"/>
                  </a:lnTo>
                  <a:lnTo>
                    <a:pt x="1393" y="762"/>
                  </a:lnTo>
                  <a:lnTo>
                    <a:pt x="1352" y="728"/>
                  </a:lnTo>
                  <a:lnTo>
                    <a:pt x="110" y="14"/>
                  </a:lnTo>
                  <a:lnTo>
                    <a:pt x="110" y="14"/>
                  </a:lnTo>
                  <a:lnTo>
                    <a:pt x="89" y="0"/>
                  </a:lnTo>
                  <a:lnTo>
                    <a:pt x="75" y="0"/>
                  </a:lnTo>
                  <a:lnTo>
                    <a:pt x="55" y="0"/>
                  </a:lnTo>
                  <a:lnTo>
                    <a:pt x="41" y="7"/>
                  </a:lnTo>
                  <a:lnTo>
                    <a:pt x="28" y="14"/>
                  </a:lnTo>
                  <a:lnTo>
                    <a:pt x="21" y="28"/>
                  </a:lnTo>
                  <a:lnTo>
                    <a:pt x="14" y="48"/>
                  </a:lnTo>
                  <a:lnTo>
                    <a:pt x="14" y="69"/>
                  </a:lnTo>
                  <a:lnTo>
                    <a:pt x="7" y="1497"/>
                  </a:lnTo>
                  <a:lnTo>
                    <a:pt x="7" y="1497"/>
                  </a:lnTo>
                  <a:lnTo>
                    <a:pt x="14" y="1544"/>
                  </a:lnTo>
                  <a:lnTo>
                    <a:pt x="34" y="1592"/>
                  </a:lnTo>
                  <a:lnTo>
                    <a:pt x="68" y="1633"/>
                  </a:lnTo>
                  <a:lnTo>
                    <a:pt x="110" y="1668"/>
                  </a:lnTo>
                  <a:lnTo>
                    <a:pt x="947" y="2148"/>
                  </a:lnTo>
                  <a:lnTo>
                    <a:pt x="947" y="2148"/>
                  </a:lnTo>
                  <a:lnTo>
                    <a:pt x="981" y="2182"/>
                  </a:lnTo>
                  <a:lnTo>
                    <a:pt x="1016" y="2224"/>
                  </a:lnTo>
                  <a:lnTo>
                    <a:pt x="1036" y="2272"/>
                  </a:lnTo>
                  <a:lnTo>
                    <a:pt x="1043" y="2319"/>
                  </a:lnTo>
                  <a:lnTo>
                    <a:pt x="1043" y="2319"/>
                  </a:lnTo>
                  <a:lnTo>
                    <a:pt x="1043" y="2340"/>
                  </a:lnTo>
                  <a:lnTo>
                    <a:pt x="1036" y="2361"/>
                  </a:lnTo>
                  <a:lnTo>
                    <a:pt x="1030" y="2375"/>
                  </a:lnTo>
                  <a:lnTo>
                    <a:pt x="1016" y="2389"/>
                  </a:lnTo>
                  <a:lnTo>
                    <a:pt x="1002" y="2389"/>
                  </a:lnTo>
                  <a:lnTo>
                    <a:pt x="981" y="2389"/>
                  </a:lnTo>
                  <a:lnTo>
                    <a:pt x="967" y="2389"/>
                  </a:lnTo>
                  <a:lnTo>
                    <a:pt x="947" y="2382"/>
                  </a:lnTo>
                  <a:lnTo>
                    <a:pt x="103" y="1894"/>
                  </a:lnTo>
                  <a:lnTo>
                    <a:pt x="103" y="1894"/>
                  </a:lnTo>
                  <a:lnTo>
                    <a:pt x="89" y="1888"/>
                  </a:lnTo>
                  <a:lnTo>
                    <a:pt x="68" y="1881"/>
                  </a:lnTo>
                  <a:lnTo>
                    <a:pt x="48" y="1881"/>
                  </a:lnTo>
                  <a:lnTo>
                    <a:pt x="34" y="1888"/>
                  </a:lnTo>
                  <a:lnTo>
                    <a:pt x="21" y="1894"/>
                  </a:lnTo>
                  <a:lnTo>
                    <a:pt x="14" y="1908"/>
                  </a:lnTo>
                  <a:lnTo>
                    <a:pt x="7" y="1929"/>
                  </a:lnTo>
                  <a:lnTo>
                    <a:pt x="7" y="1949"/>
                  </a:lnTo>
                  <a:lnTo>
                    <a:pt x="0" y="3376"/>
                  </a:lnTo>
                  <a:lnTo>
                    <a:pt x="0" y="3376"/>
                  </a:lnTo>
                  <a:lnTo>
                    <a:pt x="14" y="3425"/>
                  </a:lnTo>
                  <a:lnTo>
                    <a:pt x="34" y="3473"/>
                  </a:lnTo>
                  <a:lnTo>
                    <a:pt x="62" y="3520"/>
                  </a:lnTo>
                  <a:lnTo>
                    <a:pt x="103" y="3548"/>
                  </a:lnTo>
                  <a:lnTo>
                    <a:pt x="1345" y="4268"/>
                  </a:lnTo>
                  <a:lnTo>
                    <a:pt x="1345" y="4268"/>
                  </a:lnTo>
                  <a:lnTo>
                    <a:pt x="1366" y="4275"/>
                  </a:lnTo>
                  <a:lnTo>
                    <a:pt x="1379" y="4282"/>
                  </a:lnTo>
                  <a:lnTo>
                    <a:pt x="1400" y="4275"/>
                  </a:lnTo>
                  <a:lnTo>
                    <a:pt x="1414" y="4275"/>
                  </a:lnTo>
                  <a:lnTo>
                    <a:pt x="1427" y="4261"/>
                  </a:lnTo>
                  <a:lnTo>
                    <a:pt x="1434" y="4248"/>
                  </a:lnTo>
                  <a:lnTo>
                    <a:pt x="1441" y="4234"/>
                  </a:lnTo>
                  <a:lnTo>
                    <a:pt x="1441" y="4207"/>
                  </a:lnTo>
                  <a:lnTo>
                    <a:pt x="1448" y="3170"/>
                  </a:lnTo>
                  <a:lnTo>
                    <a:pt x="1448" y="3170"/>
                  </a:lnTo>
                  <a:lnTo>
                    <a:pt x="1448" y="3143"/>
                  </a:lnTo>
                  <a:lnTo>
                    <a:pt x="1454" y="3130"/>
                  </a:lnTo>
                  <a:lnTo>
                    <a:pt x="1461" y="3116"/>
                  </a:lnTo>
                  <a:lnTo>
                    <a:pt x="1475" y="3102"/>
                  </a:lnTo>
                  <a:lnTo>
                    <a:pt x="1489" y="3095"/>
                  </a:lnTo>
                  <a:lnTo>
                    <a:pt x="1510" y="3095"/>
                  </a:lnTo>
                  <a:lnTo>
                    <a:pt x="1524" y="3102"/>
                  </a:lnTo>
                  <a:lnTo>
                    <a:pt x="1544" y="3109"/>
                  </a:lnTo>
                  <a:lnTo>
                    <a:pt x="1544" y="3109"/>
                  </a:lnTo>
                  <a:lnTo>
                    <a:pt x="1585" y="3143"/>
                  </a:lnTo>
                  <a:lnTo>
                    <a:pt x="1612" y="3184"/>
                  </a:lnTo>
                  <a:lnTo>
                    <a:pt x="1633" y="3232"/>
                  </a:lnTo>
                  <a:lnTo>
                    <a:pt x="1640" y="3281"/>
                  </a:lnTo>
                  <a:lnTo>
                    <a:pt x="1640" y="4324"/>
                  </a:lnTo>
                  <a:lnTo>
                    <a:pt x="1640" y="4324"/>
                  </a:lnTo>
                  <a:lnTo>
                    <a:pt x="1646" y="4371"/>
                  </a:lnTo>
                  <a:lnTo>
                    <a:pt x="1667" y="4419"/>
                  </a:lnTo>
                  <a:lnTo>
                    <a:pt x="1702" y="4460"/>
                  </a:lnTo>
                  <a:lnTo>
                    <a:pt x="1736" y="4495"/>
                  </a:lnTo>
                  <a:lnTo>
                    <a:pt x="2978" y="5209"/>
                  </a:lnTo>
                  <a:lnTo>
                    <a:pt x="2978" y="5209"/>
                  </a:lnTo>
                  <a:lnTo>
                    <a:pt x="2998" y="5223"/>
                  </a:lnTo>
                  <a:lnTo>
                    <a:pt x="3019" y="5223"/>
                  </a:lnTo>
                  <a:lnTo>
                    <a:pt x="3032" y="5223"/>
                  </a:lnTo>
                  <a:lnTo>
                    <a:pt x="3053" y="5216"/>
                  </a:lnTo>
                  <a:lnTo>
                    <a:pt x="3060" y="5209"/>
                  </a:lnTo>
                  <a:lnTo>
                    <a:pt x="3074" y="5195"/>
                  </a:lnTo>
                  <a:lnTo>
                    <a:pt x="3081" y="5174"/>
                  </a:lnTo>
                  <a:lnTo>
                    <a:pt x="3081" y="5153"/>
                  </a:lnTo>
                  <a:lnTo>
                    <a:pt x="3081" y="3726"/>
                  </a:lnTo>
                  <a:lnTo>
                    <a:pt x="3081" y="3726"/>
                  </a:lnTo>
                  <a:lnTo>
                    <a:pt x="3074" y="3678"/>
                  </a:lnTo>
                  <a:lnTo>
                    <a:pt x="3053" y="3631"/>
                  </a:lnTo>
                  <a:lnTo>
                    <a:pt x="3026" y="3589"/>
                  </a:lnTo>
                  <a:lnTo>
                    <a:pt x="2985" y="3555"/>
                  </a:lnTo>
                  <a:lnTo>
                    <a:pt x="2147" y="3075"/>
                  </a:lnTo>
                  <a:lnTo>
                    <a:pt x="2147" y="3075"/>
                  </a:lnTo>
                  <a:lnTo>
                    <a:pt x="2107" y="3040"/>
                  </a:lnTo>
                  <a:lnTo>
                    <a:pt x="2079" y="2999"/>
                  </a:lnTo>
                  <a:lnTo>
                    <a:pt x="2059" y="2951"/>
                  </a:lnTo>
                  <a:lnTo>
                    <a:pt x="2052" y="2903"/>
                  </a:lnTo>
                  <a:lnTo>
                    <a:pt x="2052" y="2903"/>
                  </a:lnTo>
                  <a:lnTo>
                    <a:pt x="2052" y="2882"/>
                  </a:lnTo>
                  <a:lnTo>
                    <a:pt x="2059" y="2861"/>
                  </a:lnTo>
                  <a:lnTo>
                    <a:pt x="2066" y="2848"/>
                  </a:lnTo>
                  <a:lnTo>
                    <a:pt x="2079" y="2841"/>
                  </a:lnTo>
                  <a:lnTo>
                    <a:pt x="2093" y="2834"/>
                  </a:lnTo>
                  <a:lnTo>
                    <a:pt x="2107" y="2834"/>
                  </a:lnTo>
                  <a:lnTo>
                    <a:pt x="2127" y="2834"/>
                  </a:lnTo>
                  <a:lnTo>
                    <a:pt x="2147" y="2848"/>
                  </a:lnTo>
                  <a:lnTo>
                    <a:pt x="2985" y="3328"/>
                  </a:lnTo>
                  <a:lnTo>
                    <a:pt x="2985" y="3328"/>
                  </a:lnTo>
                  <a:lnTo>
                    <a:pt x="3005" y="3335"/>
                  </a:lnTo>
                  <a:lnTo>
                    <a:pt x="3026" y="3342"/>
                  </a:lnTo>
                  <a:lnTo>
                    <a:pt x="3039" y="3342"/>
                  </a:lnTo>
                  <a:lnTo>
                    <a:pt x="3053" y="3335"/>
                  </a:lnTo>
                  <a:lnTo>
                    <a:pt x="3067" y="3328"/>
                  </a:lnTo>
                  <a:lnTo>
                    <a:pt x="3081" y="3315"/>
                  </a:lnTo>
                  <a:lnTo>
                    <a:pt x="3081" y="3294"/>
                  </a:lnTo>
                  <a:lnTo>
                    <a:pt x="3088" y="3274"/>
                  </a:lnTo>
                  <a:lnTo>
                    <a:pt x="3088" y="1847"/>
                  </a:lnTo>
                  <a:lnTo>
                    <a:pt x="3088" y="1847"/>
                  </a:lnTo>
                  <a:lnTo>
                    <a:pt x="3081" y="1798"/>
                  </a:lnTo>
                  <a:lnTo>
                    <a:pt x="3060" y="1750"/>
                  </a:lnTo>
                  <a:lnTo>
                    <a:pt x="3026" y="1709"/>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229" name="Freeform 228">
              <a:extLst>
                <a:ext uri="{FF2B5EF4-FFF2-40B4-BE49-F238E27FC236}">
                  <a16:creationId xmlns:a16="http://schemas.microsoft.com/office/drawing/2014/main" id="{6AA66990-268A-55F7-8A77-A7C079A374D6}"/>
                </a:ext>
              </a:extLst>
            </p:cNvPr>
            <p:cNvSpPr/>
            <p:nvPr/>
          </p:nvSpPr>
          <p:spPr>
            <a:xfrm>
              <a:off x="1563655" y="4935234"/>
              <a:ext cx="1827557" cy="1060985"/>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grpSp>
      <p:grpSp>
        <p:nvGrpSpPr>
          <p:cNvPr id="215" name="Group 214">
            <a:extLst>
              <a:ext uri="{FF2B5EF4-FFF2-40B4-BE49-F238E27FC236}">
                <a16:creationId xmlns:a16="http://schemas.microsoft.com/office/drawing/2014/main" id="{E43DFCB5-2042-3553-82B2-EE1ACA996DDA}"/>
              </a:ext>
            </a:extLst>
          </p:cNvPr>
          <p:cNvGrpSpPr/>
          <p:nvPr userDrawn="1"/>
        </p:nvGrpSpPr>
        <p:grpSpPr>
          <a:xfrm>
            <a:off x="3562986" y="930579"/>
            <a:ext cx="2023834" cy="2338604"/>
            <a:chOff x="1465517" y="3722331"/>
            <a:chExt cx="2023834" cy="2338604"/>
          </a:xfrm>
        </p:grpSpPr>
        <p:sp>
          <p:nvSpPr>
            <p:cNvPr id="216" name="Freeform 215">
              <a:extLst>
                <a:ext uri="{FF2B5EF4-FFF2-40B4-BE49-F238E27FC236}">
                  <a16:creationId xmlns:a16="http://schemas.microsoft.com/office/drawing/2014/main" id="{F73A6EFC-D6D2-3481-2CE0-5E7AA9DF6B82}"/>
                </a:ext>
              </a:extLst>
            </p:cNvPr>
            <p:cNvSpPr/>
            <p:nvPr/>
          </p:nvSpPr>
          <p:spPr>
            <a:xfrm>
              <a:off x="1465517" y="3722331"/>
              <a:ext cx="2023834" cy="2338604"/>
            </a:xfrm>
            <a:custGeom>
              <a:avLst/>
              <a:gdLst/>
              <a:ahLst/>
              <a:cxnLst>
                <a:cxn ang="3cd4">
                  <a:pos x="hc" y="t"/>
                </a:cxn>
                <a:cxn ang="cd2">
                  <a:pos x="l" y="vc"/>
                </a:cxn>
                <a:cxn ang="cd4">
                  <a:pos x="hc" y="b"/>
                </a:cxn>
                <a:cxn ang="0">
                  <a:pos x="r" y="vc"/>
                </a:cxn>
              </a:cxnLst>
              <a:rect l="l" t="t" r="r" b="b"/>
              <a:pathLst>
                <a:path w="6662" h="7698">
                  <a:moveTo>
                    <a:pt x="3334" y="0"/>
                  </a:moveTo>
                  <a:lnTo>
                    <a:pt x="0" y="1928"/>
                  </a:lnTo>
                  <a:lnTo>
                    <a:pt x="0" y="5777"/>
                  </a:lnTo>
                  <a:lnTo>
                    <a:pt x="3334" y="7698"/>
                  </a:lnTo>
                  <a:lnTo>
                    <a:pt x="6662" y="5777"/>
                  </a:lnTo>
                  <a:lnTo>
                    <a:pt x="6662" y="1928"/>
                  </a:ln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217" name="Freeform 216">
              <a:extLst>
                <a:ext uri="{FF2B5EF4-FFF2-40B4-BE49-F238E27FC236}">
                  <a16:creationId xmlns:a16="http://schemas.microsoft.com/office/drawing/2014/main" id="{E770F655-9EF9-8868-48F0-CB51E2600400}"/>
                </a:ext>
              </a:extLst>
            </p:cNvPr>
            <p:cNvSpPr/>
            <p:nvPr/>
          </p:nvSpPr>
          <p:spPr>
            <a:xfrm>
              <a:off x="1503192" y="3799201"/>
              <a:ext cx="937630" cy="1586617"/>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218" name="Freeform 217">
              <a:extLst>
                <a:ext uri="{FF2B5EF4-FFF2-40B4-BE49-F238E27FC236}">
                  <a16:creationId xmlns:a16="http://schemas.microsoft.com/office/drawing/2014/main" id="{093383E9-5FDC-4A68-E5CA-4CEE5C40C621}"/>
                </a:ext>
              </a:extLst>
            </p:cNvPr>
            <p:cNvSpPr/>
            <p:nvPr/>
          </p:nvSpPr>
          <p:spPr>
            <a:xfrm>
              <a:off x="2514046" y="3799201"/>
              <a:ext cx="937933" cy="1586617"/>
            </a:xfrm>
            <a:custGeom>
              <a:avLst/>
              <a:gdLst/>
              <a:ahLst/>
              <a:cxnLst>
                <a:cxn ang="3cd4">
                  <a:pos x="hc" y="t"/>
                </a:cxn>
                <a:cxn ang="cd2">
                  <a:pos x="l" y="vc"/>
                </a:cxn>
                <a:cxn ang="cd4">
                  <a:pos x="hc" y="b"/>
                </a:cxn>
                <a:cxn ang="0">
                  <a:pos x="r" y="vc"/>
                </a:cxn>
              </a:cxnLst>
              <a:rect l="l" t="t" r="r" b="b"/>
              <a:pathLst>
                <a:path w="3088" h="5223">
                  <a:moveTo>
                    <a:pt x="2991" y="1675"/>
                  </a:moveTo>
                  <a:lnTo>
                    <a:pt x="1750" y="961"/>
                  </a:lnTo>
                  <a:lnTo>
                    <a:pt x="1750" y="961"/>
                  </a:lnTo>
                  <a:lnTo>
                    <a:pt x="1729" y="947"/>
                  </a:lnTo>
                  <a:lnTo>
                    <a:pt x="1709" y="947"/>
                  </a:lnTo>
                  <a:lnTo>
                    <a:pt x="1695" y="947"/>
                  </a:lnTo>
                  <a:lnTo>
                    <a:pt x="1681" y="947"/>
                  </a:lnTo>
                  <a:lnTo>
                    <a:pt x="1667" y="961"/>
                  </a:lnTo>
                  <a:lnTo>
                    <a:pt x="1660" y="975"/>
                  </a:lnTo>
                  <a:lnTo>
                    <a:pt x="1653" y="996"/>
                  </a:lnTo>
                  <a:lnTo>
                    <a:pt x="1646" y="1016"/>
                  </a:lnTo>
                  <a:lnTo>
                    <a:pt x="1646" y="2093"/>
                  </a:lnTo>
                  <a:lnTo>
                    <a:pt x="1646" y="2093"/>
                  </a:lnTo>
                  <a:lnTo>
                    <a:pt x="1646" y="2114"/>
                  </a:lnTo>
                  <a:lnTo>
                    <a:pt x="1640" y="2127"/>
                  </a:lnTo>
                  <a:lnTo>
                    <a:pt x="1626" y="2148"/>
                  </a:lnTo>
                  <a:lnTo>
                    <a:pt x="1619" y="2155"/>
                  </a:lnTo>
                  <a:lnTo>
                    <a:pt x="1606" y="2162"/>
                  </a:lnTo>
                  <a:lnTo>
                    <a:pt x="1585" y="2162"/>
                  </a:lnTo>
                  <a:lnTo>
                    <a:pt x="1565" y="2155"/>
                  </a:lnTo>
                  <a:lnTo>
                    <a:pt x="1551" y="2148"/>
                  </a:lnTo>
                  <a:lnTo>
                    <a:pt x="1551" y="2148"/>
                  </a:lnTo>
                  <a:lnTo>
                    <a:pt x="1510" y="2114"/>
                  </a:lnTo>
                  <a:lnTo>
                    <a:pt x="1475" y="2073"/>
                  </a:lnTo>
                  <a:lnTo>
                    <a:pt x="1454" y="2025"/>
                  </a:lnTo>
                  <a:lnTo>
                    <a:pt x="1448" y="1976"/>
                  </a:lnTo>
                  <a:lnTo>
                    <a:pt x="1454" y="899"/>
                  </a:lnTo>
                  <a:lnTo>
                    <a:pt x="1454" y="899"/>
                  </a:lnTo>
                  <a:lnTo>
                    <a:pt x="1441" y="851"/>
                  </a:lnTo>
                  <a:lnTo>
                    <a:pt x="1420" y="804"/>
                  </a:lnTo>
                  <a:lnTo>
                    <a:pt x="1393" y="762"/>
                  </a:lnTo>
                  <a:lnTo>
                    <a:pt x="1352" y="728"/>
                  </a:lnTo>
                  <a:lnTo>
                    <a:pt x="110" y="14"/>
                  </a:lnTo>
                  <a:lnTo>
                    <a:pt x="110" y="14"/>
                  </a:lnTo>
                  <a:lnTo>
                    <a:pt x="89" y="0"/>
                  </a:lnTo>
                  <a:lnTo>
                    <a:pt x="75" y="0"/>
                  </a:lnTo>
                  <a:lnTo>
                    <a:pt x="55" y="0"/>
                  </a:lnTo>
                  <a:lnTo>
                    <a:pt x="41" y="7"/>
                  </a:lnTo>
                  <a:lnTo>
                    <a:pt x="28" y="14"/>
                  </a:lnTo>
                  <a:lnTo>
                    <a:pt x="21" y="28"/>
                  </a:lnTo>
                  <a:lnTo>
                    <a:pt x="14" y="48"/>
                  </a:lnTo>
                  <a:lnTo>
                    <a:pt x="14" y="69"/>
                  </a:lnTo>
                  <a:lnTo>
                    <a:pt x="7" y="1497"/>
                  </a:lnTo>
                  <a:lnTo>
                    <a:pt x="7" y="1497"/>
                  </a:lnTo>
                  <a:lnTo>
                    <a:pt x="14" y="1544"/>
                  </a:lnTo>
                  <a:lnTo>
                    <a:pt x="34" y="1592"/>
                  </a:lnTo>
                  <a:lnTo>
                    <a:pt x="68" y="1633"/>
                  </a:lnTo>
                  <a:lnTo>
                    <a:pt x="110" y="1668"/>
                  </a:lnTo>
                  <a:lnTo>
                    <a:pt x="947" y="2148"/>
                  </a:lnTo>
                  <a:lnTo>
                    <a:pt x="947" y="2148"/>
                  </a:lnTo>
                  <a:lnTo>
                    <a:pt x="981" y="2182"/>
                  </a:lnTo>
                  <a:lnTo>
                    <a:pt x="1016" y="2224"/>
                  </a:lnTo>
                  <a:lnTo>
                    <a:pt x="1036" y="2272"/>
                  </a:lnTo>
                  <a:lnTo>
                    <a:pt x="1043" y="2319"/>
                  </a:lnTo>
                  <a:lnTo>
                    <a:pt x="1043" y="2319"/>
                  </a:lnTo>
                  <a:lnTo>
                    <a:pt x="1043" y="2340"/>
                  </a:lnTo>
                  <a:lnTo>
                    <a:pt x="1036" y="2361"/>
                  </a:lnTo>
                  <a:lnTo>
                    <a:pt x="1030" y="2375"/>
                  </a:lnTo>
                  <a:lnTo>
                    <a:pt x="1016" y="2389"/>
                  </a:lnTo>
                  <a:lnTo>
                    <a:pt x="1002" y="2389"/>
                  </a:lnTo>
                  <a:lnTo>
                    <a:pt x="981" y="2389"/>
                  </a:lnTo>
                  <a:lnTo>
                    <a:pt x="967" y="2389"/>
                  </a:lnTo>
                  <a:lnTo>
                    <a:pt x="947" y="2382"/>
                  </a:lnTo>
                  <a:lnTo>
                    <a:pt x="103" y="1894"/>
                  </a:lnTo>
                  <a:lnTo>
                    <a:pt x="103" y="1894"/>
                  </a:lnTo>
                  <a:lnTo>
                    <a:pt x="89" y="1888"/>
                  </a:lnTo>
                  <a:lnTo>
                    <a:pt x="68" y="1881"/>
                  </a:lnTo>
                  <a:lnTo>
                    <a:pt x="48" y="1881"/>
                  </a:lnTo>
                  <a:lnTo>
                    <a:pt x="34" y="1888"/>
                  </a:lnTo>
                  <a:lnTo>
                    <a:pt x="21" y="1894"/>
                  </a:lnTo>
                  <a:lnTo>
                    <a:pt x="14" y="1908"/>
                  </a:lnTo>
                  <a:lnTo>
                    <a:pt x="7" y="1929"/>
                  </a:lnTo>
                  <a:lnTo>
                    <a:pt x="7" y="1949"/>
                  </a:lnTo>
                  <a:lnTo>
                    <a:pt x="0" y="3376"/>
                  </a:lnTo>
                  <a:lnTo>
                    <a:pt x="0" y="3376"/>
                  </a:lnTo>
                  <a:lnTo>
                    <a:pt x="14" y="3425"/>
                  </a:lnTo>
                  <a:lnTo>
                    <a:pt x="34" y="3473"/>
                  </a:lnTo>
                  <a:lnTo>
                    <a:pt x="62" y="3520"/>
                  </a:lnTo>
                  <a:lnTo>
                    <a:pt x="103" y="3548"/>
                  </a:lnTo>
                  <a:lnTo>
                    <a:pt x="1345" y="4268"/>
                  </a:lnTo>
                  <a:lnTo>
                    <a:pt x="1345" y="4268"/>
                  </a:lnTo>
                  <a:lnTo>
                    <a:pt x="1366" y="4275"/>
                  </a:lnTo>
                  <a:lnTo>
                    <a:pt x="1379" y="4282"/>
                  </a:lnTo>
                  <a:lnTo>
                    <a:pt x="1400" y="4275"/>
                  </a:lnTo>
                  <a:lnTo>
                    <a:pt x="1414" y="4275"/>
                  </a:lnTo>
                  <a:lnTo>
                    <a:pt x="1427" y="4261"/>
                  </a:lnTo>
                  <a:lnTo>
                    <a:pt x="1434" y="4248"/>
                  </a:lnTo>
                  <a:lnTo>
                    <a:pt x="1441" y="4234"/>
                  </a:lnTo>
                  <a:lnTo>
                    <a:pt x="1441" y="4207"/>
                  </a:lnTo>
                  <a:lnTo>
                    <a:pt x="1448" y="3170"/>
                  </a:lnTo>
                  <a:lnTo>
                    <a:pt x="1448" y="3170"/>
                  </a:lnTo>
                  <a:lnTo>
                    <a:pt x="1448" y="3143"/>
                  </a:lnTo>
                  <a:lnTo>
                    <a:pt x="1454" y="3130"/>
                  </a:lnTo>
                  <a:lnTo>
                    <a:pt x="1461" y="3116"/>
                  </a:lnTo>
                  <a:lnTo>
                    <a:pt x="1475" y="3102"/>
                  </a:lnTo>
                  <a:lnTo>
                    <a:pt x="1489" y="3095"/>
                  </a:lnTo>
                  <a:lnTo>
                    <a:pt x="1510" y="3095"/>
                  </a:lnTo>
                  <a:lnTo>
                    <a:pt x="1524" y="3102"/>
                  </a:lnTo>
                  <a:lnTo>
                    <a:pt x="1544" y="3109"/>
                  </a:lnTo>
                  <a:lnTo>
                    <a:pt x="1544" y="3109"/>
                  </a:lnTo>
                  <a:lnTo>
                    <a:pt x="1585" y="3143"/>
                  </a:lnTo>
                  <a:lnTo>
                    <a:pt x="1612" y="3184"/>
                  </a:lnTo>
                  <a:lnTo>
                    <a:pt x="1633" y="3232"/>
                  </a:lnTo>
                  <a:lnTo>
                    <a:pt x="1640" y="3281"/>
                  </a:lnTo>
                  <a:lnTo>
                    <a:pt x="1640" y="4324"/>
                  </a:lnTo>
                  <a:lnTo>
                    <a:pt x="1640" y="4324"/>
                  </a:lnTo>
                  <a:lnTo>
                    <a:pt x="1646" y="4371"/>
                  </a:lnTo>
                  <a:lnTo>
                    <a:pt x="1667" y="4419"/>
                  </a:lnTo>
                  <a:lnTo>
                    <a:pt x="1702" y="4460"/>
                  </a:lnTo>
                  <a:lnTo>
                    <a:pt x="1736" y="4495"/>
                  </a:lnTo>
                  <a:lnTo>
                    <a:pt x="2978" y="5209"/>
                  </a:lnTo>
                  <a:lnTo>
                    <a:pt x="2978" y="5209"/>
                  </a:lnTo>
                  <a:lnTo>
                    <a:pt x="2998" y="5223"/>
                  </a:lnTo>
                  <a:lnTo>
                    <a:pt x="3019" y="5223"/>
                  </a:lnTo>
                  <a:lnTo>
                    <a:pt x="3032" y="5223"/>
                  </a:lnTo>
                  <a:lnTo>
                    <a:pt x="3053" y="5216"/>
                  </a:lnTo>
                  <a:lnTo>
                    <a:pt x="3060" y="5209"/>
                  </a:lnTo>
                  <a:lnTo>
                    <a:pt x="3074" y="5195"/>
                  </a:lnTo>
                  <a:lnTo>
                    <a:pt x="3081" y="5174"/>
                  </a:lnTo>
                  <a:lnTo>
                    <a:pt x="3081" y="5153"/>
                  </a:lnTo>
                  <a:lnTo>
                    <a:pt x="3081" y="3726"/>
                  </a:lnTo>
                  <a:lnTo>
                    <a:pt x="3081" y="3726"/>
                  </a:lnTo>
                  <a:lnTo>
                    <a:pt x="3074" y="3678"/>
                  </a:lnTo>
                  <a:lnTo>
                    <a:pt x="3053" y="3631"/>
                  </a:lnTo>
                  <a:lnTo>
                    <a:pt x="3026" y="3589"/>
                  </a:lnTo>
                  <a:lnTo>
                    <a:pt x="2985" y="3555"/>
                  </a:lnTo>
                  <a:lnTo>
                    <a:pt x="2147" y="3075"/>
                  </a:lnTo>
                  <a:lnTo>
                    <a:pt x="2147" y="3075"/>
                  </a:lnTo>
                  <a:lnTo>
                    <a:pt x="2107" y="3040"/>
                  </a:lnTo>
                  <a:lnTo>
                    <a:pt x="2079" y="2999"/>
                  </a:lnTo>
                  <a:lnTo>
                    <a:pt x="2059" y="2951"/>
                  </a:lnTo>
                  <a:lnTo>
                    <a:pt x="2052" y="2903"/>
                  </a:lnTo>
                  <a:lnTo>
                    <a:pt x="2052" y="2903"/>
                  </a:lnTo>
                  <a:lnTo>
                    <a:pt x="2052" y="2882"/>
                  </a:lnTo>
                  <a:lnTo>
                    <a:pt x="2059" y="2861"/>
                  </a:lnTo>
                  <a:lnTo>
                    <a:pt x="2066" y="2848"/>
                  </a:lnTo>
                  <a:lnTo>
                    <a:pt x="2079" y="2841"/>
                  </a:lnTo>
                  <a:lnTo>
                    <a:pt x="2093" y="2834"/>
                  </a:lnTo>
                  <a:lnTo>
                    <a:pt x="2107" y="2834"/>
                  </a:lnTo>
                  <a:lnTo>
                    <a:pt x="2127" y="2834"/>
                  </a:lnTo>
                  <a:lnTo>
                    <a:pt x="2147" y="2848"/>
                  </a:lnTo>
                  <a:lnTo>
                    <a:pt x="2985" y="3328"/>
                  </a:lnTo>
                  <a:lnTo>
                    <a:pt x="2985" y="3328"/>
                  </a:lnTo>
                  <a:lnTo>
                    <a:pt x="3005" y="3335"/>
                  </a:lnTo>
                  <a:lnTo>
                    <a:pt x="3026" y="3342"/>
                  </a:lnTo>
                  <a:lnTo>
                    <a:pt x="3039" y="3342"/>
                  </a:lnTo>
                  <a:lnTo>
                    <a:pt x="3053" y="3335"/>
                  </a:lnTo>
                  <a:lnTo>
                    <a:pt x="3067" y="3328"/>
                  </a:lnTo>
                  <a:lnTo>
                    <a:pt x="3081" y="3315"/>
                  </a:lnTo>
                  <a:lnTo>
                    <a:pt x="3081" y="3294"/>
                  </a:lnTo>
                  <a:lnTo>
                    <a:pt x="3088" y="3274"/>
                  </a:lnTo>
                  <a:lnTo>
                    <a:pt x="3088" y="1847"/>
                  </a:lnTo>
                  <a:lnTo>
                    <a:pt x="3088" y="1847"/>
                  </a:lnTo>
                  <a:lnTo>
                    <a:pt x="3081" y="1798"/>
                  </a:lnTo>
                  <a:lnTo>
                    <a:pt x="3060" y="1750"/>
                  </a:lnTo>
                  <a:lnTo>
                    <a:pt x="3026" y="1709"/>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219" name="Freeform 218">
              <a:extLst>
                <a:ext uri="{FF2B5EF4-FFF2-40B4-BE49-F238E27FC236}">
                  <a16:creationId xmlns:a16="http://schemas.microsoft.com/office/drawing/2014/main" id="{16FE8FBF-225C-FE3C-F16B-057398D94FDA}"/>
                </a:ext>
              </a:extLst>
            </p:cNvPr>
            <p:cNvSpPr/>
            <p:nvPr/>
          </p:nvSpPr>
          <p:spPr>
            <a:xfrm>
              <a:off x="1563655" y="4935234"/>
              <a:ext cx="1827557" cy="1060985"/>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grpSp>
      <p:grpSp>
        <p:nvGrpSpPr>
          <p:cNvPr id="205" name="Group 204">
            <a:extLst>
              <a:ext uri="{FF2B5EF4-FFF2-40B4-BE49-F238E27FC236}">
                <a16:creationId xmlns:a16="http://schemas.microsoft.com/office/drawing/2014/main" id="{8682743D-D225-A1DC-E342-C6A42FC3121A}"/>
              </a:ext>
            </a:extLst>
          </p:cNvPr>
          <p:cNvGrpSpPr/>
          <p:nvPr userDrawn="1"/>
        </p:nvGrpSpPr>
        <p:grpSpPr>
          <a:xfrm>
            <a:off x="5585995" y="930579"/>
            <a:ext cx="2023834" cy="2338604"/>
            <a:chOff x="1465517" y="3722331"/>
            <a:chExt cx="2023834" cy="2338604"/>
          </a:xfrm>
        </p:grpSpPr>
        <p:sp>
          <p:nvSpPr>
            <p:cNvPr id="206" name="Freeform 205">
              <a:extLst>
                <a:ext uri="{FF2B5EF4-FFF2-40B4-BE49-F238E27FC236}">
                  <a16:creationId xmlns:a16="http://schemas.microsoft.com/office/drawing/2014/main" id="{448024C6-38F9-F454-DAB0-E9B6BB48D614}"/>
                </a:ext>
              </a:extLst>
            </p:cNvPr>
            <p:cNvSpPr/>
            <p:nvPr/>
          </p:nvSpPr>
          <p:spPr>
            <a:xfrm>
              <a:off x="1465517" y="3722331"/>
              <a:ext cx="2023834" cy="2338604"/>
            </a:xfrm>
            <a:custGeom>
              <a:avLst/>
              <a:gdLst/>
              <a:ahLst/>
              <a:cxnLst>
                <a:cxn ang="3cd4">
                  <a:pos x="hc" y="t"/>
                </a:cxn>
                <a:cxn ang="cd2">
                  <a:pos x="l" y="vc"/>
                </a:cxn>
                <a:cxn ang="cd4">
                  <a:pos x="hc" y="b"/>
                </a:cxn>
                <a:cxn ang="0">
                  <a:pos x="r" y="vc"/>
                </a:cxn>
              </a:cxnLst>
              <a:rect l="l" t="t" r="r" b="b"/>
              <a:pathLst>
                <a:path w="6662" h="7698">
                  <a:moveTo>
                    <a:pt x="3334" y="0"/>
                  </a:moveTo>
                  <a:lnTo>
                    <a:pt x="0" y="1928"/>
                  </a:lnTo>
                  <a:lnTo>
                    <a:pt x="0" y="5777"/>
                  </a:lnTo>
                  <a:lnTo>
                    <a:pt x="3334" y="7698"/>
                  </a:lnTo>
                  <a:lnTo>
                    <a:pt x="6662" y="5777"/>
                  </a:lnTo>
                  <a:lnTo>
                    <a:pt x="6662" y="1928"/>
                  </a:ln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207" name="Freeform 206">
              <a:extLst>
                <a:ext uri="{FF2B5EF4-FFF2-40B4-BE49-F238E27FC236}">
                  <a16:creationId xmlns:a16="http://schemas.microsoft.com/office/drawing/2014/main" id="{606DD687-E28D-85C3-FF7F-B3786D7412D5}"/>
                </a:ext>
              </a:extLst>
            </p:cNvPr>
            <p:cNvSpPr/>
            <p:nvPr/>
          </p:nvSpPr>
          <p:spPr>
            <a:xfrm>
              <a:off x="1503192" y="3799201"/>
              <a:ext cx="937630" cy="1586617"/>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208" name="Freeform 207">
              <a:extLst>
                <a:ext uri="{FF2B5EF4-FFF2-40B4-BE49-F238E27FC236}">
                  <a16:creationId xmlns:a16="http://schemas.microsoft.com/office/drawing/2014/main" id="{F4EABBFD-BB9D-12D3-C774-A8C3D5E1DA39}"/>
                </a:ext>
              </a:extLst>
            </p:cNvPr>
            <p:cNvSpPr/>
            <p:nvPr/>
          </p:nvSpPr>
          <p:spPr>
            <a:xfrm>
              <a:off x="2514046" y="3799201"/>
              <a:ext cx="937933" cy="1586617"/>
            </a:xfrm>
            <a:custGeom>
              <a:avLst/>
              <a:gdLst/>
              <a:ahLst/>
              <a:cxnLst>
                <a:cxn ang="3cd4">
                  <a:pos x="hc" y="t"/>
                </a:cxn>
                <a:cxn ang="cd2">
                  <a:pos x="l" y="vc"/>
                </a:cxn>
                <a:cxn ang="cd4">
                  <a:pos x="hc" y="b"/>
                </a:cxn>
                <a:cxn ang="0">
                  <a:pos x="r" y="vc"/>
                </a:cxn>
              </a:cxnLst>
              <a:rect l="l" t="t" r="r" b="b"/>
              <a:pathLst>
                <a:path w="3088" h="5223">
                  <a:moveTo>
                    <a:pt x="2991" y="1675"/>
                  </a:moveTo>
                  <a:lnTo>
                    <a:pt x="1750" y="961"/>
                  </a:lnTo>
                  <a:lnTo>
                    <a:pt x="1750" y="961"/>
                  </a:lnTo>
                  <a:lnTo>
                    <a:pt x="1729" y="947"/>
                  </a:lnTo>
                  <a:lnTo>
                    <a:pt x="1709" y="947"/>
                  </a:lnTo>
                  <a:lnTo>
                    <a:pt x="1695" y="947"/>
                  </a:lnTo>
                  <a:lnTo>
                    <a:pt x="1681" y="947"/>
                  </a:lnTo>
                  <a:lnTo>
                    <a:pt x="1667" y="961"/>
                  </a:lnTo>
                  <a:lnTo>
                    <a:pt x="1660" y="975"/>
                  </a:lnTo>
                  <a:lnTo>
                    <a:pt x="1653" y="996"/>
                  </a:lnTo>
                  <a:lnTo>
                    <a:pt x="1646" y="1016"/>
                  </a:lnTo>
                  <a:lnTo>
                    <a:pt x="1646" y="2093"/>
                  </a:lnTo>
                  <a:lnTo>
                    <a:pt x="1646" y="2093"/>
                  </a:lnTo>
                  <a:lnTo>
                    <a:pt x="1646" y="2114"/>
                  </a:lnTo>
                  <a:lnTo>
                    <a:pt x="1640" y="2127"/>
                  </a:lnTo>
                  <a:lnTo>
                    <a:pt x="1626" y="2148"/>
                  </a:lnTo>
                  <a:lnTo>
                    <a:pt x="1619" y="2155"/>
                  </a:lnTo>
                  <a:lnTo>
                    <a:pt x="1606" y="2162"/>
                  </a:lnTo>
                  <a:lnTo>
                    <a:pt x="1585" y="2162"/>
                  </a:lnTo>
                  <a:lnTo>
                    <a:pt x="1565" y="2155"/>
                  </a:lnTo>
                  <a:lnTo>
                    <a:pt x="1551" y="2148"/>
                  </a:lnTo>
                  <a:lnTo>
                    <a:pt x="1551" y="2148"/>
                  </a:lnTo>
                  <a:lnTo>
                    <a:pt x="1510" y="2114"/>
                  </a:lnTo>
                  <a:lnTo>
                    <a:pt x="1475" y="2073"/>
                  </a:lnTo>
                  <a:lnTo>
                    <a:pt x="1454" y="2025"/>
                  </a:lnTo>
                  <a:lnTo>
                    <a:pt x="1448" y="1976"/>
                  </a:lnTo>
                  <a:lnTo>
                    <a:pt x="1454" y="899"/>
                  </a:lnTo>
                  <a:lnTo>
                    <a:pt x="1454" y="899"/>
                  </a:lnTo>
                  <a:lnTo>
                    <a:pt x="1441" y="851"/>
                  </a:lnTo>
                  <a:lnTo>
                    <a:pt x="1420" y="804"/>
                  </a:lnTo>
                  <a:lnTo>
                    <a:pt x="1393" y="762"/>
                  </a:lnTo>
                  <a:lnTo>
                    <a:pt x="1352" y="728"/>
                  </a:lnTo>
                  <a:lnTo>
                    <a:pt x="110" y="14"/>
                  </a:lnTo>
                  <a:lnTo>
                    <a:pt x="110" y="14"/>
                  </a:lnTo>
                  <a:lnTo>
                    <a:pt x="89" y="0"/>
                  </a:lnTo>
                  <a:lnTo>
                    <a:pt x="75" y="0"/>
                  </a:lnTo>
                  <a:lnTo>
                    <a:pt x="55" y="0"/>
                  </a:lnTo>
                  <a:lnTo>
                    <a:pt x="41" y="7"/>
                  </a:lnTo>
                  <a:lnTo>
                    <a:pt x="28" y="14"/>
                  </a:lnTo>
                  <a:lnTo>
                    <a:pt x="21" y="28"/>
                  </a:lnTo>
                  <a:lnTo>
                    <a:pt x="14" y="48"/>
                  </a:lnTo>
                  <a:lnTo>
                    <a:pt x="14" y="69"/>
                  </a:lnTo>
                  <a:lnTo>
                    <a:pt x="7" y="1497"/>
                  </a:lnTo>
                  <a:lnTo>
                    <a:pt x="7" y="1497"/>
                  </a:lnTo>
                  <a:lnTo>
                    <a:pt x="14" y="1544"/>
                  </a:lnTo>
                  <a:lnTo>
                    <a:pt x="34" y="1592"/>
                  </a:lnTo>
                  <a:lnTo>
                    <a:pt x="68" y="1633"/>
                  </a:lnTo>
                  <a:lnTo>
                    <a:pt x="110" y="1668"/>
                  </a:lnTo>
                  <a:lnTo>
                    <a:pt x="947" y="2148"/>
                  </a:lnTo>
                  <a:lnTo>
                    <a:pt x="947" y="2148"/>
                  </a:lnTo>
                  <a:lnTo>
                    <a:pt x="981" y="2182"/>
                  </a:lnTo>
                  <a:lnTo>
                    <a:pt x="1016" y="2224"/>
                  </a:lnTo>
                  <a:lnTo>
                    <a:pt x="1036" y="2272"/>
                  </a:lnTo>
                  <a:lnTo>
                    <a:pt x="1043" y="2319"/>
                  </a:lnTo>
                  <a:lnTo>
                    <a:pt x="1043" y="2319"/>
                  </a:lnTo>
                  <a:lnTo>
                    <a:pt x="1043" y="2340"/>
                  </a:lnTo>
                  <a:lnTo>
                    <a:pt x="1036" y="2361"/>
                  </a:lnTo>
                  <a:lnTo>
                    <a:pt x="1030" y="2375"/>
                  </a:lnTo>
                  <a:lnTo>
                    <a:pt x="1016" y="2389"/>
                  </a:lnTo>
                  <a:lnTo>
                    <a:pt x="1002" y="2389"/>
                  </a:lnTo>
                  <a:lnTo>
                    <a:pt x="981" y="2389"/>
                  </a:lnTo>
                  <a:lnTo>
                    <a:pt x="967" y="2389"/>
                  </a:lnTo>
                  <a:lnTo>
                    <a:pt x="947" y="2382"/>
                  </a:lnTo>
                  <a:lnTo>
                    <a:pt x="103" y="1894"/>
                  </a:lnTo>
                  <a:lnTo>
                    <a:pt x="103" y="1894"/>
                  </a:lnTo>
                  <a:lnTo>
                    <a:pt x="89" y="1888"/>
                  </a:lnTo>
                  <a:lnTo>
                    <a:pt x="68" y="1881"/>
                  </a:lnTo>
                  <a:lnTo>
                    <a:pt x="48" y="1881"/>
                  </a:lnTo>
                  <a:lnTo>
                    <a:pt x="34" y="1888"/>
                  </a:lnTo>
                  <a:lnTo>
                    <a:pt x="21" y="1894"/>
                  </a:lnTo>
                  <a:lnTo>
                    <a:pt x="14" y="1908"/>
                  </a:lnTo>
                  <a:lnTo>
                    <a:pt x="7" y="1929"/>
                  </a:lnTo>
                  <a:lnTo>
                    <a:pt x="7" y="1949"/>
                  </a:lnTo>
                  <a:lnTo>
                    <a:pt x="0" y="3376"/>
                  </a:lnTo>
                  <a:lnTo>
                    <a:pt x="0" y="3376"/>
                  </a:lnTo>
                  <a:lnTo>
                    <a:pt x="14" y="3425"/>
                  </a:lnTo>
                  <a:lnTo>
                    <a:pt x="34" y="3473"/>
                  </a:lnTo>
                  <a:lnTo>
                    <a:pt x="62" y="3520"/>
                  </a:lnTo>
                  <a:lnTo>
                    <a:pt x="103" y="3548"/>
                  </a:lnTo>
                  <a:lnTo>
                    <a:pt x="1345" y="4268"/>
                  </a:lnTo>
                  <a:lnTo>
                    <a:pt x="1345" y="4268"/>
                  </a:lnTo>
                  <a:lnTo>
                    <a:pt x="1366" y="4275"/>
                  </a:lnTo>
                  <a:lnTo>
                    <a:pt x="1379" y="4282"/>
                  </a:lnTo>
                  <a:lnTo>
                    <a:pt x="1400" y="4275"/>
                  </a:lnTo>
                  <a:lnTo>
                    <a:pt x="1414" y="4275"/>
                  </a:lnTo>
                  <a:lnTo>
                    <a:pt x="1427" y="4261"/>
                  </a:lnTo>
                  <a:lnTo>
                    <a:pt x="1434" y="4248"/>
                  </a:lnTo>
                  <a:lnTo>
                    <a:pt x="1441" y="4234"/>
                  </a:lnTo>
                  <a:lnTo>
                    <a:pt x="1441" y="4207"/>
                  </a:lnTo>
                  <a:lnTo>
                    <a:pt x="1448" y="3170"/>
                  </a:lnTo>
                  <a:lnTo>
                    <a:pt x="1448" y="3170"/>
                  </a:lnTo>
                  <a:lnTo>
                    <a:pt x="1448" y="3143"/>
                  </a:lnTo>
                  <a:lnTo>
                    <a:pt x="1454" y="3130"/>
                  </a:lnTo>
                  <a:lnTo>
                    <a:pt x="1461" y="3116"/>
                  </a:lnTo>
                  <a:lnTo>
                    <a:pt x="1475" y="3102"/>
                  </a:lnTo>
                  <a:lnTo>
                    <a:pt x="1489" y="3095"/>
                  </a:lnTo>
                  <a:lnTo>
                    <a:pt x="1510" y="3095"/>
                  </a:lnTo>
                  <a:lnTo>
                    <a:pt x="1524" y="3102"/>
                  </a:lnTo>
                  <a:lnTo>
                    <a:pt x="1544" y="3109"/>
                  </a:lnTo>
                  <a:lnTo>
                    <a:pt x="1544" y="3109"/>
                  </a:lnTo>
                  <a:lnTo>
                    <a:pt x="1585" y="3143"/>
                  </a:lnTo>
                  <a:lnTo>
                    <a:pt x="1612" y="3184"/>
                  </a:lnTo>
                  <a:lnTo>
                    <a:pt x="1633" y="3232"/>
                  </a:lnTo>
                  <a:lnTo>
                    <a:pt x="1640" y="3281"/>
                  </a:lnTo>
                  <a:lnTo>
                    <a:pt x="1640" y="4324"/>
                  </a:lnTo>
                  <a:lnTo>
                    <a:pt x="1640" y="4324"/>
                  </a:lnTo>
                  <a:lnTo>
                    <a:pt x="1646" y="4371"/>
                  </a:lnTo>
                  <a:lnTo>
                    <a:pt x="1667" y="4419"/>
                  </a:lnTo>
                  <a:lnTo>
                    <a:pt x="1702" y="4460"/>
                  </a:lnTo>
                  <a:lnTo>
                    <a:pt x="1736" y="4495"/>
                  </a:lnTo>
                  <a:lnTo>
                    <a:pt x="2978" y="5209"/>
                  </a:lnTo>
                  <a:lnTo>
                    <a:pt x="2978" y="5209"/>
                  </a:lnTo>
                  <a:lnTo>
                    <a:pt x="2998" y="5223"/>
                  </a:lnTo>
                  <a:lnTo>
                    <a:pt x="3019" y="5223"/>
                  </a:lnTo>
                  <a:lnTo>
                    <a:pt x="3032" y="5223"/>
                  </a:lnTo>
                  <a:lnTo>
                    <a:pt x="3053" y="5216"/>
                  </a:lnTo>
                  <a:lnTo>
                    <a:pt x="3060" y="5209"/>
                  </a:lnTo>
                  <a:lnTo>
                    <a:pt x="3074" y="5195"/>
                  </a:lnTo>
                  <a:lnTo>
                    <a:pt x="3081" y="5174"/>
                  </a:lnTo>
                  <a:lnTo>
                    <a:pt x="3081" y="5153"/>
                  </a:lnTo>
                  <a:lnTo>
                    <a:pt x="3081" y="3726"/>
                  </a:lnTo>
                  <a:lnTo>
                    <a:pt x="3081" y="3726"/>
                  </a:lnTo>
                  <a:lnTo>
                    <a:pt x="3074" y="3678"/>
                  </a:lnTo>
                  <a:lnTo>
                    <a:pt x="3053" y="3631"/>
                  </a:lnTo>
                  <a:lnTo>
                    <a:pt x="3026" y="3589"/>
                  </a:lnTo>
                  <a:lnTo>
                    <a:pt x="2985" y="3555"/>
                  </a:lnTo>
                  <a:lnTo>
                    <a:pt x="2147" y="3075"/>
                  </a:lnTo>
                  <a:lnTo>
                    <a:pt x="2147" y="3075"/>
                  </a:lnTo>
                  <a:lnTo>
                    <a:pt x="2107" y="3040"/>
                  </a:lnTo>
                  <a:lnTo>
                    <a:pt x="2079" y="2999"/>
                  </a:lnTo>
                  <a:lnTo>
                    <a:pt x="2059" y="2951"/>
                  </a:lnTo>
                  <a:lnTo>
                    <a:pt x="2052" y="2903"/>
                  </a:lnTo>
                  <a:lnTo>
                    <a:pt x="2052" y="2903"/>
                  </a:lnTo>
                  <a:lnTo>
                    <a:pt x="2052" y="2882"/>
                  </a:lnTo>
                  <a:lnTo>
                    <a:pt x="2059" y="2861"/>
                  </a:lnTo>
                  <a:lnTo>
                    <a:pt x="2066" y="2848"/>
                  </a:lnTo>
                  <a:lnTo>
                    <a:pt x="2079" y="2841"/>
                  </a:lnTo>
                  <a:lnTo>
                    <a:pt x="2093" y="2834"/>
                  </a:lnTo>
                  <a:lnTo>
                    <a:pt x="2107" y="2834"/>
                  </a:lnTo>
                  <a:lnTo>
                    <a:pt x="2127" y="2834"/>
                  </a:lnTo>
                  <a:lnTo>
                    <a:pt x="2147" y="2848"/>
                  </a:lnTo>
                  <a:lnTo>
                    <a:pt x="2985" y="3328"/>
                  </a:lnTo>
                  <a:lnTo>
                    <a:pt x="2985" y="3328"/>
                  </a:lnTo>
                  <a:lnTo>
                    <a:pt x="3005" y="3335"/>
                  </a:lnTo>
                  <a:lnTo>
                    <a:pt x="3026" y="3342"/>
                  </a:lnTo>
                  <a:lnTo>
                    <a:pt x="3039" y="3342"/>
                  </a:lnTo>
                  <a:lnTo>
                    <a:pt x="3053" y="3335"/>
                  </a:lnTo>
                  <a:lnTo>
                    <a:pt x="3067" y="3328"/>
                  </a:lnTo>
                  <a:lnTo>
                    <a:pt x="3081" y="3315"/>
                  </a:lnTo>
                  <a:lnTo>
                    <a:pt x="3081" y="3294"/>
                  </a:lnTo>
                  <a:lnTo>
                    <a:pt x="3088" y="3274"/>
                  </a:lnTo>
                  <a:lnTo>
                    <a:pt x="3088" y="1847"/>
                  </a:lnTo>
                  <a:lnTo>
                    <a:pt x="3088" y="1847"/>
                  </a:lnTo>
                  <a:lnTo>
                    <a:pt x="3081" y="1798"/>
                  </a:lnTo>
                  <a:lnTo>
                    <a:pt x="3060" y="1750"/>
                  </a:lnTo>
                  <a:lnTo>
                    <a:pt x="3026" y="1709"/>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209" name="Freeform 208">
              <a:extLst>
                <a:ext uri="{FF2B5EF4-FFF2-40B4-BE49-F238E27FC236}">
                  <a16:creationId xmlns:a16="http://schemas.microsoft.com/office/drawing/2014/main" id="{3AF348A5-7131-53ED-049E-A617F8F2B40A}"/>
                </a:ext>
              </a:extLst>
            </p:cNvPr>
            <p:cNvSpPr/>
            <p:nvPr/>
          </p:nvSpPr>
          <p:spPr>
            <a:xfrm>
              <a:off x="1563655" y="4935234"/>
              <a:ext cx="1827557" cy="1060985"/>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grpSp>
      <p:grpSp>
        <p:nvGrpSpPr>
          <p:cNvPr id="195" name="Group 194">
            <a:extLst>
              <a:ext uri="{FF2B5EF4-FFF2-40B4-BE49-F238E27FC236}">
                <a16:creationId xmlns:a16="http://schemas.microsoft.com/office/drawing/2014/main" id="{F670C43D-E8F7-E8FE-813F-51B7D16392DF}"/>
              </a:ext>
            </a:extLst>
          </p:cNvPr>
          <p:cNvGrpSpPr/>
          <p:nvPr userDrawn="1"/>
        </p:nvGrpSpPr>
        <p:grpSpPr>
          <a:xfrm>
            <a:off x="7609003" y="930579"/>
            <a:ext cx="2023834" cy="2338604"/>
            <a:chOff x="1465517" y="3722331"/>
            <a:chExt cx="2023834" cy="2338604"/>
          </a:xfrm>
        </p:grpSpPr>
        <p:sp>
          <p:nvSpPr>
            <p:cNvPr id="196" name="Freeform 195">
              <a:extLst>
                <a:ext uri="{FF2B5EF4-FFF2-40B4-BE49-F238E27FC236}">
                  <a16:creationId xmlns:a16="http://schemas.microsoft.com/office/drawing/2014/main" id="{893DBB24-8331-CEC1-649C-30292192B656}"/>
                </a:ext>
              </a:extLst>
            </p:cNvPr>
            <p:cNvSpPr/>
            <p:nvPr/>
          </p:nvSpPr>
          <p:spPr>
            <a:xfrm>
              <a:off x="1465517" y="3722331"/>
              <a:ext cx="2023834" cy="2338604"/>
            </a:xfrm>
            <a:custGeom>
              <a:avLst/>
              <a:gdLst/>
              <a:ahLst/>
              <a:cxnLst>
                <a:cxn ang="3cd4">
                  <a:pos x="hc" y="t"/>
                </a:cxn>
                <a:cxn ang="cd2">
                  <a:pos x="l" y="vc"/>
                </a:cxn>
                <a:cxn ang="cd4">
                  <a:pos x="hc" y="b"/>
                </a:cxn>
                <a:cxn ang="0">
                  <a:pos x="r" y="vc"/>
                </a:cxn>
              </a:cxnLst>
              <a:rect l="l" t="t" r="r" b="b"/>
              <a:pathLst>
                <a:path w="6662" h="7698">
                  <a:moveTo>
                    <a:pt x="3334" y="0"/>
                  </a:moveTo>
                  <a:lnTo>
                    <a:pt x="0" y="1928"/>
                  </a:lnTo>
                  <a:lnTo>
                    <a:pt x="0" y="5777"/>
                  </a:lnTo>
                  <a:lnTo>
                    <a:pt x="3334" y="7698"/>
                  </a:lnTo>
                  <a:lnTo>
                    <a:pt x="6662" y="5777"/>
                  </a:lnTo>
                  <a:lnTo>
                    <a:pt x="6662" y="1928"/>
                  </a:ln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97" name="Freeform 196">
              <a:extLst>
                <a:ext uri="{FF2B5EF4-FFF2-40B4-BE49-F238E27FC236}">
                  <a16:creationId xmlns:a16="http://schemas.microsoft.com/office/drawing/2014/main" id="{BF250A7C-734F-A8A1-6FB2-C90D3DB929E2}"/>
                </a:ext>
              </a:extLst>
            </p:cNvPr>
            <p:cNvSpPr/>
            <p:nvPr/>
          </p:nvSpPr>
          <p:spPr>
            <a:xfrm>
              <a:off x="1503192" y="3799201"/>
              <a:ext cx="937630" cy="1586617"/>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98" name="Freeform 197">
              <a:extLst>
                <a:ext uri="{FF2B5EF4-FFF2-40B4-BE49-F238E27FC236}">
                  <a16:creationId xmlns:a16="http://schemas.microsoft.com/office/drawing/2014/main" id="{91259801-EBE3-BC3D-79FF-71BC66408B34}"/>
                </a:ext>
              </a:extLst>
            </p:cNvPr>
            <p:cNvSpPr/>
            <p:nvPr/>
          </p:nvSpPr>
          <p:spPr>
            <a:xfrm>
              <a:off x="2514046" y="3799201"/>
              <a:ext cx="937933" cy="1586617"/>
            </a:xfrm>
            <a:custGeom>
              <a:avLst/>
              <a:gdLst/>
              <a:ahLst/>
              <a:cxnLst>
                <a:cxn ang="3cd4">
                  <a:pos x="hc" y="t"/>
                </a:cxn>
                <a:cxn ang="cd2">
                  <a:pos x="l" y="vc"/>
                </a:cxn>
                <a:cxn ang="cd4">
                  <a:pos x="hc" y="b"/>
                </a:cxn>
                <a:cxn ang="0">
                  <a:pos x="r" y="vc"/>
                </a:cxn>
              </a:cxnLst>
              <a:rect l="l" t="t" r="r" b="b"/>
              <a:pathLst>
                <a:path w="3088" h="5223">
                  <a:moveTo>
                    <a:pt x="2991" y="1675"/>
                  </a:moveTo>
                  <a:lnTo>
                    <a:pt x="1750" y="961"/>
                  </a:lnTo>
                  <a:lnTo>
                    <a:pt x="1750" y="961"/>
                  </a:lnTo>
                  <a:lnTo>
                    <a:pt x="1729" y="947"/>
                  </a:lnTo>
                  <a:lnTo>
                    <a:pt x="1709" y="947"/>
                  </a:lnTo>
                  <a:lnTo>
                    <a:pt x="1695" y="947"/>
                  </a:lnTo>
                  <a:lnTo>
                    <a:pt x="1681" y="947"/>
                  </a:lnTo>
                  <a:lnTo>
                    <a:pt x="1667" y="961"/>
                  </a:lnTo>
                  <a:lnTo>
                    <a:pt x="1660" y="975"/>
                  </a:lnTo>
                  <a:lnTo>
                    <a:pt x="1653" y="996"/>
                  </a:lnTo>
                  <a:lnTo>
                    <a:pt x="1646" y="1016"/>
                  </a:lnTo>
                  <a:lnTo>
                    <a:pt x="1646" y="2093"/>
                  </a:lnTo>
                  <a:lnTo>
                    <a:pt x="1646" y="2093"/>
                  </a:lnTo>
                  <a:lnTo>
                    <a:pt x="1646" y="2114"/>
                  </a:lnTo>
                  <a:lnTo>
                    <a:pt x="1640" y="2127"/>
                  </a:lnTo>
                  <a:lnTo>
                    <a:pt x="1626" y="2148"/>
                  </a:lnTo>
                  <a:lnTo>
                    <a:pt x="1619" y="2155"/>
                  </a:lnTo>
                  <a:lnTo>
                    <a:pt x="1606" y="2162"/>
                  </a:lnTo>
                  <a:lnTo>
                    <a:pt x="1585" y="2162"/>
                  </a:lnTo>
                  <a:lnTo>
                    <a:pt x="1565" y="2155"/>
                  </a:lnTo>
                  <a:lnTo>
                    <a:pt x="1551" y="2148"/>
                  </a:lnTo>
                  <a:lnTo>
                    <a:pt x="1551" y="2148"/>
                  </a:lnTo>
                  <a:lnTo>
                    <a:pt x="1510" y="2114"/>
                  </a:lnTo>
                  <a:lnTo>
                    <a:pt x="1475" y="2073"/>
                  </a:lnTo>
                  <a:lnTo>
                    <a:pt x="1454" y="2025"/>
                  </a:lnTo>
                  <a:lnTo>
                    <a:pt x="1448" y="1976"/>
                  </a:lnTo>
                  <a:lnTo>
                    <a:pt x="1454" y="899"/>
                  </a:lnTo>
                  <a:lnTo>
                    <a:pt x="1454" y="899"/>
                  </a:lnTo>
                  <a:lnTo>
                    <a:pt x="1441" y="851"/>
                  </a:lnTo>
                  <a:lnTo>
                    <a:pt x="1420" y="804"/>
                  </a:lnTo>
                  <a:lnTo>
                    <a:pt x="1393" y="762"/>
                  </a:lnTo>
                  <a:lnTo>
                    <a:pt x="1352" y="728"/>
                  </a:lnTo>
                  <a:lnTo>
                    <a:pt x="110" y="14"/>
                  </a:lnTo>
                  <a:lnTo>
                    <a:pt x="110" y="14"/>
                  </a:lnTo>
                  <a:lnTo>
                    <a:pt x="89" y="0"/>
                  </a:lnTo>
                  <a:lnTo>
                    <a:pt x="75" y="0"/>
                  </a:lnTo>
                  <a:lnTo>
                    <a:pt x="55" y="0"/>
                  </a:lnTo>
                  <a:lnTo>
                    <a:pt x="41" y="7"/>
                  </a:lnTo>
                  <a:lnTo>
                    <a:pt x="28" y="14"/>
                  </a:lnTo>
                  <a:lnTo>
                    <a:pt x="21" y="28"/>
                  </a:lnTo>
                  <a:lnTo>
                    <a:pt x="14" y="48"/>
                  </a:lnTo>
                  <a:lnTo>
                    <a:pt x="14" y="69"/>
                  </a:lnTo>
                  <a:lnTo>
                    <a:pt x="7" y="1497"/>
                  </a:lnTo>
                  <a:lnTo>
                    <a:pt x="7" y="1497"/>
                  </a:lnTo>
                  <a:lnTo>
                    <a:pt x="14" y="1544"/>
                  </a:lnTo>
                  <a:lnTo>
                    <a:pt x="34" y="1592"/>
                  </a:lnTo>
                  <a:lnTo>
                    <a:pt x="68" y="1633"/>
                  </a:lnTo>
                  <a:lnTo>
                    <a:pt x="110" y="1668"/>
                  </a:lnTo>
                  <a:lnTo>
                    <a:pt x="947" y="2148"/>
                  </a:lnTo>
                  <a:lnTo>
                    <a:pt x="947" y="2148"/>
                  </a:lnTo>
                  <a:lnTo>
                    <a:pt x="981" y="2182"/>
                  </a:lnTo>
                  <a:lnTo>
                    <a:pt x="1016" y="2224"/>
                  </a:lnTo>
                  <a:lnTo>
                    <a:pt x="1036" y="2272"/>
                  </a:lnTo>
                  <a:lnTo>
                    <a:pt x="1043" y="2319"/>
                  </a:lnTo>
                  <a:lnTo>
                    <a:pt x="1043" y="2319"/>
                  </a:lnTo>
                  <a:lnTo>
                    <a:pt x="1043" y="2340"/>
                  </a:lnTo>
                  <a:lnTo>
                    <a:pt x="1036" y="2361"/>
                  </a:lnTo>
                  <a:lnTo>
                    <a:pt x="1030" y="2375"/>
                  </a:lnTo>
                  <a:lnTo>
                    <a:pt x="1016" y="2389"/>
                  </a:lnTo>
                  <a:lnTo>
                    <a:pt x="1002" y="2389"/>
                  </a:lnTo>
                  <a:lnTo>
                    <a:pt x="981" y="2389"/>
                  </a:lnTo>
                  <a:lnTo>
                    <a:pt x="967" y="2389"/>
                  </a:lnTo>
                  <a:lnTo>
                    <a:pt x="947" y="2382"/>
                  </a:lnTo>
                  <a:lnTo>
                    <a:pt x="103" y="1894"/>
                  </a:lnTo>
                  <a:lnTo>
                    <a:pt x="103" y="1894"/>
                  </a:lnTo>
                  <a:lnTo>
                    <a:pt x="89" y="1888"/>
                  </a:lnTo>
                  <a:lnTo>
                    <a:pt x="68" y="1881"/>
                  </a:lnTo>
                  <a:lnTo>
                    <a:pt x="48" y="1881"/>
                  </a:lnTo>
                  <a:lnTo>
                    <a:pt x="34" y="1888"/>
                  </a:lnTo>
                  <a:lnTo>
                    <a:pt x="21" y="1894"/>
                  </a:lnTo>
                  <a:lnTo>
                    <a:pt x="14" y="1908"/>
                  </a:lnTo>
                  <a:lnTo>
                    <a:pt x="7" y="1929"/>
                  </a:lnTo>
                  <a:lnTo>
                    <a:pt x="7" y="1949"/>
                  </a:lnTo>
                  <a:lnTo>
                    <a:pt x="0" y="3376"/>
                  </a:lnTo>
                  <a:lnTo>
                    <a:pt x="0" y="3376"/>
                  </a:lnTo>
                  <a:lnTo>
                    <a:pt x="14" y="3425"/>
                  </a:lnTo>
                  <a:lnTo>
                    <a:pt x="34" y="3473"/>
                  </a:lnTo>
                  <a:lnTo>
                    <a:pt x="62" y="3520"/>
                  </a:lnTo>
                  <a:lnTo>
                    <a:pt x="103" y="3548"/>
                  </a:lnTo>
                  <a:lnTo>
                    <a:pt x="1345" y="4268"/>
                  </a:lnTo>
                  <a:lnTo>
                    <a:pt x="1345" y="4268"/>
                  </a:lnTo>
                  <a:lnTo>
                    <a:pt x="1366" y="4275"/>
                  </a:lnTo>
                  <a:lnTo>
                    <a:pt x="1379" y="4282"/>
                  </a:lnTo>
                  <a:lnTo>
                    <a:pt x="1400" y="4275"/>
                  </a:lnTo>
                  <a:lnTo>
                    <a:pt x="1414" y="4275"/>
                  </a:lnTo>
                  <a:lnTo>
                    <a:pt x="1427" y="4261"/>
                  </a:lnTo>
                  <a:lnTo>
                    <a:pt x="1434" y="4248"/>
                  </a:lnTo>
                  <a:lnTo>
                    <a:pt x="1441" y="4234"/>
                  </a:lnTo>
                  <a:lnTo>
                    <a:pt x="1441" y="4207"/>
                  </a:lnTo>
                  <a:lnTo>
                    <a:pt x="1448" y="3170"/>
                  </a:lnTo>
                  <a:lnTo>
                    <a:pt x="1448" y="3170"/>
                  </a:lnTo>
                  <a:lnTo>
                    <a:pt x="1448" y="3143"/>
                  </a:lnTo>
                  <a:lnTo>
                    <a:pt x="1454" y="3130"/>
                  </a:lnTo>
                  <a:lnTo>
                    <a:pt x="1461" y="3116"/>
                  </a:lnTo>
                  <a:lnTo>
                    <a:pt x="1475" y="3102"/>
                  </a:lnTo>
                  <a:lnTo>
                    <a:pt x="1489" y="3095"/>
                  </a:lnTo>
                  <a:lnTo>
                    <a:pt x="1510" y="3095"/>
                  </a:lnTo>
                  <a:lnTo>
                    <a:pt x="1524" y="3102"/>
                  </a:lnTo>
                  <a:lnTo>
                    <a:pt x="1544" y="3109"/>
                  </a:lnTo>
                  <a:lnTo>
                    <a:pt x="1544" y="3109"/>
                  </a:lnTo>
                  <a:lnTo>
                    <a:pt x="1585" y="3143"/>
                  </a:lnTo>
                  <a:lnTo>
                    <a:pt x="1612" y="3184"/>
                  </a:lnTo>
                  <a:lnTo>
                    <a:pt x="1633" y="3232"/>
                  </a:lnTo>
                  <a:lnTo>
                    <a:pt x="1640" y="3281"/>
                  </a:lnTo>
                  <a:lnTo>
                    <a:pt x="1640" y="4324"/>
                  </a:lnTo>
                  <a:lnTo>
                    <a:pt x="1640" y="4324"/>
                  </a:lnTo>
                  <a:lnTo>
                    <a:pt x="1646" y="4371"/>
                  </a:lnTo>
                  <a:lnTo>
                    <a:pt x="1667" y="4419"/>
                  </a:lnTo>
                  <a:lnTo>
                    <a:pt x="1702" y="4460"/>
                  </a:lnTo>
                  <a:lnTo>
                    <a:pt x="1736" y="4495"/>
                  </a:lnTo>
                  <a:lnTo>
                    <a:pt x="2978" y="5209"/>
                  </a:lnTo>
                  <a:lnTo>
                    <a:pt x="2978" y="5209"/>
                  </a:lnTo>
                  <a:lnTo>
                    <a:pt x="2998" y="5223"/>
                  </a:lnTo>
                  <a:lnTo>
                    <a:pt x="3019" y="5223"/>
                  </a:lnTo>
                  <a:lnTo>
                    <a:pt x="3032" y="5223"/>
                  </a:lnTo>
                  <a:lnTo>
                    <a:pt x="3053" y="5216"/>
                  </a:lnTo>
                  <a:lnTo>
                    <a:pt x="3060" y="5209"/>
                  </a:lnTo>
                  <a:lnTo>
                    <a:pt x="3074" y="5195"/>
                  </a:lnTo>
                  <a:lnTo>
                    <a:pt x="3081" y="5174"/>
                  </a:lnTo>
                  <a:lnTo>
                    <a:pt x="3081" y="5153"/>
                  </a:lnTo>
                  <a:lnTo>
                    <a:pt x="3081" y="3726"/>
                  </a:lnTo>
                  <a:lnTo>
                    <a:pt x="3081" y="3726"/>
                  </a:lnTo>
                  <a:lnTo>
                    <a:pt x="3074" y="3678"/>
                  </a:lnTo>
                  <a:lnTo>
                    <a:pt x="3053" y="3631"/>
                  </a:lnTo>
                  <a:lnTo>
                    <a:pt x="3026" y="3589"/>
                  </a:lnTo>
                  <a:lnTo>
                    <a:pt x="2985" y="3555"/>
                  </a:lnTo>
                  <a:lnTo>
                    <a:pt x="2147" y="3075"/>
                  </a:lnTo>
                  <a:lnTo>
                    <a:pt x="2147" y="3075"/>
                  </a:lnTo>
                  <a:lnTo>
                    <a:pt x="2107" y="3040"/>
                  </a:lnTo>
                  <a:lnTo>
                    <a:pt x="2079" y="2999"/>
                  </a:lnTo>
                  <a:lnTo>
                    <a:pt x="2059" y="2951"/>
                  </a:lnTo>
                  <a:lnTo>
                    <a:pt x="2052" y="2903"/>
                  </a:lnTo>
                  <a:lnTo>
                    <a:pt x="2052" y="2903"/>
                  </a:lnTo>
                  <a:lnTo>
                    <a:pt x="2052" y="2882"/>
                  </a:lnTo>
                  <a:lnTo>
                    <a:pt x="2059" y="2861"/>
                  </a:lnTo>
                  <a:lnTo>
                    <a:pt x="2066" y="2848"/>
                  </a:lnTo>
                  <a:lnTo>
                    <a:pt x="2079" y="2841"/>
                  </a:lnTo>
                  <a:lnTo>
                    <a:pt x="2093" y="2834"/>
                  </a:lnTo>
                  <a:lnTo>
                    <a:pt x="2107" y="2834"/>
                  </a:lnTo>
                  <a:lnTo>
                    <a:pt x="2127" y="2834"/>
                  </a:lnTo>
                  <a:lnTo>
                    <a:pt x="2147" y="2848"/>
                  </a:lnTo>
                  <a:lnTo>
                    <a:pt x="2985" y="3328"/>
                  </a:lnTo>
                  <a:lnTo>
                    <a:pt x="2985" y="3328"/>
                  </a:lnTo>
                  <a:lnTo>
                    <a:pt x="3005" y="3335"/>
                  </a:lnTo>
                  <a:lnTo>
                    <a:pt x="3026" y="3342"/>
                  </a:lnTo>
                  <a:lnTo>
                    <a:pt x="3039" y="3342"/>
                  </a:lnTo>
                  <a:lnTo>
                    <a:pt x="3053" y="3335"/>
                  </a:lnTo>
                  <a:lnTo>
                    <a:pt x="3067" y="3328"/>
                  </a:lnTo>
                  <a:lnTo>
                    <a:pt x="3081" y="3315"/>
                  </a:lnTo>
                  <a:lnTo>
                    <a:pt x="3081" y="3294"/>
                  </a:lnTo>
                  <a:lnTo>
                    <a:pt x="3088" y="3274"/>
                  </a:lnTo>
                  <a:lnTo>
                    <a:pt x="3088" y="1847"/>
                  </a:lnTo>
                  <a:lnTo>
                    <a:pt x="3088" y="1847"/>
                  </a:lnTo>
                  <a:lnTo>
                    <a:pt x="3081" y="1798"/>
                  </a:lnTo>
                  <a:lnTo>
                    <a:pt x="3060" y="1750"/>
                  </a:lnTo>
                  <a:lnTo>
                    <a:pt x="3026" y="1709"/>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99" name="Freeform 198">
              <a:extLst>
                <a:ext uri="{FF2B5EF4-FFF2-40B4-BE49-F238E27FC236}">
                  <a16:creationId xmlns:a16="http://schemas.microsoft.com/office/drawing/2014/main" id="{45417FA5-327C-B62E-24A8-877679942208}"/>
                </a:ext>
              </a:extLst>
            </p:cNvPr>
            <p:cNvSpPr/>
            <p:nvPr/>
          </p:nvSpPr>
          <p:spPr>
            <a:xfrm>
              <a:off x="1563655" y="4935234"/>
              <a:ext cx="1827557" cy="1060985"/>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grpSp>
      <p:grpSp>
        <p:nvGrpSpPr>
          <p:cNvPr id="185" name="Group 184">
            <a:extLst>
              <a:ext uri="{FF2B5EF4-FFF2-40B4-BE49-F238E27FC236}">
                <a16:creationId xmlns:a16="http://schemas.microsoft.com/office/drawing/2014/main" id="{5F3A0793-D96F-E33A-C690-F2841DDD9C36}"/>
              </a:ext>
            </a:extLst>
          </p:cNvPr>
          <p:cNvGrpSpPr/>
          <p:nvPr userDrawn="1"/>
        </p:nvGrpSpPr>
        <p:grpSpPr>
          <a:xfrm>
            <a:off x="9640105" y="930579"/>
            <a:ext cx="2023834" cy="2338604"/>
            <a:chOff x="1465517" y="3722331"/>
            <a:chExt cx="2023834" cy="2338604"/>
          </a:xfrm>
        </p:grpSpPr>
        <p:sp>
          <p:nvSpPr>
            <p:cNvPr id="186" name="Freeform 185">
              <a:extLst>
                <a:ext uri="{FF2B5EF4-FFF2-40B4-BE49-F238E27FC236}">
                  <a16:creationId xmlns:a16="http://schemas.microsoft.com/office/drawing/2014/main" id="{3CC5364A-244F-823F-7772-F2FDE9557C43}"/>
                </a:ext>
              </a:extLst>
            </p:cNvPr>
            <p:cNvSpPr/>
            <p:nvPr/>
          </p:nvSpPr>
          <p:spPr>
            <a:xfrm>
              <a:off x="1465517" y="3722331"/>
              <a:ext cx="2023834" cy="2338604"/>
            </a:xfrm>
            <a:custGeom>
              <a:avLst/>
              <a:gdLst/>
              <a:ahLst/>
              <a:cxnLst>
                <a:cxn ang="3cd4">
                  <a:pos x="hc" y="t"/>
                </a:cxn>
                <a:cxn ang="cd2">
                  <a:pos x="l" y="vc"/>
                </a:cxn>
                <a:cxn ang="cd4">
                  <a:pos x="hc" y="b"/>
                </a:cxn>
                <a:cxn ang="0">
                  <a:pos x="r" y="vc"/>
                </a:cxn>
              </a:cxnLst>
              <a:rect l="l" t="t" r="r" b="b"/>
              <a:pathLst>
                <a:path w="6662" h="7698">
                  <a:moveTo>
                    <a:pt x="3334" y="0"/>
                  </a:moveTo>
                  <a:lnTo>
                    <a:pt x="0" y="1928"/>
                  </a:lnTo>
                  <a:lnTo>
                    <a:pt x="0" y="5777"/>
                  </a:lnTo>
                  <a:lnTo>
                    <a:pt x="3334" y="7698"/>
                  </a:lnTo>
                  <a:lnTo>
                    <a:pt x="6662" y="5777"/>
                  </a:lnTo>
                  <a:lnTo>
                    <a:pt x="6662" y="1928"/>
                  </a:ln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87" name="Freeform 186">
              <a:extLst>
                <a:ext uri="{FF2B5EF4-FFF2-40B4-BE49-F238E27FC236}">
                  <a16:creationId xmlns:a16="http://schemas.microsoft.com/office/drawing/2014/main" id="{662A5A56-A3D6-1BF9-1104-02945D247F59}"/>
                </a:ext>
              </a:extLst>
            </p:cNvPr>
            <p:cNvSpPr/>
            <p:nvPr/>
          </p:nvSpPr>
          <p:spPr>
            <a:xfrm>
              <a:off x="1503192" y="3799201"/>
              <a:ext cx="937630" cy="1586617"/>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88" name="Freeform 187">
              <a:extLst>
                <a:ext uri="{FF2B5EF4-FFF2-40B4-BE49-F238E27FC236}">
                  <a16:creationId xmlns:a16="http://schemas.microsoft.com/office/drawing/2014/main" id="{150DE836-BD64-2375-C157-8FA25CDDE1A0}"/>
                </a:ext>
              </a:extLst>
            </p:cNvPr>
            <p:cNvSpPr/>
            <p:nvPr/>
          </p:nvSpPr>
          <p:spPr>
            <a:xfrm>
              <a:off x="2514046" y="3799201"/>
              <a:ext cx="937933" cy="1586617"/>
            </a:xfrm>
            <a:custGeom>
              <a:avLst/>
              <a:gdLst/>
              <a:ahLst/>
              <a:cxnLst>
                <a:cxn ang="3cd4">
                  <a:pos x="hc" y="t"/>
                </a:cxn>
                <a:cxn ang="cd2">
                  <a:pos x="l" y="vc"/>
                </a:cxn>
                <a:cxn ang="cd4">
                  <a:pos x="hc" y="b"/>
                </a:cxn>
                <a:cxn ang="0">
                  <a:pos x="r" y="vc"/>
                </a:cxn>
              </a:cxnLst>
              <a:rect l="l" t="t" r="r" b="b"/>
              <a:pathLst>
                <a:path w="3088" h="5223">
                  <a:moveTo>
                    <a:pt x="2991" y="1675"/>
                  </a:moveTo>
                  <a:lnTo>
                    <a:pt x="1750" y="961"/>
                  </a:lnTo>
                  <a:lnTo>
                    <a:pt x="1750" y="961"/>
                  </a:lnTo>
                  <a:lnTo>
                    <a:pt x="1729" y="947"/>
                  </a:lnTo>
                  <a:lnTo>
                    <a:pt x="1709" y="947"/>
                  </a:lnTo>
                  <a:lnTo>
                    <a:pt x="1695" y="947"/>
                  </a:lnTo>
                  <a:lnTo>
                    <a:pt x="1681" y="947"/>
                  </a:lnTo>
                  <a:lnTo>
                    <a:pt x="1667" y="961"/>
                  </a:lnTo>
                  <a:lnTo>
                    <a:pt x="1660" y="975"/>
                  </a:lnTo>
                  <a:lnTo>
                    <a:pt x="1653" y="996"/>
                  </a:lnTo>
                  <a:lnTo>
                    <a:pt x="1646" y="1016"/>
                  </a:lnTo>
                  <a:lnTo>
                    <a:pt x="1646" y="2093"/>
                  </a:lnTo>
                  <a:lnTo>
                    <a:pt x="1646" y="2093"/>
                  </a:lnTo>
                  <a:lnTo>
                    <a:pt x="1646" y="2114"/>
                  </a:lnTo>
                  <a:lnTo>
                    <a:pt x="1640" y="2127"/>
                  </a:lnTo>
                  <a:lnTo>
                    <a:pt x="1626" y="2148"/>
                  </a:lnTo>
                  <a:lnTo>
                    <a:pt x="1619" y="2155"/>
                  </a:lnTo>
                  <a:lnTo>
                    <a:pt x="1606" y="2162"/>
                  </a:lnTo>
                  <a:lnTo>
                    <a:pt x="1585" y="2162"/>
                  </a:lnTo>
                  <a:lnTo>
                    <a:pt x="1565" y="2155"/>
                  </a:lnTo>
                  <a:lnTo>
                    <a:pt x="1551" y="2148"/>
                  </a:lnTo>
                  <a:lnTo>
                    <a:pt x="1551" y="2148"/>
                  </a:lnTo>
                  <a:lnTo>
                    <a:pt x="1510" y="2114"/>
                  </a:lnTo>
                  <a:lnTo>
                    <a:pt x="1475" y="2073"/>
                  </a:lnTo>
                  <a:lnTo>
                    <a:pt x="1454" y="2025"/>
                  </a:lnTo>
                  <a:lnTo>
                    <a:pt x="1448" y="1976"/>
                  </a:lnTo>
                  <a:lnTo>
                    <a:pt x="1454" y="899"/>
                  </a:lnTo>
                  <a:lnTo>
                    <a:pt x="1454" y="899"/>
                  </a:lnTo>
                  <a:lnTo>
                    <a:pt x="1441" y="851"/>
                  </a:lnTo>
                  <a:lnTo>
                    <a:pt x="1420" y="804"/>
                  </a:lnTo>
                  <a:lnTo>
                    <a:pt x="1393" y="762"/>
                  </a:lnTo>
                  <a:lnTo>
                    <a:pt x="1352" y="728"/>
                  </a:lnTo>
                  <a:lnTo>
                    <a:pt x="110" y="14"/>
                  </a:lnTo>
                  <a:lnTo>
                    <a:pt x="110" y="14"/>
                  </a:lnTo>
                  <a:lnTo>
                    <a:pt x="89" y="0"/>
                  </a:lnTo>
                  <a:lnTo>
                    <a:pt x="75" y="0"/>
                  </a:lnTo>
                  <a:lnTo>
                    <a:pt x="55" y="0"/>
                  </a:lnTo>
                  <a:lnTo>
                    <a:pt x="41" y="7"/>
                  </a:lnTo>
                  <a:lnTo>
                    <a:pt x="28" y="14"/>
                  </a:lnTo>
                  <a:lnTo>
                    <a:pt x="21" y="28"/>
                  </a:lnTo>
                  <a:lnTo>
                    <a:pt x="14" y="48"/>
                  </a:lnTo>
                  <a:lnTo>
                    <a:pt x="14" y="69"/>
                  </a:lnTo>
                  <a:lnTo>
                    <a:pt x="7" y="1497"/>
                  </a:lnTo>
                  <a:lnTo>
                    <a:pt x="7" y="1497"/>
                  </a:lnTo>
                  <a:lnTo>
                    <a:pt x="14" y="1544"/>
                  </a:lnTo>
                  <a:lnTo>
                    <a:pt x="34" y="1592"/>
                  </a:lnTo>
                  <a:lnTo>
                    <a:pt x="68" y="1633"/>
                  </a:lnTo>
                  <a:lnTo>
                    <a:pt x="110" y="1668"/>
                  </a:lnTo>
                  <a:lnTo>
                    <a:pt x="947" y="2148"/>
                  </a:lnTo>
                  <a:lnTo>
                    <a:pt x="947" y="2148"/>
                  </a:lnTo>
                  <a:lnTo>
                    <a:pt x="981" y="2182"/>
                  </a:lnTo>
                  <a:lnTo>
                    <a:pt x="1016" y="2224"/>
                  </a:lnTo>
                  <a:lnTo>
                    <a:pt x="1036" y="2272"/>
                  </a:lnTo>
                  <a:lnTo>
                    <a:pt x="1043" y="2319"/>
                  </a:lnTo>
                  <a:lnTo>
                    <a:pt x="1043" y="2319"/>
                  </a:lnTo>
                  <a:lnTo>
                    <a:pt x="1043" y="2340"/>
                  </a:lnTo>
                  <a:lnTo>
                    <a:pt x="1036" y="2361"/>
                  </a:lnTo>
                  <a:lnTo>
                    <a:pt x="1030" y="2375"/>
                  </a:lnTo>
                  <a:lnTo>
                    <a:pt x="1016" y="2389"/>
                  </a:lnTo>
                  <a:lnTo>
                    <a:pt x="1002" y="2389"/>
                  </a:lnTo>
                  <a:lnTo>
                    <a:pt x="981" y="2389"/>
                  </a:lnTo>
                  <a:lnTo>
                    <a:pt x="967" y="2389"/>
                  </a:lnTo>
                  <a:lnTo>
                    <a:pt x="947" y="2382"/>
                  </a:lnTo>
                  <a:lnTo>
                    <a:pt x="103" y="1894"/>
                  </a:lnTo>
                  <a:lnTo>
                    <a:pt x="103" y="1894"/>
                  </a:lnTo>
                  <a:lnTo>
                    <a:pt x="89" y="1888"/>
                  </a:lnTo>
                  <a:lnTo>
                    <a:pt x="68" y="1881"/>
                  </a:lnTo>
                  <a:lnTo>
                    <a:pt x="48" y="1881"/>
                  </a:lnTo>
                  <a:lnTo>
                    <a:pt x="34" y="1888"/>
                  </a:lnTo>
                  <a:lnTo>
                    <a:pt x="21" y="1894"/>
                  </a:lnTo>
                  <a:lnTo>
                    <a:pt x="14" y="1908"/>
                  </a:lnTo>
                  <a:lnTo>
                    <a:pt x="7" y="1929"/>
                  </a:lnTo>
                  <a:lnTo>
                    <a:pt x="7" y="1949"/>
                  </a:lnTo>
                  <a:lnTo>
                    <a:pt x="0" y="3376"/>
                  </a:lnTo>
                  <a:lnTo>
                    <a:pt x="0" y="3376"/>
                  </a:lnTo>
                  <a:lnTo>
                    <a:pt x="14" y="3425"/>
                  </a:lnTo>
                  <a:lnTo>
                    <a:pt x="34" y="3473"/>
                  </a:lnTo>
                  <a:lnTo>
                    <a:pt x="62" y="3520"/>
                  </a:lnTo>
                  <a:lnTo>
                    <a:pt x="103" y="3548"/>
                  </a:lnTo>
                  <a:lnTo>
                    <a:pt x="1345" y="4268"/>
                  </a:lnTo>
                  <a:lnTo>
                    <a:pt x="1345" y="4268"/>
                  </a:lnTo>
                  <a:lnTo>
                    <a:pt x="1366" y="4275"/>
                  </a:lnTo>
                  <a:lnTo>
                    <a:pt x="1379" y="4282"/>
                  </a:lnTo>
                  <a:lnTo>
                    <a:pt x="1400" y="4275"/>
                  </a:lnTo>
                  <a:lnTo>
                    <a:pt x="1414" y="4275"/>
                  </a:lnTo>
                  <a:lnTo>
                    <a:pt x="1427" y="4261"/>
                  </a:lnTo>
                  <a:lnTo>
                    <a:pt x="1434" y="4248"/>
                  </a:lnTo>
                  <a:lnTo>
                    <a:pt x="1441" y="4234"/>
                  </a:lnTo>
                  <a:lnTo>
                    <a:pt x="1441" y="4207"/>
                  </a:lnTo>
                  <a:lnTo>
                    <a:pt x="1448" y="3170"/>
                  </a:lnTo>
                  <a:lnTo>
                    <a:pt x="1448" y="3170"/>
                  </a:lnTo>
                  <a:lnTo>
                    <a:pt x="1448" y="3143"/>
                  </a:lnTo>
                  <a:lnTo>
                    <a:pt x="1454" y="3130"/>
                  </a:lnTo>
                  <a:lnTo>
                    <a:pt x="1461" y="3116"/>
                  </a:lnTo>
                  <a:lnTo>
                    <a:pt x="1475" y="3102"/>
                  </a:lnTo>
                  <a:lnTo>
                    <a:pt x="1489" y="3095"/>
                  </a:lnTo>
                  <a:lnTo>
                    <a:pt x="1510" y="3095"/>
                  </a:lnTo>
                  <a:lnTo>
                    <a:pt x="1524" y="3102"/>
                  </a:lnTo>
                  <a:lnTo>
                    <a:pt x="1544" y="3109"/>
                  </a:lnTo>
                  <a:lnTo>
                    <a:pt x="1544" y="3109"/>
                  </a:lnTo>
                  <a:lnTo>
                    <a:pt x="1585" y="3143"/>
                  </a:lnTo>
                  <a:lnTo>
                    <a:pt x="1612" y="3184"/>
                  </a:lnTo>
                  <a:lnTo>
                    <a:pt x="1633" y="3232"/>
                  </a:lnTo>
                  <a:lnTo>
                    <a:pt x="1640" y="3281"/>
                  </a:lnTo>
                  <a:lnTo>
                    <a:pt x="1640" y="4324"/>
                  </a:lnTo>
                  <a:lnTo>
                    <a:pt x="1640" y="4324"/>
                  </a:lnTo>
                  <a:lnTo>
                    <a:pt x="1646" y="4371"/>
                  </a:lnTo>
                  <a:lnTo>
                    <a:pt x="1667" y="4419"/>
                  </a:lnTo>
                  <a:lnTo>
                    <a:pt x="1702" y="4460"/>
                  </a:lnTo>
                  <a:lnTo>
                    <a:pt x="1736" y="4495"/>
                  </a:lnTo>
                  <a:lnTo>
                    <a:pt x="2978" y="5209"/>
                  </a:lnTo>
                  <a:lnTo>
                    <a:pt x="2978" y="5209"/>
                  </a:lnTo>
                  <a:lnTo>
                    <a:pt x="2998" y="5223"/>
                  </a:lnTo>
                  <a:lnTo>
                    <a:pt x="3019" y="5223"/>
                  </a:lnTo>
                  <a:lnTo>
                    <a:pt x="3032" y="5223"/>
                  </a:lnTo>
                  <a:lnTo>
                    <a:pt x="3053" y="5216"/>
                  </a:lnTo>
                  <a:lnTo>
                    <a:pt x="3060" y="5209"/>
                  </a:lnTo>
                  <a:lnTo>
                    <a:pt x="3074" y="5195"/>
                  </a:lnTo>
                  <a:lnTo>
                    <a:pt x="3081" y="5174"/>
                  </a:lnTo>
                  <a:lnTo>
                    <a:pt x="3081" y="5153"/>
                  </a:lnTo>
                  <a:lnTo>
                    <a:pt x="3081" y="3726"/>
                  </a:lnTo>
                  <a:lnTo>
                    <a:pt x="3081" y="3726"/>
                  </a:lnTo>
                  <a:lnTo>
                    <a:pt x="3074" y="3678"/>
                  </a:lnTo>
                  <a:lnTo>
                    <a:pt x="3053" y="3631"/>
                  </a:lnTo>
                  <a:lnTo>
                    <a:pt x="3026" y="3589"/>
                  </a:lnTo>
                  <a:lnTo>
                    <a:pt x="2985" y="3555"/>
                  </a:lnTo>
                  <a:lnTo>
                    <a:pt x="2147" y="3075"/>
                  </a:lnTo>
                  <a:lnTo>
                    <a:pt x="2147" y="3075"/>
                  </a:lnTo>
                  <a:lnTo>
                    <a:pt x="2107" y="3040"/>
                  </a:lnTo>
                  <a:lnTo>
                    <a:pt x="2079" y="2999"/>
                  </a:lnTo>
                  <a:lnTo>
                    <a:pt x="2059" y="2951"/>
                  </a:lnTo>
                  <a:lnTo>
                    <a:pt x="2052" y="2903"/>
                  </a:lnTo>
                  <a:lnTo>
                    <a:pt x="2052" y="2903"/>
                  </a:lnTo>
                  <a:lnTo>
                    <a:pt x="2052" y="2882"/>
                  </a:lnTo>
                  <a:lnTo>
                    <a:pt x="2059" y="2861"/>
                  </a:lnTo>
                  <a:lnTo>
                    <a:pt x="2066" y="2848"/>
                  </a:lnTo>
                  <a:lnTo>
                    <a:pt x="2079" y="2841"/>
                  </a:lnTo>
                  <a:lnTo>
                    <a:pt x="2093" y="2834"/>
                  </a:lnTo>
                  <a:lnTo>
                    <a:pt x="2107" y="2834"/>
                  </a:lnTo>
                  <a:lnTo>
                    <a:pt x="2127" y="2834"/>
                  </a:lnTo>
                  <a:lnTo>
                    <a:pt x="2147" y="2848"/>
                  </a:lnTo>
                  <a:lnTo>
                    <a:pt x="2985" y="3328"/>
                  </a:lnTo>
                  <a:lnTo>
                    <a:pt x="2985" y="3328"/>
                  </a:lnTo>
                  <a:lnTo>
                    <a:pt x="3005" y="3335"/>
                  </a:lnTo>
                  <a:lnTo>
                    <a:pt x="3026" y="3342"/>
                  </a:lnTo>
                  <a:lnTo>
                    <a:pt x="3039" y="3342"/>
                  </a:lnTo>
                  <a:lnTo>
                    <a:pt x="3053" y="3335"/>
                  </a:lnTo>
                  <a:lnTo>
                    <a:pt x="3067" y="3328"/>
                  </a:lnTo>
                  <a:lnTo>
                    <a:pt x="3081" y="3315"/>
                  </a:lnTo>
                  <a:lnTo>
                    <a:pt x="3081" y="3294"/>
                  </a:lnTo>
                  <a:lnTo>
                    <a:pt x="3088" y="3274"/>
                  </a:lnTo>
                  <a:lnTo>
                    <a:pt x="3088" y="1847"/>
                  </a:lnTo>
                  <a:lnTo>
                    <a:pt x="3088" y="1847"/>
                  </a:lnTo>
                  <a:lnTo>
                    <a:pt x="3081" y="1798"/>
                  </a:lnTo>
                  <a:lnTo>
                    <a:pt x="3060" y="1750"/>
                  </a:lnTo>
                  <a:lnTo>
                    <a:pt x="3026" y="1709"/>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89" name="Freeform 188">
              <a:extLst>
                <a:ext uri="{FF2B5EF4-FFF2-40B4-BE49-F238E27FC236}">
                  <a16:creationId xmlns:a16="http://schemas.microsoft.com/office/drawing/2014/main" id="{D00ECB00-867B-295B-D4FD-A953212237C9}"/>
                </a:ext>
              </a:extLst>
            </p:cNvPr>
            <p:cNvSpPr/>
            <p:nvPr/>
          </p:nvSpPr>
          <p:spPr>
            <a:xfrm>
              <a:off x="1563655" y="4935234"/>
              <a:ext cx="1827557" cy="1060985"/>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grpSp>
    </p:spTree>
    <p:extLst>
      <p:ext uri="{BB962C8B-B14F-4D97-AF65-F5344CB8AC3E}">
        <p14:creationId xmlns:p14="http://schemas.microsoft.com/office/powerpoint/2010/main" val="2722852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E5B0C-C28C-9063-C2B2-DF97255C48C4}"/>
              </a:ext>
            </a:extLst>
          </p:cNvPr>
          <p:cNvSpPr>
            <a:spLocks noGrp="1"/>
          </p:cNvSpPr>
          <p:nvPr>
            <p:ph type="ctrTitle"/>
          </p:nvPr>
        </p:nvSpPr>
        <p:spPr>
          <a:xfrm>
            <a:off x="453600" y="1599495"/>
            <a:ext cx="5371200" cy="2310104"/>
          </a:xfrm>
        </p:spPr>
        <p:txBody>
          <a:bodyPr anchor="b">
            <a:normAutofit/>
          </a:bodyPr>
          <a:lstStyle>
            <a:lvl1pPr algn="l">
              <a:defRPr sz="2400">
                <a:solidFill>
                  <a:schemeClr val="bg1"/>
                </a:solidFill>
              </a:defRPr>
            </a:lvl1pPr>
          </a:lstStyle>
          <a:p>
            <a:r>
              <a:rPr lang="en-GB"/>
              <a:t>Click to edit Master title style</a:t>
            </a:r>
          </a:p>
        </p:txBody>
      </p:sp>
      <p:sp>
        <p:nvSpPr>
          <p:cNvPr id="3" name="Subtitle 2">
            <a:extLst>
              <a:ext uri="{FF2B5EF4-FFF2-40B4-BE49-F238E27FC236}">
                <a16:creationId xmlns:a16="http://schemas.microsoft.com/office/drawing/2014/main" id="{092E6076-F0F7-D954-8553-8E27913E9B57}"/>
              </a:ext>
            </a:extLst>
          </p:cNvPr>
          <p:cNvSpPr>
            <a:spLocks noGrp="1"/>
          </p:cNvSpPr>
          <p:nvPr>
            <p:ph type="subTitle" idx="1"/>
          </p:nvPr>
        </p:nvSpPr>
        <p:spPr>
          <a:xfrm>
            <a:off x="453600" y="4204800"/>
            <a:ext cx="5371200" cy="1053000"/>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607A4F4E-EBD0-4398-E5CA-33B458F86DB2}"/>
              </a:ext>
            </a:extLst>
          </p:cNvPr>
          <p:cNvSpPr>
            <a:spLocks noGrp="1"/>
          </p:cNvSpPr>
          <p:nvPr>
            <p:ph type="dt" sz="half" idx="10"/>
          </p:nvPr>
        </p:nvSpPr>
        <p:spPr/>
        <p:txBody>
          <a:bodyPr/>
          <a:lstStyle>
            <a:lvl1pPr>
              <a:defRPr>
                <a:solidFill>
                  <a:schemeClr val="bg1"/>
                </a:solidFill>
              </a:defRPr>
            </a:lvl1pPr>
          </a:lstStyle>
          <a:p>
            <a:fld id="{E8FB2C52-EA41-6F47-9888-AA140085CA19}" type="datetimeFigureOut">
              <a:rPr lang="en-GB" smtClean="0"/>
              <a:pPr/>
              <a:t>30/05/2024</a:t>
            </a:fld>
            <a:endParaRPr lang="en-GB"/>
          </a:p>
        </p:txBody>
      </p:sp>
      <p:sp>
        <p:nvSpPr>
          <p:cNvPr id="5" name="Footer Placeholder 4">
            <a:extLst>
              <a:ext uri="{FF2B5EF4-FFF2-40B4-BE49-F238E27FC236}">
                <a16:creationId xmlns:a16="http://schemas.microsoft.com/office/drawing/2014/main" id="{3B344787-EC7B-7C8D-8914-F29CB9D1C933}"/>
              </a:ext>
            </a:extLst>
          </p:cNvPr>
          <p:cNvSpPr>
            <a:spLocks noGrp="1"/>
          </p:cNvSpPr>
          <p:nvPr>
            <p:ph type="ftr" sz="quarter" idx="11"/>
          </p:nvPr>
        </p:nvSpPr>
        <p:spPr/>
        <p:txBody>
          <a:bodyPr/>
          <a:lstStyle>
            <a:lvl1pPr>
              <a:defRPr>
                <a:solidFill>
                  <a:schemeClr val="bg1"/>
                </a:solidFill>
              </a:defRPr>
            </a:lvl1pPr>
          </a:lstStyle>
          <a:p>
            <a:endParaRPr lang="en-GB"/>
          </a:p>
        </p:txBody>
      </p:sp>
      <p:sp>
        <p:nvSpPr>
          <p:cNvPr id="6" name="Slide Number Placeholder 5">
            <a:extLst>
              <a:ext uri="{FF2B5EF4-FFF2-40B4-BE49-F238E27FC236}">
                <a16:creationId xmlns:a16="http://schemas.microsoft.com/office/drawing/2014/main" id="{AC8770B7-D587-3A7E-4AEE-8026B5CFA727}"/>
              </a:ext>
            </a:extLst>
          </p:cNvPr>
          <p:cNvSpPr>
            <a:spLocks noGrp="1"/>
          </p:cNvSpPr>
          <p:nvPr>
            <p:ph type="sldNum" sz="quarter" idx="12"/>
          </p:nvPr>
        </p:nvSpPr>
        <p:spPr/>
        <p:txBody>
          <a:bodyPr/>
          <a:lstStyle>
            <a:lvl1pPr>
              <a:defRPr>
                <a:solidFill>
                  <a:schemeClr val="bg1"/>
                </a:solidFill>
              </a:defRPr>
            </a:lvl1pPr>
          </a:lstStyle>
          <a:p>
            <a:fld id="{2052134C-DD39-9A46-9E9D-A910E1364561}" type="slidenum">
              <a:rPr lang="en-GB" smtClean="0"/>
              <a:pPr/>
              <a:t>‹#›</a:t>
            </a:fld>
            <a:endParaRPr lang="en-GB"/>
          </a:p>
        </p:txBody>
      </p:sp>
      <p:sp>
        <p:nvSpPr>
          <p:cNvPr id="10" name="Title 1">
            <a:extLst>
              <a:ext uri="{FF2B5EF4-FFF2-40B4-BE49-F238E27FC236}">
                <a16:creationId xmlns:a16="http://schemas.microsoft.com/office/drawing/2014/main" id="{CEFCA30A-4A91-AE7F-9BBE-45B4C84DB326}"/>
              </a:ext>
            </a:extLst>
          </p:cNvPr>
          <p:cNvSpPr txBox="1">
            <a:spLocks/>
          </p:cNvSpPr>
          <p:nvPr userDrawn="1"/>
        </p:nvSpPr>
        <p:spPr>
          <a:xfrm>
            <a:off x="370298" y="5735638"/>
            <a:ext cx="2819302" cy="72532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GB" sz="2200"/>
              <a:t>Working together</a:t>
            </a:r>
            <a:br>
              <a:rPr lang="en-GB" sz="2200" b="0"/>
            </a:br>
            <a:r>
              <a:rPr lang="en-GB" sz="2200" b="0"/>
              <a:t>for a healthier future</a:t>
            </a:r>
          </a:p>
        </p:txBody>
      </p:sp>
      <p:grpSp>
        <p:nvGrpSpPr>
          <p:cNvPr id="12" name="Group 11">
            <a:extLst>
              <a:ext uri="{FF2B5EF4-FFF2-40B4-BE49-F238E27FC236}">
                <a16:creationId xmlns:a16="http://schemas.microsoft.com/office/drawing/2014/main" id="{45E45926-0426-B18F-740C-87D85A61AEA9}"/>
              </a:ext>
            </a:extLst>
          </p:cNvPr>
          <p:cNvGrpSpPr/>
          <p:nvPr userDrawn="1"/>
        </p:nvGrpSpPr>
        <p:grpSpPr>
          <a:xfrm>
            <a:off x="6179124" y="2894519"/>
            <a:ext cx="2676876" cy="3113407"/>
            <a:chOff x="8526325" y="2717706"/>
            <a:chExt cx="1755642" cy="2041943"/>
          </a:xfrm>
        </p:grpSpPr>
        <p:sp>
          <p:nvSpPr>
            <p:cNvPr id="13" name="Freeform 12">
              <a:extLst>
                <a:ext uri="{FF2B5EF4-FFF2-40B4-BE49-F238E27FC236}">
                  <a16:creationId xmlns:a16="http://schemas.microsoft.com/office/drawing/2014/main" id="{B59FBC28-51BA-935B-3C4B-3FD800C9653C}"/>
                </a:ext>
              </a:extLst>
            </p:cNvPr>
            <p:cNvSpPr/>
            <p:nvPr/>
          </p:nvSpPr>
          <p:spPr>
            <a:xfrm>
              <a:off x="8526325" y="2717706"/>
              <a:ext cx="1698462" cy="986039"/>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43BA7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4" name="Freeform 13">
              <a:extLst>
                <a:ext uri="{FF2B5EF4-FFF2-40B4-BE49-F238E27FC236}">
                  <a16:creationId xmlns:a16="http://schemas.microsoft.com/office/drawing/2014/main" id="{8A86505A-1025-6FFE-AAA2-A994C3393FE3}"/>
                </a:ext>
              </a:extLst>
            </p:cNvPr>
            <p:cNvSpPr/>
            <p:nvPr/>
          </p:nvSpPr>
          <p:spPr>
            <a:xfrm>
              <a:off x="9410570" y="3285108"/>
              <a:ext cx="871397" cy="1474541"/>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43BA7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grpSp>
      <p:grpSp>
        <p:nvGrpSpPr>
          <p:cNvPr id="15" name="Group 14">
            <a:extLst>
              <a:ext uri="{FF2B5EF4-FFF2-40B4-BE49-F238E27FC236}">
                <a16:creationId xmlns:a16="http://schemas.microsoft.com/office/drawing/2014/main" id="{589ECC8A-3FE4-2539-43E7-C4BA11D262FB}"/>
              </a:ext>
            </a:extLst>
          </p:cNvPr>
          <p:cNvGrpSpPr/>
          <p:nvPr userDrawn="1"/>
        </p:nvGrpSpPr>
        <p:grpSpPr>
          <a:xfrm>
            <a:off x="7575924" y="2109719"/>
            <a:ext cx="2676876" cy="3113407"/>
            <a:chOff x="8526325" y="2717706"/>
            <a:chExt cx="1755642" cy="2041943"/>
          </a:xfrm>
        </p:grpSpPr>
        <p:sp>
          <p:nvSpPr>
            <p:cNvPr id="16" name="Freeform 15">
              <a:extLst>
                <a:ext uri="{FF2B5EF4-FFF2-40B4-BE49-F238E27FC236}">
                  <a16:creationId xmlns:a16="http://schemas.microsoft.com/office/drawing/2014/main" id="{D184AF44-B23F-1CAD-555C-C864A5DDC30A}"/>
                </a:ext>
              </a:extLst>
            </p:cNvPr>
            <p:cNvSpPr/>
            <p:nvPr/>
          </p:nvSpPr>
          <p:spPr>
            <a:xfrm>
              <a:off x="8526325" y="2717706"/>
              <a:ext cx="1698462" cy="986039"/>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43BA7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7" name="Freeform 16">
              <a:extLst>
                <a:ext uri="{FF2B5EF4-FFF2-40B4-BE49-F238E27FC236}">
                  <a16:creationId xmlns:a16="http://schemas.microsoft.com/office/drawing/2014/main" id="{FEB5C3BE-07D0-B4C2-7FF6-0F370EE37484}"/>
                </a:ext>
              </a:extLst>
            </p:cNvPr>
            <p:cNvSpPr/>
            <p:nvPr/>
          </p:nvSpPr>
          <p:spPr>
            <a:xfrm>
              <a:off x="9410570" y="3285108"/>
              <a:ext cx="871397" cy="1474541"/>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43BA7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grpSp>
      <p:pic>
        <p:nvPicPr>
          <p:cNvPr id="18" name="Picture 17" descr="A picture containing text, gauge&#10;&#10;Description automatically generated">
            <a:extLst>
              <a:ext uri="{FF2B5EF4-FFF2-40B4-BE49-F238E27FC236}">
                <a16:creationId xmlns:a16="http://schemas.microsoft.com/office/drawing/2014/main" id="{5AE1D3AC-6A00-3C84-96D1-0EC07BC7F26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984957" y="3804608"/>
            <a:ext cx="2946187" cy="2859716"/>
          </a:xfrm>
          <a:prstGeom prst="rect">
            <a:avLst/>
          </a:prstGeom>
        </p:spPr>
      </p:pic>
      <p:pic>
        <p:nvPicPr>
          <p:cNvPr id="19" name="Picture 18">
            <a:extLst>
              <a:ext uri="{FF2B5EF4-FFF2-40B4-BE49-F238E27FC236}">
                <a16:creationId xmlns:a16="http://schemas.microsoft.com/office/drawing/2014/main" id="{F27CB4BF-E872-4BC7-D2F1-2B4CDBA3E26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102830" y="1680148"/>
            <a:ext cx="2946187" cy="2859716"/>
          </a:xfrm>
          <a:prstGeom prst="rect">
            <a:avLst/>
          </a:prstGeom>
        </p:spPr>
      </p:pic>
      <p:pic>
        <p:nvPicPr>
          <p:cNvPr id="20" name="Picture 19" descr="A picture containing diagram&#10;&#10;Description automatically generated">
            <a:extLst>
              <a:ext uri="{FF2B5EF4-FFF2-40B4-BE49-F238E27FC236}">
                <a16:creationId xmlns:a16="http://schemas.microsoft.com/office/drawing/2014/main" id="{42286051-A1CA-4ABF-86FD-B60AE6E77666}"/>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352520" y="694065"/>
            <a:ext cx="2952363" cy="2859716"/>
          </a:xfrm>
          <a:prstGeom prst="rect">
            <a:avLst/>
          </a:prstGeom>
        </p:spPr>
      </p:pic>
      <p:pic>
        <p:nvPicPr>
          <p:cNvPr id="21" name="Picture 20">
            <a:extLst>
              <a:ext uri="{FF2B5EF4-FFF2-40B4-BE49-F238E27FC236}">
                <a16:creationId xmlns:a16="http://schemas.microsoft.com/office/drawing/2014/main" id="{31FDAC0E-228C-3242-4478-CF0260860140}"/>
              </a:ext>
            </a:extLst>
          </p:cNvPr>
          <p:cNvPicPr>
            <a:picLocks noChangeAspect="1"/>
          </p:cNvPicPr>
          <p:nvPr userDrawn="1"/>
        </p:nvPicPr>
        <p:blipFill>
          <a:blip r:embed="rId5" cstate="print">
            <a:extLst>
              <a:ext uri="{28A0092B-C50C-407E-A947-70E740481C1C}">
                <a14:useLocalDpi xmlns:a14="http://schemas.microsoft.com/office/drawing/2010/main"/>
              </a:ext>
            </a:extLst>
          </a:blip>
          <a:srcRect/>
          <a:stretch/>
        </p:blipFill>
        <p:spPr>
          <a:xfrm>
            <a:off x="8778719" y="3034012"/>
            <a:ext cx="2023223" cy="2859716"/>
          </a:xfrm>
          <a:prstGeom prst="rect">
            <a:avLst/>
          </a:prstGeom>
        </p:spPr>
      </p:pic>
      <p:pic>
        <p:nvPicPr>
          <p:cNvPr id="24" name="Picture 23">
            <a:extLst>
              <a:ext uri="{FF2B5EF4-FFF2-40B4-BE49-F238E27FC236}">
                <a16:creationId xmlns:a16="http://schemas.microsoft.com/office/drawing/2014/main" id="{D2A0942E-C8B9-8058-0C65-440EFED2220C}"/>
              </a:ext>
            </a:extLst>
          </p:cNvPr>
          <p:cNvPicPr>
            <a:picLocks noChangeAspect="1"/>
          </p:cNvPicPr>
          <p:nvPr userDrawn="1"/>
        </p:nvPicPr>
        <p:blipFill>
          <a:blip r:embed="rId6" cstate="print">
            <a:extLst>
              <a:ext uri="{28A0092B-C50C-407E-A947-70E740481C1C}">
                <a14:useLocalDpi xmlns:a14="http://schemas.microsoft.com/office/drawing/2010/main"/>
              </a:ext>
            </a:extLst>
          </a:blip>
          <a:srcRect/>
          <a:stretch/>
        </p:blipFill>
        <p:spPr>
          <a:xfrm>
            <a:off x="186553" y="7200"/>
            <a:ext cx="3816894" cy="1592295"/>
          </a:xfrm>
          <a:prstGeom prst="rect">
            <a:avLst/>
          </a:prstGeom>
        </p:spPr>
      </p:pic>
    </p:spTree>
    <p:extLst>
      <p:ext uri="{BB962C8B-B14F-4D97-AF65-F5344CB8AC3E}">
        <p14:creationId xmlns:p14="http://schemas.microsoft.com/office/powerpoint/2010/main" val="4061678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EC8A4-E593-80EF-8864-D36DABC5579B}"/>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414EA3A9-0011-4FBE-A316-599C06133A3E}"/>
              </a:ext>
            </a:extLst>
          </p:cNvPr>
          <p:cNvSpPr>
            <a:spLocks noGrp="1"/>
          </p:cNvSpPr>
          <p:nvPr>
            <p:ph idx="1"/>
          </p:nvPr>
        </p:nvSpPr>
        <p:spPr>
          <a:xfrm>
            <a:off x="453600" y="1825625"/>
            <a:ext cx="11368102" cy="37687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F1C80CD-E50C-1C8E-CAB2-DE816B487676}"/>
              </a:ext>
            </a:extLst>
          </p:cNvPr>
          <p:cNvSpPr>
            <a:spLocks noGrp="1"/>
          </p:cNvSpPr>
          <p:nvPr>
            <p:ph type="dt" sz="half" idx="10"/>
          </p:nvPr>
        </p:nvSpPr>
        <p:spPr/>
        <p:txBody>
          <a:bodyPr/>
          <a:lstStyle/>
          <a:p>
            <a:fld id="{E8FB2C52-EA41-6F47-9888-AA140085CA19}" type="datetimeFigureOut">
              <a:rPr lang="en-GB" smtClean="0"/>
              <a:t>30/05/2024</a:t>
            </a:fld>
            <a:endParaRPr lang="en-GB"/>
          </a:p>
        </p:txBody>
      </p:sp>
      <p:sp>
        <p:nvSpPr>
          <p:cNvPr id="5" name="Footer Placeholder 4">
            <a:extLst>
              <a:ext uri="{FF2B5EF4-FFF2-40B4-BE49-F238E27FC236}">
                <a16:creationId xmlns:a16="http://schemas.microsoft.com/office/drawing/2014/main" id="{4FBCB2FD-F076-F1AC-A9FF-BA38511B64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E01FB6-AFF0-ECA1-1E59-BFB0B4765E8F}"/>
              </a:ext>
            </a:extLst>
          </p:cNvPr>
          <p:cNvSpPr>
            <a:spLocks noGrp="1"/>
          </p:cNvSpPr>
          <p:nvPr>
            <p:ph type="sldNum" sz="quarter" idx="12"/>
          </p:nvPr>
        </p:nvSpPr>
        <p:spPr/>
        <p:txBody>
          <a:bodyPr/>
          <a:lstStyle/>
          <a:p>
            <a:fld id="{2052134C-DD39-9A46-9E9D-A910E1364561}" type="slidenum">
              <a:rPr lang="en-GB" smtClean="0"/>
              <a:t>‹#›</a:t>
            </a:fld>
            <a:endParaRPr lang="en-GB"/>
          </a:p>
        </p:txBody>
      </p:sp>
      <p:pic>
        <p:nvPicPr>
          <p:cNvPr id="7" name="Picture 6" descr="A picture containing diagram&#10;&#10;Description automatically generated">
            <a:extLst>
              <a:ext uri="{FF2B5EF4-FFF2-40B4-BE49-F238E27FC236}">
                <a16:creationId xmlns:a16="http://schemas.microsoft.com/office/drawing/2014/main" id="{54F837D3-6F8D-1DD1-92A6-AAC89F08ED8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73600" y="5653719"/>
            <a:ext cx="2671200" cy="1114346"/>
          </a:xfrm>
          <a:prstGeom prst="rect">
            <a:avLst/>
          </a:prstGeom>
        </p:spPr>
      </p:pic>
      <p:pic>
        <p:nvPicPr>
          <p:cNvPr id="8" name="Picture 7">
            <a:extLst>
              <a:ext uri="{FF2B5EF4-FFF2-40B4-BE49-F238E27FC236}">
                <a16:creationId xmlns:a16="http://schemas.microsoft.com/office/drawing/2014/main" id="{58253B18-0F0B-FB17-CB70-6AC84EBCFC1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984601" y="5904638"/>
            <a:ext cx="8837102" cy="591260"/>
          </a:xfrm>
          <a:prstGeom prst="rect">
            <a:avLst/>
          </a:prstGeom>
        </p:spPr>
      </p:pic>
    </p:spTree>
    <p:extLst>
      <p:ext uri="{BB962C8B-B14F-4D97-AF65-F5344CB8AC3E}">
        <p14:creationId xmlns:p14="http://schemas.microsoft.com/office/powerpoint/2010/main" val="3912504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3545E-3F9F-95A4-77D4-E0C2EF4D629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38D991B9-C2C7-B256-3BD5-A133E8D194E2}"/>
              </a:ext>
            </a:extLst>
          </p:cNvPr>
          <p:cNvSpPr>
            <a:spLocks noGrp="1"/>
          </p:cNvSpPr>
          <p:nvPr>
            <p:ph sz="half" idx="1"/>
          </p:nvPr>
        </p:nvSpPr>
        <p:spPr>
          <a:xfrm>
            <a:off x="458920" y="1825625"/>
            <a:ext cx="5560880" cy="382809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BFA5DF38-81DA-66B2-017F-644E08004A9E}"/>
              </a:ext>
            </a:extLst>
          </p:cNvPr>
          <p:cNvSpPr>
            <a:spLocks noGrp="1"/>
          </p:cNvSpPr>
          <p:nvPr>
            <p:ph sz="half" idx="2"/>
          </p:nvPr>
        </p:nvSpPr>
        <p:spPr>
          <a:xfrm>
            <a:off x="6177600" y="1825625"/>
            <a:ext cx="5644102" cy="382809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AC43E54D-7E8B-E0A5-E2FF-771E9D3A1BAD}"/>
              </a:ext>
            </a:extLst>
          </p:cNvPr>
          <p:cNvSpPr>
            <a:spLocks noGrp="1"/>
          </p:cNvSpPr>
          <p:nvPr>
            <p:ph type="dt" sz="half" idx="10"/>
          </p:nvPr>
        </p:nvSpPr>
        <p:spPr/>
        <p:txBody>
          <a:bodyPr/>
          <a:lstStyle/>
          <a:p>
            <a:fld id="{E8FB2C52-EA41-6F47-9888-AA140085CA19}" type="datetimeFigureOut">
              <a:rPr lang="en-GB" smtClean="0"/>
              <a:t>30/05/2024</a:t>
            </a:fld>
            <a:endParaRPr lang="en-GB"/>
          </a:p>
        </p:txBody>
      </p:sp>
      <p:sp>
        <p:nvSpPr>
          <p:cNvPr id="6" name="Footer Placeholder 5">
            <a:extLst>
              <a:ext uri="{FF2B5EF4-FFF2-40B4-BE49-F238E27FC236}">
                <a16:creationId xmlns:a16="http://schemas.microsoft.com/office/drawing/2014/main" id="{21D2E62C-AC2B-EE4C-E9C3-49AFC99B7B5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D7A081B-5D37-46D7-C679-550A7703039C}"/>
              </a:ext>
            </a:extLst>
          </p:cNvPr>
          <p:cNvSpPr>
            <a:spLocks noGrp="1"/>
          </p:cNvSpPr>
          <p:nvPr>
            <p:ph type="sldNum" sz="quarter" idx="12"/>
          </p:nvPr>
        </p:nvSpPr>
        <p:spPr/>
        <p:txBody>
          <a:bodyPr/>
          <a:lstStyle/>
          <a:p>
            <a:fld id="{2052134C-DD39-9A46-9E9D-A910E1364561}" type="slidenum">
              <a:rPr lang="en-GB" smtClean="0"/>
              <a:t>‹#›</a:t>
            </a:fld>
            <a:endParaRPr lang="en-GB"/>
          </a:p>
        </p:txBody>
      </p:sp>
      <p:pic>
        <p:nvPicPr>
          <p:cNvPr id="8" name="Picture 7" descr="A picture containing diagram&#10;&#10;Description automatically generated">
            <a:extLst>
              <a:ext uri="{FF2B5EF4-FFF2-40B4-BE49-F238E27FC236}">
                <a16:creationId xmlns:a16="http://schemas.microsoft.com/office/drawing/2014/main" id="{3A809ACB-F590-06A9-06C9-C5F9E7D65DF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73600" y="5653719"/>
            <a:ext cx="2671200" cy="1114346"/>
          </a:xfrm>
          <a:prstGeom prst="rect">
            <a:avLst/>
          </a:prstGeom>
        </p:spPr>
      </p:pic>
      <p:pic>
        <p:nvPicPr>
          <p:cNvPr id="9" name="Picture 8">
            <a:extLst>
              <a:ext uri="{FF2B5EF4-FFF2-40B4-BE49-F238E27FC236}">
                <a16:creationId xmlns:a16="http://schemas.microsoft.com/office/drawing/2014/main" id="{9A6F96FB-03E6-4A59-4569-A7A73AE618D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984601" y="5904638"/>
            <a:ext cx="8837102" cy="591260"/>
          </a:xfrm>
          <a:prstGeom prst="rect">
            <a:avLst/>
          </a:prstGeom>
        </p:spPr>
      </p:pic>
    </p:spTree>
    <p:extLst>
      <p:ext uri="{BB962C8B-B14F-4D97-AF65-F5344CB8AC3E}">
        <p14:creationId xmlns:p14="http://schemas.microsoft.com/office/powerpoint/2010/main" val="2597551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B21FD-95D2-3AB0-A350-BA126D5E84A2}"/>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A37FC4EE-DFE1-7369-5C4C-5408C1B01475}"/>
              </a:ext>
            </a:extLst>
          </p:cNvPr>
          <p:cNvSpPr>
            <a:spLocks noGrp="1"/>
          </p:cNvSpPr>
          <p:nvPr>
            <p:ph type="dt" sz="half" idx="10"/>
          </p:nvPr>
        </p:nvSpPr>
        <p:spPr/>
        <p:txBody>
          <a:bodyPr/>
          <a:lstStyle/>
          <a:p>
            <a:fld id="{E8FB2C52-EA41-6F47-9888-AA140085CA19}" type="datetimeFigureOut">
              <a:rPr lang="en-GB" smtClean="0"/>
              <a:t>30/05/2024</a:t>
            </a:fld>
            <a:endParaRPr lang="en-GB"/>
          </a:p>
        </p:txBody>
      </p:sp>
      <p:sp>
        <p:nvSpPr>
          <p:cNvPr id="4" name="Footer Placeholder 3">
            <a:extLst>
              <a:ext uri="{FF2B5EF4-FFF2-40B4-BE49-F238E27FC236}">
                <a16:creationId xmlns:a16="http://schemas.microsoft.com/office/drawing/2014/main" id="{0D2D43B7-F301-D796-8CA2-C17B4DA4D10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ADA73BF-C204-A7AC-B80C-786485068658}"/>
              </a:ext>
            </a:extLst>
          </p:cNvPr>
          <p:cNvSpPr>
            <a:spLocks noGrp="1"/>
          </p:cNvSpPr>
          <p:nvPr>
            <p:ph type="sldNum" sz="quarter" idx="12"/>
          </p:nvPr>
        </p:nvSpPr>
        <p:spPr/>
        <p:txBody>
          <a:bodyPr/>
          <a:lstStyle/>
          <a:p>
            <a:fld id="{2052134C-DD39-9A46-9E9D-A910E1364561}" type="slidenum">
              <a:rPr lang="en-GB" smtClean="0"/>
              <a:t>‹#›</a:t>
            </a:fld>
            <a:endParaRPr lang="en-GB"/>
          </a:p>
        </p:txBody>
      </p:sp>
      <p:pic>
        <p:nvPicPr>
          <p:cNvPr id="13" name="Picture 12" descr="A picture containing diagram&#10;&#10;Description automatically generated">
            <a:extLst>
              <a:ext uri="{FF2B5EF4-FFF2-40B4-BE49-F238E27FC236}">
                <a16:creationId xmlns:a16="http://schemas.microsoft.com/office/drawing/2014/main" id="{C47D36F1-A032-519C-B7DA-981CDE40D99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73600" y="5653719"/>
            <a:ext cx="2671200" cy="1114346"/>
          </a:xfrm>
          <a:prstGeom prst="rect">
            <a:avLst/>
          </a:prstGeom>
        </p:spPr>
      </p:pic>
      <p:pic>
        <p:nvPicPr>
          <p:cNvPr id="14" name="Picture 13">
            <a:extLst>
              <a:ext uri="{FF2B5EF4-FFF2-40B4-BE49-F238E27FC236}">
                <a16:creationId xmlns:a16="http://schemas.microsoft.com/office/drawing/2014/main" id="{65A62A72-618D-770D-89B7-03AFD09C320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984601" y="5904638"/>
            <a:ext cx="8837102" cy="591260"/>
          </a:xfrm>
          <a:prstGeom prst="rect">
            <a:avLst/>
          </a:prstGeom>
        </p:spPr>
      </p:pic>
    </p:spTree>
    <p:extLst>
      <p:ext uri="{BB962C8B-B14F-4D97-AF65-F5344CB8AC3E}">
        <p14:creationId xmlns:p14="http://schemas.microsoft.com/office/powerpoint/2010/main" val="2141731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ust mosa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B21FD-95D2-3AB0-A350-BA126D5E84A2}"/>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A37FC4EE-DFE1-7369-5C4C-5408C1B01475}"/>
              </a:ext>
            </a:extLst>
          </p:cNvPr>
          <p:cNvSpPr>
            <a:spLocks noGrp="1"/>
          </p:cNvSpPr>
          <p:nvPr>
            <p:ph type="dt" sz="half" idx="10"/>
          </p:nvPr>
        </p:nvSpPr>
        <p:spPr/>
        <p:txBody>
          <a:bodyPr/>
          <a:lstStyle/>
          <a:p>
            <a:fld id="{E8FB2C52-EA41-6F47-9888-AA140085CA19}" type="datetimeFigureOut">
              <a:rPr lang="en-GB" smtClean="0"/>
              <a:t>30/05/2024</a:t>
            </a:fld>
            <a:endParaRPr lang="en-GB"/>
          </a:p>
        </p:txBody>
      </p:sp>
      <p:sp>
        <p:nvSpPr>
          <p:cNvPr id="4" name="Footer Placeholder 3">
            <a:extLst>
              <a:ext uri="{FF2B5EF4-FFF2-40B4-BE49-F238E27FC236}">
                <a16:creationId xmlns:a16="http://schemas.microsoft.com/office/drawing/2014/main" id="{0D2D43B7-F301-D796-8CA2-C17B4DA4D10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ADA73BF-C204-A7AC-B80C-786485068658}"/>
              </a:ext>
            </a:extLst>
          </p:cNvPr>
          <p:cNvSpPr>
            <a:spLocks noGrp="1"/>
          </p:cNvSpPr>
          <p:nvPr>
            <p:ph type="sldNum" sz="quarter" idx="12"/>
          </p:nvPr>
        </p:nvSpPr>
        <p:spPr/>
        <p:txBody>
          <a:bodyPr/>
          <a:lstStyle/>
          <a:p>
            <a:fld id="{2052134C-DD39-9A46-9E9D-A910E1364561}" type="slidenum">
              <a:rPr lang="en-GB" smtClean="0"/>
              <a:t>‹#›</a:t>
            </a:fld>
            <a:endParaRPr lang="en-GB"/>
          </a:p>
        </p:txBody>
      </p:sp>
      <p:grpSp>
        <p:nvGrpSpPr>
          <p:cNvPr id="10" name="Group 9">
            <a:extLst>
              <a:ext uri="{FF2B5EF4-FFF2-40B4-BE49-F238E27FC236}">
                <a16:creationId xmlns:a16="http://schemas.microsoft.com/office/drawing/2014/main" id="{77763BFF-33C1-8A55-E909-5A3CB60697D0}"/>
              </a:ext>
            </a:extLst>
          </p:cNvPr>
          <p:cNvGrpSpPr/>
          <p:nvPr userDrawn="1"/>
        </p:nvGrpSpPr>
        <p:grpSpPr>
          <a:xfrm>
            <a:off x="-551619" y="5904638"/>
            <a:ext cx="17689729" cy="591260"/>
            <a:chOff x="-236029" y="5904638"/>
            <a:chExt cx="17689729" cy="591260"/>
          </a:xfrm>
        </p:grpSpPr>
        <p:pic>
          <p:nvPicPr>
            <p:cNvPr id="11" name="Picture 10">
              <a:extLst>
                <a:ext uri="{FF2B5EF4-FFF2-40B4-BE49-F238E27FC236}">
                  <a16:creationId xmlns:a16="http://schemas.microsoft.com/office/drawing/2014/main" id="{A1D5BAC6-1A92-BCC9-E179-66255D82C8D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36029" y="5904638"/>
              <a:ext cx="8837102" cy="591260"/>
            </a:xfrm>
            <a:prstGeom prst="rect">
              <a:avLst/>
            </a:prstGeom>
          </p:spPr>
        </p:pic>
        <p:pic>
          <p:nvPicPr>
            <p:cNvPr id="12" name="Picture 11">
              <a:extLst>
                <a:ext uri="{FF2B5EF4-FFF2-40B4-BE49-F238E27FC236}">
                  <a16:creationId xmlns:a16="http://schemas.microsoft.com/office/drawing/2014/main" id="{6F799EAB-D2C1-C325-15FB-1FC8C3A8D27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616598" y="5904638"/>
              <a:ext cx="8837102" cy="591260"/>
            </a:xfrm>
            <a:prstGeom prst="rect">
              <a:avLst/>
            </a:prstGeom>
          </p:spPr>
        </p:pic>
      </p:grpSp>
    </p:spTree>
    <p:extLst>
      <p:ext uri="{BB962C8B-B14F-4D97-AF65-F5344CB8AC3E}">
        <p14:creationId xmlns:p14="http://schemas.microsoft.com/office/powerpoint/2010/main" val="2378853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43479B-79C0-0C48-18E9-987834875041}"/>
              </a:ext>
            </a:extLst>
          </p:cNvPr>
          <p:cNvSpPr>
            <a:spLocks noGrp="1"/>
          </p:cNvSpPr>
          <p:nvPr>
            <p:ph type="dt" sz="half" idx="10"/>
          </p:nvPr>
        </p:nvSpPr>
        <p:spPr/>
        <p:txBody>
          <a:bodyPr/>
          <a:lstStyle/>
          <a:p>
            <a:fld id="{E8FB2C52-EA41-6F47-9888-AA140085CA19}" type="datetimeFigureOut">
              <a:rPr lang="en-GB" smtClean="0"/>
              <a:t>30/05/2024</a:t>
            </a:fld>
            <a:endParaRPr lang="en-GB"/>
          </a:p>
        </p:txBody>
      </p:sp>
      <p:sp>
        <p:nvSpPr>
          <p:cNvPr id="3" name="Footer Placeholder 2">
            <a:extLst>
              <a:ext uri="{FF2B5EF4-FFF2-40B4-BE49-F238E27FC236}">
                <a16:creationId xmlns:a16="http://schemas.microsoft.com/office/drawing/2014/main" id="{42C020AB-AACD-FB05-4E8D-2EE79EAD636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BCF0AE3-AC71-EA8E-4FB1-E3218F9B91C3}"/>
              </a:ext>
            </a:extLst>
          </p:cNvPr>
          <p:cNvSpPr>
            <a:spLocks noGrp="1"/>
          </p:cNvSpPr>
          <p:nvPr>
            <p:ph type="sldNum" sz="quarter" idx="12"/>
          </p:nvPr>
        </p:nvSpPr>
        <p:spPr/>
        <p:txBody>
          <a:bodyPr/>
          <a:lstStyle/>
          <a:p>
            <a:fld id="{2052134C-DD39-9A46-9E9D-A910E1364561}" type="slidenum">
              <a:rPr lang="en-GB" smtClean="0"/>
              <a:t>‹#›</a:t>
            </a:fld>
            <a:endParaRPr lang="en-GB"/>
          </a:p>
        </p:txBody>
      </p:sp>
      <p:pic>
        <p:nvPicPr>
          <p:cNvPr id="20" name="Picture 19" descr="A picture containing diagram&#10;&#10;Description automatically generated">
            <a:extLst>
              <a:ext uri="{FF2B5EF4-FFF2-40B4-BE49-F238E27FC236}">
                <a16:creationId xmlns:a16="http://schemas.microsoft.com/office/drawing/2014/main" id="{3AAA1621-7E3B-71FE-8B5B-836425E9643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73600" y="5653719"/>
            <a:ext cx="2671200" cy="1114346"/>
          </a:xfrm>
          <a:prstGeom prst="rect">
            <a:avLst/>
          </a:prstGeom>
        </p:spPr>
      </p:pic>
      <p:pic>
        <p:nvPicPr>
          <p:cNvPr id="21" name="Picture 20">
            <a:extLst>
              <a:ext uri="{FF2B5EF4-FFF2-40B4-BE49-F238E27FC236}">
                <a16:creationId xmlns:a16="http://schemas.microsoft.com/office/drawing/2014/main" id="{96138E40-E1E6-1740-8262-BF4B87F80CF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984601" y="5904638"/>
            <a:ext cx="8837102" cy="591260"/>
          </a:xfrm>
          <a:prstGeom prst="rect">
            <a:avLst/>
          </a:prstGeom>
        </p:spPr>
      </p:pic>
    </p:spTree>
    <p:extLst>
      <p:ext uri="{BB962C8B-B14F-4D97-AF65-F5344CB8AC3E}">
        <p14:creationId xmlns:p14="http://schemas.microsoft.com/office/powerpoint/2010/main" val="3149246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CD7B8-64B2-077E-A497-F5C5120C3A55}"/>
              </a:ext>
            </a:extLst>
          </p:cNvPr>
          <p:cNvSpPr>
            <a:spLocks noGrp="1"/>
          </p:cNvSpPr>
          <p:nvPr>
            <p:ph type="title"/>
          </p:nvPr>
        </p:nvSpPr>
        <p:spPr>
          <a:xfrm>
            <a:off x="460800" y="457200"/>
            <a:ext cx="4311225"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9AC457F0-2811-1B90-42E2-2AFC42A45BCA}"/>
              </a:ext>
            </a:extLst>
          </p:cNvPr>
          <p:cNvSpPr>
            <a:spLocks noGrp="1"/>
          </p:cNvSpPr>
          <p:nvPr>
            <p:ph idx="1"/>
          </p:nvPr>
        </p:nvSpPr>
        <p:spPr>
          <a:xfrm>
            <a:off x="5183188" y="987425"/>
            <a:ext cx="6638514" cy="45637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DB6FCABF-7CDF-35B2-FE0F-168EA661B373}"/>
              </a:ext>
            </a:extLst>
          </p:cNvPr>
          <p:cNvSpPr>
            <a:spLocks noGrp="1"/>
          </p:cNvSpPr>
          <p:nvPr>
            <p:ph type="body" sz="half" idx="2"/>
          </p:nvPr>
        </p:nvSpPr>
        <p:spPr>
          <a:xfrm>
            <a:off x="460800" y="2057400"/>
            <a:ext cx="4311225" cy="356925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DB95FC1-AB49-DEAA-A03A-4827F02F2D96}"/>
              </a:ext>
            </a:extLst>
          </p:cNvPr>
          <p:cNvSpPr>
            <a:spLocks noGrp="1"/>
          </p:cNvSpPr>
          <p:nvPr>
            <p:ph type="dt" sz="half" idx="10"/>
          </p:nvPr>
        </p:nvSpPr>
        <p:spPr/>
        <p:txBody>
          <a:bodyPr/>
          <a:lstStyle/>
          <a:p>
            <a:fld id="{E8FB2C52-EA41-6F47-9888-AA140085CA19}" type="datetimeFigureOut">
              <a:rPr lang="en-GB" smtClean="0"/>
              <a:t>30/05/2024</a:t>
            </a:fld>
            <a:endParaRPr lang="en-GB"/>
          </a:p>
        </p:txBody>
      </p:sp>
      <p:sp>
        <p:nvSpPr>
          <p:cNvPr id="6" name="Footer Placeholder 5">
            <a:extLst>
              <a:ext uri="{FF2B5EF4-FFF2-40B4-BE49-F238E27FC236}">
                <a16:creationId xmlns:a16="http://schemas.microsoft.com/office/drawing/2014/main" id="{6254A998-6928-50DE-BD70-165B0E03D95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E3B6AD8-D852-AD08-8095-3AC3ED987128}"/>
              </a:ext>
            </a:extLst>
          </p:cNvPr>
          <p:cNvSpPr>
            <a:spLocks noGrp="1"/>
          </p:cNvSpPr>
          <p:nvPr>
            <p:ph type="sldNum" sz="quarter" idx="12"/>
          </p:nvPr>
        </p:nvSpPr>
        <p:spPr/>
        <p:txBody>
          <a:bodyPr/>
          <a:lstStyle/>
          <a:p>
            <a:fld id="{2052134C-DD39-9A46-9E9D-A910E1364561}" type="slidenum">
              <a:rPr lang="en-GB" smtClean="0"/>
              <a:t>‹#›</a:t>
            </a:fld>
            <a:endParaRPr lang="en-GB"/>
          </a:p>
        </p:txBody>
      </p:sp>
      <p:pic>
        <p:nvPicPr>
          <p:cNvPr id="10" name="Picture 9" descr="A picture containing diagram&#10;&#10;Description automatically generated">
            <a:extLst>
              <a:ext uri="{FF2B5EF4-FFF2-40B4-BE49-F238E27FC236}">
                <a16:creationId xmlns:a16="http://schemas.microsoft.com/office/drawing/2014/main" id="{CBEBE530-54E4-A2F7-4B1D-4917FB6DBAA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73600" y="5653719"/>
            <a:ext cx="2671200" cy="1114346"/>
          </a:xfrm>
          <a:prstGeom prst="rect">
            <a:avLst/>
          </a:prstGeom>
        </p:spPr>
      </p:pic>
      <p:pic>
        <p:nvPicPr>
          <p:cNvPr id="11" name="Picture 10">
            <a:extLst>
              <a:ext uri="{FF2B5EF4-FFF2-40B4-BE49-F238E27FC236}">
                <a16:creationId xmlns:a16="http://schemas.microsoft.com/office/drawing/2014/main" id="{18B2D7B5-592B-1F99-9BD4-098DB196E95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984601" y="5904638"/>
            <a:ext cx="8837102" cy="591260"/>
          </a:xfrm>
          <a:prstGeom prst="rect">
            <a:avLst/>
          </a:prstGeom>
        </p:spPr>
      </p:pic>
    </p:spTree>
    <p:extLst>
      <p:ext uri="{BB962C8B-B14F-4D97-AF65-F5344CB8AC3E}">
        <p14:creationId xmlns:p14="http://schemas.microsoft.com/office/powerpoint/2010/main" val="3728119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1CF98-1BCC-DF9F-C273-95DABBD1825E}"/>
              </a:ext>
            </a:extLst>
          </p:cNvPr>
          <p:cNvSpPr>
            <a:spLocks noGrp="1"/>
          </p:cNvSpPr>
          <p:nvPr>
            <p:ph type="title"/>
          </p:nvPr>
        </p:nvSpPr>
        <p:spPr>
          <a:xfrm>
            <a:off x="460800" y="457200"/>
            <a:ext cx="4311225"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E9C5A5CE-70CC-D8D7-C552-5B24898BD824}"/>
              </a:ext>
            </a:extLst>
          </p:cNvPr>
          <p:cNvSpPr>
            <a:spLocks noGrp="1"/>
          </p:cNvSpPr>
          <p:nvPr>
            <p:ph type="pic" idx="1"/>
          </p:nvPr>
        </p:nvSpPr>
        <p:spPr>
          <a:xfrm>
            <a:off x="5183188" y="457201"/>
            <a:ext cx="6638514" cy="517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B25B3AA-7E32-A72D-CEF2-1FB8B30B156B}"/>
              </a:ext>
            </a:extLst>
          </p:cNvPr>
          <p:cNvSpPr>
            <a:spLocks noGrp="1"/>
          </p:cNvSpPr>
          <p:nvPr>
            <p:ph type="body" sz="half" idx="2"/>
          </p:nvPr>
        </p:nvSpPr>
        <p:spPr>
          <a:xfrm>
            <a:off x="460800" y="2057400"/>
            <a:ext cx="4311225" cy="3577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356E2D1-753A-CB6C-E42C-47CE5F799173}"/>
              </a:ext>
            </a:extLst>
          </p:cNvPr>
          <p:cNvSpPr>
            <a:spLocks noGrp="1"/>
          </p:cNvSpPr>
          <p:nvPr>
            <p:ph type="dt" sz="half" idx="10"/>
          </p:nvPr>
        </p:nvSpPr>
        <p:spPr/>
        <p:txBody>
          <a:bodyPr/>
          <a:lstStyle/>
          <a:p>
            <a:fld id="{E8FB2C52-EA41-6F47-9888-AA140085CA19}" type="datetimeFigureOut">
              <a:rPr lang="en-GB" smtClean="0"/>
              <a:t>30/05/2024</a:t>
            </a:fld>
            <a:endParaRPr lang="en-GB"/>
          </a:p>
        </p:txBody>
      </p:sp>
      <p:sp>
        <p:nvSpPr>
          <p:cNvPr id="6" name="Footer Placeholder 5">
            <a:extLst>
              <a:ext uri="{FF2B5EF4-FFF2-40B4-BE49-F238E27FC236}">
                <a16:creationId xmlns:a16="http://schemas.microsoft.com/office/drawing/2014/main" id="{34F3A70F-47A7-6E0E-95C1-BDCA23EAB1C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A681E75-192F-309D-818D-8D807DCA54F5}"/>
              </a:ext>
            </a:extLst>
          </p:cNvPr>
          <p:cNvSpPr>
            <a:spLocks noGrp="1"/>
          </p:cNvSpPr>
          <p:nvPr>
            <p:ph type="sldNum" sz="quarter" idx="12"/>
          </p:nvPr>
        </p:nvSpPr>
        <p:spPr/>
        <p:txBody>
          <a:bodyPr/>
          <a:lstStyle/>
          <a:p>
            <a:fld id="{2052134C-DD39-9A46-9E9D-A910E1364561}" type="slidenum">
              <a:rPr lang="en-GB" smtClean="0"/>
              <a:t>‹#›</a:t>
            </a:fld>
            <a:endParaRPr lang="en-GB"/>
          </a:p>
        </p:txBody>
      </p:sp>
      <p:pic>
        <p:nvPicPr>
          <p:cNvPr id="10" name="Picture 9" descr="A picture containing diagram&#10;&#10;Description automatically generated">
            <a:extLst>
              <a:ext uri="{FF2B5EF4-FFF2-40B4-BE49-F238E27FC236}">
                <a16:creationId xmlns:a16="http://schemas.microsoft.com/office/drawing/2014/main" id="{5E145656-EC62-D82E-D929-944901072E6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73600" y="5653719"/>
            <a:ext cx="2671200" cy="1114346"/>
          </a:xfrm>
          <a:prstGeom prst="rect">
            <a:avLst/>
          </a:prstGeom>
        </p:spPr>
      </p:pic>
      <p:pic>
        <p:nvPicPr>
          <p:cNvPr id="11" name="Picture 10">
            <a:extLst>
              <a:ext uri="{FF2B5EF4-FFF2-40B4-BE49-F238E27FC236}">
                <a16:creationId xmlns:a16="http://schemas.microsoft.com/office/drawing/2014/main" id="{9DB04F9E-AD6B-A10D-F730-7A9DD53A1997}"/>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984601" y="5904638"/>
            <a:ext cx="8837102" cy="591260"/>
          </a:xfrm>
          <a:prstGeom prst="rect">
            <a:avLst/>
          </a:prstGeom>
        </p:spPr>
      </p:pic>
    </p:spTree>
    <p:extLst>
      <p:ext uri="{BB962C8B-B14F-4D97-AF65-F5344CB8AC3E}">
        <p14:creationId xmlns:p14="http://schemas.microsoft.com/office/powerpoint/2010/main" val="1589422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F20A4B-E24B-B929-F3B7-6F010CBEFD1D}"/>
              </a:ext>
            </a:extLst>
          </p:cNvPr>
          <p:cNvSpPr>
            <a:spLocks noGrp="1"/>
          </p:cNvSpPr>
          <p:nvPr>
            <p:ph type="title"/>
          </p:nvPr>
        </p:nvSpPr>
        <p:spPr>
          <a:xfrm>
            <a:off x="453600" y="365125"/>
            <a:ext cx="11368102" cy="1325563"/>
          </a:xfrm>
          <a:prstGeom prst="rect">
            <a:avLst/>
          </a:prstGeom>
        </p:spPr>
        <p:txBody>
          <a:bodyPr vert="horz" lIns="91440" tIns="45720" rIns="91440" bIns="45720" rtlCol="0" anchor="t">
            <a:normAutofit/>
          </a:bodyPr>
          <a:lstStyle/>
          <a:p>
            <a:r>
              <a:rPr lang="en-GB"/>
              <a:t>Click to edit Master title style</a:t>
            </a:r>
          </a:p>
        </p:txBody>
      </p:sp>
      <p:sp>
        <p:nvSpPr>
          <p:cNvPr id="3" name="Text Placeholder 2">
            <a:extLst>
              <a:ext uri="{FF2B5EF4-FFF2-40B4-BE49-F238E27FC236}">
                <a16:creationId xmlns:a16="http://schemas.microsoft.com/office/drawing/2014/main" id="{0865D54C-334A-4CAB-3906-A5AD3F98A2E9}"/>
              </a:ext>
            </a:extLst>
          </p:cNvPr>
          <p:cNvSpPr>
            <a:spLocks noGrp="1"/>
          </p:cNvSpPr>
          <p:nvPr>
            <p:ph type="body" idx="1"/>
          </p:nvPr>
        </p:nvSpPr>
        <p:spPr>
          <a:xfrm>
            <a:off x="453600" y="1825625"/>
            <a:ext cx="11368102"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579C2A1-FC46-E6FC-F098-E930DF2C82DE}"/>
              </a:ext>
            </a:extLst>
          </p:cNvPr>
          <p:cNvSpPr>
            <a:spLocks noGrp="1"/>
          </p:cNvSpPr>
          <p:nvPr>
            <p:ph type="dt" sz="half" idx="2"/>
          </p:nvPr>
        </p:nvSpPr>
        <p:spPr>
          <a:xfrm>
            <a:off x="2984600" y="6356350"/>
            <a:ext cx="24760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E8FB2C52-EA41-6F47-9888-AA140085CA19}" type="datetimeFigureOut">
              <a:rPr lang="en-GB" smtClean="0"/>
              <a:pPr/>
              <a:t>30/05/2024</a:t>
            </a:fld>
            <a:endParaRPr lang="en-GB"/>
          </a:p>
        </p:txBody>
      </p:sp>
      <p:sp>
        <p:nvSpPr>
          <p:cNvPr id="5" name="Footer Placeholder 4">
            <a:extLst>
              <a:ext uri="{FF2B5EF4-FFF2-40B4-BE49-F238E27FC236}">
                <a16:creationId xmlns:a16="http://schemas.microsoft.com/office/drawing/2014/main" id="{375C6CBB-15F2-BB90-32A6-B5F2FD7643AE}"/>
              </a:ext>
            </a:extLst>
          </p:cNvPr>
          <p:cNvSpPr>
            <a:spLocks noGrp="1"/>
          </p:cNvSpPr>
          <p:nvPr>
            <p:ph type="ftr" sz="quarter" idx="3"/>
          </p:nvPr>
        </p:nvSpPr>
        <p:spPr>
          <a:xfrm>
            <a:off x="5824800" y="6356350"/>
            <a:ext cx="42264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GB"/>
          </a:p>
        </p:txBody>
      </p:sp>
      <p:sp>
        <p:nvSpPr>
          <p:cNvPr id="6" name="Slide Number Placeholder 5">
            <a:extLst>
              <a:ext uri="{FF2B5EF4-FFF2-40B4-BE49-F238E27FC236}">
                <a16:creationId xmlns:a16="http://schemas.microsoft.com/office/drawing/2014/main" id="{B7C8291D-F1AF-809E-39B4-53F2B11FE038}"/>
              </a:ext>
            </a:extLst>
          </p:cNvPr>
          <p:cNvSpPr>
            <a:spLocks noGrp="1"/>
          </p:cNvSpPr>
          <p:nvPr>
            <p:ph type="sldNum" sz="quarter" idx="4"/>
          </p:nvPr>
        </p:nvSpPr>
        <p:spPr>
          <a:xfrm>
            <a:off x="10396799" y="6356350"/>
            <a:ext cx="1424903"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2052134C-DD39-9A46-9E9D-A910E1364561}" type="slidenum">
              <a:rPr lang="en-GB" smtClean="0"/>
              <a:pPr/>
              <a:t>‹#›</a:t>
            </a:fld>
            <a:endParaRPr lang="en-GB"/>
          </a:p>
        </p:txBody>
      </p:sp>
    </p:spTree>
    <p:extLst>
      <p:ext uri="{BB962C8B-B14F-4D97-AF65-F5344CB8AC3E}">
        <p14:creationId xmlns:p14="http://schemas.microsoft.com/office/powerpoint/2010/main" val="3436659078"/>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2" r:id="rId4"/>
    <p:sldLayoutId id="2147483654" r:id="rId5"/>
    <p:sldLayoutId id="2147483660" r:id="rId6"/>
    <p:sldLayoutId id="2147483655" r:id="rId7"/>
    <p:sldLayoutId id="2147483656" r:id="rId8"/>
    <p:sldLayoutId id="2147483657" r:id="rId9"/>
    <p:sldLayoutId id="2147483659" r:id="rId10"/>
    <p:sldLayoutId id="2147483661" r:id="rId11"/>
  </p:sldLayoutIdLst>
  <p:txStyles>
    <p:titleStyle>
      <a:lvl1pPr algn="l" defTabSz="914400" rtl="0" eaLnBrk="1" latinLnBrk="0" hangingPunct="1">
        <a:lnSpc>
          <a:spcPct val="90000"/>
        </a:lnSpc>
        <a:spcBef>
          <a:spcPct val="0"/>
        </a:spcBef>
        <a:buNone/>
        <a:defRPr sz="24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BC294FA-6E92-D191-32B6-A5EE161E17EB}"/>
              </a:ext>
            </a:extLst>
          </p:cNvPr>
          <p:cNvSpPr>
            <a:spLocks noGrp="1"/>
          </p:cNvSpPr>
          <p:nvPr>
            <p:ph type="ctrTitle"/>
          </p:nvPr>
        </p:nvSpPr>
        <p:spPr>
          <a:xfrm>
            <a:off x="378373" y="1855432"/>
            <a:ext cx="7318567" cy="3622089"/>
          </a:xfrm>
        </p:spPr>
        <p:txBody>
          <a:bodyPr>
            <a:normAutofit fontScale="90000"/>
          </a:bodyPr>
          <a:lstStyle/>
          <a:p>
            <a:r>
              <a:rPr lang="en-GB" sz="2000" dirty="0"/>
              <a:t>University of Hertfordshire ICS Partnership</a:t>
            </a:r>
            <a:br>
              <a:rPr lang="en-GB" dirty="0"/>
            </a:br>
            <a:br>
              <a:rPr lang="en-GB" dirty="0"/>
            </a:br>
            <a:r>
              <a:rPr lang="en-GB" dirty="0"/>
              <a:t>EPIIC Conference, 24</a:t>
            </a:r>
            <a:r>
              <a:rPr lang="en-GB" baseline="30000" dirty="0"/>
              <a:t>th</a:t>
            </a:r>
            <a:r>
              <a:rPr lang="en-GB" dirty="0"/>
              <a:t> June 2024</a:t>
            </a:r>
            <a:br>
              <a:rPr lang="en-GB" dirty="0"/>
            </a:br>
            <a:br>
              <a:rPr lang="en-GB" dirty="0"/>
            </a:br>
            <a:br>
              <a:rPr lang="en-GB" dirty="0"/>
            </a:br>
            <a:r>
              <a:rPr lang="en-GB" sz="3300" dirty="0"/>
              <a:t>Healthcare Demands Modelling and</a:t>
            </a:r>
            <a:br>
              <a:rPr lang="en-GB" sz="3300" dirty="0"/>
            </a:br>
            <a:r>
              <a:rPr lang="en-GB" sz="3300" dirty="0"/>
              <a:t>Forecasting using Artificial Intelligence</a:t>
            </a:r>
            <a:br>
              <a:rPr lang="en-GB" dirty="0"/>
            </a:br>
            <a:br>
              <a:rPr lang="en-GB" dirty="0"/>
            </a:br>
            <a:r>
              <a:rPr lang="en-GB" sz="1800" dirty="0">
                <a:effectLst/>
                <a:latin typeface="Calibri" panose="020F0502020204030204" pitchFamily="34" charset="0"/>
                <a:ea typeface="Calibri" panose="020F0502020204030204" pitchFamily="34" charset="0"/>
              </a:rPr>
              <a:t>Charlotte Mullins, Dr Sam Williamson (NHS Herts and West Essex ICB)</a:t>
            </a:r>
            <a:br>
              <a:rPr lang="en-GB" sz="1800" dirty="0">
                <a:effectLst/>
                <a:latin typeface="Calibri" panose="020F0502020204030204" pitchFamily="34" charset="0"/>
                <a:ea typeface="Calibri" panose="020F0502020204030204" pitchFamily="34" charset="0"/>
              </a:rPr>
            </a:br>
            <a:r>
              <a:rPr lang="en-GB" sz="1800" dirty="0">
                <a:effectLst/>
                <a:latin typeface="Calibri" panose="020F0502020204030204" pitchFamily="34" charset="0"/>
                <a:ea typeface="Calibri" panose="020F0502020204030204" pitchFamily="34" charset="0"/>
              </a:rPr>
              <a:t>Dr Iosif Mporas, Prof. Pandelis Kourtessis (Univ</a:t>
            </a:r>
            <a:r>
              <a:rPr lang="en-GB" sz="1800" dirty="0">
                <a:latin typeface="Calibri" panose="020F0502020204030204" pitchFamily="34" charset="0"/>
                <a:ea typeface="Calibri" panose="020F0502020204030204" pitchFamily="34" charset="0"/>
              </a:rPr>
              <a:t>ersity of </a:t>
            </a:r>
            <a:r>
              <a:rPr lang="en-GB" sz="1800" dirty="0">
                <a:effectLst/>
                <a:latin typeface="Calibri" panose="020F0502020204030204" pitchFamily="34" charset="0"/>
                <a:ea typeface="Calibri" panose="020F0502020204030204" pitchFamily="34" charset="0"/>
              </a:rPr>
              <a:t>Hertfordshire)</a:t>
            </a:r>
            <a:endParaRPr lang="en-GB" sz="2200" dirty="0"/>
          </a:p>
        </p:txBody>
      </p:sp>
      <p:pic>
        <p:nvPicPr>
          <p:cNvPr id="2" name="Picture 1" descr="UH_LOGO_BLACK_P_PRO.BLACK_CMYK_1115.ai">
            <a:extLst>
              <a:ext uri="{FF2B5EF4-FFF2-40B4-BE49-F238E27FC236}">
                <a16:creationId xmlns:a16="http://schemas.microsoft.com/office/drawing/2014/main" id="{73F63B26-33CD-24A1-AD2F-DC907A899163}"/>
              </a:ext>
            </a:extLst>
          </p:cNvPr>
          <p:cNvPicPr>
            <a:picLocks noChangeAspect="1"/>
          </p:cNvPicPr>
          <p:nvPr/>
        </p:nvPicPr>
        <p:blipFill>
          <a:blip r:embed="rId2" cstate="screen">
            <a:extLst>
              <a:ext uri="{28A0092B-C50C-407E-A947-70E740481C1C}">
                <a14:useLocalDpi xmlns:a14="http://schemas.microsoft.com/office/drawing/2010/main"/>
              </a:ext>
            </a:extLst>
          </a:blip>
          <a:srcRect l="3175" r="2"/>
          <a:stretch>
            <a:fillRect/>
          </a:stretch>
        </p:blipFill>
        <p:spPr bwMode="auto">
          <a:xfrm>
            <a:off x="3863335" y="326936"/>
            <a:ext cx="4331678" cy="96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3289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BC294FA-6E92-D191-32B6-A5EE161E17EB}"/>
              </a:ext>
            </a:extLst>
          </p:cNvPr>
          <p:cNvSpPr>
            <a:spLocks noGrp="1"/>
          </p:cNvSpPr>
          <p:nvPr>
            <p:ph type="ctrTitle"/>
          </p:nvPr>
        </p:nvSpPr>
        <p:spPr>
          <a:xfrm>
            <a:off x="378373" y="1855432"/>
            <a:ext cx="7318567" cy="3622089"/>
          </a:xfrm>
        </p:spPr>
        <p:txBody>
          <a:bodyPr>
            <a:normAutofit/>
          </a:bodyPr>
          <a:lstStyle/>
          <a:p>
            <a:r>
              <a:rPr lang="en-GB" sz="1800" dirty="0"/>
              <a:t>University of Hertfordshire ICS Partnership</a:t>
            </a:r>
            <a:br>
              <a:rPr lang="en-GB" sz="2000" dirty="0"/>
            </a:br>
            <a:br>
              <a:rPr lang="en-GB" sz="2000" dirty="0"/>
            </a:br>
            <a:r>
              <a:rPr lang="en-GB" sz="2000" dirty="0"/>
              <a:t>EPIIC Conference, 24</a:t>
            </a:r>
            <a:r>
              <a:rPr lang="en-GB" sz="2000" baseline="30000" dirty="0"/>
              <a:t>th</a:t>
            </a:r>
            <a:r>
              <a:rPr lang="en-GB" sz="2000" dirty="0"/>
              <a:t> June 2024</a:t>
            </a:r>
            <a:br>
              <a:rPr lang="en-GB" dirty="0"/>
            </a:br>
            <a:br>
              <a:rPr lang="en-GB" dirty="0"/>
            </a:br>
            <a:br>
              <a:rPr lang="en-GB" dirty="0"/>
            </a:br>
            <a:br>
              <a:rPr lang="en-GB" dirty="0"/>
            </a:br>
            <a:br>
              <a:rPr lang="en-GB" dirty="0"/>
            </a:br>
            <a:r>
              <a:rPr lang="en-GB" sz="3300" dirty="0"/>
              <a:t>Thank you for your attention!</a:t>
            </a:r>
            <a:br>
              <a:rPr lang="en-GB" dirty="0"/>
            </a:br>
            <a:br>
              <a:rPr lang="en-GB" dirty="0"/>
            </a:br>
            <a:r>
              <a:rPr lang="en-GB" sz="1400" dirty="0">
                <a:effectLst/>
                <a:latin typeface="Calibri" panose="020F0502020204030204" pitchFamily="34" charset="0"/>
                <a:ea typeface="Calibri" panose="020F0502020204030204" pitchFamily="34" charset="0"/>
              </a:rPr>
              <a:t>Charlotte Mullins, Dr Sam Williamson (NHS Herts and West Essex ICB)</a:t>
            </a:r>
            <a:br>
              <a:rPr lang="en-GB" sz="1400" dirty="0">
                <a:effectLst/>
                <a:latin typeface="Calibri" panose="020F0502020204030204" pitchFamily="34" charset="0"/>
                <a:ea typeface="Calibri" panose="020F0502020204030204" pitchFamily="34" charset="0"/>
              </a:rPr>
            </a:br>
            <a:r>
              <a:rPr lang="en-GB" sz="1400" dirty="0">
                <a:effectLst/>
                <a:latin typeface="Calibri" panose="020F0502020204030204" pitchFamily="34" charset="0"/>
                <a:ea typeface="Calibri" panose="020F0502020204030204" pitchFamily="34" charset="0"/>
              </a:rPr>
              <a:t>Dr Iosif Mporas, Prof. Pandelis Kourtessis (University of Hertfordshire)</a:t>
            </a:r>
            <a:endParaRPr lang="en-GB" sz="2200" dirty="0"/>
          </a:p>
        </p:txBody>
      </p:sp>
      <p:pic>
        <p:nvPicPr>
          <p:cNvPr id="2" name="Picture 1" descr="UH_LOGO_BLACK_P_PRO.BLACK_CMYK_1115.ai">
            <a:extLst>
              <a:ext uri="{FF2B5EF4-FFF2-40B4-BE49-F238E27FC236}">
                <a16:creationId xmlns:a16="http://schemas.microsoft.com/office/drawing/2014/main" id="{73F63B26-33CD-24A1-AD2F-DC907A899163}"/>
              </a:ext>
            </a:extLst>
          </p:cNvPr>
          <p:cNvPicPr>
            <a:picLocks noChangeAspect="1"/>
          </p:cNvPicPr>
          <p:nvPr/>
        </p:nvPicPr>
        <p:blipFill>
          <a:blip r:embed="rId2" cstate="screen">
            <a:extLst>
              <a:ext uri="{28A0092B-C50C-407E-A947-70E740481C1C}">
                <a14:useLocalDpi xmlns:a14="http://schemas.microsoft.com/office/drawing/2010/main"/>
              </a:ext>
            </a:extLst>
          </a:blip>
          <a:srcRect l="3175" r="2"/>
          <a:stretch>
            <a:fillRect/>
          </a:stretch>
        </p:blipFill>
        <p:spPr bwMode="auto">
          <a:xfrm>
            <a:off x="3863335" y="326936"/>
            <a:ext cx="4331678" cy="96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6549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8D28801C-A667-0CE6-39B0-A00F3F0C6E60}"/>
              </a:ext>
            </a:extLst>
          </p:cNvPr>
          <p:cNvSpPr>
            <a:spLocks noGrp="1"/>
          </p:cNvSpPr>
          <p:nvPr>
            <p:ph type="title"/>
          </p:nvPr>
        </p:nvSpPr>
        <p:spPr>
          <a:xfrm>
            <a:off x="292270" y="249075"/>
            <a:ext cx="11368102" cy="742222"/>
          </a:xfrm>
        </p:spPr>
        <p:txBody>
          <a:bodyPr>
            <a:normAutofit fontScale="90000"/>
          </a:bodyPr>
          <a:lstStyle/>
          <a:p>
            <a:r>
              <a:rPr lang="en-GB" dirty="0"/>
              <a:t>Introduction</a:t>
            </a:r>
            <a:br>
              <a:rPr lang="en-GB" dirty="0"/>
            </a:br>
            <a:br>
              <a:rPr lang="en-GB" dirty="0"/>
            </a:br>
            <a:endParaRPr lang="en-GB" dirty="0"/>
          </a:p>
        </p:txBody>
      </p:sp>
      <p:sp>
        <p:nvSpPr>
          <p:cNvPr id="4" name="Rectangle 1">
            <a:extLst>
              <a:ext uri="{FF2B5EF4-FFF2-40B4-BE49-F238E27FC236}">
                <a16:creationId xmlns:a16="http://schemas.microsoft.com/office/drawing/2014/main" id="{073FDDC8-08C3-88EE-2057-5C85DD5C8475}"/>
              </a:ext>
            </a:extLst>
          </p:cNvPr>
          <p:cNvSpPr>
            <a:spLocks noChangeArrowheads="1"/>
          </p:cNvSpPr>
          <p:nvPr/>
        </p:nvSpPr>
        <p:spPr bwMode="auto">
          <a:xfrm>
            <a:off x="6100297" y="138420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Box 7">
            <a:extLst>
              <a:ext uri="{FF2B5EF4-FFF2-40B4-BE49-F238E27FC236}">
                <a16:creationId xmlns:a16="http://schemas.microsoft.com/office/drawing/2014/main" id="{FD7FC576-84B8-4130-A31C-482883DA1048}"/>
              </a:ext>
            </a:extLst>
          </p:cNvPr>
          <p:cNvSpPr txBox="1"/>
          <p:nvPr/>
        </p:nvSpPr>
        <p:spPr>
          <a:xfrm>
            <a:off x="1067990" y="1022905"/>
            <a:ext cx="9816662" cy="3862596"/>
          </a:xfrm>
          <a:prstGeom prst="rect">
            <a:avLst/>
          </a:prstGeom>
          <a:noFill/>
        </p:spPr>
        <p:txBody>
          <a:bodyPr wrap="square" rtlCol="0">
            <a:spAutoFit/>
          </a:bodyPr>
          <a:lstStyle/>
          <a:p>
            <a:endParaRPr lang="en-GB" dirty="0"/>
          </a:p>
          <a:p>
            <a:r>
              <a:rPr lang="en-GB" sz="1900" b="0" i="0" u="none" strike="noStrike" baseline="0" dirty="0">
                <a:solidFill>
                  <a:srgbClr val="000000"/>
                </a:solidFill>
                <a:latin typeface="Arial" panose="020B0604020202020204" pitchFamily="34" charset="0"/>
                <a:cs typeface="Arial" panose="020B0604020202020204" pitchFamily="34" charset="0"/>
              </a:rPr>
              <a:t>Pressures on health and care services are increasing. Demand continues to grow, and understanding this and being able to quantify what needs to develop, and transform is essential to respond to this challenge and protect health and care services for those who are most vulnerable. </a:t>
            </a:r>
          </a:p>
          <a:p>
            <a:endParaRPr lang="en-GB" sz="1900" b="0" i="0" u="none" strike="noStrike" baseline="0" dirty="0">
              <a:solidFill>
                <a:srgbClr val="000000"/>
              </a:solidFill>
              <a:latin typeface="Arial" panose="020B0604020202020204" pitchFamily="34" charset="0"/>
              <a:cs typeface="Arial" panose="020B0604020202020204" pitchFamily="34" charset="0"/>
            </a:endParaRPr>
          </a:p>
          <a:p>
            <a:r>
              <a:rPr lang="en-GB" sz="1900" b="0" i="0" u="none" strike="noStrike" baseline="0" dirty="0">
                <a:solidFill>
                  <a:srgbClr val="000000"/>
                </a:solidFill>
                <a:latin typeface="Arial" panose="020B0604020202020204" pitchFamily="34" charset="0"/>
                <a:cs typeface="Arial" panose="020B0604020202020204" pitchFamily="34" charset="0"/>
              </a:rPr>
              <a:t>The Integrated Care System (ICS) in Hertfordshire and West Essex has agreed on a set of strategic priorities and outcomes to improve its population health, to be delivered via transformation programmes. Understanding forecasted demand across the system over the longer term and the current capacity to meet this, will help to inform our strategic, workforce and financial planning. The HWE population is expected to grow and age with a significant growth in the over 85s predicted. </a:t>
            </a:r>
            <a:endParaRPr lang="en-GB" sz="1900" dirty="0">
              <a:latin typeface="Arial" panose="020B0604020202020204" pitchFamily="34" charset="0"/>
              <a:cs typeface="Arial" panose="020B0604020202020204" pitchFamily="34" charset="0"/>
            </a:endParaRPr>
          </a:p>
          <a:p>
            <a:endParaRPr lang="en-GB" dirty="0"/>
          </a:p>
        </p:txBody>
      </p:sp>
      <p:pic>
        <p:nvPicPr>
          <p:cNvPr id="2" name="Picture 1" descr="UH_LOGO_BLACK_P_PRO.BLACK_CMYK_1115.ai">
            <a:extLst>
              <a:ext uri="{FF2B5EF4-FFF2-40B4-BE49-F238E27FC236}">
                <a16:creationId xmlns:a16="http://schemas.microsoft.com/office/drawing/2014/main" id="{D58C47CB-CB15-6D89-EF66-A190A36F6ED2}"/>
              </a:ext>
            </a:extLst>
          </p:cNvPr>
          <p:cNvPicPr>
            <a:picLocks noChangeAspect="1"/>
          </p:cNvPicPr>
          <p:nvPr/>
        </p:nvPicPr>
        <p:blipFill>
          <a:blip r:embed="rId2" cstate="screen">
            <a:extLst>
              <a:ext uri="{28A0092B-C50C-407E-A947-70E740481C1C}">
                <a14:useLocalDpi xmlns:a14="http://schemas.microsoft.com/office/drawing/2010/main"/>
              </a:ext>
            </a:extLst>
          </a:blip>
          <a:srcRect l="3175" r="2"/>
          <a:stretch>
            <a:fillRect/>
          </a:stretch>
        </p:blipFill>
        <p:spPr bwMode="auto">
          <a:xfrm>
            <a:off x="9669331" y="5473797"/>
            <a:ext cx="2157136" cy="478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4455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BA028-58BB-01B7-0720-C06976480750}"/>
              </a:ext>
            </a:extLst>
          </p:cNvPr>
          <p:cNvSpPr>
            <a:spLocks noGrp="1"/>
          </p:cNvSpPr>
          <p:nvPr>
            <p:ph type="title"/>
          </p:nvPr>
        </p:nvSpPr>
        <p:spPr/>
        <p:txBody>
          <a:bodyPr/>
          <a:lstStyle/>
          <a:p>
            <a:r>
              <a:rPr lang="en-GB" dirty="0"/>
              <a:t>Analytical Challenges</a:t>
            </a:r>
          </a:p>
        </p:txBody>
      </p:sp>
      <p:sp>
        <p:nvSpPr>
          <p:cNvPr id="4" name="TextBox 3">
            <a:extLst>
              <a:ext uri="{FF2B5EF4-FFF2-40B4-BE49-F238E27FC236}">
                <a16:creationId xmlns:a16="http://schemas.microsoft.com/office/drawing/2014/main" id="{A869553B-789C-8242-6A01-0852161D8489}"/>
              </a:ext>
            </a:extLst>
          </p:cNvPr>
          <p:cNvSpPr txBox="1"/>
          <p:nvPr/>
        </p:nvSpPr>
        <p:spPr>
          <a:xfrm>
            <a:off x="1187669" y="1167606"/>
            <a:ext cx="9816662" cy="4185761"/>
          </a:xfrm>
          <a:prstGeom prst="rect">
            <a:avLst/>
          </a:prstGeom>
          <a:noFill/>
        </p:spPr>
        <p:txBody>
          <a:bodyPr wrap="square">
            <a:spAutoFit/>
          </a:bodyPr>
          <a:lstStyle/>
          <a:p>
            <a:r>
              <a:rPr lang="en-GB" sz="1900" b="0" i="0" u="none" strike="noStrike" baseline="0" dirty="0">
                <a:solidFill>
                  <a:srgbClr val="000000"/>
                </a:solidFill>
                <a:latin typeface="Arial" panose="020B0604020202020204" pitchFamily="34" charset="0"/>
                <a:cs typeface="Arial" panose="020B0604020202020204" pitchFamily="34" charset="0"/>
              </a:rPr>
              <a:t>Against this backdrop of challenges NHSE’s strategic direction is ICS’s will build an integrated care system intelligence function using data and analytics to enable effective decision-making.</a:t>
            </a:r>
          </a:p>
          <a:p>
            <a:endParaRPr lang="en-GB" sz="1900" dirty="0">
              <a:solidFill>
                <a:srgbClr val="000000"/>
              </a:solidFill>
              <a:latin typeface="Arial" panose="020B0604020202020204" pitchFamily="34" charset="0"/>
              <a:cs typeface="Arial" panose="020B0604020202020204" pitchFamily="34" charset="0"/>
            </a:endParaRPr>
          </a:p>
          <a:p>
            <a:r>
              <a:rPr lang="en-GB" sz="1900" b="0" i="0" u="none" strike="noStrike" baseline="0" dirty="0">
                <a:solidFill>
                  <a:srgbClr val="000000"/>
                </a:solidFill>
                <a:latin typeface="Arial" panose="020B0604020202020204" pitchFamily="34" charset="0"/>
                <a:cs typeface="Arial" panose="020B0604020202020204" pitchFamily="34" charset="0"/>
              </a:rPr>
              <a:t> “Data-driven population health approaches will be a key tool in our response to these inequalities. The challenge for ICSs will be to quickly develop their use of population health analytics from using data to inform their approach to condition management, to utilising predictive risk factors that help to increase early detection and prevent ill health and identify at-risk populations. Person and pathway-centred datasets, including information about the wider determinants of health, are needed, as well as the analytical teams and data-literate leaders that can make use of them. Data and analytics should not just drive smarter planning, care coordination, and performance management at the overall ICS level, but should also be supporting staff to deliver transformation on the front line.” </a:t>
            </a:r>
            <a:endParaRPr lang="en-GB" sz="1900" dirty="0">
              <a:latin typeface="Arial" panose="020B0604020202020204" pitchFamily="34" charset="0"/>
              <a:cs typeface="Arial" panose="020B0604020202020204" pitchFamily="34" charset="0"/>
            </a:endParaRPr>
          </a:p>
        </p:txBody>
      </p:sp>
      <p:pic>
        <p:nvPicPr>
          <p:cNvPr id="3" name="Picture 2" descr="UH_LOGO_BLACK_P_PRO.BLACK_CMYK_1115.ai">
            <a:extLst>
              <a:ext uri="{FF2B5EF4-FFF2-40B4-BE49-F238E27FC236}">
                <a16:creationId xmlns:a16="http://schemas.microsoft.com/office/drawing/2014/main" id="{B1C71275-6044-FF46-49EE-40736462E364}"/>
              </a:ext>
            </a:extLst>
          </p:cNvPr>
          <p:cNvPicPr>
            <a:picLocks noChangeAspect="1"/>
          </p:cNvPicPr>
          <p:nvPr/>
        </p:nvPicPr>
        <p:blipFill>
          <a:blip r:embed="rId2" cstate="screen">
            <a:extLst>
              <a:ext uri="{28A0092B-C50C-407E-A947-70E740481C1C}">
                <a14:useLocalDpi xmlns:a14="http://schemas.microsoft.com/office/drawing/2010/main"/>
              </a:ext>
            </a:extLst>
          </a:blip>
          <a:srcRect l="3175" r="2"/>
          <a:stretch>
            <a:fillRect/>
          </a:stretch>
        </p:blipFill>
        <p:spPr bwMode="auto">
          <a:xfrm>
            <a:off x="9669331" y="5473797"/>
            <a:ext cx="2157136" cy="478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7366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7D096-FABE-C307-4566-84ECA76278A2}"/>
              </a:ext>
            </a:extLst>
          </p:cNvPr>
          <p:cNvSpPr>
            <a:spLocks noGrp="1"/>
          </p:cNvSpPr>
          <p:nvPr>
            <p:ph type="title"/>
          </p:nvPr>
        </p:nvSpPr>
        <p:spPr>
          <a:xfrm>
            <a:off x="453600" y="365126"/>
            <a:ext cx="11368102" cy="580806"/>
          </a:xfrm>
        </p:spPr>
        <p:txBody>
          <a:bodyPr/>
          <a:lstStyle/>
          <a:p>
            <a:r>
              <a:rPr lang="en-GB" dirty="0"/>
              <a:t>Benefits of partnership analytical work</a:t>
            </a:r>
          </a:p>
        </p:txBody>
      </p:sp>
      <p:sp>
        <p:nvSpPr>
          <p:cNvPr id="4" name="TextBox 3">
            <a:extLst>
              <a:ext uri="{FF2B5EF4-FFF2-40B4-BE49-F238E27FC236}">
                <a16:creationId xmlns:a16="http://schemas.microsoft.com/office/drawing/2014/main" id="{37E80DA0-714F-6D07-730E-6189FDE07C05}"/>
              </a:ext>
            </a:extLst>
          </p:cNvPr>
          <p:cNvSpPr txBox="1"/>
          <p:nvPr/>
        </p:nvSpPr>
        <p:spPr>
          <a:xfrm>
            <a:off x="693682" y="1074509"/>
            <a:ext cx="10804635" cy="4708981"/>
          </a:xfrm>
          <a:prstGeom prst="rect">
            <a:avLst/>
          </a:prstGeom>
          <a:noFill/>
        </p:spPr>
        <p:txBody>
          <a:bodyPr wrap="square" rtlCol="0">
            <a:spAutoFit/>
          </a:bodyPr>
          <a:lstStyle/>
          <a:p>
            <a:pPr algn="l"/>
            <a:endParaRPr lang="en-GB" sz="1800" b="0" i="0" u="none" strike="noStrike" baseline="0" dirty="0">
              <a:solidFill>
                <a:srgbClr val="000000"/>
              </a:solidFill>
              <a:latin typeface="Calibri" panose="020F0502020204030204" pitchFamily="34" charset="0"/>
            </a:endParaRPr>
          </a:p>
          <a:p>
            <a:r>
              <a:rPr lang="en-GB" sz="1900" b="1" i="0" u="none" strike="noStrike" baseline="0" dirty="0">
                <a:solidFill>
                  <a:srgbClr val="000000"/>
                </a:solidFill>
                <a:latin typeface="Arial" panose="020B0604020202020204" pitchFamily="34" charset="0"/>
                <a:cs typeface="Arial" panose="020B0604020202020204" pitchFamily="34" charset="0"/>
              </a:rPr>
              <a:t>Advanced Analytics</a:t>
            </a:r>
          </a:p>
          <a:p>
            <a:pPr marL="285750" indent="-285750">
              <a:buFont typeface="Arial" panose="020B0604020202020204" pitchFamily="34" charset="0"/>
              <a:buChar char="•"/>
            </a:pPr>
            <a:r>
              <a:rPr lang="en-GB" sz="1900" b="0" i="0" u="none" strike="noStrike" baseline="0" dirty="0">
                <a:solidFill>
                  <a:srgbClr val="000000"/>
                </a:solidFill>
                <a:latin typeface="Arial" panose="020B0604020202020204" pitchFamily="34" charset="0"/>
                <a:cs typeface="Arial" panose="020B0604020202020204" pitchFamily="34" charset="0"/>
              </a:rPr>
              <a:t>Models will identify system demand and capacity to support improved service delivery using advanced analytical techniques provided by skills from UH. </a:t>
            </a:r>
          </a:p>
          <a:p>
            <a:pPr marL="285750" indent="-285750">
              <a:buFont typeface="Arial" panose="020B0604020202020204" pitchFamily="34" charset="0"/>
              <a:buChar char="•"/>
            </a:pPr>
            <a:r>
              <a:rPr lang="en-GB" sz="1900" b="0" i="0" u="none" strike="noStrike" baseline="0" dirty="0">
                <a:solidFill>
                  <a:srgbClr val="000000"/>
                </a:solidFill>
                <a:latin typeface="Arial" panose="020B0604020202020204" pitchFamily="34" charset="0"/>
                <a:cs typeface="Arial" panose="020B0604020202020204" pitchFamily="34" charset="0"/>
              </a:rPr>
              <a:t>Scenario modelling identifies ‘stretch’ from ICS transformation programmes to meet future demand whilst improving outcomes. </a:t>
            </a:r>
          </a:p>
          <a:p>
            <a:pPr marL="285750" indent="-285750">
              <a:buFont typeface="Arial" panose="020B0604020202020204" pitchFamily="34" charset="0"/>
              <a:buChar char="•"/>
            </a:pPr>
            <a:r>
              <a:rPr lang="en-GB" sz="1900" b="0" i="0" u="none" strike="noStrike" baseline="0" dirty="0">
                <a:solidFill>
                  <a:srgbClr val="000000"/>
                </a:solidFill>
                <a:latin typeface="Arial" panose="020B0604020202020204" pitchFamily="34" charset="0"/>
                <a:cs typeface="Arial" panose="020B0604020202020204" pitchFamily="34" charset="0"/>
              </a:rPr>
              <a:t>Identification of further opportunities.</a:t>
            </a:r>
          </a:p>
          <a:p>
            <a:pPr marL="285750" indent="-285750">
              <a:buFont typeface="Arial" panose="020B0604020202020204" pitchFamily="34" charset="0"/>
              <a:buChar char="•"/>
            </a:pPr>
            <a:endParaRPr lang="en-GB" sz="1900" dirty="0">
              <a:solidFill>
                <a:srgbClr val="000000"/>
              </a:solidFill>
              <a:latin typeface="Arial" panose="020B0604020202020204" pitchFamily="34" charset="0"/>
              <a:cs typeface="Arial" panose="020B0604020202020204" pitchFamily="34" charset="0"/>
            </a:endParaRPr>
          </a:p>
          <a:p>
            <a:r>
              <a:rPr lang="en-GB" sz="1900" b="1" i="0" u="none" strike="noStrike" baseline="0" dirty="0">
                <a:solidFill>
                  <a:srgbClr val="000000"/>
                </a:solidFill>
                <a:latin typeface="Arial" panose="020B0604020202020204" pitchFamily="34" charset="0"/>
                <a:cs typeface="Arial" panose="020B0604020202020204" pitchFamily="34" charset="0"/>
              </a:rPr>
              <a:t>Workforce</a:t>
            </a:r>
            <a:r>
              <a:rPr lang="en-GB" sz="1900" b="0" i="0" u="none" strike="noStrike" baseline="0" dirty="0">
                <a:solidFill>
                  <a:srgbClr val="000000"/>
                </a:solidFill>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GB" sz="1900" b="0" i="0" u="none" strike="noStrike" baseline="0" dirty="0">
                <a:solidFill>
                  <a:srgbClr val="000000"/>
                </a:solidFill>
                <a:latin typeface="Arial" panose="020B0604020202020204" pitchFamily="34" charset="0"/>
                <a:cs typeface="Arial" panose="020B0604020202020204" pitchFamily="34" charset="0"/>
              </a:rPr>
              <a:t>UH to deliver applied workplace training to upskill ICS data analysts in advanced analytical techniques. </a:t>
            </a:r>
          </a:p>
          <a:p>
            <a:pPr marL="285750" indent="-285750">
              <a:buFont typeface="Arial" panose="020B0604020202020204" pitchFamily="34" charset="0"/>
              <a:buChar char="•"/>
            </a:pPr>
            <a:r>
              <a:rPr lang="en-GB" sz="1900" dirty="0">
                <a:solidFill>
                  <a:srgbClr val="000000"/>
                </a:solidFill>
                <a:latin typeface="Arial" panose="020B0604020202020204" pitchFamily="34" charset="0"/>
                <a:cs typeface="Arial" panose="020B0604020202020204" pitchFamily="34" charset="0"/>
              </a:rPr>
              <a:t>Short courses can be developed by UH to sustain development and support career advancement.</a:t>
            </a:r>
            <a:endParaRPr lang="en-GB" sz="1900" b="0" i="0" u="none" strike="noStrike" baseline="0" dirty="0">
              <a:solidFill>
                <a:srgbClr val="000000"/>
              </a:solidFill>
              <a:latin typeface="Arial" panose="020B0604020202020204" pitchFamily="34" charset="0"/>
              <a:cs typeface="Arial" panose="020B0604020202020204" pitchFamily="34" charset="0"/>
            </a:endParaRPr>
          </a:p>
          <a:p>
            <a:endParaRPr lang="en-GB" sz="1800" b="0" i="0" u="none" strike="noStrike" baseline="0" dirty="0">
              <a:solidFill>
                <a:srgbClr val="000000"/>
              </a:solidFill>
              <a:latin typeface="Arial" panose="020B0604020202020204" pitchFamily="34" charset="0"/>
              <a:cs typeface="Arial" panose="020B0604020202020204" pitchFamily="34" charset="0"/>
            </a:endParaRPr>
          </a:p>
          <a:p>
            <a:endParaRPr lang="en-GB" sz="1800" b="0" i="0" u="none" strike="noStrike" baseline="0" dirty="0">
              <a:solidFill>
                <a:srgbClr val="000000"/>
              </a:solidFill>
              <a:latin typeface="Arial" panose="020B0604020202020204" pitchFamily="34" charset="0"/>
              <a:cs typeface="Arial" panose="020B0604020202020204" pitchFamily="34" charset="0"/>
            </a:endParaRPr>
          </a:p>
          <a:p>
            <a:endParaRPr lang="en-GB" dirty="0"/>
          </a:p>
        </p:txBody>
      </p:sp>
      <p:pic>
        <p:nvPicPr>
          <p:cNvPr id="3" name="Picture 2" descr="UH_LOGO_BLACK_P_PRO.BLACK_CMYK_1115.ai">
            <a:extLst>
              <a:ext uri="{FF2B5EF4-FFF2-40B4-BE49-F238E27FC236}">
                <a16:creationId xmlns:a16="http://schemas.microsoft.com/office/drawing/2014/main" id="{1CF51758-27BB-3FCF-4ECD-C02D5533C4AD}"/>
              </a:ext>
            </a:extLst>
          </p:cNvPr>
          <p:cNvPicPr>
            <a:picLocks noChangeAspect="1"/>
          </p:cNvPicPr>
          <p:nvPr/>
        </p:nvPicPr>
        <p:blipFill>
          <a:blip r:embed="rId2" cstate="screen">
            <a:extLst>
              <a:ext uri="{28A0092B-C50C-407E-A947-70E740481C1C}">
                <a14:useLocalDpi xmlns:a14="http://schemas.microsoft.com/office/drawing/2010/main"/>
              </a:ext>
            </a:extLst>
          </a:blip>
          <a:srcRect l="3175" r="2"/>
          <a:stretch>
            <a:fillRect/>
          </a:stretch>
        </p:blipFill>
        <p:spPr bwMode="auto">
          <a:xfrm>
            <a:off x="9669331" y="5473797"/>
            <a:ext cx="2157136" cy="478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757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8D28801C-A667-0CE6-39B0-A00F3F0C6E60}"/>
              </a:ext>
            </a:extLst>
          </p:cNvPr>
          <p:cNvSpPr>
            <a:spLocks noGrp="1"/>
          </p:cNvSpPr>
          <p:nvPr>
            <p:ph type="title"/>
          </p:nvPr>
        </p:nvSpPr>
        <p:spPr>
          <a:xfrm>
            <a:off x="370298" y="333229"/>
            <a:ext cx="11368102" cy="742222"/>
          </a:xfrm>
        </p:spPr>
        <p:txBody>
          <a:bodyPr/>
          <a:lstStyle/>
          <a:p>
            <a:r>
              <a:rPr lang="en-GB" dirty="0"/>
              <a:t>Expected Outcomes</a:t>
            </a:r>
          </a:p>
        </p:txBody>
      </p:sp>
      <p:sp>
        <p:nvSpPr>
          <p:cNvPr id="4" name="Rectangle 1">
            <a:extLst>
              <a:ext uri="{FF2B5EF4-FFF2-40B4-BE49-F238E27FC236}">
                <a16:creationId xmlns:a16="http://schemas.microsoft.com/office/drawing/2014/main" id="{073FDDC8-08C3-88EE-2057-5C85DD5C8475}"/>
              </a:ext>
            </a:extLst>
          </p:cNvPr>
          <p:cNvSpPr>
            <a:spLocks noChangeArrowheads="1"/>
          </p:cNvSpPr>
          <p:nvPr/>
        </p:nvSpPr>
        <p:spPr bwMode="auto">
          <a:xfrm>
            <a:off x="6100297" y="138420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Box 7">
            <a:extLst>
              <a:ext uri="{FF2B5EF4-FFF2-40B4-BE49-F238E27FC236}">
                <a16:creationId xmlns:a16="http://schemas.microsoft.com/office/drawing/2014/main" id="{2A39E511-65BB-52C1-4C39-ED40880EEE6F}"/>
              </a:ext>
            </a:extLst>
          </p:cNvPr>
          <p:cNvSpPr txBox="1"/>
          <p:nvPr/>
        </p:nvSpPr>
        <p:spPr>
          <a:xfrm>
            <a:off x="1009383" y="1075451"/>
            <a:ext cx="10089932" cy="3893374"/>
          </a:xfrm>
          <a:prstGeom prst="rect">
            <a:avLst/>
          </a:prstGeom>
          <a:noFill/>
        </p:spPr>
        <p:txBody>
          <a:bodyPr wrap="square">
            <a:spAutoFit/>
          </a:bodyPr>
          <a:lstStyle/>
          <a:p>
            <a:pPr algn="l"/>
            <a:endParaRPr lang="en-GB" sz="2000" b="0" i="0" u="none" strike="noStrike" baseline="0" dirty="0">
              <a:solidFill>
                <a:srgbClr val="000000"/>
              </a:solidFill>
              <a:latin typeface="Calibri" panose="020F0502020204030204" pitchFamily="34" charset="0"/>
            </a:endParaRPr>
          </a:p>
          <a:p>
            <a:pPr marL="342900" indent="-342900">
              <a:buFont typeface="Arial" panose="020B0604020202020204" pitchFamily="34" charset="0"/>
              <a:buChar char="•"/>
            </a:pPr>
            <a:r>
              <a:rPr lang="en-GB" sz="1900" b="0" i="0" u="none" strike="noStrike" baseline="0" dirty="0">
                <a:solidFill>
                  <a:srgbClr val="000000"/>
                </a:solidFill>
                <a:latin typeface="Arial" panose="020B0604020202020204" pitchFamily="34" charset="0"/>
                <a:cs typeface="Arial" panose="020B0604020202020204" pitchFamily="34" charset="0"/>
              </a:rPr>
              <a:t>Co-design and deliver demand and capacity predictive models for health and care services across HWE ICS targeting at risk populations whose outcomes can be improved in line with the HWE segmentation tool. </a:t>
            </a:r>
          </a:p>
          <a:p>
            <a:pPr marL="342900" indent="-342900">
              <a:buFont typeface="Arial" panose="020B0604020202020204" pitchFamily="34" charset="0"/>
              <a:buChar char="•"/>
            </a:pPr>
            <a:r>
              <a:rPr lang="en-GB" sz="1900" b="0" i="0" u="none" strike="noStrike" baseline="0" dirty="0">
                <a:solidFill>
                  <a:srgbClr val="000000"/>
                </a:solidFill>
                <a:latin typeface="Arial" panose="020B0604020202020204" pitchFamily="34" charset="0"/>
                <a:cs typeface="Arial" panose="020B0604020202020204" pitchFamily="34" charset="0"/>
              </a:rPr>
              <a:t>For each care setting area consider a “do nothing” model, taking into account expected growth and changes in demographics and complexity. </a:t>
            </a:r>
          </a:p>
          <a:p>
            <a:pPr marL="342900" indent="-342900">
              <a:buFont typeface="Arial" panose="020B0604020202020204" pitchFamily="34" charset="0"/>
              <a:buChar char="•"/>
            </a:pPr>
            <a:r>
              <a:rPr lang="en-GB" sz="1900" b="0" i="0" u="none" strike="noStrike" baseline="0" dirty="0">
                <a:solidFill>
                  <a:srgbClr val="000000"/>
                </a:solidFill>
                <a:latin typeface="Arial" panose="020B0604020202020204" pitchFamily="34" charset="0"/>
                <a:cs typeface="Arial" panose="020B0604020202020204" pitchFamily="34" charset="0"/>
              </a:rPr>
              <a:t>Through scenario modelling and stakeholder engagement, identify and model best practice planned changes to the way we plan and deliver care to develop forecasts that reflect a ‘realistic’ level of change to capacity. </a:t>
            </a:r>
          </a:p>
          <a:p>
            <a:pPr marL="342900" indent="-342900">
              <a:buFont typeface="Arial" panose="020B0604020202020204" pitchFamily="34" charset="0"/>
              <a:buChar char="•"/>
            </a:pPr>
            <a:r>
              <a:rPr lang="en-GB" sz="1900" b="0" i="0" u="none" strike="noStrike" baseline="0" dirty="0">
                <a:latin typeface="Arial" panose="020B0604020202020204" pitchFamily="34" charset="0"/>
                <a:cs typeface="Arial" panose="020B0604020202020204" pitchFamily="34" charset="0"/>
              </a:rPr>
              <a:t>Feed in system outputs into the New Hospital Programme workstream </a:t>
            </a:r>
          </a:p>
          <a:p>
            <a:pPr marL="342900" indent="-342900">
              <a:buFont typeface="Arial" panose="020B0604020202020204" pitchFamily="34" charset="0"/>
              <a:buChar char="•"/>
            </a:pPr>
            <a:r>
              <a:rPr lang="en-GB" sz="1900" b="0" i="0" u="none" strike="noStrike" baseline="0" dirty="0">
                <a:solidFill>
                  <a:srgbClr val="000000"/>
                </a:solidFill>
                <a:latin typeface="Arial" panose="020B0604020202020204" pitchFamily="34" charset="0"/>
                <a:cs typeface="Arial" panose="020B0604020202020204" pitchFamily="34" charset="0"/>
              </a:rPr>
              <a:t>A skilled analytical workforce able to meet the future system analytical demands as described within ‘What Good Looks Like’ </a:t>
            </a:r>
          </a:p>
          <a:p>
            <a:endParaRPr lang="en-GB" dirty="0"/>
          </a:p>
        </p:txBody>
      </p:sp>
      <p:pic>
        <p:nvPicPr>
          <p:cNvPr id="2" name="Picture 1" descr="UH_LOGO_BLACK_P_PRO.BLACK_CMYK_1115.ai">
            <a:extLst>
              <a:ext uri="{FF2B5EF4-FFF2-40B4-BE49-F238E27FC236}">
                <a16:creationId xmlns:a16="http://schemas.microsoft.com/office/drawing/2014/main" id="{62F9E4AD-DC12-01B6-37C4-D941486C797E}"/>
              </a:ext>
            </a:extLst>
          </p:cNvPr>
          <p:cNvPicPr>
            <a:picLocks noChangeAspect="1"/>
          </p:cNvPicPr>
          <p:nvPr/>
        </p:nvPicPr>
        <p:blipFill>
          <a:blip r:embed="rId2" cstate="screen">
            <a:extLst>
              <a:ext uri="{28A0092B-C50C-407E-A947-70E740481C1C}">
                <a14:useLocalDpi xmlns:a14="http://schemas.microsoft.com/office/drawing/2010/main"/>
              </a:ext>
            </a:extLst>
          </a:blip>
          <a:srcRect l="3175" r="2"/>
          <a:stretch>
            <a:fillRect/>
          </a:stretch>
        </p:blipFill>
        <p:spPr bwMode="auto">
          <a:xfrm>
            <a:off x="9669331" y="5473797"/>
            <a:ext cx="2157136" cy="478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3917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8D28801C-A667-0CE6-39B0-A00F3F0C6E60}"/>
              </a:ext>
            </a:extLst>
          </p:cNvPr>
          <p:cNvSpPr>
            <a:spLocks noGrp="1"/>
          </p:cNvSpPr>
          <p:nvPr>
            <p:ph type="title"/>
          </p:nvPr>
        </p:nvSpPr>
        <p:spPr>
          <a:xfrm>
            <a:off x="370298" y="333229"/>
            <a:ext cx="11368102" cy="742222"/>
          </a:xfrm>
        </p:spPr>
        <p:txBody>
          <a:bodyPr/>
          <a:lstStyle/>
          <a:p>
            <a:r>
              <a:rPr lang="en-US" dirty="0"/>
              <a:t>UH Solution (1/2)</a:t>
            </a:r>
            <a:endParaRPr lang="en-GB" dirty="0"/>
          </a:p>
        </p:txBody>
      </p:sp>
      <p:sp>
        <p:nvSpPr>
          <p:cNvPr id="4" name="Rectangle 1">
            <a:extLst>
              <a:ext uri="{FF2B5EF4-FFF2-40B4-BE49-F238E27FC236}">
                <a16:creationId xmlns:a16="http://schemas.microsoft.com/office/drawing/2014/main" id="{073FDDC8-08C3-88EE-2057-5C85DD5C8475}"/>
              </a:ext>
            </a:extLst>
          </p:cNvPr>
          <p:cNvSpPr>
            <a:spLocks noChangeArrowheads="1"/>
          </p:cNvSpPr>
          <p:nvPr/>
        </p:nvSpPr>
        <p:spPr bwMode="auto">
          <a:xfrm>
            <a:off x="6100297" y="138420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Box 7">
            <a:extLst>
              <a:ext uri="{FF2B5EF4-FFF2-40B4-BE49-F238E27FC236}">
                <a16:creationId xmlns:a16="http://schemas.microsoft.com/office/drawing/2014/main" id="{2A39E511-65BB-52C1-4C39-ED40880EEE6F}"/>
              </a:ext>
            </a:extLst>
          </p:cNvPr>
          <p:cNvSpPr txBox="1"/>
          <p:nvPr/>
        </p:nvSpPr>
        <p:spPr>
          <a:xfrm>
            <a:off x="1009383" y="1075451"/>
            <a:ext cx="10089932" cy="3893374"/>
          </a:xfrm>
          <a:prstGeom prst="rect">
            <a:avLst/>
          </a:prstGeom>
          <a:noFill/>
        </p:spPr>
        <p:txBody>
          <a:bodyPr wrap="square">
            <a:spAutoFit/>
          </a:bodyPr>
          <a:lstStyle/>
          <a:p>
            <a:pPr algn="l"/>
            <a:endParaRPr lang="en-GB" sz="2000" b="0" i="0" u="none" strike="noStrike" baseline="0" dirty="0">
              <a:solidFill>
                <a:srgbClr val="000000"/>
              </a:solidFill>
              <a:latin typeface="Calibri" panose="020F0502020204030204" pitchFamily="34" charset="0"/>
            </a:endParaRPr>
          </a:p>
          <a:p>
            <a:pPr marL="342900" indent="-342900">
              <a:buFont typeface="Arial" panose="020B0604020202020204" pitchFamily="34" charset="0"/>
              <a:buChar char="•"/>
            </a:pPr>
            <a:r>
              <a:rPr lang="en-GB" sz="1900" dirty="0">
                <a:solidFill>
                  <a:srgbClr val="000000"/>
                </a:solidFill>
                <a:latin typeface="Arial" panose="020B0604020202020204" pitchFamily="34" charset="0"/>
                <a:cs typeface="Arial" panose="020B0604020202020204" pitchFamily="34" charset="0"/>
              </a:rPr>
              <a:t>The School of Physics, Engineering, and Computer Science (SPECS) will develop artificial intelligence (AI) tools for the support of the data management and planning needs of the HWEICS.</a:t>
            </a:r>
          </a:p>
          <a:p>
            <a:pPr marL="342900" indent="-342900">
              <a:buFont typeface="Arial" panose="020B0604020202020204" pitchFamily="34" charset="0"/>
              <a:buChar char="•"/>
            </a:pPr>
            <a:r>
              <a:rPr lang="en-GB" sz="1900" dirty="0">
                <a:solidFill>
                  <a:srgbClr val="000000"/>
                </a:solidFill>
                <a:latin typeface="Arial" panose="020B0604020202020204" pitchFamily="34" charset="0"/>
                <a:cs typeface="Arial" panose="020B0604020202020204" pitchFamily="34" charset="0"/>
              </a:rPr>
              <a:t>The AI tools will forecast demand across the system using predicting the demand and capacity needs of the healthcare system.</a:t>
            </a:r>
          </a:p>
          <a:p>
            <a:pPr marL="342900" indent="-342900">
              <a:buFont typeface="Arial" panose="020B0604020202020204" pitchFamily="34" charset="0"/>
              <a:buChar char="•"/>
            </a:pPr>
            <a:r>
              <a:rPr lang="en-GB" sz="1900" dirty="0">
                <a:solidFill>
                  <a:srgbClr val="000000"/>
                </a:solidFill>
                <a:latin typeface="Arial" panose="020B0604020202020204" pitchFamily="34" charset="0"/>
                <a:cs typeface="Arial" panose="020B0604020202020204" pitchFamily="34" charset="0"/>
              </a:rPr>
              <a:t>UH/SPECS team will develop AI models for the modelling of patients behaviour, grouping of them and forecasting of patients admission risk or emergency attendance.</a:t>
            </a:r>
          </a:p>
          <a:p>
            <a:pPr marL="342900" indent="-342900">
              <a:buFont typeface="Arial" panose="020B0604020202020204" pitchFamily="34" charset="0"/>
              <a:buChar char="•"/>
            </a:pPr>
            <a:r>
              <a:rPr lang="en-GB" sz="1900" dirty="0">
                <a:solidFill>
                  <a:srgbClr val="000000"/>
                </a:solidFill>
                <a:latin typeface="Arial" panose="020B0604020202020204" pitchFamily="34" charset="0"/>
                <a:cs typeface="Arial" panose="020B0604020202020204" pitchFamily="34" charset="0"/>
              </a:rPr>
              <a:t>For the development of the AI models, we will rely on state-of-the-art technology for time series analysis and forecasting using machine learning algorithms like SVM, Decision Trees, as well as deep learning algorithms like LSTM and RNN. Data augmentation using synthetic data generative AI models will be considered as well.</a:t>
            </a:r>
          </a:p>
          <a:p>
            <a:endParaRPr lang="en-GB" dirty="0"/>
          </a:p>
        </p:txBody>
      </p:sp>
      <p:pic>
        <p:nvPicPr>
          <p:cNvPr id="2" name="Picture 1" descr="UH_LOGO_BLACK_P_PRO.BLACK_CMYK_1115.ai">
            <a:extLst>
              <a:ext uri="{FF2B5EF4-FFF2-40B4-BE49-F238E27FC236}">
                <a16:creationId xmlns:a16="http://schemas.microsoft.com/office/drawing/2014/main" id="{62F9E4AD-DC12-01B6-37C4-D941486C797E}"/>
              </a:ext>
            </a:extLst>
          </p:cNvPr>
          <p:cNvPicPr>
            <a:picLocks noChangeAspect="1"/>
          </p:cNvPicPr>
          <p:nvPr/>
        </p:nvPicPr>
        <p:blipFill>
          <a:blip r:embed="rId2" cstate="screen">
            <a:extLst>
              <a:ext uri="{28A0092B-C50C-407E-A947-70E740481C1C}">
                <a14:useLocalDpi xmlns:a14="http://schemas.microsoft.com/office/drawing/2010/main"/>
              </a:ext>
            </a:extLst>
          </a:blip>
          <a:srcRect l="3175" r="2"/>
          <a:stretch>
            <a:fillRect/>
          </a:stretch>
        </p:blipFill>
        <p:spPr bwMode="auto">
          <a:xfrm>
            <a:off x="9669331" y="5473797"/>
            <a:ext cx="2157136" cy="478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2584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8D28801C-A667-0CE6-39B0-A00F3F0C6E60}"/>
              </a:ext>
            </a:extLst>
          </p:cNvPr>
          <p:cNvSpPr>
            <a:spLocks noGrp="1"/>
          </p:cNvSpPr>
          <p:nvPr>
            <p:ph type="title"/>
          </p:nvPr>
        </p:nvSpPr>
        <p:spPr>
          <a:xfrm>
            <a:off x="370298" y="333229"/>
            <a:ext cx="11368102" cy="742222"/>
          </a:xfrm>
        </p:spPr>
        <p:txBody>
          <a:bodyPr/>
          <a:lstStyle/>
          <a:p>
            <a:r>
              <a:rPr lang="en-US" dirty="0"/>
              <a:t>UH Solution (2/2)</a:t>
            </a:r>
            <a:endParaRPr lang="en-GB" dirty="0"/>
          </a:p>
        </p:txBody>
      </p:sp>
      <p:sp>
        <p:nvSpPr>
          <p:cNvPr id="4" name="Rectangle 1">
            <a:extLst>
              <a:ext uri="{FF2B5EF4-FFF2-40B4-BE49-F238E27FC236}">
                <a16:creationId xmlns:a16="http://schemas.microsoft.com/office/drawing/2014/main" id="{073FDDC8-08C3-88EE-2057-5C85DD5C8475}"/>
              </a:ext>
            </a:extLst>
          </p:cNvPr>
          <p:cNvSpPr>
            <a:spLocks noChangeArrowheads="1"/>
          </p:cNvSpPr>
          <p:nvPr/>
        </p:nvSpPr>
        <p:spPr bwMode="auto">
          <a:xfrm>
            <a:off x="6100297" y="138420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Box 7">
            <a:extLst>
              <a:ext uri="{FF2B5EF4-FFF2-40B4-BE49-F238E27FC236}">
                <a16:creationId xmlns:a16="http://schemas.microsoft.com/office/drawing/2014/main" id="{2A39E511-65BB-52C1-4C39-ED40880EEE6F}"/>
              </a:ext>
            </a:extLst>
          </p:cNvPr>
          <p:cNvSpPr txBox="1"/>
          <p:nvPr/>
        </p:nvSpPr>
        <p:spPr>
          <a:xfrm>
            <a:off x="1009383" y="1075451"/>
            <a:ext cx="10089932" cy="4185761"/>
          </a:xfrm>
          <a:prstGeom prst="rect">
            <a:avLst/>
          </a:prstGeom>
          <a:noFill/>
        </p:spPr>
        <p:txBody>
          <a:bodyPr wrap="square">
            <a:spAutoFit/>
          </a:bodyPr>
          <a:lstStyle/>
          <a:p>
            <a:pPr algn="l"/>
            <a:endParaRPr lang="en-GB" sz="2000" b="0" i="0" u="none" strike="noStrike" baseline="0" dirty="0">
              <a:solidFill>
                <a:srgbClr val="000000"/>
              </a:solidFill>
              <a:latin typeface="Calibri" panose="020F0502020204030204" pitchFamily="34" charset="0"/>
            </a:endParaRPr>
          </a:p>
          <a:p>
            <a:pPr marL="342900" indent="-342900">
              <a:buFont typeface="Arial" panose="020B0604020202020204" pitchFamily="34" charset="0"/>
              <a:buChar char="•"/>
            </a:pPr>
            <a:r>
              <a:rPr lang="en-GB" sz="1900" dirty="0">
                <a:solidFill>
                  <a:srgbClr val="000000"/>
                </a:solidFill>
                <a:latin typeface="Arial" panose="020B0604020202020204" pitchFamily="34" charset="0"/>
                <a:cs typeface="Arial" panose="020B0604020202020204" pitchFamily="34" charset="0"/>
              </a:rPr>
              <a:t>The AI predictive models will consider patient population groups and their time dynamics, especially the predicted population growth of the over 85’s. The developed AI tools will meet the NHSE requirement for a system intelligence function and be integrated into a framework environment to facilitate effective decision-making.   </a:t>
            </a:r>
          </a:p>
          <a:p>
            <a:pPr marL="342900" indent="-342900">
              <a:buFont typeface="Arial" panose="020B0604020202020204" pitchFamily="34" charset="0"/>
              <a:buChar char="•"/>
            </a:pPr>
            <a:r>
              <a:rPr lang="en-GB" sz="1900" dirty="0">
                <a:solidFill>
                  <a:srgbClr val="000000"/>
                </a:solidFill>
                <a:latin typeface="Arial" panose="020B0604020202020204" pitchFamily="34" charset="0"/>
                <a:cs typeface="Arial" panose="020B0604020202020204" pitchFamily="34" charset="0"/>
              </a:rPr>
              <a:t>Taking an innovative approach to supporting the ICS in retaining its analytical workforce.</a:t>
            </a:r>
          </a:p>
          <a:p>
            <a:pPr marL="342900" indent="-342900">
              <a:buFont typeface="Arial" panose="020B0604020202020204" pitchFamily="34" charset="0"/>
              <a:buChar char="•"/>
            </a:pPr>
            <a:r>
              <a:rPr lang="en-GB" sz="1900" dirty="0">
                <a:solidFill>
                  <a:srgbClr val="000000"/>
                </a:solidFill>
                <a:latin typeface="Arial" panose="020B0604020202020204" pitchFamily="34" charset="0"/>
                <a:cs typeface="Arial" panose="020B0604020202020204" pitchFamily="34" charset="0"/>
              </a:rPr>
              <a:t>SPECS propose to develop a novel applied training programme. Using data projects from the ICS transformation programmes, an embedded post-doctoral expert analyst will create a bespoke training programme for ICS workforce working within predictive analytics and data science. It is proposed that the ICB host the UH analyst so ICS staff can be trained on their site, with their data, using their systems on ICS projects. This creates sustainability and relevance. The 2021 analytical skills audit will be used to ensure the identified development gaps are in the training plan. </a:t>
            </a:r>
            <a:endParaRPr lang="en-US" sz="1900" dirty="0">
              <a:solidFill>
                <a:srgbClr val="000000"/>
              </a:solidFill>
              <a:latin typeface="Arial" panose="020B0604020202020204" pitchFamily="34" charset="0"/>
              <a:cs typeface="Arial" panose="020B0604020202020204" pitchFamily="34" charset="0"/>
            </a:endParaRPr>
          </a:p>
          <a:p>
            <a:endParaRPr lang="en-GB" dirty="0"/>
          </a:p>
        </p:txBody>
      </p:sp>
      <p:pic>
        <p:nvPicPr>
          <p:cNvPr id="2" name="Picture 1" descr="UH_LOGO_BLACK_P_PRO.BLACK_CMYK_1115.ai">
            <a:extLst>
              <a:ext uri="{FF2B5EF4-FFF2-40B4-BE49-F238E27FC236}">
                <a16:creationId xmlns:a16="http://schemas.microsoft.com/office/drawing/2014/main" id="{62F9E4AD-DC12-01B6-37C4-D941486C797E}"/>
              </a:ext>
            </a:extLst>
          </p:cNvPr>
          <p:cNvPicPr>
            <a:picLocks noChangeAspect="1"/>
          </p:cNvPicPr>
          <p:nvPr/>
        </p:nvPicPr>
        <p:blipFill>
          <a:blip r:embed="rId2" cstate="screen">
            <a:extLst>
              <a:ext uri="{28A0092B-C50C-407E-A947-70E740481C1C}">
                <a14:useLocalDpi xmlns:a14="http://schemas.microsoft.com/office/drawing/2010/main"/>
              </a:ext>
            </a:extLst>
          </a:blip>
          <a:srcRect l="3175" r="2"/>
          <a:stretch>
            <a:fillRect/>
          </a:stretch>
        </p:blipFill>
        <p:spPr bwMode="auto">
          <a:xfrm>
            <a:off x="9669331" y="5473797"/>
            <a:ext cx="2157136" cy="478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8273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70DB5-2C03-F213-F5B0-E5AE48DFEE36}"/>
              </a:ext>
            </a:extLst>
          </p:cNvPr>
          <p:cNvSpPr>
            <a:spLocks noGrp="1"/>
          </p:cNvSpPr>
          <p:nvPr>
            <p:ph type="title"/>
          </p:nvPr>
        </p:nvSpPr>
        <p:spPr/>
        <p:txBody>
          <a:bodyPr/>
          <a:lstStyle/>
          <a:p>
            <a:r>
              <a:rPr lang="en-GB" dirty="0" err="1"/>
              <a:t>DoW</a:t>
            </a:r>
            <a:r>
              <a:rPr lang="en-GB" dirty="0"/>
              <a:t> for the Health Management subtask</a:t>
            </a:r>
          </a:p>
        </p:txBody>
      </p:sp>
      <p:pic>
        <p:nvPicPr>
          <p:cNvPr id="3" name="Picture 2" descr="UH_LOGO_BLACK_P_PRO.BLACK_CMYK_1115.ai">
            <a:extLst>
              <a:ext uri="{FF2B5EF4-FFF2-40B4-BE49-F238E27FC236}">
                <a16:creationId xmlns:a16="http://schemas.microsoft.com/office/drawing/2014/main" id="{1023DF29-AA7B-2CDE-80A6-CBC0BE252218}"/>
              </a:ext>
            </a:extLst>
          </p:cNvPr>
          <p:cNvPicPr>
            <a:picLocks noChangeAspect="1"/>
          </p:cNvPicPr>
          <p:nvPr/>
        </p:nvPicPr>
        <p:blipFill>
          <a:blip r:embed="rId2" cstate="screen">
            <a:extLst>
              <a:ext uri="{28A0092B-C50C-407E-A947-70E740481C1C}">
                <a14:useLocalDpi xmlns:a14="http://schemas.microsoft.com/office/drawing/2010/main"/>
              </a:ext>
            </a:extLst>
          </a:blip>
          <a:srcRect l="3175" r="2"/>
          <a:stretch>
            <a:fillRect/>
          </a:stretch>
        </p:blipFill>
        <p:spPr bwMode="auto">
          <a:xfrm>
            <a:off x="9669331" y="5473797"/>
            <a:ext cx="2157136" cy="478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Content Placeholder 5">
            <a:extLst>
              <a:ext uri="{FF2B5EF4-FFF2-40B4-BE49-F238E27FC236}">
                <a16:creationId xmlns:a16="http://schemas.microsoft.com/office/drawing/2014/main" id="{534ED09F-ABDA-715F-3182-126297A49F6A}"/>
              </a:ext>
            </a:extLst>
          </p:cNvPr>
          <p:cNvGraphicFramePr>
            <a:graphicFrameLocks/>
          </p:cNvGraphicFramePr>
          <p:nvPr>
            <p:extLst>
              <p:ext uri="{D42A27DB-BD31-4B8C-83A1-F6EECF244321}">
                <p14:modId xmlns:p14="http://schemas.microsoft.com/office/powerpoint/2010/main" val="3262414534"/>
              </p:ext>
            </p:extLst>
          </p:nvPr>
        </p:nvGraphicFramePr>
        <p:xfrm>
          <a:off x="562990" y="727985"/>
          <a:ext cx="10534098" cy="4694542"/>
        </p:xfrm>
        <a:graphic>
          <a:graphicData uri="http://schemas.openxmlformats.org/drawingml/2006/table">
            <a:tbl>
              <a:tblPr firstRow="1" bandRow="1">
                <a:tableStyleId>{5C22544A-7EE6-4342-B048-85BDC9FD1C3A}</a:tableStyleId>
              </a:tblPr>
              <a:tblGrid>
                <a:gridCol w="622577">
                  <a:extLst>
                    <a:ext uri="{9D8B030D-6E8A-4147-A177-3AD203B41FA5}">
                      <a16:colId xmlns:a16="http://schemas.microsoft.com/office/drawing/2014/main" val="3319481715"/>
                    </a:ext>
                  </a:extLst>
                </a:gridCol>
                <a:gridCol w="8328117">
                  <a:extLst>
                    <a:ext uri="{9D8B030D-6E8A-4147-A177-3AD203B41FA5}">
                      <a16:colId xmlns:a16="http://schemas.microsoft.com/office/drawing/2014/main" val="633486743"/>
                    </a:ext>
                  </a:extLst>
                </a:gridCol>
                <a:gridCol w="1583404">
                  <a:extLst>
                    <a:ext uri="{9D8B030D-6E8A-4147-A177-3AD203B41FA5}">
                      <a16:colId xmlns:a16="http://schemas.microsoft.com/office/drawing/2014/main" val="2016801923"/>
                    </a:ext>
                  </a:extLst>
                </a:gridCol>
              </a:tblGrid>
              <a:tr h="342662">
                <a:tc>
                  <a:txBody>
                    <a:bodyPr/>
                    <a:lstStyle/>
                    <a:p>
                      <a:pPr>
                        <a:lnSpc>
                          <a:spcPct val="107000"/>
                        </a:lnSpc>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Task</a:t>
                      </a:r>
                    </a:p>
                  </a:txBody>
                  <a:tcPr marL="68580" marR="68580" marT="0" marB="0"/>
                </a:tc>
                <a:tc>
                  <a:txBody>
                    <a:bodyPr/>
                    <a:lstStyle/>
                    <a:p>
                      <a:pPr>
                        <a:lnSpc>
                          <a:spcPct val="107000"/>
                        </a:lnSpc>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Title</a:t>
                      </a:r>
                    </a:p>
                  </a:txBody>
                  <a:tcPr marL="68580" marR="68580" marT="0" marB="0"/>
                </a:tc>
                <a:tc>
                  <a:txBody>
                    <a:bodyPr/>
                    <a:lstStyle/>
                    <a:p>
                      <a:pPr>
                        <a:lnSpc>
                          <a:spcPct val="107000"/>
                        </a:lnSpc>
                      </a:pPr>
                      <a:r>
                        <a:rPr lang="en-GB" sz="1800" kern="100">
                          <a:effectLst/>
                          <a:latin typeface="Calibri" panose="020F0502020204030204" pitchFamily="34" charset="0"/>
                          <a:ea typeface="Calibri" panose="020F0502020204030204" pitchFamily="34" charset="0"/>
                          <a:cs typeface="Times New Roman" panose="02020603050405020304" pitchFamily="18" charset="0"/>
                        </a:rPr>
                        <a:t>Duration</a:t>
                      </a:r>
                    </a:p>
                  </a:txBody>
                  <a:tcPr marL="68580" marR="68580" marT="0" marB="0"/>
                </a:tc>
                <a:extLst>
                  <a:ext uri="{0D108BD9-81ED-4DB2-BD59-A6C34878D82A}">
                    <a16:rowId xmlns:a16="http://schemas.microsoft.com/office/drawing/2014/main" val="1471983767"/>
                  </a:ext>
                </a:extLst>
              </a:tr>
              <a:tr h="556654">
                <a:tc>
                  <a:txBody>
                    <a:bodyPr/>
                    <a:lstStyle/>
                    <a:p>
                      <a:pPr>
                        <a:lnSpc>
                          <a:spcPct val="107000"/>
                        </a:lnSpc>
                      </a:pPr>
                      <a:r>
                        <a:rPr lang="en-GB" sz="1800" kern="10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tc>
                <a:tc>
                  <a:txBody>
                    <a:bodyPr/>
                    <a:lstStyle/>
                    <a:p>
                      <a:pPr>
                        <a:lnSpc>
                          <a:spcPct val="107000"/>
                        </a:lnSpc>
                      </a:pPr>
                      <a:r>
                        <a:rPr lang="en-GB" sz="1800" kern="100">
                          <a:effectLst/>
                          <a:latin typeface="Calibri" panose="020F0502020204030204" pitchFamily="34" charset="0"/>
                          <a:ea typeface="Calibri" panose="020F0502020204030204" pitchFamily="34" charset="0"/>
                          <a:cs typeface="Times New Roman" panose="02020603050405020304" pitchFamily="18" charset="0"/>
                        </a:rPr>
                        <a:t>Induction and familiarisation with the ICS staff and getting access to HWE data – data security and privacy protocols</a:t>
                      </a:r>
                    </a:p>
                  </a:txBody>
                  <a:tcPr marL="68580" marR="68580" marT="0" marB="0"/>
                </a:tc>
                <a:tc>
                  <a:txBody>
                    <a:bodyPr/>
                    <a:lstStyle/>
                    <a:p>
                      <a:pPr>
                        <a:lnSpc>
                          <a:spcPct val="107000"/>
                        </a:lnSpc>
                      </a:pPr>
                      <a:r>
                        <a:rPr lang="en-GB" sz="1800" kern="100">
                          <a:effectLst/>
                          <a:latin typeface="Calibri" panose="020F0502020204030204" pitchFamily="34" charset="0"/>
                          <a:ea typeface="Calibri" panose="020F0502020204030204" pitchFamily="34" charset="0"/>
                          <a:cs typeface="Times New Roman" panose="02020603050405020304" pitchFamily="18" charset="0"/>
                        </a:rPr>
                        <a:t>M1-2</a:t>
                      </a:r>
                    </a:p>
                  </a:txBody>
                  <a:tcPr marL="68580" marR="68580" marT="0" marB="0"/>
                </a:tc>
                <a:extLst>
                  <a:ext uri="{0D108BD9-81ED-4DB2-BD59-A6C34878D82A}">
                    <a16:rowId xmlns:a16="http://schemas.microsoft.com/office/drawing/2014/main" val="3994926972"/>
                  </a:ext>
                </a:extLst>
              </a:tr>
              <a:tr h="342662">
                <a:tc>
                  <a:txBody>
                    <a:bodyPr/>
                    <a:lstStyle/>
                    <a:p>
                      <a:pPr>
                        <a:lnSpc>
                          <a:spcPct val="107000"/>
                        </a:lnSpc>
                      </a:pPr>
                      <a:r>
                        <a:rPr lang="en-GB" sz="1800" kern="10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tc>
                <a:tc>
                  <a:txBody>
                    <a:bodyPr/>
                    <a:lstStyle/>
                    <a:p>
                      <a:pPr>
                        <a:lnSpc>
                          <a:spcPct val="107000"/>
                        </a:lnSpc>
                      </a:pPr>
                      <a:r>
                        <a:rPr lang="en-GB" sz="1800" kern="100">
                          <a:effectLst/>
                          <a:latin typeface="Calibri" panose="020F0502020204030204" pitchFamily="34" charset="0"/>
                          <a:ea typeface="Calibri" panose="020F0502020204030204" pitchFamily="34" charset="0"/>
                          <a:cs typeface="Times New Roman" panose="02020603050405020304" pitchFamily="18" charset="0"/>
                        </a:rPr>
                        <a:t>Co-design of requirement and specifications in collaboration with ICS staff</a:t>
                      </a:r>
                    </a:p>
                  </a:txBody>
                  <a:tcPr marL="68580" marR="68580" marT="0" marB="0"/>
                </a:tc>
                <a:tc>
                  <a:txBody>
                    <a:bodyPr/>
                    <a:lstStyle/>
                    <a:p>
                      <a:pPr>
                        <a:lnSpc>
                          <a:spcPct val="107000"/>
                        </a:lnSpc>
                      </a:pPr>
                      <a:r>
                        <a:rPr lang="en-GB" sz="1800" kern="100">
                          <a:effectLst/>
                          <a:latin typeface="Calibri" panose="020F0502020204030204" pitchFamily="34" charset="0"/>
                          <a:ea typeface="Calibri" panose="020F0502020204030204" pitchFamily="34" charset="0"/>
                          <a:cs typeface="Times New Roman" panose="02020603050405020304" pitchFamily="18" charset="0"/>
                        </a:rPr>
                        <a:t>M2-3</a:t>
                      </a:r>
                    </a:p>
                  </a:txBody>
                  <a:tcPr marL="68580" marR="68580" marT="0" marB="0"/>
                </a:tc>
                <a:extLst>
                  <a:ext uri="{0D108BD9-81ED-4DB2-BD59-A6C34878D82A}">
                    <a16:rowId xmlns:a16="http://schemas.microsoft.com/office/drawing/2014/main" val="908474712"/>
                  </a:ext>
                </a:extLst>
              </a:tr>
              <a:tr h="342662">
                <a:tc>
                  <a:txBody>
                    <a:bodyPr/>
                    <a:lstStyle/>
                    <a:p>
                      <a:pPr>
                        <a:lnSpc>
                          <a:spcPct val="107000"/>
                        </a:lnSpc>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tc>
                <a:tc>
                  <a:txBody>
                    <a:bodyPr/>
                    <a:lstStyle/>
                    <a:p>
                      <a:pPr>
                        <a:lnSpc>
                          <a:spcPct val="107000"/>
                        </a:lnSpc>
                      </a:pPr>
                      <a:r>
                        <a:rPr lang="en-GB" sz="1800" kern="100">
                          <a:effectLst/>
                          <a:latin typeface="Calibri" panose="020F0502020204030204" pitchFamily="34" charset="0"/>
                          <a:ea typeface="Calibri" panose="020F0502020204030204" pitchFamily="34" charset="0"/>
                          <a:cs typeface="Times New Roman" panose="02020603050405020304" pitchFamily="18" charset="0"/>
                        </a:rPr>
                        <a:t>Familiarisation with existing ICS data repositories and s/w systems</a:t>
                      </a:r>
                    </a:p>
                  </a:txBody>
                  <a:tcPr marL="68580" marR="68580" marT="0" marB="0"/>
                </a:tc>
                <a:tc>
                  <a:txBody>
                    <a:bodyPr/>
                    <a:lstStyle/>
                    <a:p>
                      <a:pPr>
                        <a:lnSpc>
                          <a:spcPct val="107000"/>
                        </a:lnSpc>
                      </a:pPr>
                      <a:r>
                        <a:rPr lang="en-GB" sz="1800" kern="100">
                          <a:effectLst/>
                          <a:latin typeface="Calibri" panose="020F0502020204030204" pitchFamily="34" charset="0"/>
                          <a:ea typeface="Calibri" panose="020F0502020204030204" pitchFamily="34" charset="0"/>
                          <a:cs typeface="Times New Roman" panose="02020603050405020304" pitchFamily="18" charset="0"/>
                        </a:rPr>
                        <a:t>M3</a:t>
                      </a:r>
                    </a:p>
                  </a:txBody>
                  <a:tcPr marL="68580" marR="68580" marT="0" marB="0"/>
                </a:tc>
                <a:extLst>
                  <a:ext uri="{0D108BD9-81ED-4DB2-BD59-A6C34878D82A}">
                    <a16:rowId xmlns:a16="http://schemas.microsoft.com/office/drawing/2014/main" val="392988775"/>
                  </a:ext>
                </a:extLst>
              </a:tr>
              <a:tr h="556654">
                <a:tc>
                  <a:txBody>
                    <a:bodyPr/>
                    <a:lstStyle/>
                    <a:p>
                      <a:pPr>
                        <a:lnSpc>
                          <a:spcPct val="107000"/>
                        </a:lnSpc>
                      </a:pPr>
                      <a:r>
                        <a:rPr lang="en-GB" sz="1800" kern="100">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tc>
                <a:tc>
                  <a:txBody>
                    <a:bodyPr/>
                    <a:lstStyle/>
                    <a:p>
                      <a:pPr>
                        <a:lnSpc>
                          <a:spcPct val="107000"/>
                        </a:lnSpc>
                      </a:pPr>
                      <a:r>
                        <a:rPr lang="en-GB" sz="1800" kern="100">
                          <a:effectLst/>
                          <a:latin typeface="Calibri" panose="020F0502020204030204" pitchFamily="34" charset="0"/>
                          <a:ea typeface="Calibri" panose="020F0502020204030204" pitchFamily="34" charset="0"/>
                          <a:cs typeface="Times New Roman" panose="02020603050405020304" pitchFamily="18" charset="0"/>
                        </a:rPr>
                        <a:t>Data Pre-processing (data cleaning, format changing, alignment of data, missing values imputation)</a:t>
                      </a:r>
                    </a:p>
                  </a:txBody>
                  <a:tcPr marL="68580" marR="68580" marT="0" marB="0"/>
                </a:tc>
                <a:tc>
                  <a:txBody>
                    <a:bodyPr/>
                    <a:lstStyle/>
                    <a:p>
                      <a:pPr>
                        <a:lnSpc>
                          <a:spcPct val="107000"/>
                        </a:lnSpc>
                      </a:pPr>
                      <a:r>
                        <a:rPr lang="en-GB" sz="1800" kern="100">
                          <a:effectLst/>
                          <a:latin typeface="Calibri" panose="020F0502020204030204" pitchFamily="34" charset="0"/>
                          <a:ea typeface="Calibri" panose="020F0502020204030204" pitchFamily="34" charset="0"/>
                          <a:cs typeface="Times New Roman" panose="02020603050405020304" pitchFamily="18" charset="0"/>
                        </a:rPr>
                        <a:t>M4-M6</a:t>
                      </a:r>
                    </a:p>
                  </a:txBody>
                  <a:tcPr marL="68580" marR="68580" marT="0" marB="0"/>
                </a:tc>
                <a:extLst>
                  <a:ext uri="{0D108BD9-81ED-4DB2-BD59-A6C34878D82A}">
                    <a16:rowId xmlns:a16="http://schemas.microsoft.com/office/drawing/2014/main" val="1727225405"/>
                  </a:ext>
                </a:extLst>
              </a:tr>
              <a:tr h="556654">
                <a:tc>
                  <a:txBody>
                    <a:bodyPr/>
                    <a:lstStyle/>
                    <a:p>
                      <a:pPr>
                        <a:lnSpc>
                          <a:spcPct val="107000"/>
                        </a:lnSpc>
                      </a:pPr>
                      <a:r>
                        <a:rPr lang="en-GB" sz="1800" kern="100">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0" marB="0"/>
                </a:tc>
                <a:tc>
                  <a:txBody>
                    <a:bodyPr/>
                    <a:lstStyle/>
                    <a:p>
                      <a:pPr>
                        <a:lnSpc>
                          <a:spcPct val="107000"/>
                        </a:lnSpc>
                      </a:pPr>
                      <a:r>
                        <a:rPr lang="en-GB" sz="1800" kern="100">
                          <a:effectLst/>
                          <a:latin typeface="Calibri" panose="020F0502020204030204" pitchFamily="34" charset="0"/>
                          <a:ea typeface="Calibri" panose="020F0502020204030204" pitchFamily="34" charset="0"/>
                          <a:cs typeface="Times New Roman" panose="02020603050405020304" pitchFamily="18" charset="0"/>
                        </a:rPr>
                        <a:t>Data Mining for analysis of data, discovery of markers and patterns in HWE data related to demand, clustering of data in groups of similarities</a:t>
                      </a:r>
                    </a:p>
                  </a:txBody>
                  <a:tcPr marL="68580" marR="68580" marT="0" marB="0"/>
                </a:tc>
                <a:tc>
                  <a:txBody>
                    <a:bodyPr/>
                    <a:lstStyle/>
                    <a:p>
                      <a:pPr>
                        <a:lnSpc>
                          <a:spcPct val="107000"/>
                        </a:lnSpc>
                      </a:pPr>
                      <a:r>
                        <a:rPr lang="en-GB" sz="1800" kern="100">
                          <a:effectLst/>
                          <a:latin typeface="Calibri" panose="020F0502020204030204" pitchFamily="34" charset="0"/>
                          <a:ea typeface="Calibri" panose="020F0502020204030204" pitchFamily="34" charset="0"/>
                          <a:cs typeface="Times New Roman" panose="02020603050405020304" pitchFamily="18" charset="0"/>
                        </a:rPr>
                        <a:t>M7-M10</a:t>
                      </a:r>
                    </a:p>
                  </a:txBody>
                  <a:tcPr marL="68580" marR="68580" marT="0" marB="0"/>
                </a:tc>
                <a:extLst>
                  <a:ext uri="{0D108BD9-81ED-4DB2-BD59-A6C34878D82A}">
                    <a16:rowId xmlns:a16="http://schemas.microsoft.com/office/drawing/2014/main" val="2324251474"/>
                  </a:ext>
                </a:extLst>
              </a:tr>
              <a:tr h="556654">
                <a:tc>
                  <a:txBody>
                    <a:bodyPr/>
                    <a:lstStyle/>
                    <a:p>
                      <a:pPr>
                        <a:lnSpc>
                          <a:spcPct val="107000"/>
                        </a:lnSpc>
                      </a:pPr>
                      <a:r>
                        <a:rPr lang="en-GB" sz="1800" kern="100">
                          <a:effectLst/>
                          <a:latin typeface="Calibri" panose="020F0502020204030204" pitchFamily="34" charset="0"/>
                          <a:ea typeface="Calibri" panose="020F0502020204030204" pitchFamily="34" charset="0"/>
                          <a:cs typeface="Times New Roman" panose="02020603050405020304" pitchFamily="18" charset="0"/>
                        </a:rPr>
                        <a:t>6</a:t>
                      </a:r>
                    </a:p>
                  </a:txBody>
                  <a:tcPr marL="68580" marR="68580" marT="0" marB="0"/>
                </a:tc>
                <a:tc>
                  <a:txBody>
                    <a:bodyPr/>
                    <a:lstStyle/>
                    <a:p>
                      <a:pPr>
                        <a:lnSpc>
                          <a:spcPct val="107000"/>
                        </a:lnSpc>
                      </a:pPr>
                      <a:r>
                        <a:rPr lang="en-GB" sz="1800" kern="100">
                          <a:effectLst/>
                          <a:latin typeface="Calibri" panose="020F0502020204030204" pitchFamily="34" charset="0"/>
                          <a:ea typeface="Calibri" panose="020F0502020204030204" pitchFamily="34" charset="0"/>
                          <a:cs typeface="Times New Roman" panose="02020603050405020304" pitchFamily="18" charset="0"/>
                        </a:rPr>
                        <a:t>Development of AI models for capacity and demand prediction (forecasting in primary care, mental health, community care, acute and social care)</a:t>
                      </a:r>
                    </a:p>
                  </a:txBody>
                  <a:tcPr marL="68580" marR="68580" marT="0" marB="0"/>
                </a:tc>
                <a:tc>
                  <a:txBody>
                    <a:bodyPr/>
                    <a:lstStyle/>
                    <a:p>
                      <a:pPr>
                        <a:lnSpc>
                          <a:spcPct val="107000"/>
                        </a:lnSpc>
                      </a:pPr>
                      <a:r>
                        <a:rPr lang="en-GB" sz="1800" kern="100">
                          <a:effectLst/>
                          <a:latin typeface="Calibri" panose="020F0502020204030204" pitchFamily="34" charset="0"/>
                          <a:ea typeface="Calibri" panose="020F0502020204030204" pitchFamily="34" charset="0"/>
                          <a:cs typeface="Times New Roman" panose="02020603050405020304" pitchFamily="18" charset="0"/>
                        </a:rPr>
                        <a:t>M11-M15</a:t>
                      </a:r>
                    </a:p>
                  </a:txBody>
                  <a:tcPr marL="68580" marR="68580" marT="0" marB="0"/>
                </a:tc>
                <a:extLst>
                  <a:ext uri="{0D108BD9-81ED-4DB2-BD59-A6C34878D82A}">
                    <a16:rowId xmlns:a16="http://schemas.microsoft.com/office/drawing/2014/main" val="332443100"/>
                  </a:ext>
                </a:extLst>
              </a:tr>
              <a:tr h="342662">
                <a:tc>
                  <a:txBody>
                    <a:bodyPr/>
                    <a:lstStyle/>
                    <a:p>
                      <a:pPr>
                        <a:lnSpc>
                          <a:spcPct val="107000"/>
                        </a:lnSpc>
                      </a:pPr>
                      <a:r>
                        <a:rPr lang="en-GB" sz="1800" kern="100">
                          <a:effectLst/>
                          <a:latin typeface="Calibri" panose="020F0502020204030204" pitchFamily="34" charset="0"/>
                          <a:ea typeface="Calibri" panose="020F0502020204030204" pitchFamily="34" charset="0"/>
                          <a:cs typeface="Times New Roman" panose="02020603050405020304" pitchFamily="18" charset="0"/>
                        </a:rPr>
                        <a:t>7</a:t>
                      </a:r>
                    </a:p>
                  </a:txBody>
                  <a:tcPr marL="68580" marR="68580" marT="0" marB="0"/>
                </a:tc>
                <a:tc>
                  <a:txBody>
                    <a:bodyPr/>
                    <a:lstStyle/>
                    <a:p>
                      <a:pPr>
                        <a:lnSpc>
                          <a:spcPct val="107000"/>
                        </a:lnSpc>
                      </a:pPr>
                      <a:r>
                        <a:rPr lang="en-GB" sz="1800" kern="100">
                          <a:effectLst/>
                          <a:latin typeface="Calibri" panose="020F0502020204030204" pitchFamily="34" charset="0"/>
                          <a:ea typeface="Calibri" panose="020F0502020204030204" pitchFamily="34" charset="0"/>
                          <a:cs typeface="Times New Roman" panose="02020603050405020304" pitchFamily="18" charset="0"/>
                        </a:rPr>
                        <a:t>Development of GUI for user friendly data visualisation </a:t>
                      </a:r>
                    </a:p>
                  </a:txBody>
                  <a:tcPr marL="68580" marR="68580" marT="0" marB="0"/>
                </a:tc>
                <a:tc>
                  <a:txBody>
                    <a:bodyPr/>
                    <a:lstStyle/>
                    <a:p>
                      <a:pPr>
                        <a:lnSpc>
                          <a:spcPct val="107000"/>
                        </a:lnSpc>
                      </a:pPr>
                      <a:r>
                        <a:rPr lang="en-GB" sz="1800" kern="100">
                          <a:effectLst/>
                          <a:latin typeface="Calibri" panose="020F0502020204030204" pitchFamily="34" charset="0"/>
                          <a:ea typeface="Calibri" panose="020F0502020204030204" pitchFamily="34" charset="0"/>
                          <a:cs typeface="Times New Roman" panose="02020603050405020304" pitchFamily="18" charset="0"/>
                        </a:rPr>
                        <a:t>M16-M17</a:t>
                      </a:r>
                    </a:p>
                  </a:txBody>
                  <a:tcPr marL="68580" marR="68580" marT="0" marB="0"/>
                </a:tc>
                <a:extLst>
                  <a:ext uri="{0D108BD9-81ED-4DB2-BD59-A6C34878D82A}">
                    <a16:rowId xmlns:a16="http://schemas.microsoft.com/office/drawing/2014/main" val="1732587944"/>
                  </a:ext>
                </a:extLst>
              </a:tr>
              <a:tr h="342662">
                <a:tc>
                  <a:txBody>
                    <a:bodyPr/>
                    <a:lstStyle/>
                    <a:p>
                      <a:pPr>
                        <a:lnSpc>
                          <a:spcPct val="107000"/>
                        </a:lnSpc>
                      </a:pPr>
                      <a:r>
                        <a:rPr lang="en-GB" sz="1800" kern="100">
                          <a:effectLst/>
                          <a:latin typeface="Calibri" panose="020F0502020204030204" pitchFamily="34" charset="0"/>
                          <a:ea typeface="Calibri" panose="020F0502020204030204" pitchFamily="34" charset="0"/>
                          <a:cs typeface="Times New Roman" panose="02020603050405020304" pitchFamily="18" charset="0"/>
                        </a:rPr>
                        <a:t>8</a:t>
                      </a:r>
                    </a:p>
                  </a:txBody>
                  <a:tcPr marL="68580" marR="68580" marT="0" marB="0"/>
                </a:tc>
                <a:tc>
                  <a:txBody>
                    <a:bodyPr/>
                    <a:lstStyle/>
                    <a:p>
                      <a:pPr>
                        <a:lnSpc>
                          <a:spcPct val="107000"/>
                        </a:lnSpc>
                      </a:pPr>
                      <a:r>
                        <a:rPr lang="en-GB" sz="1800" kern="100">
                          <a:effectLst/>
                          <a:latin typeface="Calibri" panose="020F0502020204030204" pitchFamily="34" charset="0"/>
                          <a:ea typeface="Calibri" panose="020F0502020204030204" pitchFamily="34" charset="0"/>
                          <a:cs typeface="Times New Roman" panose="02020603050405020304" pitchFamily="18" charset="0"/>
                        </a:rPr>
                        <a:t>Testing and validation of the AI models, feedback from ICS staff on outputs</a:t>
                      </a:r>
                    </a:p>
                  </a:txBody>
                  <a:tcPr marL="68580" marR="68580" marT="0" marB="0"/>
                </a:tc>
                <a:tc>
                  <a:txBody>
                    <a:bodyPr/>
                    <a:lstStyle/>
                    <a:p>
                      <a:pPr>
                        <a:lnSpc>
                          <a:spcPct val="107000"/>
                        </a:lnSpc>
                      </a:pPr>
                      <a:r>
                        <a:rPr lang="en-GB" sz="1800" kern="100">
                          <a:effectLst/>
                          <a:latin typeface="Calibri" panose="020F0502020204030204" pitchFamily="34" charset="0"/>
                          <a:ea typeface="Calibri" panose="020F0502020204030204" pitchFamily="34" charset="0"/>
                          <a:cs typeface="Times New Roman" panose="02020603050405020304" pitchFamily="18" charset="0"/>
                        </a:rPr>
                        <a:t>M18-M19</a:t>
                      </a:r>
                    </a:p>
                  </a:txBody>
                  <a:tcPr marL="68580" marR="68580" marT="0" marB="0"/>
                </a:tc>
                <a:extLst>
                  <a:ext uri="{0D108BD9-81ED-4DB2-BD59-A6C34878D82A}">
                    <a16:rowId xmlns:a16="http://schemas.microsoft.com/office/drawing/2014/main" val="1390301435"/>
                  </a:ext>
                </a:extLst>
              </a:tr>
              <a:tr h="342662">
                <a:tc>
                  <a:txBody>
                    <a:bodyPr/>
                    <a:lstStyle/>
                    <a:p>
                      <a:pPr>
                        <a:lnSpc>
                          <a:spcPct val="107000"/>
                        </a:lnSpc>
                      </a:pPr>
                      <a:r>
                        <a:rPr lang="en-GB" sz="1800" kern="100">
                          <a:effectLst/>
                          <a:latin typeface="Calibri" panose="020F0502020204030204" pitchFamily="34" charset="0"/>
                          <a:ea typeface="Calibri" panose="020F0502020204030204" pitchFamily="34" charset="0"/>
                          <a:cs typeface="Times New Roman" panose="02020603050405020304" pitchFamily="18" charset="0"/>
                        </a:rPr>
                        <a:t>9</a:t>
                      </a:r>
                    </a:p>
                  </a:txBody>
                  <a:tcPr marL="68580" marR="68580" marT="0" marB="0"/>
                </a:tc>
                <a:tc>
                  <a:txBody>
                    <a:bodyPr/>
                    <a:lstStyle/>
                    <a:p>
                      <a:pPr>
                        <a:lnSpc>
                          <a:spcPct val="107000"/>
                        </a:lnSpc>
                      </a:pPr>
                      <a:r>
                        <a:rPr lang="en-GB" sz="1800" kern="100">
                          <a:effectLst/>
                          <a:latin typeface="Calibri" panose="020F0502020204030204" pitchFamily="34" charset="0"/>
                          <a:ea typeface="Calibri" panose="020F0502020204030204" pitchFamily="34" charset="0"/>
                          <a:cs typeface="Times New Roman" panose="02020603050405020304" pitchFamily="18" charset="0"/>
                        </a:rPr>
                        <a:t>Optimisation of AI models and GUI based on ICS feedback</a:t>
                      </a:r>
                    </a:p>
                  </a:txBody>
                  <a:tcPr marL="68580" marR="68580" marT="0" marB="0"/>
                </a:tc>
                <a:tc>
                  <a:txBody>
                    <a:bodyPr/>
                    <a:lstStyle/>
                    <a:p>
                      <a:pPr>
                        <a:lnSpc>
                          <a:spcPct val="107000"/>
                        </a:lnSpc>
                      </a:pPr>
                      <a:r>
                        <a:rPr lang="en-GB" sz="1800" kern="100">
                          <a:effectLst/>
                          <a:latin typeface="Calibri" panose="020F0502020204030204" pitchFamily="34" charset="0"/>
                          <a:ea typeface="Calibri" panose="020F0502020204030204" pitchFamily="34" charset="0"/>
                          <a:cs typeface="Times New Roman" panose="02020603050405020304" pitchFamily="18" charset="0"/>
                        </a:rPr>
                        <a:t>M20-M22</a:t>
                      </a:r>
                    </a:p>
                  </a:txBody>
                  <a:tcPr marL="68580" marR="68580" marT="0" marB="0"/>
                </a:tc>
                <a:extLst>
                  <a:ext uri="{0D108BD9-81ED-4DB2-BD59-A6C34878D82A}">
                    <a16:rowId xmlns:a16="http://schemas.microsoft.com/office/drawing/2014/main" val="1483053628"/>
                  </a:ext>
                </a:extLst>
              </a:tr>
              <a:tr h="342662">
                <a:tc>
                  <a:txBody>
                    <a:bodyPr/>
                    <a:lstStyle/>
                    <a:p>
                      <a:pPr>
                        <a:lnSpc>
                          <a:spcPct val="107000"/>
                        </a:lnSpc>
                      </a:pPr>
                      <a:r>
                        <a:rPr lang="en-GB" sz="1800" kern="100">
                          <a:effectLst/>
                          <a:latin typeface="Calibri" panose="020F0502020204030204" pitchFamily="34" charset="0"/>
                          <a:ea typeface="Calibri" panose="020F0502020204030204" pitchFamily="34" charset="0"/>
                          <a:cs typeface="Times New Roman" panose="02020603050405020304" pitchFamily="18" charset="0"/>
                        </a:rPr>
                        <a:t>10</a:t>
                      </a:r>
                    </a:p>
                  </a:txBody>
                  <a:tcPr marL="68580" marR="68580" marT="0" marB="0"/>
                </a:tc>
                <a:tc>
                  <a:txBody>
                    <a:bodyPr/>
                    <a:lstStyle/>
                    <a:p>
                      <a:pPr>
                        <a:lnSpc>
                          <a:spcPct val="107000"/>
                        </a:lnSpc>
                      </a:pPr>
                      <a:r>
                        <a:rPr lang="en-GB" sz="1800" kern="100">
                          <a:effectLst/>
                          <a:latin typeface="Calibri" panose="020F0502020204030204" pitchFamily="34" charset="0"/>
                          <a:ea typeface="Calibri" panose="020F0502020204030204" pitchFamily="34" charset="0"/>
                          <a:cs typeface="Times New Roman" panose="02020603050405020304" pitchFamily="18" charset="0"/>
                        </a:rPr>
                        <a:t>Training of ICS staff on the usage of AI tools</a:t>
                      </a:r>
                    </a:p>
                  </a:txBody>
                  <a:tcPr marL="68580" marR="68580" marT="0" marB="0"/>
                </a:tc>
                <a:tc>
                  <a:txBody>
                    <a:bodyPr/>
                    <a:lstStyle/>
                    <a:p>
                      <a:pPr>
                        <a:lnSpc>
                          <a:spcPct val="107000"/>
                        </a:lnSpc>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M18-M24</a:t>
                      </a:r>
                    </a:p>
                  </a:txBody>
                  <a:tcPr marL="68580" marR="68580" marT="0" marB="0"/>
                </a:tc>
                <a:extLst>
                  <a:ext uri="{0D108BD9-81ED-4DB2-BD59-A6C34878D82A}">
                    <a16:rowId xmlns:a16="http://schemas.microsoft.com/office/drawing/2014/main" val="1217907840"/>
                  </a:ext>
                </a:extLst>
              </a:tr>
            </a:tbl>
          </a:graphicData>
        </a:graphic>
      </p:graphicFrame>
    </p:spTree>
    <p:extLst>
      <p:ext uri="{BB962C8B-B14F-4D97-AF65-F5344CB8AC3E}">
        <p14:creationId xmlns:p14="http://schemas.microsoft.com/office/powerpoint/2010/main" val="2681015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70DB5-2C03-F213-F5B0-E5AE48DFEE36}"/>
              </a:ext>
            </a:extLst>
          </p:cNvPr>
          <p:cNvSpPr>
            <a:spLocks noGrp="1"/>
          </p:cNvSpPr>
          <p:nvPr>
            <p:ph type="title"/>
          </p:nvPr>
        </p:nvSpPr>
        <p:spPr/>
        <p:txBody>
          <a:bodyPr/>
          <a:lstStyle/>
          <a:p>
            <a:r>
              <a:rPr lang="en-GB" dirty="0" err="1"/>
              <a:t>DoW</a:t>
            </a:r>
            <a:r>
              <a:rPr lang="en-GB" dirty="0"/>
              <a:t> for the Patient Modelling subtask</a:t>
            </a:r>
          </a:p>
        </p:txBody>
      </p:sp>
      <p:pic>
        <p:nvPicPr>
          <p:cNvPr id="3" name="Picture 2" descr="UH_LOGO_BLACK_P_PRO.BLACK_CMYK_1115.ai">
            <a:extLst>
              <a:ext uri="{FF2B5EF4-FFF2-40B4-BE49-F238E27FC236}">
                <a16:creationId xmlns:a16="http://schemas.microsoft.com/office/drawing/2014/main" id="{1023DF29-AA7B-2CDE-80A6-CBC0BE252218}"/>
              </a:ext>
            </a:extLst>
          </p:cNvPr>
          <p:cNvPicPr>
            <a:picLocks noChangeAspect="1"/>
          </p:cNvPicPr>
          <p:nvPr/>
        </p:nvPicPr>
        <p:blipFill>
          <a:blip r:embed="rId2" cstate="screen">
            <a:extLst>
              <a:ext uri="{28A0092B-C50C-407E-A947-70E740481C1C}">
                <a14:useLocalDpi xmlns:a14="http://schemas.microsoft.com/office/drawing/2010/main"/>
              </a:ext>
            </a:extLst>
          </a:blip>
          <a:srcRect l="3175" r="2"/>
          <a:stretch>
            <a:fillRect/>
          </a:stretch>
        </p:blipFill>
        <p:spPr bwMode="auto">
          <a:xfrm>
            <a:off x="9669331" y="5473797"/>
            <a:ext cx="2157136" cy="478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Content Placeholder 5">
            <a:extLst>
              <a:ext uri="{FF2B5EF4-FFF2-40B4-BE49-F238E27FC236}">
                <a16:creationId xmlns:a16="http://schemas.microsoft.com/office/drawing/2014/main" id="{FCDE6CA5-897A-E765-489E-6CFBF0998AEC}"/>
              </a:ext>
            </a:extLst>
          </p:cNvPr>
          <p:cNvGraphicFramePr>
            <a:graphicFrameLocks/>
          </p:cNvGraphicFramePr>
          <p:nvPr>
            <p:extLst>
              <p:ext uri="{D42A27DB-BD31-4B8C-83A1-F6EECF244321}">
                <p14:modId xmlns:p14="http://schemas.microsoft.com/office/powerpoint/2010/main" val="3759992418"/>
              </p:ext>
            </p:extLst>
          </p:nvPr>
        </p:nvGraphicFramePr>
        <p:xfrm>
          <a:off x="580743" y="736865"/>
          <a:ext cx="10427568" cy="4708256"/>
        </p:xfrm>
        <a:graphic>
          <a:graphicData uri="http://schemas.openxmlformats.org/drawingml/2006/table">
            <a:tbl>
              <a:tblPr firstRow="1" bandRow="1">
                <a:tableStyleId>{5C22544A-7EE6-4342-B048-85BDC9FD1C3A}</a:tableStyleId>
              </a:tblPr>
              <a:tblGrid>
                <a:gridCol w="616281">
                  <a:extLst>
                    <a:ext uri="{9D8B030D-6E8A-4147-A177-3AD203B41FA5}">
                      <a16:colId xmlns:a16="http://schemas.microsoft.com/office/drawing/2014/main" val="3319481715"/>
                    </a:ext>
                  </a:extLst>
                </a:gridCol>
                <a:gridCol w="8243896">
                  <a:extLst>
                    <a:ext uri="{9D8B030D-6E8A-4147-A177-3AD203B41FA5}">
                      <a16:colId xmlns:a16="http://schemas.microsoft.com/office/drawing/2014/main" val="633486743"/>
                    </a:ext>
                  </a:extLst>
                </a:gridCol>
                <a:gridCol w="1567391">
                  <a:extLst>
                    <a:ext uri="{9D8B030D-6E8A-4147-A177-3AD203B41FA5}">
                      <a16:colId xmlns:a16="http://schemas.microsoft.com/office/drawing/2014/main" val="2016801923"/>
                    </a:ext>
                  </a:extLst>
                </a:gridCol>
              </a:tblGrid>
              <a:tr h="302693">
                <a:tc>
                  <a:txBody>
                    <a:bodyPr/>
                    <a:lstStyle/>
                    <a:p>
                      <a:pPr>
                        <a:lnSpc>
                          <a:spcPct val="107000"/>
                        </a:lnSpc>
                      </a:pPr>
                      <a:r>
                        <a:rPr lang="en-GB" sz="1800" kern="100">
                          <a:effectLst/>
                          <a:latin typeface="Calibri" panose="020F0502020204030204" pitchFamily="34" charset="0"/>
                          <a:ea typeface="Calibri" panose="020F0502020204030204" pitchFamily="34" charset="0"/>
                          <a:cs typeface="Times New Roman" panose="02020603050405020304" pitchFamily="18" charset="0"/>
                        </a:rPr>
                        <a:t>Task</a:t>
                      </a:r>
                    </a:p>
                  </a:txBody>
                  <a:tcPr marL="68580" marR="68580" marT="0" marB="0"/>
                </a:tc>
                <a:tc>
                  <a:txBody>
                    <a:bodyPr/>
                    <a:lstStyle/>
                    <a:p>
                      <a:pPr>
                        <a:lnSpc>
                          <a:spcPct val="107000"/>
                        </a:lnSpc>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Title</a:t>
                      </a:r>
                    </a:p>
                  </a:txBody>
                  <a:tcPr marL="68580" marR="68580" marT="0" marB="0"/>
                </a:tc>
                <a:tc>
                  <a:txBody>
                    <a:bodyPr/>
                    <a:lstStyle/>
                    <a:p>
                      <a:pPr>
                        <a:lnSpc>
                          <a:spcPct val="107000"/>
                        </a:lnSpc>
                      </a:pPr>
                      <a:r>
                        <a:rPr lang="en-GB" sz="1800" kern="100">
                          <a:effectLst/>
                          <a:latin typeface="Calibri" panose="020F0502020204030204" pitchFamily="34" charset="0"/>
                          <a:ea typeface="Calibri" panose="020F0502020204030204" pitchFamily="34" charset="0"/>
                          <a:cs typeface="Times New Roman" panose="02020603050405020304" pitchFamily="18" charset="0"/>
                        </a:rPr>
                        <a:t>Duration</a:t>
                      </a:r>
                    </a:p>
                  </a:txBody>
                  <a:tcPr marL="68580" marR="68580" marT="0" marB="0"/>
                </a:tc>
                <a:extLst>
                  <a:ext uri="{0D108BD9-81ED-4DB2-BD59-A6C34878D82A}">
                    <a16:rowId xmlns:a16="http://schemas.microsoft.com/office/drawing/2014/main" val="1471983767"/>
                  </a:ext>
                </a:extLst>
              </a:tr>
              <a:tr h="557545">
                <a:tc>
                  <a:txBody>
                    <a:bodyPr/>
                    <a:lstStyle/>
                    <a:p>
                      <a:pPr>
                        <a:lnSpc>
                          <a:spcPct val="107000"/>
                        </a:lnSpc>
                      </a:pPr>
                      <a:r>
                        <a:rPr lang="en-GB" sz="1800" kern="10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tc>
                <a:tc>
                  <a:txBody>
                    <a:bodyPr/>
                    <a:lstStyle/>
                    <a:p>
                      <a:pPr>
                        <a:lnSpc>
                          <a:spcPct val="107000"/>
                        </a:lnSpc>
                      </a:pPr>
                      <a:r>
                        <a:rPr lang="en-GB" sz="1800" kern="100">
                          <a:effectLst/>
                          <a:latin typeface="Calibri" panose="020F0502020204030204" pitchFamily="34" charset="0"/>
                          <a:ea typeface="Calibri" panose="020F0502020204030204" pitchFamily="34" charset="0"/>
                          <a:cs typeface="Times New Roman" panose="02020603050405020304" pitchFamily="18" charset="0"/>
                        </a:rPr>
                        <a:t>Induction and familiarisation with the ICS staff and getting access to HWE data – data security and privacy protocols</a:t>
                      </a:r>
                    </a:p>
                  </a:txBody>
                  <a:tcPr marL="68580" marR="68580" marT="0" marB="0"/>
                </a:tc>
                <a:tc>
                  <a:txBody>
                    <a:bodyPr/>
                    <a:lstStyle/>
                    <a:p>
                      <a:pPr>
                        <a:lnSpc>
                          <a:spcPct val="107000"/>
                        </a:lnSpc>
                      </a:pPr>
                      <a:r>
                        <a:rPr lang="en-GB" sz="1800" kern="100">
                          <a:effectLst/>
                          <a:latin typeface="Calibri" panose="020F0502020204030204" pitchFamily="34" charset="0"/>
                          <a:ea typeface="Calibri" panose="020F0502020204030204" pitchFamily="34" charset="0"/>
                          <a:cs typeface="Times New Roman" panose="02020603050405020304" pitchFamily="18" charset="0"/>
                        </a:rPr>
                        <a:t>M1-2</a:t>
                      </a:r>
                    </a:p>
                  </a:txBody>
                  <a:tcPr marL="68580" marR="68580" marT="0" marB="0"/>
                </a:tc>
                <a:extLst>
                  <a:ext uri="{0D108BD9-81ED-4DB2-BD59-A6C34878D82A}">
                    <a16:rowId xmlns:a16="http://schemas.microsoft.com/office/drawing/2014/main" val="3994926972"/>
                  </a:ext>
                </a:extLst>
              </a:tr>
              <a:tr h="302693">
                <a:tc>
                  <a:txBody>
                    <a:bodyPr/>
                    <a:lstStyle/>
                    <a:p>
                      <a:pPr>
                        <a:lnSpc>
                          <a:spcPct val="107000"/>
                        </a:lnSpc>
                      </a:pPr>
                      <a:r>
                        <a:rPr lang="en-GB" sz="1800" kern="10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tc>
                <a:tc>
                  <a:txBody>
                    <a:bodyPr/>
                    <a:lstStyle/>
                    <a:p>
                      <a:pPr>
                        <a:lnSpc>
                          <a:spcPct val="107000"/>
                        </a:lnSpc>
                      </a:pPr>
                      <a:r>
                        <a:rPr lang="en-GB" sz="1800" kern="100">
                          <a:effectLst/>
                          <a:latin typeface="Calibri" panose="020F0502020204030204" pitchFamily="34" charset="0"/>
                          <a:ea typeface="Calibri" panose="020F0502020204030204" pitchFamily="34" charset="0"/>
                          <a:cs typeface="Times New Roman" panose="02020603050405020304" pitchFamily="18" charset="0"/>
                        </a:rPr>
                        <a:t>Co-design of requirement and specifications in collaboration with ICS staff</a:t>
                      </a:r>
                    </a:p>
                  </a:txBody>
                  <a:tcPr marL="68580" marR="68580" marT="0" marB="0"/>
                </a:tc>
                <a:tc>
                  <a:txBody>
                    <a:bodyPr/>
                    <a:lstStyle/>
                    <a:p>
                      <a:pPr>
                        <a:lnSpc>
                          <a:spcPct val="107000"/>
                        </a:lnSpc>
                      </a:pPr>
                      <a:r>
                        <a:rPr lang="en-GB" sz="1800" kern="100">
                          <a:effectLst/>
                          <a:latin typeface="Calibri" panose="020F0502020204030204" pitchFamily="34" charset="0"/>
                          <a:ea typeface="Calibri" panose="020F0502020204030204" pitchFamily="34" charset="0"/>
                          <a:cs typeface="Times New Roman" panose="02020603050405020304" pitchFamily="18" charset="0"/>
                        </a:rPr>
                        <a:t>M2-3</a:t>
                      </a:r>
                    </a:p>
                  </a:txBody>
                  <a:tcPr marL="68580" marR="68580" marT="0" marB="0"/>
                </a:tc>
                <a:extLst>
                  <a:ext uri="{0D108BD9-81ED-4DB2-BD59-A6C34878D82A}">
                    <a16:rowId xmlns:a16="http://schemas.microsoft.com/office/drawing/2014/main" val="908474712"/>
                  </a:ext>
                </a:extLst>
              </a:tr>
              <a:tr h="302693">
                <a:tc>
                  <a:txBody>
                    <a:bodyPr/>
                    <a:lstStyle/>
                    <a:p>
                      <a:pPr>
                        <a:lnSpc>
                          <a:spcPct val="107000"/>
                        </a:lnSpc>
                      </a:pPr>
                      <a:r>
                        <a:rPr lang="en-GB" sz="1800" kern="100">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tc>
                <a:tc>
                  <a:txBody>
                    <a:bodyPr/>
                    <a:lstStyle/>
                    <a:p>
                      <a:pPr>
                        <a:lnSpc>
                          <a:spcPct val="107000"/>
                        </a:lnSpc>
                      </a:pPr>
                      <a:r>
                        <a:rPr lang="en-GB" sz="1800" kern="100">
                          <a:effectLst/>
                          <a:latin typeface="Calibri" panose="020F0502020204030204" pitchFamily="34" charset="0"/>
                          <a:ea typeface="Calibri" panose="020F0502020204030204" pitchFamily="34" charset="0"/>
                          <a:cs typeface="Times New Roman" panose="02020603050405020304" pitchFamily="18" charset="0"/>
                        </a:rPr>
                        <a:t>Familiarisation with existing ICS data repositories and s/w systems</a:t>
                      </a:r>
                    </a:p>
                  </a:txBody>
                  <a:tcPr marL="68580" marR="68580" marT="0" marB="0"/>
                </a:tc>
                <a:tc>
                  <a:txBody>
                    <a:bodyPr/>
                    <a:lstStyle/>
                    <a:p>
                      <a:pPr>
                        <a:lnSpc>
                          <a:spcPct val="107000"/>
                        </a:lnSpc>
                      </a:pPr>
                      <a:r>
                        <a:rPr lang="en-GB" sz="1800" kern="100">
                          <a:effectLst/>
                          <a:latin typeface="Calibri" panose="020F0502020204030204" pitchFamily="34" charset="0"/>
                          <a:ea typeface="Calibri" panose="020F0502020204030204" pitchFamily="34" charset="0"/>
                          <a:cs typeface="Times New Roman" panose="02020603050405020304" pitchFamily="18" charset="0"/>
                        </a:rPr>
                        <a:t>M3</a:t>
                      </a:r>
                    </a:p>
                  </a:txBody>
                  <a:tcPr marL="68580" marR="68580" marT="0" marB="0"/>
                </a:tc>
                <a:extLst>
                  <a:ext uri="{0D108BD9-81ED-4DB2-BD59-A6C34878D82A}">
                    <a16:rowId xmlns:a16="http://schemas.microsoft.com/office/drawing/2014/main" val="392988775"/>
                  </a:ext>
                </a:extLst>
              </a:tr>
              <a:tr h="557545">
                <a:tc>
                  <a:txBody>
                    <a:bodyPr/>
                    <a:lstStyle/>
                    <a:p>
                      <a:pPr>
                        <a:lnSpc>
                          <a:spcPct val="107000"/>
                        </a:lnSpc>
                      </a:pPr>
                      <a:r>
                        <a:rPr lang="en-GB" sz="1800" kern="100">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tc>
                <a:tc>
                  <a:txBody>
                    <a:bodyPr/>
                    <a:lstStyle/>
                    <a:p>
                      <a:pPr>
                        <a:lnSpc>
                          <a:spcPct val="107000"/>
                        </a:lnSpc>
                      </a:pPr>
                      <a:r>
                        <a:rPr lang="en-GB" sz="1800" kern="100">
                          <a:effectLst/>
                          <a:latin typeface="Calibri" panose="020F0502020204030204" pitchFamily="34" charset="0"/>
                          <a:ea typeface="Calibri" panose="020F0502020204030204" pitchFamily="34" charset="0"/>
                          <a:cs typeface="Times New Roman" panose="02020603050405020304" pitchFamily="18" charset="0"/>
                        </a:rPr>
                        <a:t>Data Pre-processing (data cleaning, format changing, alignment of data, missing values imputation)</a:t>
                      </a:r>
                    </a:p>
                  </a:txBody>
                  <a:tcPr marL="68580" marR="68580" marT="0" marB="0"/>
                </a:tc>
                <a:tc>
                  <a:txBody>
                    <a:bodyPr/>
                    <a:lstStyle/>
                    <a:p>
                      <a:pPr>
                        <a:lnSpc>
                          <a:spcPct val="107000"/>
                        </a:lnSpc>
                      </a:pPr>
                      <a:r>
                        <a:rPr lang="en-GB" sz="1800" kern="100">
                          <a:effectLst/>
                          <a:latin typeface="Calibri" panose="020F0502020204030204" pitchFamily="34" charset="0"/>
                          <a:ea typeface="Calibri" panose="020F0502020204030204" pitchFamily="34" charset="0"/>
                          <a:cs typeface="Times New Roman" panose="02020603050405020304" pitchFamily="18" charset="0"/>
                        </a:rPr>
                        <a:t>M4-M6</a:t>
                      </a:r>
                    </a:p>
                  </a:txBody>
                  <a:tcPr marL="68580" marR="68580" marT="0" marB="0"/>
                </a:tc>
                <a:extLst>
                  <a:ext uri="{0D108BD9-81ED-4DB2-BD59-A6C34878D82A}">
                    <a16:rowId xmlns:a16="http://schemas.microsoft.com/office/drawing/2014/main" val="1727225405"/>
                  </a:ext>
                </a:extLst>
              </a:tr>
              <a:tr h="557545">
                <a:tc>
                  <a:txBody>
                    <a:bodyPr/>
                    <a:lstStyle/>
                    <a:p>
                      <a:pPr>
                        <a:lnSpc>
                          <a:spcPct val="107000"/>
                        </a:lnSpc>
                      </a:pPr>
                      <a:r>
                        <a:rPr lang="en-GB" sz="1800" kern="100">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0" marB="0"/>
                </a:tc>
                <a:tc>
                  <a:txBody>
                    <a:bodyPr/>
                    <a:lstStyle/>
                    <a:p>
                      <a:pPr>
                        <a:lnSpc>
                          <a:spcPct val="107000"/>
                        </a:lnSpc>
                      </a:pPr>
                      <a:r>
                        <a:rPr lang="en-GB" sz="1800" kern="100">
                          <a:effectLst/>
                          <a:latin typeface="Calibri" panose="020F0502020204030204" pitchFamily="34" charset="0"/>
                          <a:ea typeface="Calibri" panose="020F0502020204030204" pitchFamily="34" charset="0"/>
                          <a:cs typeface="Times New Roman" panose="02020603050405020304" pitchFamily="18" charset="0"/>
                        </a:rPr>
                        <a:t>Data Mining for analysis of data, discovery of markers and patterns in HWE data related to patients profiles, clustering/grouping of patient profiles</a:t>
                      </a:r>
                    </a:p>
                  </a:txBody>
                  <a:tcPr marL="68580" marR="68580" marT="0" marB="0"/>
                </a:tc>
                <a:tc>
                  <a:txBody>
                    <a:bodyPr/>
                    <a:lstStyle/>
                    <a:p>
                      <a:pPr>
                        <a:lnSpc>
                          <a:spcPct val="107000"/>
                        </a:lnSpc>
                      </a:pPr>
                      <a:r>
                        <a:rPr lang="en-GB" sz="1800" kern="100">
                          <a:effectLst/>
                          <a:latin typeface="Calibri" panose="020F0502020204030204" pitchFamily="34" charset="0"/>
                          <a:ea typeface="Calibri" panose="020F0502020204030204" pitchFamily="34" charset="0"/>
                          <a:cs typeface="Times New Roman" panose="02020603050405020304" pitchFamily="18" charset="0"/>
                        </a:rPr>
                        <a:t>M7-M10</a:t>
                      </a:r>
                    </a:p>
                  </a:txBody>
                  <a:tcPr marL="68580" marR="68580" marT="0" marB="0"/>
                </a:tc>
                <a:extLst>
                  <a:ext uri="{0D108BD9-81ED-4DB2-BD59-A6C34878D82A}">
                    <a16:rowId xmlns:a16="http://schemas.microsoft.com/office/drawing/2014/main" val="2324251474"/>
                  </a:ext>
                </a:extLst>
              </a:tr>
              <a:tr h="842640">
                <a:tc>
                  <a:txBody>
                    <a:bodyPr/>
                    <a:lstStyle/>
                    <a:p>
                      <a:pPr>
                        <a:lnSpc>
                          <a:spcPct val="107000"/>
                        </a:lnSpc>
                      </a:pPr>
                      <a:r>
                        <a:rPr lang="en-GB" sz="1800" kern="100">
                          <a:effectLst/>
                          <a:latin typeface="Calibri" panose="020F0502020204030204" pitchFamily="34" charset="0"/>
                          <a:ea typeface="Calibri" panose="020F0502020204030204" pitchFamily="34" charset="0"/>
                          <a:cs typeface="Times New Roman" panose="02020603050405020304" pitchFamily="18" charset="0"/>
                        </a:rPr>
                        <a:t>6</a:t>
                      </a:r>
                    </a:p>
                  </a:txBody>
                  <a:tcPr marL="68580" marR="68580" marT="0" marB="0"/>
                </a:tc>
                <a:tc>
                  <a:txBody>
                    <a:bodyPr/>
                    <a:lstStyle/>
                    <a:p>
                      <a:pPr>
                        <a:lnSpc>
                          <a:spcPct val="107000"/>
                        </a:lnSpc>
                      </a:pPr>
                      <a:r>
                        <a:rPr lang="en-GB" sz="1800" kern="100">
                          <a:effectLst/>
                          <a:latin typeface="Calibri" panose="020F0502020204030204" pitchFamily="34" charset="0"/>
                          <a:ea typeface="Calibri" panose="020F0502020204030204" pitchFamily="34" charset="0"/>
                          <a:cs typeface="Times New Roman" panose="02020603050405020304" pitchFamily="18" charset="0"/>
                        </a:rPr>
                        <a:t>Development of AI models for patients admission risk or emergency attendance prediction (forecasting in primary care, mental health, community care, acute and social care)</a:t>
                      </a:r>
                    </a:p>
                  </a:txBody>
                  <a:tcPr marL="68580" marR="68580" marT="0" marB="0"/>
                </a:tc>
                <a:tc>
                  <a:txBody>
                    <a:bodyPr/>
                    <a:lstStyle/>
                    <a:p>
                      <a:pPr>
                        <a:lnSpc>
                          <a:spcPct val="107000"/>
                        </a:lnSpc>
                      </a:pPr>
                      <a:r>
                        <a:rPr lang="en-GB" sz="1800" kern="100">
                          <a:effectLst/>
                          <a:latin typeface="Calibri" panose="020F0502020204030204" pitchFamily="34" charset="0"/>
                          <a:ea typeface="Calibri" panose="020F0502020204030204" pitchFamily="34" charset="0"/>
                          <a:cs typeface="Times New Roman" panose="02020603050405020304" pitchFamily="18" charset="0"/>
                        </a:rPr>
                        <a:t>M11-M15</a:t>
                      </a:r>
                    </a:p>
                  </a:txBody>
                  <a:tcPr marL="68580" marR="68580" marT="0" marB="0"/>
                </a:tc>
                <a:extLst>
                  <a:ext uri="{0D108BD9-81ED-4DB2-BD59-A6C34878D82A}">
                    <a16:rowId xmlns:a16="http://schemas.microsoft.com/office/drawing/2014/main" val="332443100"/>
                  </a:ext>
                </a:extLst>
              </a:tr>
              <a:tr h="302693">
                <a:tc>
                  <a:txBody>
                    <a:bodyPr/>
                    <a:lstStyle/>
                    <a:p>
                      <a:pPr>
                        <a:lnSpc>
                          <a:spcPct val="107000"/>
                        </a:lnSpc>
                      </a:pPr>
                      <a:r>
                        <a:rPr lang="en-GB" sz="1800" kern="100">
                          <a:effectLst/>
                          <a:latin typeface="Calibri" panose="020F0502020204030204" pitchFamily="34" charset="0"/>
                          <a:ea typeface="Calibri" panose="020F0502020204030204" pitchFamily="34" charset="0"/>
                          <a:cs typeface="Times New Roman" panose="02020603050405020304" pitchFamily="18" charset="0"/>
                        </a:rPr>
                        <a:t>7</a:t>
                      </a:r>
                    </a:p>
                  </a:txBody>
                  <a:tcPr marL="68580" marR="68580" marT="0" marB="0"/>
                </a:tc>
                <a:tc>
                  <a:txBody>
                    <a:bodyPr/>
                    <a:lstStyle/>
                    <a:p>
                      <a:pPr>
                        <a:lnSpc>
                          <a:spcPct val="107000"/>
                        </a:lnSpc>
                      </a:pPr>
                      <a:r>
                        <a:rPr lang="en-GB" sz="1800" kern="100">
                          <a:effectLst/>
                          <a:latin typeface="Calibri" panose="020F0502020204030204" pitchFamily="34" charset="0"/>
                          <a:ea typeface="Calibri" panose="020F0502020204030204" pitchFamily="34" charset="0"/>
                          <a:cs typeface="Times New Roman" panose="02020603050405020304" pitchFamily="18" charset="0"/>
                        </a:rPr>
                        <a:t>Development of GUI for user friendly data visualisation </a:t>
                      </a:r>
                    </a:p>
                  </a:txBody>
                  <a:tcPr marL="68580" marR="68580" marT="0" marB="0"/>
                </a:tc>
                <a:tc>
                  <a:txBody>
                    <a:bodyPr/>
                    <a:lstStyle/>
                    <a:p>
                      <a:pPr>
                        <a:lnSpc>
                          <a:spcPct val="107000"/>
                        </a:lnSpc>
                      </a:pPr>
                      <a:r>
                        <a:rPr lang="en-GB" sz="1800" kern="100">
                          <a:effectLst/>
                          <a:latin typeface="Calibri" panose="020F0502020204030204" pitchFamily="34" charset="0"/>
                          <a:ea typeface="Calibri" panose="020F0502020204030204" pitchFamily="34" charset="0"/>
                          <a:cs typeface="Times New Roman" panose="02020603050405020304" pitchFamily="18" charset="0"/>
                        </a:rPr>
                        <a:t>M16-M17</a:t>
                      </a:r>
                    </a:p>
                  </a:txBody>
                  <a:tcPr marL="68580" marR="68580" marT="0" marB="0"/>
                </a:tc>
                <a:extLst>
                  <a:ext uri="{0D108BD9-81ED-4DB2-BD59-A6C34878D82A}">
                    <a16:rowId xmlns:a16="http://schemas.microsoft.com/office/drawing/2014/main" val="1732587944"/>
                  </a:ext>
                </a:extLst>
              </a:tr>
              <a:tr h="302693">
                <a:tc>
                  <a:txBody>
                    <a:bodyPr/>
                    <a:lstStyle/>
                    <a:p>
                      <a:pPr>
                        <a:lnSpc>
                          <a:spcPct val="107000"/>
                        </a:lnSpc>
                      </a:pPr>
                      <a:r>
                        <a:rPr lang="en-GB" sz="1800" kern="100">
                          <a:effectLst/>
                          <a:latin typeface="Calibri" panose="020F0502020204030204" pitchFamily="34" charset="0"/>
                          <a:ea typeface="Calibri" panose="020F0502020204030204" pitchFamily="34" charset="0"/>
                          <a:cs typeface="Times New Roman" panose="02020603050405020304" pitchFamily="18" charset="0"/>
                        </a:rPr>
                        <a:t>8</a:t>
                      </a:r>
                    </a:p>
                  </a:txBody>
                  <a:tcPr marL="68580" marR="68580" marT="0" marB="0"/>
                </a:tc>
                <a:tc>
                  <a:txBody>
                    <a:bodyPr/>
                    <a:lstStyle/>
                    <a:p>
                      <a:pPr>
                        <a:lnSpc>
                          <a:spcPct val="107000"/>
                        </a:lnSpc>
                      </a:pPr>
                      <a:r>
                        <a:rPr lang="en-GB" sz="1800" kern="100">
                          <a:effectLst/>
                          <a:latin typeface="Calibri" panose="020F0502020204030204" pitchFamily="34" charset="0"/>
                          <a:ea typeface="Calibri" panose="020F0502020204030204" pitchFamily="34" charset="0"/>
                          <a:cs typeface="Times New Roman" panose="02020603050405020304" pitchFamily="18" charset="0"/>
                        </a:rPr>
                        <a:t>Testing and validation of the AI models, feedback from ICS staff on outputs</a:t>
                      </a:r>
                    </a:p>
                  </a:txBody>
                  <a:tcPr marL="68580" marR="68580" marT="0" marB="0"/>
                </a:tc>
                <a:tc>
                  <a:txBody>
                    <a:bodyPr/>
                    <a:lstStyle/>
                    <a:p>
                      <a:pPr>
                        <a:lnSpc>
                          <a:spcPct val="107000"/>
                        </a:lnSpc>
                      </a:pPr>
                      <a:r>
                        <a:rPr lang="en-GB" sz="1800" kern="100">
                          <a:effectLst/>
                          <a:latin typeface="Calibri" panose="020F0502020204030204" pitchFamily="34" charset="0"/>
                          <a:ea typeface="Calibri" panose="020F0502020204030204" pitchFamily="34" charset="0"/>
                          <a:cs typeface="Times New Roman" panose="02020603050405020304" pitchFamily="18" charset="0"/>
                        </a:rPr>
                        <a:t>M18-M19</a:t>
                      </a:r>
                    </a:p>
                  </a:txBody>
                  <a:tcPr marL="68580" marR="68580" marT="0" marB="0"/>
                </a:tc>
                <a:extLst>
                  <a:ext uri="{0D108BD9-81ED-4DB2-BD59-A6C34878D82A}">
                    <a16:rowId xmlns:a16="http://schemas.microsoft.com/office/drawing/2014/main" val="1390301435"/>
                  </a:ext>
                </a:extLst>
              </a:tr>
              <a:tr h="302693">
                <a:tc>
                  <a:txBody>
                    <a:bodyPr/>
                    <a:lstStyle/>
                    <a:p>
                      <a:pPr>
                        <a:lnSpc>
                          <a:spcPct val="107000"/>
                        </a:lnSpc>
                      </a:pPr>
                      <a:r>
                        <a:rPr lang="en-GB" sz="1800" kern="100">
                          <a:effectLst/>
                          <a:latin typeface="Calibri" panose="020F0502020204030204" pitchFamily="34" charset="0"/>
                          <a:ea typeface="Calibri" panose="020F0502020204030204" pitchFamily="34" charset="0"/>
                          <a:cs typeface="Times New Roman" panose="02020603050405020304" pitchFamily="18" charset="0"/>
                        </a:rPr>
                        <a:t>9</a:t>
                      </a:r>
                    </a:p>
                  </a:txBody>
                  <a:tcPr marL="68580" marR="68580" marT="0" marB="0"/>
                </a:tc>
                <a:tc>
                  <a:txBody>
                    <a:bodyPr/>
                    <a:lstStyle/>
                    <a:p>
                      <a:pPr>
                        <a:lnSpc>
                          <a:spcPct val="107000"/>
                        </a:lnSpc>
                      </a:pPr>
                      <a:r>
                        <a:rPr lang="en-GB" sz="1800" kern="100">
                          <a:effectLst/>
                          <a:latin typeface="Calibri" panose="020F0502020204030204" pitchFamily="34" charset="0"/>
                          <a:ea typeface="Calibri" panose="020F0502020204030204" pitchFamily="34" charset="0"/>
                          <a:cs typeface="Times New Roman" panose="02020603050405020304" pitchFamily="18" charset="0"/>
                        </a:rPr>
                        <a:t>Optimisation of AI models and GUI based on ICS feedback</a:t>
                      </a:r>
                    </a:p>
                  </a:txBody>
                  <a:tcPr marL="68580" marR="68580" marT="0" marB="0"/>
                </a:tc>
                <a:tc>
                  <a:txBody>
                    <a:bodyPr/>
                    <a:lstStyle/>
                    <a:p>
                      <a:pPr>
                        <a:lnSpc>
                          <a:spcPct val="107000"/>
                        </a:lnSpc>
                      </a:pPr>
                      <a:r>
                        <a:rPr lang="en-GB" sz="1800" kern="100">
                          <a:effectLst/>
                          <a:latin typeface="Calibri" panose="020F0502020204030204" pitchFamily="34" charset="0"/>
                          <a:ea typeface="Calibri" panose="020F0502020204030204" pitchFamily="34" charset="0"/>
                          <a:cs typeface="Times New Roman" panose="02020603050405020304" pitchFamily="18" charset="0"/>
                        </a:rPr>
                        <a:t>M20-M22</a:t>
                      </a:r>
                    </a:p>
                  </a:txBody>
                  <a:tcPr marL="68580" marR="68580" marT="0" marB="0"/>
                </a:tc>
                <a:extLst>
                  <a:ext uri="{0D108BD9-81ED-4DB2-BD59-A6C34878D82A}">
                    <a16:rowId xmlns:a16="http://schemas.microsoft.com/office/drawing/2014/main" val="1483053628"/>
                  </a:ext>
                </a:extLst>
              </a:tr>
              <a:tr h="302693">
                <a:tc>
                  <a:txBody>
                    <a:bodyPr/>
                    <a:lstStyle/>
                    <a:p>
                      <a:pPr>
                        <a:lnSpc>
                          <a:spcPct val="107000"/>
                        </a:lnSpc>
                      </a:pPr>
                      <a:r>
                        <a:rPr lang="en-GB" sz="1800" kern="100">
                          <a:effectLst/>
                          <a:latin typeface="Calibri" panose="020F0502020204030204" pitchFamily="34" charset="0"/>
                          <a:ea typeface="Calibri" panose="020F0502020204030204" pitchFamily="34" charset="0"/>
                          <a:cs typeface="Times New Roman" panose="02020603050405020304" pitchFamily="18" charset="0"/>
                        </a:rPr>
                        <a:t>10</a:t>
                      </a:r>
                    </a:p>
                  </a:txBody>
                  <a:tcPr marL="68580" marR="68580" marT="0" marB="0"/>
                </a:tc>
                <a:tc>
                  <a:txBody>
                    <a:bodyPr/>
                    <a:lstStyle/>
                    <a:p>
                      <a:pPr>
                        <a:lnSpc>
                          <a:spcPct val="107000"/>
                        </a:lnSpc>
                      </a:pPr>
                      <a:r>
                        <a:rPr lang="en-GB" sz="1800" kern="100">
                          <a:effectLst/>
                          <a:latin typeface="Calibri" panose="020F0502020204030204" pitchFamily="34" charset="0"/>
                          <a:ea typeface="Calibri" panose="020F0502020204030204" pitchFamily="34" charset="0"/>
                          <a:cs typeface="Times New Roman" panose="02020603050405020304" pitchFamily="18" charset="0"/>
                        </a:rPr>
                        <a:t>Training of ICS staff on the usage of AI tools</a:t>
                      </a:r>
                    </a:p>
                  </a:txBody>
                  <a:tcPr marL="68580" marR="68580" marT="0" marB="0"/>
                </a:tc>
                <a:tc>
                  <a:txBody>
                    <a:bodyPr/>
                    <a:lstStyle/>
                    <a:p>
                      <a:pPr>
                        <a:lnSpc>
                          <a:spcPct val="107000"/>
                        </a:lnSpc>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M18-M24</a:t>
                      </a:r>
                    </a:p>
                  </a:txBody>
                  <a:tcPr marL="68580" marR="68580" marT="0" marB="0"/>
                </a:tc>
                <a:extLst>
                  <a:ext uri="{0D108BD9-81ED-4DB2-BD59-A6C34878D82A}">
                    <a16:rowId xmlns:a16="http://schemas.microsoft.com/office/drawing/2014/main" val="1217907840"/>
                  </a:ext>
                </a:extLst>
              </a:tr>
            </a:tbl>
          </a:graphicData>
        </a:graphic>
      </p:graphicFrame>
    </p:spTree>
    <p:extLst>
      <p:ext uri="{BB962C8B-B14F-4D97-AF65-F5344CB8AC3E}">
        <p14:creationId xmlns:p14="http://schemas.microsoft.com/office/powerpoint/2010/main" val="2883187341"/>
      </p:ext>
    </p:extLst>
  </p:cSld>
  <p:clrMapOvr>
    <a:masterClrMapping/>
  </p:clrMapOvr>
</p:sld>
</file>

<file path=ppt/theme/theme1.xml><?xml version="1.0" encoding="utf-8"?>
<a:theme xmlns:a="http://schemas.openxmlformats.org/drawingml/2006/main" name="Office Theme">
  <a:themeElements>
    <a:clrScheme name="HWEICS">
      <a:dk1>
        <a:srgbClr val="000000"/>
      </a:dk1>
      <a:lt1>
        <a:srgbClr val="FFFFFF"/>
      </a:lt1>
      <a:dk2>
        <a:srgbClr val="007265"/>
      </a:dk2>
      <a:lt2>
        <a:srgbClr val="E7E6E6"/>
      </a:lt2>
      <a:accent1>
        <a:srgbClr val="FF504E"/>
      </a:accent1>
      <a:accent2>
        <a:srgbClr val="009CD8"/>
      </a:accent2>
      <a:accent3>
        <a:srgbClr val="70309F"/>
      </a:accent3>
      <a:accent4>
        <a:srgbClr val="F46403"/>
      </a:accent4>
      <a:accent5>
        <a:srgbClr val="AE2572"/>
      </a:accent5>
      <a:accent6>
        <a:srgbClr val="FEC000"/>
      </a:accent6>
      <a:hlink>
        <a:srgbClr val="00B2F6"/>
      </a:hlink>
      <a:folHlink>
        <a:srgbClr val="E3309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1a7401be-bd63-4339-a86f-62c8d1155866">
      <UserInfo>
        <DisplayName>MULLINS, Charlotte (NHS HERTFORDSHIRE AND WEST ESSEX ICB - 07H)</DisplayName>
        <AccountId>18</AccountId>
        <AccountType/>
      </UserInfo>
      <UserInfo>
        <DisplayName>WILLIAMSON, Sam (NHS HERTFORDSHIRE AND WEST ESSEX ICB - 06K)</DisplayName>
        <AccountId>14</AccountId>
        <AccountType/>
      </UserInfo>
      <UserInfo>
        <DisplayName>ONAL, Bashak (NHS HERTFORDSHIRE AND WEST ESSEX ICB - 06N)</DisplayName>
        <AccountId>19</AccountId>
        <AccountType/>
      </UserInfo>
    </SharedWithUsers>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7E2A8CA0C064046A9F7D5A252ECA96A" ma:contentTypeVersion="7" ma:contentTypeDescription="Create a new document." ma:contentTypeScope="" ma:versionID="8a7caa8cd4d248cd987e0be3b6252874">
  <xsd:schema xmlns:xsd="http://www.w3.org/2001/XMLSchema" xmlns:xs="http://www.w3.org/2001/XMLSchema" xmlns:p="http://schemas.microsoft.com/office/2006/metadata/properties" xmlns:ns1="http://schemas.microsoft.com/sharepoint/v3" xmlns:ns2="f847bd84-b5a4-4d67-8b73-f41b5d41233a" xmlns:ns3="1a7401be-bd63-4339-a86f-62c8d1155866" targetNamespace="http://schemas.microsoft.com/office/2006/metadata/properties" ma:root="true" ma:fieldsID="e1cb6f45592191c079686644b5730099" ns1:_="" ns2:_="" ns3:_="">
    <xsd:import namespace="http://schemas.microsoft.com/sharepoint/v3"/>
    <xsd:import namespace="f847bd84-b5a4-4d67-8b73-f41b5d41233a"/>
    <xsd:import namespace="1a7401be-bd63-4339-a86f-62c8d115586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1:_ip_UnifiedCompliancePolicyProperties" minOccurs="0"/>
                <xsd:element ref="ns1:_ip_UnifiedCompliancePolicyUIAc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1" nillable="true" ma:displayName="Unified Compliance Policy Properties" ma:hidden="true" ma:internalName="_ip_UnifiedCompliancePolicyProperties">
      <xsd:simpleType>
        <xsd:restriction base="dms:Note"/>
      </xsd:simpleType>
    </xsd:element>
    <xsd:element name="_ip_UnifiedCompliancePolicyUIAction" ma:index="1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847bd84-b5a4-4d67-8b73-f41b5d4123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a7401be-bd63-4339-a86f-62c8d1155866"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63E3DE3-3492-412F-99B5-9A0002B1A2CC}">
  <ds:schemaRefs>
    <ds:schemaRef ds:uri="http://schemas.microsoft.com/office/2006/documentManagement/types"/>
    <ds:schemaRef ds:uri="http://www.w3.org/XML/1998/namespace"/>
    <ds:schemaRef ds:uri="http://purl.org/dc/dcmitype/"/>
    <ds:schemaRef ds:uri="http://schemas.microsoft.com/sharepoint/v3"/>
    <ds:schemaRef ds:uri="http://purl.org/dc/terms/"/>
    <ds:schemaRef ds:uri="http://purl.org/dc/elements/1.1/"/>
    <ds:schemaRef ds:uri="http://schemas.microsoft.com/office/infopath/2007/PartnerControls"/>
    <ds:schemaRef ds:uri="f847bd84-b5a4-4d67-8b73-f41b5d41233a"/>
    <ds:schemaRef ds:uri="http://schemas.openxmlformats.org/package/2006/metadata/core-properties"/>
    <ds:schemaRef ds:uri="1a7401be-bd63-4339-a86f-62c8d1155866"/>
    <ds:schemaRef ds:uri="http://schemas.microsoft.com/office/2006/metadata/properties"/>
  </ds:schemaRefs>
</ds:datastoreItem>
</file>

<file path=customXml/itemProps2.xml><?xml version="1.0" encoding="utf-8"?>
<ds:datastoreItem xmlns:ds="http://schemas.openxmlformats.org/officeDocument/2006/customXml" ds:itemID="{59D9A426-6624-4FC7-ACE3-802CEEBB96F0}">
  <ds:schemaRefs>
    <ds:schemaRef ds:uri="http://schemas.microsoft.com/sharepoint/v3/contenttype/forms"/>
  </ds:schemaRefs>
</ds:datastoreItem>
</file>

<file path=customXml/itemProps3.xml><?xml version="1.0" encoding="utf-8"?>
<ds:datastoreItem xmlns:ds="http://schemas.openxmlformats.org/officeDocument/2006/customXml" ds:itemID="{4C43D557-F703-4D78-9B8C-C8B2ED36EEF2}">
  <ds:schemaRefs>
    <ds:schemaRef ds:uri="1a7401be-bd63-4339-a86f-62c8d1155866"/>
    <ds:schemaRef ds:uri="f847bd84-b5a4-4d67-8b73-f41b5d41233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otalTime>167</TotalTime>
  <Words>1297</Words>
  <Application>Microsoft Office PowerPoint</Application>
  <PresentationFormat>Widescreen</PresentationFormat>
  <Paragraphs>112</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Times New Roman</vt:lpstr>
      <vt:lpstr>Office Theme</vt:lpstr>
      <vt:lpstr>University of Hertfordshire ICS Partnership  EPIIC Conference, 24th June 2024   Healthcare Demands Modelling and Forecasting using Artificial Intelligence  Charlotte Mullins, Dr Sam Williamson (NHS Herts and West Essex ICB) Dr Iosif Mporas, Prof. Pandelis Kourtessis (University of Hertfordshire)</vt:lpstr>
      <vt:lpstr>Introduction  </vt:lpstr>
      <vt:lpstr>Analytical Challenges</vt:lpstr>
      <vt:lpstr>Benefits of partnership analytical work</vt:lpstr>
      <vt:lpstr>Expected Outcomes</vt:lpstr>
      <vt:lpstr>UH Solution (1/2)</vt:lpstr>
      <vt:lpstr>UH Solution (2/2)</vt:lpstr>
      <vt:lpstr>DoW for the Health Management subtask</vt:lpstr>
      <vt:lpstr>DoW for the Patient Modelling subtask</vt:lpstr>
      <vt:lpstr>University of Hertfordshire ICS Partnership  EPIIC Conference, 24th June 2024     Thank you for your attention!  Charlotte Mullins, Dr Sam Williamson (NHS Herts and West Essex ICB) Dr Iosif Mporas, Prof. Pandelis Kourtessis (University of Hertfordshire)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 Leech</dc:creator>
  <cp:lastModifiedBy>Iosif Mporas</cp:lastModifiedBy>
  <cp:revision>9</cp:revision>
  <dcterms:created xsi:type="dcterms:W3CDTF">2022-06-20T11:05:21Z</dcterms:created>
  <dcterms:modified xsi:type="dcterms:W3CDTF">2024-05-30T19:26:13Z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0x01010007E2A8CA0C064046A9F7D5A252ECA96A</vt:lpwstr>
  </property>
</Properties>
</file>