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310" r:id="rId5"/>
    <p:sldId id="256" r:id="rId6"/>
    <p:sldId id="314" r:id="rId7"/>
    <p:sldId id="317" r:id="rId8"/>
    <p:sldId id="318" r:id="rId9"/>
    <p:sldId id="319" r:id="rId10"/>
    <p:sldId id="316" r:id="rId11"/>
    <p:sldId id="321" r:id="rId12"/>
    <p:sldId id="322" r:id="rId13"/>
    <p:sldId id="323" r:id="rId14"/>
    <p:sldId id="324" r:id="rId15"/>
    <p:sldId id="325" r:id="rId16"/>
    <p:sldId id="326" r:id="rId17"/>
    <p:sldId id="327" r:id="rId18"/>
    <p:sldId id="328" r:id="rId19"/>
  </p:sldIdLst>
  <p:sldSz cx="12192000" cy="6858000"/>
  <p:notesSz cx="6858000" cy="9144000"/>
  <p:embeddedFontLst>
    <p:embeddedFont>
      <p:font typeface="Arial Nova Cond" panose="020B0506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3875A4-288B-CE2C-724B-E9D90C9D2C62}" name="Karen Hinton" initials="KH" userId="S::E1001129@UOS.AC.UK::0be05bb2-3239-49af-8bda-3048273527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BF0B"/>
    <a:srgbClr val="333333"/>
    <a:srgbClr val="D0D0D0"/>
    <a:srgbClr val="FC4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9588" autoAdjust="0"/>
  </p:normalViewPr>
  <p:slideViewPr>
    <p:cSldViewPr snapToGrid="0">
      <p:cViewPr>
        <p:scale>
          <a:sx n="60" d="100"/>
          <a:sy n="60" d="100"/>
        </p:scale>
        <p:origin x="2706" y="9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CCFBD-B2A2-42AA-80F1-1DB489DA44F9}" type="datetimeFigureOut">
              <a:t>3/13/2025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5A45D-5FF8-48B4-9170-5FC3A60F7FAF}" type="slidenum">
              <a:t>‹#›</a:t>
            </a:fld>
            <a:endParaRPr lang="en-GB"/>
          </a:p>
        </p:txBody>
      </p:sp>
    </p:spTree>
    <p:extLst>
      <p:ext uri="{BB962C8B-B14F-4D97-AF65-F5344CB8AC3E}">
        <p14:creationId xmlns:p14="http://schemas.microsoft.com/office/powerpoint/2010/main" val="236101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1</a:t>
            </a:fld>
            <a:endParaRPr lang="en-GB"/>
          </a:p>
        </p:txBody>
      </p:sp>
    </p:spTree>
    <p:extLst>
      <p:ext uri="{BB962C8B-B14F-4D97-AF65-F5344CB8AC3E}">
        <p14:creationId xmlns:p14="http://schemas.microsoft.com/office/powerpoint/2010/main" val="209716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15</a:t>
            </a:fld>
            <a:endParaRPr lang="en-GB"/>
          </a:p>
        </p:txBody>
      </p:sp>
    </p:spTree>
    <p:extLst>
      <p:ext uri="{BB962C8B-B14F-4D97-AF65-F5344CB8AC3E}">
        <p14:creationId xmlns:p14="http://schemas.microsoft.com/office/powerpoint/2010/main" val="216889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2</a:t>
            </a:fld>
            <a:endParaRPr lang="en-GB"/>
          </a:p>
        </p:txBody>
      </p:sp>
    </p:spTree>
    <p:extLst>
      <p:ext uri="{BB962C8B-B14F-4D97-AF65-F5344CB8AC3E}">
        <p14:creationId xmlns:p14="http://schemas.microsoft.com/office/powerpoint/2010/main" val="355795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4</a:t>
            </a:fld>
            <a:endParaRPr lang="en-GB"/>
          </a:p>
        </p:txBody>
      </p:sp>
    </p:spTree>
    <p:extLst>
      <p:ext uri="{BB962C8B-B14F-4D97-AF65-F5344CB8AC3E}">
        <p14:creationId xmlns:p14="http://schemas.microsoft.com/office/powerpoint/2010/main" val="28497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5</a:t>
            </a:fld>
            <a:endParaRPr lang="en-GB"/>
          </a:p>
        </p:txBody>
      </p:sp>
    </p:spTree>
    <p:extLst>
      <p:ext uri="{BB962C8B-B14F-4D97-AF65-F5344CB8AC3E}">
        <p14:creationId xmlns:p14="http://schemas.microsoft.com/office/powerpoint/2010/main" val="160909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6</a:t>
            </a:fld>
            <a:endParaRPr lang="en-GB"/>
          </a:p>
        </p:txBody>
      </p:sp>
    </p:spTree>
    <p:extLst>
      <p:ext uri="{BB962C8B-B14F-4D97-AF65-F5344CB8AC3E}">
        <p14:creationId xmlns:p14="http://schemas.microsoft.com/office/powerpoint/2010/main" val="329573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9</a:t>
            </a:fld>
            <a:endParaRPr lang="en-GB"/>
          </a:p>
        </p:txBody>
      </p:sp>
    </p:spTree>
    <p:extLst>
      <p:ext uri="{BB962C8B-B14F-4D97-AF65-F5344CB8AC3E}">
        <p14:creationId xmlns:p14="http://schemas.microsoft.com/office/powerpoint/2010/main" val="327835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10</a:t>
            </a:fld>
            <a:endParaRPr lang="en-GB"/>
          </a:p>
        </p:txBody>
      </p:sp>
    </p:spTree>
    <p:extLst>
      <p:ext uri="{BB962C8B-B14F-4D97-AF65-F5344CB8AC3E}">
        <p14:creationId xmlns:p14="http://schemas.microsoft.com/office/powerpoint/2010/main" val="110890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11</a:t>
            </a:fld>
            <a:endParaRPr lang="en-GB"/>
          </a:p>
        </p:txBody>
      </p:sp>
    </p:spTree>
    <p:extLst>
      <p:ext uri="{BB962C8B-B14F-4D97-AF65-F5344CB8AC3E}">
        <p14:creationId xmlns:p14="http://schemas.microsoft.com/office/powerpoint/2010/main" val="227621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65A45D-5FF8-48B4-9170-5FC3A60F7FAF}" type="slidenum">
              <a:rPr lang="en-GB" smtClean="0"/>
              <a:t>14</a:t>
            </a:fld>
            <a:endParaRPr lang="en-GB"/>
          </a:p>
        </p:txBody>
      </p:sp>
    </p:spTree>
    <p:extLst>
      <p:ext uri="{BB962C8B-B14F-4D97-AF65-F5344CB8AC3E}">
        <p14:creationId xmlns:p14="http://schemas.microsoft.com/office/powerpoint/2010/main" val="429068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12E537-92F7-4AE5-B4A1-21B0302BF8D3}"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44372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12E537-92F7-4AE5-B4A1-21B0302BF8D3}"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3249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12E537-92F7-4AE5-B4A1-21B0302BF8D3}"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119738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064400" cy="2709000"/>
          </a:xfrm>
        </p:spPr>
        <p:txBody>
          <a:bodyPr/>
          <a:lstStyle/>
          <a:p>
            <a:endParaRPr lang="en-GB"/>
          </a:p>
        </p:txBody>
      </p:sp>
      <p:sp>
        <p:nvSpPr>
          <p:cNvPr id="8" name="Picture Placeholder 6"/>
          <p:cNvSpPr>
            <a:spLocks noGrp="1"/>
          </p:cNvSpPr>
          <p:nvPr>
            <p:ph type="pic" sz="quarter" idx="14"/>
          </p:nvPr>
        </p:nvSpPr>
        <p:spPr>
          <a:xfrm>
            <a:off x="8127600" y="0"/>
            <a:ext cx="4064400" cy="2709000"/>
          </a:xfrm>
        </p:spPr>
        <p:txBody>
          <a:bodyPr/>
          <a:lstStyle/>
          <a:p>
            <a:endParaRPr lang="en-GB"/>
          </a:p>
        </p:txBody>
      </p:sp>
      <p:sp>
        <p:nvSpPr>
          <p:cNvPr id="9" name="Picture Placeholder 6"/>
          <p:cNvSpPr>
            <a:spLocks noGrp="1"/>
          </p:cNvSpPr>
          <p:nvPr>
            <p:ph type="pic" sz="quarter" idx="15"/>
          </p:nvPr>
        </p:nvSpPr>
        <p:spPr>
          <a:xfrm>
            <a:off x="4065600" y="0"/>
            <a:ext cx="4060800" cy="2709000"/>
          </a:xfrm>
        </p:spPr>
        <p:txBody>
          <a:bodyPr/>
          <a:lstStyle/>
          <a:p>
            <a:endParaRPr lang="en-GB"/>
          </a:p>
        </p:txBody>
      </p:sp>
    </p:spTree>
    <p:extLst>
      <p:ext uri="{BB962C8B-B14F-4D97-AF65-F5344CB8AC3E}">
        <p14:creationId xmlns:p14="http://schemas.microsoft.com/office/powerpoint/2010/main" val="132872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6"/>
          <p:cNvSpPr>
            <a:spLocks noGrp="1"/>
          </p:cNvSpPr>
          <p:nvPr>
            <p:ph type="pic" sz="quarter" idx="14"/>
          </p:nvPr>
        </p:nvSpPr>
        <p:spPr>
          <a:xfrm>
            <a:off x="6096000" y="819000"/>
            <a:ext cx="5040000" cy="6039000"/>
          </a:xfrm>
        </p:spPr>
        <p:txBody>
          <a:bodyPr/>
          <a:lstStyle/>
          <a:p>
            <a:endParaRPr lang="en-GB"/>
          </a:p>
        </p:txBody>
      </p:sp>
    </p:spTree>
    <p:extLst>
      <p:ext uri="{BB962C8B-B14F-4D97-AF65-F5344CB8AC3E}">
        <p14:creationId xmlns:p14="http://schemas.microsoft.com/office/powerpoint/2010/main" val="407973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12E537-92F7-4AE5-B4A1-21B0302BF8D3}"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295040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2E537-92F7-4AE5-B4A1-21B0302BF8D3}"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197922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12E537-92F7-4AE5-B4A1-21B0302BF8D3}"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172120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12E537-92F7-4AE5-B4A1-21B0302BF8D3}"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147605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12E537-92F7-4AE5-B4A1-21B0302BF8D3}"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425235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2E537-92F7-4AE5-B4A1-21B0302BF8D3}"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215548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2E537-92F7-4AE5-B4A1-21B0302BF8D3}"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251603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2E537-92F7-4AE5-B4A1-21B0302BF8D3}"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CD45E-3886-4EF6-AC20-3B79CC08932D}" type="slidenum">
              <a:rPr lang="en-GB" smtClean="0"/>
              <a:t>‹#›</a:t>
            </a:fld>
            <a:endParaRPr lang="en-GB"/>
          </a:p>
        </p:txBody>
      </p:sp>
    </p:spTree>
    <p:extLst>
      <p:ext uri="{BB962C8B-B14F-4D97-AF65-F5344CB8AC3E}">
        <p14:creationId xmlns:p14="http://schemas.microsoft.com/office/powerpoint/2010/main" val="283829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2E537-92F7-4AE5-B4A1-21B0302BF8D3}" type="datetimeFigureOut">
              <a:rPr lang="en-GB" smtClean="0"/>
              <a:t>13/03/2025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CD45E-3886-4EF6-AC20-3B79CC08932D}" type="slidenum">
              <a:rPr lang="en-GB" smtClean="0"/>
              <a:t>‹#›</a:t>
            </a:fld>
            <a:endParaRPr lang="en-GB"/>
          </a:p>
        </p:txBody>
      </p:sp>
    </p:spTree>
    <p:extLst>
      <p:ext uri="{BB962C8B-B14F-4D97-AF65-F5344CB8AC3E}">
        <p14:creationId xmlns:p14="http://schemas.microsoft.com/office/powerpoint/2010/main" val="205163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ukpropertyforums.com/topping-out-reached-at-the-place-great-yarmout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ukpropertyforums.com/topping-out-reached-at-the-place-great-yarmout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ukpropertyforums.com/topping-out-reached-at-the-place-great-yarmou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scape.co.uk/news/topping-out-celebrated-at-the-place-in-great-yarmouth"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universitycompare.com/universities/university-of-suffolk"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geograph.org.uk/photo/297397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greatyarmouthceilings.co.uk/our-projects/the-place-great-yarmouth/"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3DA629-91FD-A1EA-DC4A-221B2FF72A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066" t="37790" r="25032" b="6831"/>
          <a:stretch/>
        </p:blipFill>
        <p:spPr>
          <a:xfrm>
            <a:off x="-1" y="-1"/>
            <a:ext cx="12192001" cy="6877385"/>
          </a:xfrm>
          <a:prstGeom prst="rect">
            <a:avLst/>
          </a:prstGeom>
        </p:spPr>
      </p:pic>
      <p:sp>
        <p:nvSpPr>
          <p:cNvPr id="6" name="Rectangle 5">
            <a:extLst>
              <a:ext uri="{FF2B5EF4-FFF2-40B4-BE49-F238E27FC236}">
                <a16:creationId xmlns:a16="http://schemas.microsoft.com/office/drawing/2014/main" id="{5ABD4DBB-E431-383B-A584-519593EA656B}"/>
              </a:ext>
            </a:extLst>
          </p:cNvPr>
          <p:cNvSpPr/>
          <p:nvPr/>
        </p:nvSpPr>
        <p:spPr>
          <a:xfrm>
            <a:off x="0" y="0"/>
            <a:ext cx="12192000" cy="6877384"/>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09B79563-E613-967A-2CD1-A55299955F81}"/>
              </a:ext>
            </a:extLst>
          </p:cNvPr>
          <p:cNvSpPr txBox="1">
            <a:spLocks/>
          </p:cNvSpPr>
          <p:nvPr/>
        </p:nvSpPr>
        <p:spPr>
          <a:xfrm>
            <a:off x="545192" y="1971821"/>
            <a:ext cx="6069184"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7000"/>
              </a:lnSpc>
            </a:pPr>
            <a:r>
              <a:rPr lang="en-GB" sz="7200" b="1" dirty="0">
                <a:solidFill>
                  <a:srgbClr val="FFC000"/>
                </a:solidFill>
                <a:latin typeface="Arial Nova Cond"/>
                <a:ea typeface="Sharp Sans No1 Bold" charset="0"/>
                <a:cs typeface="Sharp Sans No1 Bold" charset="0"/>
              </a:rPr>
              <a:t>The Place  Great Yarmouth</a:t>
            </a:r>
            <a:endParaRPr lang="en-GB" sz="9600" b="1" dirty="0">
              <a:solidFill>
                <a:srgbClr val="FFC000"/>
              </a:solidFill>
              <a:latin typeface="Arial Nova Cond"/>
              <a:ea typeface="Sharp Sans No1 Bold" charset="0"/>
              <a:cs typeface="Sharp Sans No1 Bold" charset="0"/>
            </a:endParaRPr>
          </a:p>
        </p:txBody>
      </p:sp>
      <p:cxnSp>
        <p:nvCxnSpPr>
          <p:cNvPr id="8" name="Straight Connector 7">
            <a:extLst>
              <a:ext uri="{FF2B5EF4-FFF2-40B4-BE49-F238E27FC236}">
                <a16:creationId xmlns:a16="http://schemas.microsoft.com/office/drawing/2014/main" id="{53CE422B-86FC-38E7-113E-00E0774B62C2}"/>
              </a:ext>
            </a:extLst>
          </p:cNvPr>
          <p:cNvCxnSpPr/>
          <p:nvPr/>
        </p:nvCxnSpPr>
        <p:spPr>
          <a:xfrm>
            <a:off x="7105935" y="1370463"/>
            <a:ext cx="0" cy="41170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A347-85EB-37D8-D39D-C959974E1394}"/>
              </a:ext>
            </a:extLst>
          </p:cNvPr>
          <p:cNvSpPr txBox="1"/>
          <p:nvPr/>
        </p:nvSpPr>
        <p:spPr>
          <a:xfrm>
            <a:off x="1194899" y="4184447"/>
            <a:ext cx="5427498" cy="369332"/>
          </a:xfrm>
          <a:prstGeom prst="rect">
            <a:avLst/>
          </a:prstGeom>
          <a:noFill/>
        </p:spPr>
        <p:txBody>
          <a:bodyPr wrap="square" rtlCol="0">
            <a:spAutoFit/>
          </a:bodyPr>
          <a:lstStyle/>
          <a:p>
            <a:pPr algn="r"/>
            <a:r>
              <a:rPr lang="en-US" sz="1800" b="1" dirty="0">
                <a:solidFill>
                  <a:schemeClr val="bg1"/>
                </a:solidFill>
                <a:latin typeface="Arial Nova Cond" panose="020B0506020202020204" pitchFamily="34" charset="0"/>
              </a:rPr>
              <a:t>Overview of development and student initiatives</a:t>
            </a:r>
          </a:p>
        </p:txBody>
      </p:sp>
      <p:sp>
        <p:nvSpPr>
          <p:cNvPr id="11" name="TextBox 10">
            <a:extLst>
              <a:ext uri="{FF2B5EF4-FFF2-40B4-BE49-F238E27FC236}">
                <a16:creationId xmlns:a16="http://schemas.microsoft.com/office/drawing/2014/main" id="{9BC2DE5B-AB9E-4C4A-65F2-9CB20C3135DA}"/>
              </a:ext>
            </a:extLst>
          </p:cNvPr>
          <p:cNvSpPr txBox="1"/>
          <p:nvPr/>
        </p:nvSpPr>
        <p:spPr>
          <a:xfrm>
            <a:off x="1889976" y="4639214"/>
            <a:ext cx="4732421" cy="646331"/>
          </a:xfrm>
          <a:prstGeom prst="rect">
            <a:avLst/>
          </a:prstGeom>
          <a:noFill/>
        </p:spPr>
        <p:txBody>
          <a:bodyPr wrap="square" rtlCol="0">
            <a:spAutoFit/>
          </a:bodyPr>
          <a:lstStyle/>
          <a:p>
            <a:pPr algn="r"/>
            <a:r>
              <a:rPr lang="en-US" sz="1800" dirty="0">
                <a:solidFill>
                  <a:schemeClr val="bg1"/>
                </a:solidFill>
              </a:rPr>
              <a:t>Sam Chenery-Morris and Mandi Syrett</a:t>
            </a:r>
          </a:p>
          <a:p>
            <a:pPr algn="r"/>
            <a:endParaRPr lang="en-GB" dirty="0"/>
          </a:p>
        </p:txBody>
      </p:sp>
      <p:pic>
        <p:nvPicPr>
          <p:cNvPr id="13" name="Picture 12" descr="A logo on a black background&#10;&#10;Description automatically generated">
            <a:extLst>
              <a:ext uri="{FF2B5EF4-FFF2-40B4-BE49-F238E27FC236}">
                <a16:creationId xmlns:a16="http://schemas.microsoft.com/office/drawing/2014/main" id="{B42B61AD-ED56-0242-C856-660638F9A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104" y="2340741"/>
            <a:ext cx="4152713" cy="2018680"/>
          </a:xfrm>
          <a:prstGeom prst="rect">
            <a:avLst/>
          </a:prstGeom>
        </p:spPr>
      </p:pic>
    </p:spTree>
    <p:extLst>
      <p:ext uri="{BB962C8B-B14F-4D97-AF65-F5344CB8AC3E}">
        <p14:creationId xmlns:p14="http://schemas.microsoft.com/office/powerpoint/2010/main" val="129369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7" y="1137601"/>
            <a:ext cx="9448455"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Collaboration and Customer Experience</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7953290"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6076363"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Collaborative Institutions</a:t>
            </a:r>
            <a:br>
              <a:rPr lang="en-GB" sz="1800" dirty="0">
                <a:solidFill>
                  <a:schemeClr val="bg1"/>
                </a:solidFill>
                <a:latin typeface="Arial Nova Cond"/>
              </a:rPr>
            </a:br>
            <a:r>
              <a:rPr lang="en-GB" sz="1800" dirty="0">
                <a:solidFill>
                  <a:schemeClr val="bg1"/>
                </a:solidFill>
                <a:latin typeface="Arial Nova Cond"/>
              </a:rPr>
              <a:t>Collaboration between the library, Norfolk Adult Education, ECC, and UoS enhances the customer experience for prospective learners.</a:t>
            </a:r>
          </a:p>
          <a:p>
            <a:pPr marL="0" indent="0">
              <a:lnSpc>
                <a:spcPct val="100000"/>
              </a:lnSpc>
              <a:buNone/>
            </a:pPr>
            <a:r>
              <a:rPr lang="en-GB" sz="1800" b="1" dirty="0">
                <a:solidFill>
                  <a:srgbClr val="FFBF0B"/>
                </a:solidFill>
                <a:latin typeface="Arial Nova Cond"/>
              </a:rPr>
              <a:t>Key Point of Contact</a:t>
            </a:r>
            <a:br>
              <a:rPr lang="en-GB" sz="1800" dirty="0">
                <a:solidFill>
                  <a:schemeClr val="bg1"/>
                </a:solidFill>
                <a:latin typeface="Arial Nova Cond"/>
              </a:rPr>
            </a:br>
            <a:r>
              <a:rPr lang="en-GB" sz="1800" dirty="0">
                <a:solidFill>
                  <a:schemeClr val="bg1"/>
                </a:solidFill>
                <a:latin typeface="Arial Nova Cond"/>
              </a:rPr>
              <a:t>A shared post at the GF level will serve as a key point of contact for learner inquiries, streamlining support.</a:t>
            </a:r>
          </a:p>
          <a:p>
            <a:pPr marL="0" indent="0">
              <a:lnSpc>
                <a:spcPct val="100000"/>
              </a:lnSpc>
              <a:buNone/>
            </a:pPr>
            <a:r>
              <a:rPr lang="en-GB" sz="1800" b="1" dirty="0">
                <a:solidFill>
                  <a:srgbClr val="FFBF0B"/>
                </a:solidFill>
                <a:latin typeface="Arial Nova Cond"/>
              </a:rPr>
              <a:t>Advanced Knowledge Sharing</a:t>
            </a:r>
            <a:br>
              <a:rPr lang="en-GB" sz="1800" dirty="0">
                <a:solidFill>
                  <a:schemeClr val="bg1"/>
                </a:solidFill>
                <a:latin typeface="Arial Nova Cond"/>
              </a:rPr>
            </a:br>
            <a:r>
              <a:rPr lang="en-GB" sz="1800" dirty="0">
                <a:solidFill>
                  <a:schemeClr val="bg1"/>
                </a:solidFill>
                <a:latin typeface="Arial Nova Cond"/>
              </a:rPr>
              <a:t>Collaboration on the 1st floor will ensure that inquiries are handled by knowledgeable staff from ECC and UoS.</a:t>
            </a:r>
          </a:p>
          <a:p>
            <a:pPr marL="0" indent="0">
              <a:lnSpc>
                <a:spcPct val="100000"/>
              </a:lnSpc>
              <a:buNone/>
            </a:pPr>
            <a:r>
              <a:rPr lang="en-GB" sz="1800" b="1" dirty="0">
                <a:solidFill>
                  <a:srgbClr val="FFBF0B"/>
                </a:solidFill>
                <a:latin typeface="Arial Nova Cond"/>
              </a:rPr>
              <a:t>Community Engagement</a:t>
            </a:r>
            <a:br>
              <a:rPr lang="en-GB" sz="1800" dirty="0">
                <a:solidFill>
                  <a:schemeClr val="bg1"/>
                </a:solidFill>
                <a:latin typeface="Arial Nova Cond"/>
              </a:rPr>
            </a:br>
            <a:r>
              <a:rPr lang="en-GB" sz="1800" dirty="0">
                <a:solidFill>
                  <a:schemeClr val="bg1"/>
                </a:solidFill>
                <a:latin typeface="Arial Nova Cond"/>
              </a:rPr>
              <a:t>UoS aims to engage the community not only through direct courses but also by encouraging inquiries for higher education.</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3" name="Content Placeholder 4" descr="Business genius">
            <a:extLst>
              <a:ext uri="{FF2B5EF4-FFF2-40B4-BE49-F238E27FC236}">
                <a16:creationId xmlns:a16="http://schemas.microsoft.com/office/drawing/2014/main" id="{7E58B4BF-2273-A927-EFA6-8E5DEED175B9}"/>
              </a:ext>
            </a:extLst>
          </p:cNvPr>
          <p:cNvPicPr>
            <a:picLocks noChangeAspect="1"/>
          </p:cNvPicPr>
          <p:nvPr/>
        </p:nvPicPr>
        <p:blipFill>
          <a:blip r:embed="rId4"/>
          <a:srcRect l="5510" r="7691" b="-3"/>
          <a:stretch/>
        </p:blipFill>
        <p:spPr>
          <a:xfrm>
            <a:off x="7507704" y="2528095"/>
            <a:ext cx="3971251" cy="3202732"/>
          </a:xfrm>
          <a:prstGeom prst="rect">
            <a:avLst/>
          </a:prstGeom>
        </p:spPr>
      </p:pic>
    </p:spTree>
    <p:extLst>
      <p:ext uri="{BB962C8B-B14F-4D97-AF65-F5344CB8AC3E}">
        <p14:creationId xmlns:p14="http://schemas.microsoft.com/office/powerpoint/2010/main" val="288561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7" y="1137601"/>
            <a:ext cx="9448455"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University Of Suffolk Space</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5611142"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6076363"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chemeClr val="bg1"/>
                </a:solidFill>
                <a:latin typeface="Arial Nova Cond"/>
              </a:rPr>
              <a:t>A 12-person general teaching room</a:t>
            </a:r>
            <a:br>
              <a:rPr lang="en-GB" sz="1800" b="1" dirty="0">
                <a:solidFill>
                  <a:schemeClr val="bg1"/>
                </a:solidFill>
                <a:latin typeface="Arial Nova Cond"/>
              </a:rPr>
            </a:br>
            <a:r>
              <a:rPr lang="en-GB" sz="1800" b="1" dirty="0">
                <a:solidFill>
                  <a:schemeClr val="bg1"/>
                </a:solidFill>
                <a:latin typeface="Arial Nova Cond"/>
              </a:rPr>
              <a:t>A 18-person general teaching room</a:t>
            </a:r>
            <a:br>
              <a:rPr lang="en-GB" sz="1800" b="1" dirty="0">
                <a:solidFill>
                  <a:schemeClr val="bg1"/>
                </a:solidFill>
                <a:latin typeface="Arial Nova Cond"/>
              </a:rPr>
            </a:br>
            <a:r>
              <a:rPr lang="en-GB" sz="1800" b="1" dirty="0">
                <a:solidFill>
                  <a:schemeClr val="bg1"/>
                </a:solidFill>
                <a:latin typeface="Arial Nova Cond"/>
              </a:rPr>
              <a:t> </a:t>
            </a:r>
            <a:br>
              <a:rPr lang="en-GB" sz="1800" b="1" dirty="0">
                <a:solidFill>
                  <a:schemeClr val="bg1"/>
                </a:solidFill>
                <a:latin typeface="Arial Nova Cond"/>
              </a:rPr>
            </a:br>
            <a:r>
              <a:rPr lang="en-GB" sz="1800" b="1" dirty="0">
                <a:solidFill>
                  <a:schemeClr val="bg1"/>
                </a:solidFill>
                <a:latin typeface="Arial Nova Cond"/>
              </a:rPr>
              <a:t>A five bedded simulation ward</a:t>
            </a:r>
            <a:br>
              <a:rPr lang="en-GB" sz="1800" b="1" dirty="0">
                <a:solidFill>
                  <a:schemeClr val="bg1"/>
                </a:solidFill>
                <a:latin typeface="Arial Nova Cond"/>
              </a:rPr>
            </a:br>
            <a:r>
              <a:rPr lang="en-GB" sz="1800" b="1" dirty="0">
                <a:solidFill>
                  <a:schemeClr val="bg1"/>
                </a:solidFill>
                <a:latin typeface="Arial Nova Cond"/>
              </a:rPr>
              <a:t>An open collaboration / common room space suitable for c.8 people </a:t>
            </a: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7" name="Content Placeholder 20">
            <a:extLst>
              <a:ext uri="{FF2B5EF4-FFF2-40B4-BE49-F238E27FC236}">
                <a16:creationId xmlns:a16="http://schemas.microsoft.com/office/drawing/2014/main" id="{3119385A-3171-08E7-71DA-C6B7A95B8884}"/>
              </a:ext>
            </a:extLst>
          </p:cNvPr>
          <p:cNvPicPr>
            <a:picLocks noChangeAspect="1"/>
          </p:cNvPicPr>
          <p:nvPr/>
        </p:nvPicPr>
        <p:blipFill>
          <a:blip r:embed="rId4"/>
          <a:stretch>
            <a:fillRect/>
          </a:stretch>
        </p:blipFill>
        <p:spPr>
          <a:xfrm>
            <a:off x="7343204" y="1"/>
            <a:ext cx="4850665" cy="6858000"/>
          </a:xfrm>
          <a:prstGeom prst="rect">
            <a:avLst/>
          </a:prstGeom>
        </p:spPr>
      </p:pic>
    </p:spTree>
    <p:extLst>
      <p:ext uri="{BB962C8B-B14F-4D97-AF65-F5344CB8AC3E}">
        <p14:creationId xmlns:p14="http://schemas.microsoft.com/office/powerpoint/2010/main" val="98319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Together they thinking about solution to increase sales income">
            <a:extLst>
              <a:ext uri="{FF2B5EF4-FFF2-40B4-BE49-F238E27FC236}">
                <a16:creationId xmlns:a16="http://schemas.microsoft.com/office/drawing/2014/main" id="{17464D1B-67DB-D1F7-93D2-824275EDA04B}"/>
              </a:ext>
            </a:extLst>
          </p:cNvPr>
          <p:cNvPicPr>
            <a:picLocks noChangeAspect="1"/>
          </p:cNvPicPr>
          <p:nvPr/>
        </p:nvPicPr>
        <p:blipFill rotWithShape="1">
          <a:blip r:embed="rId2"/>
          <a:srcRect l="980" t="8199" r="16255" b="22056"/>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DCC0161-44D5-B40D-E268-4392C690C091}"/>
              </a:ext>
            </a:extLst>
          </p:cNvPr>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E688B5FE-DB20-4F50-F4C1-317B5122B5C5}"/>
              </a:ext>
            </a:extLst>
          </p:cNvPr>
          <p:cNvSpPr txBox="1">
            <a:spLocks/>
          </p:cNvSpPr>
          <p:nvPr/>
        </p:nvSpPr>
        <p:spPr>
          <a:xfrm>
            <a:off x="1010997" y="1137601"/>
            <a:ext cx="9432413"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a:solidFill>
                  <a:schemeClr val="bg1"/>
                </a:solidFill>
                <a:latin typeface="Arial Nova Cond"/>
                <a:ea typeface="Sharp Sans No1 Book" pitchFamily="50" charset="0"/>
                <a:cs typeface="Sharp Sans No1 Book" pitchFamily="50" charset="0"/>
              </a:rPr>
              <a:t>Nursing and Allied Health Profession courses</a:t>
            </a:r>
            <a:endParaRPr lang="en-GB" sz="3900" b="1" dirty="0">
              <a:solidFill>
                <a:schemeClr val="bg1"/>
              </a:solidFill>
              <a:latin typeface="Arial Nova Cond"/>
              <a:ea typeface="Sharp Sans No1 Book" pitchFamily="50" charset="0"/>
              <a:cs typeface="Sharp Sans No1 Book" pitchFamily="50" charset="0"/>
            </a:endParaRPr>
          </a:p>
        </p:txBody>
      </p:sp>
      <p:cxnSp>
        <p:nvCxnSpPr>
          <p:cNvPr id="12" name="Straight Connector 11">
            <a:extLst>
              <a:ext uri="{FF2B5EF4-FFF2-40B4-BE49-F238E27FC236}">
                <a16:creationId xmlns:a16="http://schemas.microsoft.com/office/drawing/2014/main" id="{DCBA59F2-8D4D-11C8-DEC0-1326D13F0F75}"/>
              </a:ext>
            </a:extLst>
          </p:cNvPr>
          <p:cNvCxnSpPr>
            <a:cxnSpLocks/>
          </p:cNvCxnSpPr>
          <p:nvPr/>
        </p:nvCxnSpPr>
        <p:spPr>
          <a:xfrm>
            <a:off x="1014247" y="1778426"/>
            <a:ext cx="10054806"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61F59DE2-C3ED-EF16-725B-91220FE54C35}"/>
              </a:ext>
            </a:extLst>
          </p:cNvPr>
          <p:cNvSpPr txBox="1">
            <a:spLocks/>
          </p:cNvSpPr>
          <p:nvPr/>
        </p:nvSpPr>
        <p:spPr>
          <a:xfrm>
            <a:off x="1010998" y="1965120"/>
            <a:ext cx="7715907" cy="4676312"/>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Nursing Programs</a:t>
            </a:r>
            <a:br>
              <a:rPr lang="en-GB" sz="1800" dirty="0">
                <a:solidFill>
                  <a:schemeClr val="bg1"/>
                </a:solidFill>
                <a:latin typeface="Arial Nova Cond"/>
              </a:rPr>
            </a:br>
            <a:r>
              <a:rPr lang="en-GB" sz="1800" dirty="0">
                <a:solidFill>
                  <a:schemeClr val="bg1"/>
                </a:solidFill>
                <a:latin typeface="Arial Nova Cond"/>
              </a:rPr>
              <a:t>Two-year degree apprenticeship courses for Nursing Associate and Adult Nursing are pending NMC approval, aiming to start in September 2025. Potential for direct entry Nursing Associate and Adult Nursing (subject to minimum cohort size).</a:t>
            </a:r>
          </a:p>
          <a:p>
            <a:pPr marL="0" indent="0">
              <a:lnSpc>
                <a:spcPct val="100000"/>
              </a:lnSpc>
              <a:buNone/>
            </a:pPr>
            <a:r>
              <a:rPr lang="en-GB" sz="1800" b="1" dirty="0">
                <a:solidFill>
                  <a:srgbClr val="FFBF0B"/>
                </a:solidFill>
                <a:latin typeface="Arial Nova Cond"/>
              </a:rPr>
              <a:t>Assistant Practitioner Apprenticeship</a:t>
            </a:r>
            <a:br>
              <a:rPr lang="en-GB" sz="1800" dirty="0">
                <a:solidFill>
                  <a:schemeClr val="bg1"/>
                </a:solidFill>
                <a:latin typeface="Arial Nova Cond"/>
              </a:rPr>
            </a:br>
            <a:r>
              <a:rPr lang="en-GB" sz="1800" dirty="0">
                <a:solidFill>
                  <a:schemeClr val="bg1"/>
                </a:solidFill>
                <a:latin typeface="Arial Nova Cond"/>
              </a:rPr>
              <a:t>The Assistant Practitioner apprenticeship is a two-year program validated for delivery in September 2025 (subject to a minimum cohort size).</a:t>
            </a:r>
          </a:p>
          <a:p>
            <a:pPr marL="0" indent="0">
              <a:lnSpc>
                <a:spcPct val="100000"/>
              </a:lnSpc>
              <a:buNone/>
            </a:pPr>
            <a:r>
              <a:rPr lang="en-GB" sz="1800" b="1" dirty="0">
                <a:solidFill>
                  <a:srgbClr val="FFBF0B"/>
                </a:solidFill>
                <a:latin typeface="Arial Nova Cond"/>
              </a:rPr>
              <a:t>Continued Professional Development</a:t>
            </a:r>
            <a:br>
              <a:rPr lang="en-GB" sz="1800" dirty="0">
                <a:solidFill>
                  <a:schemeClr val="bg1"/>
                </a:solidFill>
                <a:latin typeface="Arial Nova Cond"/>
              </a:rPr>
            </a:br>
            <a:r>
              <a:rPr lang="en-GB" sz="1800" dirty="0">
                <a:solidFill>
                  <a:schemeClr val="bg1"/>
                </a:solidFill>
                <a:latin typeface="Arial Nova Cond"/>
              </a:rPr>
              <a:t>The School of Nursing, Midwifery and Public Health and Allied Health Sciences will offer Continuous Professional Development (CPD) courses tailored for health professionals at James Paget NHS University Hospital Trust.</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3" name="Picture 2" descr="A group of people in white coats&#10;&#10;Description automatically generated">
            <a:extLst>
              <a:ext uri="{FF2B5EF4-FFF2-40B4-BE49-F238E27FC236}">
                <a16:creationId xmlns:a16="http://schemas.microsoft.com/office/drawing/2014/main" id="{CCA4C8A1-DC18-8F0F-7EFF-BE2B7715F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697" y="1475874"/>
            <a:ext cx="6420303" cy="5382126"/>
          </a:xfrm>
          <a:prstGeom prst="rect">
            <a:avLst/>
          </a:prstGeom>
        </p:spPr>
      </p:pic>
    </p:spTree>
    <p:extLst>
      <p:ext uri="{BB962C8B-B14F-4D97-AF65-F5344CB8AC3E}">
        <p14:creationId xmlns:p14="http://schemas.microsoft.com/office/powerpoint/2010/main" val="67273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Together they thinking about solution to increase sales income">
            <a:extLst>
              <a:ext uri="{FF2B5EF4-FFF2-40B4-BE49-F238E27FC236}">
                <a16:creationId xmlns:a16="http://schemas.microsoft.com/office/drawing/2014/main" id="{17464D1B-67DB-D1F7-93D2-824275EDA04B}"/>
              </a:ext>
            </a:extLst>
          </p:cNvPr>
          <p:cNvPicPr>
            <a:picLocks noChangeAspect="1"/>
          </p:cNvPicPr>
          <p:nvPr/>
        </p:nvPicPr>
        <p:blipFill rotWithShape="1">
          <a:blip r:embed="rId2"/>
          <a:srcRect l="980" t="8199" r="16255" b="22056"/>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DCC0161-44D5-B40D-E268-4392C690C091}"/>
              </a:ext>
            </a:extLst>
          </p:cNvPr>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E688B5FE-DB20-4F50-F4C1-317B5122B5C5}"/>
              </a:ext>
            </a:extLst>
          </p:cNvPr>
          <p:cNvSpPr txBox="1">
            <a:spLocks/>
          </p:cNvSpPr>
          <p:nvPr/>
        </p:nvSpPr>
        <p:spPr>
          <a:xfrm>
            <a:off x="1010997" y="1137601"/>
            <a:ext cx="9432413"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Social Sciences and Humanities</a:t>
            </a:r>
          </a:p>
        </p:txBody>
      </p:sp>
      <p:cxnSp>
        <p:nvCxnSpPr>
          <p:cNvPr id="12" name="Straight Connector 11">
            <a:extLst>
              <a:ext uri="{FF2B5EF4-FFF2-40B4-BE49-F238E27FC236}">
                <a16:creationId xmlns:a16="http://schemas.microsoft.com/office/drawing/2014/main" id="{DCBA59F2-8D4D-11C8-DEC0-1326D13F0F75}"/>
              </a:ext>
            </a:extLst>
          </p:cNvPr>
          <p:cNvCxnSpPr>
            <a:cxnSpLocks/>
          </p:cNvCxnSpPr>
          <p:nvPr/>
        </p:nvCxnSpPr>
        <p:spPr>
          <a:xfrm>
            <a:off x="1014247" y="1778426"/>
            <a:ext cx="10054806"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61F59DE2-C3ED-EF16-725B-91220FE54C35}"/>
              </a:ext>
            </a:extLst>
          </p:cNvPr>
          <p:cNvSpPr txBox="1">
            <a:spLocks/>
          </p:cNvSpPr>
          <p:nvPr/>
        </p:nvSpPr>
        <p:spPr>
          <a:xfrm>
            <a:off x="1010999" y="1965120"/>
            <a:ext cx="7571528" cy="4676312"/>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Psychological Therapies Training</a:t>
            </a:r>
            <a:br>
              <a:rPr lang="en-GB" sz="1800" b="1" dirty="0">
                <a:solidFill>
                  <a:srgbClr val="FFBF0B"/>
                </a:solidFill>
                <a:latin typeface="Arial Nova Cond"/>
              </a:rPr>
            </a:br>
            <a:r>
              <a:rPr lang="en-GB" sz="1800" dirty="0">
                <a:solidFill>
                  <a:schemeClr val="bg1"/>
                </a:solidFill>
                <a:latin typeface="Arial Nova Cond"/>
              </a:rPr>
              <a:t>The program aims to prepare students for graduate NHS jobs in psychological therapies while awaiting further discussions.</a:t>
            </a:r>
          </a:p>
          <a:p>
            <a:pPr marL="0" indent="0">
              <a:lnSpc>
                <a:spcPct val="100000"/>
              </a:lnSpc>
              <a:buNone/>
            </a:pPr>
            <a:r>
              <a:rPr lang="en-GB" sz="1800" b="1" dirty="0">
                <a:solidFill>
                  <a:srgbClr val="FFBF0B"/>
                </a:solidFill>
                <a:latin typeface="Arial Nova Cond"/>
              </a:rPr>
              <a:t>Continuing Professional Development (CPD)</a:t>
            </a:r>
            <a:br>
              <a:rPr lang="en-GB" sz="1800" b="1" dirty="0">
                <a:solidFill>
                  <a:srgbClr val="FFBF0B"/>
                </a:solidFill>
                <a:latin typeface="Arial Nova Cond"/>
              </a:rPr>
            </a:br>
            <a:r>
              <a:rPr lang="en-GB" sz="1800" dirty="0">
                <a:solidFill>
                  <a:schemeClr val="bg1"/>
                </a:solidFill>
                <a:latin typeface="Arial Nova Cond"/>
              </a:rPr>
              <a:t>A variety of CPD courses are available, focusing on clinical supervision and specialized training for psychological therapists.</a:t>
            </a:r>
          </a:p>
          <a:p>
            <a:pPr marL="0" indent="0">
              <a:lnSpc>
                <a:spcPct val="100000"/>
              </a:lnSpc>
              <a:buNone/>
            </a:pPr>
            <a:r>
              <a:rPr lang="en-GB" sz="1800" b="1" dirty="0">
                <a:solidFill>
                  <a:srgbClr val="FFBF0B"/>
                </a:solidFill>
                <a:latin typeface="Arial Nova Cond"/>
              </a:rPr>
              <a:t>Leadership Development Coaching</a:t>
            </a:r>
            <a:br>
              <a:rPr lang="en-GB" sz="1800" b="1" dirty="0">
                <a:solidFill>
                  <a:srgbClr val="FFBF0B"/>
                </a:solidFill>
                <a:latin typeface="Arial Nova Cond"/>
              </a:rPr>
            </a:br>
            <a:r>
              <a:rPr lang="en-GB" sz="1800" dirty="0">
                <a:solidFill>
                  <a:schemeClr val="bg1"/>
                </a:solidFill>
                <a:latin typeface="Arial Nova Cond"/>
              </a:rPr>
              <a:t>A coaching offer for leadership development is currently in development to support aspiring leaders in the field.</a:t>
            </a:r>
          </a:p>
          <a:p>
            <a:pPr marL="0" indent="0">
              <a:lnSpc>
                <a:spcPct val="100000"/>
              </a:lnSpc>
              <a:buNone/>
            </a:pPr>
            <a:r>
              <a:rPr lang="en-GB" sz="1800" b="1" dirty="0">
                <a:solidFill>
                  <a:srgbClr val="FFBF0B"/>
                </a:solidFill>
                <a:latin typeface="Arial Nova Cond"/>
              </a:rPr>
              <a:t>Creative Writing CPD Course</a:t>
            </a:r>
            <a:br>
              <a:rPr lang="en-GB" sz="1800" b="1" dirty="0">
                <a:solidFill>
                  <a:srgbClr val="FFBF0B"/>
                </a:solidFill>
                <a:latin typeface="Arial Nova Cond"/>
              </a:rPr>
            </a:br>
            <a:r>
              <a:rPr lang="en-GB" sz="1800" dirty="0">
                <a:solidFill>
                  <a:schemeClr val="bg1"/>
                </a:solidFill>
                <a:latin typeface="Arial Nova Cond"/>
              </a:rPr>
              <a:t>A CPD course in creative writing aims to enhance skills and therapeutic practices for professionals in the field.</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8" name="Picture 7" descr="A hand holding a paper cut out of a brain&#10;&#10;Description automatically generated">
            <a:extLst>
              <a:ext uri="{FF2B5EF4-FFF2-40B4-BE49-F238E27FC236}">
                <a16:creationId xmlns:a16="http://schemas.microsoft.com/office/drawing/2014/main" id="{4417D2E3-61BA-3174-C815-A99B9FBF1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316" y="1965120"/>
            <a:ext cx="5836684" cy="4892880"/>
          </a:xfrm>
          <a:prstGeom prst="rect">
            <a:avLst/>
          </a:prstGeom>
        </p:spPr>
      </p:pic>
    </p:spTree>
    <p:extLst>
      <p:ext uri="{BB962C8B-B14F-4D97-AF65-F5344CB8AC3E}">
        <p14:creationId xmlns:p14="http://schemas.microsoft.com/office/powerpoint/2010/main" val="146161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3DA629-91FD-A1EA-DC4A-221B2FF72A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066" t="37790" r="25032" b="6831"/>
          <a:stretch/>
        </p:blipFill>
        <p:spPr>
          <a:xfrm>
            <a:off x="-1" y="-1"/>
            <a:ext cx="12192001" cy="6877385"/>
          </a:xfrm>
          <a:prstGeom prst="rect">
            <a:avLst/>
          </a:prstGeom>
        </p:spPr>
      </p:pic>
      <p:sp>
        <p:nvSpPr>
          <p:cNvPr id="6" name="Rectangle 5">
            <a:extLst>
              <a:ext uri="{FF2B5EF4-FFF2-40B4-BE49-F238E27FC236}">
                <a16:creationId xmlns:a16="http://schemas.microsoft.com/office/drawing/2014/main" id="{5ABD4DBB-E431-383B-A584-519593EA656B}"/>
              </a:ext>
            </a:extLst>
          </p:cNvPr>
          <p:cNvSpPr/>
          <p:nvPr/>
        </p:nvSpPr>
        <p:spPr>
          <a:xfrm>
            <a:off x="0" y="0"/>
            <a:ext cx="12192000" cy="6877384"/>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09B79563-E613-967A-2CD1-A55299955F81}"/>
              </a:ext>
            </a:extLst>
          </p:cNvPr>
          <p:cNvSpPr txBox="1">
            <a:spLocks/>
          </p:cNvSpPr>
          <p:nvPr/>
        </p:nvSpPr>
        <p:spPr>
          <a:xfrm>
            <a:off x="545192" y="1971821"/>
            <a:ext cx="4540873"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7000"/>
              </a:lnSpc>
            </a:pPr>
            <a:r>
              <a:rPr lang="en-GB" sz="7200" b="1" dirty="0">
                <a:solidFill>
                  <a:srgbClr val="FFC000"/>
                </a:solidFill>
                <a:latin typeface="Arial Nova Cond"/>
                <a:ea typeface="Sharp Sans No1 Bold" charset="0"/>
                <a:cs typeface="Sharp Sans No1 Bold" charset="0"/>
              </a:rPr>
              <a:t>Conclusion</a:t>
            </a:r>
            <a:endParaRPr lang="en-GB" sz="9600" b="1" dirty="0">
              <a:solidFill>
                <a:srgbClr val="FFC000"/>
              </a:solidFill>
              <a:latin typeface="Arial Nova Cond"/>
              <a:ea typeface="Sharp Sans No1 Bold" charset="0"/>
              <a:cs typeface="Sharp Sans No1 Bold" charset="0"/>
            </a:endParaRPr>
          </a:p>
        </p:txBody>
      </p:sp>
      <p:cxnSp>
        <p:nvCxnSpPr>
          <p:cNvPr id="8" name="Straight Connector 7">
            <a:extLst>
              <a:ext uri="{FF2B5EF4-FFF2-40B4-BE49-F238E27FC236}">
                <a16:creationId xmlns:a16="http://schemas.microsoft.com/office/drawing/2014/main" id="{53CE422B-86FC-38E7-113E-00E0774B62C2}"/>
              </a:ext>
            </a:extLst>
          </p:cNvPr>
          <p:cNvCxnSpPr/>
          <p:nvPr/>
        </p:nvCxnSpPr>
        <p:spPr>
          <a:xfrm>
            <a:off x="5421514" y="1370463"/>
            <a:ext cx="0" cy="41170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0C3ED866-88AA-80F4-68B9-F6DDD3AAFC51}"/>
              </a:ext>
            </a:extLst>
          </p:cNvPr>
          <p:cNvSpPr txBox="1">
            <a:spLocks/>
          </p:cNvSpPr>
          <p:nvPr/>
        </p:nvSpPr>
        <p:spPr>
          <a:xfrm>
            <a:off x="5887215" y="1427258"/>
            <a:ext cx="5759354" cy="4396026"/>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Development Progress</a:t>
            </a:r>
            <a:br>
              <a:rPr lang="en-GB" sz="1800" b="1" dirty="0">
                <a:solidFill>
                  <a:srgbClr val="FFBF0B"/>
                </a:solidFill>
                <a:latin typeface="Arial Nova Cond"/>
              </a:rPr>
            </a:br>
            <a:r>
              <a:rPr lang="en-GB" sz="1800" dirty="0">
                <a:solidFill>
                  <a:schemeClr val="bg1"/>
                </a:solidFill>
                <a:latin typeface="Arial Nova Cond"/>
              </a:rPr>
              <a:t>The Place in Great Yarmouth has achieved considerable progress in community development and service enhancement.</a:t>
            </a:r>
          </a:p>
          <a:p>
            <a:pPr marL="0" indent="0">
              <a:lnSpc>
                <a:spcPct val="100000"/>
              </a:lnSpc>
              <a:buNone/>
            </a:pPr>
            <a:r>
              <a:rPr lang="en-GB" sz="1800" b="1" dirty="0">
                <a:solidFill>
                  <a:srgbClr val="FFBF0B"/>
                </a:solidFill>
                <a:latin typeface="Arial Nova Cond"/>
              </a:rPr>
              <a:t>Collaboration Efforts</a:t>
            </a:r>
            <a:br>
              <a:rPr lang="en-GB" sz="1800" b="1" dirty="0">
                <a:solidFill>
                  <a:srgbClr val="FFBF0B"/>
                </a:solidFill>
                <a:latin typeface="Arial Nova Cond"/>
              </a:rPr>
            </a:br>
            <a:r>
              <a:rPr lang="en-GB" sz="1800" dirty="0">
                <a:solidFill>
                  <a:schemeClr val="bg1"/>
                </a:solidFill>
                <a:latin typeface="Arial Nova Cond"/>
              </a:rPr>
              <a:t>Collaboration among stakeholders has been crucial for fostering partnerships and enhancing service delivery.</a:t>
            </a:r>
          </a:p>
          <a:p>
            <a:pPr marL="0" indent="0">
              <a:lnSpc>
                <a:spcPct val="100000"/>
              </a:lnSpc>
              <a:buNone/>
            </a:pPr>
            <a:r>
              <a:rPr lang="en-GB" sz="1800" b="1" dirty="0">
                <a:solidFill>
                  <a:srgbClr val="FFBF0B"/>
                </a:solidFill>
                <a:latin typeface="Arial Nova Cond"/>
              </a:rPr>
              <a:t>Skills Training Initiatives</a:t>
            </a:r>
            <a:br>
              <a:rPr lang="en-GB" sz="1800" b="1" dirty="0">
                <a:solidFill>
                  <a:srgbClr val="FFBF0B"/>
                </a:solidFill>
                <a:latin typeface="Arial Nova Cond"/>
              </a:rPr>
            </a:br>
            <a:r>
              <a:rPr lang="en-GB" sz="1800" dirty="0">
                <a:solidFill>
                  <a:schemeClr val="bg1"/>
                </a:solidFill>
                <a:latin typeface="Arial Nova Cond"/>
              </a:rPr>
              <a:t>Skills training programs have been essential for empowering individuals and enhancing employability within the community.</a:t>
            </a:r>
          </a:p>
          <a:p>
            <a:pPr marL="0" indent="0">
              <a:lnSpc>
                <a:spcPct val="100000"/>
              </a:lnSpc>
              <a:buNone/>
            </a:pPr>
            <a:r>
              <a:rPr lang="en-GB" sz="1800" b="1" dirty="0">
                <a:solidFill>
                  <a:srgbClr val="FFBF0B"/>
                </a:solidFill>
                <a:latin typeface="Arial Nova Cond"/>
              </a:rPr>
              <a:t>Sustainable Success</a:t>
            </a:r>
            <a:br>
              <a:rPr lang="en-GB" sz="1800" b="1" dirty="0">
                <a:solidFill>
                  <a:srgbClr val="FFBF0B"/>
                </a:solidFill>
                <a:latin typeface="Arial Nova Cond"/>
              </a:rPr>
            </a:br>
            <a:r>
              <a:rPr lang="en-GB" sz="1800" dirty="0">
                <a:solidFill>
                  <a:schemeClr val="bg1"/>
                </a:solidFill>
                <a:latin typeface="Arial Nova Cond"/>
              </a:rPr>
              <a:t>Continued efforts are vital to ensure the long-term success and sustainability of The Place's initiatives.</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334659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3DA629-91FD-A1EA-DC4A-221B2FF72A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066" t="37790" r="25032" b="6831"/>
          <a:stretch/>
        </p:blipFill>
        <p:spPr>
          <a:xfrm>
            <a:off x="-1" y="-1"/>
            <a:ext cx="12192001" cy="6877385"/>
          </a:xfrm>
          <a:prstGeom prst="rect">
            <a:avLst/>
          </a:prstGeom>
        </p:spPr>
      </p:pic>
      <p:sp>
        <p:nvSpPr>
          <p:cNvPr id="6" name="Rectangle 5">
            <a:extLst>
              <a:ext uri="{FF2B5EF4-FFF2-40B4-BE49-F238E27FC236}">
                <a16:creationId xmlns:a16="http://schemas.microsoft.com/office/drawing/2014/main" id="{5ABD4DBB-E431-383B-A584-519593EA656B}"/>
              </a:ext>
            </a:extLst>
          </p:cNvPr>
          <p:cNvSpPr/>
          <p:nvPr/>
        </p:nvSpPr>
        <p:spPr>
          <a:xfrm>
            <a:off x="0" y="0"/>
            <a:ext cx="12192000" cy="6877384"/>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B2955C26-CA7F-0A7F-7236-6F9C7272D8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066" t="37790" r="25032" b="6831"/>
          <a:stretch/>
        </p:blipFill>
        <p:spPr>
          <a:xfrm>
            <a:off x="-1" y="-1"/>
            <a:ext cx="12192001" cy="6877385"/>
          </a:xfrm>
          <a:prstGeom prst="rect">
            <a:avLst/>
          </a:prstGeom>
        </p:spPr>
      </p:pic>
      <p:sp>
        <p:nvSpPr>
          <p:cNvPr id="5" name="Rectangle 4">
            <a:extLst>
              <a:ext uri="{FF2B5EF4-FFF2-40B4-BE49-F238E27FC236}">
                <a16:creationId xmlns:a16="http://schemas.microsoft.com/office/drawing/2014/main" id="{0D88745E-1E2D-88EA-BDB0-02DF770B2B52}"/>
              </a:ext>
            </a:extLst>
          </p:cNvPr>
          <p:cNvSpPr/>
          <p:nvPr/>
        </p:nvSpPr>
        <p:spPr>
          <a:xfrm>
            <a:off x="0" y="0"/>
            <a:ext cx="12192000" cy="6877384"/>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78966FB4-C31F-A70E-C07F-A834DD43CF51}"/>
              </a:ext>
            </a:extLst>
          </p:cNvPr>
          <p:cNvSpPr txBox="1">
            <a:spLocks/>
          </p:cNvSpPr>
          <p:nvPr/>
        </p:nvSpPr>
        <p:spPr>
          <a:xfrm>
            <a:off x="350054" y="2235200"/>
            <a:ext cx="6405827"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87000"/>
              </a:lnSpc>
            </a:pPr>
            <a:r>
              <a:rPr lang="en-GB" sz="5400" b="1" dirty="0">
                <a:solidFill>
                  <a:srgbClr val="FFC000"/>
                </a:solidFill>
                <a:latin typeface="Arial Nova Cond"/>
                <a:ea typeface="Sharp Sans No1 Bold" charset="0"/>
                <a:cs typeface="Sharp Sans No1 Bold" charset="0"/>
              </a:rPr>
              <a:t>Sam Chenery-Morris </a:t>
            </a:r>
            <a:br>
              <a:rPr lang="en-GB" sz="5400" b="1" dirty="0">
                <a:solidFill>
                  <a:srgbClr val="FFC000"/>
                </a:solidFill>
                <a:latin typeface="Arial Nova Cond"/>
                <a:ea typeface="Sharp Sans No1 Bold" charset="0"/>
                <a:cs typeface="Sharp Sans No1 Bold" charset="0"/>
              </a:rPr>
            </a:br>
            <a:r>
              <a:rPr lang="en-GB" sz="5400" b="1" dirty="0">
                <a:solidFill>
                  <a:srgbClr val="FFC000"/>
                </a:solidFill>
                <a:latin typeface="Arial Nova Cond"/>
                <a:ea typeface="Sharp Sans No1 Bold" charset="0"/>
                <a:cs typeface="Sharp Sans No1 Bold" charset="0"/>
              </a:rPr>
              <a:t>and </a:t>
            </a:r>
            <a:br>
              <a:rPr lang="en-GB" sz="5400" b="1" dirty="0">
                <a:solidFill>
                  <a:srgbClr val="FFC000"/>
                </a:solidFill>
                <a:latin typeface="Arial Nova Cond"/>
                <a:ea typeface="Sharp Sans No1 Bold" charset="0"/>
                <a:cs typeface="Sharp Sans No1 Bold" charset="0"/>
              </a:rPr>
            </a:br>
            <a:r>
              <a:rPr lang="en-GB" sz="5400" b="1" dirty="0">
                <a:solidFill>
                  <a:srgbClr val="FFC000"/>
                </a:solidFill>
                <a:latin typeface="Arial Nova Cond"/>
                <a:ea typeface="Sharp Sans No1 Bold" charset="0"/>
                <a:cs typeface="Sharp Sans No1 Bold" charset="0"/>
              </a:rPr>
              <a:t>Mandi Syrett</a:t>
            </a:r>
          </a:p>
        </p:txBody>
      </p:sp>
      <p:cxnSp>
        <p:nvCxnSpPr>
          <p:cNvPr id="10" name="Straight Connector 9">
            <a:extLst>
              <a:ext uri="{FF2B5EF4-FFF2-40B4-BE49-F238E27FC236}">
                <a16:creationId xmlns:a16="http://schemas.microsoft.com/office/drawing/2014/main" id="{72C4549E-0FEB-5595-574E-773A3C2257C6}"/>
              </a:ext>
            </a:extLst>
          </p:cNvPr>
          <p:cNvCxnSpPr/>
          <p:nvPr/>
        </p:nvCxnSpPr>
        <p:spPr>
          <a:xfrm>
            <a:off x="7105935" y="1370463"/>
            <a:ext cx="0" cy="411707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logo on a black background&#10;&#10;Description automatically generated">
            <a:extLst>
              <a:ext uri="{FF2B5EF4-FFF2-40B4-BE49-F238E27FC236}">
                <a16:creationId xmlns:a16="http://schemas.microsoft.com/office/drawing/2014/main" id="{1873C037-2C1C-FBA7-650E-9AE7B14D6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104" y="2340741"/>
            <a:ext cx="4152713" cy="2018680"/>
          </a:xfrm>
          <a:prstGeom prst="rect">
            <a:avLst/>
          </a:prstGeom>
        </p:spPr>
      </p:pic>
    </p:spTree>
    <p:extLst>
      <p:ext uri="{BB962C8B-B14F-4D97-AF65-F5344CB8AC3E}">
        <p14:creationId xmlns:p14="http://schemas.microsoft.com/office/powerpoint/2010/main" val="11958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3">
            <a:extLst>
              <a:ext uri="{FF2B5EF4-FFF2-40B4-BE49-F238E27FC236}">
                <a16:creationId xmlns:a16="http://schemas.microsoft.com/office/drawing/2014/main" id="{73AFDAAD-6DAD-BBCE-713C-07BD4CE9A7A9}"/>
              </a:ext>
            </a:extLst>
          </p:cNvPr>
          <p:cNvSpPr txBox="1">
            <a:spLocks/>
          </p:cNvSpPr>
          <p:nvPr/>
        </p:nvSpPr>
        <p:spPr>
          <a:xfrm>
            <a:off x="1011000" y="1137601"/>
            <a:ext cx="4234100"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Overview</a:t>
            </a:r>
          </a:p>
        </p:txBody>
      </p:sp>
      <p:cxnSp>
        <p:nvCxnSpPr>
          <p:cNvPr id="26" name="Straight Connector 25">
            <a:extLst>
              <a:ext uri="{FF2B5EF4-FFF2-40B4-BE49-F238E27FC236}">
                <a16:creationId xmlns:a16="http://schemas.microsoft.com/office/drawing/2014/main" id="{8F3BCC66-FBD3-B317-36CE-75A01D55DF1A}"/>
              </a:ext>
            </a:extLst>
          </p:cNvPr>
          <p:cNvCxnSpPr>
            <a:cxnSpLocks/>
          </p:cNvCxnSpPr>
          <p:nvPr/>
        </p:nvCxnSpPr>
        <p:spPr>
          <a:xfrm>
            <a:off x="1014247" y="1778426"/>
            <a:ext cx="4921327" cy="1387"/>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E187F6-CA7E-97B7-2D63-3F1D46128A81}"/>
              </a:ext>
            </a:extLst>
          </p:cNvPr>
          <p:cNvSpPr/>
          <p:nvPr/>
        </p:nvSpPr>
        <p:spPr>
          <a:xfrm>
            <a:off x="1011005" y="2102421"/>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28" name="Text Placeholder 5">
            <a:extLst>
              <a:ext uri="{FF2B5EF4-FFF2-40B4-BE49-F238E27FC236}">
                <a16:creationId xmlns:a16="http://schemas.microsoft.com/office/drawing/2014/main" id="{27066ADC-EB40-A085-6118-A4096ED03C35}"/>
              </a:ext>
            </a:extLst>
          </p:cNvPr>
          <p:cNvSpPr txBox="1">
            <a:spLocks/>
          </p:cNvSpPr>
          <p:nvPr/>
        </p:nvSpPr>
        <p:spPr>
          <a:xfrm>
            <a:off x="1011005" y="2188478"/>
            <a:ext cx="4924569" cy="395485"/>
          </a:xfrm>
          <a:prstGeom prst="rect">
            <a:avLst/>
          </a:prstGeom>
        </p:spPr>
        <p:txBody>
          <a:bodyPr lIns="0" tIns="0" rIns="0" bIns="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Initial MOU and Objectives</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
        <p:nvSpPr>
          <p:cNvPr id="29" name="Rectangle 28">
            <a:extLst>
              <a:ext uri="{FF2B5EF4-FFF2-40B4-BE49-F238E27FC236}">
                <a16:creationId xmlns:a16="http://schemas.microsoft.com/office/drawing/2014/main" id="{0FA5043B-C21B-B647-1330-33833C031B38}"/>
              </a:ext>
            </a:extLst>
          </p:cNvPr>
          <p:cNvSpPr/>
          <p:nvPr/>
        </p:nvSpPr>
        <p:spPr>
          <a:xfrm>
            <a:off x="1011004" y="2819063"/>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30" name="Text Placeholder 5">
            <a:extLst>
              <a:ext uri="{FF2B5EF4-FFF2-40B4-BE49-F238E27FC236}">
                <a16:creationId xmlns:a16="http://schemas.microsoft.com/office/drawing/2014/main" id="{B863A7A1-913C-76E3-6394-10B84CDA6518}"/>
              </a:ext>
            </a:extLst>
          </p:cNvPr>
          <p:cNvSpPr txBox="1">
            <a:spLocks/>
          </p:cNvSpPr>
          <p:nvPr/>
        </p:nvSpPr>
        <p:spPr>
          <a:xfrm>
            <a:off x="1011005" y="2913585"/>
            <a:ext cx="4924569" cy="387021"/>
          </a:xfrm>
          <a:prstGeom prst="rect">
            <a:avLst/>
          </a:prstGeom>
        </p:spPr>
        <p:txBody>
          <a:bodyPr lIns="0" tIns="0" rIns="0" bIns="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Construction Details and Challenges</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
        <p:nvSpPr>
          <p:cNvPr id="31" name="Rectangle 30">
            <a:extLst>
              <a:ext uri="{FF2B5EF4-FFF2-40B4-BE49-F238E27FC236}">
                <a16:creationId xmlns:a16="http://schemas.microsoft.com/office/drawing/2014/main" id="{DBF8AF83-2101-5DDF-7F3A-B599BA81182D}"/>
              </a:ext>
            </a:extLst>
          </p:cNvPr>
          <p:cNvSpPr/>
          <p:nvPr/>
        </p:nvSpPr>
        <p:spPr>
          <a:xfrm>
            <a:off x="1011003" y="3535705"/>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32" name="Rectangle 31">
            <a:extLst>
              <a:ext uri="{FF2B5EF4-FFF2-40B4-BE49-F238E27FC236}">
                <a16:creationId xmlns:a16="http://schemas.microsoft.com/office/drawing/2014/main" id="{76CE9D3A-CE13-55DE-8318-62A8F9811D10}"/>
              </a:ext>
            </a:extLst>
          </p:cNvPr>
          <p:cNvSpPr/>
          <p:nvPr/>
        </p:nvSpPr>
        <p:spPr>
          <a:xfrm>
            <a:off x="1011001" y="4978060"/>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33" name="Rectangle 32">
            <a:extLst>
              <a:ext uri="{FF2B5EF4-FFF2-40B4-BE49-F238E27FC236}">
                <a16:creationId xmlns:a16="http://schemas.microsoft.com/office/drawing/2014/main" id="{A1F19512-1F43-53C3-6FDA-86D4E9F98318}"/>
              </a:ext>
            </a:extLst>
          </p:cNvPr>
          <p:cNvSpPr/>
          <p:nvPr/>
        </p:nvSpPr>
        <p:spPr>
          <a:xfrm>
            <a:off x="1011002" y="4252347"/>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34" name="Text Placeholder 5">
            <a:extLst>
              <a:ext uri="{FF2B5EF4-FFF2-40B4-BE49-F238E27FC236}">
                <a16:creationId xmlns:a16="http://schemas.microsoft.com/office/drawing/2014/main" id="{9CD24592-8881-5E98-0CA7-7E77DD970BB3}"/>
              </a:ext>
            </a:extLst>
          </p:cNvPr>
          <p:cNvSpPr txBox="1">
            <a:spLocks/>
          </p:cNvSpPr>
          <p:nvPr/>
        </p:nvSpPr>
        <p:spPr>
          <a:xfrm>
            <a:off x="1011005" y="4346870"/>
            <a:ext cx="4924570" cy="355602"/>
          </a:xfrm>
          <a:prstGeom prst="rect">
            <a:avLst/>
          </a:prstGeom>
        </p:spPr>
        <p:txBody>
          <a:bodyPr lIns="0" tIns="0" rIns="0" bIns="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Market Research and Statistics</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
        <p:nvSpPr>
          <p:cNvPr id="35" name="Text Placeholder 5">
            <a:extLst>
              <a:ext uri="{FF2B5EF4-FFF2-40B4-BE49-F238E27FC236}">
                <a16:creationId xmlns:a16="http://schemas.microsoft.com/office/drawing/2014/main" id="{33C11147-75E4-1399-2824-4C435C168E77}"/>
              </a:ext>
            </a:extLst>
          </p:cNvPr>
          <p:cNvSpPr txBox="1">
            <a:spLocks/>
          </p:cNvSpPr>
          <p:nvPr/>
        </p:nvSpPr>
        <p:spPr>
          <a:xfrm>
            <a:off x="1011004" y="3630228"/>
            <a:ext cx="4924570" cy="341754"/>
          </a:xfrm>
          <a:prstGeom prst="rect">
            <a:avLst/>
          </a:prstGeom>
        </p:spPr>
        <p:txBody>
          <a:bodyPr lIns="0" tIns="0" rIns="0" bIns="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Project Board and Operations Group</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
        <p:nvSpPr>
          <p:cNvPr id="36" name="Text Placeholder 5">
            <a:extLst>
              <a:ext uri="{FF2B5EF4-FFF2-40B4-BE49-F238E27FC236}">
                <a16:creationId xmlns:a16="http://schemas.microsoft.com/office/drawing/2014/main" id="{CB0A4284-E4EB-B9B4-56B3-C0F154F5AE1F}"/>
              </a:ext>
            </a:extLst>
          </p:cNvPr>
          <p:cNvSpPr txBox="1">
            <a:spLocks/>
          </p:cNvSpPr>
          <p:nvPr/>
        </p:nvSpPr>
        <p:spPr>
          <a:xfrm>
            <a:off x="1011005" y="5070346"/>
            <a:ext cx="4924569" cy="436276"/>
          </a:xfrm>
          <a:prstGeom prst="rect">
            <a:avLst/>
          </a:prstGeom>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Curriculum Panel and Partnership </a:t>
            </a:r>
            <a:endParaRPr lang="en-GB" sz="1400" dirty="0">
              <a:solidFill>
                <a:schemeClr val="bg1"/>
              </a:solidFill>
              <a:latin typeface="Graphik Regular" panose="020B0503030202060203" pitchFamily="34" charset="0"/>
            </a:endParaRPr>
          </a:p>
        </p:txBody>
      </p:sp>
      <p:sp>
        <p:nvSpPr>
          <p:cNvPr id="37" name="Rectangle 36">
            <a:extLst>
              <a:ext uri="{FF2B5EF4-FFF2-40B4-BE49-F238E27FC236}">
                <a16:creationId xmlns:a16="http://schemas.microsoft.com/office/drawing/2014/main" id="{7ABBF0BE-DD58-0FE0-C8FA-02E3EE8CA9FB}"/>
              </a:ext>
            </a:extLst>
          </p:cNvPr>
          <p:cNvSpPr/>
          <p:nvPr/>
        </p:nvSpPr>
        <p:spPr>
          <a:xfrm>
            <a:off x="1011000" y="5694702"/>
            <a:ext cx="4924574" cy="537633"/>
          </a:xfrm>
          <a:prstGeom prst="rect">
            <a:avLst/>
          </a:prstGeom>
          <a:solidFill>
            <a:srgbClr val="FFBF0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45720" rIns="324000" bIns="45720" rtlCol="0" anchor="ctr"/>
          <a:lstStyle/>
          <a:p>
            <a:pPr algn="ctr">
              <a:lnSpc>
                <a:spcPct val="150000"/>
              </a:lnSpc>
            </a:pPr>
            <a:endParaRPr lang="en-GB" sz="1200">
              <a:solidFill>
                <a:srgbClr val="333333"/>
              </a:solidFill>
              <a:latin typeface="Arial Nova Cond"/>
              <a:ea typeface="Sharp Sans No1 Book" pitchFamily="50" charset="0"/>
              <a:cs typeface="Sharp Sans No1 Book" pitchFamily="50" charset="0"/>
            </a:endParaRPr>
          </a:p>
        </p:txBody>
      </p:sp>
      <p:sp>
        <p:nvSpPr>
          <p:cNvPr id="38" name="Text Placeholder 5">
            <a:extLst>
              <a:ext uri="{FF2B5EF4-FFF2-40B4-BE49-F238E27FC236}">
                <a16:creationId xmlns:a16="http://schemas.microsoft.com/office/drawing/2014/main" id="{550B6B89-8F9B-93A0-E65F-0AD71802E035}"/>
              </a:ext>
            </a:extLst>
          </p:cNvPr>
          <p:cNvSpPr txBox="1">
            <a:spLocks/>
          </p:cNvSpPr>
          <p:nvPr/>
        </p:nvSpPr>
        <p:spPr>
          <a:xfrm>
            <a:off x="1011005" y="5736691"/>
            <a:ext cx="4924569" cy="495644"/>
          </a:xfrm>
          <a:prstGeom prst="rect">
            <a:avLst/>
          </a:prstGeom>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GB" sz="1800" b="1" dirty="0">
                <a:solidFill>
                  <a:srgbClr val="333333"/>
                </a:solidFill>
                <a:latin typeface="Arial Nova Cond"/>
              </a:rPr>
              <a:t>University of Suffolk Direct Delivery</a:t>
            </a: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40" name="Content Placeholder 4">
            <a:extLst>
              <a:ext uri="{FF2B5EF4-FFF2-40B4-BE49-F238E27FC236}">
                <a16:creationId xmlns:a16="http://schemas.microsoft.com/office/drawing/2014/main" id="{3D480929-7F3E-0ADB-E13E-B8141B279E0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224" r="13224" b="10927"/>
          <a:stretch/>
        </p:blipFill>
        <p:spPr>
          <a:xfrm>
            <a:off x="6848395" y="2108386"/>
            <a:ext cx="4332600" cy="4123949"/>
          </a:xfrm>
          <a:prstGeom prst="rect">
            <a:avLst/>
          </a:prstGeom>
        </p:spPr>
      </p:pic>
    </p:spTree>
    <p:extLst>
      <p:ext uri="{BB962C8B-B14F-4D97-AF65-F5344CB8AC3E}">
        <p14:creationId xmlns:p14="http://schemas.microsoft.com/office/powerpoint/2010/main" val="377376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046E7-ACAA-0F20-C468-2DC12BA175F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26" r="15126" b="30252"/>
          <a:stretch/>
        </p:blipFill>
        <p:spPr>
          <a:xfrm>
            <a:off x="0" y="1"/>
            <a:ext cx="12192000" cy="6858000"/>
          </a:xfrm>
          <a:prstGeom prst="rect">
            <a:avLst/>
          </a:prstGeom>
        </p:spPr>
      </p:pic>
      <p:sp>
        <p:nvSpPr>
          <p:cNvPr id="6" name="Rectangle 5">
            <a:extLst>
              <a:ext uri="{FF2B5EF4-FFF2-40B4-BE49-F238E27FC236}">
                <a16:creationId xmlns:a16="http://schemas.microsoft.com/office/drawing/2014/main" id="{F4B32316-2ACC-B235-80F5-D5DEEC013C23}"/>
              </a:ext>
            </a:extLst>
          </p:cNvPr>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3">
            <a:extLst>
              <a:ext uri="{FF2B5EF4-FFF2-40B4-BE49-F238E27FC236}">
                <a16:creationId xmlns:a16="http://schemas.microsoft.com/office/drawing/2014/main" id="{F3DA936D-C0B7-C4D0-8951-B191B60094D4}"/>
              </a:ext>
            </a:extLst>
          </p:cNvPr>
          <p:cNvSpPr txBox="1">
            <a:spLocks/>
          </p:cNvSpPr>
          <p:nvPr/>
        </p:nvSpPr>
        <p:spPr>
          <a:xfrm>
            <a:off x="1010999" y="1137601"/>
            <a:ext cx="5871063"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Initial MOU and Objectives</a:t>
            </a:r>
          </a:p>
        </p:txBody>
      </p:sp>
      <p:cxnSp>
        <p:nvCxnSpPr>
          <p:cNvPr id="8" name="Straight Connector 7">
            <a:extLst>
              <a:ext uri="{FF2B5EF4-FFF2-40B4-BE49-F238E27FC236}">
                <a16:creationId xmlns:a16="http://schemas.microsoft.com/office/drawing/2014/main" id="{A95899F1-42A6-3077-676C-A25FE471A0EA}"/>
              </a:ext>
            </a:extLst>
          </p:cNvPr>
          <p:cNvCxnSpPr>
            <a:cxnSpLocks/>
          </p:cNvCxnSpPr>
          <p:nvPr/>
        </p:nvCxnSpPr>
        <p:spPr>
          <a:xfrm>
            <a:off x="1014247" y="1778426"/>
            <a:ext cx="8065585"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AD3032E7-25FE-4C91-1F73-C6BD9ECF65AE}"/>
              </a:ext>
            </a:extLst>
          </p:cNvPr>
          <p:cNvSpPr txBox="1">
            <a:spLocks/>
          </p:cNvSpPr>
          <p:nvPr/>
        </p:nvSpPr>
        <p:spPr>
          <a:xfrm>
            <a:off x="1014249" y="2162073"/>
            <a:ext cx="8177878"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C000"/>
                </a:solidFill>
                <a:latin typeface="Arial Nova Cond"/>
              </a:rPr>
              <a:t>Multi-Party Collaboration</a:t>
            </a:r>
            <a:br>
              <a:rPr lang="en-GB" sz="1800" b="1" dirty="0">
                <a:solidFill>
                  <a:srgbClr val="FFC000"/>
                </a:solidFill>
                <a:latin typeface="Arial Nova Cond"/>
              </a:rPr>
            </a:br>
            <a:r>
              <a:rPr lang="en-GB" sz="1800" dirty="0">
                <a:solidFill>
                  <a:schemeClr val="bg1"/>
                </a:solidFill>
                <a:latin typeface="Arial Nova Cond"/>
              </a:rPr>
              <a:t>The MOU signed by multiple parties aims to enhance education and learning in Great Yarmouth.</a:t>
            </a:r>
          </a:p>
          <a:p>
            <a:pPr marL="0" indent="0">
              <a:lnSpc>
                <a:spcPct val="100000"/>
              </a:lnSpc>
              <a:buNone/>
            </a:pPr>
            <a:r>
              <a:rPr lang="en-GB" sz="1800" b="1" dirty="0">
                <a:solidFill>
                  <a:srgbClr val="FFC000"/>
                </a:solidFill>
                <a:latin typeface="Arial Nova Cond"/>
              </a:rPr>
              <a:t>Objectives of the Learning Hub</a:t>
            </a:r>
            <a:br>
              <a:rPr lang="en-GB" sz="1800" b="1" dirty="0">
                <a:solidFill>
                  <a:srgbClr val="FFC000"/>
                </a:solidFill>
                <a:latin typeface="Arial Nova Cond"/>
              </a:rPr>
            </a:br>
            <a:r>
              <a:rPr lang="en-GB" sz="1800" dirty="0">
                <a:solidFill>
                  <a:schemeClr val="bg1"/>
                </a:solidFill>
                <a:latin typeface="Arial Nova Cond"/>
              </a:rPr>
              <a:t>The learning hub aims to raise skill and qualification levels while meeting local business needs. To integrate with local culture enhancing its presence in the town centre. </a:t>
            </a:r>
          </a:p>
          <a:p>
            <a:pPr marL="0" indent="0">
              <a:lnSpc>
                <a:spcPct val="100000"/>
              </a:lnSpc>
              <a:buNone/>
            </a:pPr>
            <a:r>
              <a:rPr lang="en-GB" sz="1800" b="1" dirty="0">
                <a:solidFill>
                  <a:srgbClr val="FFC000"/>
                </a:solidFill>
                <a:latin typeface="Arial Nova Cond"/>
              </a:rPr>
              <a:t>Learning Centre</a:t>
            </a:r>
            <a:br>
              <a:rPr lang="en-GB" sz="1800" b="1" dirty="0">
                <a:solidFill>
                  <a:srgbClr val="FFC000"/>
                </a:solidFill>
                <a:latin typeface="Arial Nova Cond"/>
              </a:rPr>
            </a:br>
            <a:r>
              <a:rPr lang="en-GB" sz="1800" dirty="0">
                <a:solidFill>
                  <a:schemeClr val="bg1"/>
                </a:solidFill>
                <a:latin typeface="Arial Nova Cond"/>
              </a:rPr>
              <a:t>Establishing a library and advice centre to support adult learning and community engagement in skills development. Progression to Further Education- East Coast College. </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269491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8" y="1137601"/>
            <a:ext cx="6368369"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Building and Funding Details</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5835732"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5835731"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Iconic Building Renovation</a:t>
            </a:r>
            <a:br>
              <a:rPr lang="en-GB" sz="1800" b="1" dirty="0">
                <a:solidFill>
                  <a:srgbClr val="FFBF0B"/>
                </a:solidFill>
                <a:latin typeface="Arial Nova Cond"/>
              </a:rPr>
            </a:br>
            <a:r>
              <a:rPr lang="en-GB" sz="1800" dirty="0">
                <a:solidFill>
                  <a:schemeClr val="bg1"/>
                </a:solidFill>
                <a:latin typeface="Arial Nova Cond"/>
              </a:rPr>
              <a:t>The old Palmers department store has been refurbished, enhancing its role as a central community hub in Great Yarmouth.</a:t>
            </a:r>
            <a:endParaRPr lang="en-GB" sz="1800" b="1" dirty="0">
              <a:solidFill>
                <a:schemeClr val="bg1"/>
              </a:solidFill>
              <a:latin typeface="Arial Nova Cond"/>
            </a:endParaRPr>
          </a:p>
          <a:p>
            <a:pPr marL="0" indent="0">
              <a:lnSpc>
                <a:spcPct val="100000"/>
              </a:lnSpc>
              <a:buNone/>
            </a:pPr>
            <a:r>
              <a:rPr lang="en-GB" sz="1800" b="1" dirty="0">
                <a:solidFill>
                  <a:srgbClr val="FFBF0B"/>
                </a:solidFill>
                <a:latin typeface="Arial Nova Cond"/>
              </a:rPr>
              <a:t>Funding Overview</a:t>
            </a:r>
            <a:br>
              <a:rPr lang="en-GB" sz="1800" b="1" dirty="0">
                <a:solidFill>
                  <a:srgbClr val="FFBF0B"/>
                </a:solidFill>
                <a:latin typeface="Arial Nova Cond"/>
              </a:rPr>
            </a:br>
            <a:r>
              <a:rPr lang="en-GB" sz="1800" dirty="0">
                <a:solidFill>
                  <a:schemeClr val="bg1"/>
                </a:solidFill>
                <a:latin typeface="Arial Nova Cond"/>
              </a:rPr>
              <a:t>The £18m project is funded by the Future High Street Fund, Town Deal, and contributions from local authorities and universities.</a:t>
            </a:r>
            <a:endParaRPr lang="en-GB" sz="1800" b="1" dirty="0">
              <a:solidFill>
                <a:schemeClr val="bg1"/>
              </a:solidFill>
              <a:latin typeface="Arial Nova Cond"/>
            </a:endParaRPr>
          </a:p>
          <a:p>
            <a:pPr marL="0" indent="0">
              <a:lnSpc>
                <a:spcPct val="100000"/>
              </a:lnSpc>
              <a:buNone/>
            </a:pPr>
            <a:r>
              <a:rPr lang="en-GB" sz="1800" b="1" dirty="0">
                <a:solidFill>
                  <a:srgbClr val="FFBF0B"/>
                </a:solidFill>
                <a:latin typeface="Arial Nova Cond"/>
              </a:rPr>
              <a:t>Investment from Anchor Institutions</a:t>
            </a:r>
            <a:br>
              <a:rPr lang="en-GB" sz="1800" b="1" dirty="0">
                <a:solidFill>
                  <a:srgbClr val="FFBF0B"/>
                </a:solidFill>
                <a:latin typeface="Arial Nova Cond"/>
              </a:rPr>
            </a:br>
            <a:r>
              <a:rPr lang="en-GB" sz="1800" dirty="0">
                <a:solidFill>
                  <a:schemeClr val="bg1"/>
                </a:solidFill>
                <a:latin typeface="Arial Nova Cond"/>
              </a:rPr>
              <a:t>Investment from the University of Suffolk and East Coast College contributes £3.5 million, including funds from Health Education England (Now NHSE).</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13" name="Content Placeholder 4">
            <a:extLst>
              <a:ext uri="{FF2B5EF4-FFF2-40B4-BE49-F238E27FC236}">
                <a16:creationId xmlns:a16="http://schemas.microsoft.com/office/drawing/2014/main" id="{E746E13B-EA2E-F6B9-0F1B-364316016B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02" r="3502"/>
          <a:stretch/>
        </p:blipFill>
        <p:spPr>
          <a:xfrm>
            <a:off x="7137757" y="2162073"/>
            <a:ext cx="4252138" cy="3429262"/>
          </a:xfrm>
          <a:prstGeom prst="rect">
            <a:avLst/>
          </a:prstGeom>
        </p:spPr>
      </p:pic>
    </p:spTree>
    <p:extLst>
      <p:ext uri="{BB962C8B-B14F-4D97-AF65-F5344CB8AC3E}">
        <p14:creationId xmlns:p14="http://schemas.microsoft.com/office/powerpoint/2010/main" val="225544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8" y="1137601"/>
            <a:ext cx="7828202"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Construction Details and Challenges</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7343690"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6942636"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Start of Construction</a:t>
            </a:r>
            <a:br>
              <a:rPr lang="en-GB" sz="1800" b="1" dirty="0">
                <a:solidFill>
                  <a:srgbClr val="FFBF0B"/>
                </a:solidFill>
                <a:latin typeface="Arial Nova Cond"/>
              </a:rPr>
            </a:br>
            <a:r>
              <a:rPr lang="en-GB" sz="1800" dirty="0" err="1">
                <a:solidFill>
                  <a:schemeClr val="bg1"/>
                </a:solidFill>
                <a:latin typeface="Arial Nova Cond"/>
              </a:rPr>
              <a:t>Construction</a:t>
            </a:r>
            <a:r>
              <a:rPr lang="en-GB" sz="1800" dirty="0">
                <a:solidFill>
                  <a:schemeClr val="bg1"/>
                </a:solidFill>
                <a:latin typeface="Arial Nova Cond"/>
              </a:rPr>
              <a:t> began on 12 September 2023, focusing on the refurbishment and transformation of the existing building.</a:t>
            </a:r>
          </a:p>
          <a:p>
            <a:pPr marL="0" indent="0">
              <a:lnSpc>
                <a:spcPct val="100000"/>
              </a:lnSpc>
              <a:buNone/>
            </a:pPr>
            <a:r>
              <a:rPr lang="en-GB" sz="1800" b="1" dirty="0">
                <a:solidFill>
                  <a:srgbClr val="FFBF0B"/>
                </a:solidFill>
                <a:latin typeface="Arial Nova Cond"/>
              </a:rPr>
              <a:t>Complex Challenges</a:t>
            </a:r>
            <a:br>
              <a:rPr lang="en-GB" sz="1800" b="1" dirty="0">
                <a:solidFill>
                  <a:srgbClr val="FFBF0B"/>
                </a:solidFill>
                <a:latin typeface="Arial Nova Cond"/>
              </a:rPr>
            </a:br>
            <a:r>
              <a:rPr lang="en-GB" sz="1800" dirty="0">
                <a:solidFill>
                  <a:schemeClr val="bg1"/>
                </a:solidFill>
                <a:latin typeface="Arial Nova Cond"/>
              </a:rPr>
              <a:t>The project faced challenges due to asbestos removal and unexpected decay of roof trusses, causing delays. Further issues with electrical sign off. </a:t>
            </a:r>
          </a:p>
          <a:p>
            <a:pPr marL="0" indent="0">
              <a:lnSpc>
                <a:spcPct val="100000"/>
              </a:lnSpc>
              <a:buNone/>
            </a:pPr>
            <a:r>
              <a:rPr lang="en-GB" sz="1800" b="1" dirty="0">
                <a:solidFill>
                  <a:srgbClr val="FFBF0B"/>
                </a:solidFill>
                <a:latin typeface="Arial Nova Cond"/>
              </a:rPr>
              <a:t>Completion Timeline</a:t>
            </a:r>
            <a:br>
              <a:rPr lang="en-GB" sz="1800" b="1" dirty="0">
                <a:solidFill>
                  <a:srgbClr val="FFBF0B"/>
                </a:solidFill>
                <a:latin typeface="Arial Nova Cond"/>
              </a:rPr>
            </a:br>
            <a:r>
              <a:rPr lang="en-GB" sz="1800" dirty="0">
                <a:solidFill>
                  <a:schemeClr val="bg1"/>
                </a:solidFill>
                <a:latin typeface="Arial Nova Cond"/>
              </a:rPr>
              <a:t>Anticipated practical completion was set for 20 February 2025, with the operational date by the end of March 2025. </a:t>
            </a:r>
          </a:p>
          <a:p>
            <a:pPr marL="0" indent="0">
              <a:lnSpc>
                <a:spcPct val="100000"/>
              </a:lnSpc>
              <a:buNone/>
            </a:pPr>
            <a:r>
              <a:rPr lang="en-GB" sz="1800" dirty="0">
                <a:solidFill>
                  <a:schemeClr val="bg1"/>
                </a:solidFill>
                <a:latin typeface="Arial Nova Cond"/>
              </a:rPr>
              <a:t>The opening of The Place is currently delayed by approximately two months to second week in May 2025.  </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2" name="Content Placeholder 4" descr="Ladder in big empty room">
            <a:extLst>
              <a:ext uri="{FF2B5EF4-FFF2-40B4-BE49-F238E27FC236}">
                <a16:creationId xmlns:a16="http://schemas.microsoft.com/office/drawing/2014/main" id="{5FAD5ECA-532C-E5CC-2AF7-6B7906546770}"/>
              </a:ext>
            </a:extLst>
          </p:cNvPr>
          <p:cNvPicPr>
            <a:picLocks noChangeAspect="1"/>
          </p:cNvPicPr>
          <p:nvPr/>
        </p:nvPicPr>
        <p:blipFill>
          <a:blip r:embed="rId4"/>
          <a:srcRect l="6788" r="44940" b="1"/>
          <a:stretch/>
        </p:blipFill>
        <p:spPr>
          <a:xfrm>
            <a:off x="8583453" y="2018050"/>
            <a:ext cx="2722636" cy="3764770"/>
          </a:xfrm>
          <a:prstGeom prst="rect">
            <a:avLst/>
          </a:prstGeom>
        </p:spPr>
      </p:pic>
    </p:spTree>
    <p:extLst>
      <p:ext uri="{BB962C8B-B14F-4D97-AF65-F5344CB8AC3E}">
        <p14:creationId xmlns:p14="http://schemas.microsoft.com/office/powerpoint/2010/main" val="52567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8" y="1137601"/>
            <a:ext cx="7828202"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Agreements and Leases</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5322385"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5595099"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Landlord and Leases</a:t>
            </a:r>
            <a:br>
              <a:rPr lang="en-GB" sz="1800" dirty="0">
                <a:solidFill>
                  <a:schemeClr val="bg1"/>
                </a:solidFill>
                <a:latin typeface="Arial Nova Cond"/>
              </a:rPr>
            </a:br>
            <a:r>
              <a:rPr lang="en-GB" sz="1800" dirty="0">
                <a:solidFill>
                  <a:schemeClr val="bg1"/>
                </a:solidFill>
                <a:latin typeface="Arial Nova Cond"/>
              </a:rPr>
              <a:t>Great Yarmouth Borough Council serves as the landlord.</a:t>
            </a:r>
          </a:p>
          <a:p>
            <a:pPr marL="0" indent="0">
              <a:lnSpc>
                <a:spcPct val="100000"/>
              </a:lnSpc>
              <a:buNone/>
            </a:pPr>
            <a:r>
              <a:rPr lang="en-GB" sz="1800" b="1" dirty="0">
                <a:solidFill>
                  <a:srgbClr val="FFBF0B"/>
                </a:solidFill>
                <a:latin typeface="Arial Nova Cond"/>
              </a:rPr>
              <a:t>Norfolk County Council (NCC) Lease Details</a:t>
            </a:r>
            <a:br>
              <a:rPr lang="en-GB" sz="1800" dirty="0">
                <a:solidFill>
                  <a:schemeClr val="bg1"/>
                </a:solidFill>
                <a:latin typeface="Arial Nova Cond"/>
              </a:rPr>
            </a:br>
            <a:r>
              <a:rPr lang="en-GB" sz="1800" dirty="0">
                <a:solidFill>
                  <a:schemeClr val="bg1"/>
                </a:solidFill>
                <a:latin typeface="Arial Nova Cond"/>
              </a:rPr>
              <a:t>NCC holds a lease for the Ground Floor and Basement, providing library and registrar services along with educational facilities.</a:t>
            </a:r>
          </a:p>
          <a:p>
            <a:pPr marL="0" indent="0">
              <a:lnSpc>
                <a:spcPct val="100000"/>
              </a:lnSpc>
              <a:buNone/>
            </a:pPr>
            <a:r>
              <a:rPr lang="en-GB" sz="1800" b="1" dirty="0">
                <a:solidFill>
                  <a:srgbClr val="FFBF0B"/>
                </a:solidFill>
                <a:latin typeface="Arial Nova Cond"/>
              </a:rPr>
              <a:t>East Coast College (ECC) Teaching Space</a:t>
            </a:r>
            <a:br>
              <a:rPr lang="en-GB" sz="1800" dirty="0">
                <a:solidFill>
                  <a:schemeClr val="bg1"/>
                </a:solidFill>
                <a:latin typeface="Arial Nova Cond"/>
              </a:rPr>
            </a:br>
            <a:r>
              <a:rPr lang="en-GB" sz="1800" dirty="0">
                <a:solidFill>
                  <a:schemeClr val="bg1"/>
                </a:solidFill>
                <a:latin typeface="Arial Nova Cond"/>
              </a:rPr>
              <a:t>ECC leases the 1st floor, creating significant teaching and learning spaces for various educational activities.</a:t>
            </a:r>
          </a:p>
          <a:p>
            <a:pPr marL="0" indent="0">
              <a:lnSpc>
                <a:spcPct val="100000"/>
              </a:lnSpc>
              <a:buNone/>
            </a:pPr>
            <a:r>
              <a:rPr lang="en-GB" sz="1800" b="1" dirty="0">
                <a:solidFill>
                  <a:srgbClr val="FFBF0B"/>
                </a:solidFill>
                <a:latin typeface="Arial Nova Cond"/>
              </a:rPr>
              <a:t>University of Suffolk (UoS) Sub-Lease Details</a:t>
            </a:r>
            <a:br>
              <a:rPr lang="en-GB" sz="1800" dirty="0">
                <a:solidFill>
                  <a:schemeClr val="bg1"/>
                </a:solidFill>
                <a:latin typeface="Arial Nova Cond"/>
              </a:rPr>
            </a:br>
            <a:r>
              <a:rPr lang="en-GB" sz="1800" dirty="0">
                <a:solidFill>
                  <a:schemeClr val="bg1"/>
                </a:solidFill>
                <a:latin typeface="Arial Nova Cond"/>
              </a:rPr>
              <a:t>UoS has a sub-lease from ECC for the 2nd floor, featuring multiple classrooms and a simulation ward.</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3" name="Content Placeholder 4">
            <a:extLst>
              <a:ext uri="{FF2B5EF4-FFF2-40B4-BE49-F238E27FC236}">
                <a16:creationId xmlns:a16="http://schemas.microsoft.com/office/drawing/2014/main" id="{F53F31C2-0080-D315-B86D-D75A4CBCDB6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02" r="3502"/>
          <a:stretch/>
        </p:blipFill>
        <p:spPr>
          <a:xfrm>
            <a:off x="6807026" y="2162073"/>
            <a:ext cx="4559635" cy="3677252"/>
          </a:xfrm>
          <a:prstGeom prst="rect">
            <a:avLst/>
          </a:prstGeom>
        </p:spPr>
      </p:pic>
    </p:spTree>
    <p:extLst>
      <p:ext uri="{BB962C8B-B14F-4D97-AF65-F5344CB8AC3E}">
        <p14:creationId xmlns:p14="http://schemas.microsoft.com/office/powerpoint/2010/main" val="400449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Together they thinking about solution to increase sales income">
            <a:extLst>
              <a:ext uri="{FF2B5EF4-FFF2-40B4-BE49-F238E27FC236}">
                <a16:creationId xmlns:a16="http://schemas.microsoft.com/office/drawing/2014/main" id="{17464D1B-67DB-D1F7-93D2-824275EDA04B}"/>
              </a:ext>
            </a:extLst>
          </p:cNvPr>
          <p:cNvPicPr>
            <a:picLocks noChangeAspect="1"/>
          </p:cNvPicPr>
          <p:nvPr/>
        </p:nvPicPr>
        <p:blipFill rotWithShape="1">
          <a:blip r:embed="rId2"/>
          <a:srcRect l="980" t="8199" r="16255" b="22056"/>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DCC0161-44D5-B40D-E268-4392C690C091}"/>
              </a:ext>
            </a:extLst>
          </p:cNvPr>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E688B5FE-DB20-4F50-F4C1-317B5122B5C5}"/>
              </a:ext>
            </a:extLst>
          </p:cNvPr>
          <p:cNvSpPr txBox="1">
            <a:spLocks/>
          </p:cNvSpPr>
          <p:nvPr/>
        </p:nvSpPr>
        <p:spPr>
          <a:xfrm>
            <a:off x="1010998" y="1137601"/>
            <a:ext cx="7828202"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Project Board and Operations Group</a:t>
            </a:r>
          </a:p>
        </p:txBody>
      </p:sp>
      <p:cxnSp>
        <p:nvCxnSpPr>
          <p:cNvPr id="12" name="Straight Connector 11">
            <a:extLst>
              <a:ext uri="{FF2B5EF4-FFF2-40B4-BE49-F238E27FC236}">
                <a16:creationId xmlns:a16="http://schemas.microsoft.com/office/drawing/2014/main" id="{DCBA59F2-8D4D-11C8-DEC0-1326D13F0F75}"/>
              </a:ext>
            </a:extLst>
          </p:cNvPr>
          <p:cNvCxnSpPr>
            <a:cxnSpLocks/>
          </p:cNvCxnSpPr>
          <p:nvPr/>
        </p:nvCxnSpPr>
        <p:spPr>
          <a:xfrm>
            <a:off x="1014247" y="1778426"/>
            <a:ext cx="10054806"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61F59DE2-C3ED-EF16-725B-91220FE54C35}"/>
              </a:ext>
            </a:extLst>
          </p:cNvPr>
          <p:cNvSpPr txBox="1">
            <a:spLocks/>
          </p:cNvSpPr>
          <p:nvPr/>
        </p:nvSpPr>
        <p:spPr>
          <a:xfrm>
            <a:off x="1010998" y="1965120"/>
            <a:ext cx="10183141" cy="4676312"/>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Project Board Updates</a:t>
            </a:r>
            <a:br>
              <a:rPr lang="en-GB" sz="1800" dirty="0">
                <a:solidFill>
                  <a:schemeClr val="bg1"/>
                </a:solidFill>
                <a:latin typeface="Arial Nova Cond"/>
              </a:rPr>
            </a:br>
            <a:r>
              <a:rPr lang="en-GB" sz="1800" dirty="0">
                <a:solidFill>
                  <a:schemeClr val="bg1"/>
                </a:solidFill>
                <a:latin typeface="Arial Nova Cond"/>
              </a:rPr>
              <a:t>The Project Board oversees updates on construction, partnerships, and operational readiness until the building becomes operational.</a:t>
            </a:r>
          </a:p>
          <a:p>
            <a:pPr marL="0" indent="0">
              <a:lnSpc>
                <a:spcPct val="100000"/>
              </a:lnSpc>
              <a:buNone/>
            </a:pPr>
            <a:r>
              <a:rPr lang="en-GB" sz="1800" b="1" dirty="0">
                <a:solidFill>
                  <a:srgbClr val="FFBF0B"/>
                </a:solidFill>
                <a:latin typeface="Arial Nova Cond"/>
              </a:rPr>
              <a:t>Chair and Meetings</a:t>
            </a:r>
            <a:br>
              <a:rPr lang="en-GB" sz="1800" dirty="0">
                <a:solidFill>
                  <a:schemeClr val="bg1"/>
                </a:solidFill>
                <a:latin typeface="Arial Nova Cond"/>
              </a:rPr>
            </a:br>
            <a:r>
              <a:rPr lang="en-GB" sz="1800" dirty="0">
                <a:solidFill>
                  <a:schemeClr val="bg1"/>
                </a:solidFill>
                <a:latin typeface="Arial Nova Cond"/>
              </a:rPr>
              <a:t>Chaired by Natasha Hayes, the Project Board meets approximately every six weeks to ensure collaboration and oversight.</a:t>
            </a:r>
          </a:p>
          <a:p>
            <a:pPr marL="0" indent="0">
              <a:lnSpc>
                <a:spcPct val="100000"/>
              </a:lnSpc>
              <a:buNone/>
            </a:pPr>
            <a:r>
              <a:rPr lang="en-GB" sz="1800" b="1" dirty="0">
                <a:solidFill>
                  <a:srgbClr val="FFBF0B"/>
                </a:solidFill>
                <a:latin typeface="Arial Nova Cond"/>
              </a:rPr>
              <a:t>Operations Group Preparation</a:t>
            </a:r>
            <a:br>
              <a:rPr lang="en-GB" sz="1800" dirty="0">
                <a:solidFill>
                  <a:schemeClr val="bg1"/>
                </a:solidFill>
                <a:latin typeface="Arial Nova Cond"/>
              </a:rPr>
            </a:br>
            <a:r>
              <a:rPr lang="en-GB" sz="1800" dirty="0">
                <a:solidFill>
                  <a:schemeClr val="bg1"/>
                </a:solidFill>
                <a:latin typeface="Arial Nova Cond"/>
              </a:rPr>
              <a:t>Started in April 2024, the Operations Group prepares for practical elements of the operational opening. The Operations Group addresses key issues such as security, cleaning, and customer experience in its ad hoc meetings.</a:t>
            </a:r>
          </a:p>
          <a:p>
            <a:pPr marL="0" indent="0">
              <a:lnSpc>
                <a:spcPct val="100000"/>
              </a:lnSpc>
              <a:buNone/>
            </a:pPr>
            <a:r>
              <a:rPr lang="en-GB" sz="1800" b="1" dirty="0">
                <a:solidFill>
                  <a:srgbClr val="FFBF0B"/>
                </a:solidFill>
                <a:latin typeface="Arial Nova Cond"/>
              </a:rPr>
              <a:t>IAG Training Sub-group to the Ops Group </a:t>
            </a:r>
            <a:br>
              <a:rPr lang="en-GB" sz="1800" dirty="0">
                <a:solidFill>
                  <a:schemeClr val="bg1"/>
                </a:solidFill>
                <a:latin typeface="Arial Nova Cond"/>
              </a:rPr>
            </a:br>
            <a:r>
              <a:rPr lang="en-GB" sz="1800" dirty="0">
                <a:solidFill>
                  <a:schemeClr val="bg1"/>
                </a:solidFill>
                <a:latin typeface="Arial Nova Cond"/>
              </a:rPr>
              <a:t>A new group commenced in June/ July 2024, this group will look at how key staff in the library and elsewhere in The Place can be supported about appropriately engaging with prospective learners coming into The Place. </a:t>
            </a: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spTree>
    <p:extLst>
      <p:ext uri="{BB962C8B-B14F-4D97-AF65-F5344CB8AC3E}">
        <p14:creationId xmlns:p14="http://schemas.microsoft.com/office/powerpoint/2010/main" val="313217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graphs and charts  Financial data analyzingPlease see some similar pictures from my lightbox:">
            <a:extLst>
              <a:ext uri="{FF2B5EF4-FFF2-40B4-BE49-F238E27FC236}">
                <a16:creationId xmlns:a16="http://schemas.microsoft.com/office/drawing/2014/main" id="{06C14D96-E354-A319-062D-E07E4A44FB67}"/>
              </a:ext>
            </a:extLst>
          </p:cNvPr>
          <p:cNvPicPr>
            <a:picLocks noGrp="1" noChangeAspect="1"/>
          </p:cNvPicPr>
          <p:nvPr>
            <p:ph sz="half" idx="1"/>
          </p:nvPr>
        </p:nvPicPr>
        <p:blipFill rotWithShape="1">
          <a:blip r:embed="rId2"/>
          <a:srcRect l="4478" t="1" r="12757" b="30254"/>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9D49374-DD72-0764-0C72-87E943B52144}"/>
              </a:ext>
            </a:extLst>
          </p:cNvPr>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a:extLst>
              <a:ext uri="{FF2B5EF4-FFF2-40B4-BE49-F238E27FC236}">
                <a16:creationId xmlns:a16="http://schemas.microsoft.com/office/drawing/2014/main" id="{F0EC03E7-0746-710E-7161-3DE67E3AC7F8}"/>
              </a:ext>
            </a:extLst>
          </p:cNvPr>
          <p:cNvSpPr txBox="1">
            <a:spLocks/>
          </p:cNvSpPr>
          <p:nvPr/>
        </p:nvSpPr>
        <p:spPr>
          <a:xfrm>
            <a:off x="1010999" y="559814"/>
            <a:ext cx="7106306"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Market Research and Statistics</a:t>
            </a:r>
          </a:p>
        </p:txBody>
      </p:sp>
      <p:cxnSp>
        <p:nvCxnSpPr>
          <p:cNvPr id="9" name="Straight Connector 8">
            <a:extLst>
              <a:ext uri="{FF2B5EF4-FFF2-40B4-BE49-F238E27FC236}">
                <a16:creationId xmlns:a16="http://schemas.microsoft.com/office/drawing/2014/main" id="{E7CB3473-BE18-431C-A43A-9D169D7F5033}"/>
              </a:ext>
            </a:extLst>
          </p:cNvPr>
          <p:cNvCxnSpPr>
            <a:cxnSpLocks/>
          </p:cNvCxnSpPr>
          <p:nvPr/>
        </p:nvCxnSpPr>
        <p:spPr>
          <a:xfrm>
            <a:off x="1010999" y="1208802"/>
            <a:ext cx="6448580"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046D30A-43F1-9919-7C26-27AFC5350B72}"/>
              </a:ext>
            </a:extLst>
          </p:cNvPr>
          <p:cNvSpPr/>
          <p:nvPr/>
        </p:nvSpPr>
        <p:spPr>
          <a:xfrm>
            <a:off x="1010999" y="1403659"/>
            <a:ext cx="3464748" cy="498109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4E566A0-A968-49A1-719A-607FDAB88A81}"/>
              </a:ext>
            </a:extLst>
          </p:cNvPr>
          <p:cNvSpPr txBox="1"/>
          <p:nvPr/>
        </p:nvSpPr>
        <p:spPr>
          <a:xfrm>
            <a:off x="1171247" y="1540410"/>
            <a:ext cx="3144252" cy="4955203"/>
          </a:xfrm>
          <a:prstGeom prst="rect">
            <a:avLst/>
          </a:prstGeom>
          <a:noFill/>
        </p:spPr>
        <p:txBody>
          <a:bodyPr wrap="square" rtlCol="0">
            <a:spAutoFit/>
          </a:bodyPr>
          <a:lstStyle/>
          <a:p>
            <a:r>
              <a:rPr lang="en-US" sz="1400" b="1" dirty="0">
                <a:latin typeface="Arial Nova Cond" panose="020B0506020202020204" pitchFamily="34" charset="0"/>
              </a:rPr>
              <a:t>Employment, unemployment and economic inactivity in Great Yarmouth</a:t>
            </a:r>
            <a:br>
              <a:rPr lang="en-US" sz="1500" b="1" dirty="0">
                <a:latin typeface="Arial Nova Cond" panose="020B0506020202020204" pitchFamily="34" charset="0"/>
              </a:rPr>
            </a:br>
            <a:endParaRPr lang="en-US" sz="1500" b="1" dirty="0">
              <a:latin typeface="Arial Nova Cond" panose="020B0506020202020204" pitchFamily="34" charset="0"/>
            </a:endParaRPr>
          </a:p>
          <a:p>
            <a:pPr marL="0" lvl="1" indent="0">
              <a:buNone/>
            </a:pPr>
            <a:r>
              <a:rPr lang="en-US" sz="1500" dirty="0">
                <a:latin typeface="Arial Nova Cond" panose="020B0506020202020204" pitchFamily="34" charset="0"/>
                <a:ea typeface="+mn-lt"/>
                <a:cs typeface="+mn-lt"/>
              </a:rPr>
              <a:t>Employment in Great Yarmouth has increased compared with the previous year (ONS 2024) </a:t>
            </a:r>
            <a:r>
              <a:rPr lang="en-US" sz="1500" b="1" dirty="0">
                <a:latin typeface="Arial Nova Cond" panose="020B0506020202020204" pitchFamily="34" charset="0"/>
                <a:ea typeface="+mn-lt"/>
                <a:cs typeface="+mn-lt"/>
              </a:rPr>
              <a:t>67.9% </a:t>
            </a:r>
            <a:r>
              <a:rPr lang="en-US" sz="1500" dirty="0">
                <a:latin typeface="Arial Nova Cond" panose="020B0506020202020204" pitchFamily="34" charset="0"/>
                <a:ea typeface="+mn-lt"/>
                <a:cs typeface="+mn-lt"/>
              </a:rPr>
              <a:t>ages 16 to 64. Great Yarmouth's employment rate was lower than across the East of England as a whole in the year ending December 2023.</a:t>
            </a:r>
            <a:br>
              <a:rPr lang="en-US" sz="1500" dirty="0">
                <a:solidFill>
                  <a:srgbClr val="222222"/>
                </a:solidFill>
                <a:latin typeface="Arial Nova Cond" panose="020B0506020202020204" pitchFamily="34" charset="0"/>
                <a:ea typeface="+mn-lt"/>
                <a:cs typeface="+mn-lt"/>
              </a:rPr>
            </a:br>
            <a:endParaRPr lang="en-US" sz="1500" dirty="0">
              <a:solidFill>
                <a:srgbClr val="222222"/>
              </a:solidFill>
              <a:latin typeface="Arial Nova Cond" panose="020B0506020202020204" pitchFamily="34" charset="0"/>
              <a:ea typeface="+mn-lt"/>
              <a:cs typeface="+mn-lt"/>
            </a:endParaRPr>
          </a:p>
          <a:p>
            <a:pPr marL="0" lvl="1" indent="0">
              <a:buNone/>
            </a:pPr>
            <a:r>
              <a:rPr lang="en-US" sz="1500" dirty="0">
                <a:solidFill>
                  <a:srgbClr val="222222"/>
                </a:solidFill>
                <a:latin typeface="Arial Nova Cond" panose="020B0506020202020204" pitchFamily="34" charset="0"/>
                <a:ea typeface="+mn-lt"/>
                <a:cs typeface="+mn-lt"/>
              </a:rPr>
              <a:t>Unemployment (people looking for work) has risen since a year earlier (4.5% aged 16+). The unemployment rate for Great Yarmouth was higher than across the East of England as a whole.</a:t>
            </a:r>
            <a:br>
              <a:rPr lang="en-US" sz="1500" dirty="0">
                <a:solidFill>
                  <a:srgbClr val="222222"/>
                </a:solidFill>
                <a:latin typeface="Arial Nova Cond" panose="020B0506020202020204" pitchFamily="34" charset="0"/>
                <a:ea typeface="+mn-lt"/>
                <a:cs typeface="+mn-lt"/>
              </a:rPr>
            </a:br>
            <a:endParaRPr lang="en-US" sz="1500" dirty="0">
              <a:solidFill>
                <a:srgbClr val="222222"/>
              </a:solidFill>
              <a:latin typeface="Arial Nova Cond" panose="020B0506020202020204" pitchFamily="34" charset="0"/>
            </a:endParaRPr>
          </a:p>
          <a:p>
            <a:pPr marL="0" lvl="1" indent="0">
              <a:buNone/>
            </a:pPr>
            <a:r>
              <a:rPr lang="en-US" sz="1500" dirty="0">
                <a:solidFill>
                  <a:srgbClr val="222222"/>
                </a:solidFill>
                <a:latin typeface="Arial Nova Cond" panose="020B0506020202020204" pitchFamily="34" charset="0"/>
                <a:ea typeface="+mn-lt"/>
                <a:cs typeface="+mn-lt"/>
              </a:rPr>
              <a:t>Economic inactivity (29.3% ages 16-64).</a:t>
            </a:r>
            <a:endParaRPr lang="en-US" sz="1500" dirty="0">
              <a:latin typeface="Arial Nova Cond" panose="020B0506020202020204" pitchFamily="34" charset="0"/>
              <a:ea typeface="+mn-lt"/>
              <a:cs typeface="+mn-lt"/>
            </a:endParaRPr>
          </a:p>
          <a:p>
            <a:endParaRPr lang="en-GB" dirty="0"/>
          </a:p>
        </p:txBody>
      </p:sp>
      <p:sp>
        <p:nvSpPr>
          <p:cNvPr id="12" name="Rectangle 11">
            <a:extLst>
              <a:ext uri="{FF2B5EF4-FFF2-40B4-BE49-F238E27FC236}">
                <a16:creationId xmlns:a16="http://schemas.microsoft.com/office/drawing/2014/main" id="{C6DBB3D1-6FFB-B0AF-6126-0CE8FD2AAFE3}"/>
              </a:ext>
            </a:extLst>
          </p:cNvPr>
          <p:cNvSpPr/>
          <p:nvPr/>
        </p:nvSpPr>
        <p:spPr>
          <a:xfrm>
            <a:off x="4564152" y="1403658"/>
            <a:ext cx="3464748" cy="498109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5F7D60E-E71D-F1F4-4F79-83DDBC81F34A}"/>
              </a:ext>
            </a:extLst>
          </p:cNvPr>
          <p:cNvSpPr txBox="1"/>
          <p:nvPr/>
        </p:nvSpPr>
        <p:spPr>
          <a:xfrm>
            <a:off x="4724399" y="1540410"/>
            <a:ext cx="3240677" cy="4755148"/>
          </a:xfrm>
          <a:prstGeom prst="rect">
            <a:avLst/>
          </a:prstGeom>
          <a:noFill/>
        </p:spPr>
        <p:txBody>
          <a:bodyPr wrap="square" rtlCol="0">
            <a:spAutoFit/>
          </a:bodyPr>
          <a:lstStyle/>
          <a:p>
            <a:r>
              <a:rPr lang="en-GB" sz="1500" b="1" dirty="0">
                <a:latin typeface="Arial Nova Cond" panose="020B0506020202020204" pitchFamily="34" charset="0"/>
              </a:rPr>
              <a:t>Education Levels in Great Yarmouth</a:t>
            </a:r>
          </a:p>
          <a:p>
            <a:br>
              <a:rPr lang="en-GB" sz="1500" dirty="0">
                <a:latin typeface="Arial Nova Cond" panose="020B0506020202020204" pitchFamily="34" charset="0"/>
              </a:rPr>
            </a:br>
            <a:br>
              <a:rPr lang="en-GB" sz="1500" dirty="0">
                <a:latin typeface="Arial Nova Cond" panose="020B0506020202020204" pitchFamily="34" charset="0"/>
              </a:rPr>
            </a:br>
            <a:r>
              <a:rPr lang="en-GB" sz="1500" dirty="0">
                <a:latin typeface="Arial Nova Cond" panose="020B0506020202020204" pitchFamily="34" charset="0"/>
              </a:rPr>
              <a:t>Office for National Statistics (ONS) found that 26% of people in Great Yarmouth had no qualifications which ranked as the sixth worst performing local authority area in England and Wales.</a:t>
            </a:r>
          </a:p>
          <a:p>
            <a:endParaRPr lang="en-GB" sz="1500" dirty="0">
              <a:latin typeface="Arial Nova Cond" panose="020B0506020202020204" pitchFamily="34" charset="0"/>
            </a:endParaRPr>
          </a:p>
          <a:p>
            <a:r>
              <a:rPr lang="en-GB" sz="1500" dirty="0">
                <a:latin typeface="Arial Nova Cond" panose="020B0506020202020204" pitchFamily="34" charset="0"/>
              </a:rPr>
              <a:t>GCSE English and maths 73.6% (average 78.7% (ONS 2022-23). </a:t>
            </a:r>
          </a:p>
          <a:p>
            <a:r>
              <a:rPr lang="en-GB" sz="1500" dirty="0">
                <a:latin typeface="Arial Nova Cond" panose="020B0506020202020204" pitchFamily="34" charset="0"/>
              </a:rPr>
              <a:t>Level 3 or above qualification 52.8% (66.9%)</a:t>
            </a:r>
          </a:p>
          <a:p>
            <a:endParaRPr lang="en-GB" sz="1500" dirty="0">
              <a:latin typeface="Arial Nova Cond" panose="020B0506020202020204" pitchFamily="34" charset="0"/>
            </a:endParaRPr>
          </a:p>
          <a:p>
            <a:r>
              <a:rPr lang="en-GB" sz="1500" dirty="0">
                <a:latin typeface="Arial Nova Cond" panose="020B0506020202020204" pitchFamily="34" charset="0"/>
              </a:rPr>
              <a:t>Market research shows only 18.2% of residents aged 16 and above have a university-level qualification, indicating low education levels.</a:t>
            </a:r>
          </a:p>
          <a:p>
            <a:endParaRPr lang="en-GB" dirty="0"/>
          </a:p>
        </p:txBody>
      </p:sp>
      <p:sp>
        <p:nvSpPr>
          <p:cNvPr id="16" name="Rectangle 15">
            <a:extLst>
              <a:ext uri="{FF2B5EF4-FFF2-40B4-BE49-F238E27FC236}">
                <a16:creationId xmlns:a16="http://schemas.microsoft.com/office/drawing/2014/main" id="{2585F4CF-1F17-A94E-1DBD-1614FAD8F45C}"/>
              </a:ext>
            </a:extLst>
          </p:cNvPr>
          <p:cNvSpPr/>
          <p:nvPr/>
        </p:nvSpPr>
        <p:spPr>
          <a:xfrm>
            <a:off x="8117305" y="1403657"/>
            <a:ext cx="3464748" cy="498109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41B42C4-D41C-8364-D152-DCA99E8DB993}"/>
              </a:ext>
            </a:extLst>
          </p:cNvPr>
          <p:cNvSpPr txBox="1"/>
          <p:nvPr/>
        </p:nvSpPr>
        <p:spPr>
          <a:xfrm>
            <a:off x="8277552" y="1536399"/>
            <a:ext cx="3160469" cy="2677656"/>
          </a:xfrm>
          <a:prstGeom prst="rect">
            <a:avLst/>
          </a:prstGeom>
          <a:noFill/>
        </p:spPr>
        <p:txBody>
          <a:bodyPr wrap="square" rtlCol="0">
            <a:spAutoFit/>
          </a:bodyPr>
          <a:lstStyle/>
          <a:p>
            <a:r>
              <a:rPr lang="en-GB" sz="1500" b="1" dirty="0">
                <a:latin typeface="Arial Nova Cond" panose="020B0506020202020204" pitchFamily="34" charset="0"/>
              </a:rPr>
              <a:t>Demand Trends in Education</a:t>
            </a:r>
          </a:p>
          <a:p>
            <a:br>
              <a:rPr lang="en-GB" sz="1500" dirty="0">
                <a:latin typeface="Arial Nova Cond" panose="020B0506020202020204" pitchFamily="34" charset="0"/>
              </a:rPr>
            </a:br>
            <a:br>
              <a:rPr lang="en-GB" sz="1500" dirty="0">
                <a:latin typeface="Arial Nova Cond" panose="020B0506020202020204" pitchFamily="34" charset="0"/>
              </a:rPr>
            </a:br>
            <a:r>
              <a:rPr lang="en-GB" sz="1500" dirty="0">
                <a:latin typeface="Arial Nova Cond" panose="020B0506020202020204" pitchFamily="34" charset="0"/>
              </a:rPr>
              <a:t>Great Yarmouth ranks second in educational demand within Norfolk, highlighting a growing interest in higher education. However, ECC recruit small numbers to their programmes and need to switch programmes on and off due to demand/ no demand. </a:t>
            </a:r>
          </a:p>
          <a:p>
            <a:endParaRPr lang="en-GB" dirty="0"/>
          </a:p>
        </p:txBody>
      </p:sp>
    </p:spTree>
    <p:extLst>
      <p:ext uri="{BB962C8B-B14F-4D97-AF65-F5344CB8AC3E}">
        <p14:creationId xmlns:p14="http://schemas.microsoft.com/office/powerpoint/2010/main" val="105886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3333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6EF5A40-1059-C061-378D-DC0D1F0CFDA1}"/>
              </a:ext>
            </a:extLst>
          </p:cNvPr>
          <p:cNvSpPr txBox="1">
            <a:spLocks/>
          </p:cNvSpPr>
          <p:nvPr/>
        </p:nvSpPr>
        <p:spPr>
          <a:xfrm>
            <a:off x="1010997" y="1137601"/>
            <a:ext cx="9448455" cy="454132"/>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a:solidFill>
                  <a:schemeClr val="bg1"/>
                </a:solidFill>
                <a:latin typeface="Arial Nova Cond"/>
                <a:ea typeface="Sharp Sans No1 Book" pitchFamily="50" charset="0"/>
                <a:cs typeface="Sharp Sans No1 Book" pitchFamily="50" charset="0"/>
              </a:rPr>
              <a:t>Curriculum Panel and Partnership Agreement</a:t>
            </a:r>
          </a:p>
        </p:txBody>
      </p:sp>
      <p:cxnSp>
        <p:nvCxnSpPr>
          <p:cNvPr id="5" name="Straight Connector 4">
            <a:extLst>
              <a:ext uri="{FF2B5EF4-FFF2-40B4-BE49-F238E27FC236}">
                <a16:creationId xmlns:a16="http://schemas.microsoft.com/office/drawing/2014/main" id="{05986DD6-E840-AFC5-D724-BF3E7FA9E8D9}"/>
              </a:ext>
            </a:extLst>
          </p:cNvPr>
          <p:cNvCxnSpPr>
            <a:cxnSpLocks/>
          </p:cNvCxnSpPr>
          <p:nvPr/>
        </p:nvCxnSpPr>
        <p:spPr>
          <a:xfrm>
            <a:off x="1014247" y="1778426"/>
            <a:ext cx="9124364" cy="0"/>
          </a:xfrm>
          <a:prstGeom prst="line">
            <a:avLst/>
          </a:prstGeom>
          <a:ln w="28575">
            <a:solidFill>
              <a:srgbClr val="FFBF0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61800BE-6231-1BE8-0514-E7F25D2642DD}"/>
              </a:ext>
            </a:extLst>
          </p:cNvPr>
          <p:cNvSpPr txBox="1">
            <a:spLocks/>
          </p:cNvSpPr>
          <p:nvPr/>
        </p:nvSpPr>
        <p:spPr>
          <a:xfrm>
            <a:off x="1014248" y="2162073"/>
            <a:ext cx="6076363" cy="3476725"/>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b="1" dirty="0">
                <a:solidFill>
                  <a:srgbClr val="FFBF0B"/>
                </a:solidFill>
                <a:latin typeface="Arial Nova Cond"/>
              </a:rPr>
              <a:t>Curriculum Panel Composition</a:t>
            </a:r>
            <a:br>
              <a:rPr lang="en-GB" sz="1800" b="1" dirty="0">
                <a:solidFill>
                  <a:srgbClr val="FFBF0B"/>
                </a:solidFill>
                <a:latin typeface="Arial Nova Cond"/>
              </a:rPr>
            </a:br>
            <a:r>
              <a:rPr lang="en-GB" sz="1800" dirty="0">
                <a:solidFill>
                  <a:schemeClr val="bg1"/>
                </a:solidFill>
                <a:latin typeface="Arial Nova Cond"/>
              </a:rPr>
              <a:t>The Curriculum Panel includes representatives from Norfolk Adult Learning, ECC, and the University of Suffolk.</a:t>
            </a:r>
          </a:p>
          <a:p>
            <a:pPr marL="0" indent="0">
              <a:lnSpc>
                <a:spcPct val="100000"/>
              </a:lnSpc>
              <a:buNone/>
            </a:pPr>
            <a:r>
              <a:rPr lang="en-GB" sz="1800" b="1" dirty="0">
                <a:solidFill>
                  <a:srgbClr val="FFBF0B"/>
                </a:solidFill>
                <a:latin typeface="Arial Nova Cond"/>
              </a:rPr>
              <a:t>Meeting Frequency</a:t>
            </a:r>
            <a:br>
              <a:rPr lang="en-GB" sz="1800" b="1" dirty="0">
                <a:solidFill>
                  <a:srgbClr val="FFBF0B"/>
                </a:solidFill>
                <a:latin typeface="Arial Nova Cond"/>
              </a:rPr>
            </a:br>
            <a:r>
              <a:rPr lang="en-GB" sz="1800" dirty="0">
                <a:solidFill>
                  <a:schemeClr val="bg1"/>
                </a:solidFill>
                <a:latin typeface="Arial Nova Cond"/>
              </a:rPr>
              <a:t>The meetings of the Curriculum Panel are ad hoc, scheduled as needed based on the agenda.</a:t>
            </a:r>
          </a:p>
          <a:p>
            <a:pPr marL="0" indent="0">
              <a:lnSpc>
                <a:spcPct val="100000"/>
              </a:lnSpc>
              <a:buNone/>
            </a:pPr>
            <a:r>
              <a:rPr lang="en-GB" sz="1800" b="1" dirty="0">
                <a:solidFill>
                  <a:srgbClr val="FFBF0B"/>
                </a:solidFill>
                <a:latin typeface="Arial Nova Cond"/>
              </a:rPr>
              <a:t>Partnership Agreement Draft</a:t>
            </a:r>
            <a:br>
              <a:rPr lang="en-GB" sz="1800" b="1" dirty="0">
                <a:solidFill>
                  <a:srgbClr val="FFBF0B"/>
                </a:solidFill>
                <a:latin typeface="Arial Nova Cond"/>
              </a:rPr>
            </a:br>
            <a:r>
              <a:rPr lang="en-GB" sz="1800" dirty="0">
                <a:solidFill>
                  <a:schemeClr val="bg1"/>
                </a:solidFill>
                <a:latin typeface="Arial Nova Cond"/>
              </a:rPr>
              <a:t>A draft for the Partnership Agreement is being prepared for discussion among all building occupants, aiming for completion by October 2024.</a:t>
            </a:r>
          </a:p>
          <a:p>
            <a:pPr marL="0" indent="0">
              <a:lnSpc>
                <a:spcPct val="150000"/>
              </a:lnSpc>
              <a:spcBef>
                <a:spcPts val="0"/>
              </a:spcBef>
              <a:buNone/>
            </a:pPr>
            <a:endParaRPr lang="en-GB" sz="1400" dirty="0">
              <a:solidFill>
                <a:schemeClr val="bg1"/>
              </a:solidFill>
              <a:latin typeface="Arial Nova Cond"/>
            </a:endParaRPr>
          </a:p>
          <a:p>
            <a:pPr>
              <a:lnSpc>
                <a:spcPct val="150000"/>
              </a:lnSpc>
              <a:spcBef>
                <a:spcPts val="0"/>
              </a:spcBef>
            </a:pPr>
            <a:endParaRPr lang="en-GB" sz="1400" dirty="0">
              <a:solidFill>
                <a:schemeClr val="bg1"/>
              </a:solidFill>
              <a:latin typeface="Arial Nova Cond"/>
            </a:endParaRPr>
          </a:p>
          <a:p>
            <a:pPr marL="0" indent="0">
              <a:lnSpc>
                <a:spcPct val="150000"/>
              </a:lnSpc>
              <a:spcBef>
                <a:spcPts val="0"/>
              </a:spcBef>
              <a:buNone/>
            </a:pPr>
            <a:endParaRPr lang="en-GB" sz="1400" dirty="0">
              <a:solidFill>
                <a:schemeClr val="bg1"/>
              </a:solidFill>
              <a:latin typeface="Graphik Regular" panose="020B0503030202060203" pitchFamily="34" charset="0"/>
            </a:endParaRPr>
          </a:p>
        </p:txBody>
      </p:sp>
      <p:pic>
        <p:nvPicPr>
          <p:cNvPr id="7" name="Content Placeholder 4" descr="Chinese businesswoman and businessman working together at the office.">
            <a:extLst>
              <a:ext uri="{FF2B5EF4-FFF2-40B4-BE49-F238E27FC236}">
                <a16:creationId xmlns:a16="http://schemas.microsoft.com/office/drawing/2014/main" id="{12DDB28D-8330-F650-A131-39C97C6BCD4B}"/>
              </a:ext>
            </a:extLst>
          </p:cNvPr>
          <p:cNvPicPr>
            <a:picLocks noChangeAspect="1"/>
          </p:cNvPicPr>
          <p:nvPr/>
        </p:nvPicPr>
        <p:blipFill rotWithShape="1">
          <a:blip r:embed="rId4"/>
          <a:srcRect l="23916" t="1" r="27812" b="25389"/>
          <a:stretch/>
        </p:blipFill>
        <p:spPr>
          <a:xfrm>
            <a:off x="7707690" y="2162073"/>
            <a:ext cx="3470062" cy="3580050"/>
          </a:xfrm>
          <a:prstGeom prst="rect">
            <a:avLst/>
          </a:prstGeom>
        </p:spPr>
      </p:pic>
    </p:spTree>
    <p:extLst>
      <p:ext uri="{BB962C8B-B14F-4D97-AF65-F5344CB8AC3E}">
        <p14:creationId xmlns:p14="http://schemas.microsoft.com/office/powerpoint/2010/main" val="153679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F6D1A38756524685579310B575C42D" ma:contentTypeVersion="11" ma:contentTypeDescription="Create a new document." ma:contentTypeScope="" ma:versionID="7c33005436e2e533ad10c38495587974">
  <xsd:schema xmlns:xsd="http://www.w3.org/2001/XMLSchema" xmlns:xs="http://www.w3.org/2001/XMLSchema" xmlns:p="http://schemas.microsoft.com/office/2006/metadata/properties" xmlns:ns2="ca23f98c-2243-4df8-84b8-bb3f21f6ab9e" xmlns:ns3="4915df8a-1ceb-405f-aefb-99fcaac7c46a" targetNamespace="http://schemas.microsoft.com/office/2006/metadata/properties" ma:root="true" ma:fieldsID="210c49ec0e3dd8422b70661fac652da3" ns2:_="" ns3:_="">
    <xsd:import namespace="ca23f98c-2243-4df8-84b8-bb3f21f6ab9e"/>
    <xsd:import namespace="4915df8a-1ceb-405f-aefb-99fcaac7c4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3f98c-2243-4df8-84b8-bb3f21f6a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9f734c2-a002-4061-b8a7-bb9e6a1a419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15df8a-1ceb-405f-aefb-99fcaac7c4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48aeda-d369-4963-a51a-03e9eeb32ee5}" ma:internalName="TaxCatchAll" ma:showField="CatchAllData" ma:web="4915df8a-1ceb-405f-aefb-99fcaac7c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23f98c-2243-4df8-84b8-bb3f21f6ab9e">
      <Terms xmlns="http://schemas.microsoft.com/office/infopath/2007/PartnerControls"/>
    </lcf76f155ced4ddcb4097134ff3c332f>
    <TaxCatchAll xmlns="4915df8a-1ceb-405f-aefb-99fcaac7c46a" xsi:nil="true"/>
  </documentManagement>
</p:properties>
</file>

<file path=customXml/itemProps1.xml><?xml version="1.0" encoding="utf-8"?>
<ds:datastoreItem xmlns:ds="http://schemas.openxmlformats.org/officeDocument/2006/customXml" ds:itemID="{CEE4CDEA-69D3-4F42-80A9-0D80BBE72C39}"/>
</file>

<file path=customXml/itemProps2.xml><?xml version="1.0" encoding="utf-8"?>
<ds:datastoreItem xmlns:ds="http://schemas.openxmlformats.org/officeDocument/2006/customXml" ds:itemID="{5B4AA97A-0760-45C8-9B03-0A16B1D3F623}">
  <ds:schemaRefs>
    <ds:schemaRef ds:uri="http://schemas.microsoft.com/sharepoint/v3/contenttype/forms"/>
  </ds:schemaRefs>
</ds:datastoreItem>
</file>

<file path=customXml/itemProps3.xml><?xml version="1.0" encoding="utf-8"?>
<ds:datastoreItem xmlns:ds="http://schemas.openxmlformats.org/officeDocument/2006/customXml" ds:itemID="{7BB7CF94-F460-45C1-8EC3-5707192592BB}">
  <ds:schemaRefs>
    <ds:schemaRef ds:uri="http://schemas.microsoft.com/office/2006/documentManagement/types"/>
    <ds:schemaRef ds:uri="http://www.w3.org/XML/1998/namespace"/>
    <ds:schemaRef ds:uri="http://schemas.microsoft.com/office/2006/metadata/properties"/>
    <ds:schemaRef ds:uri="http://purl.org/dc/dcmitype/"/>
    <ds:schemaRef ds:uri="f10c1b58-a796-4348-9590-c6480206d2aa"/>
    <ds:schemaRef ds:uri="http://purl.org/dc/elements/1.1/"/>
    <ds:schemaRef ds:uri="http://schemas.microsoft.com/office/infopath/2007/PartnerControls"/>
    <ds:schemaRef ds:uri="http://schemas.openxmlformats.org/package/2006/metadata/core-properties"/>
    <ds:schemaRef ds:uri="86a38ef6-7abc-4938-b5d2-da2bcda1a17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1109</TotalTime>
  <Words>1307</Words>
  <Application>Microsoft Office PowerPoint</Application>
  <PresentationFormat>Widescreen</PresentationFormat>
  <Paragraphs>90</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Nova Cond</vt:lpstr>
      <vt:lpstr>Arial</vt:lpstr>
      <vt:lpstr>Calibri Light</vt:lpstr>
      <vt:lpstr>Calibri</vt:lpstr>
      <vt:lpstr>Graphik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CLEARING 2021</dc:title>
  <dc:creator>Correy Abbott</dc:creator>
  <cp:lastModifiedBy>Kesha Allen</cp:lastModifiedBy>
  <cp:revision>8</cp:revision>
  <dcterms:created xsi:type="dcterms:W3CDTF">2021-05-26T07:50:10Z</dcterms:created>
  <dcterms:modified xsi:type="dcterms:W3CDTF">2025-03-13T12:18:46Z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0x010100BAF6D1A38756524685579310B575C42D</vt:lpwstr>
  </property>
  <property fmtid="{D5CDD505-2E9C-101B-9397-08002B2CF9AE}" pid="3" name="MediaServiceImageTags">
    <vt:lpwstr/>
  </property>
</Properties>
</file>