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356" r:id="rId5"/>
    <p:sldId id="401" r:id="rId6"/>
    <p:sldId id="265" r:id="rId7"/>
    <p:sldId id="374" r:id="rId8"/>
    <p:sldId id="369" r:id="rId9"/>
    <p:sldId id="404" r:id="rId10"/>
    <p:sldId id="392" r:id="rId11"/>
    <p:sldId id="391" r:id="rId12"/>
    <p:sldId id="389" r:id="rId13"/>
    <p:sldId id="406" r:id="rId14"/>
    <p:sldId id="40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reen Ali" initials="NA" lastIdx="3" clrIdx="0">
    <p:extLst>
      <p:ext uri="{19B8F6BF-5375-455C-9EA6-DF929625EA0E}">
        <p15:presenceInfo xmlns:p15="http://schemas.microsoft.com/office/powerpoint/2012/main" userId="2df87b8bdbac700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45E99B-F8D0-4508-7B62-04C559D777A3}" v="24" dt="2024-05-10T15:53:06.160"/>
    <p1510:client id="{5C339F40-1334-4D99-0742-E3217F772630}" v="63" dt="2024-05-10T21:20:30.8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67" autoAdjust="0"/>
    <p:restoredTop sz="94660"/>
  </p:normalViewPr>
  <p:slideViewPr>
    <p:cSldViewPr snapToGrid="0">
      <p:cViewPr varScale="1">
        <p:scale>
          <a:sx n="71" d="100"/>
          <a:sy n="71" d="100"/>
        </p:scale>
        <p:origin x="20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26480-7985-46C3-B6EE-BC8B5EBB95FB}"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197E01-13D4-4A99-BB84-0CE8005E7ECB}" type="slidenum">
              <a:rPr lang="en-GB" smtClean="0"/>
              <a:t>‹#›</a:t>
            </a:fld>
            <a:endParaRPr lang="en-GB"/>
          </a:p>
        </p:txBody>
      </p:sp>
    </p:spTree>
    <p:extLst>
      <p:ext uri="{BB962C8B-B14F-4D97-AF65-F5344CB8AC3E}">
        <p14:creationId xmlns:p14="http://schemas.microsoft.com/office/powerpoint/2010/main" val="3348486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1</a:t>
            </a:fld>
            <a:endParaRPr lang="en-GB"/>
          </a:p>
        </p:txBody>
      </p:sp>
    </p:spTree>
    <p:extLst>
      <p:ext uri="{BB962C8B-B14F-4D97-AF65-F5344CB8AC3E}">
        <p14:creationId xmlns:p14="http://schemas.microsoft.com/office/powerpoint/2010/main" val="24597465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a:t>Talking</a:t>
            </a:r>
            <a:r>
              <a:rPr lang="en-GB" baseline="0"/>
              <a:t> about how we d</a:t>
            </a:r>
            <a:r>
              <a:rPr lang="en-GB"/>
              <a:t>esigned &amp; delivered CTOP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Research has informed this intervention</a:t>
            </a:r>
            <a:endParaRPr lang="en-GB"/>
          </a:p>
          <a:p>
            <a:r>
              <a:rPr lang="en-GB"/>
              <a:t>First time on</a:t>
            </a:r>
            <a:r>
              <a:rPr lang="en-GB" baseline="0"/>
              <a:t> widening participation began in 2015 , funded by then HEE</a:t>
            </a:r>
          </a:p>
          <a:p>
            <a:r>
              <a:rPr lang="en-GB"/>
              <a:t>Design – fine tuned it now, but was based on research that began in 2015 </a:t>
            </a:r>
            <a:r>
              <a:rPr lang="en-GB" err="1"/>
              <a:t>i.e</a:t>
            </a:r>
            <a:r>
              <a:rPr lang="en-GB"/>
              <a:t> more focus groups with a diverse population. In 2015, it was SA community and only nursing and midwifery (high Wycombe and </a:t>
            </a:r>
            <a:r>
              <a:rPr lang="en-GB" err="1"/>
              <a:t>luton</a:t>
            </a:r>
            <a:r>
              <a:rPr lang="en-GB"/>
              <a:t>), CTOP feasibility intervention was </a:t>
            </a:r>
            <a:r>
              <a:rPr lang="en-GB" err="1"/>
              <a:t>luton</a:t>
            </a:r>
            <a:r>
              <a:rPr lang="en-GB"/>
              <a:t> only</a:t>
            </a:r>
          </a:p>
          <a:p>
            <a:r>
              <a:rPr lang="en-GB"/>
              <a:t>Branched out: ethnic groups/underrepresented groups, geography, courses and careers (allied health professions and social work)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11</a:t>
            </a:fld>
            <a:endParaRPr lang="en-GB"/>
          </a:p>
        </p:txBody>
      </p:sp>
    </p:spTree>
    <p:extLst>
      <p:ext uri="{BB962C8B-B14F-4D97-AF65-F5344CB8AC3E}">
        <p14:creationId xmlns:p14="http://schemas.microsoft.com/office/powerpoint/2010/main" val="1202349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2</a:t>
            </a:fld>
            <a:endParaRPr lang="en-GB"/>
          </a:p>
        </p:txBody>
      </p:sp>
    </p:spTree>
    <p:extLst>
      <p:ext uri="{BB962C8B-B14F-4D97-AF65-F5344CB8AC3E}">
        <p14:creationId xmlns:p14="http://schemas.microsoft.com/office/powerpoint/2010/main" val="1769250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a:p>
        </p:txBody>
      </p:sp>
      <p:sp>
        <p:nvSpPr>
          <p:cNvPr id="4" name="Slide Number Placeholder 3"/>
          <p:cNvSpPr>
            <a:spLocks noGrp="1"/>
          </p:cNvSpPr>
          <p:nvPr>
            <p:ph type="sldNum" sz="quarter" idx="10"/>
          </p:nvPr>
        </p:nvSpPr>
        <p:spPr/>
        <p:txBody>
          <a:bodyPr/>
          <a:lstStyle/>
          <a:p>
            <a:fld id="{847AA038-A572-C14A-949E-3A77F0719600}" type="slidenum">
              <a:rPr lang="en-US" smtClean="0"/>
              <a:t>3</a:t>
            </a:fld>
            <a:endParaRPr lang="en-US"/>
          </a:p>
        </p:txBody>
      </p:sp>
    </p:spTree>
    <p:extLst>
      <p:ext uri="{BB962C8B-B14F-4D97-AF65-F5344CB8AC3E}">
        <p14:creationId xmlns:p14="http://schemas.microsoft.com/office/powerpoint/2010/main" val="82844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4</a:t>
            </a:fld>
            <a:endParaRPr lang="en-GB"/>
          </a:p>
        </p:txBody>
      </p:sp>
    </p:spTree>
    <p:extLst>
      <p:ext uri="{BB962C8B-B14F-4D97-AF65-F5344CB8AC3E}">
        <p14:creationId xmlns:p14="http://schemas.microsoft.com/office/powerpoint/2010/main" val="3537514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a:t>Talking</a:t>
            </a:r>
            <a:r>
              <a:rPr lang="en-GB" baseline="0"/>
              <a:t> about how we d</a:t>
            </a:r>
            <a:r>
              <a:rPr lang="en-GB"/>
              <a:t>esigned &amp; delivered CTOP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Research has informed this intervention</a:t>
            </a:r>
            <a:endParaRPr lang="en-GB"/>
          </a:p>
          <a:p>
            <a:r>
              <a:rPr lang="en-GB"/>
              <a:t>First time on</a:t>
            </a:r>
            <a:r>
              <a:rPr lang="en-GB" baseline="0"/>
              <a:t> widening participation began in 2015 , funded by then HEE</a:t>
            </a:r>
          </a:p>
          <a:p>
            <a:r>
              <a:rPr lang="en-GB"/>
              <a:t>Design – fine tuned it now, but was based on research that began in 2015 </a:t>
            </a:r>
            <a:r>
              <a:rPr lang="en-GB" err="1"/>
              <a:t>i.e</a:t>
            </a:r>
            <a:r>
              <a:rPr lang="en-GB"/>
              <a:t> more focus groups with a diverse population. In 2015, it was SA community and only nursing and midwifery (high Wycombe and </a:t>
            </a:r>
            <a:r>
              <a:rPr lang="en-GB" err="1"/>
              <a:t>luton</a:t>
            </a:r>
            <a:r>
              <a:rPr lang="en-GB"/>
              <a:t>), CTOP feasibility intervention was </a:t>
            </a:r>
            <a:r>
              <a:rPr lang="en-GB" err="1"/>
              <a:t>luton</a:t>
            </a:r>
            <a:r>
              <a:rPr lang="en-GB"/>
              <a:t> only</a:t>
            </a:r>
          </a:p>
          <a:p>
            <a:r>
              <a:rPr lang="en-GB"/>
              <a:t>Branched out: ethnic groups/underrepresented groups, geography, courses and careers (allied health professions and social work)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5</a:t>
            </a:fld>
            <a:endParaRPr lang="en-GB"/>
          </a:p>
        </p:txBody>
      </p:sp>
    </p:spTree>
    <p:extLst>
      <p:ext uri="{BB962C8B-B14F-4D97-AF65-F5344CB8AC3E}">
        <p14:creationId xmlns:p14="http://schemas.microsoft.com/office/powerpoint/2010/main" val="3530095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r>
              <a:rPr lang="en-GB"/>
              <a:t>Talking</a:t>
            </a:r>
            <a:r>
              <a:rPr lang="en-GB" baseline="0"/>
              <a:t> about how we d</a:t>
            </a:r>
            <a:r>
              <a:rPr lang="en-GB"/>
              <a:t>esigned &amp; delivered CTOP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a:t>Research has informed this intervention</a:t>
            </a:r>
            <a:endParaRPr lang="en-GB"/>
          </a:p>
          <a:p>
            <a:r>
              <a:rPr lang="en-GB"/>
              <a:t>First time on</a:t>
            </a:r>
            <a:r>
              <a:rPr lang="en-GB" baseline="0"/>
              <a:t> widening participation began in 2015 , funded by then HEE</a:t>
            </a:r>
          </a:p>
          <a:p>
            <a:r>
              <a:rPr lang="en-GB"/>
              <a:t>Design – fine tuned it now, but was based on research that began in 2015 </a:t>
            </a:r>
            <a:r>
              <a:rPr lang="en-GB" err="1"/>
              <a:t>i.e</a:t>
            </a:r>
            <a:r>
              <a:rPr lang="en-GB"/>
              <a:t> more focus groups with a diverse population. In 2015, it was SA community and only nursing and midwifery (high Wycombe and </a:t>
            </a:r>
            <a:r>
              <a:rPr lang="en-GB" err="1"/>
              <a:t>luton</a:t>
            </a:r>
            <a:r>
              <a:rPr lang="en-GB"/>
              <a:t>), CTOP feasibility intervention was </a:t>
            </a:r>
            <a:r>
              <a:rPr lang="en-GB" err="1"/>
              <a:t>luton</a:t>
            </a:r>
            <a:r>
              <a:rPr lang="en-GB"/>
              <a:t> only</a:t>
            </a:r>
          </a:p>
          <a:p>
            <a:r>
              <a:rPr lang="en-GB"/>
              <a:t>Branched out: ethnic groups/underrepresented groups, geography, courses and careers (allied health professions and social work)</a:t>
            </a:r>
          </a:p>
          <a:p>
            <a:endParaRPr lang="en-GB"/>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endParaRPr lang="en-GB"/>
          </a:p>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6</a:t>
            </a:fld>
            <a:endParaRPr lang="en-GB"/>
          </a:p>
        </p:txBody>
      </p:sp>
    </p:spTree>
    <p:extLst>
      <p:ext uri="{BB962C8B-B14F-4D97-AF65-F5344CB8AC3E}">
        <p14:creationId xmlns:p14="http://schemas.microsoft.com/office/powerpoint/2010/main" val="118760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7</a:t>
            </a:fld>
            <a:endParaRPr lang="en-GB"/>
          </a:p>
        </p:txBody>
      </p:sp>
    </p:spTree>
    <p:extLst>
      <p:ext uri="{BB962C8B-B14F-4D97-AF65-F5344CB8AC3E}">
        <p14:creationId xmlns:p14="http://schemas.microsoft.com/office/powerpoint/2010/main" val="377050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A197E01-13D4-4A99-BB84-0CE8005E7ECB}" type="slidenum">
              <a:rPr lang="en-GB" smtClean="0"/>
              <a:t>8</a:t>
            </a:fld>
            <a:endParaRPr lang="en-GB"/>
          </a:p>
        </p:txBody>
      </p:sp>
    </p:spTree>
    <p:extLst>
      <p:ext uri="{BB962C8B-B14F-4D97-AF65-F5344CB8AC3E}">
        <p14:creationId xmlns:p14="http://schemas.microsoft.com/office/powerpoint/2010/main" val="2071051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Index of </a:t>
            </a:r>
            <a:r>
              <a:rPr lang="en-GB" sz="1200" kern="1200" dirty="0" err="1">
                <a:solidFill>
                  <a:schemeClr val="tx1"/>
                </a:solidFill>
                <a:effectLst/>
                <a:latin typeface="+mn-lt"/>
                <a:ea typeface="+mn-ea"/>
                <a:cs typeface="+mn-cs"/>
              </a:rPr>
              <a:t>MultipleDeprivation</a:t>
            </a:r>
            <a:r>
              <a:rPr lang="en-GB" sz="1200" kern="1200" dirty="0">
                <a:solidFill>
                  <a:schemeClr val="tx1"/>
                </a:solidFill>
                <a:effectLst/>
                <a:latin typeface="+mn-lt"/>
                <a:ea typeface="+mn-ea"/>
                <a:cs typeface="+mn-cs"/>
              </a:rPr>
              <a:t> (IMD); Education, Skills, and Training Deprivation (EST); and Income Deprivation Affecting Children Index (IDACI).</a:t>
            </a:r>
            <a:r>
              <a:rPr lang="en-GB" dirty="0">
                <a:effectLst/>
              </a:rPr>
              <a:t> </a:t>
            </a:r>
            <a:r>
              <a:rPr lang="en-GB" sz="1200" kern="1200" dirty="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A197E01-13D4-4A99-BB84-0CE8005E7ECB}" type="slidenum">
              <a:rPr lang="en-GB" smtClean="0"/>
              <a:t>10</a:t>
            </a:fld>
            <a:endParaRPr lang="en-GB"/>
          </a:p>
        </p:txBody>
      </p:sp>
    </p:spTree>
    <p:extLst>
      <p:ext uri="{BB962C8B-B14F-4D97-AF65-F5344CB8AC3E}">
        <p14:creationId xmlns:p14="http://schemas.microsoft.com/office/powerpoint/2010/main" val="15706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A97280C-DC18-4330-978F-6955307A84F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4028313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97280C-DC18-4330-978F-6955307A84F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668150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97280C-DC18-4330-978F-6955307A84F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1111720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3250" y="6134475"/>
            <a:ext cx="10985500" cy="330201"/>
          </a:xfrm>
          <a:prstGeom prst="rect">
            <a:avLst/>
          </a:prstGeom>
        </p:spPr>
        <p:txBody>
          <a:bodyPr lIns="45719" tIns="45719" rIns="45719" bIns="45719" anchor="b"/>
          <a:lstStyle>
            <a:lvl1pPr marL="0" indent="0" defTabSz="412750">
              <a:spcBef>
                <a:spcPts val="0"/>
              </a:spcBef>
              <a:buSzTx/>
              <a:buNone/>
              <a:defRPr sz="1650">
                <a:latin typeface="Produkt Light"/>
                <a:ea typeface="Produkt Light"/>
                <a:cs typeface="Produkt Light"/>
                <a:sym typeface="Produkt Light"/>
              </a:defRPr>
            </a:lvl1pPr>
          </a:lstStyle>
          <a:p>
            <a:r>
              <a:t>Author and Date</a:t>
            </a:r>
          </a:p>
        </p:txBody>
      </p:sp>
      <p:sp>
        <p:nvSpPr>
          <p:cNvPr id="12" name="Body Level One…"/>
          <p:cNvSpPr txBox="1">
            <a:spLocks noGrp="1"/>
          </p:cNvSpPr>
          <p:nvPr>
            <p:ph type="body" sz="quarter" idx="1" hasCustomPrompt="1"/>
          </p:nvPr>
        </p:nvSpPr>
        <p:spPr>
          <a:xfrm>
            <a:off x="603250" y="3676650"/>
            <a:ext cx="10985500" cy="1003300"/>
          </a:xfrm>
          <a:prstGeom prst="rect">
            <a:avLst/>
          </a:prstGeom>
        </p:spPr>
        <p:txBody>
          <a:bodyPr/>
          <a:lstStyle>
            <a:lvl1pPr marL="0" indent="0" defTabSz="412750">
              <a:spcBef>
                <a:spcPts val="0"/>
              </a:spcBef>
              <a:buSzTx/>
              <a:buNone/>
              <a:defRPr sz="2750">
                <a:latin typeface="+mn-lt"/>
                <a:ea typeface="+mn-ea"/>
                <a:cs typeface="+mn-cs"/>
                <a:sym typeface="Produkt Extralight"/>
              </a:defRPr>
            </a:lvl1pPr>
            <a:lvl2pPr marL="0" indent="228600" defTabSz="412750">
              <a:spcBef>
                <a:spcPts val="0"/>
              </a:spcBef>
              <a:buSzTx/>
              <a:buNone/>
              <a:defRPr sz="2750">
                <a:latin typeface="+mn-lt"/>
                <a:ea typeface="+mn-ea"/>
                <a:cs typeface="+mn-cs"/>
                <a:sym typeface="Produkt Extralight"/>
              </a:defRPr>
            </a:lvl2pPr>
            <a:lvl3pPr marL="0" indent="457200" defTabSz="412750">
              <a:spcBef>
                <a:spcPts val="0"/>
              </a:spcBef>
              <a:buSzTx/>
              <a:buNone/>
              <a:defRPr sz="2750">
                <a:latin typeface="+mn-lt"/>
                <a:ea typeface="+mn-ea"/>
                <a:cs typeface="+mn-cs"/>
                <a:sym typeface="Produkt Extralight"/>
              </a:defRPr>
            </a:lvl3pPr>
            <a:lvl4pPr marL="0" indent="685800" defTabSz="412750">
              <a:spcBef>
                <a:spcPts val="0"/>
              </a:spcBef>
              <a:buSzTx/>
              <a:buNone/>
              <a:defRPr sz="2750">
                <a:latin typeface="+mn-lt"/>
                <a:ea typeface="+mn-ea"/>
                <a:cs typeface="+mn-cs"/>
                <a:sym typeface="Produkt Extralight"/>
              </a:defRPr>
            </a:lvl4pPr>
            <a:lvl5pPr marL="0" indent="914400" defTabSz="412750">
              <a:spcBef>
                <a:spcPts val="0"/>
              </a:spcBef>
              <a:buSzTx/>
              <a:buNone/>
              <a:defRPr sz="2750">
                <a:latin typeface="+mn-lt"/>
                <a:ea typeface="+mn-ea"/>
                <a:cs typeface="+mn-cs"/>
                <a:sym typeface="Produkt Extralight"/>
              </a:defRPr>
            </a:lvl5pPr>
          </a:lstStyle>
          <a:p>
            <a:r>
              <a:t>Presentation Subtitle</a:t>
            </a:r>
          </a:p>
          <a:p>
            <a:pPr lvl="1"/>
            <a:endParaRPr/>
          </a:p>
          <a:p>
            <a:pPr lvl="2"/>
            <a:endParaRPr/>
          </a:p>
          <a:p>
            <a:pPr lvl="3"/>
            <a:endParaRPr/>
          </a:p>
          <a:p>
            <a:pPr lvl="4"/>
            <a:endParaRPr/>
          </a:p>
        </p:txBody>
      </p:sp>
      <p:sp>
        <p:nvSpPr>
          <p:cNvPr id="13" name="Presentation Title"/>
          <p:cNvSpPr txBox="1">
            <a:spLocks noGrp="1"/>
          </p:cNvSpPr>
          <p:nvPr>
            <p:ph type="title" hasCustomPrompt="1"/>
          </p:nvPr>
        </p:nvSpPr>
        <p:spPr>
          <a:xfrm>
            <a:off x="603250" y="1308100"/>
            <a:ext cx="10985502" cy="2324100"/>
          </a:xfrm>
          <a:prstGeom prst="rect">
            <a:avLst/>
          </a:prstGeom>
        </p:spPr>
        <p:txBody>
          <a:bodyPr anchor="b"/>
          <a:lstStyle>
            <a:lvl1pPr defTabSz="177800">
              <a:defRPr sz="6000" spc="-60"/>
            </a:lvl1pPr>
          </a:lstStyle>
          <a:p>
            <a:r>
              <a:t>Presentation Title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329295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A97280C-DC18-4330-978F-6955307A84F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356511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A97280C-DC18-4330-978F-6955307A84F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3778811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97280C-DC18-4330-978F-6955307A84F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461842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A97280C-DC18-4330-978F-6955307A84F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726686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A97280C-DC18-4330-978F-6955307A84F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92621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97280C-DC18-4330-978F-6955307A84F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3904539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97280C-DC18-4330-978F-6955307A84F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2300774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97280C-DC18-4330-978F-6955307A84F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C16BC9-A1AD-4848-A128-BE3917729098}" type="slidenum">
              <a:rPr lang="en-GB" smtClean="0"/>
              <a:t>‹#›</a:t>
            </a:fld>
            <a:endParaRPr lang="en-GB"/>
          </a:p>
        </p:txBody>
      </p:sp>
    </p:spTree>
    <p:extLst>
      <p:ext uri="{BB962C8B-B14F-4D97-AF65-F5344CB8AC3E}">
        <p14:creationId xmlns:p14="http://schemas.microsoft.com/office/powerpoint/2010/main" val="3359551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97280C-DC18-4330-978F-6955307A84FA}" type="datetimeFigureOut">
              <a:rPr lang="en-GB" smtClean="0"/>
              <a:t>18/03/2025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C16BC9-A1AD-4848-A128-BE3917729098}" type="slidenum">
              <a:rPr lang="en-GB" smtClean="0"/>
              <a:t>‹#›</a:t>
            </a:fld>
            <a:endParaRPr lang="en-GB"/>
          </a:p>
        </p:txBody>
      </p:sp>
    </p:spTree>
    <p:extLst>
      <p:ext uri="{BB962C8B-B14F-4D97-AF65-F5344CB8AC3E}">
        <p14:creationId xmlns:p14="http://schemas.microsoft.com/office/powerpoint/2010/main" val="184723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mailto:filiz.ozcan@icloud.com" TargetMode="External"/><Relationship Id="rId4" Type="http://schemas.openxmlformats.org/officeDocument/2006/relationships/hyperlink" Target="mailto:nasreen.ali@beds.ac.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2.png"/><Relationship Id="rId3" Type="http://schemas.openxmlformats.org/officeDocument/2006/relationships/image" Target="../media/image3.jpeg"/><Relationship Id="rId7" Type="http://schemas.openxmlformats.org/officeDocument/2006/relationships/image" Target="../media/image7.svg"/><Relationship Id="rId12" Type="http://schemas.openxmlformats.org/officeDocument/2006/relationships/image" Target="../media/image11.png"/><Relationship Id="rId2" Type="http://schemas.openxmlformats.org/officeDocument/2006/relationships/notesSlide" Target="../notesSlides/notesSlide3.xml"/><Relationship Id="rId16"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0.png"/><Relationship Id="rId5" Type="http://schemas.openxmlformats.org/officeDocument/2006/relationships/image" Target="../media/image5.png"/><Relationship Id="rId15" Type="http://schemas.openxmlformats.org/officeDocument/2006/relationships/image" Target="../media/image14.png"/><Relationship Id="rId10" Type="http://schemas.openxmlformats.org/officeDocument/2006/relationships/image" Target="../media/image9.jpeg"/><Relationship Id="rId4" Type="http://schemas.openxmlformats.org/officeDocument/2006/relationships/image" Target="../media/image4.png"/><Relationship Id="rId9" Type="http://schemas.openxmlformats.org/officeDocument/2006/relationships/image" Target="../media/image2.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19.jpeg"/><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C_BLMK_TLC_WRP_CTOP_Powerpoint_proo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01962" y="3804268"/>
            <a:ext cx="9501809" cy="1323439"/>
          </a:xfrm>
          <a:prstGeom prst="rect">
            <a:avLst/>
          </a:prstGeom>
          <a:noFill/>
        </p:spPr>
        <p:txBody>
          <a:bodyPr wrap="square" rtlCol="0">
            <a:spAutoFit/>
          </a:bodyPr>
          <a:lstStyle/>
          <a:p>
            <a:pPr algn="ctr"/>
            <a:r>
              <a:rPr lang="en-GB" sz="4000" dirty="0">
                <a:solidFill>
                  <a:schemeClr val="bg1"/>
                </a:solidFill>
              </a:rPr>
              <a:t>Nasreen Ali </a:t>
            </a:r>
          </a:p>
          <a:p>
            <a:pPr algn="ctr"/>
            <a:r>
              <a:rPr lang="en-GB" sz="4000" dirty="0">
                <a:solidFill>
                  <a:schemeClr val="bg1"/>
                </a:solidFill>
              </a:rPr>
              <a:t>Professor of Public Health Equality  </a:t>
            </a:r>
          </a:p>
        </p:txBody>
      </p:sp>
      <p:sp>
        <p:nvSpPr>
          <p:cNvPr id="2" name="Rectangle 1"/>
          <p:cNvSpPr/>
          <p:nvPr/>
        </p:nvSpPr>
        <p:spPr>
          <a:xfrm>
            <a:off x="2007078" y="2460197"/>
            <a:ext cx="8091579" cy="369332"/>
          </a:xfrm>
          <a:prstGeom prst="rect">
            <a:avLst/>
          </a:prstGeom>
        </p:spPr>
        <p:txBody>
          <a:bodyPr wrap="square" lIns="91440" tIns="45720" rIns="91440" bIns="45720" anchor="t">
            <a:spAutoFit/>
          </a:bodyPr>
          <a:lstStyle/>
          <a:p>
            <a:pPr algn="ctr"/>
            <a:endParaRPr lang="en-GB" b="1" i="1">
              <a:solidFill>
                <a:schemeClr val="bg1"/>
              </a:solidFill>
              <a:ea typeface="Calibri"/>
              <a:cs typeface="Calibri"/>
            </a:endParaRPr>
          </a:p>
        </p:txBody>
      </p:sp>
      <p:pic>
        <p:nvPicPr>
          <p:cNvPr id="8" name="Picture 7" descr="C:\Users\Nasreen Ali\Downloads\TLC_WorkforceResearchProgramme_MasterLogo_RGB_Small (2).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62432" y="1194519"/>
            <a:ext cx="3980868" cy="2122380"/>
          </a:xfrm>
          <a:prstGeom prst="rect">
            <a:avLst/>
          </a:prstGeom>
          <a:noFill/>
          <a:ln>
            <a:noFill/>
          </a:ln>
        </p:spPr>
      </p:pic>
    </p:spTree>
    <p:extLst>
      <p:ext uri="{BB962C8B-B14F-4D97-AF65-F5344CB8AC3E}">
        <p14:creationId xmlns:p14="http://schemas.microsoft.com/office/powerpoint/2010/main" val="567199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05B98C81-CFB5-1FE6-5F96-A2D093DAD76C}"/>
              </a:ext>
            </a:extLst>
          </p:cNvPr>
          <p:cNvSpPr txBox="1">
            <a:spLocks/>
          </p:cNvSpPr>
          <p:nvPr/>
        </p:nvSpPr>
        <p:spPr>
          <a:xfrm>
            <a:off x="225741" y="338859"/>
            <a:ext cx="7215206" cy="85359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Applied theatre: the CTOP play</a:t>
            </a:r>
          </a:p>
        </p:txBody>
      </p:sp>
      <p:pic>
        <p:nvPicPr>
          <p:cNvPr id="19" name="Picture 18"/>
          <p:cNvPicPr/>
          <p:nvPr/>
        </p:nvPicPr>
        <p:blipFill rotWithShape="1">
          <a:blip r:embed="rId4" cstate="print">
            <a:extLst>
              <a:ext uri="{28A0092B-C50C-407E-A947-70E740481C1C}">
                <a14:useLocalDpi xmlns:a14="http://schemas.microsoft.com/office/drawing/2010/main" val="0"/>
              </a:ext>
            </a:extLst>
          </a:blip>
          <a:srcRect l="28136" t="12648" r="42652" b="14322"/>
          <a:stretch/>
        </p:blipFill>
        <p:spPr bwMode="auto">
          <a:xfrm>
            <a:off x="2725092" y="1218578"/>
            <a:ext cx="3479939" cy="4440085"/>
          </a:xfrm>
          <a:prstGeom prst="rect">
            <a:avLst/>
          </a:prstGeom>
          <a:ln>
            <a:noFill/>
          </a:ln>
          <a:extLst>
            <a:ext uri="{53640926-AAD7-44D8-BBD7-CCE9431645EC}">
              <a14:shadowObscured xmlns:a14="http://schemas.microsoft.com/office/drawing/2010/main"/>
            </a:ext>
          </a:extLst>
        </p:spPr>
      </p:pic>
      <p:sp>
        <p:nvSpPr>
          <p:cNvPr id="4" name="AutoShape 2" descr="https://ukc-powerpoint.officeapps.live.com/pods/GetClipboardImage.ashx?Id=b5904c7b-fb27-4e82-8e0f-37ba505e9eb2&amp;DC=GUK5&amp;pkey=46248dd8-0693-4955-a808-e6002924cbc9&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b5904c7b-fb27-4e82-8e0f-37ba505e9eb2&amp;DC=GUK5&amp;pkey=46248dd8-0693-4955-a808-e6002924cbc9&amp;wdwaccluster=GUK5"/>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ukc-powerpoint.officeapps.live.com/pods/GetClipboardImage.ashx?Id=0ffbada4-7df0-44ee-b554-f2670ac8bb2a&amp;DC=GUK5&amp;pkey=d5412b67-e308-4da3-a892-83a0c56813b9&amp;wdwaccluster=GUK5"/>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g;base64,/9j/4AAQSkZJRgABAQEAYABgAAD/2wBDAAUDBAQEAwUEBAQFBQUGBwwIBwcHBw8LCwkMEQ8SEhEPERETFhwXExQaFRERGCEYGh0dHx8fExciJCIeJBweHx7/2wBDAQUFBQcGBw4ICA4eFBEUHh4eHh4eHh4eHh4eHh4eHh4eHh4eHh4eHh4eHh4eHh4eHh4eHh4eHh4eHh4eHh4eHh7/wAARCAHdA1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WF428WaL4O0qPVNeuJLe0edYPMSMvhmBIyF5x8ppNpK7NKVKdWahTV29ktzdoqtpeoWWqafDqGnXUN1aTrvimiYMrj1BFWaZEouLaa1CiiigQUUUUAFFFFABRRRQAUUUUAFFFFABRRRQAUUUUAFFFFABRRRQAUUUUAFFFFABRRRQAUUUUAFFFFABRRUcs8EcsUUk0aSSkrGrMAXIBJAHfgE/hQBJRRRQAUUUUAFFNlfy03YzyB+Zp1ABRRRQAUUUUAFFFFABRRRQAUUUUAFFFFABRRRQAUUUUAFFFFABRRRQAUUUUAFFFFABRRRQB8f0UUV+Cn7WFFFFABRRRQAUUUUAFFFFABRRRQAUUUUAFFFFABRRRQAUUUUAFFFFABRRRQAUUUUAFFFFABRRRQAUUUUAFFFFAElt/x8R/74/nX14OlfIdt/x8R/74/nX14Olff8E/DW/wC3f1PiOMN6P/b36BVHWtY0rRYYZ9X1G1sIppRDHJcSBEZyCQuTxkhT+VXq8X/bER3+FtmyqzBNXiZiB90eVKMn8SB+NfcVJcsXI+ayvBxxuMp4eTspO1z2dHV0V0YMrAEEHII9a8Q/ax1bS7z4dPp1rqFrPeWupQGeCOUM8WVkA3Acr3615j4B+Kmq6H8GvEOi/bZftsDww6VIeWiWUtvAPYKFJHoW9q4LSjJJ4B8RyuWcm9sizHnJPn9TXJUxClGyW6Pu8n4Sq4PGOvVnpTnFL+9drXy0f3nuf7F+r3k1j4g0WWVntLZobiFD/Az7w+PrtXj/ABr3q01jS7zUbjTbXUbS4vLYAzwRSqzxZOBuAOV/GvjP4W+KLzwp4D8bXunSNFe3KWlpDKpwYy7S5YehChsH1xXoH7FzO+ueJpHZmY28BZickks/WnQrWUYGfE+Qc9XGZheyi42XdtRu/wAfmz6Pi1Kxl+z+XdRt9okeOHB++ybtwH02t+VWgylym4bgASM8gHp/I15ydFl1o22k22raPNDpWoPdN9nvC8rhrjJR0C/J8hkU8nLAdBmr9/4W1KFD9i1SCxgLtC6F22i1klmaRF/uMEdCpHQxgfdrtPzk7io5J4Y3VJJURm+6GYAnkD+bAfiK8207wJqz61YalLrKXdil411LG0ysl0hiuFRiEhTJDSxMNzPwD83yrl+leBtWt5rdJ5tPlgtzvS1eYvz5to4JYRKGP7iYBiu47hksSxoA9KqJriFbpLVpAJpFZ1TuVGMn9RXH2ekak1hrcMt9GY3uPs2mxPJsjaFHL+WxGSMlnhJGTtjU4zkVo+F/D0um6jNfXEdnGXMgihhywt0LAhFYqDt4LYwACxAGBQB0lFFFABRRRQBU1C6ubeW2WCye5WWUJIysB5Q/vH1pJrq5TU4LVLF5IJFYvcBhiMjtiuV+JE/jWK6sv+EVjlZPLcsI0iZWlyNqyb+QmM8rjvyOM4Hjm68YRwyf21JqNnZGW2V/7DjEkH2cv+/aSQr5ysFz90AAY684whRqVakkptarovK6Wmt+vVdGjup4dSjF3Wt+rv8Ad+Rq+HfHV9rXj640i0t7afS4ria3aSKJy8flqf3jSZ2EFhgAD+IcnBrRvfF8tjr2q2lxDCbayZFUhgrfMIMFjuJAzK3O0DgYJOa2tIWSKVIbGCyTRVt1+zGD+mOMY/pWJqF/4sh1TVobSz8233SG1doc4xbxFQpBAOZC/XPQiqoy5ubfd7q3XpotOz69zDFSg5LkVlZef3+ZLH4taSSSVbeCO2iBEnmzAMreaI/mIyF5Oe/H1qJvGymK0uFs1hjmkcMs8oV9iiUE47YaLnrwQOSarS+JfElr5X2zTraHzbtIIg0b7pAZNvTPBK4fIyB0IzSNrXjZp7eMaPGFKRyTMsDDkqpZOWPdtueo2k4xWxzXLdl4yaa7t7drLmdXkjKnqnn+WvXkHgkjHPt0rQh8S2s2n2d95ttDHLOI5d8wIRTvAbPGMlO/uKzNM1Lxdda5DFdWCwWgtZmLpCyrJJuITO/leAPl9z7VSstW8XWunwhNKuru4aAtNJd24VjKImOBswNodQOQCdwxkUBc1ZfGdstr9qWBPLCOSGmAbcqI5X6/Pt/3sDvT9U8TyQaK99DbxxP5wjQTHKkYJycYxwp46ngDJIFQahfeKJNI1Hbam3niuUS3eCEszIJSCSGzwUAO5dxAY4BK4qpb+IPFUkototKV/Imt7ednQvJl41dmO0hRtDrnoMhsdhQFzQ1bxNcQSQ/ZYYjHdWkc9uZFJOSWZ1bB/uAke4PXiorPxluRGuLeICQRmMLJtZg7MMBTnJ+XpnnmqceueN9kaf2JCx/dhnaF8/6ksxIyBy4C8HjPIrr9GmurjSrWe+hEF1JErTRgEbHI5HPvQCMJvFMrxabPHapFDdH98zkt5S4Qg8Y6hwPYkdgTSWHjGO8SLydPl3TCNoz5g2EM4Q/MO6sygjGee9dTTdib9+0bsY3Y5x6Uh2Zztn4ttrm/itVtmXzJfKDNIud2cY29c8Z6YwRzk4rpKMUUDCiiigArzn9ovxdrPgj4aTa9oMkMd6l1DGGljDrtY4PBr0avGv2yP+SJ3P8A1/W//oRq6avNG+GipVop9zkLHxL+0RJLZpfT6JZfb4fMsx9njmeXIBHyxklRyCScYGepGK3vAfhn4s2Nn4g8ZeI0TUvGtyq2el28txEYbWAkF3Xa2xcn+EYPyc5ya3NR0fxZNN4d1bw7A+I9FtoTKskYwcEsMMfQitT4gXfiaw8X6bJaXU0Ol3EsMOFkXDuWORt69O+MV5VbM6lN1eem7JpKy6Prf8/kL+0HTm26asmtLb/js+pjfCDxZ441rxZ4g8OeKZraG70+3GBFCh8uQnGflOG6+tbr+N5tL0+zj1K4iuby/kdYwo8tkHnCFSowVf5mBIyDjOAcVyngXzj8afiSLff532Y+Xt+9u4xj3zXU32t69bw2lxp+nzSyxW8MMyXFvPK8jgOZAiKcb8hPmYqOTuYcVvRd6qTb2fz1/Q9XO6dNY5ckVFOEXZaK7im/xJ/hH4uvPEFn9j1N2kvYraG4eZ1WPzQ6j7igDcAc5PQFgPp3tef6ZrHjSN47a5tYZH+23KNJLp06h4xcMEClMqo8kKQzcNkDOQxroPAt94gv9HE3iS0htrwpE+yKFogu+FHZcMzHKuzrnP8AD0Fdsl1PJqR1bRt3n+oP1X+YrE8Y6rqmmR2y6XbRXE91uhhSQHHncMueRwEEpP8Aujn127z/AFB+q/zFYnitdWa6sTpvm+WiyPNsZhnBTHTqcbsA8HvSRlL4TOg8aNJHAVsVc3Tp5AMuwlJJhHG5GCdpVlO71yMUp8XTosU0lvarELeRpRJNsYSKYgM8EKCJCR1JBXpmkh1rxSRuk0yIErIQq2k2QwiDAEnA+/uGRndxt7kT6dqniS5v/s81hDFHsz5htpQvVMH5iOqs3BwVKkEHGSzO77kY8ar9ga8awSNR55WOS5CysI2kUkKRzzGS2Pugg8846bTLr7bYQ3W1FEi5+Rw6/UMOorndHv8AxDPf2Ut1a7YJ0jS4Q2zx+U2yZmIy3ZlRSTkHII7V1Q6UmUrhRRRSKCiiigDD8a+LfD/g3Rjq3iLUEs7XcEXILNIx6Kqjlj9PrXIeCvjh4A8WamdMsb66tbwhjFFdweX52ASdpBIzgdCQT6V5R+2nHOvi3wncX6SvoojdWC5xu8xTIM+pTbj6V33hPWPgJdeO9Ni8Ow6KNZktfJtHitGjTHZeQF8wjuRuxkZ5xQB594X/AGirhfidqMmvapK/hAvP9ijjsU80Lu/dZwN3Trk1754q8daL4fkgtZEvdQ1CeLzo7GwgM05j/vsOAi/7TEDg88GvlzwvL4J0D9pLxKniu00uDQYbm9jihuLMSQIfM+QCMKQOAccV1/xRtpn8W6pBd2N9fW/9tQ3mp2loCJrrS/KjEOwAgsiETAgHCsQTjqMqk3FaHsZLgKWNruFV2SV/6/rV2V1e69y8JePdF8Q339mrBqGl6l5ZlWz1G38qSRB1dCCVcf7pNcXeftFfDu0l1CGdtWWaydozH9lBaZw20qnzY7E5bA96838FWs3/AAl1jF4f03U9LsLjxBa3Oh2V4xWeG3RW+2SYJJERXg84YlQMlTXJfB3VvAuj/F/xFcePIrVrVmuFtnurYzxpL53OVweSucHHr60UpuS1KzvL6WCrRVJ6NXt2/rbd2aau7H0/8L/id4V+IlvO2hTzx3NuAZrS6QJMik4DYBII9wTjIzjNIdX1Cfw1BJNrD6d52r3ltNfpDGTBFHLOE+8pRf8AVomWU5zj7xBrwH9nM2t/+0lrV/4UiMGgbLtwoQqvkM42ADsN20gdgOnFe7W0t7B4Cmm0+7a2uE1m7IxJEnmL9ul3JmX5Rlc+h4q29TzqVNTptbarV/Mo/wDCUaxDd2NzcawQtxeCO8tZbIQJaQLMqrJ8w3x+YrAkSM33vlxtatG88WX2y0/s6SK8MOoTvqTIUYQ2aTMnzAEEHYyspGSfLPBya52SX4pxzrA19HczRROj29pNaebPjbslTfgDdk5yBjDYHK1Jc3XxCfS576PULpDb3MyyhXsSm0TQ7QpL4OIzN94xnIGQOMrn8jp/s5afvYff/wAAl0/xB4kbQRNLrxkuI4pLiBkWB/tkwjiZLRiIwBlncbFAk4GG4NLF4g8Z2tuyyfarqV0gvmDxwl47Xa7TFAqoMEhECnc4JYnI25k+2ePG0yWGOedNQkuXNtFLLZec0ZWbZIoVivlAmAnkvhZMZ4ygj+JV1byudSayuWbyYI2a2KM6Lbhm4BOGYXTAZyBjIB+Wjn8iFgFfWrH7xNL1rxbZRG6n1S41WFLq9jdLi2iVnVLiW3gCeUi8llhJPQhmPTGOk+HdxqU39ox6pr51SaKdowjNAGiCySLkpHGhTcADhi3TjHfjtNuvis2nlpJP3kDTtcG5ezVpEYskQi8t2UFcbiX2jIx82DXZeEbrW5tZmiv7xJLZYflgd4WuInxHkSGNiCc7xwAAQeTwaalfoTWwXsk37SL9Hc6yiiiqOIKKKKAPj+iiivwU/awooooAKKKKACiiigAooooAKKKKACiiigAooooAKKKKACiiigAooooAKKKKACiiigAooooAKKKKACiiigAooooAktv+PiP/AHx/OvrwdK+Q7b/j4j/3x/OvrwdK+/4J+Gt/27+p8RxhvR/7e/QKwfiB4Ys/GPhG+8PXztHHdINsqjJjcEFWH0IHHcZFb1FfdNJqzPj6VWdGpGpB2ad0/NHx7c/BD4h2NvqOlRaTFe+ZcQGG4huYxHIo35PzEEYyOoH41694L+B9lp/wu1XwzrF0kmo6vsknuYRlYHTmMJnGQpJJ6Z3EdK9korGOGhFn0WN4tzHFwUW1HVS0VrtWt37X9T5JHwW8f6f4e1zRF0uK7luLyzaCaG4Ty5EQTbmyxBGNy9QDz3r3H4E/Ddfh54emS6miuNWvmV7uWPOxQudqLnqBknOBkn6V6LRThQhB3RlmPE+OzCi6NRpRk03ZbtJLX7r+p5fc+GvFz25Wyaa3kgMyAyzIA8cl5HKywmJlcbo0YHe687QCuSRC3hHxbeaZcWmrzXV3LJ5wt5BqTpHBbNA6JCy7iWkDsCWO44ODI235vVqK2PnjgX8N6400lv8AaNTIa4USXK6nKiPa+fEVjRRJlXWJCrPgFjuOSXNUr7wxr8gmlh/tdbkmPzXXVHK3Djz9zBfOUpFmRSFVkIIXj5AD6XRQB5dr/hTxiuk38WgXtxbXN6mpSS7NQcBZpJy1uUyfkwrPnbjk5OTitzw/ofiKw8YyTzXksumKXEZe4kcNEVUIhDSsCwI5OwHqd53MD2tFABRRRQAUUUUAVL+G+klt2tLpYESQGZSgbenoPSknhvm1KCaO7VLRVIlhMYJc9jnt/wDWq5RXPLDxk27vVp7vp89u62fUtVGl/wAA888MeD9b0Px1NdWlz5OhtPNL5K3blCkgJEawn5UIc5yOw9yBb1Lw/wCKo/EGq6ro+o28JuiBCrnO1dsA6FSP4JPXGePvGu4oraMeW+r111bf5/lsiq9aVdpy6KxxiWfxAErFtUsSnmSEDC/dJXYM+XxgB/U5I+tLb2Pj1VVp9Xt5CJ+UQRpmP95jnyjg8xZ69G+p7KiqMbHB3nhvxRL4Ng0g38D3MMyFWMhA8tYANpIAJ/e556hTkHcBi9f6Z4ta7W9sb+1hnezt4ps8qXQTF8AqcAs8fPXAP49dRQFjjYrHx8ICsmr2bS7X2sETAJiAXP7vkCTJ47dc9KgudJ8e3EhEur2piCghBtALGBlIP7vlfMYHBzwK7migLHJ29l41WVfM1O18tZwSoVeY/OBKj5P+eWR67u9Pi0jX7eO8EV6j/aJH2hm4jVp5HwPlz9xwPr9BXU0UBYpaLHfQ2Aj1CUSzB3wwx9zcdoOABnbjtV2iigYUUUUAFFFFABXn37QHgvVvHvw6m8PaLLaRXb3MUoa5dlTCnJ5AJz+Feg0U4tp3RcJuElJbo8R0t/iv4H8D3sPiTWrTW9ZufKsNAstPt0PlEKcyE+WpbC88ggbeTzxE3hT43X7WmpXmqaB/aMPzRSzYLwgj7u0RmPIOecE+/Ar3IopcOVBYAgNjkA9R+g/KlrGtSVZ3menRzSNKnyqjBu925RT9Euy/Nnknwy8A+MtJ1/xHrPiXUrCW81e0MYntWO4Sf3sbVAxx0rel8M60bGIaZbWOiXlrBII5raUHz5vLwjP+7+7vAJ6kjOe4Pe0Uo0IxmprdfqcuNxtTGYj6xUSvZLRWVkrLT0OIk0jxtdXmoeZrQtbWSQvbiBgGXCzgDLBvlybc8Y+43HJ3Yl0fHl94mubPTNQuEjT7Sbh5YHWHb9qi8lI9yJh/I8wZViCQTkZDV6lRXRzGCq+RmaXFqEHh20h1a5W5v0jQXEqqFDvkZOBxVXxLoY1m/wBNaRgsNszuzBVLBjtxt3A4PB+YYI7EVtyoJE2nOMjp9adU3M3qjk9Qj8UQQQyLdyMFSEzlI1Yt86+Yqqqk7sbwDjAGOmM0nleLpdPs5I7kpcPakzbwg2ylFwMY453Hvz26V1tFO5HKcmll4t+1lZNRP2bex4Me7b9o+X+H/nh+vvzV3wfD4kihk/4SK4jmlMcePLVQobB3Yx+HYdOPU79FFx2CiiikMKKKKAMrxV4c0TxTo8mk+INNhv7OTkxyD7p6blI5VuTyCDzXOeCvhN4B8H6p/amh6EkV6AVSeaZ5mjB67d5O09sjnFdxRQBwfiv4P/DzxRrr63rPh9Zr6XHmvHcSxCQjuwRgCffrW/4o8I+HvE0MEesaakzWxzbzI7RTQn/YkQhl/A81u0Umky6dWdKSnBtNdUYHhXwb4c8MyTz6Rp4jurg/v7qWR5p5enDSOSxHA4zivGvhz8CJofFniW48dadpeoaTqQc26JMxkRjNvDAgAocZ5B7kdDX0JRQklsOrVnVlzVJNvu9TA8E+DPDPgvT5LHw1pMNhFK26Uhmd5D23OxLHGTjJ4zxWVdeE7260Sw06S4jiMOtXN9JIgRyI5JLhlwJEZSf3q5BGOvoK7SimSptRcej/AE/4c4KPwHJZ3lr/AGfeGO3tSIYAVj3xILPyFlDBN28HPy5CEHOMimx+FtSS7F/Hp1lbxRRWkY06J12F4VnUyrldmf3sZXcBnyVzjjb39FBJ57beC9U87S7u8e2kaya2DW0QjjRlilkZSGWMMpQNGcLtVtrKRhs1Qm8DeKIbe2ezvrJruLVl1rczOq/aDbzJJHzuOxmMeSMcPIQoPB9RooA8rg+HerW9i1qktvMHtJrR3ecglTczXEbkBfmbcYh7b5PTnrPBGhXWjTag10uWuL27nVlEW0LLcySKAQofO1xncSAQccYrqKKACiiigAooooA+P6KKK/BT9rCiiigAooooAKKKKACiiigAooooAKKKKACiiigAooooAKKKKACiiigAooooAKKKKACiiigAooooAKKKKACiiigCS2/4+I/98fzr68HSvkO2/wCPiP8A3x/OvrwdK+/4J+Gt/wBu/qfEcYb0f+3v0Ciiivuz4sKKKKACiiigAooooAKKKKACiiigAooooAKKKKACiiigAooooAKKKKACiiigAooooAKKKKACiiigAooooAKKKKACiiigAooooAKKKKACiiigAooooAKKKKACiiigAooooAKKKKACiiigAooooAKKKKACiiigAooooAKKKKACiiigAooooAKKKKAP/9k="/>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10" name="Rectangle 9"/>
          <p:cNvSpPr/>
          <p:nvPr/>
        </p:nvSpPr>
        <p:spPr>
          <a:xfrm>
            <a:off x="517525" y="294134"/>
            <a:ext cx="6583021" cy="830997"/>
          </a:xfrm>
          <a:prstGeom prst="rect">
            <a:avLst/>
          </a:prstGeom>
        </p:spPr>
        <p:txBody>
          <a:bodyPr wrap="none">
            <a:spAutoFit/>
          </a:bodyPr>
          <a:lstStyle/>
          <a:p>
            <a:r>
              <a:rPr lang="en-GB" sz="4800" b="1" dirty="0"/>
              <a:t>Did we make an impact? </a:t>
            </a:r>
          </a:p>
        </p:txBody>
      </p:sp>
      <p:sp>
        <p:nvSpPr>
          <p:cNvPr id="15" name="Introduction to Komola Collective…"/>
          <p:cNvSpPr txBox="1">
            <a:spLocks noGrp="1"/>
          </p:cNvSpPr>
          <p:nvPr>
            <p:ph type="subTitle" sz="half" idx="1"/>
          </p:nvPr>
        </p:nvSpPr>
        <p:spPr>
          <a:xfrm>
            <a:off x="488257" y="651597"/>
            <a:ext cx="11703743" cy="4220793"/>
          </a:xfrm>
          <a:prstGeom prst="rect">
            <a:avLst/>
          </a:prstGeom>
        </p:spPr>
        <p:txBody>
          <a:bodyPr>
            <a:noAutofit/>
          </a:bodyPr>
          <a:lstStyle/>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lang="en-US" sz="3200" dirty="0">
              <a:latin typeface="Calibri" panose="020F0502020204030204" pitchFamily="34" charset="0"/>
              <a:cs typeface="Calibri" panose="020F0502020204030204" pitchFamily="34" charset="0"/>
            </a:endParaRPr>
          </a:p>
          <a:p>
            <a:pPr marL="342900" lvl="0" indent="-342900" algn="l">
              <a:buFont typeface="Arial" panose="020B0604020202020204" pitchFamily="34" charset="0"/>
              <a:buChar char="•"/>
            </a:pPr>
            <a:r>
              <a:rPr lang="en-GB" sz="2800" dirty="0"/>
              <a:t>About 26% of pupils attending CTOP outreach events come from </a:t>
            </a:r>
            <a:r>
              <a:rPr lang="en-US" sz="2800" dirty="0"/>
              <a:t>neighborhoods in POLAR4 Q1 or Q2, where the fewest people enter</a:t>
            </a:r>
            <a:r>
              <a:rPr lang="en-GB" sz="2800" dirty="0"/>
              <a:t> higher education. </a:t>
            </a:r>
          </a:p>
          <a:p>
            <a:pPr marL="342900" lvl="0" indent="-342900" algn="l">
              <a:buFont typeface="Arial" panose="020B0604020202020204" pitchFamily="34" charset="0"/>
              <a:buChar char="•"/>
            </a:pPr>
            <a:r>
              <a:rPr lang="en-US" sz="2800" dirty="0"/>
              <a:t>Based on deprivation indicators, 50% of pupils attending were classified as disadvantaged. </a:t>
            </a:r>
            <a:endParaRPr lang="en-GB" sz="2800" dirty="0"/>
          </a:p>
          <a:p>
            <a:pPr marL="342900" lvl="0" indent="-342900" algn="l">
              <a:buFont typeface="Arial" panose="020B0604020202020204" pitchFamily="34" charset="0"/>
              <a:buChar char="•"/>
            </a:pPr>
            <a:r>
              <a:rPr lang="en-GB" sz="2800" dirty="0"/>
              <a:t>Raised the knowledge, perceptions, and status of health and social care courses and careers. </a:t>
            </a:r>
          </a:p>
          <a:p>
            <a:pPr marL="342900" lvl="0" indent="-342900" algn="l">
              <a:buFont typeface="Arial" panose="020B0604020202020204" pitchFamily="34" charset="0"/>
              <a:buChar char="•"/>
            </a:pPr>
            <a:r>
              <a:rPr lang="en-GB" sz="2800" dirty="0"/>
              <a:t>Participants said it raised aspirations.</a:t>
            </a:r>
          </a:p>
          <a:p>
            <a:pPr marL="342900" lvl="0" indent="-342900" algn="l">
              <a:buFont typeface="Arial" panose="020B0604020202020204" pitchFamily="34" charset="0"/>
              <a:buChar char="•"/>
            </a:pPr>
            <a:r>
              <a:rPr lang="en-US" sz="2800" dirty="0"/>
              <a:t>Effective in attracting underrepresented groups, young people, and career-switchers. </a:t>
            </a:r>
            <a:endParaRPr lang="en-GB" sz="2800" dirty="0"/>
          </a:p>
          <a:p>
            <a:r>
              <a:rPr lang="en-US" dirty="0"/>
              <a:t> </a:t>
            </a:r>
            <a:endParaRPr lang="en-GB" dirty="0"/>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lang="en-GB" sz="2800" dirty="0">
              <a:sym typeface="Arial"/>
            </a:endParaRPr>
          </a:p>
        </p:txBody>
      </p:sp>
    </p:spTree>
    <p:extLst>
      <p:ext uri="{BB962C8B-B14F-4D97-AF65-F5344CB8AC3E}">
        <p14:creationId xmlns:p14="http://schemas.microsoft.com/office/powerpoint/2010/main" val="11208474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7" name="Rectangle 16"/>
          <p:cNvSpPr/>
          <p:nvPr/>
        </p:nvSpPr>
        <p:spPr>
          <a:xfrm>
            <a:off x="4254910" y="1659580"/>
            <a:ext cx="7622469" cy="1138773"/>
          </a:xfrm>
          <a:prstGeom prst="rect">
            <a:avLst/>
          </a:prstGeom>
        </p:spPr>
        <p:txBody>
          <a:bodyPr wrap="square">
            <a:spAutoFit/>
          </a:bodyPr>
          <a:lstStyle/>
          <a:p>
            <a:pPr marL="285750" indent="-285750">
              <a:buFont typeface="Arial" panose="020B0604020202020204" pitchFamily="34" charset="0"/>
              <a:buChar char="•"/>
            </a:pPr>
            <a:endParaRPr lang="en-GB" sz="2800" dirty="0">
              <a:ea typeface="Calibri" panose="020F0502020204030204" pitchFamily="34" charset="0"/>
            </a:endParaRPr>
          </a:p>
          <a:p>
            <a:pPr marL="285750" indent="-285750">
              <a:spcAft>
                <a:spcPts val="0"/>
              </a:spcAft>
              <a:buFont typeface="Arial" panose="020B0604020202020204" pitchFamily="34" charset="0"/>
              <a:buChar char="•"/>
            </a:pPr>
            <a:endParaRPr lang="en-GB" sz="2000" dirty="0">
              <a:ea typeface="Calibri" panose="020F0502020204030204" pitchFamily="34" charset="0"/>
            </a:endParaRPr>
          </a:p>
          <a:p>
            <a:pPr marL="285750" indent="-285750">
              <a:spcAft>
                <a:spcPts val="0"/>
              </a:spcAft>
              <a:buFont typeface="Arial" panose="020B0604020202020204" pitchFamily="34" charset="0"/>
              <a:buChar char="•"/>
            </a:pPr>
            <a:endParaRPr lang="en-US" sz="2000" dirty="0">
              <a:ea typeface="Calibri" panose="020F0502020204030204" pitchFamily="34" charset="0"/>
            </a:endParaRPr>
          </a:p>
        </p:txBody>
      </p:sp>
      <p:sp>
        <p:nvSpPr>
          <p:cNvPr id="2" name="Rectangle 1"/>
          <p:cNvSpPr/>
          <p:nvPr/>
        </p:nvSpPr>
        <p:spPr>
          <a:xfrm>
            <a:off x="4773744" y="1413063"/>
            <a:ext cx="7029450" cy="4031873"/>
          </a:xfrm>
          <a:prstGeom prst="rect">
            <a:avLst/>
          </a:prstGeom>
        </p:spPr>
        <p:txBody>
          <a:bodyPr wrap="square">
            <a:spAutoFit/>
          </a:bodyPr>
          <a:lstStyle/>
          <a:p>
            <a:r>
              <a:rPr lang="en-US" sz="3200" i="1" dirty="0"/>
              <a:t>"CTOP is built on genuine community engagement and empowerment, requiring dedicated skills, time, and resources to ensure that diversity and inclusion in the NHS workforce move beyond rhetoric to reality—ultimately leading to better health, better care, and greater value."</a:t>
            </a:r>
            <a:endParaRPr lang="en-GB" sz="3200" dirty="0"/>
          </a:p>
        </p:txBody>
      </p:sp>
      <p:sp>
        <p:nvSpPr>
          <p:cNvPr id="10" name="TextBox 9"/>
          <p:cNvSpPr txBox="1"/>
          <p:nvPr/>
        </p:nvSpPr>
        <p:spPr>
          <a:xfrm>
            <a:off x="219828" y="2777306"/>
            <a:ext cx="3815255" cy="2246769"/>
          </a:xfrm>
          <a:prstGeom prst="rect">
            <a:avLst/>
          </a:prstGeom>
          <a:noFill/>
        </p:spPr>
        <p:txBody>
          <a:bodyPr wrap="square" rtlCol="0">
            <a:spAutoFit/>
          </a:bodyPr>
          <a:lstStyle/>
          <a:p>
            <a:r>
              <a:rPr lang="en-US" sz="2800" dirty="0">
                <a:solidFill>
                  <a:schemeClr val="tx1">
                    <a:lumMod val="95000"/>
                    <a:lumOff val="5000"/>
                  </a:schemeClr>
                </a:solidFill>
                <a:hlinkClick r:id="rId4"/>
              </a:rPr>
              <a:t>nasreen.ali@beds.ac.uk</a:t>
            </a:r>
            <a:endParaRPr lang="en-US" sz="2800" dirty="0">
              <a:solidFill>
                <a:schemeClr val="tx1">
                  <a:lumMod val="95000"/>
                  <a:lumOff val="5000"/>
                </a:schemeClr>
              </a:solidFill>
            </a:endParaRPr>
          </a:p>
          <a:p>
            <a:endParaRPr lang="en-GB" sz="2800" dirty="0">
              <a:solidFill>
                <a:schemeClr val="tx1">
                  <a:lumMod val="95000"/>
                  <a:lumOff val="5000"/>
                </a:schemeClr>
              </a:solidFill>
              <a:hlinkClick r:id="rId5"/>
            </a:endParaRPr>
          </a:p>
          <a:p>
            <a:r>
              <a:rPr lang="en-GB" sz="2800" dirty="0">
                <a:solidFill>
                  <a:schemeClr val="tx1">
                    <a:lumMod val="95000"/>
                    <a:lumOff val="5000"/>
                  </a:schemeClr>
                </a:solidFill>
                <a:hlinkClick r:id="rId5"/>
              </a:rPr>
              <a:t>filiz.ozcan@icloud.com</a:t>
            </a:r>
            <a:endParaRPr lang="en-GB" sz="2800" dirty="0">
              <a:solidFill>
                <a:schemeClr val="tx1">
                  <a:lumMod val="95000"/>
                  <a:lumOff val="5000"/>
                </a:schemeClr>
              </a:solidFill>
            </a:endParaRPr>
          </a:p>
          <a:p>
            <a:endParaRPr lang="en-US" sz="2800" b="1" dirty="0">
              <a:solidFill>
                <a:schemeClr val="tx1">
                  <a:lumMod val="95000"/>
                  <a:lumOff val="5000"/>
                </a:schemeClr>
              </a:solidFill>
            </a:endParaRPr>
          </a:p>
          <a:p>
            <a:r>
              <a:rPr lang="en-US" sz="2800" b="1" dirty="0">
                <a:solidFill>
                  <a:schemeClr val="bg1"/>
                </a:solidFill>
              </a:rPr>
              <a:t>  </a:t>
            </a:r>
            <a:endParaRPr lang="en-GB" sz="2800" b="1" dirty="0">
              <a:solidFill>
                <a:schemeClr val="bg1"/>
              </a:solidFill>
            </a:endParaRPr>
          </a:p>
        </p:txBody>
      </p:sp>
      <p:pic>
        <p:nvPicPr>
          <p:cNvPr id="12" name="Picture 11" descr="That's it logo banner transparent PNG - StickPNG"/>
          <p:cNvPicPr/>
          <p:nvPr/>
        </p:nvPicPr>
        <p:blipFill>
          <a:blip r:embed="rId6">
            <a:extLst>
              <a:ext uri="{28A0092B-C50C-407E-A947-70E740481C1C}">
                <a14:useLocalDpi xmlns:a14="http://schemas.microsoft.com/office/drawing/2010/main" val="0"/>
              </a:ext>
            </a:extLst>
          </a:blip>
          <a:srcRect/>
          <a:stretch>
            <a:fillRect/>
          </a:stretch>
        </p:blipFill>
        <p:spPr bwMode="auto">
          <a:xfrm>
            <a:off x="4665194" y="1413062"/>
            <a:ext cx="6936255" cy="4301937"/>
          </a:xfrm>
          <a:prstGeom prst="rect">
            <a:avLst/>
          </a:prstGeom>
          <a:noFill/>
          <a:ln>
            <a:noFill/>
          </a:ln>
        </p:spPr>
      </p:pic>
    </p:spTree>
    <p:extLst>
      <p:ext uri="{BB962C8B-B14F-4D97-AF65-F5344CB8AC3E}">
        <p14:creationId xmlns:p14="http://schemas.microsoft.com/office/powerpoint/2010/main" val="23168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C_BLMK_TLC_WRP_CTOP_Powerpoint_proo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33925" y="3758838"/>
            <a:ext cx="9501809" cy="707886"/>
          </a:xfrm>
          <a:prstGeom prst="rect">
            <a:avLst/>
          </a:prstGeom>
          <a:noFill/>
        </p:spPr>
        <p:txBody>
          <a:bodyPr wrap="square" rtlCol="0">
            <a:spAutoFit/>
          </a:bodyPr>
          <a:lstStyle/>
          <a:p>
            <a:pPr algn="ctr"/>
            <a:r>
              <a:rPr lang="en-GB" sz="4000" dirty="0">
                <a:solidFill>
                  <a:schemeClr val="bg1"/>
                </a:solidFill>
              </a:rPr>
              <a:t> </a:t>
            </a:r>
          </a:p>
        </p:txBody>
      </p:sp>
      <p:sp>
        <p:nvSpPr>
          <p:cNvPr id="2" name="Rectangle 1"/>
          <p:cNvSpPr/>
          <p:nvPr/>
        </p:nvSpPr>
        <p:spPr>
          <a:xfrm>
            <a:off x="2007078" y="2460197"/>
            <a:ext cx="8091579" cy="369332"/>
          </a:xfrm>
          <a:prstGeom prst="rect">
            <a:avLst/>
          </a:prstGeom>
        </p:spPr>
        <p:txBody>
          <a:bodyPr wrap="square" lIns="91440" tIns="45720" rIns="91440" bIns="45720" anchor="t">
            <a:spAutoFit/>
          </a:bodyPr>
          <a:lstStyle/>
          <a:p>
            <a:pPr algn="ctr"/>
            <a:endParaRPr lang="en-GB" b="1" i="1">
              <a:solidFill>
                <a:schemeClr val="bg1"/>
              </a:solidFill>
              <a:ea typeface="Calibri"/>
              <a:cs typeface="Calibri"/>
            </a:endParaRPr>
          </a:p>
        </p:txBody>
      </p:sp>
      <p:sp>
        <p:nvSpPr>
          <p:cNvPr id="3" name="Rectangle 2"/>
          <p:cNvSpPr/>
          <p:nvPr/>
        </p:nvSpPr>
        <p:spPr>
          <a:xfrm>
            <a:off x="659567" y="699891"/>
            <a:ext cx="11699968" cy="4524315"/>
          </a:xfrm>
          <a:prstGeom prst="rect">
            <a:avLst/>
          </a:prstGeom>
        </p:spPr>
        <p:txBody>
          <a:bodyPr wrap="square">
            <a:spAutoFit/>
          </a:bodyPr>
          <a:lstStyle/>
          <a:p>
            <a:r>
              <a:rPr lang="en-US" sz="4800" b="1" dirty="0">
                <a:solidFill>
                  <a:schemeClr val="bg1"/>
                </a:solidFill>
              </a:rPr>
              <a:t>Today's objective </a:t>
            </a:r>
          </a:p>
          <a:p>
            <a:r>
              <a:rPr lang="en-US" sz="2800" dirty="0"/>
              <a:t>"How can research, outreach, and theatre drive real change in workforce development? In this presentation, we'll explore how the CTOP initiative is making an impact.”</a:t>
            </a:r>
          </a:p>
          <a:p>
            <a:endParaRPr lang="en-US" sz="2400" b="1" dirty="0">
              <a:solidFill>
                <a:schemeClr val="bg1"/>
              </a:solidFill>
            </a:endParaRPr>
          </a:p>
          <a:p>
            <a:r>
              <a:rPr lang="en-GB" sz="2800" dirty="0"/>
              <a:t>✅ </a:t>
            </a:r>
            <a:r>
              <a:rPr lang="en-US" sz="2800" dirty="0">
                <a:solidFill>
                  <a:schemeClr val="bg1"/>
                </a:solidFill>
              </a:rPr>
              <a:t>The Talk, Listen to Change (TLC) Workforce Research Programme </a:t>
            </a:r>
          </a:p>
          <a:p>
            <a:r>
              <a:rPr lang="en-GB" sz="2800" dirty="0"/>
              <a:t>📌</a:t>
            </a:r>
            <a:r>
              <a:rPr lang="en-US" sz="2800" dirty="0">
                <a:solidFill>
                  <a:schemeClr val="bg1"/>
                </a:solidFill>
              </a:rPr>
              <a:t>The Collaborative Targeted Outreach Programme (CTOP)</a:t>
            </a:r>
          </a:p>
          <a:p>
            <a:r>
              <a:rPr lang="en-GB" sz="2800" dirty="0"/>
              <a:t>🎭 </a:t>
            </a:r>
            <a:r>
              <a:rPr lang="en-US" sz="2800" dirty="0">
                <a:solidFill>
                  <a:schemeClr val="bg1"/>
                </a:solidFill>
              </a:rPr>
              <a:t>Applied theatre: the development and delivery of the CTOP play</a:t>
            </a:r>
          </a:p>
          <a:p>
            <a:endParaRPr lang="en-US" sz="4800" b="1" dirty="0">
              <a:solidFill>
                <a:schemeClr val="bg1"/>
              </a:solidFill>
            </a:endParaRPr>
          </a:p>
        </p:txBody>
      </p:sp>
    </p:spTree>
    <p:extLst>
      <p:ext uri="{BB962C8B-B14F-4D97-AF65-F5344CB8AC3E}">
        <p14:creationId xmlns:p14="http://schemas.microsoft.com/office/powerpoint/2010/main" val="179624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chart&#10;&#10;Description automatically generated">
            <a:extLst>
              <a:ext uri="{FF2B5EF4-FFF2-40B4-BE49-F238E27FC236}">
                <a16:creationId xmlns:a16="http://schemas.microsoft.com/office/drawing/2014/main" id="{2AC7426E-8B67-BC25-50AB-2BEE13AEB1D4}"/>
              </a:ext>
            </a:extLst>
          </p:cNvPr>
          <p:cNvPicPr>
            <a:picLocks noChangeAspect="1"/>
          </p:cNvPicPr>
          <p:nvPr/>
        </p:nvPicPr>
        <p:blipFill>
          <a:blip r:embed="rId3"/>
          <a:stretch>
            <a:fillRect/>
          </a:stretch>
        </p:blipFill>
        <p:spPr>
          <a:xfrm>
            <a:off x="-38688" y="7937"/>
            <a:ext cx="12945045" cy="7309237"/>
          </a:xfrm>
          <a:prstGeom prst="rect">
            <a:avLst/>
          </a:prstGeom>
        </p:spPr>
      </p:pic>
      <p:grpSp>
        <p:nvGrpSpPr>
          <p:cNvPr id="54" name="Group 53">
            <a:extLst>
              <a:ext uri="{FF2B5EF4-FFF2-40B4-BE49-F238E27FC236}">
                <a16:creationId xmlns:a16="http://schemas.microsoft.com/office/drawing/2014/main" id="{4ADB41F2-1F92-DCB1-BB08-631D33697646}"/>
              </a:ext>
            </a:extLst>
          </p:cNvPr>
          <p:cNvGrpSpPr/>
          <p:nvPr/>
        </p:nvGrpSpPr>
        <p:grpSpPr>
          <a:xfrm>
            <a:off x="1921051" y="279522"/>
            <a:ext cx="1312216" cy="1778491"/>
            <a:chOff x="9024076" y="4297251"/>
            <a:chExt cx="1447798" cy="2082132"/>
          </a:xfrm>
        </p:grpSpPr>
        <p:sp>
          <p:nvSpPr>
            <p:cNvPr id="55" name="Oval 54">
              <a:extLst>
                <a:ext uri="{FF2B5EF4-FFF2-40B4-BE49-F238E27FC236}">
                  <a16:creationId xmlns:a16="http://schemas.microsoft.com/office/drawing/2014/main" id="{01A51F80-6009-1ACE-B1AD-1B21A176EBE4}"/>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object 2">
              <a:extLst>
                <a:ext uri="{FF2B5EF4-FFF2-40B4-BE49-F238E27FC236}">
                  <a16:creationId xmlns:a16="http://schemas.microsoft.com/office/drawing/2014/main" id="{D9B4DB2A-4B5D-1621-494B-4E0369E3F175}"/>
                </a:ext>
              </a:extLst>
            </p:cNvPr>
            <p:cNvGrpSpPr>
              <a:grpSpLocks noChangeAspect="1"/>
            </p:cNvGrpSpPr>
            <p:nvPr/>
          </p:nvGrpSpPr>
          <p:grpSpPr>
            <a:xfrm>
              <a:off x="9024076" y="4297251"/>
              <a:ext cx="1447798" cy="1921097"/>
              <a:chOff x="9179135" y="4324617"/>
              <a:chExt cx="1746250" cy="2317115"/>
            </a:xfrm>
          </p:grpSpPr>
          <p:sp>
            <p:nvSpPr>
              <p:cNvPr id="58" name="object 3">
                <a:extLst>
                  <a:ext uri="{FF2B5EF4-FFF2-40B4-BE49-F238E27FC236}">
                    <a16:creationId xmlns:a16="http://schemas.microsoft.com/office/drawing/2014/main" id="{CFE178D1-DF05-E182-053C-BA3CC8B02DA2}"/>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59" name="object 4">
                <a:extLst>
                  <a:ext uri="{FF2B5EF4-FFF2-40B4-BE49-F238E27FC236}">
                    <a16:creationId xmlns:a16="http://schemas.microsoft.com/office/drawing/2014/main" id="{57B93FC8-1BE6-0ED3-DABB-E364FDE90971}"/>
                  </a:ext>
                </a:extLst>
              </p:cNvPr>
              <p:cNvSpPr/>
              <p:nvPr/>
            </p:nvSpPr>
            <p:spPr>
              <a:xfrm>
                <a:off x="9339886" y="4492222"/>
                <a:ext cx="1424941"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grpSp>
      <p:grpSp>
        <p:nvGrpSpPr>
          <p:cNvPr id="19" name="Group 18">
            <a:extLst>
              <a:ext uri="{FF2B5EF4-FFF2-40B4-BE49-F238E27FC236}">
                <a16:creationId xmlns:a16="http://schemas.microsoft.com/office/drawing/2014/main" id="{02D2F670-9727-B6AC-CC8D-1EC036A7D7D3}"/>
              </a:ext>
            </a:extLst>
          </p:cNvPr>
          <p:cNvGrpSpPr/>
          <p:nvPr/>
        </p:nvGrpSpPr>
        <p:grpSpPr>
          <a:xfrm>
            <a:off x="2261811" y="3064357"/>
            <a:ext cx="1330411" cy="1913312"/>
            <a:chOff x="9024076" y="4297251"/>
            <a:chExt cx="1447799" cy="2082132"/>
          </a:xfrm>
        </p:grpSpPr>
        <p:sp>
          <p:nvSpPr>
            <p:cNvPr id="20" name="Oval 19">
              <a:extLst>
                <a:ext uri="{FF2B5EF4-FFF2-40B4-BE49-F238E27FC236}">
                  <a16:creationId xmlns:a16="http://schemas.microsoft.com/office/drawing/2014/main" id="{A84CB9EF-C39D-0DE8-59D2-FFB607405AB4}"/>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object 2">
              <a:extLst>
                <a:ext uri="{FF2B5EF4-FFF2-40B4-BE49-F238E27FC236}">
                  <a16:creationId xmlns:a16="http://schemas.microsoft.com/office/drawing/2014/main" id="{09EEE5C8-ACFD-6066-ACBF-1F398763AB70}"/>
                </a:ext>
              </a:extLst>
            </p:cNvPr>
            <p:cNvGrpSpPr>
              <a:grpSpLocks noChangeAspect="1"/>
            </p:cNvGrpSpPr>
            <p:nvPr/>
          </p:nvGrpSpPr>
          <p:grpSpPr>
            <a:xfrm>
              <a:off x="9024076" y="4297251"/>
              <a:ext cx="1447798" cy="1921097"/>
              <a:chOff x="9179135" y="4324617"/>
              <a:chExt cx="1746250" cy="2317115"/>
            </a:xfrm>
          </p:grpSpPr>
          <p:sp>
            <p:nvSpPr>
              <p:cNvPr id="23" name="object 3">
                <a:extLst>
                  <a:ext uri="{FF2B5EF4-FFF2-40B4-BE49-F238E27FC236}">
                    <a16:creationId xmlns:a16="http://schemas.microsoft.com/office/drawing/2014/main" id="{497A0248-E49E-78A2-D4E4-D5E4CE41C7D3}"/>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24" name="object 4">
                <a:extLst>
                  <a:ext uri="{FF2B5EF4-FFF2-40B4-BE49-F238E27FC236}">
                    <a16:creationId xmlns:a16="http://schemas.microsoft.com/office/drawing/2014/main" id="{FEC5AC43-B9C1-3C93-2CCD-C543E5F2AE37}"/>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22" name="TextBox 21">
              <a:extLst>
                <a:ext uri="{FF2B5EF4-FFF2-40B4-BE49-F238E27FC236}">
                  <a16:creationId xmlns:a16="http://schemas.microsoft.com/office/drawing/2014/main" id="{9500F0E3-AEBC-AC4B-95F4-8C01B3C09EA8}"/>
                </a:ext>
              </a:extLst>
            </p:cNvPr>
            <p:cNvSpPr txBox="1"/>
            <p:nvPr/>
          </p:nvSpPr>
          <p:spPr>
            <a:xfrm>
              <a:off x="9024076" y="4569633"/>
              <a:ext cx="1447799" cy="368426"/>
            </a:xfrm>
            <a:prstGeom prst="rect">
              <a:avLst/>
            </a:prstGeom>
            <a:noFill/>
          </p:spPr>
          <p:txBody>
            <a:bodyPr wrap="square" rtlCol="0">
              <a:spAutoFit/>
            </a:bodyPr>
            <a:lstStyle/>
            <a:p>
              <a:pPr algn="ctr"/>
              <a:endParaRPr lang="en-US" sz="1600" b="1">
                <a:latin typeface="+mj-lt"/>
              </a:endParaRPr>
            </a:p>
          </p:txBody>
        </p:sp>
      </p:grpSp>
      <p:grpSp>
        <p:nvGrpSpPr>
          <p:cNvPr id="48" name="Group 47">
            <a:extLst>
              <a:ext uri="{FF2B5EF4-FFF2-40B4-BE49-F238E27FC236}">
                <a16:creationId xmlns:a16="http://schemas.microsoft.com/office/drawing/2014/main" id="{C2094034-A8CB-97C7-C514-0414387B3073}"/>
              </a:ext>
            </a:extLst>
          </p:cNvPr>
          <p:cNvGrpSpPr/>
          <p:nvPr/>
        </p:nvGrpSpPr>
        <p:grpSpPr>
          <a:xfrm>
            <a:off x="4086518" y="2174342"/>
            <a:ext cx="1297464" cy="1913312"/>
            <a:chOff x="9024076" y="4297251"/>
            <a:chExt cx="1447798" cy="2082132"/>
          </a:xfrm>
        </p:grpSpPr>
        <p:sp>
          <p:nvSpPr>
            <p:cNvPr id="49" name="Oval 48">
              <a:extLst>
                <a:ext uri="{FF2B5EF4-FFF2-40B4-BE49-F238E27FC236}">
                  <a16:creationId xmlns:a16="http://schemas.microsoft.com/office/drawing/2014/main" id="{E0E01E99-09EE-3A30-BA32-FCDDADD6C5EF}"/>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object 2">
              <a:extLst>
                <a:ext uri="{FF2B5EF4-FFF2-40B4-BE49-F238E27FC236}">
                  <a16:creationId xmlns:a16="http://schemas.microsoft.com/office/drawing/2014/main" id="{30A5C50A-4B12-DCFF-04F8-19985805257C}"/>
                </a:ext>
              </a:extLst>
            </p:cNvPr>
            <p:cNvGrpSpPr>
              <a:grpSpLocks noChangeAspect="1"/>
            </p:cNvGrpSpPr>
            <p:nvPr/>
          </p:nvGrpSpPr>
          <p:grpSpPr>
            <a:xfrm>
              <a:off x="9024076" y="4297251"/>
              <a:ext cx="1447798" cy="1921097"/>
              <a:chOff x="9179135" y="4324617"/>
              <a:chExt cx="1746250" cy="2317115"/>
            </a:xfrm>
          </p:grpSpPr>
          <p:sp>
            <p:nvSpPr>
              <p:cNvPr id="52" name="object 3">
                <a:extLst>
                  <a:ext uri="{FF2B5EF4-FFF2-40B4-BE49-F238E27FC236}">
                    <a16:creationId xmlns:a16="http://schemas.microsoft.com/office/drawing/2014/main" id="{FF0DF8A1-14AC-B91E-DACF-7DFA3EE9E838}"/>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53" name="object 4">
                <a:extLst>
                  <a:ext uri="{FF2B5EF4-FFF2-40B4-BE49-F238E27FC236}">
                    <a16:creationId xmlns:a16="http://schemas.microsoft.com/office/drawing/2014/main" id="{4CC6B660-CC14-E4A3-C7FA-72A1F4BCB359}"/>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51" name="TextBox 50">
              <a:extLst>
                <a:ext uri="{FF2B5EF4-FFF2-40B4-BE49-F238E27FC236}">
                  <a16:creationId xmlns:a16="http://schemas.microsoft.com/office/drawing/2014/main" id="{6D22969F-6380-15CF-39CE-8CD57D67563E}"/>
                </a:ext>
              </a:extLst>
            </p:cNvPr>
            <p:cNvSpPr txBox="1"/>
            <p:nvPr/>
          </p:nvSpPr>
          <p:spPr>
            <a:xfrm>
              <a:off x="9024076" y="4569633"/>
              <a:ext cx="1447798" cy="368426"/>
            </a:xfrm>
            <a:prstGeom prst="rect">
              <a:avLst/>
            </a:prstGeom>
            <a:noFill/>
          </p:spPr>
          <p:txBody>
            <a:bodyPr wrap="square" rtlCol="0">
              <a:spAutoFit/>
            </a:bodyPr>
            <a:lstStyle/>
            <a:p>
              <a:pPr algn="ctr"/>
              <a:endParaRPr lang="en-US" sz="1600" b="1" dirty="0">
                <a:latin typeface="+mj-lt"/>
              </a:endParaRPr>
            </a:p>
          </p:txBody>
        </p:sp>
      </p:grpSp>
      <p:grpSp>
        <p:nvGrpSpPr>
          <p:cNvPr id="73" name="Group 72">
            <a:extLst>
              <a:ext uri="{FF2B5EF4-FFF2-40B4-BE49-F238E27FC236}">
                <a16:creationId xmlns:a16="http://schemas.microsoft.com/office/drawing/2014/main" id="{7C874D9F-7838-5C77-08E8-4255167E6E91}"/>
              </a:ext>
            </a:extLst>
          </p:cNvPr>
          <p:cNvGrpSpPr/>
          <p:nvPr/>
        </p:nvGrpSpPr>
        <p:grpSpPr>
          <a:xfrm>
            <a:off x="6910265" y="605379"/>
            <a:ext cx="1400786" cy="2011268"/>
            <a:chOff x="8990411" y="4297251"/>
            <a:chExt cx="1481463" cy="2082132"/>
          </a:xfrm>
        </p:grpSpPr>
        <p:sp>
          <p:nvSpPr>
            <p:cNvPr id="74" name="Oval 73">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77"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78"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76" name="TextBox 75">
              <a:extLst>
                <a:ext uri="{FF2B5EF4-FFF2-40B4-BE49-F238E27FC236}">
                  <a16:creationId xmlns:a16="http://schemas.microsoft.com/office/drawing/2014/main" id="{7A788633-8D74-E5D4-3788-67A4E3E6C8BF}"/>
                </a:ext>
              </a:extLst>
            </p:cNvPr>
            <p:cNvSpPr txBox="1"/>
            <p:nvPr/>
          </p:nvSpPr>
          <p:spPr>
            <a:xfrm>
              <a:off x="8990411" y="4821535"/>
              <a:ext cx="1447799" cy="368426"/>
            </a:xfrm>
            <a:prstGeom prst="rect">
              <a:avLst/>
            </a:prstGeom>
            <a:noFill/>
          </p:spPr>
          <p:txBody>
            <a:bodyPr wrap="square" rtlCol="0">
              <a:spAutoFit/>
            </a:bodyPr>
            <a:lstStyle/>
            <a:p>
              <a:pPr algn="ctr"/>
              <a:endParaRPr lang="en-US" sz="1600" b="1">
                <a:latin typeface="+mj-lt"/>
              </a:endParaRPr>
            </a:p>
          </p:txBody>
        </p:sp>
      </p:grpSp>
      <p:sp>
        <p:nvSpPr>
          <p:cNvPr id="4" name="AutoShape 8" descr="The logo : Communications and Engag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Challenges Ahead&quot; Images – Browse 28 Stock Photos, Vectors, and Video |  Adobe Sto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8935" y="570409"/>
            <a:ext cx="768936" cy="621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Picture 4" descr="A screenshot of a computer&#10;&#10;Description automatically generated with medium confidenc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6971" y="5819925"/>
            <a:ext cx="4653616" cy="1107755"/>
          </a:xfrm>
          <a:prstGeom prst="rect">
            <a:avLst/>
          </a:prstGeom>
          <a:noFill/>
          <a:extLst>
            <a:ext uri="{909E8E84-426E-40DD-AFC4-6F175D3DCCD1}">
              <a14:hiddenFill xmlns:a14="http://schemas.microsoft.com/office/drawing/2010/main">
                <a:solidFill>
                  <a:srgbClr val="FFFFFF"/>
                </a:solidFill>
              </a14:hiddenFill>
            </a:ext>
          </a:extLst>
        </p:spPr>
      </p:pic>
      <p:grpSp>
        <p:nvGrpSpPr>
          <p:cNvPr id="84" name="Group 83"/>
          <p:cNvGrpSpPr/>
          <p:nvPr/>
        </p:nvGrpSpPr>
        <p:grpSpPr>
          <a:xfrm>
            <a:off x="5449737" y="2538254"/>
            <a:ext cx="1856643" cy="956127"/>
            <a:chOff x="-9437669" y="672090"/>
            <a:chExt cx="9168587" cy="1233694"/>
          </a:xfrm>
        </p:grpSpPr>
        <p:sp>
          <p:nvSpPr>
            <p:cNvPr id="85" name="Rectangle 84"/>
            <p:cNvSpPr/>
            <p:nvPr/>
          </p:nvSpPr>
          <p:spPr>
            <a:xfrm>
              <a:off x="-9437669" y="672090"/>
              <a:ext cx="8412480" cy="1233694"/>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86" name="TextBox 85"/>
            <p:cNvSpPr txBox="1"/>
            <p:nvPr/>
          </p:nvSpPr>
          <p:spPr>
            <a:xfrm>
              <a:off x="-8608051" y="871235"/>
              <a:ext cx="8338969" cy="92069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algn="l" defTabSz="889000">
                <a:lnSpc>
                  <a:spcPct val="90000"/>
                </a:lnSpc>
                <a:spcBef>
                  <a:spcPct val="0"/>
                </a:spcBef>
                <a:spcAft>
                  <a:spcPct val="35000"/>
                </a:spcAft>
              </a:pPr>
              <a:r>
                <a:rPr lang="en-GB" sz="1400" dirty="0"/>
                <a:t>How can we e</a:t>
              </a:r>
              <a:r>
                <a:rPr lang="en-GB" sz="1400" b="0" i="0" kern="1200" dirty="0"/>
                <a:t>xpand placement capacity/develop an integrated care workforce?</a:t>
              </a:r>
              <a:endParaRPr lang="en-US" sz="1400" kern="1200" dirty="0"/>
            </a:p>
          </p:txBody>
        </p:sp>
      </p:grpSp>
      <p:grpSp>
        <p:nvGrpSpPr>
          <p:cNvPr id="100" name="Group 99"/>
          <p:cNvGrpSpPr/>
          <p:nvPr/>
        </p:nvGrpSpPr>
        <p:grpSpPr>
          <a:xfrm>
            <a:off x="565960" y="4040988"/>
            <a:ext cx="1770419" cy="910163"/>
            <a:chOff x="3804428" y="1659918"/>
            <a:chExt cx="3189262" cy="1508226"/>
          </a:xfrm>
        </p:grpSpPr>
        <p:sp>
          <p:nvSpPr>
            <p:cNvPr id="101" name="Rectangle 100"/>
            <p:cNvSpPr/>
            <p:nvPr/>
          </p:nvSpPr>
          <p:spPr>
            <a:xfrm>
              <a:off x="3939713" y="1766607"/>
              <a:ext cx="2901903" cy="1280240"/>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GB"/>
            </a:p>
          </p:txBody>
        </p:sp>
        <p:sp>
          <p:nvSpPr>
            <p:cNvPr id="104" name="TextBox 103"/>
            <p:cNvSpPr txBox="1"/>
            <p:nvPr/>
          </p:nvSpPr>
          <p:spPr>
            <a:xfrm>
              <a:off x="3804428" y="1659918"/>
              <a:ext cx="3189262" cy="150822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defTabSz="889000">
                <a:lnSpc>
                  <a:spcPct val="90000"/>
                </a:lnSpc>
                <a:spcBef>
                  <a:spcPct val="0"/>
                </a:spcBef>
                <a:spcAft>
                  <a:spcPct val="35000"/>
                </a:spcAft>
              </a:pPr>
              <a:r>
                <a:rPr lang="en-GB" sz="1400" dirty="0"/>
                <a:t>How can we reduce avoidable frequent admissions to A&amp;E?</a:t>
              </a:r>
              <a:endParaRPr lang="en-US" sz="1400" kern="1200" dirty="0"/>
            </a:p>
          </p:txBody>
        </p:sp>
      </p:grpSp>
      <p:grpSp>
        <p:nvGrpSpPr>
          <p:cNvPr id="114" name="Group 113"/>
          <p:cNvGrpSpPr/>
          <p:nvPr/>
        </p:nvGrpSpPr>
        <p:grpSpPr>
          <a:xfrm>
            <a:off x="209293" y="189970"/>
            <a:ext cx="1768871" cy="1003369"/>
            <a:chOff x="2103120" y="1310097"/>
            <a:chExt cx="8412480" cy="1233694"/>
          </a:xfrm>
        </p:grpSpPr>
        <p:sp>
          <p:nvSpPr>
            <p:cNvPr id="117" name="Rectangle 116"/>
            <p:cNvSpPr/>
            <p:nvPr/>
          </p:nvSpPr>
          <p:spPr>
            <a:xfrm>
              <a:off x="2103120" y="1310097"/>
              <a:ext cx="8412480" cy="1233694"/>
            </a:xfrm>
            <a:prstGeom prst="rect">
              <a:avLst/>
            </a:prstGeom>
          </p:spPr>
          <p:style>
            <a:lnRef idx="2">
              <a:schemeClr val="accent2">
                <a:hueOff val="-485121"/>
                <a:satOff val="-27976"/>
                <a:lumOff val="2876"/>
                <a:alphaOff val="0"/>
              </a:schemeClr>
            </a:lnRef>
            <a:fillRef idx="1">
              <a:schemeClr val="accent2">
                <a:hueOff val="-485121"/>
                <a:satOff val="-27976"/>
                <a:lumOff val="2876"/>
                <a:alphaOff val="0"/>
              </a:schemeClr>
            </a:fillRef>
            <a:effectRef idx="0">
              <a:schemeClr val="accent2">
                <a:hueOff val="-485121"/>
                <a:satOff val="-27976"/>
                <a:lumOff val="2876"/>
                <a:alphaOff val="0"/>
              </a:schemeClr>
            </a:effectRef>
            <a:fontRef idx="minor">
              <a:schemeClr val="lt1"/>
            </a:fontRef>
          </p:style>
          <p:txBody>
            <a:bodyPr/>
            <a:lstStyle/>
            <a:p>
              <a:endParaRPr lang="en-GB"/>
            </a:p>
          </p:txBody>
        </p:sp>
        <p:sp>
          <p:nvSpPr>
            <p:cNvPr id="118" name="TextBox 117"/>
            <p:cNvSpPr txBox="1"/>
            <p:nvPr/>
          </p:nvSpPr>
          <p:spPr>
            <a:xfrm>
              <a:off x="2624193" y="1387325"/>
              <a:ext cx="7891407" cy="110935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algn="l" defTabSz="889000">
                <a:lnSpc>
                  <a:spcPct val="90000"/>
                </a:lnSpc>
                <a:spcBef>
                  <a:spcPct val="0"/>
                </a:spcBef>
                <a:spcAft>
                  <a:spcPct val="35000"/>
                </a:spcAft>
              </a:pPr>
              <a:r>
                <a:rPr lang="en-US" sz="1400" dirty="0"/>
                <a:t>How can we r</a:t>
              </a:r>
              <a:r>
                <a:rPr lang="en-US" sz="1400" kern="1200" dirty="0"/>
                <a:t>ecruit an inclusive and diverse integrated care workforce?</a:t>
              </a:r>
            </a:p>
          </p:txBody>
        </p:sp>
      </p:grpSp>
      <p:sp>
        <p:nvSpPr>
          <p:cNvPr id="134" name="Rectangle 133" descr="Ambulance"/>
          <p:cNvSpPr/>
          <p:nvPr/>
        </p:nvSpPr>
        <p:spPr>
          <a:xfrm>
            <a:off x="2496933" y="3270253"/>
            <a:ext cx="866250" cy="866250"/>
          </a:xfrm>
          <a:prstGeom prst="rect">
            <a:avLst/>
          </a:prstGeom>
          <a: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a:lstStyle/>
          <a:p>
            <a:endParaRPr lang="en-GB"/>
          </a:p>
        </p:txBody>
      </p:sp>
      <p:grpSp>
        <p:nvGrpSpPr>
          <p:cNvPr id="135" name="Group 134"/>
          <p:cNvGrpSpPr/>
          <p:nvPr/>
        </p:nvGrpSpPr>
        <p:grpSpPr>
          <a:xfrm>
            <a:off x="10338192" y="739611"/>
            <a:ext cx="1619612" cy="903511"/>
            <a:chOff x="-2548065" y="3406663"/>
            <a:chExt cx="8599462" cy="1258808"/>
          </a:xfrm>
        </p:grpSpPr>
        <p:sp>
          <p:nvSpPr>
            <p:cNvPr id="136" name="Rectangle 135"/>
            <p:cNvSpPr/>
            <p:nvPr/>
          </p:nvSpPr>
          <p:spPr>
            <a:xfrm>
              <a:off x="-2361083" y="3431777"/>
              <a:ext cx="8412480" cy="1233694"/>
            </a:xfrm>
            <a:prstGeom prst="rect">
              <a:avLst/>
            </a:prstGeom>
          </p:spPr>
          <p:style>
            <a:lnRef idx="2">
              <a:schemeClr val="accent2">
                <a:hueOff val="-970242"/>
                <a:satOff val="-55952"/>
                <a:lumOff val="5752"/>
                <a:alphaOff val="0"/>
              </a:schemeClr>
            </a:lnRef>
            <a:fillRef idx="1">
              <a:schemeClr val="accent2">
                <a:hueOff val="-970242"/>
                <a:satOff val="-55952"/>
                <a:lumOff val="5752"/>
                <a:alphaOff val="0"/>
              </a:schemeClr>
            </a:fillRef>
            <a:effectRef idx="0">
              <a:schemeClr val="accent2">
                <a:hueOff val="-970242"/>
                <a:satOff val="-55952"/>
                <a:lumOff val="5752"/>
                <a:alphaOff val="0"/>
              </a:schemeClr>
            </a:effectRef>
            <a:fontRef idx="minor">
              <a:schemeClr val="lt1"/>
            </a:fontRef>
          </p:style>
          <p:txBody>
            <a:bodyPr/>
            <a:lstStyle/>
            <a:p>
              <a:endParaRPr lang="en-GB"/>
            </a:p>
          </p:txBody>
        </p:sp>
        <p:sp>
          <p:nvSpPr>
            <p:cNvPr id="137" name="TextBox 136"/>
            <p:cNvSpPr txBox="1"/>
            <p:nvPr/>
          </p:nvSpPr>
          <p:spPr>
            <a:xfrm>
              <a:off x="-2548065" y="3406663"/>
              <a:ext cx="7693504" cy="12336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algn="l" defTabSz="889000">
                <a:lnSpc>
                  <a:spcPct val="90000"/>
                </a:lnSpc>
                <a:spcBef>
                  <a:spcPct val="0"/>
                </a:spcBef>
                <a:spcAft>
                  <a:spcPct val="35000"/>
                </a:spcAft>
              </a:pPr>
              <a:r>
                <a:rPr lang="en-US" sz="1400" kern="1200" dirty="0"/>
                <a:t>How can we prepare  an integrated care curriculum? </a:t>
              </a:r>
            </a:p>
          </p:txBody>
        </p:sp>
      </p:grpSp>
      <p:pic>
        <p:nvPicPr>
          <p:cNvPr id="60" name="Picture 59" descr="Medicine team concept with doctors and nurses in flat style isolated on hospital background Practitioner young doctors man and woman standing together. Medical staff. Healthcare And Medicine stock vector"/>
          <p:cNvPicPr/>
          <p:nvPr/>
        </p:nvPicPr>
        <p:blipFill rotWithShape="1">
          <a:blip r:embed="rId8" cstate="print">
            <a:extLst>
              <a:ext uri="{28A0092B-C50C-407E-A947-70E740481C1C}">
                <a14:useLocalDpi xmlns:a14="http://schemas.microsoft.com/office/drawing/2010/main" val="0"/>
              </a:ext>
            </a:extLst>
          </a:blip>
          <a:srcRect l="6316" t="32488" r="8034" b="6668"/>
          <a:stretch/>
        </p:blipFill>
        <p:spPr bwMode="auto">
          <a:xfrm>
            <a:off x="10163390" y="5542407"/>
            <a:ext cx="2231057" cy="1614847"/>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09293" y="5524029"/>
            <a:ext cx="7792629" cy="461665"/>
          </a:xfrm>
          <a:prstGeom prst="rect">
            <a:avLst/>
          </a:prstGeom>
          <a:noFill/>
        </p:spPr>
        <p:txBody>
          <a:bodyPr wrap="square" rtlCol="0">
            <a:spAutoFit/>
          </a:bodyPr>
          <a:lstStyle/>
          <a:p>
            <a:pPr algn="ctr"/>
            <a:r>
              <a:rPr lang="en-US" sz="2400" b="1" dirty="0"/>
              <a:t>Workforce development for inclusive and integrated care</a:t>
            </a:r>
            <a:endParaRPr lang="en-GB" sz="2400" b="1" dirty="0"/>
          </a:p>
        </p:txBody>
      </p:sp>
      <p:pic>
        <p:nvPicPr>
          <p:cNvPr id="62" name="Picture 61" descr="C:\Users\Nasreen Ali\Downloads\TLC_WorkforceResearchProgramme_MasterLogo_RGB_Small (2).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51185" y="5790293"/>
            <a:ext cx="3042607" cy="1148251"/>
          </a:xfrm>
          <a:prstGeom prst="rect">
            <a:avLst/>
          </a:prstGeom>
          <a:noFill/>
          <a:ln>
            <a:noFill/>
          </a:ln>
        </p:spPr>
      </p:pic>
      <p:grpSp>
        <p:nvGrpSpPr>
          <p:cNvPr id="61" name="Group 60">
            <a:extLst>
              <a:ext uri="{FF2B5EF4-FFF2-40B4-BE49-F238E27FC236}">
                <a16:creationId xmlns:a16="http://schemas.microsoft.com/office/drawing/2014/main" id="{7C874D9F-7838-5C77-08E8-4255167E6E91}"/>
              </a:ext>
            </a:extLst>
          </p:cNvPr>
          <p:cNvGrpSpPr/>
          <p:nvPr/>
        </p:nvGrpSpPr>
        <p:grpSpPr>
          <a:xfrm>
            <a:off x="4756767" y="315933"/>
            <a:ext cx="1400786" cy="2011268"/>
            <a:chOff x="8990411" y="4297251"/>
            <a:chExt cx="1481463" cy="2082132"/>
          </a:xfrm>
        </p:grpSpPr>
        <p:sp>
          <p:nvSpPr>
            <p:cNvPr id="63" name="Oval 62">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66"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67"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65" name="TextBox 64">
              <a:extLst>
                <a:ext uri="{FF2B5EF4-FFF2-40B4-BE49-F238E27FC236}">
                  <a16:creationId xmlns:a16="http://schemas.microsoft.com/office/drawing/2014/main" id="{7A788633-8D74-E5D4-3788-67A4E3E6C8BF}"/>
                </a:ext>
              </a:extLst>
            </p:cNvPr>
            <p:cNvSpPr txBox="1"/>
            <p:nvPr/>
          </p:nvSpPr>
          <p:spPr>
            <a:xfrm>
              <a:off x="8990411" y="4821535"/>
              <a:ext cx="1447799" cy="368426"/>
            </a:xfrm>
            <a:prstGeom prst="rect">
              <a:avLst/>
            </a:prstGeom>
            <a:noFill/>
          </p:spPr>
          <p:txBody>
            <a:bodyPr wrap="square" rtlCol="0">
              <a:spAutoFit/>
            </a:bodyPr>
            <a:lstStyle/>
            <a:p>
              <a:pPr algn="ctr"/>
              <a:endParaRPr lang="en-US" sz="1600" b="1">
                <a:latin typeface="+mj-lt"/>
              </a:endParaRPr>
            </a:p>
          </p:txBody>
        </p:sp>
      </p:grpSp>
      <p:pic>
        <p:nvPicPr>
          <p:cNvPr id="69" name="Picture 68" descr="CITY &amp; GUILDS Courses – Nottingham &amp; The Midlands"/>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94884" y="690714"/>
            <a:ext cx="858050" cy="619204"/>
          </a:xfrm>
          <a:prstGeom prst="rect">
            <a:avLst/>
          </a:prstGeom>
          <a:noFill/>
          <a:ln>
            <a:noFill/>
          </a:ln>
        </p:spPr>
      </p:pic>
      <p:grpSp>
        <p:nvGrpSpPr>
          <p:cNvPr id="88" name="Group 87">
            <a:extLst>
              <a:ext uri="{FF2B5EF4-FFF2-40B4-BE49-F238E27FC236}">
                <a16:creationId xmlns:a16="http://schemas.microsoft.com/office/drawing/2014/main" id="{7C874D9F-7838-5C77-08E8-4255167E6E91}"/>
              </a:ext>
            </a:extLst>
          </p:cNvPr>
          <p:cNvGrpSpPr/>
          <p:nvPr/>
        </p:nvGrpSpPr>
        <p:grpSpPr>
          <a:xfrm>
            <a:off x="6150039" y="3764008"/>
            <a:ext cx="1406517" cy="2011268"/>
            <a:chOff x="9007202" y="4297251"/>
            <a:chExt cx="1487523" cy="2082132"/>
          </a:xfrm>
        </p:grpSpPr>
        <p:sp>
          <p:nvSpPr>
            <p:cNvPr id="89" name="Oval 88">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92"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93"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91" name="TextBox 90">
              <a:extLst>
                <a:ext uri="{FF2B5EF4-FFF2-40B4-BE49-F238E27FC236}">
                  <a16:creationId xmlns:a16="http://schemas.microsoft.com/office/drawing/2014/main" id="{7A788633-8D74-E5D4-3788-67A4E3E6C8BF}"/>
                </a:ext>
              </a:extLst>
            </p:cNvPr>
            <p:cNvSpPr txBox="1"/>
            <p:nvPr/>
          </p:nvSpPr>
          <p:spPr>
            <a:xfrm>
              <a:off x="9007202" y="4728811"/>
              <a:ext cx="1487523" cy="669103"/>
            </a:xfrm>
            <a:prstGeom prst="rect">
              <a:avLst/>
            </a:prstGeom>
            <a:noFill/>
          </p:spPr>
          <p:txBody>
            <a:bodyPr wrap="square" rtlCol="0">
              <a:spAutoFit/>
            </a:bodyPr>
            <a:lstStyle/>
            <a:p>
              <a:pPr algn="ctr"/>
              <a:r>
                <a:rPr lang="en-US" sz="1200" b="1" dirty="0">
                  <a:solidFill>
                    <a:srgbClr val="00B050"/>
                  </a:solidFill>
                  <a:latin typeface="+mj-lt"/>
                </a:rPr>
                <a:t>Web- based resources </a:t>
              </a:r>
            </a:p>
            <a:p>
              <a:pPr algn="ctr"/>
              <a:r>
                <a:rPr lang="en-US" sz="1200" b="1" dirty="0" err="1">
                  <a:solidFill>
                    <a:srgbClr val="00B050"/>
                  </a:solidFill>
                  <a:latin typeface="+mj-lt"/>
                </a:rPr>
                <a:t>iSort</a:t>
              </a:r>
              <a:r>
                <a:rPr lang="en-US" sz="1200" b="1" dirty="0">
                  <a:solidFill>
                    <a:srgbClr val="00B050"/>
                  </a:solidFill>
                  <a:latin typeface="+mj-lt"/>
                </a:rPr>
                <a:t> </a:t>
              </a:r>
            </a:p>
          </p:txBody>
        </p:sp>
      </p:grpSp>
      <p:sp>
        <p:nvSpPr>
          <p:cNvPr id="94" name="TextBox 93"/>
          <p:cNvSpPr txBox="1"/>
          <p:nvPr/>
        </p:nvSpPr>
        <p:spPr>
          <a:xfrm>
            <a:off x="3936193" y="4215777"/>
            <a:ext cx="2152456" cy="93079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algn="l" defTabSz="889000">
              <a:lnSpc>
                <a:spcPct val="90000"/>
              </a:lnSpc>
              <a:spcBef>
                <a:spcPct val="0"/>
              </a:spcBef>
              <a:spcAft>
                <a:spcPct val="35000"/>
              </a:spcAft>
            </a:pPr>
            <a:endParaRPr lang="en-US" kern="1200"/>
          </a:p>
        </p:txBody>
      </p:sp>
      <p:grpSp>
        <p:nvGrpSpPr>
          <p:cNvPr id="95" name="Group 94"/>
          <p:cNvGrpSpPr/>
          <p:nvPr/>
        </p:nvGrpSpPr>
        <p:grpSpPr>
          <a:xfrm>
            <a:off x="4147180" y="4202573"/>
            <a:ext cx="2064350" cy="1180567"/>
            <a:chOff x="3004495" y="3906956"/>
            <a:chExt cx="7280135" cy="670502"/>
          </a:xfrm>
        </p:grpSpPr>
        <p:sp>
          <p:nvSpPr>
            <p:cNvPr id="96" name="Rectangle 95"/>
            <p:cNvSpPr/>
            <p:nvPr/>
          </p:nvSpPr>
          <p:spPr>
            <a:xfrm>
              <a:off x="3288118" y="3925530"/>
              <a:ext cx="6423161" cy="651928"/>
            </a:xfrm>
            <a:prstGeom prst="rect">
              <a:avLst/>
            </a:prstGeom>
          </p:spPr>
          <p:style>
            <a:lnRef idx="2">
              <a:schemeClr val="accent2">
                <a:hueOff val="-1455363"/>
                <a:satOff val="-83928"/>
                <a:lumOff val="8628"/>
                <a:alphaOff val="0"/>
              </a:schemeClr>
            </a:lnRef>
            <a:fillRef idx="1">
              <a:schemeClr val="accent2">
                <a:hueOff val="-1455363"/>
                <a:satOff val="-83928"/>
                <a:lumOff val="8628"/>
                <a:alphaOff val="0"/>
              </a:schemeClr>
            </a:fillRef>
            <a:effectRef idx="0">
              <a:schemeClr val="accent2">
                <a:hueOff val="-1455363"/>
                <a:satOff val="-83928"/>
                <a:lumOff val="8628"/>
                <a:alphaOff val="0"/>
              </a:schemeClr>
            </a:effectRef>
            <a:fontRef idx="minor">
              <a:schemeClr val="lt1"/>
            </a:fontRef>
          </p:style>
          <p:txBody>
            <a:bodyPr/>
            <a:lstStyle/>
            <a:p>
              <a:endParaRPr lang="en-GB"/>
            </a:p>
          </p:txBody>
        </p:sp>
        <p:sp>
          <p:nvSpPr>
            <p:cNvPr id="98" name="TextBox 97"/>
            <p:cNvSpPr txBox="1"/>
            <p:nvPr/>
          </p:nvSpPr>
          <p:spPr>
            <a:xfrm>
              <a:off x="3004495" y="3906956"/>
              <a:ext cx="7280135" cy="65197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225" tIns="313358" rIns="163225" bIns="313358" numCol="1" spcCol="1270" anchor="ctr" anchorCtr="0">
              <a:noAutofit/>
            </a:bodyPr>
            <a:lstStyle/>
            <a:p>
              <a:pPr lvl="0" algn="l" defTabSz="889000">
                <a:lnSpc>
                  <a:spcPct val="90000"/>
                </a:lnSpc>
                <a:spcBef>
                  <a:spcPct val="0"/>
                </a:spcBef>
                <a:spcAft>
                  <a:spcPct val="35000"/>
                </a:spcAft>
              </a:pPr>
              <a:r>
                <a:rPr lang="en-US" sz="1400" kern="1200" dirty="0"/>
                <a:t>How can we support retention of a diverse, inclusive and resilient workforce across BLMK health and social care organisations? </a:t>
              </a:r>
            </a:p>
          </p:txBody>
        </p:sp>
      </p:grpSp>
      <p:grpSp>
        <p:nvGrpSpPr>
          <p:cNvPr id="108" name="Group 107">
            <a:extLst>
              <a:ext uri="{FF2B5EF4-FFF2-40B4-BE49-F238E27FC236}">
                <a16:creationId xmlns:a16="http://schemas.microsoft.com/office/drawing/2014/main" id="{7C874D9F-7838-5C77-08E8-4255167E6E91}"/>
              </a:ext>
            </a:extLst>
          </p:cNvPr>
          <p:cNvGrpSpPr/>
          <p:nvPr/>
        </p:nvGrpSpPr>
        <p:grpSpPr>
          <a:xfrm>
            <a:off x="7646233" y="3964167"/>
            <a:ext cx="1368956" cy="2011268"/>
            <a:chOff x="9024075" y="4297251"/>
            <a:chExt cx="1447799" cy="2082132"/>
          </a:xfrm>
        </p:grpSpPr>
        <p:sp>
          <p:nvSpPr>
            <p:cNvPr id="109" name="Oval 108">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112"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113"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111" name="TextBox 110">
              <a:extLst>
                <a:ext uri="{FF2B5EF4-FFF2-40B4-BE49-F238E27FC236}">
                  <a16:creationId xmlns:a16="http://schemas.microsoft.com/office/drawing/2014/main" id="{7A788633-8D74-E5D4-3788-67A4E3E6C8BF}"/>
                </a:ext>
              </a:extLst>
            </p:cNvPr>
            <p:cNvSpPr txBox="1"/>
            <p:nvPr/>
          </p:nvSpPr>
          <p:spPr>
            <a:xfrm>
              <a:off x="9024075" y="4708713"/>
              <a:ext cx="1447799" cy="350482"/>
            </a:xfrm>
            <a:prstGeom prst="rect">
              <a:avLst/>
            </a:prstGeom>
            <a:noFill/>
          </p:spPr>
          <p:txBody>
            <a:bodyPr wrap="square" rtlCol="0">
              <a:spAutoFit/>
            </a:bodyPr>
            <a:lstStyle/>
            <a:p>
              <a:pPr algn="ctr"/>
              <a:endParaRPr lang="en-US" sz="1600" b="1">
                <a:solidFill>
                  <a:srgbClr val="00B050"/>
                </a:solidFill>
                <a:latin typeface="+mj-lt"/>
              </a:endParaRPr>
            </a:p>
          </p:txBody>
        </p:sp>
      </p:grpSp>
      <p:pic>
        <p:nvPicPr>
          <p:cNvPr id="1026" name="Picture 2" descr="Image preview"/>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86373" y="4378281"/>
            <a:ext cx="917493" cy="458747"/>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118"/>
          <p:cNvPicPr/>
          <p:nvPr/>
        </p:nvPicPr>
        <p:blipFill rotWithShape="1">
          <a:blip r:embed="rId12" cstate="print">
            <a:extLst>
              <a:ext uri="{28A0092B-C50C-407E-A947-70E740481C1C}">
                <a14:useLocalDpi xmlns:a14="http://schemas.microsoft.com/office/drawing/2010/main" val="0"/>
              </a:ext>
            </a:extLst>
          </a:blip>
          <a:srcRect l="37374" t="7616" r="44161" b="11228"/>
          <a:stretch/>
        </p:blipFill>
        <p:spPr bwMode="auto">
          <a:xfrm>
            <a:off x="4038903" y="280862"/>
            <a:ext cx="727318" cy="1518122"/>
          </a:xfrm>
          <a:prstGeom prst="rect">
            <a:avLst/>
          </a:prstGeom>
          <a:ln>
            <a:solidFill>
              <a:schemeClr val="tx1"/>
            </a:solidFill>
          </a:ln>
          <a:extLst>
            <a:ext uri="{53640926-AAD7-44D8-BBD7-CCE9431645EC}">
              <a14:shadowObscured xmlns:a14="http://schemas.microsoft.com/office/drawing/2010/main"/>
            </a:ext>
          </a:extLst>
        </p:spPr>
      </p:pic>
      <p:pic>
        <p:nvPicPr>
          <p:cNvPr id="121" name="Picture 120"/>
          <p:cNvPicPr/>
          <p:nvPr/>
        </p:nvPicPr>
        <p:blipFill rotWithShape="1">
          <a:blip r:embed="rId13" cstate="print">
            <a:extLst>
              <a:ext uri="{28A0092B-C50C-407E-A947-70E740481C1C}">
                <a14:useLocalDpi xmlns:a14="http://schemas.microsoft.com/office/drawing/2010/main" val="0"/>
              </a:ext>
            </a:extLst>
          </a:blip>
          <a:srcRect l="30139" t="12081" r="39434" b="10434"/>
          <a:stretch/>
        </p:blipFill>
        <p:spPr bwMode="auto">
          <a:xfrm>
            <a:off x="3211815" y="285852"/>
            <a:ext cx="756762" cy="1526491"/>
          </a:xfrm>
          <a:prstGeom prst="rect">
            <a:avLst/>
          </a:prstGeom>
          <a:ln>
            <a:solidFill>
              <a:schemeClr val="tx1"/>
            </a:solidFill>
          </a:ln>
          <a:extLst>
            <a:ext uri="{53640926-AAD7-44D8-BBD7-CCE9431645EC}">
              <a14:shadowObscured xmlns:a14="http://schemas.microsoft.com/office/drawing/2010/main"/>
            </a:ext>
          </a:extLst>
        </p:spPr>
      </p:pic>
      <p:grpSp>
        <p:nvGrpSpPr>
          <p:cNvPr id="122" name="Group 121">
            <a:extLst>
              <a:ext uri="{FF2B5EF4-FFF2-40B4-BE49-F238E27FC236}">
                <a16:creationId xmlns:a16="http://schemas.microsoft.com/office/drawing/2014/main" id="{7C874D9F-7838-5C77-08E8-4255167E6E91}"/>
              </a:ext>
            </a:extLst>
          </p:cNvPr>
          <p:cNvGrpSpPr/>
          <p:nvPr/>
        </p:nvGrpSpPr>
        <p:grpSpPr>
          <a:xfrm>
            <a:off x="9090683" y="4203002"/>
            <a:ext cx="1463932" cy="2011268"/>
            <a:chOff x="9024076" y="4297251"/>
            <a:chExt cx="1447799" cy="2082132"/>
          </a:xfrm>
        </p:grpSpPr>
        <p:sp>
          <p:nvSpPr>
            <p:cNvPr id="124" name="Oval 123">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7" y="4297251"/>
              <a:ext cx="1447798" cy="1921097"/>
              <a:chOff x="9179137" y="4324617"/>
              <a:chExt cx="1746250" cy="2317115"/>
            </a:xfrm>
          </p:grpSpPr>
          <p:sp>
            <p:nvSpPr>
              <p:cNvPr id="127" name="object 3">
                <a:extLst>
                  <a:ext uri="{FF2B5EF4-FFF2-40B4-BE49-F238E27FC236}">
                    <a16:creationId xmlns:a16="http://schemas.microsoft.com/office/drawing/2014/main" id="{9933CCA3-318A-7280-B329-51FAE69C3B2A}"/>
                  </a:ext>
                </a:extLst>
              </p:cNvPr>
              <p:cNvSpPr/>
              <p:nvPr/>
            </p:nvSpPr>
            <p:spPr>
              <a:xfrm>
                <a:off x="9179137"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130" name="object 4">
                <a:extLst>
                  <a:ext uri="{FF2B5EF4-FFF2-40B4-BE49-F238E27FC236}">
                    <a16:creationId xmlns:a16="http://schemas.microsoft.com/office/drawing/2014/main" id="{99FC2F80-D497-35E2-C9FA-40D18814BBCE}"/>
                  </a:ext>
                </a:extLst>
              </p:cNvPr>
              <p:cNvSpPr/>
              <p:nvPr/>
            </p:nvSpPr>
            <p:spPr>
              <a:xfrm>
                <a:off x="9308060" y="4473408"/>
                <a:ext cx="1479449" cy="1424939"/>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126" name="TextBox 125">
              <a:extLst>
                <a:ext uri="{FF2B5EF4-FFF2-40B4-BE49-F238E27FC236}">
                  <a16:creationId xmlns:a16="http://schemas.microsoft.com/office/drawing/2014/main" id="{7A788633-8D74-E5D4-3788-67A4E3E6C8BF}"/>
                </a:ext>
              </a:extLst>
            </p:cNvPr>
            <p:cNvSpPr txBox="1"/>
            <p:nvPr/>
          </p:nvSpPr>
          <p:spPr>
            <a:xfrm>
              <a:off x="9056304" y="4579237"/>
              <a:ext cx="1375920" cy="860276"/>
            </a:xfrm>
            <a:prstGeom prst="rect">
              <a:avLst/>
            </a:prstGeom>
            <a:noFill/>
          </p:spPr>
          <p:txBody>
            <a:bodyPr wrap="square" rtlCol="0">
              <a:spAutoFit/>
            </a:bodyPr>
            <a:lstStyle/>
            <a:p>
              <a:pPr algn="ctr"/>
              <a:r>
                <a:rPr lang="en-US" sz="1200" b="1" dirty="0">
                  <a:solidFill>
                    <a:srgbClr val="00B050"/>
                  </a:solidFill>
                  <a:latin typeface="+mj-lt"/>
                </a:rPr>
                <a:t>BAME</a:t>
              </a:r>
            </a:p>
            <a:p>
              <a:pPr algn="ctr"/>
              <a:r>
                <a:rPr lang="en-US" sz="1200" b="1" dirty="0">
                  <a:solidFill>
                    <a:srgbClr val="00B050"/>
                  </a:solidFill>
                  <a:latin typeface="+mj-lt"/>
                </a:rPr>
                <a:t>Staff experiences </a:t>
              </a:r>
            </a:p>
            <a:p>
              <a:pPr algn="ctr"/>
              <a:r>
                <a:rPr lang="en-US" sz="1200" b="1" dirty="0">
                  <a:solidFill>
                    <a:srgbClr val="00B050"/>
                  </a:solidFill>
                  <a:latin typeface="+mj-lt"/>
                </a:rPr>
                <a:t>of work and career progression</a:t>
              </a:r>
            </a:p>
          </p:txBody>
        </p:sp>
      </p:grpSp>
      <p:grpSp>
        <p:nvGrpSpPr>
          <p:cNvPr id="87" name="Group 86">
            <a:extLst>
              <a:ext uri="{FF2B5EF4-FFF2-40B4-BE49-F238E27FC236}">
                <a16:creationId xmlns:a16="http://schemas.microsoft.com/office/drawing/2014/main" id="{7C874D9F-7838-5C77-08E8-4255167E6E91}"/>
              </a:ext>
            </a:extLst>
          </p:cNvPr>
          <p:cNvGrpSpPr/>
          <p:nvPr/>
        </p:nvGrpSpPr>
        <p:grpSpPr>
          <a:xfrm>
            <a:off x="8886545" y="989467"/>
            <a:ext cx="1368955" cy="2011268"/>
            <a:chOff x="9024076" y="4297251"/>
            <a:chExt cx="1447798" cy="2082132"/>
          </a:xfrm>
        </p:grpSpPr>
        <p:sp>
          <p:nvSpPr>
            <p:cNvPr id="99" name="Oval 98">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105"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106"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grpSp>
      <p:pic>
        <p:nvPicPr>
          <p:cNvPr id="107" name="Picture 106">
            <a:extLst>
              <a:ext uri="{FF2B5EF4-FFF2-40B4-BE49-F238E27FC236}">
                <a16:creationId xmlns:a16="http://schemas.microsoft.com/office/drawing/2014/main" id="{1FEE6FDA-45C6-51AD-93EE-682804ABEA14}"/>
              </a:ext>
            </a:extLst>
          </p:cNvPr>
          <p:cNvPicPr>
            <a:picLocks noChangeAspect="1"/>
          </p:cNvPicPr>
          <p:nvPr/>
        </p:nvPicPr>
        <p:blipFill>
          <a:blip r:embed="rId14"/>
          <a:stretch>
            <a:fillRect/>
          </a:stretch>
        </p:blipFill>
        <p:spPr>
          <a:xfrm>
            <a:off x="4311698" y="2497772"/>
            <a:ext cx="836758" cy="6851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pSp>
        <p:nvGrpSpPr>
          <p:cNvPr id="115" name="Group 114">
            <a:extLst>
              <a:ext uri="{FF2B5EF4-FFF2-40B4-BE49-F238E27FC236}">
                <a16:creationId xmlns:a16="http://schemas.microsoft.com/office/drawing/2014/main" id="{7C874D9F-7838-5C77-08E8-4255167E6E91}"/>
              </a:ext>
            </a:extLst>
          </p:cNvPr>
          <p:cNvGrpSpPr/>
          <p:nvPr/>
        </p:nvGrpSpPr>
        <p:grpSpPr>
          <a:xfrm>
            <a:off x="7707082" y="2039167"/>
            <a:ext cx="1368956" cy="1909896"/>
            <a:chOff x="9024075" y="4297251"/>
            <a:chExt cx="1447799" cy="2082132"/>
          </a:xfrm>
        </p:grpSpPr>
        <p:sp>
          <p:nvSpPr>
            <p:cNvPr id="116" name="Oval 115">
              <a:extLst>
                <a:ext uri="{FF2B5EF4-FFF2-40B4-BE49-F238E27FC236}">
                  <a16:creationId xmlns:a16="http://schemas.microsoft.com/office/drawing/2014/main" id="{335F9440-84B7-C380-9E13-AA4BF842E578}"/>
                </a:ext>
              </a:extLst>
            </p:cNvPr>
            <p:cNvSpPr/>
            <p:nvPr/>
          </p:nvSpPr>
          <p:spPr>
            <a:xfrm>
              <a:off x="9024076" y="5974494"/>
              <a:ext cx="1447798" cy="404889"/>
            </a:xfrm>
            <a:prstGeom prst="ellipse">
              <a:avLst/>
            </a:prstGeom>
            <a:solidFill>
              <a:schemeClr val="bg1">
                <a:lumMod val="50000"/>
                <a:alpha val="5184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object 2">
              <a:extLst>
                <a:ext uri="{FF2B5EF4-FFF2-40B4-BE49-F238E27FC236}">
                  <a16:creationId xmlns:a16="http://schemas.microsoft.com/office/drawing/2014/main" id="{46AB1789-9E8B-2068-671E-EAB119950502}"/>
                </a:ext>
              </a:extLst>
            </p:cNvPr>
            <p:cNvGrpSpPr>
              <a:grpSpLocks noChangeAspect="1"/>
            </p:cNvGrpSpPr>
            <p:nvPr/>
          </p:nvGrpSpPr>
          <p:grpSpPr>
            <a:xfrm>
              <a:off x="9024076" y="4297251"/>
              <a:ext cx="1447798" cy="1921097"/>
              <a:chOff x="9179135" y="4324617"/>
              <a:chExt cx="1746250" cy="2317115"/>
            </a:xfrm>
          </p:grpSpPr>
          <p:sp>
            <p:nvSpPr>
              <p:cNvPr id="129" name="object 3">
                <a:extLst>
                  <a:ext uri="{FF2B5EF4-FFF2-40B4-BE49-F238E27FC236}">
                    <a16:creationId xmlns:a16="http://schemas.microsoft.com/office/drawing/2014/main" id="{9933CCA3-318A-7280-B329-51FAE69C3B2A}"/>
                  </a:ext>
                </a:extLst>
              </p:cNvPr>
              <p:cNvSpPr/>
              <p:nvPr/>
            </p:nvSpPr>
            <p:spPr>
              <a:xfrm>
                <a:off x="9179135" y="4324617"/>
                <a:ext cx="1746250" cy="2317115"/>
              </a:xfrm>
              <a:custGeom>
                <a:avLst/>
                <a:gdLst/>
                <a:ahLst/>
                <a:cxnLst/>
                <a:rect l="l" t="t" r="r" b="b"/>
                <a:pathLst>
                  <a:path w="1746250" h="2317115">
                    <a:moveTo>
                      <a:pt x="872913" y="0"/>
                    </a:moveTo>
                    <a:lnTo>
                      <a:pt x="825019" y="1281"/>
                    </a:lnTo>
                    <a:lnTo>
                      <a:pt x="777799" y="5082"/>
                    </a:lnTo>
                    <a:lnTo>
                      <a:pt x="731321" y="11335"/>
                    </a:lnTo>
                    <a:lnTo>
                      <a:pt x="685651" y="19975"/>
                    </a:lnTo>
                    <a:lnTo>
                      <a:pt x="640856" y="30937"/>
                    </a:lnTo>
                    <a:lnTo>
                      <a:pt x="597003" y="44153"/>
                    </a:lnTo>
                    <a:lnTo>
                      <a:pt x="554158" y="59557"/>
                    </a:lnTo>
                    <a:lnTo>
                      <a:pt x="512387" y="77085"/>
                    </a:lnTo>
                    <a:lnTo>
                      <a:pt x="471757" y="96669"/>
                    </a:lnTo>
                    <a:lnTo>
                      <a:pt x="432335" y="118244"/>
                    </a:lnTo>
                    <a:lnTo>
                      <a:pt x="394187" y="141743"/>
                    </a:lnTo>
                    <a:lnTo>
                      <a:pt x="357379" y="167102"/>
                    </a:lnTo>
                    <a:lnTo>
                      <a:pt x="321980" y="194252"/>
                    </a:lnTo>
                    <a:lnTo>
                      <a:pt x="288054" y="223129"/>
                    </a:lnTo>
                    <a:lnTo>
                      <a:pt x="255668" y="253667"/>
                    </a:lnTo>
                    <a:lnTo>
                      <a:pt x="224890" y="285798"/>
                    </a:lnTo>
                    <a:lnTo>
                      <a:pt x="195785" y="319459"/>
                    </a:lnTo>
                    <a:lnTo>
                      <a:pt x="168420" y="354581"/>
                    </a:lnTo>
                    <a:lnTo>
                      <a:pt x="142862" y="391100"/>
                    </a:lnTo>
                    <a:lnTo>
                      <a:pt x="119177" y="428949"/>
                    </a:lnTo>
                    <a:lnTo>
                      <a:pt x="97432" y="468062"/>
                    </a:lnTo>
                    <a:lnTo>
                      <a:pt x="77693" y="508373"/>
                    </a:lnTo>
                    <a:lnTo>
                      <a:pt x="60027" y="549816"/>
                    </a:lnTo>
                    <a:lnTo>
                      <a:pt x="44501" y="592326"/>
                    </a:lnTo>
                    <a:lnTo>
                      <a:pt x="31180" y="635835"/>
                    </a:lnTo>
                    <a:lnTo>
                      <a:pt x="20133" y="680278"/>
                    </a:lnTo>
                    <a:lnTo>
                      <a:pt x="11424" y="725589"/>
                    </a:lnTo>
                    <a:lnTo>
                      <a:pt x="5122" y="771702"/>
                    </a:lnTo>
                    <a:lnTo>
                      <a:pt x="1291" y="818551"/>
                    </a:lnTo>
                    <a:lnTo>
                      <a:pt x="0" y="866070"/>
                    </a:lnTo>
                    <a:lnTo>
                      <a:pt x="1412" y="911951"/>
                    </a:lnTo>
                    <a:lnTo>
                      <a:pt x="5731" y="958572"/>
                    </a:lnTo>
                    <a:lnTo>
                      <a:pt x="12811" y="1005840"/>
                    </a:lnTo>
                    <a:lnTo>
                      <a:pt x="22504" y="1053661"/>
                    </a:lnTo>
                    <a:lnTo>
                      <a:pt x="34663" y="1101943"/>
                    </a:lnTo>
                    <a:lnTo>
                      <a:pt x="49140" y="1150592"/>
                    </a:lnTo>
                    <a:lnTo>
                      <a:pt x="65788" y="1199516"/>
                    </a:lnTo>
                    <a:lnTo>
                      <a:pt x="84460" y="1248620"/>
                    </a:lnTo>
                    <a:lnTo>
                      <a:pt x="105010" y="1297813"/>
                    </a:lnTo>
                    <a:lnTo>
                      <a:pt x="127288" y="1347001"/>
                    </a:lnTo>
                    <a:lnTo>
                      <a:pt x="151150" y="1396091"/>
                    </a:lnTo>
                    <a:lnTo>
                      <a:pt x="176446" y="1444991"/>
                    </a:lnTo>
                    <a:lnTo>
                      <a:pt x="203030" y="1493606"/>
                    </a:lnTo>
                    <a:lnTo>
                      <a:pt x="230756" y="1541844"/>
                    </a:lnTo>
                    <a:lnTo>
                      <a:pt x="259474" y="1589612"/>
                    </a:lnTo>
                    <a:lnTo>
                      <a:pt x="289039" y="1636817"/>
                    </a:lnTo>
                    <a:lnTo>
                      <a:pt x="319303" y="1683365"/>
                    </a:lnTo>
                    <a:lnTo>
                      <a:pt x="350119" y="1729164"/>
                    </a:lnTo>
                    <a:lnTo>
                      <a:pt x="381339" y="1774121"/>
                    </a:lnTo>
                    <a:lnTo>
                      <a:pt x="412817" y="1818142"/>
                    </a:lnTo>
                    <a:lnTo>
                      <a:pt x="444405" y="1861135"/>
                    </a:lnTo>
                    <a:lnTo>
                      <a:pt x="475956" y="1903006"/>
                    </a:lnTo>
                    <a:lnTo>
                      <a:pt x="507323" y="1943662"/>
                    </a:lnTo>
                    <a:lnTo>
                      <a:pt x="538359" y="1983011"/>
                    </a:lnTo>
                    <a:lnTo>
                      <a:pt x="568915" y="2020959"/>
                    </a:lnTo>
                    <a:lnTo>
                      <a:pt x="598846" y="2057413"/>
                    </a:lnTo>
                    <a:lnTo>
                      <a:pt x="628003" y="2092280"/>
                    </a:lnTo>
                    <a:lnTo>
                      <a:pt x="656241" y="2125467"/>
                    </a:lnTo>
                    <a:lnTo>
                      <a:pt x="683410" y="2156881"/>
                    </a:lnTo>
                    <a:lnTo>
                      <a:pt x="709365" y="2186429"/>
                    </a:lnTo>
                    <a:lnTo>
                      <a:pt x="757041" y="2239555"/>
                    </a:lnTo>
                    <a:lnTo>
                      <a:pt x="798092" y="2284099"/>
                    </a:lnTo>
                    <a:lnTo>
                      <a:pt x="832860" y="2308529"/>
                    </a:lnTo>
                    <a:lnTo>
                      <a:pt x="872845" y="2316636"/>
                    </a:lnTo>
                    <a:lnTo>
                      <a:pt x="912811" y="2308433"/>
                    </a:lnTo>
                    <a:lnTo>
                      <a:pt x="947522" y="2283927"/>
                    </a:lnTo>
                    <a:lnTo>
                      <a:pt x="988507" y="2239249"/>
                    </a:lnTo>
                    <a:lnTo>
                      <a:pt x="1036119" y="2185968"/>
                    </a:lnTo>
                    <a:lnTo>
                      <a:pt x="1062042" y="2156337"/>
                    </a:lnTo>
                    <a:lnTo>
                      <a:pt x="1089181" y="2124838"/>
                    </a:lnTo>
                    <a:lnTo>
                      <a:pt x="1117389" y="2091564"/>
                    </a:lnTo>
                    <a:lnTo>
                      <a:pt x="1146518" y="2056609"/>
                    </a:lnTo>
                    <a:lnTo>
                      <a:pt x="1176422" y="2020069"/>
                    </a:lnTo>
                    <a:lnTo>
                      <a:pt x="1206953" y="1982036"/>
                    </a:lnTo>
                    <a:lnTo>
                      <a:pt x="1237965" y="1942604"/>
                    </a:lnTo>
                    <a:lnTo>
                      <a:pt x="1269311" y="1901869"/>
                    </a:lnTo>
                    <a:lnTo>
                      <a:pt x="1300843" y="1859923"/>
                    </a:lnTo>
                    <a:lnTo>
                      <a:pt x="1332416" y="1816861"/>
                    </a:lnTo>
                    <a:lnTo>
                      <a:pt x="1363881" y="1772777"/>
                    </a:lnTo>
                    <a:lnTo>
                      <a:pt x="1395091" y="1727765"/>
                    </a:lnTo>
                    <a:lnTo>
                      <a:pt x="1425901" y="1681919"/>
                    </a:lnTo>
                    <a:lnTo>
                      <a:pt x="1456162" y="1635333"/>
                    </a:lnTo>
                    <a:lnTo>
                      <a:pt x="1485728" y="1588102"/>
                    </a:lnTo>
                    <a:lnTo>
                      <a:pt x="1514451" y="1540318"/>
                    </a:lnTo>
                    <a:lnTo>
                      <a:pt x="1542186" y="1492077"/>
                    </a:lnTo>
                    <a:lnTo>
                      <a:pt x="1568784" y="1443471"/>
                    </a:lnTo>
                    <a:lnTo>
                      <a:pt x="1594099" y="1394597"/>
                    </a:lnTo>
                    <a:lnTo>
                      <a:pt x="1617984" y="1345546"/>
                    </a:lnTo>
                    <a:lnTo>
                      <a:pt x="1640292" y="1296414"/>
                    </a:lnTo>
                    <a:lnTo>
                      <a:pt x="1660876" y="1247294"/>
                    </a:lnTo>
                    <a:lnTo>
                      <a:pt x="1679588" y="1198281"/>
                    </a:lnTo>
                    <a:lnTo>
                      <a:pt x="1696283" y="1149468"/>
                    </a:lnTo>
                    <a:lnTo>
                      <a:pt x="1710812" y="1100950"/>
                    </a:lnTo>
                    <a:lnTo>
                      <a:pt x="1723029" y="1052821"/>
                    </a:lnTo>
                    <a:lnTo>
                      <a:pt x="1732787" y="1005174"/>
                    </a:lnTo>
                    <a:lnTo>
                      <a:pt x="1739939" y="958104"/>
                    </a:lnTo>
                    <a:lnTo>
                      <a:pt x="1744338" y="911704"/>
                    </a:lnTo>
                    <a:lnTo>
                      <a:pt x="1745837" y="866070"/>
                    </a:lnTo>
                    <a:lnTo>
                      <a:pt x="1744546" y="818551"/>
                    </a:lnTo>
                    <a:lnTo>
                      <a:pt x="1740715" y="771702"/>
                    </a:lnTo>
                    <a:lnTo>
                      <a:pt x="1734412" y="725589"/>
                    </a:lnTo>
                    <a:lnTo>
                      <a:pt x="1725704" y="680278"/>
                    </a:lnTo>
                    <a:lnTo>
                      <a:pt x="1714656" y="635835"/>
                    </a:lnTo>
                    <a:lnTo>
                      <a:pt x="1701335" y="592326"/>
                    </a:lnTo>
                    <a:lnTo>
                      <a:pt x="1685809" y="549816"/>
                    </a:lnTo>
                    <a:lnTo>
                      <a:pt x="1668142" y="508373"/>
                    </a:lnTo>
                    <a:lnTo>
                      <a:pt x="1648403" y="468062"/>
                    </a:lnTo>
                    <a:lnTo>
                      <a:pt x="1626658" y="428949"/>
                    </a:lnTo>
                    <a:lnTo>
                      <a:pt x="1602972" y="391100"/>
                    </a:lnTo>
                    <a:lnTo>
                      <a:pt x="1577414" y="354581"/>
                    </a:lnTo>
                    <a:lnTo>
                      <a:pt x="1550048" y="319459"/>
                    </a:lnTo>
                    <a:lnTo>
                      <a:pt x="1520943" y="285798"/>
                    </a:lnTo>
                    <a:lnTo>
                      <a:pt x="1490164" y="253667"/>
                    </a:lnTo>
                    <a:lnTo>
                      <a:pt x="1457778" y="223129"/>
                    </a:lnTo>
                    <a:lnTo>
                      <a:pt x="1423851" y="194252"/>
                    </a:lnTo>
                    <a:lnTo>
                      <a:pt x="1388451" y="167102"/>
                    </a:lnTo>
                    <a:lnTo>
                      <a:pt x="1351643" y="141743"/>
                    </a:lnTo>
                    <a:lnTo>
                      <a:pt x="1313495" y="118244"/>
                    </a:lnTo>
                    <a:lnTo>
                      <a:pt x="1274072" y="96669"/>
                    </a:lnTo>
                    <a:lnTo>
                      <a:pt x="1233442" y="77085"/>
                    </a:lnTo>
                    <a:lnTo>
                      <a:pt x="1191671" y="59557"/>
                    </a:lnTo>
                    <a:lnTo>
                      <a:pt x="1148825" y="44153"/>
                    </a:lnTo>
                    <a:lnTo>
                      <a:pt x="1104971" y="30937"/>
                    </a:lnTo>
                    <a:lnTo>
                      <a:pt x="1060176" y="19975"/>
                    </a:lnTo>
                    <a:lnTo>
                      <a:pt x="1014506" y="11335"/>
                    </a:lnTo>
                    <a:lnTo>
                      <a:pt x="968028" y="5082"/>
                    </a:lnTo>
                    <a:lnTo>
                      <a:pt x="920808" y="1281"/>
                    </a:lnTo>
                    <a:lnTo>
                      <a:pt x="872913" y="0"/>
                    </a:lnTo>
                    <a:close/>
                  </a:path>
                </a:pathLst>
              </a:custGeom>
              <a:solidFill>
                <a:srgbClr val="000000"/>
              </a:solidFill>
            </p:spPr>
            <p:txBody>
              <a:bodyPr wrap="square" lIns="0" tIns="0" rIns="0" bIns="0" rtlCol="0"/>
              <a:lstStyle/>
              <a:p>
                <a:endParaRPr/>
              </a:p>
            </p:txBody>
          </p:sp>
          <p:sp>
            <p:nvSpPr>
              <p:cNvPr id="131" name="object 4">
                <a:extLst>
                  <a:ext uri="{FF2B5EF4-FFF2-40B4-BE49-F238E27FC236}">
                    <a16:creationId xmlns:a16="http://schemas.microsoft.com/office/drawing/2014/main" id="{99FC2F80-D497-35E2-C9FA-40D18814BBCE}"/>
                  </a:ext>
                </a:extLst>
              </p:cNvPr>
              <p:cNvSpPr/>
              <p:nvPr/>
            </p:nvSpPr>
            <p:spPr>
              <a:xfrm>
                <a:off x="9339886" y="4492222"/>
                <a:ext cx="1424940" cy="1424940"/>
              </a:xfrm>
              <a:custGeom>
                <a:avLst/>
                <a:gdLst/>
                <a:ahLst/>
                <a:cxnLst/>
                <a:rect l="l" t="t" r="r" b="b"/>
                <a:pathLst>
                  <a:path w="1424940" h="1424939">
                    <a:moveTo>
                      <a:pt x="712162" y="0"/>
                    </a:moveTo>
                    <a:lnTo>
                      <a:pt x="663404" y="1642"/>
                    </a:lnTo>
                    <a:lnTo>
                      <a:pt x="615527" y="6500"/>
                    </a:lnTo>
                    <a:lnTo>
                      <a:pt x="568638" y="14468"/>
                    </a:lnTo>
                    <a:lnTo>
                      <a:pt x="522843" y="25438"/>
                    </a:lnTo>
                    <a:lnTo>
                      <a:pt x="478248" y="39305"/>
                    </a:lnTo>
                    <a:lnTo>
                      <a:pt x="434959" y="55963"/>
                    </a:lnTo>
                    <a:lnTo>
                      <a:pt x="393082" y="75306"/>
                    </a:lnTo>
                    <a:lnTo>
                      <a:pt x="352723" y="97228"/>
                    </a:lnTo>
                    <a:lnTo>
                      <a:pt x="313988" y="121622"/>
                    </a:lnTo>
                    <a:lnTo>
                      <a:pt x="276984" y="148383"/>
                    </a:lnTo>
                    <a:lnTo>
                      <a:pt x="241815" y="177405"/>
                    </a:lnTo>
                    <a:lnTo>
                      <a:pt x="208590" y="208582"/>
                    </a:lnTo>
                    <a:lnTo>
                      <a:pt x="177412" y="241807"/>
                    </a:lnTo>
                    <a:lnTo>
                      <a:pt x="148390" y="276975"/>
                    </a:lnTo>
                    <a:lnTo>
                      <a:pt x="121628" y="313979"/>
                    </a:lnTo>
                    <a:lnTo>
                      <a:pt x="97232" y="352714"/>
                    </a:lnTo>
                    <a:lnTo>
                      <a:pt x="75310" y="393073"/>
                    </a:lnTo>
                    <a:lnTo>
                      <a:pt x="55966" y="434951"/>
                    </a:lnTo>
                    <a:lnTo>
                      <a:pt x="39307" y="478240"/>
                    </a:lnTo>
                    <a:lnTo>
                      <a:pt x="25439" y="522836"/>
                    </a:lnTo>
                    <a:lnTo>
                      <a:pt x="14468" y="568632"/>
                    </a:lnTo>
                    <a:lnTo>
                      <a:pt x="6501" y="615523"/>
                    </a:lnTo>
                    <a:lnTo>
                      <a:pt x="1643" y="663401"/>
                    </a:lnTo>
                    <a:lnTo>
                      <a:pt x="0" y="712162"/>
                    </a:lnTo>
                    <a:lnTo>
                      <a:pt x="1643" y="760920"/>
                    </a:lnTo>
                    <a:lnTo>
                      <a:pt x="6501" y="808797"/>
                    </a:lnTo>
                    <a:lnTo>
                      <a:pt x="14468" y="855685"/>
                    </a:lnTo>
                    <a:lnTo>
                      <a:pt x="25439" y="901480"/>
                    </a:lnTo>
                    <a:lnTo>
                      <a:pt x="39307" y="946075"/>
                    </a:lnTo>
                    <a:lnTo>
                      <a:pt x="55966" y="989365"/>
                    </a:lnTo>
                    <a:lnTo>
                      <a:pt x="75310" y="1031242"/>
                    </a:lnTo>
                    <a:lnTo>
                      <a:pt x="97232" y="1071601"/>
                    </a:lnTo>
                    <a:lnTo>
                      <a:pt x="121628" y="1110335"/>
                    </a:lnTo>
                    <a:lnTo>
                      <a:pt x="148390" y="1147340"/>
                    </a:lnTo>
                    <a:lnTo>
                      <a:pt x="177412" y="1182508"/>
                    </a:lnTo>
                    <a:lnTo>
                      <a:pt x="208590" y="1215734"/>
                    </a:lnTo>
                    <a:lnTo>
                      <a:pt x="241815" y="1246911"/>
                    </a:lnTo>
                    <a:lnTo>
                      <a:pt x="276984" y="1275934"/>
                    </a:lnTo>
                    <a:lnTo>
                      <a:pt x="313988" y="1302696"/>
                    </a:lnTo>
                    <a:lnTo>
                      <a:pt x="352723" y="1327092"/>
                    </a:lnTo>
                    <a:lnTo>
                      <a:pt x="393082" y="1349014"/>
                    </a:lnTo>
                    <a:lnTo>
                      <a:pt x="434959" y="1368358"/>
                    </a:lnTo>
                    <a:lnTo>
                      <a:pt x="478248" y="1385017"/>
                    </a:lnTo>
                    <a:lnTo>
                      <a:pt x="522843" y="1398885"/>
                    </a:lnTo>
                    <a:lnTo>
                      <a:pt x="568638" y="1409855"/>
                    </a:lnTo>
                    <a:lnTo>
                      <a:pt x="615527" y="1417823"/>
                    </a:lnTo>
                    <a:lnTo>
                      <a:pt x="663404" y="1422681"/>
                    </a:lnTo>
                    <a:lnTo>
                      <a:pt x="712162" y="1424324"/>
                    </a:lnTo>
                    <a:lnTo>
                      <a:pt x="760920" y="1422681"/>
                    </a:lnTo>
                    <a:lnTo>
                      <a:pt x="808797" y="1417823"/>
                    </a:lnTo>
                    <a:lnTo>
                      <a:pt x="855685" y="1409855"/>
                    </a:lnTo>
                    <a:lnTo>
                      <a:pt x="901480" y="1398885"/>
                    </a:lnTo>
                    <a:lnTo>
                      <a:pt x="946075" y="1385017"/>
                    </a:lnTo>
                    <a:lnTo>
                      <a:pt x="989365" y="1368358"/>
                    </a:lnTo>
                    <a:lnTo>
                      <a:pt x="1031242" y="1349014"/>
                    </a:lnTo>
                    <a:lnTo>
                      <a:pt x="1071601" y="1327092"/>
                    </a:lnTo>
                    <a:lnTo>
                      <a:pt x="1110335" y="1302696"/>
                    </a:lnTo>
                    <a:lnTo>
                      <a:pt x="1147340" y="1275934"/>
                    </a:lnTo>
                    <a:lnTo>
                      <a:pt x="1182508" y="1246911"/>
                    </a:lnTo>
                    <a:lnTo>
                      <a:pt x="1215734" y="1215734"/>
                    </a:lnTo>
                    <a:lnTo>
                      <a:pt x="1246911" y="1182508"/>
                    </a:lnTo>
                    <a:lnTo>
                      <a:pt x="1275934" y="1147340"/>
                    </a:lnTo>
                    <a:lnTo>
                      <a:pt x="1302696" y="1110335"/>
                    </a:lnTo>
                    <a:lnTo>
                      <a:pt x="1327092" y="1071601"/>
                    </a:lnTo>
                    <a:lnTo>
                      <a:pt x="1349014" y="1031242"/>
                    </a:lnTo>
                    <a:lnTo>
                      <a:pt x="1368358" y="989365"/>
                    </a:lnTo>
                    <a:lnTo>
                      <a:pt x="1385017" y="946075"/>
                    </a:lnTo>
                    <a:lnTo>
                      <a:pt x="1398885" y="901480"/>
                    </a:lnTo>
                    <a:lnTo>
                      <a:pt x="1409855" y="855685"/>
                    </a:lnTo>
                    <a:lnTo>
                      <a:pt x="1417823" y="808797"/>
                    </a:lnTo>
                    <a:lnTo>
                      <a:pt x="1422681" y="760920"/>
                    </a:lnTo>
                    <a:lnTo>
                      <a:pt x="1424324" y="712162"/>
                    </a:lnTo>
                    <a:lnTo>
                      <a:pt x="1422681" y="663401"/>
                    </a:lnTo>
                    <a:lnTo>
                      <a:pt x="1417823" y="615523"/>
                    </a:lnTo>
                    <a:lnTo>
                      <a:pt x="1409855" y="568632"/>
                    </a:lnTo>
                    <a:lnTo>
                      <a:pt x="1398885" y="522836"/>
                    </a:lnTo>
                    <a:lnTo>
                      <a:pt x="1385017" y="478240"/>
                    </a:lnTo>
                    <a:lnTo>
                      <a:pt x="1368358" y="434951"/>
                    </a:lnTo>
                    <a:lnTo>
                      <a:pt x="1349014" y="393073"/>
                    </a:lnTo>
                    <a:lnTo>
                      <a:pt x="1327092" y="352714"/>
                    </a:lnTo>
                    <a:lnTo>
                      <a:pt x="1302696" y="313979"/>
                    </a:lnTo>
                    <a:lnTo>
                      <a:pt x="1275934" y="276975"/>
                    </a:lnTo>
                    <a:lnTo>
                      <a:pt x="1246911" y="241807"/>
                    </a:lnTo>
                    <a:lnTo>
                      <a:pt x="1215734" y="208582"/>
                    </a:lnTo>
                    <a:lnTo>
                      <a:pt x="1182508" y="177405"/>
                    </a:lnTo>
                    <a:lnTo>
                      <a:pt x="1147340" y="148383"/>
                    </a:lnTo>
                    <a:lnTo>
                      <a:pt x="1110335" y="121622"/>
                    </a:lnTo>
                    <a:lnTo>
                      <a:pt x="1071601" y="97228"/>
                    </a:lnTo>
                    <a:lnTo>
                      <a:pt x="1031242" y="75306"/>
                    </a:lnTo>
                    <a:lnTo>
                      <a:pt x="989365" y="55963"/>
                    </a:lnTo>
                    <a:lnTo>
                      <a:pt x="946075" y="39305"/>
                    </a:lnTo>
                    <a:lnTo>
                      <a:pt x="901480" y="25438"/>
                    </a:lnTo>
                    <a:lnTo>
                      <a:pt x="855685" y="14468"/>
                    </a:lnTo>
                    <a:lnTo>
                      <a:pt x="808797" y="6500"/>
                    </a:lnTo>
                    <a:lnTo>
                      <a:pt x="760920" y="1642"/>
                    </a:lnTo>
                    <a:lnTo>
                      <a:pt x="712162" y="0"/>
                    </a:lnTo>
                    <a:close/>
                  </a:path>
                </a:pathLst>
              </a:custGeom>
              <a:solidFill>
                <a:srgbClr val="FFFFFF"/>
              </a:solidFill>
            </p:spPr>
            <p:txBody>
              <a:bodyPr wrap="square" lIns="0" tIns="0" rIns="0" bIns="0" rtlCol="0"/>
              <a:lstStyle/>
              <a:p>
                <a:endParaRPr/>
              </a:p>
            </p:txBody>
          </p:sp>
        </p:grpSp>
        <p:sp>
          <p:nvSpPr>
            <p:cNvPr id="128" name="TextBox 127">
              <a:extLst>
                <a:ext uri="{FF2B5EF4-FFF2-40B4-BE49-F238E27FC236}">
                  <a16:creationId xmlns:a16="http://schemas.microsoft.com/office/drawing/2014/main" id="{7A788633-8D74-E5D4-3788-67A4E3E6C8BF}"/>
                </a:ext>
              </a:extLst>
            </p:cNvPr>
            <p:cNvSpPr txBox="1"/>
            <p:nvPr/>
          </p:nvSpPr>
          <p:spPr>
            <a:xfrm>
              <a:off x="9024075" y="4708713"/>
              <a:ext cx="1447799" cy="541655"/>
            </a:xfrm>
            <a:prstGeom prst="rect">
              <a:avLst/>
            </a:prstGeom>
            <a:noFill/>
          </p:spPr>
          <p:txBody>
            <a:bodyPr wrap="square" rtlCol="0">
              <a:spAutoFit/>
            </a:bodyPr>
            <a:lstStyle/>
            <a:p>
              <a:pPr algn="ctr"/>
              <a:r>
                <a:rPr lang="en-US" sz="1400" b="1" dirty="0">
                  <a:solidFill>
                    <a:srgbClr val="00B050"/>
                  </a:solidFill>
                  <a:latin typeface="+mj-lt"/>
                </a:rPr>
                <a:t>CPD for integrated care </a:t>
              </a:r>
            </a:p>
          </p:txBody>
        </p:sp>
      </p:grpSp>
      <p:pic>
        <p:nvPicPr>
          <p:cNvPr id="132" name="Picture 131">
            <a:extLst>
              <a:ext uri="{FF2B5EF4-FFF2-40B4-BE49-F238E27FC236}">
                <a16:creationId xmlns:a16="http://schemas.microsoft.com/office/drawing/2014/main" id="{B91065D3-634D-036D-8987-6F391D8EDC4A}"/>
              </a:ext>
            </a:extLst>
          </p:cNvPr>
          <p:cNvPicPr>
            <a:picLocks noChangeAspect="1"/>
          </p:cNvPicPr>
          <p:nvPr/>
        </p:nvPicPr>
        <p:blipFill>
          <a:blip r:embed="rId15"/>
          <a:stretch>
            <a:fillRect/>
          </a:stretch>
        </p:blipFill>
        <p:spPr>
          <a:xfrm>
            <a:off x="9160135" y="1348440"/>
            <a:ext cx="912580" cy="584108"/>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pic>
        <p:nvPicPr>
          <p:cNvPr id="138" name="Picture 137">
            <a:extLst>
              <a:ext uri="{FF2B5EF4-FFF2-40B4-BE49-F238E27FC236}">
                <a16:creationId xmlns:a16="http://schemas.microsoft.com/office/drawing/2014/main" id="{E9EB020D-C0A0-F4AE-5FCD-ACAB1521437C}"/>
              </a:ext>
            </a:extLst>
          </p:cNvPr>
          <p:cNvPicPr>
            <a:picLocks noChangeAspect="1"/>
          </p:cNvPicPr>
          <p:nvPr/>
        </p:nvPicPr>
        <p:blipFill>
          <a:blip r:embed="rId16"/>
          <a:stretch>
            <a:fillRect/>
          </a:stretch>
        </p:blipFill>
        <p:spPr>
          <a:xfrm>
            <a:off x="7158250" y="1039923"/>
            <a:ext cx="911561" cy="531744"/>
          </a:xfrm>
          <a:prstGeom prst="rect">
            <a:avLst/>
          </a:prstGeom>
        </p:spPr>
      </p:pic>
    </p:spTree>
    <p:extLst>
      <p:ext uri="{BB962C8B-B14F-4D97-AF65-F5344CB8AC3E}">
        <p14:creationId xmlns:p14="http://schemas.microsoft.com/office/powerpoint/2010/main" val="246023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C_BLMK_TLC_WRP_CTOP_Powerpoint_proo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000728" y="2199847"/>
            <a:ext cx="8091579" cy="369332"/>
          </a:xfrm>
          <a:prstGeom prst="rect">
            <a:avLst/>
          </a:prstGeom>
        </p:spPr>
        <p:txBody>
          <a:bodyPr wrap="square" lIns="91440" tIns="45720" rIns="91440" bIns="45720" anchor="t">
            <a:spAutoFit/>
          </a:bodyPr>
          <a:lstStyle/>
          <a:p>
            <a:pPr algn="ctr"/>
            <a:endParaRPr lang="en-GB" b="1" i="1">
              <a:solidFill>
                <a:schemeClr val="bg1"/>
              </a:solidFill>
              <a:ea typeface="Calibri"/>
              <a:cs typeface="Calibri"/>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74192" y="964176"/>
            <a:ext cx="3287456" cy="2030284"/>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133" y="1005023"/>
            <a:ext cx="3154634" cy="1989437"/>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50423" y="990599"/>
            <a:ext cx="3212391" cy="2003861"/>
          </a:xfrm>
          <a:prstGeom prst="rect">
            <a:avLst/>
          </a:prstGeom>
        </p:spPr>
      </p:pic>
      <p:sp>
        <p:nvSpPr>
          <p:cNvPr id="11" name="TextBox 10"/>
          <p:cNvSpPr txBox="1"/>
          <p:nvPr/>
        </p:nvSpPr>
        <p:spPr>
          <a:xfrm>
            <a:off x="2338569" y="133179"/>
            <a:ext cx="8579716" cy="830997"/>
          </a:xfrm>
          <a:prstGeom prst="rect">
            <a:avLst/>
          </a:prstGeom>
          <a:noFill/>
        </p:spPr>
        <p:txBody>
          <a:bodyPr wrap="square" rtlCol="0">
            <a:spAutoFit/>
          </a:bodyPr>
          <a:lstStyle/>
          <a:p>
            <a:r>
              <a:rPr lang="en-US" sz="4800" b="1" dirty="0">
                <a:solidFill>
                  <a:schemeClr val="bg1"/>
                </a:solidFill>
              </a:rPr>
              <a:t>Design, Delivery &amp; Reflections</a:t>
            </a:r>
            <a:endParaRPr lang="en-GB" sz="4800" b="1" dirty="0">
              <a:solidFill>
                <a:schemeClr val="bg1"/>
              </a:solidFill>
            </a:endParaRPr>
          </a:p>
        </p:txBody>
      </p:sp>
      <p:sp>
        <p:nvSpPr>
          <p:cNvPr id="12" name="TextBox 11"/>
          <p:cNvSpPr txBox="1"/>
          <p:nvPr/>
        </p:nvSpPr>
        <p:spPr>
          <a:xfrm>
            <a:off x="610133" y="3199079"/>
            <a:ext cx="11399569" cy="2062103"/>
          </a:xfrm>
          <a:prstGeom prst="rect">
            <a:avLst/>
          </a:prstGeom>
          <a:noFill/>
        </p:spPr>
        <p:txBody>
          <a:bodyPr wrap="square" rtlCol="0">
            <a:spAutoFit/>
          </a:bodyPr>
          <a:lstStyle/>
          <a:p>
            <a:r>
              <a:rPr lang="en-GB" sz="3200" dirty="0">
                <a:solidFill>
                  <a:schemeClr val="bg1"/>
                </a:solidFill>
              </a:rPr>
              <a:t>Aim: to engage with young people, parents, career-switchers</a:t>
            </a:r>
            <a:r>
              <a:rPr lang="en-US" sz="3200" dirty="0">
                <a:solidFill>
                  <a:schemeClr val="bg1"/>
                </a:solidFill>
              </a:rPr>
              <a:t>, and underrepresented groups to improve knowledge, perceptions, status, and the number</a:t>
            </a:r>
            <a:r>
              <a:rPr lang="en-GB" sz="3200" dirty="0">
                <a:solidFill>
                  <a:schemeClr val="bg1"/>
                </a:solidFill>
              </a:rPr>
              <a:t> of people choosing courses and careers in health and social care. </a:t>
            </a:r>
          </a:p>
        </p:txBody>
      </p:sp>
    </p:spTree>
    <p:extLst>
      <p:ext uri="{BB962C8B-B14F-4D97-AF65-F5344CB8AC3E}">
        <p14:creationId xmlns:p14="http://schemas.microsoft.com/office/powerpoint/2010/main" val="11067547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44"/>
            <a:ext cx="12192000" cy="6858000"/>
          </a:xfrm>
          <a:prstGeom prst="rect">
            <a:avLst/>
          </a:prstGeom>
        </p:spPr>
      </p:pic>
      <p:sp>
        <p:nvSpPr>
          <p:cNvPr id="21" name="TextBox 20"/>
          <p:cNvSpPr txBox="1"/>
          <p:nvPr/>
        </p:nvSpPr>
        <p:spPr>
          <a:xfrm>
            <a:off x="167457" y="205138"/>
            <a:ext cx="4278131" cy="830997"/>
          </a:xfrm>
          <a:prstGeom prst="rect">
            <a:avLst/>
          </a:prstGeom>
          <a:noFill/>
        </p:spPr>
        <p:txBody>
          <a:bodyPr wrap="square" rtlCol="0">
            <a:spAutoFit/>
          </a:bodyPr>
          <a:lstStyle/>
          <a:p>
            <a:r>
              <a:rPr lang="en-US" sz="4800" b="1" dirty="0">
                <a:solidFill>
                  <a:schemeClr val="bg1"/>
                </a:solidFill>
              </a:rPr>
              <a:t>Co-production </a:t>
            </a:r>
            <a:endParaRPr lang="en-GB" sz="4800" b="1" dirty="0">
              <a:solidFill>
                <a:schemeClr val="bg1"/>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36394"/>
          <a:stretch/>
        </p:blipFill>
        <p:spPr>
          <a:xfrm>
            <a:off x="135058" y="2946538"/>
            <a:ext cx="3783538" cy="1804914"/>
          </a:xfrm>
          <a:prstGeom prst="rect">
            <a:avLst/>
          </a:prstGeom>
        </p:spPr>
      </p:pic>
      <p:pic>
        <p:nvPicPr>
          <p:cNvPr id="14" name="Picture 13"/>
          <p:cNvPicPr>
            <a:picLocks noChangeAspect="1"/>
          </p:cNvPicPr>
          <p:nvPr/>
        </p:nvPicPr>
        <p:blipFill rotWithShape="1">
          <a:blip r:embed="rId5" cstate="print">
            <a:extLst>
              <a:ext uri="{28A0092B-C50C-407E-A947-70E740481C1C}">
                <a14:useLocalDpi xmlns:a14="http://schemas.microsoft.com/office/drawing/2010/main" val="0"/>
              </a:ext>
            </a:extLst>
          </a:blip>
          <a:srcRect t="21728"/>
          <a:stretch/>
        </p:blipFill>
        <p:spPr>
          <a:xfrm>
            <a:off x="621724" y="1187131"/>
            <a:ext cx="2810205" cy="1649705"/>
          </a:xfrm>
          <a:prstGeom prst="rect">
            <a:avLst/>
          </a:prstGeom>
        </p:spPr>
      </p:pic>
      <p:sp>
        <p:nvSpPr>
          <p:cNvPr id="16" name="Rectangle 15"/>
          <p:cNvSpPr/>
          <p:nvPr/>
        </p:nvSpPr>
        <p:spPr>
          <a:xfrm>
            <a:off x="156753" y="4751452"/>
            <a:ext cx="3740149" cy="1924886"/>
          </a:xfrm>
          <a:prstGeom prst="rect">
            <a:avLst/>
          </a:prstGeom>
        </p:spPr>
        <p:txBody>
          <a:bodyPr wrap="square">
            <a:spAutoFit/>
          </a:bodyPr>
          <a:lstStyle/>
          <a:p>
            <a:pPr lvl="0">
              <a:lnSpc>
                <a:spcPct val="107000"/>
              </a:lnSpc>
              <a:spcAft>
                <a:spcPts val="0"/>
              </a:spcAft>
            </a:pPr>
            <a:r>
              <a:rPr lang="en-GB" sz="1600" dirty="0">
                <a:solidFill>
                  <a:schemeClr val="bg1"/>
                </a:solidFill>
                <a:ea typeface="Calibri" panose="020F0502020204030204" pitchFamily="34" charset="0"/>
                <a:cs typeface="Times New Roman" panose="02020603050405020304" pitchFamily="18" charset="0"/>
              </a:rPr>
              <a:t>Engaged with 113  organisations in BLMK</a:t>
            </a:r>
          </a:p>
          <a:p>
            <a:pPr marL="540000" lvl="1" indent="-342900">
              <a:lnSpc>
                <a:spcPct val="107000"/>
              </a:lnSpc>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13 religious places of worship</a:t>
            </a:r>
          </a:p>
          <a:p>
            <a:pPr marL="540000" lvl="1" indent="-342900">
              <a:lnSpc>
                <a:spcPct val="107000"/>
              </a:lnSpc>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20 community groups</a:t>
            </a:r>
          </a:p>
          <a:p>
            <a:pPr marL="540000" lvl="1" indent="-342900">
              <a:lnSpc>
                <a:spcPct val="107000"/>
              </a:lnSpc>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8 charities</a:t>
            </a:r>
          </a:p>
          <a:p>
            <a:pPr marL="540000" lvl="1" indent="-342900">
              <a:lnSpc>
                <a:spcPct val="107000"/>
              </a:lnSpc>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7 council-related organisations</a:t>
            </a:r>
          </a:p>
          <a:p>
            <a:pPr marL="540000" lvl="1" indent="-342900">
              <a:lnSpc>
                <a:spcPct val="107000"/>
              </a:lnSpc>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7 sports-recreational clubs</a:t>
            </a:r>
          </a:p>
          <a:p>
            <a:pPr marL="540000" lvl="1" indent="-342900">
              <a:lnSpc>
                <a:spcPct val="107000"/>
              </a:lnSpc>
              <a:spcAft>
                <a:spcPts val="800"/>
              </a:spcAft>
              <a:buFont typeface="Arial" panose="020B0604020202020204" pitchFamily="34" charset="0"/>
              <a:buChar char="•"/>
            </a:pPr>
            <a:r>
              <a:rPr lang="en-GB" sz="1600" dirty="0">
                <a:solidFill>
                  <a:schemeClr val="bg1"/>
                </a:solidFill>
                <a:ea typeface="Calibri" panose="020F0502020204030204" pitchFamily="34" charset="0"/>
                <a:cs typeface="Times New Roman" panose="02020603050405020304" pitchFamily="18" charset="0"/>
              </a:rPr>
              <a:t>6 educational organisation</a:t>
            </a:r>
          </a:p>
        </p:txBody>
      </p:sp>
      <p:sp>
        <p:nvSpPr>
          <p:cNvPr id="15" name="Rectangle 14"/>
          <p:cNvSpPr/>
          <p:nvPr/>
        </p:nvSpPr>
        <p:spPr>
          <a:xfrm>
            <a:off x="4221481" y="205138"/>
            <a:ext cx="7874658" cy="1569660"/>
          </a:xfrm>
          <a:prstGeom prst="rect">
            <a:avLst/>
          </a:prstGeom>
        </p:spPr>
        <p:txBody>
          <a:bodyPr wrap="square">
            <a:spAutoFit/>
          </a:bodyPr>
          <a:lstStyle/>
          <a:p>
            <a:pPr>
              <a:spcAft>
                <a:spcPts val="0"/>
              </a:spcAft>
            </a:pPr>
            <a:r>
              <a:rPr lang="en-GB" sz="4800" b="1" dirty="0">
                <a:ea typeface="Calibri" panose="020F0502020204030204" pitchFamily="34" charset="0"/>
              </a:rPr>
              <a:t>&amp; delivery: CTOP focus groups and events breakdown</a:t>
            </a:r>
          </a:p>
        </p:txBody>
      </p:sp>
      <p:sp>
        <p:nvSpPr>
          <p:cNvPr id="17" name="Rectangle 16"/>
          <p:cNvSpPr/>
          <p:nvPr/>
        </p:nvSpPr>
        <p:spPr>
          <a:xfrm>
            <a:off x="4254910" y="1659580"/>
            <a:ext cx="7622469" cy="5016758"/>
          </a:xfrm>
          <a:prstGeom prst="rect">
            <a:avLst/>
          </a:prstGeom>
        </p:spPr>
        <p:txBody>
          <a:bodyPr wrap="square">
            <a:spAutoFit/>
          </a:bodyPr>
          <a:lstStyle/>
          <a:p>
            <a:pPr marL="285750" indent="-285750">
              <a:buFont typeface="Arial" panose="020B0604020202020204" pitchFamily="34" charset="0"/>
              <a:buChar char="•"/>
            </a:pPr>
            <a:endParaRPr lang="en-GB" sz="2800" dirty="0">
              <a:ea typeface="Calibri" panose="020F0502020204030204" pitchFamily="34" charset="0"/>
            </a:endParaRPr>
          </a:p>
          <a:p>
            <a:pPr marL="285750" indent="-285750">
              <a:buFont typeface="Arial" panose="020B0604020202020204" pitchFamily="34" charset="0"/>
              <a:buChar char="•"/>
            </a:pPr>
            <a:r>
              <a:rPr lang="en-GB" sz="2800" dirty="0">
                <a:ea typeface="Calibri" panose="020F0502020204030204" pitchFamily="34" charset="0"/>
              </a:rPr>
              <a:t>x15 CTOP young people’s focus groups (92 participants). July 2023 – September 2023.</a:t>
            </a:r>
          </a:p>
          <a:p>
            <a:pPr marL="285750" indent="-285750">
              <a:buFont typeface="Arial" panose="020B0604020202020204" pitchFamily="34" charset="0"/>
              <a:buChar char="•"/>
            </a:pPr>
            <a:endParaRPr lang="en-GB" sz="2800" dirty="0">
              <a:ea typeface="Calibri" panose="020F0502020204030204" pitchFamily="34" charset="0"/>
            </a:endParaRPr>
          </a:p>
          <a:p>
            <a:pPr marL="285750" indent="-285750">
              <a:buFont typeface="Arial" panose="020B0604020202020204" pitchFamily="34" charset="0"/>
              <a:buChar char="•"/>
            </a:pPr>
            <a:r>
              <a:rPr lang="en-GB" sz="2800" dirty="0">
                <a:ea typeface="Calibri" panose="020F0502020204030204" pitchFamily="34" charset="0"/>
              </a:rPr>
              <a:t>x2 school events (x10 schools, 150 pupils). 15 &amp; 29</a:t>
            </a:r>
            <a:r>
              <a:rPr lang="en-GB" sz="2800" baseline="30000" dirty="0">
                <a:ea typeface="Calibri" panose="020F0502020204030204" pitchFamily="34" charset="0"/>
              </a:rPr>
              <a:t>th</a:t>
            </a:r>
            <a:r>
              <a:rPr lang="en-GB" sz="2800" dirty="0">
                <a:ea typeface="Calibri" panose="020F0502020204030204" pitchFamily="34" charset="0"/>
              </a:rPr>
              <a:t> February 2024. </a:t>
            </a:r>
          </a:p>
          <a:p>
            <a:pPr marL="285750" indent="-285750">
              <a:buFont typeface="Arial" panose="020B0604020202020204" pitchFamily="34" charset="0"/>
              <a:buChar char="•"/>
            </a:pPr>
            <a:endParaRPr lang="en-GB" sz="2800" dirty="0">
              <a:ea typeface="Calibri" panose="020F0502020204030204" pitchFamily="34" charset="0"/>
            </a:endParaRPr>
          </a:p>
          <a:p>
            <a:pPr marL="285750" indent="-285750">
              <a:buFont typeface="Arial" panose="020B0604020202020204" pitchFamily="34" charset="0"/>
              <a:buChar char="•"/>
            </a:pPr>
            <a:r>
              <a:rPr lang="en-GB" sz="2800" dirty="0">
                <a:ea typeface="Calibri" panose="020F0502020204030204" pitchFamily="34" charset="0"/>
              </a:rPr>
              <a:t>x3 community events:  Milton Keynes, Bedford &amp; Luton (over 300 attendees across events). 3</a:t>
            </a:r>
            <a:r>
              <a:rPr lang="en-GB" sz="2800" baseline="30000" dirty="0">
                <a:ea typeface="Calibri" panose="020F0502020204030204" pitchFamily="34" charset="0"/>
              </a:rPr>
              <a:t>rd</a:t>
            </a:r>
            <a:r>
              <a:rPr lang="en-GB" sz="2800" dirty="0">
                <a:ea typeface="Calibri" panose="020F0502020204030204" pitchFamily="34" charset="0"/>
              </a:rPr>
              <a:t>, 10</a:t>
            </a:r>
            <a:r>
              <a:rPr lang="en-GB" sz="2800" baseline="30000" dirty="0">
                <a:ea typeface="Calibri" panose="020F0502020204030204" pitchFamily="34" charset="0"/>
              </a:rPr>
              <a:t>th</a:t>
            </a:r>
            <a:r>
              <a:rPr lang="en-GB" sz="2800" dirty="0">
                <a:ea typeface="Calibri" panose="020F0502020204030204" pitchFamily="34" charset="0"/>
              </a:rPr>
              <a:t>, 17</a:t>
            </a:r>
            <a:r>
              <a:rPr lang="en-GB" sz="2800" baseline="30000" dirty="0">
                <a:ea typeface="Calibri" panose="020F0502020204030204" pitchFamily="34" charset="0"/>
              </a:rPr>
              <a:t>th</a:t>
            </a:r>
            <a:r>
              <a:rPr lang="en-GB" sz="2800" dirty="0">
                <a:ea typeface="Calibri" panose="020F0502020204030204" pitchFamily="34" charset="0"/>
              </a:rPr>
              <a:t> February 2024. </a:t>
            </a:r>
          </a:p>
          <a:p>
            <a:pPr marL="285750" indent="-285750">
              <a:spcAft>
                <a:spcPts val="0"/>
              </a:spcAft>
              <a:buFont typeface="Arial" panose="020B0604020202020204" pitchFamily="34" charset="0"/>
              <a:buChar char="•"/>
            </a:pPr>
            <a:endParaRPr lang="en-GB" sz="2000" dirty="0">
              <a:ea typeface="Calibri" panose="020F0502020204030204" pitchFamily="34" charset="0"/>
            </a:endParaRPr>
          </a:p>
          <a:p>
            <a:pPr marL="285750" indent="-285750">
              <a:spcAft>
                <a:spcPts val="0"/>
              </a:spcAft>
              <a:buFont typeface="Arial" panose="020B0604020202020204" pitchFamily="34" charset="0"/>
              <a:buChar char="•"/>
            </a:pPr>
            <a:endParaRPr lang="en-US" sz="2000" dirty="0">
              <a:ea typeface="Calibri" panose="020F0502020204030204" pitchFamily="34" charset="0"/>
            </a:endParaRPr>
          </a:p>
        </p:txBody>
      </p:sp>
    </p:spTree>
    <p:extLst>
      <p:ext uri="{BB962C8B-B14F-4D97-AF65-F5344CB8AC3E}">
        <p14:creationId xmlns:p14="http://schemas.microsoft.com/office/powerpoint/2010/main" val="219737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44"/>
            <a:ext cx="12192000" cy="6858000"/>
          </a:xfrm>
          <a:prstGeom prst="rect">
            <a:avLst/>
          </a:prstGeom>
        </p:spPr>
      </p:pic>
      <p:sp>
        <p:nvSpPr>
          <p:cNvPr id="21" name="TextBox 20"/>
          <p:cNvSpPr txBox="1"/>
          <p:nvPr/>
        </p:nvSpPr>
        <p:spPr>
          <a:xfrm>
            <a:off x="167457" y="205138"/>
            <a:ext cx="4278131" cy="830997"/>
          </a:xfrm>
          <a:prstGeom prst="rect">
            <a:avLst/>
          </a:prstGeom>
          <a:noFill/>
        </p:spPr>
        <p:txBody>
          <a:bodyPr wrap="square" rtlCol="0">
            <a:spAutoFit/>
          </a:bodyPr>
          <a:lstStyle/>
          <a:p>
            <a:r>
              <a:rPr lang="en-US" sz="4800" b="1" dirty="0">
                <a:solidFill>
                  <a:schemeClr val="bg1"/>
                </a:solidFill>
              </a:rPr>
              <a:t>CTOP events  </a:t>
            </a:r>
            <a:endParaRPr lang="en-GB" sz="4800" b="1" dirty="0">
              <a:solidFill>
                <a:schemeClr val="bg1"/>
              </a:solidFill>
            </a:endParaRPr>
          </a:p>
        </p:txBody>
      </p:sp>
      <p:sp>
        <p:nvSpPr>
          <p:cNvPr id="17" name="Rectangle 16"/>
          <p:cNvSpPr/>
          <p:nvPr/>
        </p:nvSpPr>
        <p:spPr>
          <a:xfrm>
            <a:off x="4445588" y="487025"/>
            <a:ext cx="7622469" cy="5878532"/>
          </a:xfrm>
          <a:prstGeom prst="rect">
            <a:avLst/>
          </a:prstGeom>
        </p:spPr>
        <p:txBody>
          <a:bodyPr wrap="square">
            <a:spAutoFit/>
          </a:bodyPr>
          <a:lstStyle/>
          <a:p>
            <a:pPr marL="285750" indent="-285750">
              <a:buFont typeface="Arial" panose="020B0604020202020204" pitchFamily="34" charset="0"/>
              <a:buChar char="•"/>
            </a:pPr>
            <a:endParaRPr lang="en-GB" sz="2000" dirty="0">
              <a:ea typeface="Calibri" panose="020F0502020204030204" pitchFamily="34" charset="0"/>
            </a:endParaRPr>
          </a:p>
          <a:p>
            <a:pPr marL="285750" indent="-285750">
              <a:buFont typeface="Arial" panose="020B0604020202020204" pitchFamily="34" charset="0"/>
              <a:buChar char="•"/>
            </a:pPr>
            <a:r>
              <a:rPr lang="en-US" sz="3200" dirty="0">
                <a:ea typeface="Calibri" panose="020F0502020204030204" pitchFamily="34" charset="0"/>
              </a:rPr>
              <a:t>Healthcare professionals/guess who quiz</a:t>
            </a:r>
          </a:p>
          <a:p>
            <a:pPr marL="285750" indent="-285750">
              <a:buFont typeface="Arial" panose="020B0604020202020204" pitchFamily="34" charset="0"/>
              <a:buChar char="•"/>
            </a:pPr>
            <a:r>
              <a:rPr lang="en-US" sz="3200" dirty="0">
                <a:ea typeface="Calibri" panose="020F0502020204030204" pitchFamily="34" charset="0"/>
              </a:rPr>
              <a:t>Lived experience stories </a:t>
            </a:r>
          </a:p>
          <a:p>
            <a:pPr marL="285750" indent="-285750">
              <a:buFont typeface="Arial" panose="020B0604020202020204" pitchFamily="34" charset="0"/>
              <a:buChar char="•"/>
            </a:pPr>
            <a:r>
              <a:rPr lang="en-US" sz="3200" dirty="0">
                <a:ea typeface="Calibri" panose="020F0502020204030204" pitchFamily="34" charset="0"/>
              </a:rPr>
              <a:t>Course and caters to stalls</a:t>
            </a:r>
          </a:p>
          <a:p>
            <a:pPr marL="285750" indent="-285750">
              <a:buFont typeface="Arial" panose="020B0604020202020204" pitchFamily="34" charset="0"/>
              <a:buChar char="•"/>
            </a:pPr>
            <a:r>
              <a:rPr lang="en-US" sz="3200" dirty="0">
                <a:ea typeface="Calibri" panose="020F0502020204030204" pitchFamily="34" charset="0"/>
              </a:rPr>
              <a:t>UoB staff available for advice</a:t>
            </a:r>
          </a:p>
          <a:p>
            <a:pPr marL="285750" indent="-285750">
              <a:buFont typeface="Arial" panose="020B0604020202020204" pitchFamily="34" charset="0"/>
              <a:buChar char="•"/>
            </a:pPr>
            <a:r>
              <a:rPr lang="en-US" sz="3200" dirty="0">
                <a:ea typeface="Calibri" panose="020F0502020204030204" pitchFamily="34" charset="0"/>
              </a:rPr>
              <a:t>Lunch</a:t>
            </a:r>
          </a:p>
          <a:p>
            <a:endParaRPr lang="en-US" sz="3200" dirty="0">
              <a:ea typeface="Calibri" panose="020F0502020204030204" pitchFamily="34" charset="0"/>
            </a:endParaRPr>
          </a:p>
          <a:p>
            <a:r>
              <a:rPr lang="en-US" sz="3200" dirty="0">
                <a:ea typeface="Calibri" panose="020F0502020204030204" pitchFamily="34" charset="0"/>
              </a:rPr>
              <a:t>Schools CTOP also included:</a:t>
            </a:r>
          </a:p>
          <a:p>
            <a:pPr marL="342900" indent="-342900">
              <a:buFont typeface="Arial" panose="020B0604020202020204" pitchFamily="34" charset="0"/>
              <a:buChar char="•"/>
            </a:pPr>
            <a:r>
              <a:rPr lang="en-US" sz="3200" dirty="0">
                <a:ea typeface="Calibri" panose="020F0502020204030204" pitchFamily="34" charset="0"/>
              </a:rPr>
              <a:t>A visit to the UoB library </a:t>
            </a:r>
          </a:p>
          <a:p>
            <a:pPr marL="342900" indent="-342900">
              <a:buFont typeface="Arial" panose="020B0604020202020204" pitchFamily="34" charset="0"/>
              <a:buChar char="•"/>
            </a:pPr>
            <a:r>
              <a:rPr lang="en-US" sz="3200" dirty="0">
                <a:ea typeface="Calibri" panose="020F0502020204030204" pitchFamily="34" charset="0"/>
              </a:rPr>
              <a:t>A visit to the simulation suite </a:t>
            </a:r>
          </a:p>
          <a:p>
            <a:pPr marL="342900" indent="-342900">
              <a:buFont typeface="Arial" panose="020B0604020202020204" pitchFamily="34" charset="0"/>
              <a:buChar char="•"/>
            </a:pPr>
            <a:endParaRPr lang="en-GB" sz="2400" dirty="0">
              <a:ea typeface="Calibri" panose="020F0502020204030204" pitchFamily="34" charset="0"/>
            </a:endParaRPr>
          </a:p>
          <a:p>
            <a:pPr marL="285750" indent="-285750">
              <a:buFont typeface="Arial" panose="020B0604020202020204" pitchFamily="34" charset="0"/>
              <a:buChar char="•"/>
            </a:pPr>
            <a:endParaRPr lang="en-GB" sz="2400" dirty="0">
              <a:ea typeface="Calibri" panose="020F0502020204030204" pitchFamily="34" charset="0"/>
            </a:endParaRPr>
          </a:p>
          <a:p>
            <a:pPr marL="285750" indent="-285750">
              <a:spcAft>
                <a:spcPts val="0"/>
              </a:spcAft>
              <a:buFont typeface="Arial" panose="020B0604020202020204" pitchFamily="34" charset="0"/>
              <a:buChar char="•"/>
            </a:pPr>
            <a:endParaRPr lang="en-US" sz="2000" dirty="0">
              <a:ea typeface="Calibri" panose="020F0502020204030204" pitchFamily="34"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9094" y="1050898"/>
            <a:ext cx="1378166" cy="227323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06642" y="1481428"/>
            <a:ext cx="1604513" cy="184270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7457" y="4090143"/>
            <a:ext cx="1846709" cy="1627671"/>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6745" y="1324624"/>
            <a:ext cx="2460200" cy="1621490"/>
          </a:xfrm>
          <a:prstGeom prst="rect">
            <a:avLst/>
          </a:prstGeom>
        </p:spPr>
      </p:pic>
      <p:pic>
        <p:nvPicPr>
          <p:cNvPr id="18" name="Picture 17"/>
          <p:cNvPicPr>
            <a:picLocks noChangeAspect="1"/>
          </p:cNvPicPr>
          <p:nvPr/>
        </p:nvPicPr>
        <p:blipFill rotWithShape="1">
          <a:blip r:embed="rId8" cstate="print">
            <a:extLst>
              <a:ext uri="{28A0092B-C50C-407E-A947-70E740481C1C}">
                <a14:useLocalDpi xmlns:a14="http://schemas.microsoft.com/office/drawing/2010/main" val="0"/>
              </a:ext>
            </a:extLst>
          </a:blip>
          <a:srcRect b="14526"/>
          <a:stretch/>
        </p:blipFill>
        <p:spPr>
          <a:xfrm>
            <a:off x="2142809" y="3691933"/>
            <a:ext cx="1700978" cy="2673624"/>
          </a:xfrm>
          <a:prstGeom prst="rect">
            <a:avLst/>
          </a:prstGeom>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842094" y="3658082"/>
            <a:ext cx="1933607" cy="1634944"/>
          </a:xfrm>
          <a:prstGeom prst="rect">
            <a:avLst/>
          </a:prstGeom>
        </p:spPr>
      </p:pic>
    </p:spTree>
    <p:extLst>
      <p:ext uri="{BB962C8B-B14F-4D97-AF65-F5344CB8AC3E}">
        <p14:creationId xmlns:p14="http://schemas.microsoft.com/office/powerpoint/2010/main" val="1089372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LC_BLMK_TLC_WRP_CTOP_Powerpoint_proo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4229"/>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333925" y="3758838"/>
            <a:ext cx="9501809" cy="707886"/>
          </a:xfrm>
          <a:prstGeom prst="rect">
            <a:avLst/>
          </a:prstGeom>
          <a:noFill/>
        </p:spPr>
        <p:txBody>
          <a:bodyPr wrap="square" rtlCol="0">
            <a:spAutoFit/>
          </a:bodyPr>
          <a:lstStyle/>
          <a:p>
            <a:pPr algn="ctr"/>
            <a:r>
              <a:rPr lang="en-GB" sz="4000" dirty="0">
                <a:solidFill>
                  <a:schemeClr val="bg1"/>
                </a:solidFill>
              </a:rPr>
              <a:t> </a:t>
            </a:r>
          </a:p>
        </p:txBody>
      </p:sp>
      <p:sp>
        <p:nvSpPr>
          <p:cNvPr id="2" name="Rectangle 1"/>
          <p:cNvSpPr/>
          <p:nvPr/>
        </p:nvSpPr>
        <p:spPr>
          <a:xfrm>
            <a:off x="2007078" y="2460197"/>
            <a:ext cx="8091579" cy="369332"/>
          </a:xfrm>
          <a:prstGeom prst="rect">
            <a:avLst/>
          </a:prstGeom>
        </p:spPr>
        <p:txBody>
          <a:bodyPr wrap="square" lIns="91440" tIns="45720" rIns="91440" bIns="45720" anchor="t">
            <a:spAutoFit/>
          </a:bodyPr>
          <a:lstStyle/>
          <a:p>
            <a:pPr algn="ctr"/>
            <a:endParaRPr lang="en-GB" b="1" i="1">
              <a:solidFill>
                <a:schemeClr val="bg1"/>
              </a:solidFill>
              <a:ea typeface="Calibri"/>
              <a:cs typeface="Calibri"/>
            </a:endParaRPr>
          </a:p>
        </p:txBody>
      </p:sp>
      <p:pic>
        <p:nvPicPr>
          <p:cNvPr id="7" name="Picture 6"/>
          <p:cNvPicPr/>
          <p:nvPr/>
        </p:nvPicPr>
        <p:blipFill rotWithShape="1">
          <a:blip r:embed="rId4" cstate="print">
            <a:extLst>
              <a:ext uri="{28A0092B-C50C-407E-A947-70E740481C1C}">
                <a14:useLocalDpi xmlns:a14="http://schemas.microsoft.com/office/drawing/2010/main" val="0"/>
              </a:ext>
            </a:extLst>
          </a:blip>
          <a:srcRect l="28136" t="12648" r="42652" b="14322"/>
          <a:stretch/>
        </p:blipFill>
        <p:spPr bwMode="auto">
          <a:xfrm>
            <a:off x="8402466" y="488195"/>
            <a:ext cx="3479939" cy="4440085"/>
          </a:xfrm>
          <a:prstGeom prst="rect">
            <a:avLst/>
          </a:prstGeom>
          <a:ln>
            <a:noFill/>
          </a:ln>
          <a:extLst>
            <a:ext uri="{53640926-AAD7-44D8-BBD7-CCE9431645EC}">
              <a14:shadowObscured xmlns:a14="http://schemas.microsoft.com/office/drawing/2010/main"/>
            </a:ext>
          </a:extLst>
        </p:spPr>
      </p:pic>
      <p:sp>
        <p:nvSpPr>
          <p:cNvPr id="9" name="Title 1">
            <a:extLst>
              <a:ext uri="{FF2B5EF4-FFF2-40B4-BE49-F238E27FC236}">
                <a16:creationId xmlns:a16="http://schemas.microsoft.com/office/drawing/2014/main" id="{05B98C81-CFB5-1FE6-5F96-A2D093DAD76C}"/>
              </a:ext>
            </a:extLst>
          </p:cNvPr>
          <p:cNvSpPr txBox="1">
            <a:spLocks/>
          </p:cNvSpPr>
          <p:nvPr/>
        </p:nvSpPr>
        <p:spPr>
          <a:xfrm>
            <a:off x="225740" y="1975931"/>
            <a:ext cx="8166822" cy="85359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4800" b="1" dirty="0">
                <a:latin typeface="+mn-lt"/>
              </a:rPr>
              <a:t>The CTOP play</a:t>
            </a:r>
          </a:p>
        </p:txBody>
      </p:sp>
      <p:sp>
        <p:nvSpPr>
          <p:cNvPr id="8" name="TextBox 7"/>
          <p:cNvSpPr txBox="1"/>
          <p:nvPr/>
        </p:nvSpPr>
        <p:spPr>
          <a:xfrm>
            <a:off x="-441754" y="3394771"/>
            <a:ext cx="9501809" cy="1938992"/>
          </a:xfrm>
          <a:prstGeom prst="rect">
            <a:avLst/>
          </a:prstGeom>
          <a:noFill/>
        </p:spPr>
        <p:txBody>
          <a:bodyPr wrap="square" rtlCol="0">
            <a:spAutoFit/>
          </a:bodyPr>
          <a:lstStyle/>
          <a:p>
            <a:pPr algn="ctr"/>
            <a:r>
              <a:rPr lang="en-GB" sz="4000" dirty="0" err="1">
                <a:solidFill>
                  <a:schemeClr val="bg1"/>
                </a:solidFill>
              </a:rPr>
              <a:t>Filiz</a:t>
            </a:r>
            <a:r>
              <a:rPr lang="en-GB" sz="4000" dirty="0">
                <a:solidFill>
                  <a:schemeClr val="bg1"/>
                </a:solidFill>
              </a:rPr>
              <a:t> </a:t>
            </a:r>
            <a:r>
              <a:rPr lang="en-GB" sz="4000" dirty="0" err="1">
                <a:solidFill>
                  <a:schemeClr val="bg1"/>
                </a:solidFill>
              </a:rPr>
              <a:t>Ozcan</a:t>
            </a:r>
            <a:endParaRPr lang="en-GB" sz="4000" dirty="0">
              <a:solidFill>
                <a:schemeClr val="bg1"/>
              </a:solidFill>
            </a:endParaRPr>
          </a:p>
          <a:p>
            <a:pPr algn="ctr"/>
            <a:r>
              <a:rPr lang="en-GB" sz="4000" dirty="0">
                <a:solidFill>
                  <a:schemeClr val="bg1"/>
                </a:solidFill>
              </a:rPr>
              <a:t>Director   </a:t>
            </a:r>
          </a:p>
          <a:p>
            <a:pPr algn="ctr"/>
            <a:r>
              <a:rPr lang="en-GB" sz="4000" dirty="0">
                <a:solidFill>
                  <a:schemeClr val="bg1"/>
                </a:solidFill>
              </a:rPr>
              <a:t> </a:t>
            </a:r>
          </a:p>
        </p:txBody>
      </p:sp>
    </p:spTree>
    <p:extLst>
      <p:ext uri="{BB962C8B-B14F-4D97-AF65-F5344CB8AC3E}">
        <p14:creationId xmlns:p14="http://schemas.microsoft.com/office/powerpoint/2010/main" val="1454575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05B98C81-CFB5-1FE6-5F96-A2D093DAD76C}"/>
              </a:ext>
            </a:extLst>
          </p:cNvPr>
          <p:cNvSpPr txBox="1">
            <a:spLocks/>
          </p:cNvSpPr>
          <p:nvPr/>
        </p:nvSpPr>
        <p:spPr>
          <a:xfrm>
            <a:off x="225741" y="338859"/>
            <a:ext cx="7215206" cy="853598"/>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latin typeface="+mn-lt"/>
              </a:rPr>
              <a:t>Applied theatre: the CTOP play</a:t>
            </a:r>
          </a:p>
        </p:txBody>
      </p:sp>
      <p:pic>
        <p:nvPicPr>
          <p:cNvPr id="19" name="Picture 18"/>
          <p:cNvPicPr/>
          <p:nvPr/>
        </p:nvPicPr>
        <p:blipFill rotWithShape="1">
          <a:blip r:embed="rId4" cstate="print">
            <a:extLst>
              <a:ext uri="{28A0092B-C50C-407E-A947-70E740481C1C}">
                <a14:useLocalDpi xmlns:a14="http://schemas.microsoft.com/office/drawing/2010/main" val="0"/>
              </a:ext>
            </a:extLst>
          </a:blip>
          <a:srcRect l="28136" t="12648" r="42652" b="14322"/>
          <a:stretch/>
        </p:blipFill>
        <p:spPr bwMode="auto">
          <a:xfrm>
            <a:off x="2725092" y="1218578"/>
            <a:ext cx="3479939" cy="4440085"/>
          </a:xfrm>
          <a:prstGeom prst="rect">
            <a:avLst/>
          </a:prstGeom>
          <a:ln>
            <a:noFill/>
          </a:ln>
          <a:extLst>
            <a:ext uri="{53640926-AAD7-44D8-BBD7-CCE9431645EC}">
              <a14:shadowObscured xmlns:a14="http://schemas.microsoft.com/office/drawing/2010/main"/>
            </a:ext>
          </a:extLst>
        </p:spPr>
      </p:pic>
      <p:sp>
        <p:nvSpPr>
          <p:cNvPr id="4" name="AutoShape 2" descr="https://ukc-powerpoint.officeapps.live.com/pods/GetClipboardImage.ashx?Id=b5904c7b-fb27-4e82-8e0f-37ba505e9eb2&amp;DC=GUK5&amp;pkey=46248dd8-0693-4955-a808-e6002924cbc9&amp;wdwaccluster=GUK5"/>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https://ukc-powerpoint.officeapps.live.com/pods/GetClipboardImage.ashx?Id=b5904c7b-fb27-4e82-8e0f-37ba505e9eb2&amp;DC=GUK5&amp;pkey=46248dd8-0693-4955-a808-e6002924cbc9&amp;wdwaccluster=GUK5"/>
          <p:cNvSpPr>
            <a:spLocks noChangeAspect="1" noChangeArrowheads="1"/>
          </p:cNvSpPr>
          <p:nvPr/>
        </p:nvSpPr>
        <p:spPr bwMode="auto">
          <a:xfrm>
            <a:off x="36512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ukc-powerpoint.officeapps.live.com/pods/GetClipboardImage.ashx?Id=0ffbada4-7df0-44ee-b554-f2670ac8bb2a&amp;DC=GUK5&amp;pkey=d5412b67-e308-4da3-a892-83a0c56813b9&amp;wdwaccluster=GUK5"/>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8" descr="data:image/jpg;base64,/9j/4AAQSkZJRgABAQEAYABgAAD/2wBDAAUDBAQEAwUEBAQFBQUGBwwIBwcHBw8LCwkMEQ8SEhEPERETFhwXExQaFRERGCEYGh0dHx8fExciJCIeJBweHx7/2wBDAQUFBQcGBw4ICA4eFBEUHh4eHh4eHh4eHh4eHh4eHh4eHh4eHh4eHh4eHh4eHh4eHh4eHh4eHh4eHh4eHh4eHh7/wAARCAHdA1A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C3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7d/U+I4w3o/8A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HxH/vj+dfXg6V8h23/AB8R/wC+P519eDpX3/BPw1v+3f1PiOMN6P8A29+gUUUV92fFhRRRQAUUUUAFFFFABRRRQAUUUUAFFFFABRRRQAUUUUAFFFFABRRRQAUUUUAFFFFABRRRQAUUUUAFFFFABRRRQAUUUUAFFFFABRRRQAUUUUAFFFFABRRRQAUUUUAFFFFABRRRQAUUUUAFFFFABRRRQAUUUUAFFFFABRRRQAUUUUAFFFFABRRRQB8f0UUV+Cn7WFFFFABRRRQAUUUUAFFFFABRRRQAUUUUAFFFFABRRRQAUUUUAFFFFABRRRQAUUUUAFFFFABRRRQAUUUUAFFFFAElt/x8R/74/nX14OlfIdt/x8R/74/nX14Olff8E/DW/wC3f1PiOMN6P/b36BRRRX3Z8WFFFFABRRRQAUUUUAFFFFABRRRQAUUUUAFFFFABRRRQAUUUUAFFFFABRRRQAUUUUAFFFFABRRRQAUUUUAFFFFABRRRQAUUUUAFFFFABRRRQAUUUUAFFFFABRRRQAUUUUAFFFFABRRRQAUUUUAFFFFABRRRQAUUUUAFFFFABRRRQAUUUUAFFFFAHx/RRRX4KftYUUUUAFFFFABRRRQAUUUUAFFFFABRRRQAUUUUAFFFFABRRRQAUUUUAFFFFABRRRQAUUUUAFFFFABRRRQAUUUUASW3/AB8R/wC+P519eDpXyHbf8fEf++P519eDpX3/AAT8Nb/t39T4jjDej/29+gUUUV92fFhRRWF428WaL4O0qPVNeuJLe0edYPMSMvhmBIyF5x8ppNpK7NKVKdWahTV29ktzdoqtpeoWWqafDqGnXUN1aTrvimiYMrj1BFWaZEouLaa1CiiigQUUUUAFFFFABRRRQAUUUUAFFFFABRRRQAUUUUAFFFFABRRRQAUUUUAFFFFABRRRQAUUUUAFFFFABRRUcs8EcsUUk0aSSkrGrMAXIBJAHfgE/hQBJRRRQAUUUUAFFNlfy03YzyB+Zp1ABRRRQAUUUUAFFFFABRRRQAUUUUAFFFFABRRRQAUUUUAFFFFABRRRQAUUUUAFFFFABRRRQB8f0UUV+Cn7WFFFFABRRRQAUUUUAFFFFABRRRQAUUUUAFFFFABRRRQAUUUUAFFFFABRRRQAUUUUAFFFFABRRRQAUUUUAFFFFAElt/x8R/74/nX14OlfIdt/x8R/74/nX14Olff8E/DW/wC3f1PiOMN6P/b36BVHWtY0rRYYZ9X1G1sIppRDHJcSBEZyCQuTxkhT+VXq8X/bER3+FtmyqzBNXiZiB90eVKMn8SB+NfcVJcsXI+ayvBxxuMp4eTspO1z2dHV0V0YMrAEEHII9a8Q/ax1bS7z4dPp1rqFrPeWupQGeCOUM8WVkA3Acr3615j4B+Kmq6H8GvEOi/bZftsDww6VIeWiWUtvAPYKFJHoW9q4LSjJJ4B8RyuWcm9sizHnJPn9TXJUxClGyW6Pu8n4Sq4PGOvVnpTnFL+9drXy0f3nuf7F+r3k1j4g0WWVntLZobiFD/Az7w+PrtXj/ABr3q01jS7zUbjTbXUbS4vLYAzwRSqzxZOBuAOV/GvjP4W+KLzwp4D8bXunSNFe3KWlpDKpwYy7S5YehChsH1xXoH7FzO+ueJpHZmY28BZickks/WnQrWUYGfE+Qc9XGZheyi42XdtRu/wAfmz6Pi1Kxl+z+XdRt9okeOHB++ybtwH02t+VWgylym4bgASM8gHp/I15ydFl1o22k22raPNDpWoPdN9nvC8rhrjJR0C/J8hkU8nLAdBmr9/4W1KFD9i1SCxgLtC6F22i1klmaRF/uMEdCpHQxgfdrtPzk7io5J4Y3VJJURm+6GYAnkD+bAfiK8207wJqz61YalLrKXdil411LG0ysl0hiuFRiEhTJDSxMNzPwD83yrl+leBtWt5rdJ5tPlgtzvS1eYvz5to4JYRKGP7iYBiu47hksSxoA9KqJriFbpLVpAJpFZ1TuVGMn9RXH2ekak1hrcMt9GY3uPs2mxPJsjaFHL+WxGSMlnhJGTtjU4zkVo+F/D0um6jNfXEdnGXMgihhywt0LAhFYqDt4LYwACxAGBQB0lFFFABRRRQBU1C6ubeW2WCye5WWUJIysB5Q/vH1pJrq5TU4LVLF5IJFYvcBhiMjtiuV+JE/jWK6sv+EVjlZPLcsI0iZWlyNqyb+QmM8rjvyOM4Hjm68YRwyf21JqNnZGW2V/7DjEkH2cv+/aSQr5ysFz90AAY684whRqVakkptarovK6Wmt+vVdGjup4dSjF3Wt+rv8Ad+Rq+HfHV9rXj640i0t7afS4ria3aSKJy8flqf3jSZ2EFhgAD+IcnBrRvfF8tjr2q2lxDCbayZFUhgrfMIMFjuJAzK3O0DgYJOa2tIWSKVIbGCyTRVt1+zGD+mOMY/pWJqF/4sh1TVobSz8233SG1doc4xbxFQpBAOZC/XPQiqoy5ubfd7q3XpotOz69zDFSg5LkVlZef3+ZLH4taSSSVbeCO2iBEnmzAMreaI/mIyF5Oe/H1qJvGymK0uFs1hjmkcMs8oV9iiUE47YaLnrwQOSarS+JfElr5X2zTraHzbtIIg0b7pAZNvTPBK4fIyB0IzSNrXjZp7eMaPGFKRyTMsDDkqpZOWPdtueo2k4xWxzXLdl4yaa7t7drLmdXkjKnqnn+WvXkHgkjHPt0rQh8S2s2n2d95ttDHLOI5d8wIRTvAbPGMlO/uKzNM1Lxdda5DFdWCwWgtZmLpCyrJJuITO/leAPl9z7VSstW8XWunwhNKuru4aAtNJd24VjKImOBswNodQOQCdwxkUBc1ZfGdstr9qWBPLCOSGmAbcqI5X6/Pt/3sDvT9U8TyQaK99DbxxP5wjQTHKkYJycYxwp46ngDJIFQahfeKJNI1Hbam3niuUS3eCEszIJSCSGzwUAO5dxAY4BK4qpb+IPFUkototKV/Imt7ednQvJl41dmO0hRtDrnoMhsdhQFzQ1bxNcQSQ/ZYYjHdWkc9uZFJOSWZ1bB/uAke4PXiorPxluRGuLeICQRmMLJtZg7MMBTnJ+XpnnmqceueN9kaf2JCx/dhnaF8/6ksxIyBy4C8HjPIrr9GmurjSrWe+hEF1JErTRgEbHI5HPvQCMJvFMrxabPHapFDdH98zkt5S4Qg8Y6hwPYkdgTSWHjGO8SLydPl3TCNoz5g2EM4Q/MO6sygjGee9dTTdib9+0bsY3Y5x6Uh2Zztn4ttrm/itVtmXzJfKDNIud2cY29c8Z6YwRzk4rpKMUUDCiiigArzn9ovxdrPgj4aTa9oMkMd6l1DGGljDrtY4PBr0avGv2yP+SJ3P8A1/W//oRq6avNG+GipVop9zkLHxL+0RJLZpfT6JZfb4fMsx9njmeXIBHyxklRyCScYGepGK3vAfhn4s2Nn4g8ZeI0TUvGtyq2el28txEYbWAkF3Xa2xcn+EYPyc5ya3NR0fxZNN4d1bw7A+I9FtoTKskYwcEsMMfQitT4gXfiaw8X6bJaXU0Ol3EsMOFkXDuWORt69O+MV5VbM6lN1eem7JpKy6Prf8/kL+0HTm26asmtLb/js+pjfCDxZ441rxZ4g8OeKZraG70+3GBFCh8uQnGflOG6+tbr+N5tL0+zj1K4iuby/kdYwo8tkHnCFSowVf5mBIyDjOAcVyngXzj8afiSLff532Y+Xt+9u4xj3zXU32t69bw2lxp+nzSyxW8MMyXFvPK8jgOZAiKcb8hPmYqOTuYcVvRd6qTb2fz1/Q9XO6dNY5ckVFOEXZaK7im/xJ/hH4uvPEFn9j1N2kvYraG4eZ1WPzQ6j7igDcAc5PQFgPp3tef6ZrHjSN47a5tYZH+23KNJLp06h4xcMEClMqo8kKQzcNkDOQxroPAt94gv9HE3iS0htrwpE+yKFogu+FHZcMzHKuzrnP8AD0Fdsl1PJqR1bRt3n+oP1X+YrE8Y6rqmmR2y6XbRXE91uhhSQHHncMueRwEEpP8Aujn127z/AFB+q/zFYnitdWa6sTpvm+WiyPNsZhnBTHTqcbsA8HvSRlL4TOg8aNJHAVsVc3Tp5AMuwlJJhHG5GCdpVlO71yMUp8XTosU0lvarELeRpRJNsYSKYgM8EKCJCR1JBXpmkh1rxSRuk0yIErIQq2k2QwiDAEnA+/uGRndxt7kT6dqniS5v/s81hDFHsz5htpQvVMH5iOqs3BwVKkEHGSzO77kY8ar9ga8awSNR55WOS5CysI2kUkKRzzGS2Pugg8846bTLr7bYQ3W1FEi5+Rw6/UMOorndHv8AxDPf2Ut1a7YJ0jS4Q2zx+U2yZmIy3ZlRSTkHII7V1Q6UmUrhRRRSKCiiigDD8a+LfD/g3Rjq3iLUEs7XcEXILNIx6Kqjlj9PrXIeCvjh4A8WamdMsb66tbwhjFFdweX52ASdpBIzgdCQT6V5R+2nHOvi3wncX6SvoojdWC5xu8xTIM+pTbj6V33hPWPgJdeO9Ni8Ow6KNZktfJtHitGjTHZeQF8wjuRuxkZ5xQB594X/AGirhfidqMmvapK/hAvP9ijjsU80Lu/dZwN3Trk1754q8daL4fkgtZEvdQ1CeLzo7GwgM05j/vsOAi/7TEDg88GvlzwvL4J0D9pLxKniu00uDQYbm9jihuLMSQIfM+QCMKQOAccV1/xRtpn8W6pBd2N9fW/9tQ3mp2loCJrrS/KjEOwAgsiETAgHCsQTjqMqk3FaHsZLgKWNruFV2SV/6/rV2V1e69y8JePdF8Q339mrBqGl6l5ZlWz1G38qSRB1dCCVcf7pNcXeftFfDu0l1CGdtWWaydozH9lBaZw20qnzY7E5bA96838FWs3/AAl1jF4f03U9LsLjxBa3Oh2V4xWeG3RW+2SYJJERXg84YlQMlTXJfB3VvAuj/F/xFcePIrVrVmuFtnurYzxpL53OVweSucHHr60UpuS1KzvL6WCrRVJ6NXt2/rbd2aau7H0/8L/id4V+IlvO2hTzx3NuAZrS6QJMik4DYBII9wTjIzjNIdX1Cfw1BJNrD6d52r3ltNfpDGTBFHLOE+8pRf8AVomWU5zj7xBrwH9nM2t/+0lrV/4UiMGgbLtwoQqvkM42ADsN20gdgOnFe7W0t7B4Cmm0+7a2uE1m7IxJEnmL9ul3JmX5Rlc+h4q29TzqVNTptbarV/Mo/wDCUaxDd2NzcawQtxeCO8tZbIQJaQLMqrJ8w3x+YrAkSM33vlxtatG88WX2y0/s6SK8MOoTvqTIUYQ2aTMnzAEEHYyspGSfLPBya52SX4pxzrA19HczRROj29pNaebPjbslTfgDdk5yBjDYHK1Jc3XxCfS576PULpDb3MyyhXsSm0TQ7QpL4OIzN94xnIGQOMrn8jp/s5afvYff/wAAl0/xB4kbQRNLrxkuI4pLiBkWB/tkwjiZLRiIwBlncbFAk4GG4NLF4g8Z2tuyyfarqV0gvmDxwl47Xa7TFAqoMEhECnc4JYnI25k+2ePG0yWGOedNQkuXNtFLLZec0ZWbZIoVivlAmAnkvhZMZ4ygj+JV1byudSayuWbyYI2a2KM6Lbhm4BOGYXTAZyBjIB+Wjn8iFgFfWrH7xNL1rxbZRG6n1S41WFLq9jdLi2iVnVLiW3gCeUi8llhJPQhmPTGOk+HdxqU39ox6pr51SaKdowjNAGiCySLkpHGhTcADhi3TjHfjtNuvis2nlpJP3kDTtcG5ezVpEYskQi8t2UFcbiX2jIx82DXZeEbrW5tZmiv7xJLZYflgd4WuInxHkSGNiCc7xwAAQeTwaalfoTWwXsk37SL9Hc6yiiiqOIKKKKAPj+iiivwU/awooooAKKKKACiiigAooooAKKKKACiiigAooooAKKKKACiiigAooooAKKKKACiiigAooooAKKKKACiiigAooooAktv+PiP/AHx/OvrwdK+Q7b/j4j/3x/OvrwdK+/4J+Gt/27+p8RxhvR/7e/QKwfiB4Ys/GPhG+8PXztHHdINsqjJjcEFWH0IHHcZFb1FfdNJqzPj6VWdGpGpB2ad0/NHx7c/BD4h2NvqOlRaTFe+ZcQGG4huYxHIo35PzEEYyOoH41694L+B9lp/wu1XwzrF0kmo6vsknuYRlYHTmMJnGQpJJ6Z3EdK9korGOGhFn0WN4tzHFwUW1HVS0VrtWt37X9T5JHwW8f6f4e1zRF0uK7luLyzaCaG4Ty5EQTbmyxBGNy9QDz3r3H4E/Ddfh54emS6miuNWvmV7uWPOxQudqLnqBknOBkn6V6LRThQhB3RlmPE+OzCi6NRpRk03ZbtJLX7r+p5fc+GvFz25Wyaa3kgMyAyzIA8cl5HKywmJlcbo0YHe687QCuSRC3hHxbeaZcWmrzXV3LJ5wt5BqTpHBbNA6JCy7iWkDsCWO44ODI235vVqK2PnjgX8N6400lv8AaNTIa4USXK6nKiPa+fEVjRRJlXWJCrPgFjuOSXNUr7wxr8gmlh/tdbkmPzXXVHK3Djz9zBfOUpFmRSFVkIIXj5AD6XRQB5dr/hTxiuk38WgXtxbXN6mpSS7NQcBZpJy1uUyfkwrPnbjk5OTitzw/ofiKw8YyTzXksumKXEZe4kcNEVUIhDSsCwI5OwHqd53MD2tFABRRRQAUUUUAVL+G+klt2tLpYESQGZSgbenoPSknhvm1KCaO7VLRVIlhMYJc9jnt/wDWq5RXPLDxk27vVp7vp89u62fUtVGl/wAA888MeD9b0Px1NdWlz5OhtPNL5K3blCkgJEawn5UIc5yOw9yBb1Lw/wCKo/EGq6ro+o28JuiBCrnO1dsA6FSP4JPXGePvGu4oraMeW+r111bf5/lsiq9aVdpy6KxxiWfxAErFtUsSnmSEDC/dJXYM+XxgB/U5I+tLb2Pj1VVp9Xt5CJ+UQRpmP95jnyjg8xZ69G+p7KiqMbHB3nhvxRL4Ng0g38D3MMyFWMhA8tYANpIAJ/e556hTkHcBi9f6Z4ta7W9sb+1hnezt4ps8qXQTF8AqcAs8fPXAP49dRQFjjYrHx8ICsmr2bS7X2sETAJiAXP7vkCTJ47dc9KgudJ8e3EhEur2piCghBtALGBlIP7vlfMYHBzwK7migLHJ29l41WVfM1O18tZwSoVeY/OBKj5P+eWR67u9Pi0jX7eO8EV6j/aJH2hm4jVp5HwPlz9xwPr9BXU0UBYpaLHfQ2Aj1CUSzB3wwx9zcdoOABnbjtV2iigYUUUUAFFFFABXn37QHgvVvHvw6m8PaLLaRXb3MUoa5dlTCnJ5AJz+Feg0U4tp3RcJuElJbo8R0t/iv4H8D3sPiTWrTW9ZufKsNAstPt0PlEKcyE+WpbC88ggbeTzxE3hT43X7WmpXmqaB/aMPzRSzYLwgj7u0RmPIOecE+/Ar3IopcOVBYAgNjkA9R+g/KlrGtSVZ3menRzSNKnyqjBu925RT9Euy/Nnknwy8A+MtJ1/xHrPiXUrCW81e0MYntWO4Sf3sbVAxx0rel8M60bGIaZbWOiXlrBII5raUHz5vLwjP+7+7vAJ6kjOe4Pe0Uo0IxmprdfqcuNxtTGYj6xUSvZLRWVkrLT0OIk0jxtdXmoeZrQtbWSQvbiBgGXCzgDLBvlybc8Y+43HJ3Yl0fHl94mubPTNQuEjT7Sbh5YHWHb9qi8lI9yJh/I8wZViCQTkZDV6lRXRzGCq+RmaXFqEHh20h1a5W5v0jQXEqqFDvkZOBxVXxLoY1m/wBNaRgsNszuzBVLBjtxt3A4PB+YYI7EVtyoJE2nOMjp9adU3M3qjk9Qj8UQQQyLdyMFSEzlI1Yt86+Yqqqk7sbwDjAGOmM0nleLpdPs5I7kpcPakzbwg2ylFwMY453Hvz26V1tFO5HKcmll4t+1lZNRP2bex4Me7b9o+X+H/nh+vvzV3wfD4kihk/4SK4jmlMcePLVQobB3Yx+HYdOPU79FFx2CiiikMKKKKAMrxV4c0TxTo8mk+INNhv7OTkxyD7p6blI5VuTyCDzXOeCvhN4B8H6p/amh6EkV6AVSeaZ5mjB67d5O09sjnFdxRQBwfiv4P/DzxRrr63rPh9Zr6XHmvHcSxCQjuwRgCffrW/4o8I+HvE0MEesaakzWxzbzI7RTQn/YkQhl/A81u0Umky6dWdKSnBtNdUYHhXwb4c8MyTz6Rp4jurg/v7qWR5p5enDSOSxHA4zivGvhz8CJofFniW48dadpeoaTqQc26JMxkRjNvDAgAocZ5B7kdDX0JRQklsOrVnVlzVJNvu9TA8E+DPDPgvT5LHw1pMNhFK26Uhmd5D23OxLHGTjJ4zxWVdeE7260Sw06S4jiMOtXN9JIgRyI5JLhlwJEZSf3q5BGOvoK7SimSptRcej/AE/4c4KPwHJZ3lr/AGfeGO3tSIYAVj3xILPyFlDBN28HPy5CEHOMimx+FtSS7F/Hp1lbxRRWkY06J12F4VnUyrldmf3sZXcBnyVzjjb39FBJ57beC9U87S7u8e2kaya2DW0QjjRlilkZSGWMMpQNGcLtVtrKRhs1Qm8DeKIbe2ezvrJruLVl1rczOq/aDbzJJHzuOxmMeSMcPIQoPB9RooA8rg+HerW9i1qktvMHtJrR3ecglTczXEbkBfmbcYh7b5PTnrPBGhXWjTag10uWuL27nVlEW0LLcySKAQofO1xncSAQccYrqKKACiiigAooooA+P6KKK/BT9rCiiigAooooAKKKKACiiigAooooAKKKKACiiigAooooAKKKKACiiigAooooAKKKKACiiigAooooAKKKKACiiigCS2/4+I/98fzr68HSvkO2/wCPiP8A3x/OvrwdK+/4J+Gt/wBu/qfEcYb0f+3v0Ciiivuz4sKKKKACiiigAooooAKKKKACiiigAooooAKKKKACiiigAooooAKKKKACiiigAooooAKKKKACiiigAooooAKKKKACiiigAooooAKKKKACiiigAooooAKKKKACiiigAooooAKKKKACiiigAooooAKKKKACiiigAooooAKKKKACiiigAooooAKKKKAP/9k="/>
          <p:cNvSpPr>
            <a:spLocks noChangeAspect="1" noChangeArrowheads="1"/>
          </p:cNvSpPr>
          <p:nvPr/>
        </p:nvSpPr>
        <p:spPr bwMode="auto">
          <a:xfrm>
            <a:off x="66992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7937"/>
            <a:ext cx="12192000" cy="6858000"/>
          </a:xfrm>
          <a:prstGeom prst="rect">
            <a:avLst/>
          </a:prstGeom>
        </p:spPr>
      </p:pic>
      <p:sp>
        <p:nvSpPr>
          <p:cNvPr id="10" name="Rectangle 9"/>
          <p:cNvSpPr/>
          <p:nvPr/>
        </p:nvSpPr>
        <p:spPr>
          <a:xfrm>
            <a:off x="517525" y="294134"/>
            <a:ext cx="3292889" cy="830997"/>
          </a:xfrm>
          <a:prstGeom prst="rect">
            <a:avLst/>
          </a:prstGeom>
        </p:spPr>
        <p:txBody>
          <a:bodyPr wrap="none">
            <a:spAutoFit/>
          </a:bodyPr>
          <a:lstStyle/>
          <a:p>
            <a:r>
              <a:rPr lang="en-GB" sz="4800" b="1" dirty="0"/>
              <a:t>Commission</a:t>
            </a:r>
          </a:p>
        </p:txBody>
      </p:sp>
      <p:pic>
        <p:nvPicPr>
          <p:cNvPr id="12" name="Photo from Filiz.jpeg" descr="Photo from Filiz.jpeg"/>
          <p:cNvPicPr>
            <a:picLocks noChangeAspect="1"/>
          </p:cNvPicPr>
          <p:nvPr/>
        </p:nvPicPr>
        <p:blipFill>
          <a:blip r:embed="rId6"/>
          <a:stretch>
            <a:fillRect/>
          </a:stretch>
        </p:blipFill>
        <p:spPr>
          <a:xfrm>
            <a:off x="8718171" y="254100"/>
            <a:ext cx="2500271" cy="886034"/>
          </a:xfrm>
          <a:prstGeom prst="rect">
            <a:avLst/>
          </a:prstGeom>
          <a:ln w="12700">
            <a:miter lim="400000"/>
          </a:ln>
        </p:spPr>
      </p:pic>
      <p:pic>
        <p:nvPicPr>
          <p:cNvPr id="13" name="CTOP STD FrameSquare.jpeg" descr="CTOP STD FrameSquare.jpeg"/>
          <p:cNvPicPr>
            <a:picLocks noChangeAspect="1"/>
          </p:cNvPicPr>
          <p:nvPr/>
        </p:nvPicPr>
        <p:blipFill>
          <a:blip r:embed="rId7"/>
          <a:srcRect r="69710"/>
          <a:stretch>
            <a:fillRect/>
          </a:stretch>
        </p:blipFill>
        <p:spPr>
          <a:xfrm>
            <a:off x="8167829" y="1394233"/>
            <a:ext cx="1728050" cy="4199185"/>
          </a:xfrm>
          <a:prstGeom prst="rect">
            <a:avLst/>
          </a:prstGeom>
          <a:ln w="12700">
            <a:miter lim="400000"/>
          </a:ln>
        </p:spPr>
      </p:pic>
      <p:pic>
        <p:nvPicPr>
          <p:cNvPr id="14" name="CTOP STD FrameSquare.jpeg" descr="CTOP STD FrameSquare.jpeg"/>
          <p:cNvPicPr>
            <a:picLocks noChangeAspect="1"/>
          </p:cNvPicPr>
          <p:nvPr/>
        </p:nvPicPr>
        <p:blipFill>
          <a:blip r:embed="rId7"/>
          <a:srcRect l="69326"/>
          <a:stretch>
            <a:fillRect/>
          </a:stretch>
        </p:blipFill>
        <p:spPr>
          <a:xfrm>
            <a:off x="10107654" y="1394233"/>
            <a:ext cx="1751023" cy="4199186"/>
          </a:xfrm>
          <a:prstGeom prst="rect">
            <a:avLst/>
          </a:prstGeom>
          <a:ln w="12700">
            <a:miter lim="400000"/>
          </a:ln>
        </p:spPr>
      </p:pic>
      <p:sp>
        <p:nvSpPr>
          <p:cNvPr id="15" name="Introduction to Komola Collective…"/>
          <p:cNvSpPr txBox="1">
            <a:spLocks noGrp="1"/>
          </p:cNvSpPr>
          <p:nvPr>
            <p:ph type="subTitle" sz="half" idx="1"/>
          </p:nvPr>
        </p:nvSpPr>
        <p:spPr>
          <a:xfrm>
            <a:off x="278707" y="2065283"/>
            <a:ext cx="7326204" cy="3207489"/>
          </a:xfrm>
          <a:prstGeom prst="rect">
            <a:avLst/>
          </a:prstGeom>
        </p:spPr>
        <p:txBody>
          <a:bodyPr>
            <a:noAutofit/>
          </a:bodyPr>
          <a:lstStyle/>
          <a:p>
            <a:pPr marL="502795" indent="-432945" algn="l" defTabSz="228600">
              <a:lnSpc>
                <a:spcPct val="100000"/>
              </a:lnSpc>
              <a:spcBef>
                <a:spcPts val="0"/>
              </a:spcBef>
              <a:buSzPct val="100000"/>
              <a:buFont typeface="Arial"/>
              <a:buChar char="•"/>
              <a:defRPr sz="4000" b="1">
                <a:latin typeface="Arial"/>
                <a:ea typeface="Arial"/>
                <a:cs typeface="Arial"/>
                <a:sym typeface="Arial"/>
              </a:defRPr>
            </a:pPr>
            <a:r>
              <a:rPr sz="2000" dirty="0">
                <a:latin typeface="Calibri" panose="020F0502020204030204" pitchFamily="34" charset="0"/>
                <a:cs typeface="Calibri" panose="020F0502020204030204" pitchFamily="34" charset="0"/>
              </a:rPr>
              <a:t>Introduction to </a:t>
            </a:r>
            <a:r>
              <a:rPr sz="2000" dirty="0" err="1">
                <a:latin typeface="Calibri" panose="020F0502020204030204" pitchFamily="34" charset="0"/>
                <a:cs typeface="Calibri" panose="020F0502020204030204" pitchFamily="34" charset="0"/>
              </a:rPr>
              <a:t>Komola</a:t>
            </a:r>
            <a:r>
              <a:rPr sz="2000" dirty="0">
                <a:latin typeface="Calibri" panose="020F0502020204030204" pitchFamily="34" charset="0"/>
                <a:cs typeface="Calibri" panose="020F0502020204030204" pitchFamily="34" charset="0"/>
              </a:rPr>
              <a:t> Collective</a:t>
            </a: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sz="2000" dirty="0">
              <a:latin typeface="Calibri" panose="020F0502020204030204" pitchFamily="34" charset="0"/>
              <a:cs typeface="Calibri" panose="020F0502020204030204" pitchFamily="34" charset="0"/>
            </a:endParaRP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r>
              <a:rPr sz="2000" dirty="0">
                <a:latin typeface="Calibri" panose="020F0502020204030204" pitchFamily="34" charset="0"/>
                <a:cs typeface="Calibri" panose="020F0502020204030204" pitchFamily="34" charset="0"/>
              </a:rPr>
              <a:t>Purpose and </a:t>
            </a:r>
            <a:r>
              <a:rPr lang="en-US" sz="2000" dirty="0">
                <a:latin typeface="Calibri" panose="020F0502020204030204" pitchFamily="34" charset="0"/>
                <a:cs typeface="Calibri" panose="020F0502020204030204" pitchFamily="34" charset="0"/>
              </a:rPr>
              <a:t>f</a:t>
            </a:r>
            <a:r>
              <a:rPr sz="2000" dirty="0">
                <a:latin typeface="Calibri" panose="020F0502020204030204" pitchFamily="34" charset="0"/>
                <a:cs typeface="Calibri" panose="020F0502020204030204" pitchFamily="34" charset="0"/>
              </a:rPr>
              <a:t>ocus of the </a:t>
            </a:r>
            <a:r>
              <a:rPr lang="en-US" sz="2000" dirty="0">
                <a:latin typeface="Calibri" panose="020F0502020204030204" pitchFamily="34" charset="0"/>
                <a:cs typeface="Calibri" panose="020F0502020204030204" pitchFamily="34" charset="0"/>
              </a:rPr>
              <a:t>c</a:t>
            </a:r>
            <a:r>
              <a:rPr sz="2000" dirty="0">
                <a:latin typeface="Calibri" panose="020F0502020204030204" pitchFamily="34" charset="0"/>
                <a:cs typeface="Calibri" panose="020F0502020204030204" pitchFamily="34" charset="0"/>
              </a:rPr>
              <a:t>ommission</a:t>
            </a: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sz="2000" dirty="0">
              <a:latin typeface="Calibri" panose="020F0502020204030204" pitchFamily="34" charset="0"/>
              <a:cs typeface="Calibri" panose="020F0502020204030204" pitchFamily="34" charset="0"/>
            </a:endParaRP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r>
              <a:rPr sz="2000" dirty="0">
                <a:latin typeface="Calibri" panose="020F0502020204030204" pitchFamily="34" charset="0"/>
                <a:cs typeface="Calibri" panose="020F0502020204030204" pitchFamily="34" charset="0"/>
              </a:rPr>
              <a:t>Highlighting </a:t>
            </a:r>
            <a:r>
              <a:rPr lang="en-US" sz="2000" dirty="0">
                <a:latin typeface="Calibri" panose="020F0502020204030204" pitchFamily="34" charset="0"/>
                <a:cs typeface="Calibri" panose="020F0502020204030204" pitchFamily="34" charset="0"/>
              </a:rPr>
              <a:t>o</a:t>
            </a:r>
            <a:r>
              <a:rPr sz="2000" dirty="0">
                <a:latin typeface="Calibri" panose="020F0502020204030204" pitchFamily="34" charset="0"/>
                <a:cs typeface="Calibri" panose="020F0502020204030204" pitchFamily="34" charset="0"/>
              </a:rPr>
              <a:t>pportunities within Health and Social Care</a:t>
            </a: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sz="2000" dirty="0">
              <a:latin typeface="Calibri" panose="020F0502020204030204" pitchFamily="34" charset="0"/>
              <a:cs typeface="Calibri" panose="020F0502020204030204" pitchFamily="34" charset="0"/>
            </a:endParaRP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r>
              <a:rPr sz="2000" dirty="0">
                <a:latin typeface="Calibri" panose="020F0502020204030204" pitchFamily="34" charset="0"/>
                <a:cs typeface="Calibri" panose="020F0502020204030204" pitchFamily="34" charset="0"/>
              </a:rPr>
              <a:t>The </a:t>
            </a:r>
            <a:r>
              <a:rPr lang="en-US" sz="2000" dirty="0">
                <a:latin typeface="Calibri" panose="020F0502020204030204" pitchFamily="34" charset="0"/>
                <a:cs typeface="Calibri" panose="020F0502020204030204" pitchFamily="34" charset="0"/>
              </a:rPr>
              <a:t>i</a:t>
            </a:r>
            <a:r>
              <a:rPr sz="2000" dirty="0">
                <a:latin typeface="Calibri" panose="020F0502020204030204" pitchFamily="34" charset="0"/>
                <a:cs typeface="Calibri" panose="020F0502020204030204" pitchFamily="34" charset="0"/>
              </a:rPr>
              <a:t>nitiative to </a:t>
            </a:r>
            <a:r>
              <a:rPr lang="en-US" sz="2000" dirty="0">
                <a:latin typeface="Calibri" panose="020F0502020204030204" pitchFamily="34" charset="0"/>
                <a:cs typeface="Calibri" panose="020F0502020204030204" pitchFamily="34" charset="0"/>
              </a:rPr>
              <a:t>d</a:t>
            </a:r>
            <a:r>
              <a:rPr sz="2000" dirty="0">
                <a:latin typeface="Calibri" panose="020F0502020204030204" pitchFamily="34" charset="0"/>
                <a:cs typeface="Calibri" panose="020F0502020204030204" pitchFamily="34" charset="0"/>
              </a:rPr>
              <a:t>iversify the </a:t>
            </a:r>
            <a:r>
              <a:rPr lang="en-US" sz="2000" dirty="0">
                <a:latin typeface="Calibri" panose="020F0502020204030204" pitchFamily="34" charset="0"/>
                <a:cs typeface="Calibri" panose="020F0502020204030204" pitchFamily="34" charset="0"/>
              </a:rPr>
              <a:t>w</a:t>
            </a:r>
            <a:r>
              <a:rPr sz="2000" dirty="0">
                <a:latin typeface="Calibri" panose="020F0502020204030204" pitchFamily="34" charset="0"/>
                <a:cs typeface="Calibri" panose="020F0502020204030204" pitchFamily="34" charset="0"/>
              </a:rPr>
              <a:t>orkforce</a:t>
            </a: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endParaRPr sz="2000" dirty="0">
              <a:latin typeface="Calibri" panose="020F0502020204030204" pitchFamily="34" charset="0"/>
              <a:cs typeface="Calibri" panose="020F0502020204030204" pitchFamily="34" charset="0"/>
            </a:endParaRPr>
          </a:p>
          <a:p>
            <a:pPr marL="502795" indent="-432945" algn="l" defTabSz="228600">
              <a:lnSpc>
                <a:spcPct val="100000"/>
              </a:lnSpc>
              <a:spcBef>
                <a:spcPts val="0"/>
              </a:spcBef>
              <a:buSzPct val="100000"/>
              <a:buFont typeface="Arial"/>
              <a:buChar char="•"/>
              <a:defRPr sz="4000" b="1">
                <a:latin typeface="Arial"/>
                <a:ea typeface="Arial"/>
                <a:cs typeface="Arial"/>
                <a:sym typeface="Arial"/>
              </a:defRPr>
            </a:pPr>
            <a:r>
              <a:rPr sz="2000" dirty="0">
                <a:latin typeface="Calibri" panose="020F0502020204030204" pitchFamily="34" charset="0"/>
                <a:cs typeface="Calibri" panose="020F0502020204030204" pitchFamily="34" charset="0"/>
              </a:rPr>
              <a:t>Rich, </a:t>
            </a:r>
            <a:r>
              <a:rPr lang="en-US" sz="2000" dirty="0">
                <a:latin typeface="Calibri" panose="020F0502020204030204" pitchFamily="34" charset="0"/>
                <a:cs typeface="Calibri" panose="020F0502020204030204" pitchFamily="34" charset="0"/>
              </a:rPr>
              <a:t>c</a:t>
            </a:r>
            <a:r>
              <a:rPr sz="2000" dirty="0">
                <a:latin typeface="Calibri" panose="020F0502020204030204" pitchFamily="34" charset="0"/>
                <a:cs typeface="Calibri" panose="020F0502020204030204" pitchFamily="34" charset="0"/>
              </a:rPr>
              <a:t>ulturally </a:t>
            </a:r>
            <a:r>
              <a:rPr lang="en-US" sz="2000" dirty="0">
                <a:latin typeface="Calibri" panose="020F0502020204030204" pitchFamily="34" charset="0"/>
                <a:cs typeface="Calibri" panose="020F0502020204030204" pitchFamily="34" charset="0"/>
              </a:rPr>
              <a:t>a</a:t>
            </a:r>
            <a:r>
              <a:rPr sz="2000" dirty="0">
                <a:latin typeface="Calibri" panose="020F0502020204030204" pitchFamily="34" charset="0"/>
                <a:cs typeface="Calibri" panose="020F0502020204030204" pitchFamily="34" charset="0"/>
              </a:rPr>
              <a:t>ttuned </a:t>
            </a:r>
            <a:r>
              <a:rPr lang="en-US" sz="2000" dirty="0">
                <a:latin typeface="Calibri" panose="020F0502020204030204" pitchFamily="34" charset="0"/>
                <a:cs typeface="Calibri" panose="020F0502020204030204" pitchFamily="34" charset="0"/>
              </a:rPr>
              <a:t>c</a:t>
            </a:r>
            <a:r>
              <a:rPr sz="2000" dirty="0">
                <a:latin typeface="Calibri" panose="020F0502020204030204" pitchFamily="34" charset="0"/>
                <a:cs typeface="Calibri" panose="020F0502020204030204" pitchFamily="34" charset="0"/>
              </a:rPr>
              <a:t>are</a:t>
            </a:r>
          </a:p>
        </p:txBody>
      </p:sp>
    </p:spTree>
    <p:extLst>
      <p:ext uri="{BB962C8B-B14F-4D97-AF65-F5344CB8AC3E}">
        <p14:creationId xmlns:p14="http://schemas.microsoft.com/office/powerpoint/2010/main" val="4086581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 name="PROCESS"/>
          <p:cNvSpPr txBox="1">
            <a:spLocks noGrp="1"/>
          </p:cNvSpPr>
          <p:nvPr>
            <p:ph type="ctrTitle"/>
          </p:nvPr>
        </p:nvSpPr>
        <p:spPr>
          <a:xfrm>
            <a:off x="448327" y="189893"/>
            <a:ext cx="5347953" cy="855783"/>
          </a:xfrm>
          <a:prstGeom prst="rect">
            <a:avLst/>
          </a:prstGeom>
        </p:spPr>
        <p:txBody>
          <a:bodyPr>
            <a:normAutofit/>
          </a:bodyPr>
          <a:lstStyle>
            <a:lvl1pPr>
              <a:defRPr>
                <a:latin typeface="Arial"/>
                <a:ea typeface="Arial"/>
                <a:cs typeface="Arial"/>
                <a:sym typeface="Arial"/>
              </a:defRPr>
            </a:lvl1pPr>
          </a:lstStyle>
          <a:p>
            <a:r>
              <a:rPr lang="en-US" sz="4800" b="1" dirty="0">
                <a:latin typeface="+mn-lt"/>
              </a:rPr>
              <a:t>Process</a:t>
            </a:r>
            <a:r>
              <a:rPr lang="en-US" sz="4800" dirty="0">
                <a:latin typeface="+mn-lt"/>
              </a:rPr>
              <a:t> </a:t>
            </a:r>
            <a:endParaRPr sz="4800" dirty="0">
              <a:latin typeface="+mn-lt"/>
            </a:endParaRPr>
          </a:p>
        </p:txBody>
      </p:sp>
      <p:pic>
        <p:nvPicPr>
          <p:cNvPr id="178" name="Photo from Filiz.jpeg" descr="Photo from Filiz.jpeg"/>
          <p:cNvPicPr>
            <a:picLocks noChangeAspect="1"/>
          </p:cNvPicPr>
          <p:nvPr/>
        </p:nvPicPr>
        <p:blipFill>
          <a:blip r:embed="rId2"/>
          <a:stretch>
            <a:fillRect/>
          </a:stretch>
        </p:blipFill>
        <p:spPr>
          <a:xfrm>
            <a:off x="8919087" y="200733"/>
            <a:ext cx="2500271" cy="886034"/>
          </a:xfrm>
          <a:prstGeom prst="rect">
            <a:avLst/>
          </a:prstGeom>
          <a:ln w="12700">
            <a:miter lim="400000"/>
          </a:ln>
        </p:spPr>
      </p:pic>
      <p:sp>
        <p:nvSpPr>
          <p:cNvPr id="179" name="RESEARCH PHASE"/>
          <p:cNvSpPr/>
          <p:nvPr/>
        </p:nvSpPr>
        <p:spPr>
          <a:xfrm>
            <a:off x="204185" y="2249183"/>
            <a:ext cx="1403018" cy="1403018"/>
          </a:xfrm>
          <a:prstGeom prst="ellipse">
            <a:avLst/>
          </a:prstGeom>
          <a:solidFill>
            <a:schemeClr val="accent4">
              <a:hueOff val="31372"/>
              <a:lumOff val="-143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lvl1pPr algn="ctr" defTabSz="825500">
              <a:spcBef>
                <a:spcPts val="0"/>
              </a:spcBef>
              <a:defRPr sz="2500" b="1">
                <a:solidFill>
                  <a:srgbClr val="FFFFFF"/>
                </a:solidFill>
                <a:latin typeface="Arial"/>
                <a:ea typeface="Arial"/>
                <a:cs typeface="Arial"/>
                <a:sym typeface="Arial"/>
              </a:defRPr>
            </a:lvl1pPr>
          </a:lstStyle>
          <a:p>
            <a:r>
              <a:rPr sz="1600" dirty="0">
                <a:latin typeface="+mn-lt"/>
              </a:rPr>
              <a:t>RESEARCH PHASE</a:t>
            </a:r>
          </a:p>
        </p:txBody>
      </p:sp>
      <p:sp>
        <p:nvSpPr>
          <p:cNvPr id="180" name="Arrow"/>
          <p:cNvSpPr/>
          <p:nvPr/>
        </p:nvSpPr>
        <p:spPr>
          <a:xfrm>
            <a:off x="1739809" y="2819167"/>
            <a:ext cx="381086" cy="244562"/>
          </a:xfrm>
          <a:custGeom>
            <a:avLst/>
            <a:gdLst/>
            <a:ahLst/>
            <a:cxnLst>
              <a:cxn ang="0">
                <a:pos x="wd2" y="hd2"/>
              </a:cxn>
              <a:cxn ang="5400000">
                <a:pos x="wd2" y="hd2"/>
              </a:cxn>
              <a:cxn ang="10800000">
                <a:pos x="wd2" y="hd2"/>
              </a:cxn>
              <a:cxn ang="16200000">
                <a:pos x="wd2" y="hd2"/>
              </a:cxn>
            </a:cxnLst>
            <a:rect l="0" t="0" r="r" b="b"/>
            <a:pathLst>
              <a:path w="21600" h="21600" extrusionOk="0">
                <a:moveTo>
                  <a:pt x="6875" y="7344"/>
                </a:moveTo>
                <a:lnTo>
                  <a:pt x="6875" y="0"/>
                </a:lnTo>
                <a:lnTo>
                  <a:pt x="21600" y="10800"/>
                </a:lnTo>
                <a:lnTo>
                  <a:pt x="6875" y="21600"/>
                </a:lnTo>
                <a:lnTo>
                  <a:pt x="6875" y="14256"/>
                </a:lnTo>
                <a:lnTo>
                  <a:pt x="0" y="14256"/>
                </a:lnTo>
                <a:lnTo>
                  <a:pt x="0" y="7344"/>
                </a:lnTo>
                <a:close/>
              </a:path>
            </a:pathLst>
          </a:custGeom>
          <a:solidFill>
            <a:srgbClr val="000000"/>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181" name="DEVISING…"/>
          <p:cNvSpPr/>
          <p:nvPr/>
        </p:nvSpPr>
        <p:spPr>
          <a:xfrm>
            <a:off x="2275673" y="2117789"/>
            <a:ext cx="1498930" cy="1665805"/>
          </a:xfrm>
          <a:prstGeom prst="ellipse">
            <a:avLst/>
          </a:prstGeom>
          <a:solidFill>
            <a:schemeClr val="accent4">
              <a:hueOff val="31372"/>
              <a:lumOff val="-143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DEVISING </a:t>
            </a:r>
          </a:p>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PHASE</a:t>
            </a:r>
          </a:p>
        </p:txBody>
      </p:sp>
      <p:sp>
        <p:nvSpPr>
          <p:cNvPr id="182" name="SCRIPT…"/>
          <p:cNvSpPr/>
          <p:nvPr/>
        </p:nvSpPr>
        <p:spPr>
          <a:xfrm>
            <a:off x="4587404" y="1868617"/>
            <a:ext cx="1821818" cy="2017080"/>
          </a:xfrm>
          <a:prstGeom prst="ellipse">
            <a:avLst/>
          </a:prstGeom>
          <a:solidFill>
            <a:schemeClr val="accent4">
              <a:hueOff val="31372"/>
              <a:lumOff val="-143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SCRIPT </a:t>
            </a:r>
          </a:p>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DEVELOPMENT </a:t>
            </a:r>
          </a:p>
        </p:txBody>
      </p:sp>
      <p:sp>
        <p:nvSpPr>
          <p:cNvPr id="183" name="REHEARSALS"/>
          <p:cNvSpPr/>
          <p:nvPr/>
        </p:nvSpPr>
        <p:spPr>
          <a:xfrm>
            <a:off x="7069803" y="1821826"/>
            <a:ext cx="1849283" cy="2062023"/>
          </a:xfrm>
          <a:prstGeom prst="ellipse">
            <a:avLst/>
          </a:prstGeom>
          <a:solidFill>
            <a:schemeClr val="accent4">
              <a:hueOff val="31372"/>
              <a:lumOff val="-143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REHEARSALS</a:t>
            </a:r>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p:txBody>
      </p:sp>
      <p:sp>
        <p:nvSpPr>
          <p:cNvPr id="184" name="PERFORMANCE"/>
          <p:cNvSpPr/>
          <p:nvPr/>
        </p:nvSpPr>
        <p:spPr>
          <a:xfrm>
            <a:off x="9565385" y="1611922"/>
            <a:ext cx="2187349" cy="2414490"/>
          </a:xfrm>
          <a:prstGeom prst="ellipse">
            <a:avLst/>
          </a:prstGeom>
          <a:solidFill>
            <a:schemeClr val="accent4">
              <a:hueOff val="31372"/>
              <a:lumOff val="-143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lstStyle/>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r>
              <a:rPr sz="1250" dirty="0">
                <a:latin typeface="Calibri" panose="020F0502020204030204" pitchFamily="34" charset="0"/>
                <a:cs typeface="Calibri" panose="020F0502020204030204" pitchFamily="34" charset="0"/>
              </a:rPr>
              <a:t>PERFORMANCE </a:t>
            </a:r>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a:p>
            <a:pPr algn="ctr" defTabSz="412750">
              <a:defRPr sz="2500" b="1">
                <a:solidFill>
                  <a:srgbClr val="FFFFFF"/>
                </a:solidFill>
                <a:latin typeface="Arial"/>
                <a:ea typeface="Arial"/>
                <a:cs typeface="Arial"/>
                <a:sym typeface="Arial"/>
              </a:defRPr>
            </a:pPr>
            <a:endParaRPr sz="1250" dirty="0"/>
          </a:p>
        </p:txBody>
      </p:sp>
      <p:sp>
        <p:nvSpPr>
          <p:cNvPr id="185" name="Arrow"/>
          <p:cNvSpPr/>
          <p:nvPr/>
        </p:nvSpPr>
        <p:spPr>
          <a:xfrm>
            <a:off x="3969143" y="2819167"/>
            <a:ext cx="381087" cy="244562"/>
          </a:xfrm>
          <a:custGeom>
            <a:avLst/>
            <a:gdLst/>
            <a:ahLst/>
            <a:cxnLst>
              <a:cxn ang="0">
                <a:pos x="wd2" y="hd2"/>
              </a:cxn>
              <a:cxn ang="5400000">
                <a:pos x="wd2" y="hd2"/>
              </a:cxn>
              <a:cxn ang="10800000">
                <a:pos x="wd2" y="hd2"/>
              </a:cxn>
              <a:cxn ang="16200000">
                <a:pos x="wd2" y="hd2"/>
              </a:cxn>
            </a:cxnLst>
            <a:rect l="0" t="0" r="r" b="b"/>
            <a:pathLst>
              <a:path w="21600" h="21600" extrusionOk="0">
                <a:moveTo>
                  <a:pt x="6875" y="7344"/>
                </a:moveTo>
                <a:lnTo>
                  <a:pt x="6875" y="0"/>
                </a:lnTo>
                <a:lnTo>
                  <a:pt x="21600" y="10800"/>
                </a:lnTo>
                <a:lnTo>
                  <a:pt x="6875" y="21600"/>
                </a:lnTo>
                <a:lnTo>
                  <a:pt x="6875" y="14256"/>
                </a:lnTo>
                <a:lnTo>
                  <a:pt x="0" y="14256"/>
                </a:lnTo>
                <a:lnTo>
                  <a:pt x="0" y="7344"/>
                </a:lnTo>
                <a:close/>
              </a:path>
            </a:pathLst>
          </a:custGeom>
          <a:solidFill>
            <a:srgbClr val="000000"/>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186" name="Arrow"/>
          <p:cNvSpPr/>
          <p:nvPr/>
        </p:nvSpPr>
        <p:spPr>
          <a:xfrm>
            <a:off x="6522614" y="2754876"/>
            <a:ext cx="381087" cy="244562"/>
          </a:xfrm>
          <a:custGeom>
            <a:avLst/>
            <a:gdLst/>
            <a:ahLst/>
            <a:cxnLst>
              <a:cxn ang="0">
                <a:pos x="wd2" y="hd2"/>
              </a:cxn>
              <a:cxn ang="5400000">
                <a:pos x="wd2" y="hd2"/>
              </a:cxn>
              <a:cxn ang="10800000">
                <a:pos x="wd2" y="hd2"/>
              </a:cxn>
              <a:cxn ang="16200000">
                <a:pos x="wd2" y="hd2"/>
              </a:cxn>
            </a:cxnLst>
            <a:rect l="0" t="0" r="r" b="b"/>
            <a:pathLst>
              <a:path w="21600" h="21600" extrusionOk="0">
                <a:moveTo>
                  <a:pt x="6875" y="7344"/>
                </a:moveTo>
                <a:lnTo>
                  <a:pt x="6875" y="0"/>
                </a:lnTo>
                <a:lnTo>
                  <a:pt x="21600" y="10800"/>
                </a:lnTo>
                <a:lnTo>
                  <a:pt x="6875" y="21600"/>
                </a:lnTo>
                <a:lnTo>
                  <a:pt x="6875" y="14256"/>
                </a:lnTo>
                <a:lnTo>
                  <a:pt x="0" y="14256"/>
                </a:lnTo>
                <a:lnTo>
                  <a:pt x="0" y="7344"/>
                </a:lnTo>
                <a:close/>
              </a:path>
            </a:pathLst>
          </a:custGeom>
          <a:solidFill>
            <a:srgbClr val="000000"/>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187" name="Arrow"/>
          <p:cNvSpPr/>
          <p:nvPr/>
        </p:nvSpPr>
        <p:spPr>
          <a:xfrm>
            <a:off x="9041285" y="2688435"/>
            <a:ext cx="381087" cy="244562"/>
          </a:xfrm>
          <a:custGeom>
            <a:avLst/>
            <a:gdLst/>
            <a:ahLst/>
            <a:cxnLst>
              <a:cxn ang="0">
                <a:pos x="wd2" y="hd2"/>
              </a:cxn>
              <a:cxn ang="5400000">
                <a:pos x="wd2" y="hd2"/>
              </a:cxn>
              <a:cxn ang="10800000">
                <a:pos x="wd2" y="hd2"/>
              </a:cxn>
              <a:cxn ang="16200000">
                <a:pos x="wd2" y="hd2"/>
              </a:cxn>
            </a:cxnLst>
            <a:rect l="0" t="0" r="r" b="b"/>
            <a:pathLst>
              <a:path w="21600" h="21600" extrusionOk="0">
                <a:moveTo>
                  <a:pt x="6875" y="7344"/>
                </a:moveTo>
                <a:lnTo>
                  <a:pt x="6875" y="0"/>
                </a:lnTo>
                <a:lnTo>
                  <a:pt x="21600" y="10800"/>
                </a:lnTo>
                <a:lnTo>
                  <a:pt x="6875" y="21600"/>
                </a:lnTo>
                <a:lnTo>
                  <a:pt x="6875" y="14256"/>
                </a:lnTo>
                <a:lnTo>
                  <a:pt x="0" y="14256"/>
                </a:lnTo>
                <a:lnTo>
                  <a:pt x="0" y="7344"/>
                </a:lnTo>
                <a:close/>
              </a:path>
            </a:pathLst>
          </a:custGeom>
          <a:solidFill>
            <a:srgbClr val="000000"/>
          </a:solidFill>
          <a:ln w="12700">
            <a:miter lim="400000"/>
          </a:ln>
        </p:spPr>
        <p:txBody>
          <a:bodyPr lIns="25400" tIns="25400" rIns="25400" bIns="25400" anchor="ctr"/>
          <a:lstStyle/>
          <a:p>
            <a:pPr algn="ctr" defTabSz="412750">
              <a:defRPr sz="3200">
                <a:solidFill>
                  <a:srgbClr val="FFFFFF"/>
                </a:solidFill>
              </a:defRPr>
            </a:pPr>
            <a:endParaRPr sz="1600"/>
          </a:p>
        </p:txBody>
      </p:sp>
      <p:sp>
        <p:nvSpPr>
          <p:cNvPr id="188" name="Interviews…"/>
          <p:cNvSpPr txBox="1">
            <a:spLocks noGrp="1"/>
          </p:cNvSpPr>
          <p:nvPr>
            <p:ph type="subTitle" sz="quarter" idx="1"/>
          </p:nvPr>
        </p:nvSpPr>
        <p:spPr>
          <a:xfrm>
            <a:off x="87352" y="4267236"/>
            <a:ext cx="1949678" cy="1323721"/>
          </a:xfrm>
          <a:prstGeom prst="rect">
            <a:avLst/>
          </a:prstGeom>
        </p:spPr>
        <p:txBody>
          <a:bodyPr>
            <a:normAutofit/>
          </a:bodyPr>
          <a:lstStyle/>
          <a:p>
            <a:pPr marL="354398" indent="-313885" defTabSz="132588">
              <a:buSzPct val="100000"/>
              <a:buFont typeface="Arial"/>
              <a:buChar char="•"/>
              <a:defRPr sz="2900" b="1">
                <a:latin typeface="Arial"/>
                <a:ea typeface="Arial"/>
                <a:cs typeface="Arial"/>
                <a:sym typeface="Arial"/>
              </a:defRPr>
            </a:pPr>
            <a:r>
              <a:rPr sz="1600" dirty="0">
                <a:latin typeface="Calibri" panose="020F0502020204030204" pitchFamily="34" charset="0"/>
                <a:cs typeface="Calibri" panose="020F0502020204030204" pitchFamily="34" charset="0"/>
              </a:rPr>
              <a:t>Interviews</a:t>
            </a:r>
          </a:p>
          <a:p>
            <a:pPr marL="40513" defTabSz="132588">
              <a:buSzPct val="100000"/>
              <a:defRPr sz="290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54398" indent="-313885" defTabSz="132588">
              <a:buSzPct val="100000"/>
              <a:buFont typeface="Arial"/>
              <a:buChar char="•"/>
              <a:defRPr sz="2900" b="1">
                <a:latin typeface="Arial"/>
                <a:ea typeface="Arial"/>
                <a:cs typeface="Arial"/>
                <a:sym typeface="Arial"/>
              </a:defRPr>
            </a:pPr>
            <a:r>
              <a:rPr sz="1600" dirty="0">
                <a:latin typeface="Calibri" panose="020F0502020204030204" pitchFamily="34" charset="0"/>
                <a:cs typeface="Calibri" panose="020F0502020204030204" pitchFamily="34" charset="0"/>
              </a:rPr>
              <a:t>Audition </a:t>
            </a:r>
            <a:r>
              <a:rPr lang="en-US" sz="1600" dirty="0">
                <a:latin typeface="Calibri" panose="020F0502020204030204" pitchFamily="34" charset="0"/>
                <a:cs typeface="Calibri" panose="020F0502020204030204" pitchFamily="34" charset="0"/>
              </a:rPr>
              <a:t>p</a:t>
            </a:r>
            <a:r>
              <a:rPr sz="1600" dirty="0">
                <a:latin typeface="Calibri" panose="020F0502020204030204" pitchFamily="34" charset="0"/>
                <a:cs typeface="Calibri" panose="020F0502020204030204" pitchFamily="34" charset="0"/>
              </a:rPr>
              <a:t>rocess </a:t>
            </a:r>
          </a:p>
          <a:p>
            <a:pPr marL="354398" indent="-313885" defTabSz="132588">
              <a:buSzPct val="100000"/>
              <a:buFont typeface="Arial"/>
              <a:buChar char="•"/>
              <a:defRPr sz="2900" b="1">
                <a:latin typeface="Arial"/>
                <a:ea typeface="Arial"/>
                <a:cs typeface="Arial"/>
                <a:sym typeface="Arial"/>
              </a:defRPr>
            </a:pPr>
            <a:endParaRPr sz="1600" dirty="0"/>
          </a:p>
        </p:txBody>
      </p:sp>
      <p:sp>
        <p:nvSpPr>
          <p:cNvPr id="189" name="Creative Exploration of verbatim interviews…"/>
          <p:cNvSpPr txBox="1"/>
          <p:nvPr/>
        </p:nvSpPr>
        <p:spPr>
          <a:xfrm>
            <a:off x="1939087" y="4181947"/>
            <a:ext cx="2366434" cy="1832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Autofit/>
          </a:bodyPr>
          <a:lstStyle/>
          <a:p>
            <a:pPr marL="348288" indent="-308473" defTabSz="130302">
              <a:buSzPct val="100000"/>
              <a:buFont typeface="Arial"/>
              <a:buChar char="•"/>
              <a:defRPr sz="2850" b="1">
                <a:latin typeface="Arial"/>
                <a:ea typeface="Arial"/>
                <a:cs typeface="Arial"/>
                <a:sym typeface="Arial"/>
              </a:defRPr>
            </a:pPr>
            <a:r>
              <a:rPr sz="1600" dirty="0">
                <a:latin typeface="Calibri" panose="020F0502020204030204" pitchFamily="34" charset="0"/>
                <a:cs typeface="Calibri" panose="020F0502020204030204" pitchFamily="34" charset="0"/>
              </a:rPr>
              <a:t>Creative </a:t>
            </a:r>
            <a:r>
              <a:rPr lang="en-US" sz="1600" dirty="0">
                <a:latin typeface="Calibri" panose="020F0502020204030204" pitchFamily="34" charset="0"/>
                <a:cs typeface="Calibri" panose="020F0502020204030204" pitchFamily="34" charset="0"/>
              </a:rPr>
              <a:t>e</a:t>
            </a:r>
            <a:r>
              <a:rPr sz="1600" dirty="0">
                <a:latin typeface="Calibri" panose="020F0502020204030204" pitchFamily="34" charset="0"/>
                <a:cs typeface="Calibri" panose="020F0502020204030204" pitchFamily="34" charset="0"/>
              </a:rPr>
              <a:t>xploration of verbatim interviews </a:t>
            </a:r>
          </a:p>
          <a:p>
            <a:pPr marL="348288" indent="-308473" defTabSz="130302">
              <a:buSzPct val="100000"/>
              <a:buFont typeface="Arial"/>
              <a:buChar char="•"/>
              <a:defRPr sz="28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48288" indent="-308473" defTabSz="130302">
              <a:buSzPct val="100000"/>
              <a:buFont typeface="Arial"/>
              <a:buChar char="•"/>
              <a:defRPr sz="2850" b="1">
                <a:latin typeface="Arial"/>
                <a:ea typeface="Arial"/>
                <a:cs typeface="Arial"/>
                <a:sym typeface="Arial"/>
              </a:defRPr>
            </a:pPr>
            <a:r>
              <a:rPr sz="1600" dirty="0">
                <a:latin typeface="Calibri" panose="020F0502020204030204" pitchFamily="34" charset="0"/>
                <a:cs typeface="Calibri" panose="020F0502020204030204" pitchFamily="34" charset="0"/>
              </a:rPr>
              <a:t>Monologues </a:t>
            </a:r>
          </a:p>
          <a:p>
            <a:pPr defTabSz="130302">
              <a:defRPr sz="28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48288" indent="-308473" defTabSz="130302">
              <a:buSzPct val="100000"/>
              <a:buFont typeface="Arial"/>
              <a:buChar char="•"/>
              <a:defRPr sz="2850" b="1">
                <a:latin typeface="Arial"/>
                <a:ea typeface="Arial"/>
                <a:cs typeface="Arial"/>
                <a:sym typeface="Arial"/>
              </a:defRPr>
            </a:pPr>
            <a:r>
              <a:rPr sz="1600" dirty="0">
                <a:latin typeface="Calibri" panose="020F0502020204030204" pitchFamily="34" charset="0"/>
                <a:cs typeface="Calibri" panose="020F0502020204030204" pitchFamily="34" charset="0"/>
              </a:rPr>
              <a:t>Duologues</a:t>
            </a:r>
          </a:p>
          <a:p>
            <a:pPr defTabSz="130302">
              <a:defRPr sz="28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48288" indent="-308473" defTabSz="130302">
              <a:buSzPct val="100000"/>
              <a:buFont typeface="Arial"/>
              <a:buChar char="•"/>
              <a:defRPr sz="2850" b="1">
                <a:latin typeface="Arial"/>
                <a:ea typeface="Arial"/>
                <a:cs typeface="Arial"/>
                <a:sym typeface="Arial"/>
              </a:defRPr>
            </a:pPr>
            <a:r>
              <a:rPr sz="1600" dirty="0">
                <a:latin typeface="Calibri" panose="020F0502020204030204" pitchFamily="34" charset="0"/>
                <a:cs typeface="Calibri" panose="020F0502020204030204" pitchFamily="34" charset="0"/>
              </a:rPr>
              <a:t>Ensemble </a:t>
            </a:r>
            <a:r>
              <a:rPr lang="en-US" sz="1600" dirty="0">
                <a:latin typeface="Calibri" panose="020F0502020204030204" pitchFamily="34" charset="0"/>
                <a:cs typeface="Calibri" panose="020F0502020204030204" pitchFamily="34" charset="0"/>
              </a:rPr>
              <a:t>e</a:t>
            </a:r>
            <a:r>
              <a:rPr sz="1600" dirty="0">
                <a:latin typeface="Calibri" panose="020F0502020204030204" pitchFamily="34" charset="0"/>
                <a:cs typeface="Calibri" panose="020F0502020204030204" pitchFamily="34" charset="0"/>
              </a:rPr>
              <a:t>xercises </a:t>
            </a:r>
          </a:p>
        </p:txBody>
      </p:sp>
      <p:sp>
        <p:nvSpPr>
          <p:cNvPr id="190" name="Inspired by Simulation Suite…"/>
          <p:cNvSpPr txBox="1"/>
          <p:nvPr/>
        </p:nvSpPr>
        <p:spPr>
          <a:xfrm>
            <a:off x="4376181" y="4108308"/>
            <a:ext cx="2691388" cy="22500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Autofit/>
          </a:bodyPr>
          <a:lstStyle/>
          <a:p>
            <a:pPr marL="323846" indent="-286826" defTabSz="121158">
              <a:buSzPct val="100000"/>
              <a:buFont typeface="Arial"/>
              <a:buChar char="•"/>
              <a:defRPr sz="2649" b="1">
                <a:latin typeface="Arial"/>
                <a:ea typeface="Arial"/>
                <a:cs typeface="Arial"/>
                <a:sym typeface="Arial"/>
              </a:defRPr>
            </a:pPr>
            <a:r>
              <a:rPr sz="1600" dirty="0">
                <a:latin typeface="Calibri" panose="020F0502020204030204" pitchFamily="34" charset="0"/>
                <a:cs typeface="Calibri" panose="020F0502020204030204" pitchFamily="34" charset="0"/>
              </a:rPr>
              <a:t>Inspired by </a:t>
            </a:r>
            <a:r>
              <a:rPr lang="en-US" sz="1600" dirty="0">
                <a:latin typeface="Calibri" panose="020F0502020204030204" pitchFamily="34" charset="0"/>
                <a:cs typeface="Calibri" panose="020F0502020204030204" pitchFamily="34" charset="0"/>
              </a:rPr>
              <a:t>s</a:t>
            </a:r>
            <a:r>
              <a:rPr sz="1600" dirty="0">
                <a:latin typeface="Calibri" panose="020F0502020204030204" pitchFamily="34" charset="0"/>
                <a:cs typeface="Calibri" panose="020F0502020204030204" pitchFamily="34" charset="0"/>
              </a:rPr>
              <a:t>imulation </a:t>
            </a:r>
            <a:r>
              <a:rPr lang="en-US" sz="1600" dirty="0">
                <a:latin typeface="Calibri" panose="020F0502020204030204" pitchFamily="34" charset="0"/>
                <a:cs typeface="Calibri" panose="020F0502020204030204" pitchFamily="34" charset="0"/>
              </a:rPr>
              <a:t>s</a:t>
            </a:r>
            <a:r>
              <a:rPr sz="1600" dirty="0">
                <a:latin typeface="Calibri" panose="020F0502020204030204" pitchFamily="34" charset="0"/>
                <a:cs typeface="Calibri" panose="020F0502020204030204" pitchFamily="34" charset="0"/>
              </a:rPr>
              <a:t>uite</a:t>
            </a:r>
          </a:p>
          <a:p>
            <a:pPr defTabSz="121158">
              <a:defRPr sz="2649"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23846" indent="-286826" defTabSz="121158">
              <a:buSzPct val="100000"/>
              <a:buFont typeface="Arial"/>
              <a:buChar char="•"/>
              <a:defRPr sz="2649" b="1">
                <a:latin typeface="Arial"/>
                <a:ea typeface="Arial"/>
                <a:cs typeface="Arial"/>
                <a:sym typeface="Arial"/>
              </a:defRPr>
            </a:pPr>
            <a:r>
              <a:rPr sz="1600" dirty="0">
                <a:latin typeface="Calibri" panose="020F0502020204030204" pitchFamily="34" charset="0"/>
                <a:cs typeface="Calibri" panose="020F0502020204030204" pitchFamily="34" charset="0"/>
              </a:rPr>
              <a:t>Narrative taking place in two worlds - Gaming world /</a:t>
            </a:r>
            <a:r>
              <a:rPr lang="en-US" sz="1600" dirty="0">
                <a:latin typeface="Calibri" panose="020F0502020204030204" pitchFamily="34" charset="0"/>
                <a:cs typeface="Calibri" panose="020F0502020204030204" pitchFamily="34" charset="0"/>
              </a:rPr>
              <a:t>r</a:t>
            </a:r>
            <a:r>
              <a:rPr sz="1600" dirty="0">
                <a:latin typeface="Calibri" panose="020F0502020204030204" pitchFamily="34" charset="0"/>
                <a:cs typeface="Calibri" panose="020F0502020204030204" pitchFamily="34" charset="0"/>
              </a:rPr>
              <a:t>eal life experiences </a:t>
            </a:r>
          </a:p>
          <a:p>
            <a:pPr marL="323846" indent="-286826" defTabSz="121158">
              <a:buSzPct val="100000"/>
              <a:buFont typeface="Arial"/>
              <a:buChar char="•"/>
              <a:defRPr sz="2649"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23846" indent="-286826" defTabSz="121158">
              <a:buSzPct val="100000"/>
              <a:buFont typeface="Arial"/>
              <a:buChar char="•"/>
              <a:defRPr sz="2649" b="1">
                <a:latin typeface="Arial"/>
                <a:ea typeface="Arial"/>
                <a:cs typeface="Arial"/>
                <a:sym typeface="Arial"/>
              </a:defRPr>
            </a:pPr>
            <a:r>
              <a:rPr sz="1600" dirty="0">
                <a:latin typeface="Calibri" panose="020F0502020204030204" pitchFamily="34" charset="0"/>
                <a:cs typeface="Calibri" panose="020F0502020204030204" pitchFamily="34" charset="0"/>
              </a:rPr>
              <a:t>Representative of the participants who took part in the </a:t>
            </a:r>
            <a:r>
              <a:rPr lang="en-US" sz="1600" dirty="0">
                <a:latin typeface="Calibri" panose="020F0502020204030204" pitchFamily="34" charset="0"/>
                <a:cs typeface="Calibri" panose="020F0502020204030204" pitchFamily="34" charset="0"/>
              </a:rPr>
              <a:t>r</a:t>
            </a:r>
            <a:r>
              <a:rPr sz="1600" dirty="0">
                <a:latin typeface="Calibri" panose="020F0502020204030204" pitchFamily="34" charset="0"/>
                <a:cs typeface="Calibri" panose="020F0502020204030204" pitchFamily="34" charset="0"/>
              </a:rPr>
              <a:t>esearch </a:t>
            </a:r>
          </a:p>
        </p:txBody>
      </p:sp>
      <p:sp>
        <p:nvSpPr>
          <p:cNvPr id="191" name="Framing the story…"/>
          <p:cNvSpPr txBox="1"/>
          <p:nvPr/>
        </p:nvSpPr>
        <p:spPr>
          <a:xfrm>
            <a:off x="7293123" y="4168974"/>
            <a:ext cx="2362844" cy="1520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Autofit/>
          </a:bodyPr>
          <a:lstStyle/>
          <a:p>
            <a:pPr marL="336067" indent="-297649" defTabSz="125730">
              <a:buSzPct val="100000"/>
              <a:buFont typeface="Arial"/>
              <a:buChar char="•"/>
              <a:defRPr sz="2750" b="1">
                <a:latin typeface="Arial"/>
                <a:ea typeface="Arial"/>
                <a:cs typeface="Arial"/>
                <a:sym typeface="Arial"/>
              </a:defRPr>
            </a:pPr>
            <a:r>
              <a:rPr sz="1600" dirty="0">
                <a:latin typeface="Calibri" panose="020F0502020204030204" pitchFamily="34" charset="0"/>
                <a:cs typeface="Calibri" panose="020F0502020204030204" pitchFamily="34" charset="0"/>
              </a:rPr>
              <a:t>Framing the story </a:t>
            </a:r>
          </a:p>
          <a:p>
            <a:pPr marL="336067" indent="-297649" defTabSz="125730">
              <a:buSzPct val="100000"/>
              <a:buFont typeface="Arial"/>
              <a:buChar char="•"/>
              <a:defRPr sz="27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36067" indent="-297649" defTabSz="125730">
              <a:buSzPct val="100000"/>
              <a:buFont typeface="Arial"/>
              <a:buChar char="•"/>
              <a:defRPr sz="2750" b="1">
                <a:latin typeface="Arial"/>
                <a:ea typeface="Arial"/>
                <a:cs typeface="Arial"/>
                <a:sym typeface="Arial"/>
              </a:defRPr>
            </a:pPr>
            <a:r>
              <a:rPr sz="1600" dirty="0">
                <a:latin typeface="Calibri" panose="020F0502020204030204" pitchFamily="34" charset="0"/>
                <a:cs typeface="Calibri" panose="020F0502020204030204" pitchFamily="34" charset="0"/>
              </a:rPr>
              <a:t>Movement</a:t>
            </a:r>
          </a:p>
          <a:p>
            <a:pPr marL="336067" indent="-297649" defTabSz="125730">
              <a:buSzPct val="100000"/>
              <a:buFont typeface="Arial"/>
              <a:buChar char="•"/>
              <a:defRPr sz="27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36067" indent="-297649" defTabSz="125730">
              <a:buSzPct val="100000"/>
              <a:buFont typeface="Arial"/>
              <a:buChar char="•"/>
              <a:defRPr sz="2750" b="1">
                <a:latin typeface="Arial"/>
                <a:ea typeface="Arial"/>
                <a:cs typeface="Arial"/>
                <a:sym typeface="Arial"/>
              </a:defRPr>
            </a:pPr>
            <a:r>
              <a:rPr sz="1600" dirty="0">
                <a:latin typeface="Calibri" panose="020F0502020204030204" pitchFamily="34" charset="0"/>
                <a:cs typeface="Calibri" panose="020F0502020204030204" pitchFamily="34" charset="0"/>
              </a:rPr>
              <a:t>Sound design</a:t>
            </a:r>
          </a:p>
          <a:p>
            <a:pPr defTabSz="125730">
              <a:defRPr sz="27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36067" indent="-297649" defTabSz="125730">
              <a:buSzPct val="100000"/>
              <a:buFont typeface="Arial"/>
              <a:buChar char="•"/>
              <a:defRPr sz="2750" b="1">
                <a:latin typeface="Arial"/>
                <a:ea typeface="Arial"/>
                <a:cs typeface="Arial"/>
                <a:sym typeface="Arial"/>
              </a:defRPr>
            </a:pPr>
            <a:r>
              <a:rPr sz="1600" dirty="0">
                <a:latin typeface="Calibri" panose="020F0502020204030204" pitchFamily="34" charset="0"/>
                <a:cs typeface="Calibri" panose="020F0502020204030204" pitchFamily="34" charset="0"/>
              </a:rPr>
              <a:t>Projection &amp; </a:t>
            </a:r>
            <a:r>
              <a:rPr lang="en-US" sz="1600" dirty="0">
                <a:latin typeface="Calibri" panose="020F0502020204030204" pitchFamily="34" charset="0"/>
                <a:cs typeface="Calibri" panose="020F0502020204030204" pitchFamily="34" charset="0"/>
              </a:rPr>
              <a:t>a</a:t>
            </a:r>
            <a:r>
              <a:rPr sz="1600" dirty="0">
                <a:latin typeface="Calibri" panose="020F0502020204030204" pitchFamily="34" charset="0"/>
                <a:cs typeface="Calibri" panose="020F0502020204030204" pitchFamily="34" charset="0"/>
              </a:rPr>
              <a:t>nimation </a:t>
            </a:r>
          </a:p>
        </p:txBody>
      </p:sp>
      <p:sp>
        <p:nvSpPr>
          <p:cNvPr id="192" name="Post Show Discussions…"/>
          <p:cNvSpPr txBox="1"/>
          <p:nvPr/>
        </p:nvSpPr>
        <p:spPr>
          <a:xfrm>
            <a:off x="9712488" y="4151521"/>
            <a:ext cx="2244731" cy="18931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Autofit/>
          </a:bodyPr>
          <a:lstStyle/>
          <a:p>
            <a:pPr marL="311626" indent="-276002" defTabSz="116586">
              <a:buSzPct val="100000"/>
              <a:buFont typeface="Arial"/>
              <a:buChar char="•"/>
              <a:defRPr sz="2550" b="1">
                <a:latin typeface="Arial"/>
                <a:ea typeface="Arial"/>
                <a:cs typeface="Arial"/>
                <a:sym typeface="Arial"/>
              </a:defRPr>
            </a:pPr>
            <a:r>
              <a:rPr sz="1600" dirty="0">
                <a:latin typeface="Calibri" panose="020F0502020204030204" pitchFamily="34" charset="0"/>
                <a:cs typeface="Calibri" panose="020F0502020204030204" pitchFamily="34" charset="0"/>
              </a:rPr>
              <a:t>Post </a:t>
            </a:r>
            <a:r>
              <a:rPr lang="en-US" sz="1600" dirty="0">
                <a:latin typeface="Calibri" panose="020F0502020204030204" pitchFamily="34" charset="0"/>
                <a:cs typeface="Calibri" panose="020F0502020204030204" pitchFamily="34" charset="0"/>
              </a:rPr>
              <a:t>s</a:t>
            </a:r>
            <a:r>
              <a:rPr sz="1600" dirty="0">
                <a:latin typeface="Calibri" panose="020F0502020204030204" pitchFamily="34" charset="0"/>
                <a:cs typeface="Calibri" panose="020F0502020204030204" pitchFamily="34" charset="0"/>
              </a:rPr>
              <a:t>how </a:t>
            </a:r>
            <a:r>
              <a:rPr lang="en-US" sz="1600" dirty="0">
                <a:latin typeface="Calibri" panose="020F0502020204030204" pitchFamily="34" charset="0"/>
                <a:cs typeface="Calibri" panose="020F0502020204030204" pitchFamily="34" charset="0"/>
              </a:rPr>
              <a:t>d</a:t>
            </a:r>
            <a:r>
              <a:rPr sz="1600" dirty="0">
                <a:latin typeface="Calibri" panose="020F0502020204030204" pitchFamily="34" charset="0"/>
                <a:cs typeface="Calibri" panose="020F0502020204030204" pitchFamily="34" charset="0"/>
              </a:rPr>
              <a:t>iscussions </a:t>
            </a:r>
          </a:p>
          <a:p>
            <a:pPr defTabSz="116586">
              <a:defRPr sz="25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11626" indent="-276002" defTabSz="116586">
              <a:buSzPct val="100000"/>
              <a:buFont typeface="Arial"/>
              <a:buChar char="•"/>
              <a:defRPr sz="2550" b="1">
                <a:latin typeface="Arial"/>
                <a:ea typeface="Arial"/>
                <a:cs typeface="Arial"/>
                <a:sym typeface="Arial"/>
              </a:defRPr>
            </a:pPr>
            <a:r>
              <a:rPr sz="1600" dirty="0">
                <a:latin typeface="Calibri" panose="020F0502020204030204" pitchFamily="34" charset="0"/>
                <a:cs typeface="Calibri" panose="020F0502020204030204" pitchFamily="34" charset="0"/>
              </a:rPr>
              <a:t>Recording the </a:t>
            </a:r>
            <a:r>
              <a:rPr lang="en-US" sz="1600" dirty="0">
                <a:latin typeface="Calibri" panose="020F0502020204030204" pitchFamily="34" charset="0"/>
                <a:cs typeface="Calibri" panose="020F0502020204030204" pitchFamily="34" charset="0"/>
              </a:rPr>
              <a:t>r</a:t>
            </a:r>
            <a:r>
              <a:rPr sz="1600" dirty="0">
                <a:latin typeface="Calibri" panose="020F0502020204030204" pitchFamily="34" charset="0"/>
                <a:cs typeface="Calibri" panose="020F0502020204030204" pitchFamily="34" charset="0"/>
              </a:rPr>
              <a:t>adio </a:t>
            </a:r>
            <a:r>
              <a:rPr lang="en-US" sz="1600" dirty="0">
                <a:latin typeface="Calibri" panose="020F0502020204030204" pitchFamily="34" charset="0"/>
                <a:cs typeface="Calibri" panose="020F0502020204030204" pitchFamily="34" charset="0"/>
              </a:rPr>
              <a:t>p</a:t>
            </a:r>
            <a:r>
              <a:rPr sz="1600" dirty="0">
                <a:latin typeface="Calibri" panose="020F0502020204030204" pitchFamily="34" charset="0"/>
                <a:cs typeface="Calibri" panose="020F0502020204030204" pitchFamily="34" charset="0"/>
              </a:rPr>
              <a:t>lay </a:t>
            </a:r>
          </a:p>
          <a:p>
            <a:pPr defTabSz="116586">
              <a:defRPr sz="25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11626" indent="-276002" defTabSz="116586">
              <a:buSzPct val="100000"/>
              <a:buFont typeface="Arial"/>
              <a:buChar char="•"/>
              <a:defRPr sz="2550" b="1">
                <a:latin typeface="Arial"/>
                <a:ea typeface="Arial"/>
                <a:cs typeface="Arial"/>
                <a:sym typeface="Arial"/>
              </a:defRPr>
            </a:pPr>
            <a:r>
              <a:rPr sz="1600" dirty="0">
                <a:latin typeface="Calibri" panose="020F0502020204030204" pitchFamily="34" charset="0"/>
                <a:cs typeface="Calibri" panose="020F0502020204030204" pitchFamily="34" charset="0"/>
              </a:rPr>
              <a:t>Filming the play </a:t>
            </a:r>
          </a:p>
          <a:p>
            <a:pPr defTabSz="116586">
              <a:defRPr sz="25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11626" indent="-276002" defTabSz="116586">
              <a:buSzPct val="100000"/>
              <a:buFont typeface="Arial"/>
              <a:buChar char="•"/>
              <a:defRPr sz="2550" b="1">
                <a:latin typeface="Arial"/>
                <a:ea typeface="Arial"/>
                <a:cs typeface="Arial"/>
                <a:sym typeface="Arial"/>
              </a:defRPr>
            </a:pPr>
            <a:r>
              <a:rPr sz="1600" dirty="0">
                <a:latin typeface="Calibri" panose="020F0502020204030204" pitchFamily="34" charset="0"/>
                <a:cs typeface="Calibri" panose="020F0502020204030204" pitchFamily="34" charset="0"/>
              </a:rPr>
              <a:t>Simulation </a:t>
            </a:r>
            <a:r>
              <a:rPr lang="en-US" sz="1600" dirty="0">
                <a:latin typeface="Calibri" panose="020F0502020204030204" pitchFamily="34" charset="0"/>
                <a:cs typeface="Calibri" panose="020F0502020204030204" pitchFamily="34" charset="0"/>
              </a:rPr>
              <a:t>s</a:t>
            </a:r>
            <a:r>
              <a:rPr sz="1600" dirty="0">
                <a:latin typeface="Calibri" panose="020F0502020204030204" pitchFamily="34" charset="0"/>
                <a:cs typeface="Calibri" panose="020F0502020204030204" pitchFamily="34" charset="0"/>
              </a:rPr>
              <a:t>uite </a:t>
            </a:r>
          </a:p>
          <a:p>
            <a:pPr defTabSz="116586">
              <a:defRPr sz="2550" b="1">
                <a:latin typeface="Arial"/>
                <a:ea typeface="Arial"/>
                <a:cs typeface="Arial"/>
                <a:sym typeface="Arial"/>
              </a:defRPr>
            </a:pPr>
            <a:endParaRPr sz="1600" dirty="0">
              <a:latin typeface="Calibri" panose="020F0502020204030204" pitchFamily="34" charset="0"/>
              <a:cs typeface="Calibri" panose="020F0502020204030204" pitchFamily="34" charset="0"/>
            </a:endParaRPr>
          </a:p>
          <a:p>
            <a:pPr marL="311626" indent="-276002" defTabSz="116586">
              <a:buSzPct val="100000"/>
              <a:buFont typeface="Arial"/>
              <a:buChar char="•"/>
              <a:defRPr sz="2550" b="1">
                <a:latin typeface="Arial"/>
                <a:ea typeface="Arial"/>
                <a:cs typeface="Arial"/>
                <a:sym typeface="Arial"/>
              </a:defRPr>
            </a:pPr>
            <a:r>
              <a:rPr sz="1600" dirty="0">
                <a:latin typeface="Calibri" panose="020F0502020204030204" pitchFamily="34" charset="0"/>
                <a:cs typeface="Calibri" panose="020F0502020204030204" pitchFamily="34" charset="0"/>
              </a:rPr>
              <a:t>Exhibition </a:t>
            </a:r>
          </a:p>
        </p:txBody>
      </p:sp>
    </p:spTree>
    <p:extLst>
      <p:ext uri="{BB962C8B-B14F-4D97-AF65-F5344CB8AC3E}">
        <p14:creationId xmlns:p14="http://schemas.microsoft.com/office/powerpoint/2010/main" val="16112491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d61db34-a67e-4b5c-abf0-30bc610fd0d8">
      <Terms xmlns="http://schemas.microsoft.com/office/infopath/2007/PartnerControls"/>
    </lcf76f155ced4ddcb4097134ff3c332f>
    <TaxCatchAll xmlns="300aa0d2-0d43-453e-bf2b-1b7dd18b5d5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2F92C6D0BE7E548B302EF7A3BCAEFA3" ma:contentTypeVersion="15" ma:contentTypeDescription="Create a new document." ma:contentTypeScope="" ma:versionID="b3c242023f453ac87f75b49d6b8a8ed7">
  <xsd:schema xmlns:xsd="http://www.w3.org/2001/XMLSchema" xmlns:xs="http://www.w3.org/2001/XMLSchema" xmlns:p="http://schemas.microsoft.com/office/2006/metadata/properties" xmlns:ns2="ad61db34-a67e-4b5c-abf0-30bc610fd0d8" xmlns:ns3="300aa0d2-0d43-453e-bf2b-1b7dd18b5d5b" targetNamespace="http://schemas.microsoft.com/office/2006/metadata/properties" ma:root="true" ma:fieldsID="3ff044a01db7e4f5672597e9998705bc" ns2:_="" ns3:_="">
    <xsd:import namespace="ad61db34-a67e-4b5c-abf0-30bc610fd0d8"/>
    <xsd:import namespace="300aa0d2-0d43-453e-bf2b-1b7dd18b5d5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61db34-a67e-4b5c-abf0-30bc610fd0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07edde3-0922-418d-99e0-42dccc761f9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0aa0d2-0d43-453e-bf2b-1b7dd18b5d5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2859e4e-5ed4-4c41-b0cf-f912d7fccdf9}" ma:internalName="TaxCatchAll" ma:showField="CatchAllData" ma:web="300aa0d2-0d43-453e-bf2b-1b7dd18b5d5b">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1580509-59D0-41A1-BD19-AA6789CFD551}">
  <ds:schemaRefs>
    <ds:schemaRef ds:uri="http://schemas.microsoft.com/sharepoint/v3/contenttype/forms"/>
  </ds:schemaRefs>
</ds:datastoreItem>
</file>

<file path=customXml/itemProps2.xml><?xml version="1.0" encoding="utf-8"?>
<ds:datastoreItem xmlns:ds="http://schemas.openxmlformats.org/officeDocument/2006/customXml" ds:itemID="{9FA4ED8A-D8B6-4D1C-865A-5B7F1292F6A6}">
  <ds:schemaRefs>
    <ds:schemaRef ds:uri="http://purl.org/dc/terms/"/>
    <ds:schemaRef ds:uri="ad61db34-a67e-4b5c-abf0-30bc610fd0d8"/>
    <ds:schemaRef ds:uri="http://schemas.microsoft.com/office/infopath/2007/PartnerControls"/>
    <ds:schemaRef ds:uri="http://schemas.microsoft.com/office/2006/metadata/properties"/>
    <ds:schemaRef ds:uri="http://purl.org/dc/elements/1.1/"/>
    <ds:schemaRef ds:uri="http://purl.org/dc/dcmitype/"/>
    <ds:schemaRef ds:uri="http://schemas.microsoft.com/office/2006/documentManagement/types"/>
    <ds:schemaRef ds:uri="http://schemas.openxmlformats.org/package/2006/metadata/core-properties"/>
    <ds:schemaRef ds:uri="300aa0d2-0d43-453e-bf2b-1b7dd18b5d5b"/>
    <ds:schemaRef ds:uri="http://www.w3.org/XML/1998/namespace"/>
  </ds:schemaRefs>
</ds:datastoreItem>
</file>

<file path=customXml/itemProps3.xml><?xml version="1.0" encoding="utf-8"?>
<ds:datastoreItem xmlns:ds="http://schemas.openxmlformats.org/officeDocument/2006/customXml" ds:itemID="{358011E0-CE67-46C1-B2C3-EDA2CA28CA60}">
  <ds:schemaRefs>
    <ds:schemaRef ds:uri="300aa0d2-0d43-453e-bf2b-1b7dd18b5d5b"/>
    <ds:schemaRef ds:uri="ad61db34-a67e-4b5c-abf0-30bc610fd0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9581</TotalTime>
  <Words>960</Words>
  <Application>Microsoft Office PowerPoint</Application>
  <PresentationFormat>Widescreen</PresentationFormat>
  <Paragraphs>164</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Produkt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vt:lpstr>
      <vt:lpstr>PowerPoint Presentation</vt:lpstr>
      <vt:lpstr>PowerPoint Presentation</vt:lpstr>
    </vt:vector>
  </TitlesOfParts>
  <Company>University of Bedfordshire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Nishani Jeyapalan</dc:creator>
  <cp:lastModifiedBy>Brosnan-Thompson, Jennifer</cp:lastModifiedBy>
  <cp:revision>172</cp:revision>
  <dcterms:created xsi:type="dcterms:W3CDTF">2024-01-24T11:09:52Z</dcterms:created>
  <dcterms:modified xsi:type="dcterms:W3CDTF">2025-03-18T16:09:20Z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0x010100FFE72FFF409106479D3CF928C4D4F84A</vt:lpwstr>
  </property>
  <property fmtid="{D5CDD505-2E9C-101B-9397-08002B2CF9AE}" pid="3" name="MediaServiceImageTags">
    <vt:lpwstr/>
  </property>
</Properties>
</file>