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306" r:id="rId3"/>
    <p:sldId id="308" r:id="rId4"/>
    <p:sldId id="382" r:id="rId5"/>
    <p:sldId id="310" r:id="rId6"/>
    <p:sldId id="349" r:id="rId7"/>
    <p:sldId id="384" r:id="rId8"/>
    <p:sldId id="313" r:id="rId9"/>
    <p:sldId id="389" r:id="rId10"/>
    <p:sldId id="385" r:id="rId11"/>
    <p:sldId id="386" r:id="rId12"/>
    <p:sldId id="387" r:id="rId13"/>
    <p:sldId id="388" r:id="rId14"/>
    <p:sldId id="391" r:id="rId15"/>
    <p:sldId id="390" r:id="rId16"/>
    <p:sldId id="2147473826" r:id="rId17"/>
    <p:sldId id="2147473828" r:id="rId18"/>
    <p:sldId id="214747382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46505" autoAdjust="0"/>
  </p:normalViewPr>
  <p:slideViewPr>
    <p:cSldViewPr snapToGrid="0">
      <p:cViewPr>
        <p:scale>
          <a:sx n="51" d="100"/>
          <a:sy n="51" d="100"/>
        </p:scale>
        <p:origin x="2416" y="-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45ADF-8F8B-4045-8B1C-862C17815F68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1B56B-6BFD-49DD-A368-8EB8A2928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363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1ED8D-DD44-AB9C-A6A8-6AEBE8C6D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E6FD94-B933-A405-71AF-42C44DC260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195FB0-5617-584B-5654-8D7F2016EB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AC783-C83D-BD8F-9EE7-69FD8C8BCB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1B56B-6BFD-49DD-A368-8EB8A292855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939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1C220-219B-E04D-5A00-150ED9E33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2A0E26-0C38-B31F-DF11-27E7CDB889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237EF3-88FA-E89F-19A0-FA1FAB3A11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4C4B6-9A17-4702-A3A4-A63E7BA03C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1B56B-6BFD-49DD-A368-8EB8A292855C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62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1B56B-6BFD-49DD-A368-8EB8A292855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465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1B56B-6BFD-49DD-A368-8EB8A292855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50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FACFB-69B7-A477-7B11-D9446C972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842A50-E1C9-C9E7-4BC4-E423D4A65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ECBEC-9CC5-255E-4626-56E0B4F4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9A8E-BB8F-4B42-9018-8B55879A1A49}" type="datetimeFigureOut">
              <a:rPr lang="en-GB" smtClean="0"/>
              <a:t>18/03/2025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BE5B4-3E95-559D-F0CB-98F6CEF1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979F9-24DC-7E0F-6F8D-47A24166D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EC12-8622-4A6A-9FCC-9D80F7AC76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76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8D92D-74C2-C6CD-623A-044A7EF32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40573C-396D-1586-0934-6CF83D38C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54A6C-2D5E-7AC7-E9C8-16B93CC4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9A8E-BB8F-4B42-9018-8B55879A1A49}" type="datetimeFigureOut">
              <a:rPr lang="en-GB" smtClean="0"/>
              <a:t>18/03/2025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D8719-15DF-562F-248B-48637A6C3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9F015-A628-78AB-DE29-EBC10DC09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EC12-8622-4A6A-9FCC-9D80F7AC76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52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AF50BF-4C43-F538-0AA2-608839B79E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33F9EC-3BBE-B8C4-DC95-B582801E8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D4D0F-AE5B-BA81-28C2-74608773B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9A8E-BB8F-4B42-9018-8B55879A1A49}" type="datetimeFigureOut">
              <a:rPr lang="en-GB" smtClean="0"/>
              <a:t>18/03/2025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51218-F774-3343-FDAF-C46FE7FD0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C5CDE-86B7-72B4-9536-E11E65F7B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EC12-8622-4A6A-9FCC-9D80F7AC76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642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rgbClr val="3259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3DAF973-6B6E-4BD9-DE25-363E65AF7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565F5E-AE3F-1FC7-F23B-3D50E9378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121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DDA0CB9-525D-8318-38F5-9D89BDE481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7509" y="234285"/>
            <a:ext cx="2062162" cy="76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91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rgbClr val="90278E"/>
            </a:gs>
            <a:gs pos="33000">
              <a:srgbClr val="462669"/>
            </a:gs>
            <a:gs pos="67000">
              <a:srgbClr val="2F2F81"/>
            </a:gs>
            <a:gs pos="100000">
              <a:srgbClr val="558DB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107D1-FA86-3F01-6D5A-19A782331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4271"/>
            <a:ext cx="9144000" cy="238760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6B0E2-9C14-98E7-BA62-EAAE6AB38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03946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339B673-6C6E-0A06-FB1D-0C1129125A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9931"/>
          <a:stretch/>
        </p:blipFill>
        <p:spPr>
          <a:xfrm>
            <a:off x="1145686" y="4649787"/>
            <a:ext cx="3967088" cy="131921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C8C7D38-BD59-E06C-A731-B387004FFC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945" r="29840"/>
          <a:stretch/>
        </p:blipFill>
        <p:spPr>
          <a:xfrm>
            <a:off x="5230761" y="4649787"/>
            <a:ext cx="1209367" cy="131921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1AC98FF-E4F1-9937-3A57-4DDA82A68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504" r="45281"/>
          <a:stretch/>
        </p:blipFill>
        <p:spPr>
          <a:xfrm>
            <a:off x="6754762" y="4649787"/>
            <a:ext cx="1209368" cy="131921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D0903B8-6015-517E-55A7-BF8451B64C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4083"/>
          <a:stretch/>
        </p:blipFill>
        <p:spPr>
          <a:xfrm>
            <a:off x="8352504" y="4649787"/>
            <a:ext cx="2565991" cy="131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52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gradFill>
          <a:gsLst>
            <a:gs pos="0">
              <a:srgbClr val="90278E"/>
            </a:gs>
            <a:gs pos="33000">
              <a:srgbClr val="462669"/>
            </a:gs>
            <a:gs pos="67000">
              <a:srgbClr val="2F2F81"/>
            </a:gs>
            <a:gs pos="100000">
              <a:srgbClr val="558DB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AE2828C5-7E42-1417-C213-C992DC371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509" y="3143290"/>
            <a:ext cx="9144000" cy="943408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3283B173-B7A5-8311-3B67-DE13EB1A3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509" y="4312267"/>
            <a:ext cx="9144000" cy="5381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8A08521-5AB9-7001-9027-38BDA9556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7509" y="234285"/>
            <a:ext cx="2062162" cy="76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04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B2A38-658F-9C92-19B8-97A513F25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F2F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0EE73-2892-27C0-F9AD-1EF3DD68D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F2F81"/>
                </a:solidFill>
              </a:defRPr>
            </a:lvl1pPr>
            <a:lvl2pPr>
              <a:defRPr>
                <a:solidFill>
                  <a:srgbClr val="2F2F81"/>
                </a:solidFill>
              </a:defRPr>
            </a:lvl2pPr>
            <a:lvl3pPr>
              <a:defRPr>
                <a:solidFill>
                  <a:srgbClr val="2F2F81"/>
                </a:solidFill>
              </a:defRPr>
            </a:lvl3pPr>
            <a:lvl4pPr>
              <a:defRPr>
                <a:solidFill>
                  <a:srgbClr val="2F2F81"/>
                </a:solidFill>
              </a:defRPr>
            </a:lvl4pPr>
            <a:lvl5pPr>
              <a:defRPr>
                <a:solidFill>
                  <a:srgbClr val="2F2F8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8A5DE5A-050F-84FD-1154-75DF7E49F4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5635" y="245378"/>
            <a:ext cx="2006245" cy="74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50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7A510F94-23D7-A178-09E8-83958E1C0AE6}"/>
              </a:ext>
            </a:extLst>
          </p:cNvPr>
          <p:cNvSpPr/>
          <p:nvPr userDrawn="1"/>
        </p:nvSpPr>
        <p:spPr>
          <a:xfrm>
            <a:off x="206302" y="1726533"/>
            <a:ext cx="4862512" cy="4341560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BF69C1B-D452-A175-17A4-201195E28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118" y="1726533"/>
            <a:ext cx="5967845" cy="6463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2F2F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BF9CEE8B-3B1D-BB72-2EE0-6FB6017824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6303" y="1726533"/>
            <a:ext cx="4862512" cy="4341560"/>
          </a:xfrm>
          <a:prstGeom prst="round2DiagRect">
            <a:avLst>
              <a:gd name="adj1" fmla="val 15988"/>
              <a:gd name="adj2" fmla="val 0"/>
            </a:avLst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465D89E-7FEF-27CC-ACF0-D8773F0516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5635" y="245378"/>
            <a:ext cx="2006245" cy="74549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570C4-1BD7-0F20-72B2-6CA0BA6F4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75117" y="2284617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879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7A91F21-B480-7A4C-CAD6-6DA4119A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F60267-8063-E860-1335-855C09E67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121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F163E09-09AD-EC54-483A-8A5AF6851D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7509" y="234285"/>
            <a:ext cx="2062162" cy="76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44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A319EEB-8C46-D9B9-D795-73DE20711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2DF4F37-D5C3-DEC3-5417-87AACEA33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121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B75094C-35A4-D0C2-837D-0CDDA4BCE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7509" y="234285"/>
            <a:ext cx="2062162" cy="76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894607-6A2C-3B3C-7CD2-7186729D2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EDCF6D-0E7F-3163-F2F5-56CB4497B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121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09CFE29-F599-2F22-F181-5551CFEF77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7509" y="234285"/>
            <a:ext cx="2062162" cy="76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2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62EB9-9B8A-BC51-ECF1-312D45DFA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6E002-BB9B-A86D-6263-62B8B4477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3AECD-A46B-56D2-9902-BA311F864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9A8E-BB8F-4B42-9018-8B55879A1A49}" type="datetimeFigureOut">
              <a:rPr lang="en-GB" smtClean="0"/>
              <a:t>18/03/2025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9D9F1-D8D1-3BC7-8351-A3A7709D9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2AA61-F106-40DA-C7D0-A3C621D04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EC12-8622-4A6A-9FCC-9D80F7AC76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474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3259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3DAF973-6B6E-4BD9-DE25-363E65AF7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565F5E-AE3F-1FC7-F23B-3D50E9378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121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DDA0CB9-525D-8318-38F5-9D89BDE481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7509" y="234285"/>
            <a:ext cx="2062162" cy="76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84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EBD1E1D-F7D8-85CD-0F35-33D5B3196096}"/>
              </a:ext>
            </a:extLst>
          </p:cNvPr>
          <p:cNvSpPr/>
          <p:nvPr userDrawn="1"/>
        </p:nvSpPr>
        <p:spPr>
          <a:xfrm>
            <a:off x="486305" y="413004"/>
            <a:ext cx="8925791" cy="2933846"/>
          </a:xfrm>
          <a:prstGeom prst="round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885F648-055D-45EB-CD57-D3C1988048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4118" y="682661"/>
            <a:ext cx="2414805" cy="2414805"/>
          </a:xfrm>
          <a:prstGeom prst="round2DiagRect">
            <a:avLst>
              <a:gd name="adj1" fmla="val 21584"/>
              <a:gd name="adj2" fmla="val 0"/>
            </a:avLst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945DDD-A0FB-9639-59D7-65363DC2F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736" y="682661"/>
            <a:ext cx="5967845" cy="6463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DBBE6FE9-DDEB-77C1-5308-41317B65291B}"/>
              </a:ext>
            </a:extLst>
          </p:cNvPr>
          <p:cNvSpPr/>
          <p:nvPr userDrawn="1"/>
        </p:nvSpPr>
        <p:spPr>
          <a:xfrm>
            <a:off x="486305" y="3613296"/>
            <a:ext cx="8925791" cy="2933846"/>
          </a:xfrm>
          <a:prstGeom prst="round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A492D7C-371E-3DDF-6D57-EDA14D39D6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4118" y="3882953"/>
            <a:ext cx="2414805" cy="2414805"/>
          </a:xfrm>
          <a:prstGeom prst="round2DiagRect">
            <a:avLst>
              <a:gd name="adj1" fmla="val 21584"/>
              <a:gd name="adj2" fmla="val 0"/>
            </a:avLst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C9D42C1-E1A0-67E3-2810-B0E1A449B1E1}"/>
              </a:ext>
            </a:extLst>
          </p:cNvPr>
          <p:cNvSpPr txBox="1">
            <a:spLocks/>
          </p:cNvSpPr>
          <p:nvPr userDrawn="1"/>
        </p:nvSpPr>
        <p:spPr>
          <a:xfrm>
            <a:off x="3456736" y="3882953"/>
            <a:ext cx="5967845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3BBB434-A7A9-B2BB-CA3F-AD4AC38B21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5635" y="245378"/>
            <a:ext cx="2006245" cy="74549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C7A35-BB64-EF02-CB79-3BF5C3652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6736" y="110044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B45D820-FDD3-FC21-98AE-F302819B6BEB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3456736" y="4286927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2873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B6A8F-6966-EB68-4CBA-D07CE0952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6437671" cy="1325563"/>
          </a:xfrm>
        </p:spPr>
        <p:txBody>
          <a:bodyPr/>
          <a:lstStyle>
            <a:lvl1pPr>
              <a:defRPr b="1">
                <a:solidFill>
                  <a:srgbClr val="2F2F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10891-B81F-1C20-C2EC-8E57335EFC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0761"/>
            <a:ext cx="5181600" cy="4351338"/>
          </a:xfrm>
        </p:spPr>
        <p:txBody>
          <a:bodyPr/>
          <a:lstStyle>
            <a:lvl1pPr>
              <a:defRPr>
                <a:solidFill>
                  <a:srgbClr val="2F2F81"/>
                </a:solidFill>
              </a:defRPr>
            </a:lvl1pPr>
            <a:lvl2pPr>
              <a:defRPr>
                <a:solidFill>
                  <a:srgbClr val="2F2F81"/>
                </a:solidFill>
              </a:defRPr>
            </a:lvl2pPr>
            <a:lvl3pPr>
              <a:defRPr>
                <a:solidFill>
                  <a:srgbClr val="2F2F81"/>
                </a:solidFill>
              </a:defRPr>
            </a:lvl3pPr>
            <a:lvl4pPr>
              <a:defRPr>
                <a:solidFill>
                  <a:srgbClr val="2F2F81"/>
                </a:solidFill>
              </a:defRPr>
            </a:lvl4pPr>
            <a:lvl5pPr>
              <a:defRPr>
                <a:solidFill>
                  <a:srgbClr val="2F2F8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4C4DFE8-7FC7-8901-0B31-AED8638188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6751" y="0"/>
            <a:ext cx="3915249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221B4B5-CFA2-21EF-FD24-02663FCE602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66535" y="2110761"/>
            <a:ext cx="3535680" cy="5327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Bullet point list</a:t>
            </a:r>
          </a:p>
          <a:p>
            <a:pPr lvl="0"/>
            <a:r>
              <a:rPr lang="en-GB"/>
              <a:t>One</a:t>
            </a:r>
          </a:p>
          <a:p>
            <a:pPr lvl="0"/>
            <a:r>
              <a:rPr lang="en-GB"/>
              <a:t>Two</a:t>
            </a:r>
          </a:p>
          <a:p>
            <a:pPr lvl="0"/>
            <a:r>
              <a:rPr lang="en-GB"/>
              <a:t>three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1E38303-E12D-A1E7-ADBB-BCFA3DA5CC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57509" y="234285"/>
            <a:ext cx="2062162" cy="76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35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1F367-A875-997E-E298-E7AF80AEA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672B-E61A-438F-9971-8D2681BD5CD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D3D2B-37FB-FD65-8EA6-70212A69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6437671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3B8616-1477-17C6-EB33-0C9409246E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0761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9F8C9E6-823C-68E1-F541-C221A705EA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6751" y="0"/>
            <a:ext cx="3915249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E767828-ED4A-DF83-6521-3BC95EE6C7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66535" y="2110761"/>
            <a:ext cx="3535680" cy="5327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1800">
                <a:solidFill>
                  <a:srgbClr val="2F2F81"/>
                </a:solidFill>
              </a:defRPr>
            </a:lvl1pPr>
          </a:lstStyle>
          <a:p>
            <a:pPr lvl="0"/>
            <a:r>
              <a:rPr lang="en-GB"/>
              <a:t>Bullet point list</a:t>
            </a:r>
          </a:p>
          <a:p>
            <a:pPr lvl="0"/>
            <a:r>
              <a:rPr lang="en-GB"/>
              <a:t>One</a:t>
            </a:r>
          </a:p>
          <a:p>
            <a:pPr lvl="0"/>
            <a:r>
              <a:rPr lang="en-GB"/>
              <a:t>Two</a:t>
            </a:r>
          </a:p>
          <a:p>
            <a:pPr lvl="0"/>
            <a:r>
              <a:rPr lang="en-GB"/>
              <a:t>three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A90F080-2A6D-5AE4-42C6-A2B6979814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5635" y="245378"/>
            <a:ext cx="2006245" cy="74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85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D22FCCE-B5C7-E970-693B-1EE6BFFF7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6437671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37C2D9C-113F-DF54-43FB-A9DF3674D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0761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A1CF93A-CC09-1436-762F-8CC24648C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6751" y="0"/>
            <a:ext cx="3915249" cy="68580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D059B43-15BA-B9F6-291A-F2C66B2DEF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66535" y="2110761"/>
            <a:ext cx="3535680" cy="5327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1800">
                <a:solidFill>
                  <a:srgbClr val="2F2F81"/>
                </a:solidFill>
              </a:defRPr>
            </a:lvl1pPr>
          </a:lstStyle>
          <a:p>
            <a:pPr lvl="0"/>
            <a:r>
              <a:rPr lang="en-GB"/>
              <a:t>Bullet point list</a:t>
            </a:r>
          </a:p>
          <a:p>
            <a:pPr lvl="0"/>
            <a:r>
              <a:rPr lang="en-GB"/>
              <a:t>One</a:t>
            </a:r>
          </a:p>
          <a:p>
            <a:pPr lvl="0"/>
            <a:r>
              <a:rPr lang="en-GB"/>
              <a:t>Two</a:t>
            </a:r>
          </a:p>
          <a:p>
            <a:pPr lvl="0"/>
            <a:r>
              <a:rPr lang="en-GB"/>
              <a:t>three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214E33D-3153-3CC7-3A22-43BF5B3A8B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5635" y="245378"/>
            <a:ext cx="2006245" cy="74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82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F3CFEDA-AA3D-D668-A07A-438DB7FC7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6437671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AA32D6-5D00-B8CE-2A68-3B18176E27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0761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B726E15-9450-19C4-F446-20C0A59DB1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6751" y="0"/>
            <a:ext cx="3915249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A591C0A-2B7A-9550-B28D-1EF66FA377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66535" y="2110761"/>
            <a:ext cx="3535680" cy="5327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1800">
                <a:solidFill>
                  <a:srgbClr val="2F2F81"/>
                </a:solidFill>
              </a:defRPr>
            </a:lvl1pPr>
          </a:lstStyle>
          <a:p>
            <a:pPr lvl="0"/>
            <a:r>
              <a:rPr lang="en-GB"/>
              <a:t>Bullet point list</a:t>
            </a:r>
          </a:p>
          <a:p>
            <a:pPr lvl="0"/>
            <a:r>
              <a:rPr lang="en-GB"/>
              <a:t>One</a:t>
            </a:r>
          </a:p>
          <a:p>
            <a:pPr lvl="0"/>
            <a:r>
              <a:rPr lang="en-GB"/>
              <a:t>Two</a:t>
            </a:r>
          </a:p>
          <a:p>
            <a:pPr lvl="0"/>
            <a:r>
              <a:rPr lang="en-GB"/>
              <a:t>three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5332A0B-08C0-F6E4-FCD1-4D5AA15AFA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5635" y="245378"/>
            <a:ext cx="2006245" cy="74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02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3259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E7BFF05-00AC-4E52-D62D-D96317327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6437671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BADE90-F147-6B7C-CA36-701701AF35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0761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88CA0A2-A96D-2A14-ED71-E8BE3E07FA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6751" y="0"/>
            <a:ext cx="3915249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7E24D47-F4AF-CE71-F474-33D9132B44B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66535" y="2110761"/>
            <a:ext cx="3535680" cy="5327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1800">
                <a:solidFill>
                  <a:srgbClr val="2F2F81"/>
                </a:solidFill>
              </a:defRPr>
            </a:lvl1pPr>
          </a:lstStyle>
          <a:p>
            <a:pPr lvl="0"/>
            <a:r>
              <a:rPr lang="en-GB"/>
              <a:t>Bullet point list</a:t>
            </a:r>
          </a:p>
          <a:p>
            <a:pPr lvl="0"/>
            <a:r>
              <a:rPr lang="en-GB"/>
              <a:t>One</a:t>
            </a:r>
          </a:p>
          <a:p>
            <a:pPr lvl="0"/>
            <a:r>
              <a:rPr lang="en-GB"/>
              <a:t>Two</a:t>
            </a:r>
          </a:p>
          <a:p>
            <a:pPr lvl="0"/>
            <a:r>
              <a:rPr lang="en-GB"/>
              <a:t>three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E30DF8D-C615-39FA-F1A2-64F39EE981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5635" y="245378"/>
            <a:ext cx="2006245" cy="74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087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39A9B-725D-B644-743C-09C9D67E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2F2F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13797-CC99-249D-15C6-6FAA443E1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33680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D4E7EA-9239-DE36-E3F1-0E35596B7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42726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245122-AB50-4D75-CED2-B10FEAB9C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33680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F2F8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3B4CAA-8AB9-36A8-3577-A0B341168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42726"/>
            <a:ext cx="5183188" cy="3684588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139B8-C7DD-FD5D-595A-4CED4D495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557E2-D139-4D39-AD93-E7B4107483A6}" type="datetimeFigureOut">
              <a:rPr lang="en-GB" smtClean="0"/>
              <a:t>18/03/2025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427F5F-201B-4F95-5769-370244D0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875527-DA09-9910-ED45-9F6F05A13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672B-E61A-438F-9971-8D2681BD5CDB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BCA3ABF-EB4C-D8B1-E7F0-677B3A2E4B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5635" y="245378"/>
            <a:ext cx="2006245" cy="74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66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39A9B-725D-B644-743C-09C9D67E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2F2F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13797-CC99-249D-15C6-6FAA443E1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33680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027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D4E7EA-9239-DE36-E3F1-0E35596B7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42726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90278E"/>
                </a:solidFill>
              </a:defRPr>
            </a:lvl1pPr>
            <a:lvl2pPr>
              <a:defRPr sz="1800">
                <a:solidFill>
                  <a:srgbClr val="90278E"/>
                </a:solidFill>
              </a:defRPr>
            </a:lvl2pPr>
            <a:lvl3pPr>
              <a:defRPr sz="1800">
                <a:solidFill>
                  <a:srgbClr val="90278E"/>
                </a:solidFill>
              </a:defRPr>
            </a:lvl3pPr>
            <a:lvl4pPr>
              <a:defRPr sz="1800">
                <a:solidFill>
                  <a:srgbClr val="90278E"/>
                </a:solidFill>
              </a:defRPr>
            </a:lvl4pPr>
            <a:lvl5pPr>
              <a:defRPr sz="1800">
                <a:solidFill>
                  <a:srgbClr val="90278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245122-AB50-4D75-CED2-B10FEAB9C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33680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027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3B4CAA-8AB9-36A8-3577-A0B341168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42726"/>
            <a:ext cx="5183188" cy="3684588"/>
          </a:xfrm>
        </p:spPr>
        <p:txBody>
          <a:bodyPr/>
          <a:lstStyle>
            <a:lvl1pPr>
              <a:defRPr sz="1800">
                <a:solidFill>
                  <a:srgbClr val="90278E"/>
                </a:solidFill>
              </a:defRPr>
            </a:lvl1pPr>
            <a:lvl2pPr>
              <a:defRPr sz="1800">
                <a:solidFill>
                  <a:srgbClr val="90278E"/>
                </a:solidFill>
              </a:defRPr>
            </a:lvl2pPr>
            <a:lvl3pPr>
              <a:defRPr sz="1800">
                <a:solidFill>
                  <a:srgbClr val="90278E"/>
                </a:solidFill>
              </a:defRPr>
            </a:lvl3pPr>
            <a:lvl4pPr>
              <a:defRPr sz="1800">
                <a:solidFill>
                  <a:srgbClr val="90278E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139B8-C7DD-FD5D-595A-4CED4D495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557E2-D139-4D39-AD93-E7B4107483A6}" type="datetimeFigureOut">
              <a:rPr lang="en-GB" smtClean="0"/>
              <a:t>18/03/2025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427F5F-201B-4F95-5769-370244D0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875527-DA09-9910-ED45-9F6F05A13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672B-E61A-438F-9971-8D2681BD5CDB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B30B57C-3E6C-919B-98A4-A936ECFE6B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5635" y="245378"/>
            <a:ext cx="2006245" cy="74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82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39A9B-725D-B644-743C-09C9D67E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2F2F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13797-CC99-249D-15C6-6FAA443E1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33680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D4E7EA-9239-DE36-E3F1-0E35596B7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42726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245122-AB50-4D75-CED2-B10FEAB9C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33680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3B4CAA-8AB9-36A8-3577-A0B341168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42726"/>
            <a:ext cx="5183188" cy="3684588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139B8-C7DD-FD5D-595A-4CED4D495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557E2-D139-4D39-AD93-E7B4107483A6}" type="datetimeFigureOut">
              <a:rPr lang="en-GB" smtClean="0"/>
              <a:t>18/03/2025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427F5F-201B-4F95-5769-370244D0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875527-DA09-9910-ED45-9F6F05A13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672B-E61A-438F-9971-8D2681BD5CDB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C3C438E-C1B3-0761-103D-8DA123D746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5635" y="245378"/>
            <a:ext cx="2006245" cy="74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5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F57E8-2086-7930-C5DE-3B966C4B6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9E21B-2CA8-CA3E-DE77-02E19D3D0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EFAD1-317F-D01B-A5F4-DAFD6522F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9A8E-BB8F-4B42-9018-8B55879A1A49}" type="datetimeFigureOut">
              <a:rPr lang="en-GB" smtClean="0"/>
              <a:t>18/03/2025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D59CD-0488-9A3C-A731-30772D183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A8295-40EB-CB5F-ECFF-2F0F37F0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EC12-8622-4A6A-9FCC-9D80F7AC76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43969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39A9B-725D-B644-743C-09C9D67E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2F2F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13797-CC99-249D-15C6-6FAA443E1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33680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D4E7EA-9239-DE36-E3F1-0E35596B7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42726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245122-AB50-4D75-CED2-B10FEAB9C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33680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3B4CAA-8AB9-36A8-3577-A0B341168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42726"/>
            <a:ext cx="5183188" cy="3684588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139B8-C7DD-FD5D-595A-4CED4D495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557E2-D139-4D39-AD93-E7B4107483A6}" type="datetimeFigureOut">
              <a:rPr lang="en-GB" smtClean="0"/>
              <a:t>18/03/2025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427F5F-201B-4F95-5769-370244D0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875527-DA09-9910-ED45-9F6F05A13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672B-E61A-438F-9971-8D2681BD5CDB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BA4D4F6-A729-FF7D-6BB0-CC5983B09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5635" y="245378"/>
            <a:ext cx="2006245" cy="74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72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830156C-4A68-B928-8CEA-8887CF003074}"/>
              </a:ext>
            </a:extLst>
          </p:cNvPr>
          <p:cNvSpPr/>
          <p:nvPr userDrawn="1"/>
        </p:nvSpPr>
        <p:spPr>
          <a:xfrm rot="10800000">
            <a:off x="0" y="0"/>
            <a:ext cx="12192000" cy="6857999"/>
          </a:xfrm>
          <a:prstGeom prst="rect">
            <a:avLst/>
          </a:prstGeom>
          <a:gradFill>
            <a:gsLst>
              <a:gs pos="100000">
                <a:srgbClr val="90278E"/>
              </a:gs>
              <a:gs pos="2000">
                <a:srgbClr val="558DBE"/>
              </a:gs>
              <a:gs pos="40000">
                <a:schemeClr val="tx2"/>
              </a:gs>
              <a:gs pos="69000">
                <a:schemeClr val="bg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F8535C18-B0B9-0F88-0B2A-C4913278E23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549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EF853E-A92B-506D-9856-989724FBE235}"/>
              </a:ext>
            </a:extLst>
          </p:cNvPr>
          <p:cNvSpPr/>
          <p:nvPr userDrawn="1"/>
        </p:nvSpPr>
        <p:spPr>
          <a:xfrm rot="10800000">
            <a:off x="0" y="0"/>
            <a:ext cx="12192000" cy="6857999"/>
          </a:xfrm>
          <a:prstGeom prst="rect">
            <a:avLst/>
          </a:prstGeom>
          <a:gradFill>
            <a:gsLst>
              <a:gs pos="100000">
                <a:srgbClr val="90278E"/>
              </a:gs>
              <a:gs pos="2000">
                <a:srgbClr val="558DBE"/>
              </a:gs>
              <a:gs pos="40000">
                <a:schemeClr val="tx2"/>
              </a:gs>
              <a:gs pos="69000">
                <a:schemeClr val="bg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2868CA5A-2D98-5C02-8BDB-B9781AC5988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494462" y="478630"/>
            <a:ext cx="5184775" cy="59007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7F9DC2-4B69-300D-B01E-444F7F390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5143499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F3A52C-DD73-A82E-8016-1F01E984D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0761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814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7D561C8-008F-26C7-3EBB-98D67140F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F2F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37EE6F1-EF7D-435A-EE52-ED3B6690C7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5635" y="245378"/>
            <a:ext cx="2006245" cy="74549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73C08D1-988C-8D06-8700-9E22439A8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763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C75451D-01C5-BAB3-434E-BF20430CA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36248"/>
            <a:ext cx="10514012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8276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7D561C8-008F-26C7-3EBB-98D67140F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F2F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F3E9B59-A055-81E8-A8ED-815C4F4DE2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5635" y="245378"/>
            <a:ext cx="2006245" cy="74549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B5C7F95-2B9F-CB42-D845-AD65B105F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763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20F1F90-A2A8-3113-332E-32863D87B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36248"/>
            <a:ext cx="10514012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5092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7D561C8-008F-26C7-3EBB-98D67140F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F2F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51EEE8A-DCE6-AD7E-7520-5AB454BC31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5635" y="245378"/>
            <a:ext cx="2006245" cy="74549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E318D-25C1-F62E-A3D1-F383E102E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763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726DC-B301-5FB8-2F49-812A22DB1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36248"/>
            <a:ext cx="10514012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8894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7D561C8-008F-26C7-3EBB-98D67140F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F2F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B414E4C-DCE8-3333-52E6-52168E6E51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5635" y="245378"/>
            <a:ext cx="2006245" cy="74549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67F53-6D4F-B690-0967-3F6C839FF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763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339028-C66A-8A5D-F9FD-552670614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36248"/>
            <a:ext cx="10514012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967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A2197A5-76EA-032C-C307-11A9D77E47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1931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B478C8-3E23-A55F-81BA-48513B1AF4F0}"/>
              </a:ext>
            </a:extLst>
          </p:cNvPr>
          <p:cNvSpPr/>
          <p:nvPr userDrawn="1"/>
        </p:nvSpPr>
        <p:spPr>
          <a:xfrm rot="10800000">
            <a:off x="0" y="3428999"/>
            <a:ext cx="12192000" cy="23379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E305835-73D1-DFF7-6214-1739F670A2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118" y="4018250"/>
            <a:ext cx="9144000" cy="9434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/>
            </a:lvl1pPr>
          </a:lstStyle>
          <a:p>
            <a:r>
              <a:rPr lang="en-US"/>
              <a:t>Slide break title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2171C0C-1F69-A3A5-C32A-CC3CE36F6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7509" y="234285"/>
            <a:ext cx="2062162" cy="76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93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bg>
      <p:bgPr>
        <a:gradFill>
          <a:gsLst>
            <a:gs pos="0">
              <a:srgbClr val="90278E"/>
            </a:gs>
            <a:gs pos="100000">
              <a:srgbClr val="558DBE"/>
            </a:gs>
            <a:gs pos="67000">
              <a:schemeClr val="tx2"/>
            </a:gs>
            <a:gs pos="33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B4BE393-6BB5-81F0-E146-E52325C95746}"/>
              </a:ext>
            </a:extLst>
          </p:cNvPr>
          <p:cNvGrpSpPr/>
          <p:nvPr userDrawn="1"/>
        </p:nvGrpSpPr>
        <p:grpSpPr>
          <a:xfrm>
            <a:off x="3315836" y="4624819"/>
            <a:ext cx="5560328" cy="1308231"/>
            <a:chOff x="6780385" y="5054974"/>
            <a:chExt cx="3988359" cy="938379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38EEE032-B463-028A-FD4D-343E0F5BFA2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57945" r="29840"/>
            <a:stretch/>
          </p:blipFill>
          <p:spPr>
            <a:xfrm>
              <a:off x="6780385" y="5054974"/>
              <a:ext cx="860244" cy="938379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39E7E39F-4D90-E773-A9FB-E00DB20DE25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42504" r="45281"/>
            <a:stretch/>
          </p:blipFill>
          <p:spPr>
            <a:xfrm>
              <a:off x="7847198" y="5054974"/>
              <a:ext cx="860244" cy="938379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E8D3DD3-6155-17B1-A15A-6D8810A4958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74083"/>
            <a:stretch/>
          </p:blipFill>
          <p:spPr>
            <a:xfrm>
              <a:off x="8943510" y="5054974"/>
              <a:ext cx="1825234" cy="93837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4778B7-347F-F613-1472-356371D08814}"/>
              </a:ext>
            </a:extLst>
          </p:cNvPr>
          <p:cNvGrpSpPr/>
          <p:nvPr userDrawn="1"/>
        </p:nvGrpSpPr>
        <p:grpSpPr>
          <a:xfrm>
            <a:off x="2788457" y="1776120"/>
            <a:ext cx="6427930" cy="1757145"/>
            <a:chOff x="2744350" y="1776120"/>
            <a:chExt cx="6427930" cy="1757145"/>
          </a:xfrm>
        </p:grpSpPr>
        <p:sp>
          <p:nvSpPr>
            <p:cNvPr id="6" name="Title 3">
              <a:extLst>
                <a:ext uri="{FF2B5EF4-FFF2-40B4-BE49-F238E27FC236}">
                  <a16:creationId xmlns:a16="http://schemas.microsoft.com/office/drawing/2014/main" id="{71D121C6-74AD-35C0-4D79-111868A1DC7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197966" y="1776120"/>
              <a:ext cx="1974314" cy="175714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600" b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GB" sz="1400" b="1" dirty="0">
                  <a:solidFill>
                    <a:srgbClr val="FFFFFF"/>
                  </a:solidFill>
                  <a:latin typeface="Arial"/>
                  <a:cs typeface="Arial"/>
                </a:rPr>
                <a:t>Head office</a:t>
              </a:r>
              <a:br>
                <a:rPr lang="en-GB" sz="1400" b="1" dirty="0">
                  <a:solidFill>
                    <a:srgbClr val="FFFFFF"/>
                  </a:solidFill>
                  <a:latin typeface="Arial"/>
                  <a:cs typeface="Arial"/>
                </a:rPr>
              </a:br>
              <a:r>
                <a:rPr lang="en-GB" sz="1400" dirty="0">
                  <a:solidFill>
                    <a:srgbClr val="FFFFFF"/>
                  </a:solidFill>
                  <a:latin typeface="Arial"/>
                  <a:cs typeface="Arial"/>
                </a:rPr>
                <a:t>Vertigo, Cheese Lane,</a:t>
              </a:r>
              <a:br>
                <a:rPr lang="en-GB" sz="1400" dirty="0">
                  <a:solidFill>
                    <a:srgbClr val="FFFFFF"/>
                  </a:solidFill>
                  <a:latin typeface="Arial"/>
                  <a:cs typeface="Arial"/>
                </a:rPr>
              </a:br>
              <a:r>
                <a:rPr lang="en-GB" sz="1400" dirty="0">
                  <a:solidFill>
                    <a:srgbClr val="FFFFFF"/>
                  </a:solidFill>
                  <a:latin typeface="Arial"/>
                  <a:cs typeface="Arial"/>
                </a:rPr>
                <a:t>Bristol, BS2 0JJ</a:t>
              </a:r>
              <a:br>
                <a:rPr lang="en-GB" sz="1400" dirty="0">
                  <a:solidFill>
                    <a:srgbClr val="FFFFFF"/>
                  </a:solidFill>
                  <a:latin typeface="Arial"/>
                  <a:cs typeface="Arial"/>
                </a:rPr>
              </a:br>
              <a:r>
                <a:rPr lang="en-GB" sz="1400" dirty="0">
                  <a:solidFill>
                    <a:srgbClr val="FFFFFF"/>
                  </a:solidFill>
                  <a:latin typeface="Arial"/>
                  <a:cs typeface="Arial"/>
                </a:rPr>
                <a:t>Tel: 0117 922 1155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2C50C6E5-6B1E-F2FA-2C0C-B70F6CB333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44350" y="1955315"/>
              <a:ext cx="3780801" cy="1398757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4731B87-BE61-DD5D-B961-922CEC6C7827}"/>
              </a:ext>
            </a:extLst>
          </p:cNvPr>
          <p:cNvSpPr txBox="1"/>
          <p:nvPr userDrawn="1"/>
        </p:nvSpPr>
        <p:spPr>
          <a:xfrm>
            <a:off x="2507226" y="6164826"/>
            <a:ext cx="7177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England and Wales charity no. 1143246 | Scotland charity no. SC045901</a:t>
            </a:r>
            <a:endParaRPr lang="en-GB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1B1922-1B3F-2BB6-4F7F-C9D6F9C17E35}"/>
              </a:ext>
            </a:extLst>
          </p:cNvPr>
          <p:cNvSpPr txBox="1"/>
          <p:nvPr userDrawn="1"/>
        </p:nvSpPr>
        <p:spPr>
          <a:xfrm>
            <a:off x="7242073" y="3155150"/>
            <a:ext cx="60942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FFFFFF"/>
                </a:solidFill>
                <a:latin typeface="Arial"/>
                <a:cs typeface="Arial"/>
              </a:rPr>
              <a:t>wdtrust.org.uk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61582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99DB0-1BEA-B4B6-ACC3-9A0152F4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8823F-7239-7298-0CEC-3AF1BB9DB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22B8E-925B-2694-4509-E6B065E7E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A04ED-1FF1-6609-142D-7C3864BBF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9A8E-BB8F-4B42-9018-8B55879A1A49}" type="datetimeFigureOut">
              <a:rPr lang="en-GB" smtClean="0"/>
              <a:t>18/03/2025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ED3FC-4E25-4BBE-0F14-150CB7956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EE95C6-E95B-E088-FB7E-4EF79C1F5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EC12-8622-4A6A-9FCC-9D80F7AC76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862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0092C-94A0-0A99-7043-0E7678D5A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7C14E-DABB-29EA-0887-22289E662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7F9DE-693F-0911-97F1-32F8A8999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B53B7B-967D-A6F5-0C0B-A9BBD70965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99F83A-0CAE-CCC1-A2CB-48D2B47243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11EB18-3232-92BC-4E9C-5415D1CFE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9A8E-BB8F-4B42-9018-8B55879A1A49}" type="datetimeFigureOut">
              <a:rPr lang="en-GB" smtClean="0"/>
              <a:t>18/03/2025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BAF222-B099-1046-2920-4BE546301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0987D0-BE75-BDD7-AFEB-6F1C519F1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EC12-8622-4A6A-9FCC-9D80F7AC76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B46B2-237F-67F9-C0F5-B60D56818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2DB04-A8D9-D002-456B-5F4475B6F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9A8E-BB8F-4B42-9018-8B55879A1A49}" type="datetimeFigureOut">
              <a:rPr lang="en-GB" smtClean="0"/>
              <a:t>18/03/2025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DA61E-03BB-1AE4-3F2D-174B32DEE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8A429-23DB-3AF1-7E51-35D0B5EA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EC12-8622-4A6A-9FCC-9D80F7AC76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3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F26869-8F0D-573D-B241-7717D36C3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9A8E-BB8F-4B42-9018-8B55879A1A49}" type="datetimeFigureOut">
              <a:rPr lang="en-GB" smtClean="0"/>
              <a:t>18/03/2025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B4B1FE-42DF-94D3-998D-92298754B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99886-B4A7-A45A-692A-1CC942588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EC12-8622-4A6A-9FCC-9D80F7AC76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57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C6CB4-1056-4267-B73C-004F6C864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7A7D8-9033-8684-56B4-AE74A9F3D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89AA15-9C7C-9552-41D7-CEB3B120A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E24C7-0CB8-AAF9-6E17-92CB03254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9A8E-BB8F-4B42-9018-8B55879A1A49}" type="datetimeFigureOut">
              <a:rPr lang="en-GB" smtClean="0"/>
              <a:t>18/03/2025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82019-B9E5-6192-C29A-719E45395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B9507-1FF3-F9A9-1931-313015374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EC12-8622-4A6A-9FCC-9D80F7AC76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32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050CA-6A06-BB31-0322-8FC2C1537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30349C-E48A-A544-572C-5D494F3CA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FAABA9-6638-B7DF-C86F-D6B6BAF6E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C51BC-C495-1F92-3F8A-877B5630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9A8E-BB8F-4B42-9018-8B55879A1A49}" type="datetimeFigureOut">
              <a:rPr lang="en-GB" smtClean="0"/>
              <a:t>18/03/2025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58D15-EC06-5019-308F-E9DF0215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FBBAF-AD10-9F7E-B309-F62F9D5E4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EC12-8622-4A6A-9FCC-9D80F7AC76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93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C8869D-9557-F293-F2C2-0BA2AE20C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ED51C-1333-F2EF-B59D-4925B8AE1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E735D-709A-D78D-DC34-FC26D2A7E6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039A8E-BB8F-4B42-9018-8B55879A1A49}" type="datetimeFigureOut">
              <a:rPr lang="en-GB" smtClean="0"/>
              <a:t>18/03/2025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CCF7F-00EF-8E04-0CF8-6B31FE960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209B3-ECA8-3AA2-30D3-24FB69A59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16EC12-8622-4A6A-9FCC-9D80F7AC76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63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A47DDD-6797-B20E-A0D9-7F1F5321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2352B-7EE6-00B2-D692-2BD2F4142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A346A-A474-7539-09B9-6AEB97A3FD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5557E2-D139-4D39-AD93-E7B4107483A6}" type="datetimeFigureOut">
              <a:rPr lang="en-GB" smtClean="0"/>
              <a:t>18/03/2025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90989-5144-643E-4353-EF3CFE669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F7983-B0F8-AD1F-9BF3-981628E06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23672B-E61A-438F-9971-8D2681BD5CD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45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26AF9-1CC4-2D73-367D-49F59FBAB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796411"/>
            <a:ext cx="9144000" cy="851636"/>
          </a:xfrm>
        </p:spPr>
        <p:txBody>
          <a:bodyPr>
            <a:normAutofit fontScale="90000"/>
          </a:bodyPr>
          <a:lstStyle/>
          <a:p>
            <a:r>
              <a:rPr lang="en-GB" sz="3600" b="0" kern="100" dirty="0">
                <a:effectLst/>
                <a:latin typeface="Aptos" panose="020B00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East of England Evaluation of HEIs working to innovate across integrated care systems</a:t>
            </a:r>
            <a:endParaRPr lang="en-GB" sz="4800" b="0" dirty="0">
              <a:latin typeface="Aptos" panose="020B00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7B07C3-E91C-CE8C-6E5E-38E124900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648047"/>
            <a:ext cx="10373833" cy="1626781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r>
              <a:rPr lang="en-GB" sz="2800" dirty="0">
                <a:latin typeface="Aptos" panose="020B0004020202020204" pitchFamily="34" charset="0"/>
              </a:rPr>
              <a:t>EPIIC Journey: Reflection and Projection</a:t>
            </a:r>
          </a:p>
          <a:p>
            <a:endParaRPr lang="en-GB" sz="2800" dirty="0">
              <a:latin typeface="Aptos" panose="020B0004020202020204" pitchFamily="34" charset="0"/>
            </a:endParaRPr>
          </a:p>
          <a:p>
            <a:r>
              <a:rPr lang="en-GB" sz="2800" dirty="0">
                <a:latin typeface="Aptos" panose="020B0004020202020204" pitchFamily="34" charset="0"/>
              </a:rPr>
              <a:t>Professor Eddie Kane / Jacx Mallender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AC085B-1B93-5E55-1D21-3E9504E67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00" y="5848350"/>
            <a:ext cx="3743325" cy="75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77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9FEAB-76C7-2B11-FE12-CBCCA1C05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4F3B2C-F975-6EDF-7459-176EA79ACC8D}"/>
              </a:ext>
            </a:extLst>
          </p:cNvPr>
          <p:cNvSpPr txBox="1"/>
          <p:nvPr/>
        </p:nvSpPr>
        <p:spPr>
          <a:xfrm>
            <a:off x="294203" y="141087"/>
            <a:ext cx="11091530" cy="540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8000"/>
              </a:lnSpc>
              <a:spcAft>
                <a:spcPts val="8"/>
              </a:spcAft>
            </a:pPr>
            <a:r>
              <a:rPr lang="en-GB" sz="2800" kern="100" dirty="0">
                <a:solidFill>
                  <a:schemeClr val="bg1"/>
                </a:solidFill>
                <a:ea typeface="Aptos" panose="020B0004020202020204" pitchFamily="34" charset="0"/>
                <a:cs typeface="Calibri" panose="020F0502020204030204" pitchFamily="34" charset="0"/>
              </a:rPr>
              <a:t>T</a:t>
            </a:r>
            <a:r>
              <a:rPr lang="en-GB" sz="28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Calibri" panose="020F0502020204030204" pitchFamily="34" charset="0"/>
              </a:rPr>
              <a:t>he Finalised ToC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C7DB0B-A5C0-F87D-BB9D-890D24F2D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975" y="6124738"/>
            <a:ext cx="3629025" cy="73326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5E79098-3E54-077B-3868-A9FBD1D024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540272"/>
              </p:ext>
            </p:extLst>
          </p:nvPr>
        </p:nvGraphicFramePr>
        <p:xfrm>
          <a:off x="1611726" y="2226490"/>
          <a:ext cx="9421737" cy="35335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9479">
                  <a:extLst>
                    <a:ext uri="{9D8B030D-6E8A-4147-A177-3AD203B41FA5}">
                      <a16:colId xmlns:a16="http://schemas.microsoft.com/office/drawing/2014/main" val="3126483923"/>
                    </a:ext>
                  </a:extLst>
                </a:gridCol>
                <a:gridCol w="6862258">
                  <a:extLst>
                    <a:ext uri="{9D8B030D-6E8A-4147-A177-3AD203B41FA5}">
                      <a16:colId xmlns:a16="http://schemas.microsoft.com/office/drawing/2014/main" val="1512397095"/>
                    </a:ext>
                  </a:extLst>
                </a:gridCol>
              </a:tblGrid>
              <a:tr h="3313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GB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chemeClr val="tx1"/>
                          </a:solidFill>
                          <a:effectLst/>
                        </a:rPr>
                        <a:t>Inputs: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GB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0" i="1" kern="100" dirty="0">
                          <a:solidFill>
                            <a:schemeClr val="tx1"/>
                          </a:solidFill>
                          <a:effectLst/>
                        </a:rPr>
                        <a:t>Resources that will be employed</a:t>
                      </a:r>
                      <a:endParaRPr lang="en-GB" sz="1800" b="0" i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endParaRPr lang="en-GB" sz="18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</a:rPr>
                        <a:t>NHSE investment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</a:rPr>
                        <a:t>Existing project funds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</a:rPr>
                        <a:t>Additional funds (HEIs / ICS)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</a:rPr>
                        <a:t>Money ‘leveraged’ in through activities / service delivery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</a:rPr>
                        <a:t>Workforce (existing / seconded / associates)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</a:rPr>
                        <a:t>Infrastructure (systems / premises / software)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</a:rPr>
                        <a:t>Students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</a:rPr>
                        <a:t>Wider partnerships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endParaRPr lang="en-GB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557168"/>
                  </a:ext>
                </a:extLst>
              </a:tr>
            </a:tbl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4246618A-B192-F803-59EA-A7331E9D8121}"/>
              </a:ext>
            </a:extLst>
          </p:cNvPr>
          <p:cNvSpPr/>
          <p:nvPr/>
        </p:nvSpPr>
        <p:spPr>
          <a:xfrm>
            <a:off x="814285" y="1312346"/>
            <a:ext cx="1531088" cy="540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Issues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637C5AE-1307-24B2-E717-2694A488A562}"/>
              </a:ext>
            </a:extLst>
          </p:cNvPr>
          <p:cNvSpPr/>
          <p:nvPr/>
        </p:nvSpPr>
        <p:spPr>
          <a:xfrm>
            <a:off x="2606758" y="1312346"/>
            <a:ext cx="1531088" cy="54085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Inputs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C9A0C35-4C2A-A0F8-CDB2-7D8DF90BEE44}"/>
              </a:ext>
            </a:extLst>
          </p:cNvPr>
          <p:cNvSpPr/>
          <p:nvPr/>
        </p:nvSpPr>
        <p:spPr>
          <a:xfrm>
            <a:off x="4399229" y="1333640"/>
            <a:ext cx="1531088" cy="540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Processes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B92D259-BB4A-7AA3-ED90-DAD24B847596}"/>
              </a:ext>
            </a:extLst>
          </p:cNvPr>
          <p:cNvSpPr/>
          <p:nvPr/>
        </p:nvSpPr>
        <p:spPr>
          <a:xfrm>
            <a:off x="6191701" y="1336594"/>
            <a:ext cx="1531088" cy="540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Outputs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6B5DF96-E171-C1C5-0C45-F83D262CA4C1}"/>
              </a:ext>
            </a:extLst>
          </p:cNvPr>
          <p:cNvSpPr/>
          <p:nvPr/>
        </p:nvSpPr>
        <p:spPr>
          <a:xfrm>
            <a:off x="7984173" y="1333640"/>
            <a:ext cx="1531088" cy="540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Outcomes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A46A3AD-2389-FB12-BD78-EDC90C99744D}"/>
              </a:ext>
            </a:extLst>
          </p:cNvPr>
          <p:cNvSpPr/>
          <p:nvPr/>
        </p:nvSpPr>
        <p:spPr>
          <a:xfrm>
            <a:off x="9776645" y="1321969"/>
            <a:ext cx="1531088" cy="540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Impacts</a:t>
            </a:r>
          </a:p>
        </p:txBody>
      </p:sp>
    </p:spTree>
    <p:extLst>
      <p:ext uri="{BB962C8B-B14F-4D97-AF65-F5344CB8AC3E}">
        <p14:creationId xmlns:p14="http://schemas.microsoft.com/office/powerpoint/2010/main" val="2221398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1CEA6-2F95-CFC9-5F24-964BC0899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DA57FE-74FC-4AFB-E12D-694A7F310D27}"/>
              </a:ext>
            </a:extLst>
          </p:cNvPr>
          <p:cNvSpPr txBox="1"/>
          <p:nvPr/>
        </p:nvSpPr>
        <p:spPr>
          <a:xfrm>
            <a:off x="294203" y="141087"/>
            <a:ext cx="11091530" cy="540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8000"/>
              </a:lnSpc>
              <a:spcAft>
                <a:spcPts val="8"/>
              </a:spcAft>
            </a:pPr>
            <a:r>
              <a:rPr lang="en-GB" sz="2800" kern="100" dirty="0">
                <a:solidFill>
                  <a:schemeClr val="bg1"/>
                </a:solidFill>
                <a:ea typeface="Aptos" panose="020B0004020202020204" pitchFamily="34" charset="0"/>
                <a:cs typeface="Calibri" panose="020F0502020204030204" pitchFamily="34" charset="0"/>
              </a:rPr>
              <a:t>T</a:t>
            </a:r>
            <a:r>
              <a:rPr lang="en-GB" sz="28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Calibri" panose="020F0502020204030204" pitchFamily="34" charset="0"/>
              </a:rPr>
              <a:t>he Finalised ToC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C357B1-B8D2-B797-A694-9D35450D2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975" y="6124738"/>
            <a:ext cx="3629025" cy="73326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A3CC522-516F-F779-C9AF-D861704B0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222306"/>
              </p:ext>
            </p:extLst>
          </p:nvPr>
        </p:nvGraphicFramePr>
        <p:xfrm>
          <a:off x="854149" y="2010796"/>
          <a:ext cx="10483702" cy="3977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0988">
                  <a:extLst>
                    <a:ext uri="{9D8B030D-6E8A-4147-A177-3AD203B41FA5}">
                      <a16:colId xmlns:a16="http://schemas.microsoft.com/office/drawing/2014/main" val="2254226835"/>
                    </a:ext>
                  </a:extLst>
                </a:gridCol>
                <a:gridCol w="8352714">
                  <a:extLst>
                    <a:ext uri="{9D8B030D-6E8A-4147-A177-3AD203B41FA5}">
                      <a16:colId xmlns:a16="http://schemas.microsoft.com/office/drawing/2014/main" val="3060068083"/>
                    </a:ext>
                  </a:extLst>
                </a:gridCol>
              </a:tblGrid>
              <a:tr h="1614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GB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chemeClr val="tx1"/>
                          </a:solidFill>
                          <a:effectLst/>
                        </a:rPr>
                        <a:t>Key Processes: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GB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0" i="1" kern="100" dirty="0">
                          <a:solidFill>
                            <a:schemeClr val="tx1"/>
                          </a:solidFill>
                          <a:effectLst/>
                        </a:rPr>
                        <a:t>Key facilitators for effective  delivery in line with the aims</a:t>
                      </a:r>
                      <a:endParaRPr lang="en-GB" sz="1800" b="0" i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18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</a:rPr>
                        <a:t>Structures in place that provide effective representation of the partnership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</a:rPr>
                        <a:t>Processes which facilitate identification and delivery of innovative initiatives and facilitate co-design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</a:rPr>
                        <a:t>Monitoring and reporting to inform progress and programme adaptation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</a:rPr>
                        <a:t>Evaluation approaches which enable evidence to be codified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</a:rPr>
                        <a:t>Shared understanding of the types of problems that this collaboration can solve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</a:rPr>
                        <a:t>Shared understanding of the expertise, experience and perspective that each partner can bring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</a:rPr>
                        <a:t>Agreement on timelines and progress measurement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</a:rPr>
                        <a:t>Effective communications between partners and the community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endParaRPr lang="en-GB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054267"/>
                  </a:ext>
                </a:extLst>
              </a:tr>
            </a:tbl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2FD810B6-87B7-E47F-D87D-EB500ABA72E5}"/>
              </a:ext>
            </a:extLst>
          </p:cNvPr>
          <p:cNvSpPr/>
          <p:nvPr/>
        </p:nvSpPr>
        <p:spPr>
          <a:xfrm>
            <a:off x="814285" y="1312346"/>
            <a:ext cx="1531088" cy="540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Issues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C7D1A3E-9B06-7580-7C41-2BB6A43FC4C3}"/>
              </a:ext>
            </a:extLst>
          </p:cNvPr>
          <p:cNvSpPr/>
          <p:nvPr/>
        </p:nvSpPr>
        <p:spPr>
          <a:xfrm>
            <a:off x="2606758" y="1312346"/>
            <a:ext cx="1531088" cy="540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Inputs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0857EEE-7E72-F0BE-FA8A-B99747298E9B}"/>
              </a:ext>
            </a:extLst>
          </p:cNvPr>
          <p:cNvSpPr/>
          <p:nvPr/>
        </p:nvSpPr>
        <p:spPr>
          <a:xfrm>
            <a:off x="4399229" y="1333640"/>
            <a:ext cx="1531088" cy="54085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Processes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9C7C596-A57F-EFA1-D063-F017DBB3DE98}"/>
              </a:ext>
            </a:extLst>
          </p:cNvPr>
          <p:cNvSpPr/>
          <p:nvPr/>
        </p:nvSpPr>
        <p:spPr>
          <a:xfrm>
            <a:off x="6191701" y="1336594"/>
            <a:ext cx="1531088" cy="540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Outputs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6AD6642-C6FF-3E53-C11F-109DDD9314F3}"/>
              </a:ext>
            </a:extLst>
          </p:cNvPr>
          <p:cNvSpPr/>
          <p:nvPr/>
        </p:nvSpPr>
        <p:spPr>
          <a:xfrm>
            <a:off x="7984173" y="1333640"/>
            <a:ext cx="1531088" cy="540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Outcomes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75A0389-DDB8-484E-F078-96C89557C345}"/>
              </a:ext>
            </a:extLst>
          </p:cNvPr>
          <p:cNvSpPr/>
          <p:nvPr/>
        </p:nvSpPr>
        <p:spPr>
          <a:xfrm>
            <a:off x="9776645" y="1321969"/>
            <a:ext cx="1531088" cy="540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Impacts</a:t>
            </a:r>
          </a:p>
        </p:txBody>
      </p:sp>
    </p:spTree>
    <p:extLst>
      <p:ext uri="{BB962C8B-B14F-4D97-AF65-F5344CB8AC3E}">
        <p14:creationId xmlns:p14="http://schemas.microsoft.com/office/powerpoint/2010/main" val="3264162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F0948-5441-9CB7-3FBB-280F85F62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BE9655-642D-1A78-E696-5620F4179094}"/>
              </a:ext>
            </a:extLst>
          </p:cNvPr>
          <p:cNvSpPr txBox="1"/>
          <p:nvPr/>
        </p:nvSpPr>
        <p:spPr>
          <a:xfrm>
            <a:off x="294203" y="141087"/>
            <a:ext cx="11091530" cy="540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8000"/>
              </a:lnSpc>
              <a:spcAft>
                <a:spcPts val="8"/>
              </a:spcAft>
            </a:pPr>
            <a:r>
              <a:rPr lang="en-GB" sz="2800" kern="100" dirty="0">
                <a:solidFill>
                  <a:schemeClr val="bg1"/>
                </a:solidFill>
                <a:ea typeface="Aptos" panose="020B0004020202020204" pitchFamily="34" charset="0"/>
                <a:cs typeface="Calibri" panose="020F0502020204030204" pitchFamily="34" charset="0"/>
              </a:rPr>
              <a:t>T</a:t>
            </a:r>
            <a:r>
              <a:rPr lang="en-GB" sz="28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Calibri" panose="020F0502020204030204" pitchFamily="34" charset="0"/>
              </a:rPr>
              <a:t>he Finalised ToC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BEBD81-7611-74F4-0CF6-9C6588ABF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975" y="6124738"/>
            <a:ext cx="3629025" cy="73326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A332F47-7B7C-A699-4048-CBF521110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881087"/>
              </p:ext>
            </p:extLst>
          </p:nvPr>
        </p:nvGraphicFramePr>
        <p:xfrm>
          <a:off x="814285" y="2220676"/>
          <a:ext cx="11009120" cy="3627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7788">
                  <a:extLst>
                    <a:ext uri="{9D8B030D-6E8A-4147-A177-3AD203B41FA5}">
                      <a16:colId xmlns:a16="http://schemas.microsoft.com/office/drawing/2014/main" val="3015470586"/>
                    </a:ext>
                  </a:extLst>
                </a:gridCol>
                <a:gridCol w="8771332">
                  <a:extLst>
                    <a:ext uri="{9D8B030D-6E8A-4147-A177-3AD203B41FA5}">
                      <a16:colId xmlns:a16="http://schemas.microsoft.com/office/drawing/2014/main" val="420849020"/>
                    </a:ext>
                  </a:extLst>
                </a:gridCol>
              </a:tblGrid>
              <a:tr h="1614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GB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chemeClr val="tx1"/>
                          </a:solidFill>
                          <a:effectLst/>
                        </a:rPr>
                        <a:t>Outputs: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GB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0" i="1" kern="100" dirty="0">
                          <a:solidFill>
                            <a:schemeClr val="tx1"/>
                          </a:solidFill>
                          <a:effectLst/>
                        </a:rPr>
                        <a:t>Tangible measures of effective inputs and processes towards outcomes</a:t>
                      </a:r>
                      <a:endParaRPr lang="en-GB" sz="1800" b="0" i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18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</a:rPr>
                        <a:t>Terms of Reference and / or underpinning Memorandum of Understanding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</a:rPr>
                        <a:t>Evidence of consistent / appropriate participation as part of the partnership governance and delivery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</a:rPr>
                        <a:t>Evidence of considered commissioning / leveraging of innovative projects in line with the inputs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</a:rPr>
                        <a:t>Evidence of project delivery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</a:rPr>
                        <a:t>Evidence of scalability and sustainability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</a:rPr>
                        <a:t>Evaluation outputs - including research, teaching, publications.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</a:rPr>
                        <a:t>Evidence of effective communication strategies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endParaRPr lang="en-GB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284224"/>
                  </a:ext>
                </a:extLst>
              </a:tr>
            </a:tbl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1023D010-0474-A450-D61D-2293F6D7254E}"/>
              </a:ext>
            </a:extLst>
          </p:cNvPr>
          <p:cNvSpPr/>
          <p:nvPr/>
        </p:nvSpPr>
        <p:spPr>
          <a:xfrm>
            <a:off x="814285" y="1312346"/>
            <a:ext cx="1531088" cy="540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Issues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5D6F577-4EF3-6C54-1C61-A09129BD7A5F}"/>
              </a:ext>
            </a:extLst>
          </p:cNvPr>
          <p:cNvSpPr/>
          <p:nvPr/>
        </p:nvSpPr>
        <p:spPr>
          <a:xfrm>
            <a:off x="2606758" y="1312346"/>
            <a:ext cx="1531088" cy="540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Inputs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392BEB4-1BEB-4BE1-0B73-14ADEA7A0989}"/>
              </a:ext>
            </a:extLst>
          </p:cNvPr>
          <p:cNvSpPr/>
          <p:nvPr/>
        </p:nvSpPr>
        <p:spPr>
          <a:xfrm>
            <a:off x="4399229" y="1333640"/>
            <a:ext cx="1531088" cy="540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Processes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5416A36-CAD6-D756-765D-90BD78ECA74E}"/>
              </a:ext>
            </a:extLst>
          </p:cNvPr>
          <p:cNvSpPr/>
          <p:nvPr/>
        </p:nvSpPr>
        <p:spPr>
          <a:xfrm>
            <a:off x="6191701" y="1336594"/>
            <a:ext cx="1531088" cy="54085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Outputs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43FE990-97DF-F1B6-E66D-2A6C359380A7}"/>
              </a:ext>
            </a:extLst>
          </p:cNvPr>
          <p:cNvSpPr/>
          <p:nvPr/>
        </p:nvSpPr>
        <p:spPr>
          <a:xfrm>
            <a:off x="7984173" y="1333640"/>
            <a:ext cx="1531088" cy="540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Outcomes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C368EEF-D2EB-D5C0-DD15-CF67309FDF71}"/>
              </a:ext>
            </a:extLst>
          </p:cNvPr>
          <p:cNvSpPr/>
          <p:nvPr/>
        </p:nvSpPr>
        <p:spPr>
          <a:xfrm>
            <a:off x="9776645" y="1321969"/>
            <a:ext cx="1531088" cy="540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Impacts</a:t>
            </a:r>
          </a:p>
        </p:txBody>
      </p:sp>
    </p:spTree>
    <p:extLst>
      <p:ext uri="{BB962C8B-B14F-4D97-AF65-F5344CB8AC3E}">
        <p14:creationId xmlns:p14="http://schemas.microsoft.com/office/powerpoint/2010/main" val="3927871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48B30-9B68-828E-D42D-E57A758E2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8215ED-8CC0-4734-C398-D1B07800694C}"/>
              </a:ext>
            </a:extLst>
          </p:cNvPr>
          <p:cNvSpPr txBox="1"/>
          <p:nvPr/>
        </p:nvSpPr>
        <p:spPr>
          <a:xfrm>
            <a:off x="294203" y="141087"/>
            <a:ext cx="11091530" cy="540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8000"/>
              </a:lnSpc>
              <a:spcAft>
                <a:spcPts val="8"/>
              </a:spcAft>
            </a:pPr>
            <a:r>
              <a:rPr lang="en-GB" sz="2800" kern="100" dirty="0">
                <a:solidFill>
                  <a:schemeClr val="bg1"/>
                </a:solidFill>
                <a:ea typeface="Aptos" panose="020B0004020202020204" pitchFamily="34" charset="0"/>
                <a:cs typeface="Calibri" panose="020F0502020204030204" pitchFamily="34" charset="0"/>
              </a:rPr>
              <a:t>T</a:t>
            </a:r>
            <a:r>
              <a:rPr lang="en-GB" sz="28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Calibri" panose="020F0502020204030204" pitchFamily="34" charset="0"/>
              </a:rPr>
              <a:t>he Finalised ToC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CEFC05-5141-A423-5C03-06AAFD26C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975" y="6124738"/>
            <a:ext cx="3629025" cy="73326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AFF3518-9E49-654E-C72D-4BBD83573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235774"/>
              </p:ext>
            </p:extLst>
          </p:nvPr>
        </p:nvGraphicFramePr>
        <p:xfrm>
          <a:off x="1579829" y="2633680"/>
          <a:ext cx="8728075" cy="2779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7044">
                  <a:extLst>
                    <a:ext uri="{9D8B030D-6E8A-4147-A177-3AD203B41FA5}">
                      <a16:colId xmlns:a16="http://schemas.microsoft.com/office/drawing/2014/main" val="3732015188"/>
                    </a:ext>
                  </a:extLst>
                </a:gridCol>
                <a:gridCol w="6571031">
                  <a:extLst>
                    <a:ext uri="{9D8B030D-6E8A-4147-A177-3AD203B41FA5}">
                      <a16:colId xmlns:a16="http://schemas.microsoft.com/office/drawing/2014/main" val="3768776746"/>
                    </a:ext>
                  </a:extLst>
                </a:gridCol>
              </a:tblGrid>
              <a:tr h="426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Impacts: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b="0" i="1" dirty="0">
                          <a:solidFill>
                            <a:schemeClr val="tx1"/>
                          </a:solidFill>
                        </a:rPr>
                        <a:t>What will be the evidence of sustainable and lasting change of each of the aims?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Measurably improved outcomes in population health and social care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Increased equality in outcomes, experience and access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Enhanced productivity and value for money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Identifiable broader social and economic development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141"/>
                  </a:ext>
                </a:extLst>
              </a:tr>
            </a:tbl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286964AD-2A74-E764-B124-EED3E368CCFA}"/>
              </a:ext>
            </a:extLst>
          </p:cNvPr>
          <p:cNvSpPr/>
          <p:nvPr/>
        </p:nvSpPr>
        <p:spPr>
          <a:xfrm>
            <a:off x="814285" y="1312346"/>
            <a:ext cx="1531088" cy="540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Issues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02597F8-4D8F-3FB6-3887-389D693DBB68}"/>
              </a:ext>
            </a:extLst>
          </p:cNvPr>
          <p:cNvSpPr/>
          <p:nvPr/>
        </p:nvSpPr>
        <p:spPr>
          <a:xfrm>
            <a:off x="2606758" y="1312346"/>
            <a:ext cx="1531088" cy="540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Inputs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9089C1C-7258-E6AF-3D5B-5D3E9750AB60}"/>
              </a:ext>
            </a:extLst>
          </p:cNvPr>
          <p:cNvSpPr/>
          <p:nvPr/>
        </p:nvSpPr>
        <p:spPr>
          <a:xfrm>
            <a:off x="4399229" y="1333640"/>
            <a:ext cx="1531088" cy="540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Processes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017C968-13A8-DCB9-D735-603651A36725}"/>
              </a:ext>
            </a:extLst>
          </p:cNvPr>
          <p:cNvSpPr/>
          <p:nvPr/>
        </p:nvSpPr>
        <p:spPr>
          <a:xfrm>
            <a:off x="6191701" y="1336594"/>
            <a:ext cx="1531088" cy="540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Outputs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E80496A-2AAA-E002-25FC-FF99AB092687}"/>
              </a:ext>
            </a:extLst>
          </p:cNvPr>
          <p:cNvSpPr/>
          <p:nvPr/>
        </p:nvSpPr>
        <p:spPr>
          <a:xfrm>
            <a:off x="7984173" y="1333640"/>
            <a:ext cx="1531088" cy="540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Outcomes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15740AE-108C-B44C-27B0-7A6DD746F071}"/>
              </a:ext>
            </a:extLst>
          </p:cNvPr>
          <p:cNvSpPr/>
          <p:nvPr/>
        </p:nvSpPr>
        <p:spPr>
          <a:xfrm>
            <a:off x="9776645" y="1321969"/>
            <a:ext cx="1531088" cy="54085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Impacts</a:t>
            </a:r>
          </a:p>
        </p:txBody>
      </p:sp>
    </p:spTree>
    <p:extLst>
      <p:ext uri="{BB962C8B-B14F-4D97-AF65-F5344CB8AC3E}">
        <p14:creationId xmlns:p14="http://schemas.microsoft.com/office/powerpoint/2010/main" val="550986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11E8E-19CB-034F-3E4C-795494D13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D98F01-DC05-EFAE-A7A3-8135BCC26AA9}"/>
              </a:ext>
            </a:extLst>
          </p:cNvPr>
          <p:cNvSpPr txBox="1"/>
          <p:nvPr/>
        </p:nvSpPr>
        <p:spPr>
          <a:xfrm>
            <a:off x="294203" y="141087"/>
            <a:ext cx="11091530" cy="540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8000"/>
              </a:lnSpc>
              <a:spcAft>
                <a:spcPts val="8"/>
              </a:spcAft>
            </a:pPr>
            <a:r>
              <a:rPr lang="en-GB" sz="2800" kern="100" dirty="0">
                <a:solidFill>
                  <a:schemeClr val="bg1"/>
                </a:solidFill>
                <a:ea typeface="Aptos" panose="020B0004020202020204" pitchFamily="34" charset="0"/>
                <a:cs typeface="Calibri" panose="020F0502020204030204" pitchFamily="34" charset="0"/>
              </a:rPr>
              <a:t>T</a:t>
            </a:r>
            <a:r>
              <a:rPr lang="en-GB" sz="28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Calibri" panose="020F0502020204030204" pitchFamily="34" charset="0"/>
              </a:rPr>
              <a:t>he Finalised ToC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488CD3-14F2-3CF1-A46E-0D4232C75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975" y="6124738"/>
            <a:ext cx="3629025" cy="73326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BF6533F-6307-882C-26D8-DCA451867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687048"/>
              </p:ext>
            </p:extLst>
          </p:nvPr>
        </p:nvGraphicFramePr>
        <p:xfrm>
          <a:off x="563526" y="2165905"/>
          <a:ext cx="11015330" cy="32805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1601">
                  <a:extLst>
                    <a:ext uri="{9D8B030D-6E8A-4147-A177-3AD203B41FA5}">
                      <a16:colId xmlns:a16="http://schemas.microsoft.com/office/drawing/2014/main" val="3101816507"/>
                    </a:ext>
                  </a:extLst>
                </a:gridCol>
                <a:gridCol w="9243729">
                  <a:extLst>
                    <a:ext uri="{9D8B030D-6E8A-4147-A177-3AD203B41FA5}">
                      <a16:colId xmlns:a16="http://schemas.microsoft.com/office/drawing/2014/main" val="2950577683"/>
                    </a:ext>
                  </a:extLst>
                </a:gridCol>
              </a:tblGrid>
              <a:tr h="1614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buNone/>
                      </a:pPr>
                      <a:endParaRPr lang="en-GB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chemeClr val="tx1"/>
                          </a:solidFill>
                          <a:effectLst/>
                        </a:rPr>
                        <a:t>Outcomes: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GB" sz="1800" b="0" i="1" kern="100" dirty="0">
                          <a:solidFill>
                            <a:schemeClr val="tx1"/>
                          </a:solidFill>
                          <a:effectLst/>
                        </a:rPr>
                        <a:t>The measurable consequences of the inputs, process and outputs towards the delivery of the four aims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8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</a:rPr>
                        <a:t>Population health improvement and wellbeing: E.g. Reduced health risk scores / measures of improved population health / improved access for under-served populations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</a:rPr>
                        <a:t>Workforce: E.g. Wellbeing / career progression / reduced absenteeism / reduced turnover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</a:rPr>
                        <a:t>Students: E.g. Wellbeing / Progression / Pipeline into employment / Retention in the locality / community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</a:rPr>
                        <a:t>Health and care system: E.g. Fewer/Shorter A&amp;E attendances / fewer hospital (re)admissions / shorter length of stay in hospital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</a:rPr>
                        <a:t>Wider economy: E.g. Improved labour force participation / workforce productivity / informal contributions (volunteering, caring)</a:t>
                      </a:r>
                      <a:endParaRPr lang="en-GB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533862"/>
                  </a:ext>
                </a:extLst>
              </a:tr>
            </a:tbl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B90DC38E-1199-9A38-44DB-1FD9895239C9}"/>
              </a:ext>
            </a:extLst>
          </p:cNvPr>
          <p:cNvSpPr/>
          <p:nvPr/>
        </p:nvSpPr>
        <p:spPr>
          <a:xfrm>
            <a:off x="814285" y="1312346"/>
            <a:ext cx="1531088" cy="540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Issues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F34AD2C-8F95-2F00-47C6-2ADD8427AA66}"/>
              </a:ext>
            </a:extLst>
          </p:cNvPr>
          <p:cNvSpPr/>
          <p:nvPr/>
        </p:nvSpPr>
        <p:spPr>
          <a:xfrm>
            <a:off x="2606758" y="1312346"/>
            <a:ext cx="1531088" cy="540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Inputs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8AD6CC2-5390-71CE-F15F-9F34F9757CE5}"/>
              </a:ext>
            </a:extLst>
          </p:cNvPr>
          <p:cNvSpPr/>
          <p:nvPr/>
        </p:nvSpPr>
        <p:spPr>
          <a:xfrm>
            <a:off x="4399229" y="1333640"/>
            <a:ext cx="1531088" cy="540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Processes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07BFAF6-052E-CE83-2D28-452F1CB7EDA2}"/>
              </a:ext>
            </a:extLst>
          </p:cNvPr>
          <p:cNvSpPr/>
          <p:nvPr/>
        </p:nvSpPr>
        <p:spPr>
          <a:xfrm>
            <a:off x="6191701" y="1336594"/>
            <a:ext cx="1531088" cy="540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Outputs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5BD5517-CB26-2F5C-619C-C1C879C8BF97}"/>
              </a:ext>
            </a:extLst>
          </p:cNvPr>
          <p:cNvSpPr/>
          <p:nvPr/>
        </p:nvSpPr>
        <p:spPr>
          <a:xfrm>
            <a:off x="7984173" y="1333640"/>
            <a:ext cx="1531088" cy="54085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Outcomes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DE8D9D0-1160-A539-1002-F9E71308342E}"/>
              </a:ext>
            </a:extLst>
          </p:cNvPr>
          <p:cNvSpPr/>
          <p:nvPr/>
        </p:nvSpPr>
        <p:spPr>
          <a:xfrm>
            <a:off x="9776645" y="1321969"/>
            <a:ext cx="1531088" cy="540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Impacts</a:t>
            </a:r>
          </a:p>
        </p:txBody>
      </p:sp>
    </p:spTree>
    <p:extLst>
      <p:ext uri="{BB962C8B-B14F-4D97-AF65-F5344CB8AC3E}">
        <p14:creationId xmlns:p14="http://schemas.microsoft.com/office/powerpoint/2010/main" val="3934307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88253-FB00-1F07-E54F-B3C9FE00D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48CFC4-37DF-22EE-A2D4-FFFC1B0B6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975" y="6124738"/>
            <a:ext cx="3629025" cy="7332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78AD9B6-F331-932A-1DAD-BD1F25A92D48}"/>
              </a:ext>
            </a:extLst>
          </p:cNvPr>
          <p:cNvSpPr txBox="1"/>
          <p:nvPr/>
        </p:nvSpPr>
        <p:spPr>
          <a:xfrm>
            <a:off x="265814" y="224474"/>
            <a:ext cx="9229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Projection – from Formative to Summative 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EBAD609-15D6-EFC7-1A41-3399B3082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3665" y="2220901"/>
            <a:ext cx="75438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Link </a:t>
            </a:r>
            <a:r>
              <a:rPr lang="en-GB" altLang="en-US" sz="1600" i="1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experimental what works evidence for the future </a:t>
            </a:r>
            <a:r>
              <a:rPr lang="en-GB" altLang="en-US" sz="1600" i="1" dirty="0" err="1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lanscape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1167F6-F185-A216-ABEF-C99E1B6AD330}"/>
              </a:ext>
            </a:extLst>
          </p:cNvPr>
          <p:cNvSpPr txBox="1"/>
          <p:nvPr/>
        </p:nvSpPr>
        <p:spPr>
          <a:xfrm>
            <a:off x="2844297" y="3411620"/>
            <a:ext cx="60977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6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Inform /Influence funders and decision makers</a:t>
            </a:r>
            <a:endParaRPr lang="en-GB" sz="16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70C07D-4910-0F2F-9840-8A379E678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607" y="3411620"/>
            <a:ext cx="888885" cy="8262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7AB20C-ECA7-A88F-34A9-3DDB57E6A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607" y="4980666"/>
            <a:ext cx="826207" cy="8262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C429F5-007E-EFA0-4DAE-C9C5AA071F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8608" y="1842575"/>
            <a:ext cx="864634" cy="82620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371D772-E408-387F-0791-B6A45379BFCF}"/>
              </a:ext>
            </a:extLst>
          </p:cNvPr>
          <p:cNvSpPr txBox="1"/>
          <p:nvPr/>
        </p:nvSpPr>
        <p:spPr>
          <a:xfrm>
            <a:off x="2844297" y="4832712"/>
            <a:ext cx="6097772" cy="346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i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Assessing </a:t>
            </a:r>
            <a:r>
              <a:rPr lang="en-GB" sz="16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overall effectiveness </a:t>
            </a:r>
            <a:r>
              <a:rPr lang="en-GB" sz="1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 the Anchor investment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E25589-C428-10BD-9A69-533D5F40E3B6}"/>
              </a:ext>
            </a:extLst>
          </p:cNvPr>
          <p:cNvSpPr txBox="1"/>
          <p:nvPr/>
        </p:nvSpPr>
        <p:spPr>
          <a:xfrm>
            <a:off x="928577" y="851072"/>
            <a:ext cx="5248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What might this look like?</a:t>
            </a:r>
          </a:p>
        </p:txBody>
      </p:sp>
    </p:spTree>
    <p:extLst>
      <p:ext uri="{BB962C8B-B14F-4D97-AF65-F5344CB8AC3E}">
        <p14:creationId xmlns:p14="http://schemas.microsoft.com/office/powerpoint/2010/main" val="1894873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0C544-30F5-72A9-D322-DEFEB7C04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EPIIC in the changing political and policy agenda and </a:t>
            </a:r>
            <a:r>
              <a:rPr lang="en-GB" dirty="0" err="1"/>
              <a:t>ToC</a:t>
            </a:r>
            <a:r>
              <a:rPr lang="en-GB" dirty="0"/>
              <a:t> for the next phase of EPIIC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A7CF1-99EB-987B-8C19-FE0DE77BB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Build on the experimental phase  of EPIIC – that offered a unique opportunity to forge a new, robust model of Health/HEI collaborative working</a:t>
            </a:r>
          </a:p>
          <a:p>
            <a:r>
              <a:rPr lang="en-GB" dirty="0"/>
              <a:t>Formative evaluation demonstrates that EPIIC and its projects  form a well-positioned, working platform to respond to the change agenda e.g.: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Developing the new workforce needed to deliver the new agenda</a:t>
            </a:r>
          </a:p>
          <a:p>
            <a:pPr lvl="1"/>
            <a:r>
              <a:rPr lang="en-GB" dirty="0"/>
              <a:t>Focus on underserved communities </a:t>
            </a:r>
          </a:p>
          <a:p>
            <a:pPr lvl="1"/>
            <a:r>
              <a:rPr lang="en-GB" dirty="0"/>
              <a:t>Embedded across East of England </a:t>
            </a:r>
          </a:p>
          <a:p>
            <a:pPr lvl="1"/>
            <a:r>
              <a:rPr lang="en-GB" dirty="0"/>
              <a:t>Switch to primary from secondary care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7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61F52-CEB5-D728-30C7-CF8E9B58F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will the Summative evaluation inform EPIIC and its </a:t>
            </a:r>
            <a:r>
              <a:rPr lang="en-GB" dirty="0" err="1"/>
              <a:t>ToC</a:t>
            </a:r>
            <a:r>
              <a:rPr lang="en-GB" dirty="0"/>
              <a:t> as the partnership develops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7B9ED-C6EC-A35B-487C-93F2EB2D2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Distil ‘what works’ in the EPIIC model, e.g.: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 Experimental phase </a:t>
            </a:r>
          </a:p>
          <a:p>
            <a:pPr lvl="1"/>
            <a:r>
              <a:rPr lang="en-GB" dirty="0"/>
              <a:t>Governance models  </a:t>
            </a:r>
          </a:p>
          <a:p>
            <a:pPr lvl="1"/>
            <a:r>
              <a:rPr lang="en-GB" dirty="0"/>
              <a:t>Measuring outcomes and impacts</a:t>
            </a:r>
          </a:p>
          <a:p>
            <a:pPr lvl="1"/>
            <a:r>
              <a:rPr lang="en-GB" dirty="0"/>
              <a:t>Delivery  projects </a:t>
            </a:r>
          </a:p>
          <a:p>
            <a:pPr lvl="1"/>
            <a:r>
              <a:rPr lang="en-GB" dirty="0"/>
              <a:t>Partnership for progress in East of England</a:t>
            </a:r>
          </a:p>
          <a:p>
            <a:pPr lvl="1"/>
            <a:r>
              <a:rPr lang="en-GB" dirty="0"/>
              <a:t>Fleetness &amp; flexibility</a:t>
            </a:r>
          </a:p>
          <a:p>
            <a:pPr lvl="1"/>
            <a:r>
              <a:rPr lang="en-GB" dirty="0"/>
              <a:t>Complex system navigation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827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57F63-1174-8A0A-EA3F-E0035B9E1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A10C54-2E13-8DF9-C620-A0AF2098A4AE}"/>
              </a:ext>
            </a:extLst>
          </p:cNvPr>
          <p:cNvSpPr txBox="1"/>
          <p:nvPr/>
        </p:nvSpPr>
        <p:spPr>
          <a:xfrm>
            <a:off x="267407" y="129983"/>
            <a:ext cx="9136027" cy="536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8000"/>
              </a:lnSpc>
              <a:spcAft>
                <a:spcPts val="8"/>
              </a:spcAft>
            </a:pPr>
            <a:r>
              <a:rPr lang="en-GB" sz="2800" kern="100" dirty="0">
                <a:solidFill>
                  <a:schemeClr val="bg1"/>
                </a:solidFill>
                <a:ea typeface="Aptos" panose="020B0004020202020204" pitchFamily="34" charset="0"/>
                <a:cs typeface="Calibri" panose="020F0502020204030204" pitchFamily="34" charset="0"/>
              </a:rPr>
              <a:t>What have we done so far?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846DCA-991C-D480-F8CF-9FDC21930FB2}"/>
              </a:ext>
            </a:extLst>
          </p:cNvPr>
          <p:cNvSpPr txBox="1"/>
          <p:nvPr/>
        </p:nvSpPr>
        <p:spPr>
          <a:xfrm>
            <a:off x="527110" y="1091570"/>
            <a:ext cx="10332720" cy="5216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Importantly - Worked with the EPIIC members to co-create the evaluation.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400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 interlocking levels in the evaluation - Macro / Meso / Micro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Key activities: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Conducted interviews with the HEIs / Partnerships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Undertaken surveys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Focus Groups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Workshops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Economic evaluation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Case studies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Developed Meso / Micro level ToCs / LMs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Moving from a ‘formative’ to a ‘summative’ evaluation </a:t>
            </a:r>
            <a:endParaRPr lang="en-GB" sz="2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695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B47B9-FD34-A9D2-5417-6E6F94396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ABEE15-A0A8-3CE4-8B90-7393BDD68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975" y="6124738"/>
            <a:ext cx="3629025" cy="7332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BA6243-78C1-59B2-250B-83A60CB4D4D9}"/>
              </a:ext>
            </a:extLst>
          </p:cNvPr>
          <p:cNvSpPr txBox="1"/>
          <p:nvPr/>
        </p:nvSpPr>
        <p:spPr>
          <a:xfrm>
            <a:off x="494831" y="293918"/>
            <a:ext cx="93956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</a:rPr>
              <a:t>Formative  v Summative evaluation?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51A7D5-AF74-2341-FDCD-76A8C3ABAD5E}"/>
              </a:ext>
            </a:extLst>
          </p:cNvPr>
          <p:cNvSpPr txBox="1"/>
          <p:nvPr/>
        </p:nvSpPr>
        <p:spPr>
          <a:xfrm>
            <a:off x="1005194" y="1039503"/>
            <a:ext cx="10835778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effectLst/>
                <a:ea typeface="Segoe UI" panose="020B0502040204020203" pitchFamily="34" charset="0"/>
              </a:rPr>
              <a:t>At this stage Formative: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/>
              </a:solidFill>
              <a:ea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effectLst/>
                <a:ea typeface="Segoe UI" panose="020B0502040204020203" pitchFamily="34" charset="0"/>
              </a:rPr>
              <a:t>Formative</a:t>
            </a:r>
            <a:r>
              <a:rPr lang="en-GB" b="1" dirty="0">
                <a:solidFill>
                  <a:schemeClr val="bg1"/>
                </a:solidFill>
                <a:ea typeface="Segoe UI" panose="020B0502040204020203" pitchFamily="34" charset="0"/>
              </a:rPr>
              <a:t> evaluation because:</a:t>
            </a:r>
            <a:r>
              <a:rPr lang="en-GB" b="1" dirty="0">
                <a:solidFill>
                  <a:schemeClr val="bg1"/>
                </a:solidFill>
                <a:effectLst/>
                <a:ea typeface="Segoe UI" panose="020B0502040204020203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ea typeface="Segoe UI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ffectLst/>
                <a:ea typeface="Segoe UI" panose="020B0502040204020203" pitchFamily="34" charset="0"/>
              </a:rPr>
              <a:t>The HEI Anchors are complex, and in various stages of development.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ffectLst/>
                <a:ea typeface="Segoe UI" panose="020B0502040204020203" pitchFamily="34" charset="0"/>
              </a:rPr>
              <a:t>The HEI Anchor project is in varying stages of development, making it essential to focus on understanding and refining processes.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ffectLst/>
                <a:ea typeface="Segoe UI" panose="020B0502040204020203" pitchFamily="34" charset="0"/>
              </a:rPr>
              <a:t>Our goal is to identify key processes and potential outcomes before moving toward a more impact-focused evaluation.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ea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effectLst/>
                <a:ea typeface="Segoe UI" panose="020B0502040204020203" pitchFamily="34" charset="0"/>
              </a:rPr>
              <a:t>Purpose of the formative evaluation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ea typeface="Segoe UI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a typeface="Segoe UI" panose="020B0502040204020203" pitchFamily="34" charset="0"/>
              </a:rPr>
              <a:t>To explore the process, early findings, and prospective value.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a typeface="Segoe UI" panose="020B0502040204020203" pitchFamily="34" charset="0"/>
              </a:rPr>
              <a:t>To shape KPIs and measures that will serve as a foundation for future summative evaluation.</a:t>
            </a:r>
            <a:endParaRPr lang="en-GB" dirty="0">
              <a:solidFill>
                <a:schemeClr val="bg1"/>
              </a:solidFill>
              <a:effectLst/>
              <a:ea typeface="Segoe UI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a typeface="Segoe UI" panose="020B0502040204020203" pitchFamily="34" charset="0"/>
              </a:rPr>
              <a:t>To feedback evidence of the extent to which key issues have been addressed</a:t>
            </a:r>
          </a:p>
          <a:p>
            <a:pPr lvl="1"/>
            <a:endParaRPr lang="en-GB" dirty="0">
              <a:solidFill>
                <a:schemeClr val="bg1"/>
              </a:solidFill>
              <a:ea typeface="Segoe UI" panose="020B0502040204020203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effectLst/>
                <a:ea typeface="Segoe UI" panose="020B0502040204020203" pitchFamily="34" charset="0"/>
              </a:rPr>
              <a:t>Outputs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ea typeface="Segoe UI" panose="020B0502040204020203" pitchFamily="34" charset="0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a typeface="Segoe UI" panose="020B0502040204020203" pitchFamily="34" charset="0"/>
              </a:rPr>
              <a:t>Final report / exec summary / supporting annexes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ffectLst/>
                <a:ea typeface="Segoe UI" panose="020B0502040204020203" pitchFamily="34" charset="0"/>
              </a:rPr>
              <a:t>Co-created </a:t>
            </a:r>
            <a:r>
              <a:rPr lang="en-GB" dirty="0">
                <a:solidFill>
                  <a:schemeClr val="bg1"/>
                </a:solidFill>
                <a:ea typeface="Segoe UI" panose="020B0502040204020203" pitchFamily="34" charset="0"/>
              </a:rPr>
              <a:t>M</a:t>
            </a:r>
            <a:r>
              <a:rPr lang="en-GB" dirty="0">
                <a:solidFill>
                  <a:schemeClr val="bg1"/>
                </a:solidFill>
                <a:effectLst/>
                <a:ea typeface="Segoe UI" panose="020B0502040204020203" pitchFamily="34" charset="0"/>
              </a:rPr>
              <a:t>acro ToC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ffectLst/>
                <a:ea typeface="Segoe UI" panose="020B0502040204020203" pitchFamily="34" charset="0"/>
              </a:rPr>
              <a:t>In addition – Meso level ToCs / Case Studies </a:t>
            </a:r>
          </a:p>
        </p:txBody>
      </p:sp>
    </p:spTree>
    <p:extLst>
      <p:ext uri="{BB962C8B-B14F-4D97-AF65-F5344CB8AC3E}">
        <p14:creationId xmlns:p14="http://schemas.microsoft.com/office/powerpoint/2010/main" val="2786648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D035D-1B83-0D6C-A8F6-FEC645E7F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967B85B0-F4D8-1F2A-FFE8-2F7AE5CDADE8}"/>
              </a:ext>
            </a:extLst>
          </p:cNvPr>
          <p:cNvSpPr txBox="1">
            <a:spLocks/>
          </p:cNvSpPr>
          <p:nvPr/>
        </p:nvSpPr>
        <p:spPr>
          <a:xfrm>
            <a:off x="424413" y="344254"/>
            <a:ext cx="6870412" cy="761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0" dirty="0"/>
              <a:t>Why a Theory of Change?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8767C4-5C17-6E58-C19C-E59F3EC11D04}"/>
              </a:ext>
            </a:extLst>
          </p:cNvPr>
          <p:cNvSpPr txBox="1"/>
          <p:nvPr/>
        </p:nvSpPr>
        <p:spPr>
          <a:xfrm>
            <a:off x="1578091" y="1182803"/>
            <a:ext cx="9227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framework for understanding, managing, and evaluating processes that lead to change.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1F1012-69C8-A6C0-A9FF-D6BC1FF73A1A}"/>
              </a:ext>
            </a:extLst>
          </p:cNvPr>
          <p:cNvSpPr txBox="1"/>
          <p:nvPr/>
        </p:nvSpPr>
        <p:spPr>
          <a:xfrm>
            <a:off x="1289283" y="1918080"/>
            <a:ext cx="10266447" cy="4356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Clarity and Focus</a:t>
            </a:r>
            <a:r>
              <a:rPr lang="en-GB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Defines objectives - ensures shared understanding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Strategic Planning</a:t>
            </a:r>
            <a:r>
              <a:rPr lang="en-GB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A roadmap for designing, implementing, and evaluating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Improves Design</a:t>
            </a:r>
            <a:r>
              <a:rPr lang="en-GB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Ensures interventions are well-aligned with desired outcomes and the steps leading to these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Communications</a:t>
            </a:r>
            <a:r>
              <a:rPr lang="en-GB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Can be used to communicate goals, process, and expected impact to stakeholders</a:t>
            </a:r>
            <a:endParaRPr lang="en-GB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Evaluation / learning</a:t>
            </a:r>
            <a:r>
              <a:rPr lang="en-GB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Includes a framework for measuring progress.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Stakeholder Engagement</a:t>
            </a:r>
            <a:r>
              <a:rPr lang="en-GB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It fosters collaboration - leading </a:t>
            </a:r>
            <a:r>
              <a:rPr lang="en-GB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en-GB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stronger partnerships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Sustainability</a:t>
            </a:r>
            <a:r>
              <a:rPr lang="en-GB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Links inputs to long-term impacts - helps ensure that outcomes are sustainable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Securing investment</a:t>
            </a:r>
            <a:r>
              <a:rPr lang="en-GB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Gives funders confidence that their resources will be used effectively and efficiently through demonstrating impact, credibility, alignment with priorities – increasing the likelihood of continuous / future funding</a:t>
            </a:r>
          </a:p>
        </p:txBody>
      </p:sp>
    </p:spTree>
    <p:extLst>
      <p:ext uri="{BB962C8B-B14F-4D97-AF65-F5344CB8AC3E}">
        <p14:creationId xmlns:p14="http://schemas.microsoft.com/office/powerpoint/2010/main" val="2098987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1F22A-DF0C-BDE1-2004-40AF8BE67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A7B927-160F-DF7A-10FA-299287769E18}"/>
              </a:ext>
            </a:extLst>
          </p:cNvPr>
          <p:cNvSpPr txBox="1"/>
          <p:nvPr/>
        </p:nvSpPr>
        <p:spPr>
          <a:xfrm>
            <a:off x="294203" y="141087"/>
            <a:ext cx="11091530" cy="540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8000"/>
              </a:lnSpc>
              <a:spcAft>
                <a:spcPts val="8"/>
              </a:spcAft>
            </a:pPr>
            <a:r>
              <a:rPr lang="en-GB" sz="28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Calibri" panose="020F0502020204030204" pitchFamily="34" charset="0"/>
              </a:rPr>
              <a:t>Checklist - ensuring an effective ToC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3E453A-D327-7D16-F0B6-5C6E1DF4B1E7}"/>
              </a:ext>
            </a:extLst>
          </p:cNvPr>
          <p:cNvSpPr txBox="1"/>
          <p:nvPr/>
        </p:nvSpPr>
        <p:spPr>
          <a:xfrm>
            <a:off x="1561028" y="859058"/>
            <a:ext cx="103071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Check that the theory of change makes sense by asking yourself if it is: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b="1" i="1" dirty="0">
                <a:solidFill>
                  <a:schemeClr val="bg1"/>
                </a:solidFill>
              </a:rPr>
              <a:t>Meaningful: </a:t>
            </a:r>
            <a:r>
              <a:rPr lang="en-GB" dirty="0">
                <a:solidFill>
                  <a:schemeClr val="bg1"/>
                </a:solidFill>
              </a:rPr>
              <a:t>Does it describe the project / organisation accurately in ways that stakeholders agree with?</a:t>
            </a:r>
          </a:p>
          <a:p>
            <a:pPr marL="0" indent="0">
              <a:buNone/>
            </a:pPr>
            <a:endParaRPr lang="en-GB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b="1" i="1" dirty="0">
                <a:solidFill>
                  <a:schemeClr val="bg1"/>
                </a:solidFill>
              </a:rPr>
              <a:t>Well-defined: </a:t>
            </a:r>
            <a:r>
              <a:rPr lang="en-GB" dirty="0">
                <a:solidFill>
                  <a:schemeClr val="bg1"/>
                </a:solidFill>
              </a:rPr>
              <a:t>Is a clear audience, client or user group articulated? Is it clear what you do?</a:t>
            </a:r>
          </a:p>
          <a:p>
            <a:pPr marL="0" indent="0">
              <a:buNone/>
            </a:pPr>
            <a:endParaRPr lang="en-GB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b="1" i="1" dirty="0">
                <a:solidFill>
                  <a:schemeClr val="bg1"/>
                </a:solidFill>
              </a:rPr>
              <a:t>Comprehensible: </a:t>
            </a:r>
            <a:r>
              <a:rPr lang="en-GB" dirty="0">
                <a:solidFill>
                  <a:schemeClr val="bg1"/>
                </a:solidFill>
              </a:rPr>
              <a:t>Does it enable you to give someone the ‘two-minute story’ of what is being  done? Would a member of the public understand the theory?</a:t>
            </a:r>
          </a:p>
          <a:p>
            <a:pPr marL="0" indent="0">
              <a:buNone/>
            </a:pPr>
            <a:endParaRPr lang="en-GB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b="1" i="1" dirty="0">
                <a:solidFill>
                  <a:schemeClr val="bg1"/>
                </a:solidFill>
              </a:rPr>
              <a:t>Do-able: </a:t>
            </a:r>
            <a:r>
              <a:rPr lang="en-GB" dirty="0">
                <a:solidFill>
                  <a:schemeClr val="bg1"/>
                </a:solidFill>
              </a:rPr>
              <a:t>Are the services and activities likely to contribute to the desired outcomes and impact?</a:t>
            </a:r>
          </a:p>
          <a:p>
            <a:pPr marL="0" indent="0">
              <a:buNone/>
            </a:pPr>
            <a:endParaRPr lang="en-GB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b="1" i="1" dirty="0">
                <a:solidFill>
                  <a:schemeClr val="bg1"/>
                </a:solidFill>
              </a:rPr>
              <a:t>Plausible: </a:t>
            </a:r>
            <a:r>
              <a:rPr lang="en-GB" dirty="0">
                <a:solidFill>
                  <a:schemeClr val="bg1"/>
                </a:solidFill>
              </a:rPr>
              <a:t>Is it realistic? Does it take into account organisational / resource capacity? It should be something that the programme, project or organisation could really do, not just wish it could.</a:t>
            </a:r>
          </a:p>
          <a:p>
            <a:pPr marL="0" indent="0">
              <a:buNone/>
            </a:pPr>
            <a:endParaRPr lang="en-GB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b="1" i="1" dirty="0">
                <a:solidFill>
                  <a:schemeClr val="bg1"/>
                </a:solidFill>
              </a:rPr>
              <a:t>Credible: </a:t>
            </a:r>
            <a:r>
              <a:rPr lang="en-GB" dirty="0">
                <a:solidFill>
                  <a:schemeClr val="bg1"/>
                </a:solidFill>
              </a:rPr>
              <a:t>Are people outside your organisation likely to believe it? Is the evidence/measures of success you propose credible with stakeholders?</a:t>
            </a:r>
          </a:p>
          <a:p>
            <a:pPr marL="0" indent="0">
              <a:buNone/>
            </a:pPr>
            <a:endParaRPr lang="en-GB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b="1" i="1" dirty="0">
                <a:solidFill>
                  <a:schemeClr val="bg1"/>
                </a:solidFill>
              </a:rPr>
              <a:t>Testable: </a:t>
            </a:r>
            <a:r>
              <a:rPr lang="en-GB" dirty="0">
                <a:solidFill>
                  <a:schemeClr val="bg1"/>
                </a:solidFill>
              </a:rPr>
              <a:t>Can you test the theory through a series of testable hypotheses? All elements should be testable.            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104A0D-8138-159C-A2D7-D25073754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975" y="6124738"/>
            <a:ext cx="3629025" cy="7332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05CDB2-3AF7-5EA3-D897-463420C95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60" y="1257756"/>
            <a:ext cx="628650" cy="628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C051B7-523B-2F54-DD1A-409169895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60" y="2020740"/>
            <a:ext cx="476250" cy="476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F78212-EE64-A7D6-2BC7-5801830CED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511" y="2714258"/>
            <a:ext cx="591454" cy="5914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016B45-5B7E-B7C0-B37D-85158C80EF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314" y="3491449"/>
            <a:ext cx="476250" cy="4762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E1BD56-1A64-2AFD-7E5C-B8EC67EE4A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865" y="4158248"/>
            <a:ext cx="591454" cy="5914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7546532-FB67-A573-DD88-6E8EDD191F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865" y="4908935"/>
            <a:ext cx="591454" cy="5914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B6F7A26-9E90-A06E-F69B-A41F9DC366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107" y="5666358"/>
            <a:ext cx="733262" cy="7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73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9BE26-E631-A579-F696-C474D9C83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3DAF9D-0645-3B23-CDB2-46E1D990E91F}"/>
              </a:ext>
            </a:extLst>
          </p:cNvPr>
          <p:cNvSpPr txBox="1"/>
          <p:nvPr/>
        </p:nvSpPr>
        <p:spPr>
          <a:xfrm>
            <a:off x="294203" y="141087"/>
            <a:ext cx="11091530" cy="540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8000"/>
              </a:lnSpc>
              <a:spcAft>
                <a:spcPts val="8"/>
              </a:spcAft>
            </a:pPr>
            <a:r>
              <a:rPr lang="en-GB" sz="2800" kern="100" dirty="0">
                <a:solidFill>
                  <a:schemeClr val="bg1"/>
                </a:solidFill>
                <a:ea typeface="Aptos" panose="020B0004020202020204" pitchFamily="34" charset="0"/>
                <a:cs typeface="Calibri" panose="020F0502020204030204" pitchFamily="34" charset="0"/>
              </a:rPr>
              <a:t>T</a:t>
            </a:r>
            <a:r>
              <a:rPr lang="en-GB" sz="28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Calibri" panose="020F0502020204030204" pitchFamily="34" charset="0"/>
              </a:rPr>
              <a:t>he ToC template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E51C68-1A03-F1DB-5622-16BCC2807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975" y="6124738"/>
            <a:ext cx="3629025" cy="733262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B358096-38CF-6538-C4EB-449A4E6656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62747"/>
              </p:ext>
            </p:extLst>
          </p:nvPr>
        </p:nvGraphicFramePr>
        <p:xfrm>
          <a:off x="895828" y="1379292"/>
          <a:ext cx="9888280" cy="4518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3356">
                  <a:extLst>
                    <a:ext uri="{9D8B030D-6E8A-4147-A177-3AD203B41FA5}">
                      <a16:colId xmlns:a16="http://schemas.microsoft.com/office/drawing/2014/main" val="1130358194"/>
                    </a:ext>
                  </a:extLst>
                </a:gridCol>
                <a:gridCol w="1131396">
                  <a:extLst>
                    <a:ext uri="{9D8B030D-6E8A-4147-A177-3AD203B41FA5}">
                      <a16:colId xmlns:a16="http://schemas.microsoft.com/office/drawing/2014/main" val="1489865982"/>
                    </a:ext>
                  </a:extLst>
                </a:gridCol>
                <a:gridCol w="2325007">
                  <a:extLst>
                    <a:ext uri="{9D8B030D-6E8A-4147-A177-3AD203B41FA5}">
                      <a16:colId xmlns:a16="http://schemas.microsoft.com/office/drawing/2014/main" val="977941891"/>
                    </a:ext>
                  </a:extLst>
                </a:gridCol>
                <a:gridCol w="1407989">
                  <a:extLst>
                    <a:ext uri="{9D8B030D-6E8A-4147-A177-3AD203B41FA5}">
                      <a16:colId xmlns:a16="http://schemas.microsoft.com/office/drawing/2014/main" val="1608152681"/>
                    </a:ext>
                  </a:extLst>
                </a:gridCol>
                <a:gridCol w="1074126">
                  <a:extLst>
                    <a:ext uri="{9D8B030D-6E8A-4147-A177-3AD203B41FA5}">
                      <a16:colId xmlns:a16="http://schemas.microsoft.com/office/drawing/2014/main" val="1602067924"/>
                    </a:ext>
                  </a:extLst>
                </a:gridCol>
                <a:gridCol w="477127">
                  <a:extLst>
                    <a:ext uri="{9D8B030D-6E8A-4147-A177-3AD203B41FA5}">
                      <a16:colId xmlns:a16="http://schemas.microsoft.com/office/drawing/2014/main" val="3101741190"/>
                    </a:ext>
                  </a:extLst>
                </a:gridCol>
                <a:gridCol w="2109279">
                  <a:extLst>
                    <a:ext uri="{9D8B030D-6E8A-4147-A177-3AD203B41FA5}">
                      <a16:colId xmlns:a16="http://schemas.microsoft.com/office/drawing/2014/main" val="130089674"/>
                    </a:ext>
                  </a:extLst>
                </a:gridCol>
              </a:tblGrid>
              <a:tr h="1468673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Context / Situation</a:t>
                      </a:r>
                      <a:endParaRPr lang="en-GB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Capture the key factors that contextualise the situation</a:t>
                      </a:r>
                      <a:endParaRPr lang="en-GB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Aims</a:t>
                      </a:r>
                      <a:endParaRPr lang="en-GB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 are the ‘big ticket’ aims?</a:t>
                      </a:r>
                      <a:endParaRPr lang="en-GB" sz="1400" b="0" i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311133"/>
                  </a:ext>
                </a:extLst>
              </a:tr>
              <a:tr h="68671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Problem / Issue to be addressed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400" b="1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Inputs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400" b="1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Key Processes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400" b="1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Outputs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400" b="1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Outcomes</a:t>
                      </a:r>
                      <a:endParaRPr lang="en-GB" sz="1400" b="1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Impacts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400" b="1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515818"/>
                  </a:ext>
                </a:extLst>
              </a:tr>
              <a:tr h="2195955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i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main issues the investment is focused on tackling</a:t>
                      </a:r>
                      <a:endParaRPr lang="en-GB" sz="1400" b="0" i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i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i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resources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i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that will be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i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employed</a:t>
                      </a:r>
                      <a:endParaRPr lang="en-GB" sz="1400" i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i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i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Key facilitators for effective  delivery in line with the aims</a:t>
                      </a:r>
                      <a:endParaRPr lang="en-GB" sz="1400" i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i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i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Tangible measures of effective inputs and processes towards outcomes</a:t>
                      </a:r>
                      <a:endParaRPr lang="en-GB" sz="1400" i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i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i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measurable consequences of the inputs, process and outputs towards the delivery of the four aims</a:t>
                      </a:r>
                      <a:endParaRPr lang="en-GB" sz="1400" b="1" i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i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i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 will be the evidence of sustainable and lasting change of each of the aims?</a:t>
                      </a:r>
                      <a:endParaRPr lang="en-GB" sz="1400" i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74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399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0F643-D8DE-C507-9895-E5429BA9E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FBDFFC-4F8F-D5A4-0A52-660FFE03FBE4}"/>
              </a:ext>
            </a:extLst>
          </p:cNvPr>
          <p:cNvSpPr txBox="1"/>
          <p:nvPr/>
        </p:nvSpPr>
        <p:spPr>
          <a:xfrm>
            <a:off x="294203" y="141087"/>
            <a:ext cx="11091530" cy="540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8000"/>
              </a:lnSpc>
              <a:spcAft>
                <a:spcPts val="8"/>
              </a:spcAft>
            </a:pPr>
            <a:r>
              <a:rPr lang="en-GB" sz="2800" kern="100" dirty="0">
                <a:solidFill>
                  <a:schemeClr val="bg1"/>
                </a:solidFill>
                <a:ea typeface="Aptos" panose="020B0004020202020204" pitchFamily="34" charset="0"/>
                <a:cs typeface="Calibri" panose="020F0502020204030204" pitchFamily="34" charset="0"/>
              </a:rPr>
              <a:t>T</a:t>
            </a:r>
            <a:r>
              <a:rPr lang="en-GB" sz="28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Calibri" panose="020F0502020204030204" pitchFamily="34" charset="0"/>
              </a:rPr>
              <a:t>he Finalised EPIIC ToC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774779-EC55-BAB3-78A5-720943912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975" y="6124738"/>
            <a:ext cx="3629025" cy="73326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CC28B5-A7C1-4704-A0ED-7B21BED2CF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716700"/>
              </p:ext>
            </p:extLst>
          </p:nvPr>
        </p:nvGraphicFramePr>
        <p:xfrm>
          <a:off x="604284" y="1155173"/>
          <a:ext cx="10983432" cy="4786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0634">
                  <a:extLst>
                    <a:ext uri="{9D8B030D-6E8A-4147-A177-3AD203B41FA5}">
                      <a16:colId xmlns:a16="http://schemas.microsoft.com/office/drawing/2014/main" val="541740738"/>
                    </a:ext>
                  </a:extLst>
                </a:gridCol>
                <a:gridCol w="9612798">
                  <a:extLst>
                    <a:ext uri="{9D8B030D-6E8A-4147-A177-3AD203B41FA5}">
                      <a16:colId xmlns:a16="http://schemas.microsoft.com/office/drawing/2014/main" val="3214402830"/>
                    </a:ext>
                  </a:extLst>
                </a:gridCol>
              </a:tblGrid>
              <a:tr h="191706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</a:rPr>
                        <a:t>Context / Situation</a:t>
                      </a:r>
                      <a:endParaRPr lang="en-GB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endParaRPr lang="en-GB" sz="16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</a:rPr>
                        <a:t>Establishment of Integrated Care Systems and Integrated Care Boards as local partnerships that bring health and care organisations together to develop shared plans and joined-up services.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</a:rPr>
                        <a:t>Investment from NHSE to leverage the unique skills and experience of EPIIC / HEIs and associated funding in terms of their roles, to support and enable the ICSs to further achieve their goals.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</a:rPr>
                        <a:t>Challenge for EPIIC / HEIs to demonstrate the efficacy and particular contribution of HEIs as contributors to  Anchor Institutions.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</a:rPr>
                        <a:t>Opportunity for collaboration to solve high priority problems together and to leverage  innovation, research, knowledge exchange and education functions.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</a:rPr>
                        <a:t>Tapping into the opportunity to bring those different skills together in a more systematic and focused way.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</a:rPr>
                        <a:t>Through a partnership approach which leverages the unique contribution EPIIC / HEIs are able to make – as follows: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</a:rPr>
                        <a:t>Identifies and models innovation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</a:rPr>
                        <a:t>Underpins innovation with credible evidence-based research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</a:rPr>
                        <a:t>Orientates research / knowledge exchange to deliver practical outcomes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</a:rPr>
                        <a:t>Codifies evidence so that anyone can use it. 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None/>
                      </a:pPr>
                      <a:endParaRPr lang="en-GB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308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858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F2253-4FE9-EEEE-EFDD-855A375BF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61D7AB-4267-EC11-5D65-17EEEA5E9BA8}"/>
              </a:ext>
            </a:extLst>
          </p:cNvPr>
          <p:cNvSpPr txBox="1"/>
          <p:nvPr/>
        </p:nvSpPr>
        <p:spPr>
          <a:xfrm>
            <a:off x="294203" y="141087"/>
            <a:ext cx="11091530" cy="540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8000"/>
              </a:lnSpc>
              <a:spcAft>
                <a:spcPts val="8"/>
              </a:spcAft>
            </a:pPr>
            <a:r>
              <a:rPr lang="en-GB" sz="2800" kern="100" dirty="0">
                <a:solidFill>
                  <a:schemeClr val="bg1"/>
                </a:solidFill>
                <a:ea typeface="Aptos" panose="020B0004020202020204" pitchFamily="34" charset="0"/>
                <a:cs typeface="Calibri" panose="020F0502020204030204" pitchFamily="34" charset="0"/>
              </a:rPr>
              <a:t>T</a:t>
            </a:r>
            <a:r>
              <a:rPr lang="en-GB" sz="28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Calibri" panose="020F0502020204030204" pitchFamily="34" charset="0"/>
              </a:rPr>
              <a:t>he Finalised ToC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12B150-412D-D328-0485-7A18D1191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975" y="6124738"/>
            <a:ext cx="3629025" cy="73326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49DEF75-D591-35F8-A7B1-9629140552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483255"/>
              </p:ext>
            </p:extLst>
          </p:nvPr>
        </p:nvGraphicFramePr>
        <p:xfrm>
          <a:off x="1683489" y="1831791"/>
          <a:ext cx="8825022" cy="2880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7625">
                  <a:extLst>
                    <a:ext uri="{9D8B030D-6E8A-4147-A177-3AD203B41FA5}">
                      <a16:colId xmlns:a16="http://schemas.microsoft.com/office/drawing/2014/main" val="1723164215"/>
                    </a:ext>
                  </a:extLst>
                </a:gridCol>
                <a:gridCol w="7987397">
                  <a:extLst>
                    <a:ext uri="{9D8B030D-6E8A-4147-A177-3AD203B41FA5}">
                      <a16:colId xmlns:a16="http://schemas.microsoft.com/office/drawing/2014/main" val="1244860895"/>
                    </a:ext>
                  </a:extLst>
                </a:gridCol>
              </a:tblGrid>
              <a:tr h="191706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</a:rPr>
                        <a:t>Aims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457200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+mj-lt"/>
                        <a:buAutoNum type="arabicPeriod"/>
                      </a:pPr>
                      <a:endParaRPr lang="en-GB" sz="20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lvl="0" indent="-457200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en-GB" sz="2000" b="0" kern="100" dirty="0">
                          <a:solidFill>
                            <a:schemeClr val="tx1"/>
                          </a:solidFill>
                          <a:effectLst/>
                        </a:rPr>
                        <a:t>Improve outcomes in population health and healthcare</a:t>
                      </a:r>
                    </a:p>
                    <a:p>
                      <a:pPr marL="457200" lvl="0" indent="-457200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en-GB" sz="2000" b="0" kern="100" dirty="0">
                          <a:solidFill>
                            <a:schemeClr val="tx1"/>
                          </a:solidFill>
                          <a:effectLst/>
                        </a:rPr>
                        <a:t>Addressing  inequalities in outcomes, experience and access</a:t>
                      </a:r>
                    </a:p>
                    <a:p>
                      <a:pPr marL="457200" lvl="0" indent="-457200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en-GB" sz="2000" b="0" kern="100" dirty="0">
                          <a:solidFill>
                            <a:schemeClr val="tx1"/>
                          </a:solidFill>
                          <a:effectLst/>
                        </a:rPr>
                        <a:t>Enhance productivity and value for money</a:t>
                      </a:r>
                    </a:p>
                    <a:p>
                      <a:pPr marL="457200" lvl="0" indent="-457200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en-GB" sz="2000" b="0" kern="100" dirty="0">
                          <a:solidFill>
                            <a:schemeClr val="tx1"/>
                          </a:solidFill>
                          <a:effectLst/>
                        </a:rPr>
                        <a:t>Improved quality delivery in health and social care</a:t>
                      </a:r>
                    </a:p>
                    <a:p>
                      <a:pPr marL="457200" lvl="0" indent="-457200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en-GB" sz="2000" b="0" kern="100" dirty="0">
                          <a:solidFill>
                            <a:schemeClr val="tx1"/>
                          </a:solidFill>
                          <a:effectLst/>
                        </a:rPr>
                        <a:t>NHS / HEIs to support broader civic role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519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526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D3CF1-473A-13F1-220E-CD93935E3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A7F35B0-55AB-44FA-0906-1557C4E7A90C}"/>
              </a:ext>
            </a:extLst>
          </p:cNvPr>
          <p:cNvSpPr txBox="1"/>
          <p:nvPr/>
        </p:nvSpPr>
        <p:spPr>
          <a:xfrm>
            <a:off x="294203" y="141087"/>
            <a:ext cx="11091530" cy="540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8000"/>
              </a:lnSpc>
              <a:spcAft>
                <a:spcPts val="8"/>
              </a:spcAft>
            </a:pPr>
            <a:r>
              <a:rPr lang="en-GB" sz="2800" kern="100" dirty="0">
                <a:solidFill>
                  <a:schemeClr val="bg1"/>
                </a:solidFill>
                <a:ea typeface="Aptos" panose="020B0004020202020204" pitchFamily="34" charset="0"/>
                <a:cs typeface="Calibri" panose="020F0502020204030204" pitchFamily="34" charset="0"/>
              </a:rPr>
              <a:t>T</a:t>
            </a:r>
            <a:r>
              <a:rPr lang="en-GB" sz="28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Calibri" panose="020F0502020204030204" pitchFamily="34" charset="0"/>
              </a:rPr>
              <a:t>he Finalised ToC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56825-AA9B-A9D2-AE48-6D074EAB1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975" y="6124738"/>
            <a:ext cx="3629025" cy="73326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369C0F8-7F49-DCEC-F3C1-D2F69D8EBB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434840"/>
              </p:ext>
            </p:extLst>
          </p:nvPr>
        </p:nvGraphicFramePr>
        <p:xfrm>
          <a:off x="1513397" y="2046102"/>
          <a:ext cx="8833839" cy="3907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5626">
                  <a:extLst>
                    <a:ext uri="{9D8B030D-6E8A-4147-A177-3AD203B41FA5}">
                      <a16:colId xmlns:a16="http://schemas.microsoft.com/office/drawing/2014/main" val="779881853"/>
                    </a:ext>
                  </a:extLst>
                </a:gridCol>
                <a:gridCol w="7038213">
                  <a:extLst>
                    <a:ext uri="{9D8B030D-6E8A-4147-A177-3AD203B41FA5}">
                      <a16:colId xmlns:a16="http://schemas.microsoft.com/office/drawing/2014/main" val="458445012"/>
                    </a:ext>
                  </a:extLst>
                </a:gridCol>
              </a:tblGrid>
              <a:tr h="2047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GB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chemeClr val="tx1"/>
                          </a:solidFill>
                          <a:effectLst/>
                        </a:rPr>
                        <a:t>Issue to be addressed: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0" i="1" kern="100" dirty="0">
                          <a:solidFill>
                            <a:schemeClr val="tx1"/>
                          </a:solidFill>
                          <a:effectLst/>
                        </a:rPr>
                        <a:t>The main issues the investment is focused on tackling</a:t>
                      </a:r>
                      <a:endParaRPr lang="en-GB" sz="1800" b="0" i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endParaRPr lang="en-GB" sz="18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</a:rPr>
                        <a:t>Widening health inequalities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</a:rPr>
                        <a:t>Potential health damaging factors e.g., smoking, poor diet, and excessive alcohol consumption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</a:rPr>
                        <a:t>Unmet patient need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</a:rPr>
                        <a:t>Long treatment waiting lists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</a:rPr>
                        <a:t>Systemic issues e.g., workforce shortages, difficulties with recruitment / retention, underinvestment, outdated infrastructure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</a:rPr>
                        <a:t>Population and locality variances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</a:rPr>
                        <a:t>Navigating reform and the changing environment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</a:rPr>
                        <a:t>Cultural readiness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</a:rPr>
                        <a:t>Developing scalable and sustainable innovation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86950"/>
                  </a:ext>
                </a:extLst>
              </a:tr>
            </a:tbl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E4F466DF-28F1-8887-3753-C93216C7BE61}"/>
              </a:ext>
            </a:extLst>
          </p:cNvPr>
          <p:cNvSpPr/>
          <p:nvPr/>
        </p:nvSpPr>
        <p:spPr>
          <a:xfrm>
            <a:off x="814285" y="1312346"/>
            <a:ext cx="1531088" cy="54085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Issues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6D15EAD-4EBA-2036-0DB6-11DB7BB89406}"/>
              </a:ext>
            </a:extLst>
          </p:cNvPr>
          <p:cNvSpPr/>
          <p:nvPr/>
        </p:nvSpPr>
        <p:spPr>
          <a:xfrm>
            <a:off x="2606758" y="1312346"/>
            <a:ext cx="1531088" cy="540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Inputs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E919938-7053-9A3B-7FA9-D648B1A24345}"/>
              </a:ext>
            </a:extLst>
          </p:cNvPr>
          <p:cNvSpPr/>
          <p:nvPr/>
        </p:nvSpPr>
        <p:spPr>
          <a:xfrm>
            <a:off x="4399229" y="1333640"/>
            <a:ext cx="1531088" cy="540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Processes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4A6F558-4921-F3D5-4570-0B97C3DE73B2}"/>
              </a:ext>
            </a:extLst>
          </p:cNvPr>
          <p:cNvSpPr/>
          <p:nvPr/>
        </p:nvSpPr>
        <p:spPr>
          <a:xfrm>
            <a:off x="6191701" y="1336594"/>
            <a:ext cx="1531088" cy="540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Outputs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02EC96F-C05B-0E5E-1DF3-259FBDE80596}"/>
              </a:ext>
            </a:extLst>
          </p:cNvPr>
          <p:cNvSpPr/>
          <p:nvPr/>
        </p:nvSpPr>
        <p:spPr>
          <a:xfrm>
            <a:off x="7984173" y="1333640"/>
            <a:ext cx="1531088" cy="540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Outcomes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3FA023B-4AAC-4270-7FD9-999C1CB71CC6}"/>
              </a:ext>
            </a:extLst>
          </p:cNvPr>
          <p:cNvSpPr/>
          <p:nvPr/>
        </p:nvSpPr>
        <p:spPr>
          <a:xfrm>
            <a:off x="9776645" y="1321969"/>
            <a:ext cx="1531088" cy="5408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Impacts</a:t>
            </a:r>
          </a:p>
        </p:txBody>
      </p:sp>
    </p:spTree>
    <p:extLst>
      <p:ext uri="{BB962C8B-B14F-4D97-AF65-F5344CB8AC3E}">
        <p14:creationId xmlns:p14="http://schemas.microsoft.com/office/powerpoint/2010/main" val="3269041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FFFFFF"/>
      </a:dk1>
      <a:lt1>
        <a:srgbClr val="EAEBEC"/>
      </a:lt1>
      <a:dk2>
        <a:srgbClr val="2F2F81"/>
      </a:dk2>
      <a:lt2>
        <a:srgbClr val="462669"/>
      </a:lt2>
      <a:accent1>
        <a:srgbClr val="32598A"/>
      </a:accent1>
      <a:accent2>
        <a:srgbClr val="90278E"/>
      </a:accent2>
      <a:accent3>
        <a:srgbClr val="40C7D4"/>
      </a:accent3>
      <a:accent4>
        <a:srgbClr val="E968AF"/>
      </a:accent4>
      <a:accent5>
        <a:srgbClr val="86BE74"/>
      </a:accent5>
      <a:accent6>
        <a:srgbClr val="F9AF56"/>
      </a:accent6>
      <a:hlink>
        <a:srgbClr val="2F2F81"/>
      </a:hlink>
      <a:folHlink>
        <a:srgbClr val="40C7D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1603</Words>
  <Application>Microsoft Macintosh PowerPoint</Application>
  <PresentationFormat>Widescreen</PresentationFormat>
  <Paragraphs>267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Courier New</vt:lpstr>
      <vt:lpstr>Symbol</vt:lpstr>
      <vt:lpstr>Office Theme</vt:lpstr>
      <vt:lpstr>1_Office Theme</vt:lpstr>
      <vt:lpstr>East of England Evaluation of HEIs working to innovate across integrated care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EPIIC in the changing political and policy agenda and ToC for the next phase of EPIIC</vt:lpstr>
      <vt:lpstr>How will the Summative evaluation inform EPIIC and its ToC as the partnership develops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 of England Evaluation of HEIs working to innovate across integrated care systems</dc:title>
  <dc:creator>Jon Parry</dc:creator>
  <cp:lastModifiedBy>eddie kane</cp:lastModifiedBy>
  <cp:revision>12</cp:revision>
  <dcterms:created xsi:type="dcterms:W3CDTF">2024-10-29T10:38:04Z</dcterms:created>
  <dcterms:modified xsi:type="dcterms:W3CDTF">2025-03-18T17:00:06Z</dcterms:modified>
</cp:coreProperties>
</file>