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56" r:id="rId5"/>
    <p:sldId id="273" r:id="rId6"/>
    <p:sldId id="334" r:id="rId7"/>
    <p:sldId id="265" r:id="rId8"/>
    <p:sldId id="264" r:id="rId9"/>
    <p:sldId id="374" r:id="rId10"/>
    <p:sldId id="271" r:id="rId11"/>
    <p:sldId id="368" r:id="rId12"/>
    <p:sldId id="369" r:id="rId13"/>
    <p:sldId id="373" r:id="rId14"/>
    <p:sldId id="371" r:id="rId15"/>
    <p:sldId id="370" r:id="rId16"/>
    <p:sldId id="274" r:id="rId17"/>
    <p:sldId id="375" r:id="rId18"/>
    <p:sldId id="376" r:id="rId19"/>
    <p:sldId id="377" r:id="rId20"/>
    <p:sldId id="378" r:id="rId21"/>
    <p:sldId id="379" r:id="rId22"/>
    <p:sldId id="380" r:id="rId23"/>
    <p:sldId id="336"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sreen Ali" initials="NA" lastIdx="3" clrIdx="0">
    <p:extLst>
      <p:ext uri="{19B8F6BF-5375-455C-9EA6-DF929625EA0E}">
        <p15:presenceInfo xmlns:p15="http://schemas.microsoft.com/office/powerpoint/2012/main" userId="2df87b8bdbac70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5E99B-F8D0-4508-7B62-04C559D777A3}" v="24" dt="2024-05-10T15:53:06.160"/>
    <p1510:client id="{5C339F40-1334-4D99-0742-E3217F772630}" v="63" dt="2024-05-10T21:20:30.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6"/>
            </a:solidFill>
            <a:ln>
              <a:noFill/>
            </a:ln>
            <a:effectLst/>
          </c:spPr>
          <c:invertIfNegative val="0"/>
          <c:cat>
            <c:strRef>
              <c:f>Sheet1!$A$2:$A$5</c:f>
              <c:strCache>
                <c:ptCount val="4"/>
                <c:pt idx="0">
                  <c:v>Nursing is a female job</c:v>
                </c:pt>
                <c:pt idx="1">
                  <c:v>Nurses just follow the doctor's order</c:v>
                </c:pt>
                <c:pt idx="2">
                  <c:v>A job in health care is a relatively well-paid job.</c:v>
                </c:pt>
                <c:pt idx="3">
                  <c:v>A job in social care is a relatively well-paid job</c:v>
                </c:pt>
              </c:strCache>
            </c:strRef>
          </c:cat>
          <c:val>
            <c:numRef>
              <c:f>Sheet1!$B$2:$B$5</c:f>
              <c:numCache>
                <c:formatCode>General</c:formatCode>
                <c:ptCount val="4"/>
                <c:pt idx="0">
                  <c:v>2.48</c:v>
                </c:pt>
                <c:pt idx="1">
                  <c:v>2.67</c:v>
                </c:pt>
                <c:pt idx="2">
                  <c:v>2.99</c:v>
                </c:pt>
                <c:pt idx="3">
                  <c:v>2.91</c:v>
                </c:pt>
              </c:numCache>
            </c:numRef>
          </c:val>
          <c:extLst>
            <c:ext xmlns:c16="http://schemas.microsoft.com/office/drawing/2014/chart" uri="{C3380CC4-5D6E-409C-BE32-E72D297353CC}">
              <c16:uniqueId val="{00000000-5EAC-4AD9-8631-9C199DD7C101}"/>
            </c:ext>
          </c:extLst>
        </c:ser>
        <c:ser>
          <c:idx val="1"/>
          <c:order val="1"/>
          <c:tx>
            <c:strRef>
              <c:f>Sheet1!$C$1</c:f>
              <c:strCache>
                <c:ptCount val="1"/>
                <c:pt idx="0">
                  <c:v>Post</c:v>
                </c:pt>
              </c:strCache>
            </c:strRef>
          </c:tx>
          <c:spPr>
            <a:solidFill>
              <a:schemeClr val="accent5"/>
            </a:solidFill>
            <a:ln>
              <a:noFill/>
            </a:ln>
            <a:effectLst/>
          </c:spPr>
          <c:invertIfNegative val="0"/>
          <c:cat>
            <c:strRef>
              <c:f>Sheet1!$A$2:$A$5</c:f>
              <c:strCache>
                <c:ptCount val="4"/>
                <c:pt idx="0">
                  <c:v>Nursing is a female job</c:v>
                </c:pt>
                <c:pt idx="1">
                  <c:v>Nurses just follow the doctor's order</c:v>
                </c:pt>
                <c:pt idx="2">
                  <c:v>A job in health care is a relatively well-paid job.</c:v>
                </c:pt>
                <c:pt idx="3">
                  <c:v>A job in social care is a relatively well-paid job</c:v>
                </c:pt>
              </c:strCache>
            </c:strRef>
          </c:cat>
          <c:val>
            <c:numRef>
              <c:f>Sheet1!$C$2:$C$5</c:f>
              <c:numCache>
                <c:formatCode>General</c:formatCode>
                <c:ptCount val="4"/>
                <c:pt idx="0">
                  <c:v>2</c:v>
                </c:pt>
                <c:pt idx="1">
                  <c:v>2.29</c:v>
                </c:pt>
                <c:pt idx="2">
                  <c:v>3.62</c:v>
                </c:pt>
                <c:pt idx="3">
                  <c:v>3.64</c:v>
                </c:pt>
              </c:numCache>
            </c:numRef>
          </c:val>
          <c:extLst>
            <c:ext xmlns:c16="http://schemas.microsoft.com/office/drawing/2014/chart" uri="{C3380CC4-5D6E-409C-BE32-E72D297353CC}">
              <c16:uniqueId val="{00000001-5EAC-4AD9-8631-9C199DD7C101}"/>
            </c:ext>
          </c:extLst>
        </c:ser>
        <c:dLbls>
          <c:showLegendKey val="0"/>
          <c:showVal val="0"/>
          <c:showCatName val="0"/>
          <c:showSerName val="0"/>
          <c:showPercent val="0"/>
          <c:showBubbleSize val="0"/>
        </c:dLbls>
        <c:gapWidth val="219"/>
        <c:overlap val="-27"/>
        <c:axId val="1774104383"/>
        <c:axId val="740286911"/>
      </c:barChart>
      <c:catAx>
        <c:axId val="17741043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740286911"/>
        <c:crosses val="autoZero"/>
        <c:auto val="1"/>
        <c:lblAlgn val="ctr"/>
        <c:lblOffset val="100"/>
        <c:noMultiLvlLbl val="0"/>
      </c:catAx>
      <c:valAx>
        <c:axId val="740286911"/>
        <c:scaling>
          <c:orientation val="minMax"/>
        </c:scaling>
        <c:delete val="1"/>
        <c:axPos val="l"/>
        <c:numFmt formatCode="General" sourceLinked="1"/>
        <c:majorTickMark val="out"/>
        <c:minorTickMark val="none"/>
        <c:tickLblPos val="nextTo"/>
        <c:crossAx val="177410438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Are you familiar with the range of health care jobs available?</c:v>
                </c:pt>
                <c:pt idx="1">
                  <c:v>Are you familiar with the range of social care jobs available?</c:v>
                </c:pt>
                <c:pt idx="2">
                  <c:v>Do you feel confident in promoting healthcare as a career option to a family member or friend?</c:v>
                </c:pt>
                <c:pt idx="3">
                  <c:v>Do you feel confident in promoting social care as a career option to a family member or friend?</c:v>
                </c:pt>
              </c:strCache>
            </c:strRef>
          </c:cat>
          <c:val>
            <c:numRef>
              <c:f>Sheet1!$B$2:$B$5</c:f>
              <c:numCache>
                <c:formatCode>0.00%</c:formatCode>
                <c:ptCount val="4"/>
                <c:pt idx="0">
                  <c:v>0.70899999999999996</c:v>
                </c:pt>
                <c:pt idx="1">
                  <c:v>0.59499999999999997</c:v>
                </c:pt>
                <c:pt idx="2">
                  <c:v>0.81899999999999995</c:v>
                </c:pt>
                <c:pt idx="3">
                  <c:v>0.75700000000000001</c:v>
                </c:pt>
              </c:numCache>
            </c:numRef>
          </c:val>
          <c:extLst>
            <c:ext xmlns:c16="http://schemas.microsoft.com/office/drawing/2014/chart" uri="{C3380CC4-5D6E-409C-BE32-E72D297353CC}">
              <c16:uniqueId val="{00000000-6BCF-4117-A47C-F88390F81316}"/>
            </c:ext>
          </c:extLst>
        </c:ser>
        <c:ser>
          <c:idx val="1"/>
          <c:order val="1"/>
          <c:tx>
            <c:strRef>
              <c:f>Sheet1!$C$1</c:f>
              <c:strCache>
                <c:ptCount val="1"/>
                <c:pt idx="0">
                  <c:v>Post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Are you familiar with the range of health care jobs available?</c:v>
                </c:pt>
                <c:pt idx="1">
                  <c:v>Are you familiar with the range of social care jobs available?</c:v>
                </c:pt>
                <c:pt idx="2">
                  <c:v>Do you feel confident in promoting healthcare as a career option to a family member or friend?</c:v>
                </c:pt>
                <c:pt idx="3">
                  <c:v>Do you feel confident in promoting social care as a career option to a family member or friend?</c:v>
                </c:pt>
              </c:strCache>
            </c:strRef>
          </c:cat>
          <c:val>
            <c:numRef>
              <c:f>Sheet1!$C$2:$C$5</c:f>
              <c:numCache>
                <c:formatCode>0.00%</c:formatCode>
                <c:ptCount val="4"/>
                <c:pt idx="0">
                  <c:v>0.95</c:v>
                </c:pt>
                <c:pt idx="1">
                  <c:v>0.88600000000000001</c:v>
                </c:pt>
                <c:pt idx="2">
                  <c:v>0.93100000000000005</c:v>
                </c:pt>
                <c:pt idx="3">
                  <c:v>0.89</c:v>
                </c:pt>
              </c:numCache>
            </c:numRef>
          </c:val>
          <c:extLst>
            <c:ext xmlns:c16="http://schemas.microsoft.com/office/drawing/2014/chart" uri="{C3380CC4-5D6E-409C-BE32-E72D297353CC}">
              <c16:uniqueId val="{00000001-6BCF-4117-A47C-F88390F81316}"/>
            </c:ext>
          </c:extLst>
        </c:ser>
        <c:dLbls>
          <c:dLblPos val="outEnd"/>
          <c:showLegendKey val="0"/>
          <c:showVal val="1"/>
          <c:showCatName val="0"/>
          <c:showSerName val="0"/>
          <c:showPercent val="0"/>
          <c:showBubbleSize val="0"/>
        </c:dLbls>
        <c:gapWidth val="219"/>
        <c:overlap val="-27"/>
        <c:axId val="1117019135"/>
        <c:axId val="1472462783"/>
      </c:barChart>
      <c:catAx>
        <c:axId val="111701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1472462783"/>
        <c:crosses val="autoZero"/>
        <c:auto val="1"/>
        <c:lblAlgn val="ctr"/>
        <c:lblOffset val="100"/>
        <c:noMultiLvlLbl val="0"/>
      </c:catAx>
      <c:valAx>
        <c:axId val="1472462783"/>
        <c:scaling>
          <c:orientation val="minMax"/>
        </c:scaling>
        <c:delete val="1"/>
        <c:axPos val="l"/>
        <c:numFmt formatCode="0.00%" sourceLinked="1"/>
        <c:majorTickMark val="none"/>
        <c:minorTickMark val="none"/>
        <c:tickLblPos val="nextTo"/>
        <c:crossAx val="111701913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 you think there are good career promotions in health care jobs?</c:v>
                </c:pt>
                <c:pt idx="1">
                  <c:v>Do you think there are good career promotions in social care jobs?</c:v>
                </c:pt>
                <c:pt idx="2">
                  <c:v>Do you think that health care jobs are well-paid with high salaries?</c:v>
                </c:pt>
                <c:pt idx="3">
                  <c:v>Do you think that social care jobs are well-paid with high salaries?</c:v>
                </c:pt>
              </c:strCache>
            </c:strRef>
          </c:cat>
          <c:val>
            <c:numRef>
              <c:f>Sheet1!$B$2:$B$5</c:f>
              <c:numCache>
                <c:formatCode>0.00%</c:formatCode>
                <c:ptCount val="4"/>
                <c:pt idx="0">
                  <c:v>0.8</c:v>
                </c:pt>
                <c:pt idx="1">
                  <c:v>0.69799999999999995</c:v>
                </c:pt>
                <c:pt idx="2">
                  <c:v>0.441</c:v>
                </c:pt>
                <c:pt idx="3">
                  <c:v>0.377</c:v>
                </c:pt>
              </c:numCache>
            </c:numRef>
          </c:val>
          <c:extLst>
            <c:ext xmlns:c16="http://schemas.microsoft.com/office/drawing/2014/chart" uri="{C3380CC4-5D6E-409C-BE32-E72D297353CC}">
              <c16:uniqueId val="{00000000-C456-4147-86B1-56642D51534D}"/>
            </c:ext>
          </c:extLst>
        </c:ser>
        <c:ser>
          <c:idx val="1"/>
          <c:order val="1"/>
          <c:tx>
            <c:strRef>
              <c:f>Sheet1!$C$1</c:f>
              <c:strCache>
                <c:ptCount val="1"/>
                <c:pt idx="0">
                  <c:v>Post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 you think there are good career promotions in health care jobs?</c:v>
                </c:pt>
                <c:pt idx="1">
                  <c:v>Do you think there are good career promotions in social care jobs?</c:v>
                </c:pt>
                <c:pt idx="2">
                  <c:v>Do you think that health care jobs are well-paid with high salaries?</c:v>
                </c:pt>
                <c:pt idx="3">
                  <c:v>Do you think that social care jobs are well-paid with high salaries?</c:v>
                </c:pt>
              </c:strCache>
            </c:strRef>
          </c:cat>
          <c:val>
            <c:numRef>
              <c:f>Sheet1!$C$2:$C$5</c:f>
              <c:numCache>
                <c:formatCode>0.00%</c:formatCode>
                <c:ptCount val="4"/>
                <c:pt idx="0">
                  <c:v>0.93600000000000005</c:v>
                </c:pt>
                <c:pt idx="1">
                  <c:v>0.9</c:v>
                </c:pt>
                <c:pt idx="2">
                  <c:v>0.71599999999999997</c:v>
                </c:pt>
                <c:pt idx="3">
                  <c:v>0.67700000000000005</c:v>
                </c:pt>
              </c:numCache>
            </c:numRef>
          </c:val>
          <c:extLst>
            <c:ext xmlns:c16="http://schemas.microsoft.com/office/drawing/2014/chart" uri="{C3380CC4-5D6E-409C-BE32-E72D297353CC}">
              <c16:uniqueId val="{00000001-C456-4147-86B1-56642D51534D}"/>
            </c:ext>
          </c:extLst>
        </c:ser>
        <c:dLbls>
          <c:dLblPos val="outEnd"/>
          <c:showLegendKey val="0"/>
          <c:showVal val="1"/>
          <c:showCatName val="0"/>
          <c:showSerName val="0"/>
          <c:showPercent val="0"/>
          <c:showBubbleSize val="0"/>
        </c:dLbls>
        <c:gapWidth val="219"/>
        <c:overlap val="-27"/>
        <c:axId val="1518548031"/>
        <c:axId val="1586042175"/>
      </c:barChart>
      <c:catAx>
        <c:axId val="151854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586042175"/>
        <c:crosses val="autoZero"/>
        <c:auto val="1"/>
        <c:lblAlgn val="ctr"/>
        <c:lblOffset val="100"/>
        <c:noMultiLvlLbl val="0"/>
      </c:catAx>
      <c:valAx>
        <c:axId val="1586042175"/>
        <c:scaling>
          <c:orientation val="minMax"/>
        </c:scaling>
        <c:delete val="1"/>
        <c:axPos val="l"/>
        <c:numFmt formatCode="0.00%" sourceLinked="1"/>
        <c:majorTickMark val="none"/>
        <c:minorTickMark val="none"/>
        <c:tickLblPos val="nextTo"/>
        <c:crossAx val="1518548031"/>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26480-7985-46C3-B6EE-BC8B5EBB95FB}"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97E01-13D4-4A99-BB84-0CE8005E7ECB}" type="slidenum">
              <a:rPr lang="en-GB" smtClean="0"/>
              <a:t>‹#›</a:t>
            </a:fld>
            <a:endParaRPr lang="en-GB"/>
          </a:p>
        </p:txBody>
      </p:sp>
    </p:spTree>
    <p:extLst>
      <p:ext uri="{BB962C8B-B14F-4D97-AF65-F5344CB8AC3E}">
        <p14:creationId xmlns:p14="http://schemas.microsoft.com/office/powerpoint/2010/main" val="334848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a:t>
            </a:fld>
            <a:endParaRPr lang="en-GB"/>
          </a:p>
        </p:txBody>
      </p:sp>
    </p:spTree>
    <p:extLst>
      <p:ext uri="{BB962C8B-B14F-4D97-AF65-F5344CB8AC3E}">
        <p14:creationId xmlns:p14="http://schemas.microsoft.com/office/powerpoint/2010/main" val="245974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11</a:t>
            </a:fld>
            <a:endParaRPr lang="en-GB"/>
          </a:p>
        </p:txBody>
      </p:sp>
    </p:spTree>
    <p:extLst>
      <p:ext uri="{BB962C8B-B14F-4D97-AF65-F5344CB8AC3E}">
        <p14:creationId xmlns:p14="http://schemas.microsoft.com/office/powerpoint/2010/main" val="31212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12</a:t>
            </a:fld>
            <a:endParaRPr lang="en-GB"/>
          </a:p>
        </p:txBody>
      </p:sp>
    </p:spTree>
    <p:extLst>
      <p:ext uri="{BB962C8B-B14F-4D97-AF65-F5344CB8AC3E}">
        <p14:creationId xmlns:p14="http://schemas.microsoft.com/office/powerpoint/2010/main" val="162908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14</a:t>
            </a:fld>
            <a:endParaRPr lang="en-GB"/>
          </a:p>
        </p:txBody>
      </p:sp>
    </p:spTree>
    <p:extLst>
      <p:ext uri="{BB962C8B-B14F-4D97-AF65-F5344CB8AC3E}">
        <p14:creationId xmlns:p14="http://schemas.microsoft.com/office/powerpoint/2010/main" val="3757723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15</a:t>
            </a:fld>
            <a:endParaRPr lang="en-GB"/>
          </a:p>
        </p:txBody>
      </p:sp>
    </p:spTree>
    <p:extLst>
      <p:ext uri="{BB962C8B-B14F-4D97-AF65-F5344CB8AC3E}">
        <p14:creationId xmlns:p14="http://schemas.microsoft.com/office/powerpoint/2010/main" val="233217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16</a:t>
            </a:fld>
            <a:endParaRPr lang="en-GB"/>
          </a:p>
        </p:txBody>
      </p:sp>
    </p:spTree>
    <p:extLst>
      <p:ext uri="{BB962C8B-B14F-4D97-AF65-F5344CB8AC3E}">
        <p14:creationId xmlns:p14="http://schemas.microsoft.com/office/powerpoint/2010/main" val="82733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17</a:t>
            </a:fld>
            <a:endParaRPr lang="en-GB"/>
          </a:p>
        </p:txBody>
      </p:sp>
    </p:spTree>
    <p:extLst>
      <p:ext uri="{BB962C8B-B14F-4D97-AF65-F5344CB8AC3E}">
        <p14:creationId xmlns:p14="http://schemas.microsoft.com/office/powerpoint/2010/main" val="237444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18</a:t>
            </a:fld>
            <a:endParaRPr lang="en-GB"/>
          </a:p>
        </p:txBody>
      </p:sp>
    </p:spTree>
    <p:extLst>
      <p:ext uri="{BB962C8B-B14F-4D97-AF65-F5344CB8AC3E}">
        <p14:creationId xmlns:p14="http://schemas.microsoft.com/office/powerpoint/2010/main" val="269496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19</a:t>
            </a:fld>
            <a:endParaRPr lang="en-GB"/>
          </a:p>
        </p:txBody>
      </p:sp>
    </p:spTree>
    <p:extLst>
      <p:ext uri="{BB962C8B-B14F-4D97-AF65-F5344CB8AC3E}">
        <p14:creationId xmlns:p14="http://schemas.microsoft.com/office/powerpoint/2010/main" val="25301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 roll footage</a:t>
            </a:r>
            <a:r>
              <a:rPr lang="en-GB" baseline="0"/>
              <a:t> – student events/community events/images</a:t>
            </a:r>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20</a:t>
            </a:fld>
            <a:endParaRPr lang="en-GB"/>
          </a:p>
        </p:txBody>
      </p:sp>
    </p:spTree>
    <p:extLst>
      <p:ext uri="{BB962C8B-B14F-4D97-AF65-F5344CB8AC3E}">
        <p14:creationId xmlns:p14="http://schemas.microsoft.com/office/powerpoint/2010/main" val="132699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21</a:t>
            </a:fld>
            <a:endParaRPr lang="en-GB"/>
          </a:p>
        </p:txBody>
      </p:sp>
    </p:spTree>
    <p:extLst>
      <p:ext uri="{BB962C8B-B14F-4D97-AF65-F5344CB8AC3E}">
        <p14:creationId xmlns:p14="http://schemas.microsoft.com/office/powerpoint/2010/main" val="270839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197E01-13D4-4A99-BB84-0CE8005E7ECB}" type="slidenum">
              <a:rPr lang="en-GB" smtClean="0"/>
              <a:t>2</a:t>
            </a:fld>
            <a:endParaRPr lang="en-GB"/>
          </a:p>
        </p:txBody>
      </p:sp>
    </p:spTree>
    <p:extLst>
      <p:ext uri="{BB962C8B-B14F-4D97-AF65-F5344CB8AC3E}">
        <p14:creationId xmlns:p14="http://schemas.microsoft.com/office/powerpoint/2010/main" val="389506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10"/>
          </p:nvPr>
        </p:nvSpPr>
        <p:spPr/>
        <p:txBody>
          <a:bodyPr/>
          <a:lstStyle/>
          <a:p>
            <a:fld id="{847AA038-A572-C14A-949E-3A77F0719600}" type="slidenum">
              <a:rPr lang="en-US" smtClean="0"/>
              <a:t>4</a:t>
            </a:fld>
            <a:endParaRPr lang="en-US"/>
          </a:p>
        </p:txBody>
      </p:sp>
    </p:spTree>
    <p:extLst>
      <p:ext uri="{BB962C8B-B14F-4D97-AF65-F5344CB8AC3E}">
        <p14:creationId xmlns:p14="http://schemas.microsoft.com/office/powerpoint/2010/main" val="82844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5</a:t>
            </a:fld>
            <a:endParaRPr lang="en-GB"/>
          </a:p>
        </p:txBody>
      </p:sp>
    </p:spTree>
    <p:extLst>
      <p:ext uri="{BB962C8B-B14F-4D97-AF65-F5344CB8AC3E}">
        <p14:creationId xmlns:p14="http://schemas.microsoft.com/office/powerpoint/2010/main" val="76898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6</a:t>
            </a:fld>
            <a:endParaRPr lang="en-GB"/>
          </a:p>
        </p:txBody>
      </p:sp>
    </p:spTree>
    <p:extLst>
      <p:ext uri="{BB962C8B-B14F-4D97-AF65-F5344CB8AC3E}">
        <p14:creationId xmlns:p14="http://schemas.microsoft.com/office/powerpoint/2010/main" val="353751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aims to contribute to developing an inclusive health and social care workforce by engaging with young people, parents, career switchers, under-represented groups and communities from diverse ethnic backgrounds to improve their knowledge, perceptions and status of nursing, midwifery, allied health professions and social work to increase their representation on courses and in the NHS workforce. In this presentation we will describe the outreach events we have developed and delivered and discuss early evaluation findings which highlight the importance of culturally competent community approaches that could be adapted to widen participation of underrepresented groups, contribute towards user-centred health and social care, maximise untapped workforce capacity and reduce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7</a:t>
            </a:fld>
            <a:endParaRPr lang="en-GB"/>
          </a:p>
        </p:txBody>
      </p:sp>
    </p:spTree>
    <p:extLst>
      <p:ext uri="{BB962C8B-B14F-4D97-AF65-F5344CB8AC3E}">
        <p14:creationId xmlns:p14="http://schemas.microsoft.com/office/powerpoint/2010/main" val="364171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8</a:t>
            </a:fld>
            <a:endParaRPr lang="en-GB"/>
          </a:p>
        </p:txBody>
      </p:sp>
    </p:spTree>
    <p:extLst>
      <p:ext uri="{BB962C8B-B14F-4D97-AF65-F5344CB8AC3E}">
        <p14:creationId xmlns:p14="http://schemas.microsoft.com/office/powerpoint/2010/main" val="157683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a:t>Talking</a:t>
            </a:r>
            <a:r>
              <a:rPr lang="en-GB" baseline="0"/>
              <a:t> about how we d</a:t>
            </a:r>
            <a:r>
              <a:rPr lang="en-GB"/>
              <a:t>esigned &amp; delivered CTOP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Research has informed this intervention</a:t>
            </a:r>
            <a:endParaRPr lang="en-GB"/>
          </a:p>
          <a:p>
            <a:r>
              <a:rPr lang="en-GB"/>
              <a:t>First time on</a:t>
            </a:r>
            <a:r>
              <a:rPr lang="en-GB" baseline="0"/>
              <a:t> widening participation began in 2015 , funded by then HEE</a:t>
            </a:r>
          </a:p>
          <a:p>
            <a:r>
              <a:rPr lang="en-GB"/>
              <a:t>Design – fine tuned it now, but was based on research that began in 2015 </a:t>
            </a:r>
            <a:r>
              <a:rPr lang="en-GB" err="1"/>
              <a:t>i.e</a:t>
            </a:r>
            <a:r>
              <a:rPr lang="en-GB"/>
              <a:t> more focus groups with a diverse population. In 2015, it was SA community and only nursing and midwifery (high Wycombe and </a:t>
            </a:r>
            <a:r>
              <a:rPr lang="en-GB" err="1"/>
              <a:t>luton</a:t>
            </a:r>
            <a:r>
              <a:rPr lang="en-GB"/>
              <a:t>), CTOP feasibility intervention was </a:t>
            </a:r>
            <a:r>
              <a:rPr lang="en-GB" err="1"/>
              <a:t>luton</a:t>
            </a:r>
            <a:r>
              <a:rPr lang="en-GB"/>
              <a:t> only</a:t>
            </a:r>
          </a:p>
          <a:p>
            <a:r>
              <a:rPr lang="en-GB"/>
              <a:t>Branched out: ethnic groups/underrepresented groups, geography, courses and careers (allied health professions and social work)</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9</a:t>
            </a:fld>
            <a:endParaRPr lang="en-GB"/>
          </a:p>
        </p:txBody>
      </p:sp>
    </p:spTree>
    <p:extLst>
      <p:ext uri="{BB962C8B-B14F-4D97-AF65-F5344CB8AC3E}">
        <p14:creationId xmlns:p14="http://schemas.microsoft.com/office/powerpoint/2010/main" val="353009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197E01-13D4-4A99-BB84-0CE8005E7ECB}" type="slidenum">
              <a:rPr lang="en-GB" smtClean="0"/>
              <a:t>10</a:t>
            </a:fld>
            <a:endParaRPr lang="en-GB"/>
          </a:p>
        </p:txBody>
      </p:sp>
    </p:spTree>
    <p:extLst>
      <p:ext uri="{BB962C8B-B14F-4D97-AF65-F5344CB8AC3E}">
        <p14:creationId xmlns:p14="http://schemas.microsoft.com/office/powerpoint/2010/main" val="42594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A97280C-DC18-4330-978F-6955307A84FA}"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402831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97280C-DC18-4330-978F-6955307A84FA}"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66815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97280C-DC18-4330-978F-6955307A84FA}"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111172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97280C-DC18-4330-978F-6955307A84FA}"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356511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97280C-DC18-4330-978F-6955307A84FA}"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377881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A97280C-DC18-4330-978F-6955307A84FA}"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46184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A97280C-DC18-4330-978F-6955307A84FA}" type="datetimeFigureOut">
              <a:rPr lang="en-GB" smtClean="0"/>
              <a:t>10/06/2024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72668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A97280C-DC18-4330-978F-6955307A84FA}" type="datetimeFigureOut">
              <a:rPr lang="en-GB" smtClean="0"/>
              <a:t>10/06/2024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9262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7280C-DC18-4330-978F-6955307A84FA}" type="datetimeFigureOut">
              <a:rPr lang="en-GB" smtClean="0"/>
              <a:t>10/06/2024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390453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97280C-DC18-4330-978F-6955307A84FA}"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230077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97280C-DC18-4330-978F-6955307A84FA}"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C16BC9-A1AD-4848-A128-BE3917729098}" type="slidenum">
              <a:rPr lang="en-GB" smtClean="0"/>
              <a:t>‹#›</a:t>
            </a:fld>
            <a:endParaRPr lang="en-GB"/>
          </a:p>
        </p:txBody>
      </p:sp>
    </p:spTree>
    <p:extLst>
      <p:ext uri="{BB962C8B-B14F-4D97-AF65-F5344CB8AC3E}">
        <p14:creationId xmlns:p14="http://schemas.microsoft.com/office/powerpoint/2010/main" val="335955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7280C-DC18-4330-978F-6955307A84FA}" type="datetimeFigureOut">
              <a:rPr lang="en-GB" smtClean="0"/>
              <a:t>10/06/2024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16BC9-A1AD-4848-A128-BE3917729098}" type="slidenum">
              <a:rPr lang="en-GB" smtClean="0"/>
              <a:t>‹#›</a:t>
            </a:fld>
            <a:endParaRPr lang="en-GB"/>
          </a:p>
        </p:txBody>
      </p:sp>
    </p:spTree>
    <p:extLst>
      <p:ext uri="{BB962C8B-B14F-4D97-AF65-F5344CB8AC3E}">
        <p14:creationId xmlns:p14="http://schemas.microsoft.com/office/powerpoint/2010/main" val="184723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8.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0.jpe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60.em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1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7.jpe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2.sv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C_BLMK_TLC_WRP_CTOP_Powerpoint_proo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33925" y="3758838"/>
            <a:ext cx="9501809" cy="1323439"/>
          </a:xfrm>
          <a:prstGeom prst="rect">
            <a:avLst/>
          </a:prstGeom>
          <a:noFill/>
        </p:spPr>
        <p:txBody>
          <a:bodyPr wrap="square" rtlCol="0">
            <a:spAutoFit/>
          </a:bodyPr>
          <a:lstStyle/>
          <a:p>
            <a:pPr algn="ctr"/>
            <a:r>
              <a:rPr lang="en-GB" sz="4000">
                <a:solidFill>
                  <a:schemeClr val="bg1"/>
                </a:solidFill>
              </a:rPr>
              <a:t>Professor Nasreen Ali </a:t>
            </a:r>
          </a:p>
          <a:p>
            <a:pPr algn="ctr"/>
            <a:r>
              <a:rPr lang="en-GB" sz="4000">
                <a:solidFill>
                  <a:schemeClr val="bg1"/>
                </a:solidFill>
              </a:rPr>
              <a:t> Programme Lead</a:t>
            </a:r>
          </a:p>
        </p:txBody>
      </p:sp>
      <p:sp>
        <p:nvSpPr>
          <p:cNvPr id="2" name="Rectangle 1"/>
          <p:cNvSpPr/>
          <p:nvPr/>
        </p:nvSpPr>
        <p:spPr>
          <a:xfrm>
            <a:off x="2007078" y="246019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sp>
        <p:nvSpPr>
          <p:cNvPr id="3" name="Rectangle 2"/>
          <p:cNvSpPr/>
          <p:nvPr/>
        </p:nvSpPr>
        <p:spPr>
          <a:xfrm>
            <a:off x="659567" y="699891"/>
            <a:ext cx="11699968" cy="830997"/>
          </a:xfrm>
          <a:prstGeom prst="rect">
            <a:avLst/>
          </a:prstGeom>
        </p:spPr>
        <p:txBody>
          <a:bodyPr wrap="square">
            <a:spAutoFit/>
          </a:bodyPr>
          <a:lstStyle/>
          <a:p>
            <a:r>
              <a:rPr lang="en-US" sz="4800" b="1">
                <a:solidFill>
                  <a:schemeClr val="bg1"/>
                </a:solidFill>
              </a:rPr>
              <a:t>Inclusive workforce and building resilience</a:t>
            </a:r>
            <a:endParaRPr lang="en-US" sz="4800">
              <a:solidFill>
                <a:schemeClr val="bg1"/>
              </a:solidFill>
            </a:endParaRPr>
          </a:p>
        </p:txBody>
      </p:sp>
      <p:pic>
        <p:nvPicPr>
          <p:cNvPr id="8" name="Picture 7" descr="C:\Users\Nasreen Ali\Downloads\TLC_WorkforceResearchProgramme_MasterLogo_RGB_Small (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8929" y="1583673"/>
            <a:ext cx="3980868" cy="2122380"/>
          </a:xfrm>
          <a:prstGeom prst="rect">
            <a:avLst/>
          </a:prstGeom>
          <a:noFill/>
          <a:ln>
            <a:noFill/>
          </a:ln>
        </p:spPr>
      </p:pic>
    </p:spTree>
    <p:extLst>
      <p:ext uri="{BB962C8B-B14F-4D97-AF65-F5344CB8AC3E}">
        <p14:creationId xmlns:p14="http://schemas.microsoft.com/office/powerpoint/2010/main" val="567199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007078" y="246019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sp>
        <p:nvSpPr>
          <p:cNvPr id="9" name="Rectangle 8"/>
          <p:cNvSpPr/>
          <p:nvPr/>
        </p:nvSpPr>
        <p:spPr>
          <a:xfrm>
            <a:off x="460375" y="521133"/>
            <a:ext cx="7527925" cy="1569660"/>
          </a:xfrm>
          <a:prstGeom prst="rect">
            <a:avLst/>
          </a:prstGeom>
        </p:spPr>
        <p:txBody>
          <a:bodyPr wrap="square">
            <a:spAutoFit/>
          </a:bodyPr>
          <a:lstStyle/>
          <a:p>
            <a:pPr>
              <a:spcAft>
                <a:spcPts val="0"/>
              </a:spcAft>
            </a:pPr>
            <a:r>
              <a:rPr lang="en-GB" sz="4800" b="1">
                <a:ea typeface="Calibri" panose="020F0502020204030204" pitchFamily="34" charset="0"/>
              </a:rPr>
              <a:t>Delivery: CTOP focus groups and events breakdown</a:t>
            </a:r>
          </a:p>
        </p:txBody>
      </p:sp>
      <p:sp>
        <p:nvSpPr>
          <p:cNvPr id="10" name="Rectangle 9"/>
          <p:cNvSpPr/>
          <p:nvPr/>
        </p:nvSpPr>
        <p:spPr>
          <a:xfrm>
            <a:off x="460375" y="1957544"/>
            <a:ext cx="7622469" cy="4401205"/>
          </a:xfrm>
          <a:prstGeom prst="rect">
            <a:avLst/>
          </a:prstGeom>
        </p:spPr>
        <p:txBody>
          <a:bodyPr wrap="square">
            <a:spAutoFit/>
          </a:bodyPr>
          <a:lstStyle/>
          <a:p>
            <a:pPr marL="285750" indent="-285750">
              <a:buFont typeface="Arial" panose="020B0604020202020204" pitchFamily="34" charset="0"/>
              <a:buChar char="•"/>
            </a:pPr>
            <a:endParaRPr lang="en-GB" sz="2000">
              <a:ea typeface="Calibri" panose="020F0502020204030204" pitchFamily="34" charset="0"/>
            </a:endParaRPr>
          </a:p>
          <a:p>
            <a:pPr marL="285750" indent="-285750">
              <a:buFont typeface="Arial" panose="020B0604020202020204" pitchFamily="34" charset="0"/>
              <a:buChar char="•"/>
            </a:pPr>
            <a:r>
              <a:rPr lang="en-GB" sz="2200">
                <a:ea typeface="Calibri" panose="020F0502020204030204" pitchFamily="34" charset="0"/>
              </a:rPr>
              <a:t>15x CTOP young people’s focus groups (92 participants)(July 2023 – September 2023)</a:t>
            </a:r>
          </a:p>
          <a:p>
            <a:pPr marL="285750" indent="-285750">
              <a:buFont typeface="Arial" panose="020B0604020202020204" pitchFamily="34" charset="0"/>
              <a:buChar char="•"/>
            </a:pPr>
            <a:endParaRPr lang="en-GB" sz="2200">
              <a:ea typeface="Calibri" panose="020F0502020204030204" pitchFamily="34" charset="0"/>
            </a:endParaRPr>
          </a:p>
          <a:p>
            <a:pPr marL="285750" indent="-285750">
              <a:buFont typeface="Arial" panose="020B0604020202020204" pitchFamily="34" charset="0"/>
              <a:buChar char="•"/>
            </a:pPr>
            <a:r>
              <a:rPr lang="en-GB" sz="2200">
                <a:ea typeface="Calibri" panose="020F0502020204030204" pitchFamily="34" charset="0"/>
              </a:rPr>
              <a:t>2x schools events (x10 schools): PGR centre, simulation suite and library (UOB , Park Square campus) (15 &amp; 29</a:t>
            </a:r>
            <a:r>
              <a:rPr lang="en-GB" sz="2200" baseline="30000">
                <a:ea typeface="Calibri" panose="020F0502020204030204" pitchFamily="34" charset="0"/>
              </a:rPr>
              <a:t>th</a:t>
            </a:r>
            <a:r>
              <a:rPr lang="en-GB" sz="2200">
                <a:ea typeface="Calibri" panose="020F0502020204030204" pitchFamily="34" charset="0"/>
              </a:rPr>
              <a:t> February 2024) </a:t>
            </a:r>
          </a:p>
          <a:p>
            <a:pPr marL="285750" indent="-285750">
              <a:buFont typeface="Arial" panose="020B0604020202020204" pitchFamily="34" charset="0"/>
              <a:buChar char="•"/>
            </a:pPr>
            <a:endParaRPr lang="en-GB" sz="2200">
              <a:ea typeface="Calibri" panose="020F0502020204030204" pitchFamily="34" charset="0"/>
            </a:endParaRPr>
          </a:p>
          <a:p>
            <a:pPr marL="285750" indent="-285750">
              <a:buFont typeface="Arial" panose="020B0604020202020204" pitchFamily="34" charset="0"/>
              <a:buChar char="•"/>
            </a:pPr>
            <a:r>
              <a:rPr lang="en-GB" sz="2200">
                <a:ea typeface="Calibri" panose="020F0502020204030204" pitchFamily="34" charset="0"/>
              </a:rPr>
              <a:t>3x community events:  Milton Keynes, Bedford &amp; Luton (over 300 people in attendance across events) (3</a:t>
            </a:r>
            <a:r>
              <a:rPr lang="en-GB" sz="2200" baseline="30000">
                <a:ea typeface="Calibri" panose="020F0502020204030204" pitchFamily="34" charset="0"/>
              </a:rPr>
              <a:t>rd</a:t>
            </a:r>
            <a:r>
              <a:rPr lang="en-GB" sz="2200">
                <a:ea typeface="Calibri" panose="020F0502020204030204" pitchFamily="34" charset="0"/>
              </a:rPr>
              <a:t>, 10</a:t>
            </a:r>
            <a:r>
              <a:rPr lang="en-GB" sz="2200" baseline="30000">
                <a:ea typeface="Calibri" panose="020F0502020204030204" pitchFamily="34" charset="0"/>
              </a:rPr>
              <a:t>th</a:t>
            </a:r>
            <a:r>
              <a:rPr lang="en-GB" sz="2200">
                <a:ea typeface="Calibri" panose="020F0502020204030204" pitchFamily="34" charset="0"/>
              </a:rPr>
              <a:t>, 17</a:t>
            </a:r>
            <a:r>
              <a:rPr lang="en-GB" sz="2200" baseline="30000">
                <a:ea typeface="Calibri" panose="020F0502020204030204" pitchFamily="34" charset="0"/>
              </a:rPr>
              <a:t>th</a:t>
            </a:r>
            <a:r>
              <a:rPr lang="en-GB" sz="2200">
                <a:ea typeface="Calibri" panose="020F0502020204030204" pitchFamily="34" charset="0"/>
              </a:rPr>
              <a:t> February 2024)</a:t>
            </a:r>
          </a:p>
          <a:p>
            <a:pPr marL="285750" indent="-285750">
              <a:spcAft>
                <a:spcPts val="0"/>
              </a:spcAft>
              <a:buFont typeface="Arial" panose="020B0604020202020204" pitchFamily="34" charset="0"/>
              <a:buChar char="•"/>
            </a:pPr>
            <a:endParaRPr lang="en-GB" sz="2000">
              <a:ea typeface="Calibri" panose="020F0502020204030204" pitchFamily="34" charset="0"/>
            </a:endParaRPr>
          </a:p>
          <a:p>
            <a:pPr marL="285750" indent="-285750">
              <a:spcAft>
                <a:spcPts val="0"/>
              </a:spcAft>
              <a:buFont typeface="Arial" panose="020B0604020202020204" pitchFamily="34" charset="0"/>
              <a:buChar char="•"/>
            </a:pPr>
            <a:endParaRPr lang="en-US" sz="2000">
              <a:ea typeface="Calibri" panose="020F0502020204030204" pitchFamily="34" charset="0"/>
            </a:endParaRPr>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l="32649" t="12343" r="41354" b="22259"/>
          <a:stretch/>
        </p:blipFill>
        <p:spPr bwMode="auto">
          <a:xfrm>
            <a:off x="8543219" y="279400"/>
            <a:ext cx="1679655" cy="2252468"/>
          </a:xfrm>
          <a:prstGeom prst="rect">
            <a:avLst/>
          </a:prstGeom>
          <a:ln>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30139" t="12081" r="39434" b="10434"/>
          <a:stretch/>
        </p:blipFill>
        <p:spPr bwMode="auto">
          <a:xfrm>
            <a:off x="9629547" y="1606199"/>
            <a:ext cx="1643535" cy="2149000"/>
          </a:xfrm>
          <a:prstGeom prst="rect">
            <a:avLst/>
          </a:prstGeom>
          <a:ln>
            <a:solidFill>
              <a:schemeClr val="tx1"/>
            </a:solidFill>
          </a:ln>
          <a:extLst>
            <a:ext uri="{53640926-AAD7-44D8-BBD7-CCE9431645EC}">
              <a14:shadowObscured xmlns:a14="http://schemas.microsoft.com/office/drawing/2010/main"/>
            </a:ext>
          </a:extLst>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37374" t="7616" r="44161" b="11228"/>
          <a:stretch/>
        </p:blipFill>
        <p:spPr bwMode="auto">
          <a:xfrm>
            <a:off x="10683168" y="3175000"/>
            <a:ext cx="1432632" cy="201890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6167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4"/>
            <a:ext cx="12192000" cy="6858000"/>
          </a:xfrm>
          <a:prstGeom prst="rect">
            <a:avLst/>
          </a:prstGeom>
        </p:spPr>
      </p:pic>
      <p:sp>
        <p:nvSpPr>
          <p:cNvPr id="15" name="Rectangle 14"/>
          <p:cNvSpPr/>
          <p:nvPr/>
        </p:nvSpPr>
        <p:spPr>
          <a:xfrm>
            <a:off x="209094" y="131580"/>
            <a:ext cx="9382876" cy="1569660"/>
          </a:xfrm>
          <a:prstGeom prst="rect">
            <a:avLst/>
          </a:prstGeom>
        </p:spPr>
        <p:txBody>
          <a:bodyPr wrap="square">
            <a:spAutoFit/>
          </a:bodyPr>
          <a:lstStyle/>
          <a:p>
            <a:pPr>
              <a:spcAft>
                <a:spcPts val="0"/>
              </a:spcAft>
            </a:pPr>
            <a:r>
              <a:rPr lang="en-GB" sz="4800" b="1">
                <a:solidFill>
                  <a:schemeClr val="bg1"/>
                </a:solidFill>
                <a:ea typeface="Calibri" panose="020F0502020204030204" pitchFamily="34" charset="0"/>
              </a:rPr>
              <a:t>CTOP schools </a:t>
            </a:r>
          </a:p>
          <a:p>
            <a:pPr>
              <a:spcAft>
                <a:spcPts val="0"/>
              </a:spcAft>
            </a:pPr>
            <a:r>
              <a:rPr lang="en-GB" sz="4800" b="1">
                <a:solidFill>
                  <a:schemeClr val="bg1"/>
                </a:solidFill>
                <a:ea typeface="Calibri" panose="020F0502020204030204" pitchFamily="34" charset="0"/>
              </a:rPr>
              <a:t>events</a:t>
            </a:r>
          </a:p>
        </p:txBody>
      </p:sp>
      <p:sp>
        <p:nvSpPr>
          <p:cNvPr id="17" name="Rectangle 16"/>
          <p:cNvSpPr/>
          <p:nvPr/>
        </p:nvSpPr>
        <p:spPr>
          <a:xfrm>
            <a:off x="6860793" y="552612"/>
            <a:ext cx="2612151" cy="996570"/>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Welcome schools-</a:t>
            </a:r>
          </a:p>
          <a:p>
            <a:pPr algn="ctr"/>
            <a:r>
              <a:rPr lang="en-GB"/>
              <a:t>Pastry breakfasts provided</a:t>
            </a:r>
          </a:p>
        </p:txBody>
      </p:sp>
      <p:sp>
        <p:nvSpPr>
          <p:cNvPr id="18" name="Rectangle 17"/>
          <p:cNvSpPr/>
          <p:nvPr/>
        </p:nvSpPr>
        <p:spPr>
          <a:xfrm>
            <a:off x="6860793" y="1678947"/>
            <a:ext cx="2612151" cy="996570"/>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Brief introduction to CTOP </a:t>
            </a:r>
          </a:p>
        </p:txBody>
      </p:sp>
      <p:sp>
        <p:nvSpPr>
          <p:cNvPr id="19" name="Rectangle 18"/>
          <p:cNvSpPr/>
          <p:nvPr/>
        </p:nvSpPr>
        <p:spPr>
          <a:xfrm>
            <a:off x="6860793" y="3917838"/>
            <a:ext cx="2612151" cy="1000816"/>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Library tour</a:t>
            </a:r>
          </a:p>
        </p:txBody>
      </p:sp>
      <p:sp>
        <p:nvSpPr>
          <p:cNvPr id="20" name="Rectangle 19"/>
          <p:cNvSpPr/>
          <p:nvPr/>
        </p:nvSpPr>
        <p:spPr>
          <a:xfrm>
            <a:off x="6860793" y="5035084"/>
            <a:ext cx="2612151" cy="1000816"/>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Real-life stories: health and social care workers</a:t>
            </a:r>
          </a:p>
        </p:txBody>
      </p:sp>
      <p:sp>
        <p:nvSpPr>
          <p:cNvPr id="22" name="Rectangle 21"/>
          <p:cNvSpPr/>
          <p:nvPr/>
        </p:nvSpPr>
        <p:spPr>
          <a:xfrm>
            <a:off x="9736881" y="2743523"/>
            <a:ext cx="2021306" cy="1169551"/>
          </a:xfrm>
          <a:prstGeom prst="rect">
            <a:avLst/>
          </a:prstGeom>
        </p:spPr>
        <p:txBody>
          <a:bodyPr wrap="square">
            <a:spAutoFit/>
          </a:bodyPr>
          <a:lstStyle/>
          <a:p>
            <a:pPr algn="ctr"/>
            <a:r>
              <a:rPr lang="en-GB" sz="1400" dirty="0"/>
              <a:t>Stalls included: midwifery, physiotherapy, operating department, custody suite and </a:t>
            </a:r>
            <a:r>
              <a:rPr lang="en-GB" sz="1400" dirty="0" err="1"/>
              <a:t>simbulance</a:t>
            </a:r>
            <a:r>
              <a:rPr lang="en-GB" sz="1400" dirty="0"/>
              <a:t> </a:t>
            </a:r>
          </a:p>
        </p:txBody>
      </p:sp>
      <p:sp>
        <p:nvSpPr>
          <p:cNvPr id="23" name="Rectangle 22"/>
          <p:cNvSpPr/>
          <p:nvPr/>
        </p:nvSpPr>
        <p:spPr>
          <a:xfrm>
            <a:off x="6860793" y="2800592"/>
            <a:ext cx="2612151" cy="1000816"/>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Simulation suite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9450" y="555936"/>
            <a:ext cx="2356169" cy="1570779"/>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18" y="1821836"/>
            <a:ext cx="3196120" cy="479418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479" y="4394199"/>
            <a:ext cx="2469578" cy="1627671"/>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3689" y="555936"/>
            <a:ext cx="2460200" cy="162149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9848" y="4394199"/>
            <a:ext cx="2452416" cy="1634944"/>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31563" r="22714"/>
          <a:stretch/>
        </p:blipFill>
        <p:spPr>
          <a:xfrm>
            <a:off x="4859523" y="2317269"/>
            <a:ext cx="1328532" cy="1937087"/>
          </a:xfrm>
          <a:prstGeom prst="rect">
            <a:avLst/>
          </a:prstGeom>
        </p:spPr>
      </p:pic>
    </p:spTree>
    <p:extLst>
      <p:ext uri="{BB962C8B-B14F-4D97-AF65-F5344CB8AC3E}">
        <p14:creationId xmlns:p14="http://schemas.microsoft.com/office/powerpoint/2010/main" val="2705762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007078" y="246019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sp>
        <p:nvSpPr>
          <p:cNvPr id="14" name="Rectangle 13"/>
          <p:cNvSpPr/>
          <p:nvPr/>
        </p:nvSpPr>
        <p:spPr>
          <a:xfrm>
            <a:off x="196394" y="107062"/>
            <a:ext cx="7838258" cy="1569660"/>
          </a:xfrm>
          <a:prstGeom prst="rect">
            <a:avLst/>
          </a:prstGeom>
        </p:spPr>
        <p:txBody>
          <a:bodyPr wrap="square">
            <a:spAutoFit/>
          </a:bodyPr>
          <a:lstStyle/>
          <a:p>
            <a:pPr>
              <a:spcAft>
                <a:spcPts val="0"/>
              </a:spcAft>
            </a:pPr>
            <a:r>
              <a:rPr lang="en-GB" sz="4800" b="1">
                <a:ea typeface="Calibri" panose="020F0502020204030204" pitchFamily="34" charset="0"/>
              </a:rPr>
              <a:t>CTOP community events outline</a:t>
            </a:r>
          </a:p>
        </p:txBody>
      </p:sp>
      <p:grpSp>
        <p:nvGrpSpPr>
          <p:cNvPr id="4" name="Group 3"/>
          <p:cNvGrpSpPr/>
          <p:nvPr/>
        </p:nvGrpSpPr>
        <p:grpSpPr>
          <a:xfrm>
            <a:off x="3076193" y="927263"/>
            <a:ext cx="2067307" cy="4339580"/>
            <a:chOff x="1158493" y="1047912"/>
            <a:chExt cx="2612151" cy="5483288"/>
          </a:xfrm>
          <a:solidFill>
            <a:schemeClr val="accent2"/>
          </a:solidFill>
        </p:grpSpPr>
        <p:sp>
          <p:nvSpPr>
            <p:cNvPr id="15" name="Rectangle 14"/>
            <p:cNvSpPr/>
            <p:nvPr/>
          </p:nvSpPr>
          <p:spPr>
            <a:xfrm>
              <a:off x="1158493" y="1047912"/>
              <a:ext cx="2612151" cy="9965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Welcome</a:t>
              </a:r>
            </a:p>
            <a:p>
              <a:pPr algn="ctr"/>
              <a:r>
                <a:rPr lang="en-GB" sz="1600">
                  <a:solidFill>
                    <a:schemeClr val="tx1"/>
                  </a:solidFill>
                </a:rPr>
                <a:t> communities</a:t>
              </a:r>
            </a:p>
          </p:txBody>
        </p:sp>
        <p:sp>
          <p:nvSpPr>
            <p:cNvPr id="16" name="Rectangle 15"/>
            <p:cNvSpPr/>
            <p:nvPr/>
          </p:nvSpPr>
          <p:spPr>
            <a:xfrm>
              <a:off x="1158493" y="2174247"/>
              <a:ext cx="2612151" cy="99657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Brief introduction to CTOP </a:t>
              </a:r>
            </a:p>
          </p:txBody>
        </p:sp>
        <p:sp>
          <p:nvSpPr>
            <p:cNvPr id="17" name="Rectangle 16"/>
            <p:cNvSpPr/>
            <p:nvPr/>
          </p:nvSpPr>
          <p:spPr>
            <a:xfrm>
              <a:off x="1158493" y="4413138"/>
              <a:ext cx="2612151" cy="100081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Lunch, CTOP stalls &amp; networking </a:t>
              </a:r>
            </a:p>
          </p:txBody>
        </p:sp>
        <p:sp>
          <p:nvSpPr>
            <p:cNvPr id="18" name="Rectangle 17"/>
            <p:cNvSpPr/>
            <p:nvPr/>
          </p:nvSpPr>
          <p:spPr>
            <a:xfrm>
              <a:off x="1158493" y="5530384"/>
              <a:ext cx="2612151" cy="100081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Real-life stories: health and social care workers</a:t>
              </a:r>
            </a:p>
          </p:txBody>
        </p:sp>
        <p:sp>
          <p:nvSpPr>
            <p:cNvPr id="19" name="Rectangle 18"/>
            <p:cNvSpPr/>
            <p:nvPr/>
          </p:nvSpPr>
          <p:spPr>
            <a:xfrm>
              <a:off x="1158493" y="3295892"/>
              <a:ext cx="2612151" cy="100081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Guess who style health and social care quiz</a:t>
              </a:r>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609" y="281866"/>
            <a:ext cx="2228424" cy="168769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1010" b="20396"/>
          <a:stretch/>
        </p:blipFill>
        <p:spPr>
          <a:xfrm>
            <a:off x="196394" y="946458"/>
            <a:ext cx="2699205" cy="2126526"/>
          </a:xfrm>
          <a:prstGeom prst="rect">
            <a:avLst/>
          </a:prstGeom>
        </p:spPr>
      </p:pic>
      <p:pic>
        <p:nvPicPr>
          <p:cNvPr id="22" name="Picture 21"/>
          <p:cNvPicPr/>
          <p:nvPr/>
        </p:nvPicPr>
        <p:blipFill rotWithShape="1">
          <a:blip r:embed="rId6" cstate="print">
            <a:extLst>
              <a:ext uri="{28A0092B-C50C-407E-A947-70E740481C1C}">
                <a14:useLocalDpi xmlns:a14="http://schemas.microsoft.com/office/drawing/2010/main" val="0"/>
              </a:ext>
            </a:extLst>
          </a:blip>
          <a:srcRect l="28745" t="29067" r="19703" b="8563"/>
          <a:stretch/>
        </p:blipFill>
        <p:spPr bwMode="auto">
          <a:xfrm>
            <a:off x="196394" y="3197648"/>
            <a:ext cx="2699205" cy="2069195"/>
          </a:xfrm>
          <a:prstGeom prst="rect">
            <a:avLst/>
          </a:prstGeom>
          <a:ln>
            <a:solidFill>
              <a:schemeClr val="tx1"/>
            </a:solidFill>
          </a:ln>
          <a:extLst>
            <a:ext uri="{53640926-AAD7-44D8-BBD7-CCE9431645EC}">
              <a14:shadowObscured xmlns:a14="http://schemas.microsoft.com/office/drawing/2010/main"/>
            </a:ext>
          </a:extLst>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b="14526"/>
          <a:stretch/>
        </p:blipFill>
        <p:spPr>
          <a:xfrm>
            <a:off x="5285994" y="946458"/>
            <a:ext cx="2748658" cy="4320385"/>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2259" t="17884" r="4334" b="23862"/>
          <a:stretch/>
        </p:blipFill>
        <p:spPr>
          <a:xfrm>
            <a:off x="8374319" y="3758685"/>
            <a:ext cx="3566190" cy="1484749"/>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1608" y="2079808"/>
            <a:ext cx="2156592" cy="1437728"/>
          </a:xfrm>
          <a:prstGeom prst="rect">
            <a:avLst/>
          </a:prstGeom>
        </p:spPr>
      </p:pic>
    </p:spTree>
    <p:extLst>
      <p:ext uri="{BB962C8B-B14F-4D97-AF65-F5344CB8AC3E}">
        <p14:creationId xmlns:p14="http://schemas.microsoft.com/office/powerpoint/2010/main" val="1858575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C_BLMK_TLC_WRP_CTOP_Powerpoint_proof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15" y="132271"/>
            <a:ext cx="3809281" cy="25395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115" y="2720196"/>
            <a:ext cx="3809281" cy="25395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8266" y="2720196"/>
            <a:ext cx="1693014" cy="253952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1724" y="132271"/>
            <a:ext cx="1700978" cy="2551468"/>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7466" r="6198"/>
          <a:stretch/>
        </p:blipFill>
        <p:spPr>
          <a:xfrm>
            <a:off x="5975230" y="157345"/>
            <a:ext cx="2950234" cy="5125702"/>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10314" r="6716"/>
          <a:stretch/>
        </p:blipFill>
        <p:spPr>
          <a:xfrm>
            <a:off x="9155502" y="157345"/>
            <a:ext cx="2835216" cy="5125702"/>
          </a:xfrm>
          <a:prstGeom prst="rect">
            <a:avLst/>
          </a:prstGeom>
        </p:spPr>
      </p:pic>
      <p:pic>
        <p:nvPicPr>
          <p:cNvPr id="17" name="Picture 16"/>
          <p:cNvPicPr/>
          <p:nvPr/>
        </p:nvPicPr>
        <p:blipFill rotWithShape="1">
          <a:blip r:embed="rId9" cstate="print">
            <a:extLst>
              <a:ext uri="{28A0092B-C50C-407E-A947-70E740481C1C}">
                <a14:useLocalDpi xmlns:a14="http://schemas.microsoft.com/office/drawing/2010/main" val="0"/>
              </a:ext>
            </a:extLst>
          </a:blip>
          <a:srcRect l="17118" t="12409" r="38510" b="48591"/>
          <a:stretch/>
        </p:blipFill>
        <p:spPr bwMode="auto">
          <a:xfrm>
            <a:off x="10000891" y="157344"/>
            <a:ext cx="1989827" cy="1084859"/>
          </a:xfrm>
          <a:prstGeom prst="rect">
            <a:avLst/>
          </a:prstGeom>
          <a:ln>
            <a:noFill/>
          </a:ln>
          <a:effectLst>
            <a:outerShdw blurRad="1270000" dist="50800" dir="5400000" sx="108000" sy="108000" algn="ctr" rotWithShape="0">
              <a:srgbClr val="000000">
                <a:alpha val="35000"/>
              </a:srgbClr>
            </a:outerShdw>
          </a:effectLst>
          <a:extLst>
            <a:ext uri="{53640926-AAD7-44D8-BBD7-CCE9431645EC}">
              <a14:shadowObscured xmlns:a14="http://schemas.microsoft.com/office/drawing/2010/main"/>
            </a:ext>
          </a:extLst>
        </p:spPr>
      </p:pic>
      <p:sp>
        <p:nvSpPr>
          <p:cNvPr id="14" name="Title 3">
            <a:extLst>
              <a:ext uri="{FF2B5EF4-FFF2-40B4-BE49-F238E27FC236}">
                <a16:creationId xmlns:a16="http://schemas.microsoft.com/office/drawing/2014/main" id="{77404B69-8AA8-E1B0-E9B1-DC07422C38E4}"/>
              </a:ext>
            </a:extLst>
          </p:cNvPr>
          <p:cNvSpPr txBox="1">
            <a:spLocks/>
          </p:cNvSpPr>
          <p:nvPr/>
        </p:nvSpPr>
        <p:spPr>
          <a:xfrm>
            <a:off x="3148002" y="2279934"/>
            <a:ext cx="5470506" cy="72317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latin typeface="+mn-lt"/>
              </a:rPr>
              <a:t>Evaluation of CTOP</a:t>
            </a: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5502" y="3389866"/>
            <a:ext cx="2839772" cy="1893181"/>
          </a:xfrm>
          <a:prstGeom prst="rect">
            <a:avLst/>
          </a:prstGeom>
        </p:spPr>
      </p:pic>
    </p:spTree>
    <p:extLst>
      <p:ext uri="{BB962C8B-B14F-4D97-AF65-F5344CB8AC3E}">
        <p14:creationId xmlns:p14="http://schemas.microsoft.com/office/powerpoint/2010/main" val="1035788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4"/>
            <a:ext cx="12192000" cy="6858000"/>
          </a:xfrm>
          <a:prstGeom prst="rect">
            <a:avLst/>
          </a:prstGeom>
        </p:spPr>
      </p:pic>
      <p:sp>
        <p:nvSpPr>
          <p:cNvPr id="15" name="Rectangle 14"/>
          <p:cNvSpPr/>
          <p:nvPr/>
        </p:nvSpPr>
        <p:spPr>
          <a:xfrm>
            <a:off x="209094" y="398280"/>
            <a:ext cx="9382876" cy="707886"/>
          </a:xfrm>
          <a:prstGeom prst="rect">
            <a:avLst/>
          </a:prstGeom>
        </p:spPr>
        <p:txBody>
          <a:bodyPr wrap="square">
            <a:spAutoFit/>
          </a:bodyPr>
          <a:lstStyle/>
          <a:p>
            <a:pPr>
              <a:spcAft>
                <a:spcPts val="0"/>
              </a:spcAft>
            </a:pPr>
            <a:r>
              <a:rPr lang="en-GB" sz="4000" b="1">
                <a:solidFill>
                  <a:schemeClr val="bg1"/>
                </a:solidFill>
                <a:ea typeface="Calibri" panose="020F0502020204030204" pitchFamily="34" charset="0"/>
              </a:rPr>
              <a:t>CTOP evaluation</a:t>
            </a:r>
          </a:p>
        </p:txBody>
      </p:sp>
      <p:sp>
        <p:nvSpPr>
          <p:cNvPr id="16" name="Content Placeholder 4">
            <a:extLst>
              <a:ext uri="{FF2B5EF4-FFF2-40B4-BE49-F238E27FC236}">
                <a16:creationId xmlns:a16="http://schemas.microsoft.com/office/drawing/2014/main" id="{2EB3FA9D-4BC0-1240-E705-5559354AFF72}"/>
              </a:ext>
            </a:extLst>
          </p:cNvPr>
          <p:cNvSpPr txBox="1">
            <a:spLocks/>
          </p:cNvSpPr>
          <p:nvPr/>
        </p:nvSpPr>
        <p:spPr>
          <a:xfrm>
            <a:off x="4320250" y="960063"/>
            <a:ext cx="7636800" cy="18529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a:t>Aim: </a:t>
            </a:r>
          </a:p>
          <a:p>
            <a:pPr algn="l"/>
            <a:r>
              <a:rPr lang="en-GB"/>
              <a:t>To understand the outcomes, and experiences of attendees at outreach events targeting young people and community members.</a:t>
            </a:r>
          </a:p>
          <a:p>
            <a:pPr algn="l"/>
            <a:endParaRPr lang="en-GB"/>
          </a:p>
          <a:p>
            <a:pPr algn="l"/>
            <a:r>
              <a:rPr lang="en-GB" b="1"/>
              <a:t>Data Collection: </a:t>
            </a:r>
          </a:p>
          <a:p>
            <a:pPr marL="342900" indent="-342900" algn="l">
              <a:buFont typeface="Arial" panose="020B0604020202020204" pitchFamily="34" charset="0"/>
              <a:buChar char="•"/>
            </a:pPr>
            <a:r>
              <a:rPr lang="en-GB"/>
              <a:t>HEAT data (ROAM team)</a:t>
            </a:r>
          </a:p>
          <a:p>
            <a:pPr marL="342900" indent="-342900" algn="l">
              <a:buFont typeface="Arial" panose="020B0604020202020204" pitchFamily="34" charset="0"/>
              <a:buChar char="•"/>
            </a:pPr>
            <a:r>
              <a:rPr lang="en-GB"/>
              <a:t>Questionnaires administered before and after outreach events. </a:t>
            </a:r>
          </a:p>
          <a:p>
            <a:pPr marL="342900" indent="-342900" algn="l">
              <a:buFont typeface="Arial" panose="020B0604020202020204" pitchFamily="34" charset="0"/>
              <a:buChar char="•"/>
            </a:pPr>
            <a:r>
              <a:rPr lang="en-GB" err="1"/>
              <a:t>Mentimeter</a:t>
            </a:r>
            <a:r>
              <a:rPr lang="en-GB"/>
              <a:t> for digital completion &amp; hardcopy versions.</a:t>
            </a:r>
          </a:p>
          <a:p>
            <a:pPr marL="342900" indent="-342900" algn="l">
              <a:buFont typeface="Arial" panose="020B0604020202020204" pitchFamily="34" charset="0"/>
              <a:buChar char="•"/>
            </a:pPr>
            <a:r>
              <a:rPr lang="en-GB"/>
              <a:t>UOB admission team (future ambition)</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63" y="2249429"/>
            <a:ext cx="3607681" cy="2405121"/>
          </a:xfrm>
          <a:prstGeom prst="rect">
            <a:avLst/>
          </a:prstGeom>
        </p:spPr>
      </p:pic>
    </p:spTree>
    <p:extLst>
      <p:ext uri="{BB962C8B-B14F-4D97-AF65-F5344CB8AC3E}">
        <p14:creationId xmlns:p14="http://schemas.microsoft.com/office/powerpoint/2010/main" val="3818443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82" y="0"/>
            <a:ext cx="12192000" cy="6858000"/>
          </a:xfrm>
          <a:prstGeom prst="rect">
            <a:avLst/>
          </a:prstGeom>
        </p:spPr>
      </p:pic>
      <p:sp>
        <p:nvSpPr>
          <p:cNvPr id="25" name="Title 1">
            <a:extLst>
              <a:ext uri="{FF2B5EF4-FFF2-40B4-BE49-F238E27FC236}">
                <a16:creationId xmlns:a16="http://schemas.microsoft.com/office/drawing/2014/main" id="{05B98C81-CFB5-1FE6-5F96-A2D093DAD76C}"/>
              </a:ext>
            </a:extLst>
          </p:cNvPr>
          <p:cNvSpPr txBox="1">
            <a:spLocks/>
          </p:cNvSpPr>
          <p:nvPr/>
        </p:nvSpPr>
        <p:spPr>
          <a:xfrm>
            <a:off x="174048" y="541165"/>
            <a:ext cx="11308418" cy="6430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latin typeface="+mn-lt"/>
              </a:rPr>
              <a:t>What does the HEAT data tell us?</a:t>
            </a:r>
          </a:p>
        </p:txBody>
      </p:sp>
      <p:pic>
        <p:nvPicPr>
          <p:cNvPr id="26" name="Picture 25">
            <a:extLst>
              <a:ext uri="{FF2B5EF4-FFF2-40B4-BE49-F238E27FC236}">
                <a16:creationId xmlns:a16="http://schemas.microsoft.com/office/drawing/2014/main" id="{C14B5A5F-1D6B-BD36-FE3E-A33C0DF17DB1}"/>
              </a:ext>
            </a:extLst>
          </p:cNvPr>
          <p:cNvPicPr>
            <a:picLocks noChangeAspect="1"/>
          </p:cNvPicPr>
          <p:nvPr/>
        </p:nvPicPr>
        <p:blipFill>
          <a:blip r:embed="rId4"/>
          <a:stretch>
            <a:fillRect/>
          </a:stretch>
        </p:blipFill>
        <p:spPr>
          <a:xfrm>
            <a:off x="2301298" y="3012550"/>
            <a:ext cx="7430067" cy="2429848"/>
          </a:xfrm>
          <a:prstGeom prst="rect">
            <a:avLst/>
          </a:prstGeom>
        </p:spPr>
      </p:pic>
      <p:sp>
        <p:nvSpPr>
          <p:cNvPr id="27" name="Title 1">
            <a:extLst>
              <a:ext uri="{FF2B5EF4-FFF2-40B4-BE49-F238E27FC236}">
                <a16:creationId xmlns:a16="http://schemas.microsoft.com/office/drawing/2014/main" id="{E118F3C6-0B0C-808A-5923-E18ABCD56399}"/>
              </a:ext>
            </a:extLst>
          </p:cNvPr>
          <p:cNvSpPr txBox="1">
            <a:spLocks/>
          </p:cNvSpPr>
          <p:nvPr/>
        </p:nvSpPr>
        <p:spPr>
          <a:xfrm>
            <a:off x="2079924" y="2025368"/>
            <a:ext cx="8298284" cy="1136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latin typeface="+mn-lt"/>
              </a:rPr>
              <a:t>Students who live in a low higher education participation neighbourhood</a:t>
            </a:r>
          </a:p>
        </p:txBody>
      </p:sp>
      <p:sp>
        <p:nvSpPr>
          <p:cNvPr id="28" name="Rounded Rectangle 27"/>
          <p:cNvSpPr/>
          <p:nvPr/>
        </p:nvSpPr>
        <p:spPr>
          <a:xfrm>
            <a:off x="3877881" y="1528745"/>
            <a:ext cx="4107388" cy="45941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160 students attended CTOP events</a:t>
            </a:r>
          </a:p>
        </p:txBody>
      </p:sp>
    </p:spTree>
    <p:extLst>
      <p:ext uri="{BB962C8B-B14F-4D97-AF65-F5344CB8AC3E}">
        <p14:creationId xmlns:p14="http://schemas.microsoft.com/office/powerpoint/2010/main" val="481906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05B98C81-CFB5-1FE6-5F96-A2D093DAD76C}"/>
              </a:ext>
            </a:extLst>
          </p:cNvPr>
          <p:cNvSpPr txBox="1">
            <a:spLocks/>
          </p:cNvSpPr>
          <p:nvPr/>
        </p:nvSpPr>
        <p:spPr>
          <a:xfrm>
            <a:off x="174048" y="541165"/>
            <a:ext cx="8122236" cy="4598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latin typeface="+mn-lt"/>
              </a:rPr>
              <a:t>What does the HEAT data tell us?</a:t>
            </a:r>
          </a:p>
        </p:txBody>
      </p:sp>
      <p:sp>
        <p:nvSpPr>
          <p:cNvPr id="27" name="Title 1">
            <a:extLst>
              <a:ext uri="{FF2B5EF4-FFF2-40B4-BE49-F238E27FC236}">
                <a16:creationId xmlns:a16="http://schemas.microsoft.com/office/drawing/2014/main" id="{E118F3C6-0B0C-808A-5923-E18ABCD56399}"/>
              </a:ext>
            </a:extLst>
          </p:cNvPr>
          <p:cNvSpPr txBox="1">
            <a:spLocks/>
          </p:cNvSpPr>
          <p:nvPr/>
        </p:nvSpPr>
        <p:spPr>
          <a:xfrm>
            <a:off x="378124" y="1413523"/>
            <a:ext cx="8298284" cy="1136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latin typeface="+mn-lt"/>
              </a:rPr>
              <a:t>Students who live in a high deprivation neighbourhood</a:t>
            </a:r>
          </a:p>
        </p:txBody>
      </p:sp>
      <p:sp>
        <p:nvSpPr>
          <p:cNvPr id="28" name="Rounded Rectangle 27"/>
          <p:cNvSpPr/>
          <p:nvPr/>
        </p:nvSpPr>
        <p:spPr>
          <a:xfrm>
            <a:off x="2150681" y="1211073"/>
            <a:ext cx="4107388" cy="45941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160 students attended CTOP events</a:t>
            </a:r>
          </a:p>
        </p:txBody>
      </p:sp>
      <p:pic>
        <p:nvPicPr>
          <p:cNvPr id="7" name="Picture 6">
            <a:extLst>
              <a:ext uri="{FF2B5EF4-FFF2-40B4-BE49-F238E27FC236}">
                <a16:creationId xmlns:a16="http://schemas.microsoft.com/office/drawing/2014/main" id="{AC937631-C0BB-93B6-BB00-005E17FB342B}"/>
              </a:ext>
            </a:extLst>
          </p:cNvPr>
          <p:cNvPicPr>
            <a:picLocks noChangeAspect="1"/>
          </p:cNvPicPr>
          <p:nvPr/>
        </p:nvPicPr>
        <p:blipFill>
          <a:blip r:embed="rId4"/>
          <a:stretch>
            <a:fillRect/>
          </a:stretch>
        </p:blipFill>
        <p:spPr>
          <a:xfrm>
            <a:off x="1985581" y="2346791"/>
            <a:ext cx="6586351" cy="1805992"/>
          </a:xfrm>
          <a:prstGeom prst="rect">
            <a:avLst/>
          </a:prstGeom>
        </p:spPr>
      </p:pic>
      <p:pic>
        <p:nvPicPr>
          <p:cNvPr id="8" name="Picture 7">
            <a:extLst>
              <a:ext uri="{FF2B5EF4-FFF2-40B4-BE49-F238E27FC236}">
                <a16:creationId xmlns:a16="http://schemas.microsoft.com/office/drawing/2014/main" id="{C47D19B4-9A8E-5FE2-C215-3E21276B1912}"/>
              </a:ext>
            </a:extLst>
          </p:cNvPr>
          <p:cNvPicPr>
            <a:picLocks noChangeAspect="1"/>
          </p:cNvPicPr>
          <p:nvPr/>
        </p:nvPicPr>
        <p:blipFill>
          <a:blip r:embed="rId5"/>
          <a:stretch>
            <a:fillRect/>
          </a:stretch>
        </p:blipFill>
        <p:spPr>
          <a:xfrm>
            <a:off x="174048" y="4495385"/>
            <a:ext cx="3658248" cy="1440950"/>
          </a:xfrm>
          <a:prstGeom prst="rect">
            <a:avLst/>
          </a:prstGeom>
        </p:spPr>
      </p:pic>
    </p:spTree>
    <p:extLst>
      <p:ext uri="{BB962C8B-B14F-4D97-AF65-F5344CB8AC3E}">
        <p14:creationId xmlns:p14="http://schemas.microsoft.com/office/powerpoint/2010/main" val="1756247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4"/>
            <a:ext cx="12192000" cy="6858000"/>
          </a:xfrm>
          <a:prstGeom prst="rect">
            <a:avLst/>
          </a:prstGeom>
        </p:spPr>
      </p:pic>
      <p:sp>
        <p:nvSpPr>
          <p:cNvPr id="6" name="Title 1">
            <a:extLst>
              <a:ext uri="{FF2B5EF4-FFF2-40B4-BE49-F238E27FC236}">
                <a16:creationId xmlns:a16="http://schemas.microsoft.com/office/drawing/2014/main" id="{05B98C81-CFB5-1FE6-5F96-A2D093DAD76C}"/>
              </a:ext>
            </a:extLst>
          </p:cNvPr>
          <p:cNvSpPr txBox="1">
            <a:spLocks/>
          </p:cNvSpPr>
          <p:nvPr/>
        </p:nvSpPr>
        <p:spPr>
          <a:xfrm>
            <a:off x="119763" y="513977"/>
            <a:ext cx="4058537"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solidFill>
                  <a:schemeClr val="bg1"/>
                </a:solidFill>
                <a:latin typeface="+mn-lt"/>
              </a:rPr>
              <a:t>Evaluation questionnaire findings (1)</a:t>
            </a:r>
          </a:p>
        </p:txBody>
      </p:sp>
      <p:graphicFrame>
        <p:nvGraphicFramePr>
          <p:cNvPr id="7" name="Content Placeholder 9">
            <a:extLst>
              <a:ext uri="{FF2B5EF4-FFF2-40B4-BE49-F238E27FC236}">
                <a16:creationId xmlns:a16="http://schemas.microsoft.com/office/drawing/2014/main" id="{21C6B695-64BF-3B61-3807-FBBFE1FAFDBD}"/>
              </a:ext>
            </a:extLst>
          </p:cNvPr>
          <p:cNvGraphicFramePr>
            <a:graphicFrameLocks/>
          </p:cNvGraphicFramePr>
          <p:nvPr>
            <p:extLst>
              <p:ext uri="{D42A27DB-BD31-4B8C-83A1-F6EECF244321}">
                <p14:modId xmlns:p14="http://schemas.microsoft.com/office/powerpoint/2010/main" val="4229550577"/>
              </p:ext>
            </p:extLst>
          </p:nvPr>
        </p:nvGraphicFramePr>
        <p:xfrm>
          <a:off x="4062520" y="988339"/>
          <a:ext cx="7532129" cy="42401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2521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4"/>
            <a:ext cx="12192000" cy="6858000"/>
          </a:xfrm>
          <a:prstGeom prst="rect">
            <a:avLst/>
          </a:prstGeom>
        </p:spPr>
      </p:pic>
      <p:graphicFrame>
        <p:nvGraphicFramePr>
          <p:cNvPr id="8" name="Content Placeholder 8">
            <a:extLst>
              <a:ext uri="{FF2B5EF4-FFF2-40B4-BE49-F238E27FC236}">
                <a16:creationId xmlns:a16="http://schemas.microsoft.com/office/drawing/2014/main" id="{12C32586-8474-AC18-C816-911F46512180}"/>
              </a:ext>
            </a:extLst>
          </p:cNvPr>
          <p:cNvGraphicFramePr>
            <a:graphicFrameLocks/>
          </p:cNvGraphicFramePr>
          <p:nvPr>
            <p:extLst>
              <p:ext uri="{D42A27DB-BD31-4B8C-83A1-F6EECF244321}">
                <p14:modId xmlns:p14="http://schemas.microsoft.com/office/powerpoint/2010/main" val="2411423481"/>
              </p:ext>
            </p:extLst>
          </p:nvPr>
        </p:nvGraphicFramePr>
        <p:xfrm>
          <a:off x="3967271" y="1433140"/>
          <a:ext cx="8281879" cy="473271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05B98C81-CFB5-1FE6-5F96-A2D093DAD76C}"/>
              </a:ext>
            </a:extLst>
          </p:cNvPr>
          <p:cNvSpPr txBox="1">
            <a:spLocks/>
          </p:cNvSpPr>
          <p:nvPr/>
        </p:nvSpPr>
        <p:spPr>
          <a:xfrm>
            <a:off x="119763" y="513977"/>
            <a:ext cx="4058537"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solidFill>
                  <a:schemeClr val="bg1"/>
                </a:solidFill>
                <a:latin typeface="+mn-lt"/>
              </a:rPr>
              <a:t>Evaluation questionnaire findings (2)</a:t>
            </a:r>
          </a:p>
        </p:txBody>
      </p:sp>
    </p:spTree>
    <p:extLst>
      <p:ext uri="{BB962C8B-B14F-4D97-AF65-F5344CB8AC3E}">
        <p14:creationId xmlns:p14="http://schemas.microsoft.com/office/powerpoint/2010/main" val="4247154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4"/>
            <a:ext cx="12192000" cy="6858000"/>
          </a:xfrm>
          <a:prstGeom prst="rect">
            <a:avLst/>
          </a:prstGeom>
        </p:spPr>
      </p:pic>
      <p:graphicFrame>
        <p:nvGraphicFramePr>
          <p:cNvPr id="7" name="Content Placeholder 3">
            <a:extLst>
              <a:ext uri="{FF2B5EF4-FFF2-40B4-BE49-F238E27FC236}">
                <a16:creationId xmlns:a16="http://schemas.microsoft.com/office/drawing/2014/main" id="{4F030E04-BA2F-AEF4-85C4-F51E25D8F3A4}"/>
              </a:ext>
            </a:extLst>
          </p:cNvPr>
          <p:cNvGraphicFramePr>
            <a:graphicFrameLocks/>
          </p:cNvGraphicFramePr>
          <p:nvPr>
            <p:extLst>
              <p:ext uri="{D42A27DB-BD31-4B8C-83A1-F6EECF244321}">
                <p14:modId xmlns:p14="http://schemas.microsoft.com/office/powerpoint/2010/main" val="1899950522"/>
              </p:ext>
            </p:extLst>
          </p:nvPr>
        </p:nvGraphicFramePr>
        <p:xfrm>
          <a:off x="3937000" y="1559020"/>
          <a:ext cx="8255000" cy="3761927"/>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05B98C81-CFB5-1FE6-5F96-A2D093DAD76C}"/>
              </a:ext>
            </a:extLst>
          </p:cNvPr>
          <p:cNvSpPr txBox="1">
            <a:spLocks/>
          </p:cNvSpPr>
          <p:nvPr/>
        </p:nvSpPr>
        <p:spPr>
          <a:xfrm>
            <a:off x="119763" y="513977"/>
            <a:ext cx="4058537"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solidFill>
                  <a:schemeClr val="bg1"/>
                </a:solidFill>
                <a:latin typeface="+mn-lt"/>
              </a:rPr>
              <a:t>Evaluation questionnaire findings (3)</a:t>
            </a:r>
          </a:p>
        </p:txBody>
      </p:sp>
    </p:spTree>
    <p:extLst>
      <p:ext uri="{BB962C8B-B14F-4D97-AF65-F5344CB8AC3E}">
        <p14:creationId xmlns:p14="http://schemas.microsoft.com/office/powerpoint/2010/main" val="4075000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C:\Users\Nasreen Ali\Downloads\TLC_WorkforceResearchProgramme_MasterLogo_RGB_Small (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138" y="221662"/>
            <a:ext cx="3211766" cy="1235334"/>
          </a:xfrm>
          <a:prstGeom prst="rect">
            <a:avLst/>
          </a:prstGeom>
          <a:noFill/>
          <a:ln>
            <a:noFill/>
          </a:ln>
        </p:spPr>
      </p:pic>
      <p:sp>
        <p:nvSpPr>
          <p:cNvPr id="7" name="TextBox 6"/>
          <p:cNvSpPr txBox="1"/>
          <p:nvPr/>
        </p:nvSpPr>
        <p:spPr>
          <a:xfrm>
            <a:off x="4381567" y="423831"/>
            <a:ext cx="3790752" cy="830997"/>
          </a:xfrm>
          <a:prstGeom prst="rect">
            <a:avLst/>
          </a:prstGeom>
          <a:noFill/>
        </p:spPr>
        <p:txBody>
          <a:bodyPr wrap="square" rtlCol="0">
            <a:spAutoFit/>
          </a:bodyPr>
          <a:lstStyle/>
          <a:p>
            <a:r>
              <a:rPr lang="en-US" sz="4800" b="1"/>
              <a:t>What's </a:t>
            </a:r>
            <a:endParaRPr lang="en-GB" sz="4800" b="1"/>
          </a:p>
        </p:txBody>
      </p:sp>
      <p:sp>
        <p:nvSpPr>
          <p:cNvPr id="9" name="TextBox 8"/>
          <p:cNvSpPr txBox="1"/>
          <p:nvPr/>
        </p:nvSpPr>
        <p:spPr>
          <a:xfrm>
            <a:off x="4300724" y="2666931"/>
            <a:ext cx="7939414" cy="2062103"/>
          </a:xfrm>
          <a:prstGeom prst="rect">
            <a:avLst/>
          </a:prstGeom>
          <a:noFill/>
        </p:spPr>
        <p:txBody>
          <a:bodyPr wrap="square" rtlCol="0">
            <a:spAutoFit/>
          </a:bodyPr>
          <a:lstStyle/>
          <a:p>
            <a:r>
              <a:rPr lang="en-US" sz="3200" dirty="0"/>
              <a:t>An approach which is culturally competent </a:t>
            </a:r>
            <a:endParaRPr lang="en-US" sz="3200" dirty="0" smtClean="0"/>
          </a:p>
          <a:p>
            <a:r>
              <a:rPr lang="en-US" sz="3200" dirty="0" smtClean="0"/>
              <a:t>and </a:t>
            </a:r>
            <a:r>
              <a:rPr lang="en-US" sz="3200" dirty="0"/>
              <a:t>uses sensitive methods which </a:t>
            </a:r>
            <a:r>
              <a:rPr lang="en-US" sz="3200" dirty="0" err="1"/>
              <a:t>prioritise</a:t>
            </a:r>
            <a:r>
              <a:rPr lang="en-US" sz="3200" dirty="0"/>
              <a:t> voice and experience to enable co-production of solutions.  </a:t>
            </a:r>
            <a:endParaRPr lang="en-GB" sz="3200" dirty="0"/>
          </a:p>
        </p:txBody>
      </p:sp>
      <p:pic>
        <p:nvPicPr>
          <p:cNvPr id="15" name="Picture 14"/>
          <p:cNvPicPr/>
          <p:nvPr/>
        </p:nvPicPr>
        <p:blipFill rotWithShape="1">
          <a:blip r:embed="rId5"/>
          <a:srcRect l="6893" t="17700" r="36567" b="12395"/>
          <a:stretch/>
        </p:blipFill>
        <p:spPr bwMode="auto">
          <a:xfrm>
            <a:off x="58126" y="3575942"/>
            <a:ext cx="2082099" cy="1567557"/>
          </a:xfrm>
          <a:prstGeom prst="rect">
            <a:avLst/>
          </a:prstGeom>
          <a:ln>
            <a:solidFill>
              <a:schemeClr val="tx1"/>
            </a:solidFill>
          </a:ln>
          <a:extLst>
            <a:ext uri="{53640926-AAD7-44D8-BBD7-CCE9431645EC}">
              <a14:shadowObscured xmlns:a14="http://schemas.microsoft.com/office/drawing/2010/main"/>
            </a:ext>
          </a:extLst>
        </p:spPr>
      </p:pic>
      <p:pic>
        <p:nvPicPr>
          <p:cNvPr id="17" name="Picture 16"/>
          <p:cNvPicPr/>
          <p:nvPr/>
        </p:nvPicPr>
        <p:blipFill rotWithShape="1">
          <a:blip r:embed="rId6" cstate="print">
            <a:extLst>
              <a:ext uri="{28A0092B-C50C-407E-A947-70E740481C1C}">
                <a14:useLocalDpi xmlns:a14="http://schemas.microsoft.com/office/drawing/2010/main" val="0"/>
              </a:ext>
            </a:extLst>
          </a:blip>
          <a:srcRect l="13787" t="14979" r="44378" b="32814"/>
          <a:stretch/>
        </p:blipFill>
        <p:spPr bwMode="auto">
          <a:xfrm>
            <a:off x="131631" y="1984240"/>
            <a:ext cx="2082098" cy="1444760"/>
          </a:xfrm>
          <a:prstGeom prst="rect">
            <a:avLst/>
          </a:prstGeom>
          <a:ln>
            <a:solidFill>
              <a:schemeClr val="tx1">
                <a:lumMod val="85000"/>
                <a:lumOff val="15000"/>
              </a:schemeClr>
            </a:solidFill>
          </a:ln>
          <a:extLst>
            <a:ext uri="{53640926-AAD7-44D8-BBD7-CCE9431645EC}">
              <a14:shadowObscured xmlns:a14="http://schemas.microsoft.com/office/drawing/2010/main"/>
            </a:ext>
          </a:extLst>
        </p:spPr>
      </p:pic>
      <p:pic>
        <p:nvPicPr>
          <p:cNvPr id="18" name="Content Placeholder 6"/>
          <p:cNvPicPr>
            <a:picLocks/>
          </p:cNvPicPr>
          <p:nvPr/>
        </p:nvPicPr>
        <p:blipFill rotWithShape="1">
          <a:blip r:embed="rId7" cstate="print">
            <a:extLst>
              <a:ext uri="{28A0092B-C50C-407E-A947-70E740481C1C}">
                <a14:useLocalDpi xmlns:a14="http://schemas.microsoft.com/office/drawing/2010/main" val="0"/>
              </a:ext>
            </a:extLst>
          </a:blip>
          <a:srcRect l="8143" t="13001" r="25216" b="5160"/>
          <a:stretch/>
        </p:blipFill>
        <p:spPr bwMode="auto">
          <a:xfrm>
            <a:off x="131631" y="221662"/>
            <a:ext cx="2082098" cy="1627235"/>
          </a:xfrm>
          <a:prstGeom prst="rect">
            <a:avLst/>
          </a:prstGeom>
          <a:ln>
            <a:solidFill>
              <a:schemeClr val="tx1"/>
            </a:solidFill>
          </a:ln>
          <a:extLst>
            <a:ext uri="{53640926-AAD7-44D8-BBD7-CCE9431645EC}">
              <a14:shadowObscured xmlns:a14="http://schemas.microsoft.com/office/drawing/2010/main"/>
            </a:ext>
          </a:extLst>
        </p:spPr>
      </p:pic>
      <p:pic>
        <p:nvPicPr>
          <p:cNvPr id="19" name="Picture 18"/>
          <p:cNvPicPr/>
          <p:nvPr/>
        </p:nvPicPr>
        <p:blipFill rotWithShape="1">
          <a:blip r:embed="rId8" cstate="print">
            <a:extLst>
              <a:ext uri="{28A0092B-C50C-407E-A947-70E740481C1C}">
                <a14:useLocalDpi xmlns:a14="http://schemas.microsoft.com/office/drawing/2010/main" val="0"/>
              </a:ext>
            </a:extLst>
          </a:blip>
          <a:srcRect l="22083" t="12026" r="52776" b="24434"/>
          <a:stretch/>
        </p:blipFill>
        <p:spPr bwMode="auto">
          <a:xfrm>
            <a:off x="2343582" y="221662"/>
            <a:ext cx="1525562" cy="2378675"/>
          </a:xfrm>
          <a:prstGeom prst="rect">
            <a:avLst/>
          </a:prstGeom>
          <a:ln>
            <a:solidFill>
              <a:schemeClr val="tx1"/>
            </a:solidFill>
          </a:ln>
          <a:extLst>
            <a:ext uri="{53640926-AAD7-44D8-BBD7-CCE9431645EC}">
              <a14:shadowObscured xmlns:a14="http://schemas.microsoft.com/office/drawing/2010/main"/>
            </a:ext>
          </a:extLst>
        </p:spPr>
      </p:pic>
      <p:pic>
        <p:nvPicPr>
          <p:cNvPr id="13" name="Picture 12"/>
          <p:cNvPicPr/>
          <p:nvPr/>
        </p:nvPicPr>
        <p:blipFill rotWithShape="1">
          <a:blip r:embed="rId9" cstate="print">
            <a:extLst>
              <a:ext uri="{28A0092B-C50C-407E-A947-70E740481C1C}">
                <a14:useLocalDpi xmlns:a14="http://schemas.microsoft.com/office/drawing/2010/main" val="0"/>
              </a:ext>
            </a:extLst>
          </a:blip>
          <a:srcRect l="24508" t="16789" r="48564" b="18988"/>
          <a:stretch/>
        </p:blipFill>
        <p:spPr bwMode="auto">
          <a:xfrm>
            <a:off x="2321035" y="2842412"/>
            <a:ext cx="1525562" cy="2301087"/>
          </a:xfrm>
          <a:prstGeom prst="rect">
            <a:avLst/>
          </a:prstGeom>
          <a:ln>
            <a:solidFill>
              <a:schemeClr val="tx1"/>
            </a:solid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30625" r="19490" b="60755"/>
          <a:stretch/>
        </p:blipFill>
        <p:spPr>
          <a:xfrm>
            <a:off x="406701" y="5424839"/>
            <a:ext cx="1057908" cy="916915"/>
          </a:xfrm>
          <a:prstGeom prst="rect">
            <a:avLst/>
          </a:prstGeom>
          <a:ln>
            <a:solidFill>
              <a:schemeClr val="tx1"/>
            </a:solidFill>
          </a:ln>
        </p:spPr>
      </p:pic>
      <p:sp>
        <p:nvSpPr>
          <p:cNvPr id="3" name="Rectangle 2"/>
          <p:cNvSpPr/>
          <p:nvPr/>
        </p:nvSpPr>
        <p:spPr>
          <a:xfrm>
            <a:off x="1557621" y="5521658"/>
            <a:ext cx="1571921" cy="723275"/>
          </a:xfrm>
          <a:prstGeom prst="rect">
            <a:avLst/>
          </a:prstGeom>
        </p:spPr>
        <p:txBody>
          <a:bodyPr wrap="square">
            <a:spAutoFit/>
          </a:bodyPr>
          <a:lstStyle/>
          <a:p>
            <a:r>
              <a:rPr lang="en-GB" sz="1100" b="1" dirty="0">
                <a:latin typeface="Arial" panose="020B0604020202020204" pitchFamily="34" charset="0"/>
                <a:cs typeface="Arial" panose="020B0604020202020204" pitchFamily="34" charset="0"/>
              </a:rPr>
              <a:t>Osasenaga </a:t>
            </a:r>
            <a:r>
              <a:rPr lang="en-GB" sz="1100" b="1" dirty="0" smtClean="0">
                <a:latin typeface="Arial" panose="020B0604020202020204" pitchFamily="34" charset="0"/>
                <a:cs typeface="Arial" panose="020B0604020202020204" pitchFamily="34" charset="0"/>
              </a:rPr>
              <a:t>Akenbor</a:t>
            </a:r>
            <a:endParaRPr lang="en-US" sz="1000" dirty="0">
              <a:solidFill>
                <a:srgbClr val="000000"/>
              </a:solidFill>
              <a:latin typeface="Arial" panose="020B0604020202020204" pitchFamily="34" charset="0"/>
              <a:cs typeface="Arial" panose="020B0604020202020204" pitchFamily="34" charset="0"/>
            </a:endParaRPr>
          </a:p>
          <a:p>
            <a:r>
              <a:rPr lang="en-US" sz="1000" dirty="0" smtClean="0">
                <a:solidFill>
                  <a:srgbClr val="000000"/>
                </a:solidFill>
                <a:latin typeface="Arial" panose="020B0604020202020204" pitchFamily="34" charset="0"/>
                <a:cs typeface="Arial" panose="020B0604020202020204" pitchFamily="34" charset="0"/>
              </a:rPr>
              <a:t>PhD built </a:t>
            </a:r>
            <a:r>
              <a:rPr lang="en-US" sz="1000" dirty="0">
                <a:solidFill>
                  <a:srgbClr val="000000"/>
                </a:solidFill>
                <a:latin typeface="Arial" panose="020B0604020202020204" pitchFamily="34" charset="0"/>
                <a:cs typeface="Arial" panose="020B0604020202020204" pitchFamily="34" charset="0"/>
              </a:rPr>
              <a:t>environment, cultural diversity and physical activity in Luton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436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C_BLMK_TLC_WRP_CTOP_Powerpoint_proo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p:nvPr/>
        </p:nvPicPr>
        <p:blipFill rotWithShape="1">
          <a:blip r:embed="rId4" cstate="print">
            <a:extLst>
              <a:ext uri="{28A0092B-C50C-407E-A947-70E740481C1C}">
                <a14:useLocalDpi xmlns:a14="http://schemas.microsoft.com/office/drawing/2010/main" val="0"/>
              </a:ext>
            </a:extLst>
          </a:blip>
          <a:srcRect l="17118" t="12409" r="38510" b="48591"/>
          <a:stretch/>
        </p:blipFill>
        <p:spPr bwMode="auto">
          <a:xfrm>
            <a:off x="10000891" y="157344"/>
            <a:ext cx="1989827" cy="1084859"/>
          </a:xfrm>
          <a:prstGeom prst="rect">
            <a:avLst/>
          </a:prstGeom>
          <a:ln>
            <a:noFill/>
          </a:ln>
          <a:effectLst>
            <a:outerShdw blurRad="1270000" dist="50800" dir="5400000" sx="108000" sy="108000" algn="ctr" rotWithShape="0">
              <a:srgbClr val="000000">
                <a:alpha val="35000"/>
              </a:srgbClr>
            </a:outerShdw>
          </a:effectLst>
          <a:extLst>
            <a:ext uri="{53640926-AAD7-44D8-BBD7-CCE9431645EC}">
              <a14:shadowObscured xmlns:a14="http://schemas.microsoft.com/office/drawing/2010/main"/>
            </a:ext>
          </a:extLst>
        </p:spPr>
      </p:pic>
      <p:sp>
        <p:nvSpPr>
          <p:cNvPr id="12" name="Title 3">
            <a:extLst>
              <a:ext uri="{FF2B5EF4-FFF2-40B4-BE49-F238E27FC236}">
                <a16:creationId xmlns:a16="http://schemas.microsoft.com/office/drawing/2014/main" id="{77404B69-8AA8-E1B0-E9B1-DC07422C38E4}"/>
              </a:ext>
            </a:extLst>
          </p:cNvPr>
          <p:cNvSpPr txBox="1">
            <a:spLocks/>
          </p:cNvSpPr>
          <p:nvPr/>
        </p:nvSpPr>
        <p:spPr>
          <a:xfrm>
            <a:off x="180507" y="528554"/>
            <a:ext cx="8696658" cy="63886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dirty="0">
                <a:solidFill>
                  <a:schemeClr val="bg1"/>
                </a:solidFill>
                <a:latin typeface="+mn-lt"/>
              </a:rPr>
              <a:t>CTOP reflections</a:t>
            </a:r>
          </a:p>
        </p:txBody>
      </p:sp>
    </p:spTree>
    <p:extLst>
      <p:ext uri="{BB962C8B-B14F-4D97-AF65-F5344CB8AC3E}">
        <p14:creationId xmlns:p14="http://schemas.microsoft.com/office/powerpoint/2010/main" val="170333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5B98C81-CFB5-1FE6-5F96-A2D093DAD76C}"/>
              </a:ext>
            </a:extLst>
          </p:cNvPr>
          <p:cNvSpPr txBox="1">
            <a:spLocks/>
          </p:cNvSpPr>
          <p:nvPr/>
        </p:nvSpPr>
        <p:spPr>
          <a:xfrm>
            <a:off x="225741" y="338859"/>
            <a:ext cx="7215206" cy="8535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a:latin typeface="+mn-lt"/>
              </a:rPr>
              <a:t>What’s next for CTOP?</a:t>
            </a:r>
          </a:p>
        </p:txBody>
      </p:sp>
      <p:sp>
        <p:nvSpPr>
          <p:cNvPr id="10" name="Rounded Rectangle 9"/>
          <p:cNvSpPr/>
          <p:nvPr/>
        </p:nvSpPr>
        <p:spPr>
          <a:xfrm>
            <a:off x="291987" y="1461195"/>
            <a:ext cx="7328011" cy="542753"/>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bg1"/>
                </a:solidFill>
              </a:rPr>
              <a:t>Continuing with the evaluation</a:t>
            </a:r>
            <a:endParaRPr lang="en-GB" dirty="0">
              <a:solidFill>
                <a:schemeClr val="bg1"/>
              </a:solidFill>
            </a:endParaRPr>
          </a:p>
        </p:txBody>
      </p:sp>
      <p:sp>
        <p:nvSpPr>
          <p:cNvPr id="11" name="Rounded Rectangle 10"/>
          <p:cNvSpPr/>
          <p:nvPr/>
        </p:nvSpPr>
        <p:spPr>
          <a:xfrm>
            <a:off x="225741" y="3830888"/>
            <a:ext cx="7394257" cy="2002022"/>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CTOP </a:t>
            </a:r>
            <a:r>
              <a:rPr lang="en-GB" dirty="0" smtClean="0">
                <a:solidFill>
                  <a:schemeClr val="bg1"/>
                </a:solidFill>
              </a:rPr>
              <a:t>play</a:t>
            </a:r>
            <a:r>
              <a:rPr lang="en-GB" dirty="0">
                <a:solidFill>
                  <a:schemeClr val="bg1"/>
                </a:solidFill>
              </a:rPr>
              <a:t> </a:t>
            </a:r>
            <a:r>
              <a:rPr lang="en-GB" dirty="0" smtClean="0">
                <a:solidFill>
                  <a:schemeClr val="bg1"/>
                </a:solidFill>
              </a:rPr>
              <a:t>&amp; </a:t>
            </a:r>
            <a:r>
              <a:rPr lang="en-GB" dirty="0">
                <a:solidFill>
                  <a:schemeClr val="bg1"/>
                </a:solidFill>
              </a:rPr>
              <a:t>gallery </a:t>
            </a:r>
          </a:p>
          <a:p>
            <a:pPr marL="285750" indent="-285750">
              <a:buFont typeface="Arial" panose="020B0604020202020204" pitchFamily="34" charset="0"/>
              <a:buChar char="•"/>
            </a:pPr>
            <a:r>
              <a:rPr lang="en-GB" dirty="0" smtClean="0">
                <a:solidFill>
                  <a:schemeClr val="bg1"/>
                </a:solidFill>
              </a:rPr>
              <a:t>Performances </a:t>
            </a:r>
            <a:r>
              <a:rPr lang="en-GB" dirty="0">
                <a:solidFill>
                  <a:schemeClr val="bg1"/>
                </a:solidFill>
              </a:rPr>
              <a:t>: July 4</a:t>
            </a:r>
            <a:r>
              <a:rPr lang="en-GB" baseline="30000" dirty="0">
                <a:solidFill>
                  <a:schemeClr val="bg1"/>
                </a:solidFill>
              </a:rPr>
              <a:t>th </a:t>
            </a:r>
            <a:r>
              <a:rPr lang="en-GB" dirty="0">
                <a:solidFill>
                  <a:schemeClr val="bg1"/>
                </a:solidFill>
              </a:rPr>
              <a:t>2024</a:t>
            </a:r>
            <a:r>
              <a:rPr lang="en-GB" baseline="30000" dirty="0">
                <a:solidFill>
                  <a:schemeClr val="bg1"/>
                </a:solidFill>
              </a:rPr>
              <a:t> </a:t>
            </a:r>
            <a:r>
              <a:rPr lang="en-GB" dirty="0">
                <a:solidFill>
                  <a:schemeClr val="bg1"/>
                </a:solidFill>
              </a:rPr>
              <a:t> </a:t>
            </a:r>
            <a:r>
              <a:rPr lang="en-GB" dirty="0" smtClean="0">
                <a:solidFill>
                  <a:schemeClr val="bg1"/>
                </a:solidFill>
              </a:rPr>
              <a:t>@ 6pm</a:t>
            </a:r>
          </a:p>
          <a:p>
            <a:r>
              <a:rPr lang="en-GB" dirty="0" smtClean="0">
                <a:solidFill>
                  <a:schemeClr val="bg1"/>
                </a:solidFill>
              </a:rPr>
              <a:t>                                 July </a:t>
            </a:r>
            <a:r>
              <a:rPr lang="en-GB" dirty="0">
                <a:solidFill>
                  <a:schemeClr val="bg1"/>
                </a:solidFill>
              </a:rPr>
              <a:t>5</a:t>
            </a:r>
            <a:r>
              <a:rPr lang="en-GB" baseline="30000" dirty="0">
                <a:solidFill>
                  <a:schemeClr val="bg1"/>
                </a:solidFill>
              </a:rPr>
              <a:t>th</a:t>
            </a:r>
            <a:r>
              <a:rPr lang="en-GB" dirty="0">
                <a:solidFill>
                  <a:schemeClr val="bg1"/>
                </a:solidFill>
              </a:rPr>
              <a:t> </a:t>
            </a:r>
            <a:r>
              <a:rPr lang="en-GB" dirty="0" smtClean="0">
                <a:solidFill>
                  <a:schemeClr val="bg1"/>
                </a:solidFill>
              </a:rPr>
              <a:t>2024 @10am &amp; 2pm </a:t>
            </a:r>
            <a:endParaRPr lang="en-GB" dirty="0">
              <a:solidFill>
                <a:schemeClr val="bg1"/>
              </a:solidFill>
            </a:endParaRPr>
          </a:p>
        </p:txBody>
      </p:sp>
      <p:sp>
        <p:nvSpPr>
          <p:cNvPr id="12" name="Rounded Rectangle 11"/>
          <p:cNvSpPr/>
          <p:nvPr/>
        </p:nvSpPr>
        <p:spPr>
          <a:xfrm>
            <a:off x="291986" y="2059013"/>
            <a:ext cx="7328012" cy="52973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Dissemination of CTOP findings e.g. publications, evaluation report, presentations</a:t>
            </a:r>
          </a:p>
        </p:txBody>
      </p:sp>
      <p:sp>
        <p:nvSpPr>
          <p:cNvPr id="13" name="Rounded Rectangle 12"/>
          <p:cNvSpPr/>
          <p:nvPr/>
        </p:nvSpPr>
        <p:spPr>
          <a:xfrm>
            <a:off x="291986" y="2643817"/>
            <a:ext cx="7328012" cy="52973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CTOP on tour: focussing on apprenticeships, Muslim boys, Irish and Eastern European communities, more CTOP schools events </a:t>
            </a:r>
          </a:p>
        </p:txBody>
      </p:sp>
      <p:sp>
        <p:nvSpPr>
          <p:cNvPr id="14" name="Rounded Rectangle 13"/>
          <p:cNvSpPr/>
          <p:nvPr/>
        </p:nvSpPr>
        <p:spPr>
          <a:xfrm>
            <a:off x="291986" y="3229030"/>
            <a:ext cx="7328012" cy="52973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Continuing recruitment for Maths &amp; English course </a:t>
            </a:r>
            <a:endParaRPr lang="en-GB">
              <a:solidFill>
                <a:schemeClr val="bg1"/>
              </a:solidFill>
            </a:endParaRPr>
          </a:p>
        </p:txBody>
      </p:sp>
      <p:pic>
        <p:nvPicPr>
          <p:cNvPr id="16" name="Picture 15"/>
          <p:cNvPicPr/>
          <p:nvPr/>
        </p:nvPicPr>
        <p:blipFill rotWithShape="1">
          <a:blip r:embed="rId4" cstate="print">
            <a:extLst>
              <a:ext uri="{28A0092B-C50C-407E-A947-70E740481C1C}">
                <a14:useLocalDpi xmlns:a14="http://schemas.microsoft.com/office/drawing/2010/main" val="0"/>
              </a:ext>
            </a:extLst>
          </a:blip>
          <a:srcRect l="2808" t="12933" r="44225" b="35555"/>
          <a:stretch/>
        </p:blipFill>
        <p:spPr bwMode="auto">
          <a:xfrm>
            <a:off x="4918509" y="3927109"/>
            <a:ext cx="3099335" cy="1751797"/>
          </a:xfrm>
          <a:prstGeom prst="rect">
            <a:avLst/>
          </a:prstGeom>
          <a:ln>
            <a:solidFill>
              <a:schemeClr val="tx1"/>
            </a:solidFill>
          </a:ln>
          <a:extLst>
            <a:ext uri="{53640926-AAD7-44D8-BBD7-CCE9431645EC}">
              <a14:shadowObscured xmlns:a14="http://schemas.microsoft.com/office/drawing/2010/main"/>
            </a:ext>
          </a:extLst>
        </p:spPr>
      </p:pic>
      <p:pic>
        <p:nvPicPr>
          <p:cNvPr id="17" name="Picture 16"/>
          <p:cNvPicPr/>
          <p:nvPr/>
        </p:nvPicPr>
        <p:blipFill rotWithShape="1">
          <a:blip r:embed="rId5" cstate="print">
            <a:extLst>
              <a:ext uri="{28A0092B-C50C-407E-A947-70E740481C1C}">
                <a14:useLocalDpi xmlns:a14="http://schemas.microsoft.com/office/drawing/2010/main" val="0"/>
              </a:ext>
            </a:extLst>
          </a:blip>
          <a:srcRect l="18762" t="10438" r="28782" b="6061"/>
          <a:stretch/>
        </p:blipFill>
        <p:spPr bwMode="auto">
          <a:xfrm>
            <a:off x="8419119" y="180442"/>
            <a:ext cx="3435998" cy="2561505"/>
          </a:xfrm>
          <a:prstGeom prst="rect">
            <a:avLst/>
          </a:prstGeom>
          <a:ln>
            <a:solidFill>
              <a:schemeClr val="tx1"/>
            </a:solidFill>
          </a:ln>
          <a:extLst>
            <a:ext uri="{53640926-AAD7-44D8-BBD7-CCE9431645EC}">
              <a14:shadowObscured xmlns:a14="http://schemas.microsoft.com/office/drawing/2010/main"/>
            </a:ext>
          </a:extLst>
        </p:spPr>
      </p:pic>
      <p:pic>
        <p:nvPicPr>
          <p:cNvPr id="15" name="Picture 14" descr="A group of people in a room&#10;&#10;Description automatically generated">
            <a:extLst>
              <a:ext uri="{FF2B5EF4-FFF2-40B4-BE49-F238E27FC236}">
                <a16:creationId xmlns:a16="http://schemas.microsoft.com/office/drawing/2014/main" id="{4762BB78-E61C-636D-2FE0-648A9A36DB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3551" y="2908686"/>
            <a:ext cx="3327134" cy="2161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52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77" y="382360"/>
            <a:ext cx="11348232" cy="1325563"/>
          </a:xfrm>
        </p:spPr>
        <p:txBody>
          <a:bodyPr>
            <a:normAutofit fontScale="90000"/>
          </a:bodyPr>
          <a:lstStyle/>
          <a:p>
            <a:r>
              <a:rPr lang="en-GB"/>
              <a:t/>
            </a:r>
            <a:br>
              <a:rPr lang="en-GB"/>
            </a:br>
            <a:r>
              <a:rPr lang="en-GB" sz="5300" b="1">
                <a:latin typeface="+mn-lt"/>
              </a:rPr>
              <a:t>Conceptual framework</a:t>
            </a:r>
            <a:r>
              <a:rPr lang="en-GB"/>
              <a:t/>
            </a:r>
            <a:br>
              <a:rPr lang="en-GB"/>
            </a:br>
            <a:endParaRPr lang="en-GB"/>
          </a:p>
        </p:txBody>
      </p:sp>
      <p:sp>
        <p:nvSpPr>
          <p:cNvPr id="3" name="Content Placeholder 2"/>
          <p:cNvSpPr>
            <a:spLocks noGrp="1"/>
          </p:cNvSpPr>
          <p:nvPr>
            <p:ph idx="1"/>
          </p:nvPr>
        </p:nvSpPr>
        <p:spPr>
          <a:xfrm>
            <a:off x="854242" y="1825625"/>
            <a:ext cx="10515600" cy="4351338"/>
          </a:xfrm>
        </p:spPr>
        <p:txBody>
          <a:bodyPr/>
          <a:lstStyle/>
          <a:p>
            <a:pPr marL="0" indent="0">
              <a:buNone/>
            </a:pPr>
            <a:endParaRPr lang="en-GB"/>
          </a:p>
          <a:p>
            <a:pPr marL="0" indent="0">
              <a:buNone/>
            </a:pPr>
            <a:endParaRPr lang="en-GB"/>
          </a:p>
          <a:p>
            <a:pPr marL="0" indent="0">
              <a:buNone/>
            </a:pPr>
            <a:endParaRPr lang="en-GB"/>
          </a:p>
        </p:txBody>
      </p:sp>
      <p:pic>
        <p:nvPicPr>
          <p:cNvPr id="5" name="Picture 4" descr="A diagram of a business diagram&#10;&#10;Description automatically generated with medium confidence"/>
          <p:cNvPicPr/>
          <p:nvPr/>
        </p:nvPicPr>
        <p:blipFill>
          <a:blip r:embed="rId2">
            <a:extLst>
              <a:ext uri="{28A0092B-C50C-407E-A947-70E740481C1C}">
                <a14:useLocalDpi xmlns:a14="http://schemas.microsoft.com/office/drawing/2010/main" val="0"/>
              </a:ext>
            </a:extLst>
          </a:blip>
          <a:stretch>
            <a:fillRect/>
          </a:stretch>
        </p:blipFill>
        <p:spPr>
          <a:xfrm>
            <a:off x="2421824" y="1487498"/>
            <a:ext cx="6659114" cy="4689465"/>
          </a:xfrm>
          <a:prstGeom prst="rect">
            <a:avLst/>
          </a:prstGeom>
        </p:spPr>
      </p:pic>
    </p:spTree>
    <p:extLst>
      <p:ext uri="{BB962C8B-B14F-4D97-AF65-F5344CB8AC3E}">
        <p14:creationId xmlns:p14="http://schemas.microsoft.com/office/powerpoint/2010/main" val="1335119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2AC7426E-8B67-BC25-50AB-2BEE13AEB1D4}"/>
              </a:ext>
            </a:extLst>
          </p:cNvPr>
          <p:cNvPicPr>
            <a:picLocks noChangeAspect="1"/>
          </p:cNvPicPr>
          <p:nvPr/>
        </p:nvPicPr>
        <p:blipFill>
          <a:blip r:embed="rId3"/>
          <a:stretch>
            <a:fillRect/>
          </a:stretch>
        </p:blipFill>
        <p:spPr>
          <a:xfrm>
            <a:off x="3906" y="11335"/>
            <a:ext cx="12945045" cy="7309237"/>
          </a:xfrm>
          <a:prstGeom prst="rect">
            <a:avLst/>
          </a:prstGeom>
        </p:spPr>
      </p:pic>
      <p:grpSp>
        <p:nvGrpSpPr>
          <p:cNvPr id="54" name="Group 53">
            <a:extLst>
              <a:ext uri="{FF2B5EF4-FFF2-40B4-BE49-F238E27FC236}">
                <a16:creationId xmlns:a16="http://schemas.microsoft.com/office/drawing/2014/main" id="{4ADB41F2-1F92-DCB1-BB08-631D33697646}"/>
              </a:ext>
            </a:extLst>
          </p:cNvPr>
          <p:cNvGrpSpPr/>
          <p:nvPr/>
        </p:nvGrpSpPr>
        <p:grpSpPr>
          <a:xfrm>
            <a:off x="2020499" y="197269"/>
            <a:ext cx="1312216" cy="1778491"/>
            <a:chOff x="9024076" y="4297251"/>
            <a:chExt cx="1447798" cy="2082132"/>
          </a:xfrm>
        </p:grpSpPr>
        <p:sp>
          <p:nvSpPr>
            <p:cNvPr id="55" name="Oval 54">
              <a:extLst>
                <a:ext uri="{FF2B5EF4-FFF2-40B4-BE49-F238E27FC236}">
                  <a16:creationId xmlns:a16="http://schemas.microsoft.com/office/drawing/2014/main" id="{01A51F80-6009-1ACE-B1AD-1B21A176EBE4}"/>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object 2">
              <a:extLst>
                <a:ext uri="{FF2B5EF4-FFF2-40B4-BE49-F238E27FC236}">
                  <a16:creationId xmlns:a16="http://schemas.microsoft.com/office/drawing/2014/main" id="{D9B4DB2A-4B5D-1621-494B-4E0369E3F175}"/>
                </a:ext>
              </a:extLst>
            </p:cNvPr>
            <p:cNvGrpSpPr>
              <a:grpSpLocks noChangeAspect="1"/>
            </p:cNvGrpSpPr>
            <p:nvPr/>
          </p:nvGrpSpPr>
          <p:grpSpPr>
            <a:xfrm>
              <a:off x="9024076" y="4297251"/>
              <a:ext cx="1447798" cy="1921097"/>
              <a:chOff x="9179135" y="4324617"/>
              <a:chExt cx="1746250" cy="2317115"/>
            </a:xfrm>
          </p:grpSpPr>
          <p:sp>
            <p:nvSpPr>
              <p:cNvPr id="58" name="object 3">
                <a:extLst>
                  <a:ext uri="{FF2B5EF4-FFF2-40B4-BE49-F238E27FC236}">
                    <a16:creationId xmlns:a16="http://schemas.microsoft.com/office/drawing/2014/main" id="{CFE178D1-DF05-E182-053C-BA3CC8B02DA2}"/>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59" name="object 4">
                <a:extLst>
                  <a:ext uri="{FF2B5EF4-FFF2-40B4-BE49-F238E27FC236}">
                    <a16:creationId xmlns:a16="http://schemas.microsoft.com/office/drawing/2014/main" id="{57B93FC8-1BE6-0ED3-DABB-E364FDE90971}"/>
                  </a:ext>
                </a:extLst>
              </p:cNvPr>
              <p:cNvSpPr/>
              <p:nvPr/>
            </p:nvSpPr>
            <p:spPr>
              <a:xfrm>
                <a:off x="9339886" y="4492222"/>
                <a:ext cx="1424941"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grpSp>
      <p:grpSp>
        <p:nvGrpSpPr>
          <p:cNvPr id="19" name="Group 18">
            <a:extLst>
              <a:ext uri="{FF2B5EF4-FFF2-40B4-BE49-F238E27FC236}">
                <a16:creationId xmlns:a16="http://schemas.microsoft.com/office/drawing/2014/main" id="{02D2F670-9727-B6AC-CC8D-1EC036A7D7D3}"/>
              </a:ext>
            </a:extLst>
          </p:cNvPr>
          <p:cNvGrpSpPr/>
          <p:nvPr/>
        </p:nvGrpSpPr>
        <p:grpSpPr>
          <a:xfrm>
            <a:off x="4098697" y="1885494"/>
            <a:ext cx="1330411" cy="1913312"/>
            <a:chOff x="9024076" y="4297251"/>
            <a:chExt cx="1447799" cy="2082132"/>
          </a:xfrm>
        </p:grpSpPr>
        <p:sp>
          <p:nvSpPr>
            <p:cNvPr id="20" name="Oval 19">
              <a:extLst>
                <a:ext uri="{FF2B5EF4-FFF2-40B4-BE49-F238E27FC236}">
                  <a16:creationId xmlns:a16="http://schemas.microsoft.com/office/drawing/2014/main" id="{A84CB9EF-C39D-0DE8-59D2-FFB607405AB4}"/>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object 2">
              <a:extLst>
                <a:ext uri="{FF2B5EF4-FFF2-40B4-BE49-F238E27FC236}">
                  <a16:creationId xmlns:a16="http://schemas.microsoft.com/office/drawing/2014/main" id="{09EEE5C8-ACFD-6066-ACBF-1F398763AB70}"/>
                </a:ext>
              </a:extLst>
            </p:cNvPr>
            <p:cNvGrpSpPr>
              <a:grpSpLocks noChangeAspect="1"/>
            </p:cNvGrpSpPr>
            <p:nvPr/>
          </p:nvGrpSpPr>
          <p:grpSpPr>
            <a:xfrm>
              <a:off x="9024076" y="4297251"/>
              <a:ext cx="1447798" cy="1921097"/>
              <a:chOff x="9179135" y="4324617"/>
              <a:chExt cx="1746250" cy="2317115"/>
            </a:xfrm>
          </p:grpSpPr>
          <p:sp>
            <p:nvSpPr>
              <p:cNvPr id="23" name="object 3">
                <a:extLst>
                  <a:ext uri="{FF2B5EF4-FFF2-40B4-BE49-F238E27FC236}">
                    <a16:creationId xmlns:a16="http://schemas.microsoft.com/office/drawing/2014/main" id="{497A0248-E49E-78A2-D4E4-D5E4CE41C7D3}"/>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24" name="object 4">
                <a:extLst>
                  <a:ext uri="{FF2B5EF4-FFF2-40B4-BE49-F238E27FC236}">
                    <a16:creationId xmlns:a16="http://schemas.microsoft.com/office/drawing/2014/main" id="{FEC5AC43-B9C1-3C93-2CCD-C543E5F2AE37}"/>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22" name="TextBox 21">
              <a:extLst>
                <a:ext uri="{FF2B5EF4-FFF2-40B4-BE49-F238E27FC236}">
                  <a16:creationId xmlns:a16="http://schemas.microsoft.com/office/drawing/2014/main" id="{9500F0E3-AEBC-AC4B-95F4-8C01B3C09EA8}"/>
                </a:ext>
              </a:extLst>
            </p:cNvPr>
            <p:cNvSpPr txBox="1"/>
            <p:nvPr/>
          </p:nvSpPr>
          <p:spPr>
            <a:xfrm>
              <a:off x="9024076" y="4569633"/>
              <a:ext cx="1447799" cy="368426"/>
            </a:xfrm>
            <a:prstGeom prst="rect">
              <a:avLst/>
            </a:prstGeom>
            <a:noFill/>
          </p:spPr>
          <p:txBody>
            <a:bodyPr wrap="square" rtlCol="0">
              <a:spAutoFit/>
            </a:bodyPr>
            <a:lstStyle/>
            <a:p>
              <a:pPr algn="ctr"/>
              <a:endParaRPr lang="en-US" sz="1600" b="1">
                <a:latin typeface="+mj-lt"/>
              </a:endParaRPr>
            </a:p>
          </p:txBody>
        </p:sp>
      </p:grpSp>
      <p:grpSp>
        <p:nvGrpSpPr>
          <p:cNvPr id="48" name="Group 47">
            <a:extLst>
              <a:ext uri="{FF2B5EF4-FFF2-40B4-BE49-F238E27FC236}">
                <a16:creationId xmlns:a16="http://schemas.microsoft.com/office/drawing/2014/main" id="{C2094034-A8CB-97C7-C514-0414387B3073}"/>
              </a:ext>
            </a:extLst>
          </p:cNvPr>
          <p:cNvGrpSpPr/>
          <p:nvPr/>
        </p:nvGrpSpPr>
        <p:grpSpPr>
          <a:xfrm>
            <a:off x="6311071" y="1900620"/>
            <a:ext cx="1307809" cy="1913312"/>
            <a:chOff x="9024076" y="4297251"/>
            <a:chExt cx="1447798" cy="2082132"/>
          </a:xfrm>
        </p:grpSpPr>
        <p:sp>
          <p:nvSpPr>
            <p:cNvPr id="49" name="Oval 48">
              <a:extLst>
                <a:ext uri="{FF2B5EF4-FFF2-40B4-BE49-F238E27FC236}">
                  <a16:creationId xmlns:a16="http://schemas.microsoft.com/office/drawing/2014/main" id="{E0E01E99-09EE-3A30-BA32-FCDDADD6C5EF}"/>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object 2">
              <a:extLst>
                <a:ext uri="{FF2B5EF4-FFF2-40B4-BE49-F238E27FC236}">
                  <a16:creationId xmlns:a16="http://schemas.microsoft.com/office/drawing/2014/main" id="{30A5C50A-4B12-DCFF-04F8-19985805257C}"/>
                </a:ext>
              </a:extLst>
            </p:cNvPr>
            <p:cNvGrpSpPr>
              <a:grpSpLocks noChangeAspect="1"/>
            </p:cNvGrpSpPr>
            <p:nvPr/>
          </p:nvGrpSpPr>
          <p:grpSpPr>
            <a:xfrm>
              <a:off x="9024076" y="4297251"/>
              <a:ext cx="1447798" cy="1921097"/>
              <a:chOff x="9179135" y="4324617"/>
              <a:chExt cx="1746250" cy="2317115"/>
            </a:xfrm>
          </p:grpSpPr>
          <p:sp>
            <p:nvSpPr>
              <p:cNvPr id="52" name="object 3">
                <a:extLst>
                  <a:ext uri="{FF2B5EF4-FFF2-40B4-BE49-F238E27FC236}">
                    <a16:creationId xmlns:a16="http://schemas.microsoft.com/office/drawing/2014/main" id="{FF0DF8A1-14AC-B91E-DACF-7DFA3EE9E838}"/>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53" name="object 4">
                <a:extLst>
                  <a:ext uri="{FF2B5EF4-FFF2-40B4-BE49-F238E27FC236}">
                    <a16:creationId xmlns:a16="http://schemas.microsoft.com/office/drawing/2014/main" id="{4CC6B660-CC14-E4A3-C7FA-72A1F4BCB359}"/>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51" name="TextBox 50">
              <a:extLst>
                <a:ext uri="{FF2B5EF4-FFF2-40B4-BE49-F238E27FC236}">
                  <a16:creationId xmlns:a16="http://schemas.microsoft.com/office/drawing/2014/main" id="{6D22969F-6380-15CF-39CE-8CD57D67563E}"/>
                </a:ext>
              </a:extLst>
            </p:cNvPr>
            <p:cNvSpPr txBox="1"/>
            <p:nvPr/>
          </p:nvSpPr>
          <p:spPr>
            <a:xfrm>
              <a:off x="9024076" y="4569633"/>
              <a:ext cx="1447798" cy="971306"/>
            </a:xfrm>
            <a:prstGeom prst="rect">
              <a:avLst/>
            </a:prstGeom>
            <a:noFill/>
          </p:spPr>
          <p:txBody>
            <a:bodyPr wrap="square" rtlCol="0">
              <a:spAutoFit/>
            </a:bodyPr>
            <a:lstStyle/>
            <a:p>
              <a:pPr algn="ctr"/>
              <a:endParaRPr lang="en-US" sz="1600" b="1">
                <a:latin typeface="+mj-lt"/>
              </a:endParaRPr>
            </a:p>
            <a:p>
              <a:pPr algn="ctr"/>
              <a:r>
                <a:rPr lang="en-US" sz="1200" b="1">
                  <a:latin typeface="+mj-lt"/>
                </a:rPr>
                <a:t>Integrated   </a:t>
              </a:r>
            </a:p>
            <a:p>
              <a:pPr algn="ctr"/>
              <a:r>
                <a:rPr lang="en-US" sz="1200" b="1">
                  <a:latin typeface="+mj-lt"/>
                </a:rPr>
                <a:t>care placements</a:t>
              </a:r>
            </a:p>
            <a:p>
              <a:pPr algn="ctr"/>
              <a:r>
                <a:rPr lang="en-US" sz="1200" b="1">
                  <a:latin typeface="+mj-lt"/>
                </a:rPr>
                <a:t>(IPE project)</a:t>
              </a:r>
            </a:p>
          </p:txBody>
        </p:sp>
      </p:grpSp>
      <p:grpSp>
        <p:nvGrpSpPr>
          <p:cNvPr id="73" name="Group 72">
            <a:extLst>
              <a:ext uri="{FF2B5EF4-FFF2-40B4-BE49-F238E27FC236}">
                <a16:creationId xmlns:a16="http://schemas.microsoft.com/office/drawing/2014/main" id="{7C874D9F-7838-5C77-08E8-4255167E6E91}"/>
              </a:ext>
            </a:extLst>
          </p:cNvPr>
          <p:cNvGrpSpPr/>
          <p:nvPr/>
        </p:nvGrpSpPr>
        <p:grpSpPr>
          <a:xfrm>
            <a:off x="8640229" y="503650"/>
            <a:ext cx="1400786" cy="2011268"/>
            <a:chOff x="8990411" y="4297251"/>
            <a:chExt cx="1481463" cy="2082132"/>
          </a:xfrm>
        </p:grpSpPr>
        <p:sp>
          <p:nvSpPr>
            <p:cNvPr id="74" name="Oval 73">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77"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78"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76" name="TextBox 75">
              <a:extLst>
                <a:ext uri="{FF2B5EF4-FFF2-40B4-BE49-F238E27FC236}">
                  <a16:creationId xmlns:a16="http://schemas.microsoft.com/office/drawing/2014/main" id="{7A788633-8D74-E5D4-3788-67A4E3E6C8BF}"/>
                </a:ext>
              </a:extLst>
            </p:cNvPr>
            <p:cNvSpPr txBox="1"/>
            <p:nvPr/>
          </p:nvSpPr>
          <p:spPr>
            <a:xfrm>
              <a:off x="8990411" y="4821535"/>
              <a:ext cx="1447799" cy="368426"/>
            </a:xfrm>
            <a:prstGeom prst="rect">
              <a:avLst/>
            </a:prstGeom>
            <a:noFill/>
          </p:spPr>
          <p:txBody>
            <a:bodyPr wrap="square" rtlCol="0">
              <a:spAutoFit/>
            </a:bodyPr>
            <a:lstStyle/>
            <a:p>
              <a:pPr algn="ctr"/>
              <a:endParaRPr lang="en-US" sz="1600" b="1">
                <a:latin typeface="+mj-lt"/>
              </a:endParaRPr>
            </a:p>
          </p:txBody>
        </p:sp>
      </p:grpSp>
      <p:sp>
        <p:nvSpPr>
          <p:cNvPr id="4" name="AutoShape 8" descr="The logo : Communications and Engage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2" descr="Challenges Ahead&quot; Images – Browse 28 Stock Photos, Vectors, and Video |  Adobe 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8451" y="487012"/>
            <a:ext cx="768936" cy="62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Rectangle 79" descr="Meeting"/>
          <p:cNvSpPr/>
          <p:nvPr/>
        </p:nvSpPr>
        <p:spPr>
          <a:xfrm>
            <a:off x="6565908" y="1973455"/>
            <a:ext cx="783648" cy="576613"/>
          </a:xfrm>
          <a:prstGeom prst="rect">
            <a:avLst/>
          </a:prstGeom>
          <a: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pic>
        <p:nvPicPr>
          <p:cNvPr id="83" name="Picture 4" descr="A screenshot of a computer&#10;&#10;Description automatically generated with medium confid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971" y="5819925"/>
            <a:ext cx="4653616" cy="1107755"/>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p:cNvGrpSpPr/>
          <p:nvPr/>
        </p:nvGrpSpPr>
        <p:grpSpPr>
          <a:xfrm>
            <a:off x="7683801" y="2473656"/>
            <a:ext cx="1795177" cy="956127"/>
            <a:chOff x="-9134134" y="672096"/>
            <a:chExt cx="8865052" cy="1233694"/>
          </a:xfrm>
        </p:grpSpPr>
        <p:sp>
          <p:nvSpPr>
            <p:cNvPr id="85" name="Rectangle 84"/>
            <p:cNvSpPr/>
            <p:nvPr/>
          </p:nvSpPr>
          <p:spPr>
            <a:xfrm>
              <a:off x="-9134134" y="672096"/>
              <a:ext cx="8412480" cy="1233694"/>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86" name="TextBox 85"/>
            <p:cNvSpPr txBox="1"/>
            <p:nvPr/>
          </p:nvSpPr>
          <p:spPr>
            <a:xfrm>
              <a:off x="-8608051" y="871235"/>
              <a:ext cx="8338969" cy="9206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algn="l" defTabSz="889000">
                <a:lnSpc>
                  <a:spcPct val="90000"/>
                </a:lnSpc>
                <a:spcBef>
                  <a:spcPct val="0"/>
                </a:spcBef>
                <a:spcAft>
                  <a:spcPct val="35000"/>
                </a:spcAft>
              </a:pPr>
              <a:r>
                <a:rPr lang="en-GB" sz="1400"/>
                <a:t>How can we e</a:t>
              </a:r>
              <a:r>
                <a:rPr lang="en-GB" sz="1400" b="0" i="0" kern="1200"/>
                <a:t>xpand placement capacity/develop an integrated care workforce?</a:t>
              </a:r>
              <a:endParaRPr lang="en-US" sz="1400" kern="1200"/>
            </a:p>
          </p:txBody>
        </p:sp>
      </p:grpSp>
      <p:grpSp>
        <p:nvGrpSpPr>
          <p:cNvPr id="100" name="Group 99"/>
          <p:cNvGrpSpPr/>
          <p:nvPr/>
        </p:nvGrpSpPr>
        <p:grpSpPr>
          <a:xfrm>
            <a:off x="2349637" y="1973455"/>
            <a:ext cx="1770419" cy="910163"/>
            <a:chOff x="4688702" y="-130654"/>
            <a:chExt cx="3189262" cy="1508226"/>
          </a:xfrm>
        </p:grpSpPr>
        <p:sp>
          <p:nvSpPr>
            <p:cNvPr id="101" name="Rectangle 100"/>
            <p:cNvSpPr/>
            <p:nvPr/>
          </p:nvSpPr>
          <p:spPr>
            <a:xfrm>
              <a:off x="4890737" y="0"/>
              <a:ext cx="2901904" cy="128024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04" name="TextBox 103"/>
            <p:cNvSpPr txBox="1"/>
            <p:nvPr/>
          </p:nvSpPr>
          <p:spPr>
            <a:xfrm>
              <a:off x="4688702" y="-130654"/>
              <a:ext cx="3189262" cy="1508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defTabSz="889000">
                <a:lnSpc>
                  <a:spcPct val="90000"/>
                </a:lnSpc>
                <a:spcBef>
                  <a:spcPct val="0"/>
                </a:spcBef>
                <a:spcAft>
                  <a:spcPct val="35000"/>
                </a:spcAft>
              </a:pPr>
              <a:r>
                <a:rPr lang="en-GB" sz="1400"/>
                <a:t>How can we reduce avoidable frequent admissions to A&amp;E?</a:t>
              </a:r>
              <a:endParaRPr lang="en-US" sz="1400" kern="1200"/>
            </a:p>
          </p:txBody>
        </p:sp>
      </p:grpSp>
      <p:grpSp>
        <p:nvGrpSpPr>
          <p:cNvPr id="114" name="Group 113"/>
          <p:cNvGrpSpPr/>
          <p:nvPr/>
        </p:nvGrpSpPr>
        <p:grpSpPr>
          <a:xfrm>
            <a:off x="209293" y="189970"/>
            <a:ext cx="1768871" cy="1003369"/>
            <a:chOff x="2103120" y="1310097"/>
            <a:chExt cx="8412480" cy="1233694"/>
          </a:xfrm>
        </p:grpSpPr>
        <p:sp>
          <p:nvSpPr>
            <p:cNvPr id="117" name="Rectangle 116"/>
            <p:cNvSpPr/>
            <p:nvPr/>
          </p:nvSpPr>
          <p:spPr>
            <a:xfrm>
              <a:off x="2103120" y="1310097"/>
              <a:ext cx="8412480" cy="1233694"/>
            </a:xfrm>
            <a:prstGeom prst="rect">
              <a:avLst/>
            </a:prstGeom>
          </p:spPr>
          <p:style>
            <a:lnRef idx="2">
              <a:schemeClr val="accent2">
                <a:hueOff val="-485121"/>
                <a:satOff val="-27976"/>
                <a:lumOff val="2876"/>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a:lstStyle/>
            <a:p>
              <a:endParaRPr lang="en-GB"/>
            </a:p>
          </p:txBody>
        </p:sp>
        <p:sp>
          <p:nvSpPr>
            <p:cNvPr id="118" name="TextBox 117"/>
            <p:cNvSpPr txBox="1"/>
            <p:nvPr/>
          </p:nvSpPr>
          <p:spPr>
            <a:xfrm>
              <a:off x="2624193" y="1387325"/>
              <a:ext cx="7891407" cy="1109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algn="l" defTabSz="889000">
                <a:lnSpc>
                  <a:spcPct val="90000"/>
                </a:lnSpc>
                <a:spcBef>
                  <a:spcPct val="0"/>
                </a:spcBef>
                <a:spcAft>
                  <a:spcPct val="35000"/>
                </a:spcAft>
              </a:pPr>
              <a:r>
                <a:rPr lang="en-US" sz="1400"/>
                <a:t>How can we r</a:t>
              </a:r>
              <a:r>
                <a:rPr lang="en-US" sz="1400" kern="1200"/>
                <a:t>ecruit an inclusive and diverse integrated care workforce?</a:t>
              </a:r>
            </a:p>
          </p:txBody>
        </p:sp>
      </p:grpSp>
      <p:sp>
        <p:nvSpPr>
          <p:cNvPr id="120" name="Rectangle 119" descr="Classroom"/>
          <p:cNvSpPr/>
          <p:nvPr/>
        </p:nvSpPr>
        <p:spPr>
          <a:xfrm>
            <a:off x="8966381" y="785431"/>
            <a:ext cx="866250" cy="866250"/>
          </a:xfrm>
          <a:prstGeom prst="rect">
            <a:avLst/>
          </a:prstGeom>
          <a: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nvGrpSpPr>
          <p:cNvPr id="123" name="Group 122">
            <a:extLst>
              <a:ext uri="{FF2B5EF4-FFF2-40B4-BE49-F238E27FC236}">
                <a16:creationId xmlns:a16="http://schemas.microsoft.com/office/drawing/2014/main" id="{7C874D9F-7838-5C77-08E8-4255167E6E91}"/>
              </a:ext>
            </a:extLst>
          </p:cNvPr>
          <p:cNvGrpSpPr/>
          <p:nvPr/>
        </p:nvGrpSpPr>
        <p:grpSpPr>
          <a:xfrm>
            <a:off x="8983344" y="3967362"/>
            <a:ext cx="1368956" cy="2011268"/>
            <a:chOff x="9024075" y="4297251"/>
            <a:chExt cx="1447799" cy="2082132"/>
          </a:xfrm>
        </p:grpSpPr>
        <p:sp>
          <p:nvSpPr>
            <p:cNvPr id="128" name="Oval 127">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132"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133"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131" name="TextBox 130">
              <a:extLst>
                <a:ext uri="{FF2B5EF4-FFF2-40B4-BE49-F238E27FC236}">
                  <a16:creationId xmlns:a16="http://schemas.microsoft.com/office/drawing/2014/main" id="{7A788633-8D74-E5D4-3788-67A4E3E6C8BF}"/>
                </a:ext>
              </a:extLst>
            </p:cNvPr>
            <p:cNvSpPr txBox="1"/>
            <p:nvPr/>
          </p:nvSpPr>
          <p:spPr>
            <a:xfrm>
              <a:off x="9024075" y="4708713"/>
              <a:ext cx="1447799" cy="541655"/>
            </a:xfrm>
            <a:prstGeom prst="rect">
              <a:avLst/>
            </a:prstGeom>
            <a:noFill/>
          </p:spPr>
          <p:txBody>
            <a:bodyPr wrap="square" rtlCol="0">
              <a:spAutoFit/>
            </a:bodyPr>
            <a:lstStyle/>
            <a:p>
              <a:pPr algn="ctr"/>
              <a:r>
                <a:rPr lang="en-US" sz="2800" b="1">
                  <a:solidFill>
                    <a:srgbClr val="00B050"/>
                  </a:solidFill>
                  <a:latin typeface="+mj-lt"/>
                </a:rPr>
                <a:t>CPD</a:t>
              </a:r>
            </a:p>
          </p:txBody>
        </p:sp>
      </p:grpSp>
      <p:sp>
        <p:nvSpPr>
          <p:cNvPr id="134" name="Rectangle 133" descr="Ambulance"/>
          <p:cNvSpPr/>
          <p:nvPr/>
        </p:nvSpPr>
        <p:spPr>
          <a:xfrm>
            <a:off x="4353918" y="2069354"/>
            <a:ext cx="866250" cy="866250"/>
          </a:xfrm>
          <a:prstGeom prst="rect">
            <a:avLst/>
          </a:prstGeom>
          <a: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nvGrpSpPr>
          <p:cNvPr id="135" name="Group 134"/>
          <p:cNvGrpSpPr/>
          <p:nvPr/>
        </p:nvGrpSpPr>
        <p:grpSpPr>
          <a:xfrm>
            <a:off x="10021540" y="1057333"/>
            <a:ext cx="1639323" cy="756069"/>
            <a:chOff x="-1980985" y="2493512"/>
            <a:chExt cx="8704119" cy="1243605"/>
          </a:xfrm>
        </p:grpSpPr>
        <p:sp>
          <p:nvSpPr>
            <p:cNvPr id="136" name="Rectangle 135"/>
            <p:cNvSpPr/>
            <p:nvPr/>
          </p:nvSpPr>
          <p:spPr>
            <a:xfrm>
              <a:off x="-1689346" y="2503423"/>
              <a:ext cx="8412480" cy="1233694"/>
            </a:xfrm>
            <a:prstGeom prst="rect">
              <a:avLst/>
            </a:prstGeom>
          </p:spPr>
          <p:style>
            <a:lnRef idx="2">
              <a:schemeClr val="accent2">
                <a:hueOff val="-970242"/>
                <a:satOff val="-55952"/>
                <a:lumOff val="5752"/>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a:lstStyle/>
            <a:p>
              <a:endParaRPr lang="en-GB"/>
            </a:p>
          </p:txBody>
        </p:sp>
        <p:sp>
          <p:nvSpPr>
            <p:cNvPr id="137" name="TextBox 136"/>
            <p:cNvSpPr txBox="1"/>
            <p:nvPr/>
          </p:nvSpPr>
          <p:spPr>
            <a:xfrm>
              <a:off x="-1980985" y="2493512"/>
              <a:ext cx="7693506" cy="1233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algn="l" defTabSz="889000">
                <a:lnSpc>
                  <a:spcPct val="90000"/>
                </a:lnSpc>
                <a:spcBef>
                  <a:spcPct val="0"/>
                </a:spcBef>
                <a:spcAft>
                  <a:spcPct val="35000"/>
                </a:spcAft>
              </a:pPr>
              <a:r>
                <a:rPr lang="en-US" sz="1400" kern="1200"/>
                <a:t>How can we prepare  an integrated care curriculum? </a:t>
              </a:r>
            </a:p>
          </p:txBody>
        </p:sp>
      </p:grpSp>
      <p:pic>
        <p:nvPicPr>
          <p:cNvPr id="60" name="Picture 59" descr="Medicine team concept with doctors and nurses in flat style isolated on hospital background Practitioner young doctors man and woman standing together. Medical staff. Healthcare And Medicine stock vector"/>
          <p:cNvPicPr/>
          <p:nvPr/>
        </p:nvPicPr>
        <p:blipFill rotWithShape="1">
          <a:blip r:embed="rId12" cstate="print">
            <a:extLst>
              <a:ext uri="{28A0092B-C50C-407E-A947-70E740481C1C}">
                <a14:useLocalDpi xmlns:a14="http://schemas.microsoft.com/office/drawing/2010/main" val="0"/>
              </a:ext>
            </a:extLst>
          </a:blip>
          <a:srcRect l="6316" t="32488" r="8034" b="6668"/>
          <a:stretch/>
        </p:blipFill>
        <p:spPr bwMode="auto">
          <a:xfrm>
            <a:off x="10352300" y="5035925"/>
            <a:ext cx="2231057" cy="1614847"/>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277182" y="5422475"/>
            <a:ext cx="7020123" cy="461665"/>
          </a:xfrm>
          <a:prstGeom prst="rect">
            <a:avLst/>
          </a:prstGeom>
          <a:noFill/>
        </p:spPr>
        <p:txBody>
          <a:bodyPr wrap="square" rtlCol="0">
            <a:spAutoFit/>
          </a:bodyPr>
          <a:lstStyle/>
          <a:p>
            <a:pPr algn="ctr"/>
            <a:r>
              <a:rPr lang="en-US" sz="2400" b="1"/>
              <a:t>Workforce development for Integrated Care</a:t>
            </a:r>
            <a:endParaRPr lang="en-GB" sz="2400" b="1"/>
          </a:p>
        </p:txBody>
      </p:sp>
      <p:pic>
        <p:nvPicPr>
          <p:cNvPr id="62" name="Picture 61" descr="C:\Users\Nasreen Ali\Downloads\TLC_WorkforceResearchProgramme_MasterLogo_RGB_Small (2).pn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51185" y="5790293"/>
            <a:ext cx="3042607" cy="1148251"/>
          </a:xfrm>
          <a:prstGeom prst="rect">
            <a:avLst/>
          </a:prstGeom>
          <a:noFill/>
          <a:ln>
            <a:noFill/>
          </a:ln>
        </p:spPr>
      </p:pic>
      <p:grpSp>
        <p:nvGrpSpPr>
          <p:cNvPr id="61" name="Group 60">
            <a:extLst>
              <a:ext uri="{FF2B5EF4-FFF2-40B4-BE49-F238E27FC236}">
                <a16:creationId xmlns:a16="http://schemas.microsoft.com/office/drawing/2014/main" id="{7C874D9F-7838-5C77-08E8-4255167E6E91}"/>
              </a:ext>
            </a:extLst>
          </p:cNvPr>
          <p:cNvGrpSpPr/>
          <p:nvPr/>
        </p:nvGrpSpPr>
        <p:grpSpPr>
          <a:xfrm>
            <a:off x="5350826" y="122801"/>
            <a:ext cx="1400786" cy="2011268"/>
            <a:chOff x="8990411" y="4297251"/>
            <a:chExt cx="1481463" cy="2082132"/>
          </a:xfrm>
        </p:grpSpPr>
        <p:sp>
          <p:nvSpPr>
            <p:cNvPr id="63" name="Oval 62">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66"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67"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65" name="TextBox 64">
              <a:extLst>
                <a:ext uri="{FF2B5EF4-FFF2-40B4-BE49-F238E27FC236}">
                  <a16:creationId xmlns:a16="http://schemas.microsoft.com/office/drawing/2014/main" id="{7A788633-8D74-E5D4-3788-67A4E3E6C8BF}"/>
                </a:ext>
              </a:extLst>
            </p:cNvPr>
            <p:cNvSpPr txBox="1"/>
            <p:nvPr/>
          </p:nvSpPr>
          <p:spPr>
            <a:xfrm>
              <a:off x="8990411" y="4821535"/>
              <a:ext cx="1447799" cy="368426"/>
            </a:xfrm>
            <a:prstGeom prst="rect">
              <a:avLst/>
            </a:prstGeom>
            <a:noFill/>
          </p:spPr>
          <p:txBody>
            <a:bodyPr wrap="square" rtlCol="0">
              <a:spAutoFit/>
            </a:bodyPr>
            <a:lstStyle/>
            <a:p>
              <a:pPr algn="ctr"/>
              <a:endParaRPr lang="en-US" sz="1600" b="1">
                <a:latin typeface="+mj-lt"/>
              </a:endParaRPr>
            </a:p>
          </p:txBody>
        </p:sp>
      </p:grpSp>
      <p:pic>
        <p:nvPicPr>
          <p:cNvPr id="69" name="Picture 68" descr="CITY &amp; GUILDS Courses – Nottingham &amp; The Midland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9624" y="487012"/>
            <a:ext cx="858050" cy="619204"/>
          </a:xfrm>
          <a:prstGeom prst="rect">
            <a:avLst/>
          </a:prstGeom>
          <a:noFill/>
          <a:ln>
            <a:noFill/>
          </a:ln>
        </p:spPr>
      </p:pic>
      <p:grpSp>
        <p:nvGrpSpPr>
          <p:cNvPr id="70" name="Group 69">
            <a:extLst>
              <a:ext uri="{FF2B5EF4-FFF2-40B4-BE49-F238E27FC236}">
                <a16:creationId xmlns:a16="http://schemas.microsoft.com/office/drawing/2014/main" id="{7C874D9F-7838-5C77-08E8-4255167E6E91}"/>
              </a:ext>
            </a:extLst>
          </p:cNvPr>
          <p:cNvGrpSpPr/>
          <p:nvPr/>
        </p:nvGrpSpPr>
        <p:grpSpPr>
          <a:xfrm>
            <a:off x="7227700" y="509245"/>
            <a:ext cx="1368956" cy="2011268"/>
            <a:chOff x="9024075" y="4297251"/>
            <a:chExt cx="1447799" cy="2082132"/>
          </a:xfrm>
        </p:grpSpPr>
        <p:sp>
          <p:nvSpPr>
            <p:cNvPr id="71" name="Oval 70">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82"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87"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81" name="TextBox 80">
              <a:extLst>
                <a:ext uri="{FF2B5EF4-FFF2-40B4-BE49-F238E27FC236}">
                  <a16:creationId xmlns:a16="http://schemas.microsoft.com/office/drawing/2014/main" id="{7A788633-8D74-E5D4-3788-67A4E3E6C8BF}"/>
                </a:ext>
              </a:extLst>
            </p:cNvPr>
            <p:cNvSpPr txBox="1"/>
            <p:nvPr/>
          </p:nvSpPr>
          <p:spPr>
            <a:xfrm>
              <a:off x="9024075" y="4708713"/>
              <a:ext cx="1447799" cy="541655"/>
            </a:xfrm>
            <a:prstGeom prst="rect">
              <a:avLst/>
            </a:prstGeom>
            <a:noFill/>
          </p:spPr>
          <p:txBody>
            <a:bodyPr wrap="square" rtlCol="0">
              <a:spAutoFit/>
            </a:bodyPr>
            <a:lstStyle/>
            <a:p>
              <a:pPr algn="ctr"/>
              <a:r>
                <a:rPr lang="en-US" sz="2800" b="1">
                  <a:solidFill>
                    <a:srgbClr val="00B050"/>
                  </a:solidFill>
                  <a:latin typeface="+mj-lt"/>
                </a:rPr>
                <a:t>PhD</a:t>
              </a:r>
            </a:p>
          </p:txBody>
        </p:sp>
      </p:grpSp>
      <p:grpSp>
        <p:nvGrpSpPr>
          <p:cNvPr id="88" name="Group 87">
            <a:extLst>
              <a:ext uri="{FF2B5EF4-FFF2-40B4-BE49-F238E27FC236}">
                <a16:creationId xmlns:a16="http://schemas.microsoft.com/office/drawing/2014/main" id="{7C874D9F-7838-5C77-08E8-4255167E6E91}"/>
              </a:ext>
            </a:extLst>
          </p:cNvPr>
          <p:cNvGrpSpPr/>
          <p:nvPr/>
        </p:nvGrpSpPr>
        <p:grpSpPr>
          <a:xfrm>
            <a:off x="2861440" y="2860104"/>
            <a:ext cx="1406517" cy="2011268"/>
            <a:chOff x="9024074" y="4297251"/>
            <a:chExt cx="1487523" cy="2082132"/>
          </a:xfrm>
        </p:grpSpPr>
        <p:sp>
          <p:nvSpPr>
            <p:cNvPr id="89" name="Oval 88">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92"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93"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91" name="TextBox 90">
              <a:extLst>
                <a:ext uri="{FF2B5EF4-FFF2-40B4-BE49-F238E27FC236}">
                  <a16:creationId xmlns:a16="http://schemas.microsoft.com/office/drawing/2014/main" id="{7A788633-8D74-E5D4-3788-67A4E3E6C8BF}"/>
                </a:ext>
              </a:extLst>
            </p:cNvPr>
            <p:cNvSpPr txBox="1"/>
            <p:nvPr/>
          </p:nvSpPr>
          <p:spPr>
            <a:xfrm>
              <a:off x="9024074" y="4503815"/>
              <a:ext cx="1487523" cy="1051448"/>
            </a:xfrm>
            <a:prstGeom prst="rect">
              <a:avLst/>
            </a:prstGeom>
            <a:noFill/>
          </p:spPr>
          <p:txBody>
            <a:bodyPr wrap="square" rtlCol="0">
              <a:spAutoFit/>
            </a:bodyPr>
            <a:lstStyle/>
            <a:p>
              <a:pPr algn="ctr"/>
              <a:r>
                <a:rPr lang="en-US" sz="1200" b="1">
                  <a:solidFill>
                    <a:srgbClr val="00B050"/>
                  </a:solidFill>
                  <a:latin typeface="+mj-lt"/>
                </a:rPr>
                <a:t>Web- based resources </a:t>
              </a:r>
            </a:p>
            <a:p>
              <a:pPr algn="ctr"/>
              <a:r>
                <a:rPr lang="en-US" sz="1200" b="1">
                  <a:solidFill>
                    <a:srgbClr val="00B050"/>
                  </a:solidFill>
                  <a:latin typeface="+mj-lt"/>
                </a:rPr>
                <a:t>Schwartz Rounds</a:t>
              </a:r>
            </a:p>
            <a:p>
              <a:pPr algn="ctr"/>
              <a:r>
                <a:rPr lang="en-US" sz="1200" b="1">
                  <a:solidFill>
                    <a:srgbClr val="00B050"/>
                  </a:solidFill>
                  <a:latin typeface="+mj-lt"/>
                </a:rPr>
                <a:t>Reflective supervision </a:t>
              </a:r>
            </a:p>
          </p:txBody>
        </p:sp>
      </p:grpSp>
      <p:sp>
        <p:nvSpPr>
          <p:cNvPr id="94" name="TextBox 93"/>
          <p:cNvSpPr txBox="1"/>
          <p:nvPr/>
        </p:nvSpPr>
        <p:spPr>
          <a:xfrm>
            <a:off x="3936193" y="4215777"/>
            <a:ext cx="2152456" cy="930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algn="l" defTabSz="889000">
              <a:lnSpc>
                <a:spcPct val="90000"/>
              </a:lnSpc>
              <a:spcBef>
                <a:spcPct val="0"/>
              </a:spcBef>
              <a:spcAft>
                <a:spcPct val="35000"/>
              </a:spcAft>
            </a:pPr>
            <a:endParaRPr lang="en-US" kern="1200"/>
          </a:p>
        </p:txBody>
      </p:sp>
      <p:grpSp>
        <p:nvGrpSpPr>
          <p:cNvPr id="95" name="Group 94"/>
          <p:cNvGrpSpPr/>
          <p:nvPr/>
        </p:nvGrpSpPr>
        <p:grpSpPr>
          <a:xfrm>
            <a:off x="836593" y="3346801"/>
            <a:ext cx="2064350" cy="1147939"/>
            <a:chOff x="2981797" y="3925487"/>
            <a:chExt cx="7280135" cy="651971"/>
          </a:xfrm>
        </p:grpSpPr>
        <p:sp>
          <p:nvSpPr>
            <p:cNvPr id="96" name="Rectangle 95"/>
            <p:cNvSpPr/>
            <p:nvPr/>
          </p:nvSpPr>
          <p:spPr>
            <a:xfrm>
              <a:off x="3288118" y="3925530"/>
              <a:ext cx="6423161" cy="651928"/>
            </a:xfrm>
            <a:prstGeom prst="rect">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endParaRPr lang="en-GB"/>
            </a:p>
          </p:txBody>
        </p:sp>
        <p:sp>
          <p:nvSpPr>
            <p:cNvPr id="98" name="TextBox 97"/>
            <p:cNvSpPr txBox="1"/>
            <p:nvPr/>
          </p:nvSpPr>
          <p:spPr>
            <a:xfrm>
              <a:off x="2981797" y="3925487"/>
              <a:ext cx="7280135" cy="651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225" tIns="313358" rIns="163225" bIns="313358" numCol="1" spcCol="1270" anchor="ctr" anchorCtr="0">
              <a:noAutofit/>
            </a:bodyPr>
            <a:lstStyle/>
            <a:p>
              <a:pPr lvl="0" algn="l" defTabSz="889000">
                <a:lnSpc>
                  <a:spcPct val="90000"/>
                </a:lnSpc>
                <a:spcBef>
                  <a:spcPct val="0"/>
                </a:spcBef>
                <a:spcAft>
                  <a:spcPct val="35000"/>
                </a:spcAft>
              </a:pPr>
              <a:r>
                <a:rPr lang="en-US" sz="1400" kern="1200"/>
                <a:t>How can we support retention of a diverse, inclusive and resilient workforce across BLMK health and social care organisations? </a:t>
              </a:r>
            </a:p>
          </p:txBody>
        </p:sp>
      </p:grpSp>
      <p:grpSp>
        <p:nvGrpSpPr>
          <p:cNvPr id="99" name="Group 98">
            <a:extLst>
              <a:ext uri="{FF2B5EF4-FFF2-40B4-BE49-F238E27FC236}">
                <a16:creationId xmlns:a16="http://schemas.microsoft.com/office/drawing/2014/main" id="{7C874D9F-7838-5C77-08E8-4255167E6E91}"/>
              </a:ext>
            </a:extLst>
          </p:cNvPr>
          <p:cNvGrpSpPr/>
          <p:nvPr/>
        </p:nvGrpSpPr>
        <p:grpSpPr>
          <a:xfrm>
            <a:off x="5188831" y="3338357"/>
            <a:ext cx="1463932" cy="2011268"/>
            <a:chOff x="9024076" y="4297251"/>
            <a:chExt cx="1447799" cy="2082132"/>
          </a:xfrm>
        </p:grpSpPr>
        <p:sp>
          <p:nvSpPr>
            <p:cNvPr id="102" name="Oval 101">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7" y="4297251"/>
              <a:ext cx="1447798" cy="1921097"/>
              <a:chOff x="9179137" y="4324617"/>
              <a:chExt cx="1746250" cy="2317115"/>
            </a:xfrm>
          </p:grpSpPr>
          <p:sp>
            <p:nvSpPr>
              <p:cNvPr id="106" name="object 3">
                <a:extLst>
                  <a:ext uri="{FF2B5EF4-FFF2-40B4-BE49-F238E27FC236}">
                    <a16:creationId xmlns:a16="http://schemas.microsoft.com/office/drawing/2014/main" id="{9933CCA3-318A-7280-B329-51FAE69C3B2A}"/>
                  </a:ext>
                </a:extLst>
              </p:cNvPr>
              <p:cNvSpPr/>
              <p:nvPr/>
            </p:nvSpPr>
            <p:spPr>
              <a:xfrm>
                <a:off x="9179137"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107" name="object 4">
                <a:extLst>
                  <a:ext uri="{FF2B5EF4-FFF2-40B4-BE49-F238E27FC236}">
                    <a16:creationId xmlns:a16="http://schemas.microsoft.com/office/drawing/2014/main" id="{99FC2F80-D497-35E2-C9FA-40D18814BBCE}"/>
                  </a:ext>
                </a:extLst>
              </p:cNvPr>
              <p:cNvSpPr/>
              <p:nvPr/>
            </p:nvSpPr>
            <p:spPr>
              <a:xfrm>
                <a:off x="9308060" y="4473408"/>
                <a:ext cx="1479449" cy="1424939"/>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105" name="TextBox 104">
              <a:extLst>
                <a:ext uri="{FF2B5EF4-FFF2-40B4-BE49-F238E27FC236}">
                  <a16:creationId xmlns:a16="http://schemas.microsoft.com/office/drawing/2014/main" id="{7A788633-8D74-E5D4-3788-67A4E3E6C8BF}"/>
                </a:ext>
              </a:extLst>
            </p:cNvPr>
            <p:cNvSpPr txBox="1"/>
            <p:nvPr/>
          </p:nvSpPr>
          <p:spPr>
            <a:xfrm>
              <a:off x="9056001" y="4609387"/>
              <a:ext cx="1375920" cy="860276"/>
            </a:xfrm>
            <a:prstGeom prst="rect">
              <a:avLst/>
            </a:prstGeom>
            <a:noFill/>
          </p:spPr>
          <p:txBody>
            <a:bodyPr wrap="square" rtlCol="0">
              <a:spAutoFit/>
            </a:bodyPr>
            <a:lstStyle/>
            <a:p>
              <a:pPr algn="ctr"/>
              <a:r>
                <a:rPr lang="en-US" sz="1200" b="1">
                  <a:solidFill>
                    <a:srgbClr val="00B050"/>
                  </a:solidFill>
                  <a:latin typeface="+mj-lt"/>
                </a:rPr>
                <a:t>BAME</a:t>
              </a:r>
            </a:p>
            <a:p>
              <a:pPr algn="ctr"/>
              <a:r>
                <a:rPr lang="en-US" sz="1200" b="1">
                  <a:solidFill>
                    <a:srgbClr val="00B050"/>
                  </a:solidFill>
                  <a:latin typeface="+mj-lt"/>
                </a:rPr>
                <a:t>Staff experiences </a:t>
              </a:r>
            </a:p>
            <a:p>
              <a:pPr algn="ctr"/>
              <a:r>
                <a:rPr lang="en-US" sz="1200" b="1">
                  <a:solidFill>
                    <a:srgbClr val="00B050"/>
                  </a:solidFill>
                  <a:latin typeface="+mj-lt"/>
                </a:rPr>
                <a:t>of work and career progression</a:t>
              </a:r>
            </a:p>
          </p:txBody>
        </p:sp>
      </p:grpSp>
      <p:grpSp>
        <p:nvGrpSpPr>
          <p:cNvPr id="108" name="Group 107">
            <a:extLst>
              <a:ext uri="{FF2B5EF4-FFF2-40B4-BE49-F238E27FC236}">
                <a16:creationId xmlns:a16="http://schemas.microsoft.com/office/drawing/2014/main" id="{7C874D9F-7838-5C77-08E8-4255167E6E91}"/>
              </a:ext>
            </a:extLst>
          </p:cNvPr>
          <p:cNvGrpSpPr/>
          <p:nvPr/>
        </p:nvGrpSpPr>
        <p:grpSpPr>
          <a:xfrm>
            <a:off x="7461282" y="3767734"/>
            <a:ext cx="1368956" cy="2011268"/>
            <a:chOff x="9024075" y="4297251"/>
            <a:chExt cx="1447799" cy="2082132"/>
          </a:xfrm>
        </p:grpSpPr>
        <p:sp>
          <p:nvSpPr>
            <p:cNvPr id="109" name="Oval 108">
              <a:extLst>
                <a:ext uri="{FF2B5EF4-FFF2-40B4-BE49-F238E27FC236}">
                  <a16:creationId xmlns:a16="http://schemas.microsoft.com/office/drawing/2014/main" id="{335F9440-84B7-C380-9E13-AA4BF842E578}"/>
                </a:ext>
              </a:extLst>
            </p:cNvPr>
            <p:cNvSpPr/>
            <p:nvPr/>
          </p:nvSpPr>
          <p:spPr>
            <a:xfrm>
              <a:off x="9024076" y="5974494"/>
              <a:ext cx="1447798" cy="404889"/>
            </a:xfrm>
            <a:prstGeom prst="ellipse">
              <a:avLst/>
            </a:prstGeom>
            <a:solidFill>
              <a:schemeClr val="bg1">
                <a:lumMod val="50000"/>
                <a:alpha val="518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object 2">
              <a:extLst>
                <a:ext uri="{FF2B5EF4-FFF2-40B4-BE49-F238E27FC236}">
                  <a16:creationId xmlns:a16="http://schemas.microsoft.com/office/drawing/2014/main" id="{46AB1789-9E8B-2068-671E-EAB119950502}"/>
                </a:ext>
              </a:extLst>
            </p:cNvPr>
            <p:cNvGrpSpPr>
              <a:grpSpLocks noChangeAspect="1"/>
            </p:cNvGrpSpPr>
            <p:nvPr/>
          </p:nvGrpSpPr>
          <p:grpSpPr>
            <a:xfrm>
              <a:off x="9024076" y="4297251"/>
              <a:ext cx="1447798" cy="1921097"/>
              <a:chOff x="9179135" y="4324617"/>
              <a:chExt cx="1746250" cy="2317115"/>
            </a:xfrm>
          </p:grpSpPr>
          <p:sp>
            <p:nvSpPr>
              <p:cNvPr id="112" name="object 3">
                <a:extLst>
                  <a:ext uri="{FF2B5EF4-FFF2-40B4-BE49-F238E27FC236}">
                    <a16:creationId xmlns:a16="http://schemas.microsoft.com/office/drawing/2014/main" id="{9933CCA3-318A-7280-B329-51FAE69C3B2A}"/>
                  </a:ext>
                </a:extLst>
              </p:cNvPr>
              <p:cNvSpPr/>
              <p:nvPr/>
            </p:nvSpPr>
            <p:spPr>
              <a:xfrm>
                <a:off x="9179135" y="4324617"/>
                <a:ext cx="1746250" cy="2317115"/>
              </a:xfrm>
              <a:custGeom>
                <a:avLst/>
                <a:gdLst/>
                <a:ahLst/>
                <a:cxnLst/>
                <a:rect l="l" t="t" r="r" b="b"/>
                <a:pathLst>
                  <a:path w="1746250" h="2317115">
                    <a:moveTo>
                      <a:pt x="872913" y="0"/>
                    </a:moveTo>
                    <a:lnTo>
                      <a:pt x="825019" y="1281"/>
                    </a:lnTo>
                    <a:lnTo>
                      <a:pt x="777799" y="5082"/>
                    </a:lnTo>
                    <a:lnTo>
                      <a:pt x="731321" y="11335"/>
                    </a:lnTo>
                    <a:lnTo>
                      <a:pt x="685651" y="19975"/>
                    </a:lnTo>
                    <a:lnTo>
                      <a:pt x="640856" y="30937"/>
                    </a:lnTo>
                    <a:lnTo>
                      <a:pt x="597003" y="44153"/>
                    </a:lnTo>
                    <a:lnTo>
                      <a:pt x="554158" y="59557"/>
                    </a:lnTo>
                    <a:lnTo>
                      <a:pt x="512387" y="77085"/>
                    </a:lnTo>
                    <a:lnTo>
                      <a:pt x="471757" y="96669"/>
                    </a:lnTo>
                    <a:lnTo>
                      <a:pt x="432335" y="118244"/>
                    </a:lnTo>
                    <a:lnTo>
                      <a:pt x="394187" y="141743"/>
                    </a:lnTo>
                    <a:lnTo>
                      <a:pt x="357379" y="167102"/>
                    </a:lnTo>
                    <a:lnTo>
                      <a:pt x="321980" y="194252"/>
                    </a:lnTo>
                    <a:lnTo>
                      <a:pt x="288054" y="223129"/>
                    </a:lnTo>
                    <a:lnTo>
                      <a:pt x="255668" y="253667"/>
                    </a:lnTo>
                    <a:lnTo>
                      <a:pt x="224890" y="285798"/>
                    </a:lnTo>
                    <a:lnTo>
                      <a:pt x="195785" y="319459"/>
                    </a:lnTo>
                    <a:lnTo>
                      <a:pt x="168420" y="354581"/>
                    </a:lnTo>
                    <a:lnTo>
                      <a:pt x="142862" y="391100"/>
                    </a:lnTo>
                    <a:lnTo>
                      <a:pt x="119177" y="428949"/>
                    </a:lnTo>
                    <a:lnTo>
                      <a:pt x="97432" y="468062"/>
                    </a:lnTo>
                    <a:lnTo>
                      <a:pt x="77693" y="508373"/>
                    </a:lnTo>
                    <a:lnTo>
                      <a:pt x="60027" y="549816"/>
                    </a:lnTo>
                    <a:lnTo>
                      <a:pt x="44501" y="592326"/>
                    </a:lnTo>
                    <a:lnTo>
                      <a:pt x="31180" y="635835"/>
                    </a:lnTo>
                    <a:lnTo>
                      <a:pt x="20133" y="680278"/>
                    </a:lnTo>
                    <a:lnTo>
                      <a:pt x="11424" y="725589"/>
                    </a:lnTo>
                    <a:lnTo>
                      <a:pt x="5122" y="771702"/>
                    </a:lnTo>
                    <a:lnTo>
                      <a:pt x="1291" y="818551"/>
                    </a:lnTo>
                    <a:lnTo>
                      <a:pt x="0" y="866070"/>
                    </a:lnTo>
                    <a:lnTo>
                      <a:pt x="1412" y="911951"/>
                    </a:lnTo>
                    <a:lnTo>
                      <a:pt x="5731" y="958572"/>
                    </a:lnTo>
                    <a:lnTo>
                      <a:pt x="12811" y="1005840"/>
                    </a:lnTo>
                    <a:lnTo>
                      <a:pt x="22504" y="1053661"/>
                    </a:lnTo>
                    <a:lnTo>
                      <a:pt x="34663" y="1101943"/>
                    </a:lnTo>
                    <a:lnTo>
                      <a:pt x="49140" y="1150592"/>
                    </a:lnTo>
                    <a:lnTo>
                      <a:pt x="65788" y="1199516"/>
                    </a:lnTo>
                    <a:lnTo>
                      <a:pt x="84460" y="1248620"/>
                    </a:lnTo>
                    <a:lnTo>
                      <a:pt x="105010" y="1297813"/>
                    </a:lnTo>
                    <a:lnTo>
                      <a:pt x="127288" y="1347001"/>
                    </a:lnTo>
                    <a:lnTo>
                      <a:pt x="151150" y="1396091"/>
                    </a:lnTo>
                    <a:lnTo>
                      <a:pt x="176446" y="1444991"/>
                    </a:lnTo>
                    <a:lnTo>
                      <a:pt x="203030" y="1493606"/>
                    </a:lnTo>
                    <a:lnTo>
                      <a:pt x="230756" y="1541844"/>
                    </a:lnTo>
                    <a:lnTo>
                      <a:pt x="259474" y="1589612"/>
                    </a:lnTo>
                    <a:lnTo>
                      <a:pt x="289039" y="1636817"/>
                    </a:lnTo>
                    <a:lnTo>
                      <a:pt x="319303" y="1683365"/>
                    </a:lnTo>
                    <a:lnTo>
                      <a:pt x="350119" y="1729164"/>
                    </a:lnTo>
                    <a:lnTo>
                      <a:pt x="381339" y="1774121"/>
                    </a:lnTo>
                    <a:lnTo>
                      <a:pt x="412817" y="1818142"/>
                    </a:lnTo>
                    <a:lnTo>
                      <a:pt x="444405" y="1861135"/>
                    </a:lnTo>
                    <a:lnTo>
                      <a:pt x="475956" y="1903006"/>
                    </a:lnTo>
                    <a:lnTo>
                      <a:pt x="507323" y="1943662"/>
                    </a:lnTo>
                    <a:lnTo>
                      <a:pt x="538359" y="1983011"/>
                    </a:lnTo>
                    <a:lnTo>
                      <a:pt x="568915" y="2020959"/>
                    </a:lnTo>
                    <a:lnTo>
                      <a:pt x="598846" y="2057413"/>
                    </a:lnTo>
                    <a:lnTo>
                      <a:pt x="628003" y="2092280"/>
                    </a:lnTo>
                    <a:lnTo>
                      <a:pt x="656241" y="2125467"/>
                    </a:lnTo>
                    <a:lnTo>
                      <a:pt x="683410" y="2156881"/>
                    </a:lnTo>
                    <a:lnTo>
                      <a:pt x="709365" y="2186429"/>
                    </a:lnTo>
                    <a:lnTo>
                      <a:pt x="757041" y="2239555"/>
                    </a:lnTo>
                    <a:lnTo>
                      <a:pt x="798092" y="2284099"/>
                    </a:lnTo>
                    <a:lnTo>
                      <a:pt x="832860" y="2308529"/>
                    </a:lnTo>
                    <a:lnTo>
                      <a:pt x="872845" y="2316636"/>
                    </a:lnTo>
                    <a:lnTo>
                      <a:pt x="912811" y="2308433"/>
                    </a:lnTo>
                    <a:lnTo>
                      <a:pt x="947522" y="2283927"/>
                    </a:lnTo>
                    <a:lnTo>
                      <a:pt x="988507" y="2239249"/>
                    </a:lnTo>
                    <a:lnTo>
                      <a:pt x="1036119" y="2185968"/>
                    </a:lnTo>
                    <a:lnTo>
                      <a:pt x="1062042" y="2156337"/>
                    </a:lnTo>
                    <a:lnTo>
                      <a:pt x="1089181" y="2124838"/>
                    </a:lnTo>
                    <a:lnTo>
                      <a:pt x="1117389" y="2091564"/>
                    </a:lnTo>
                    <a:lnTo>
                      <a:pt x="1146518" y="2056609"/>
                    </a:lnTo>
                    <a:lnTo>
                      <a:pt x="1176422" y="2020069"/>
                    </a:lnTo>
                    <a:lnTo>
                      <a:pt x="1206953" y="1982036"/>
                    </a:lnTo>
                    <a:lnTo>
                      <a:pt x="1237965" y="1942604"/>
                    </a:lnTo>
                    <a:lnTo>
                      <a:pt x="1269311" y="1901869"/>
                    </a:lnTo>
                    <a:lnTo>
                      <a:pt x="1300843" y="1859923"/>
                    </a:lnTo>
                    <a:lnTo>
                      <a:pt x="1332416" y="1816861"/>
                    </a:lnTo>
                    <a:lnTo>
                      <a:pt x="1363881" y="1772777"/>
                    </a:lnTo>
                    <a:lnTo>
                      <a:pt x="1395091" y="1727765"/>
                    </a:lnTo>
                    <a:lnTo>
                      <a:pt x="1425901" y="1681919"/>
                    </a:lnTo>
                    <a:lnTo>
                      <a:pt x="1456162" y="1635333"/>
                    </a:lnTo>
                    <a:lnTo>
                      <a:pt x="1485728" y="1588102"/>
                    </a:lnTo>
                    <a:lnTo>
                      <a:pt x="1514451" y="1540318"/>
                    </a:lnTo>
                    <a:lnTo>
                      <a:pt x="1542186" y="1492077"/>
                    </a:lnTo>
                    <a:lnTo>
                      <a:pt x="1568784" y="1443471"/>
                    </a:lnTo>
                    <a:lnTo>
                      <a:pt x="1594099" y="1394597"/>
                    </a:lnTo>
                    <a:lnTo>
                      <a:pt x="1617984" y="1345546"/>
                    </a:lnTo>
                    <a:lnTo>
                      <a:pt x="1640292" y="1296414"/>
                    </a:lnTo>
                    <a:lnTo>
                      <a:pt x="1660876" y="1247294"/>
                    </a:lnTo>
                    <a:lnTo>
                      <a:pt x="1679588" y="1198281"/>
                    </a:lnTo>
                    <a:lnTo>
                      <a:pt x="1696283" y="1149468"/>
                    </a:lnTo>
                    <a:lnTo>
                      <a:pt x="1710812" y="1100950"/>
                    </a:lnTo>
                    <a:lnTo>
                      <a:pt x="1723029" y="1052821"/>
                    </a:lnTo>
                    <a:lnTo>
                      <a:pt x="1732787" y="1005174"/>
                    </a:lnTo>
                    <a:lnTo>
                      <a:pt x="1739939" y="958104"/>
                    </a:lnTo>
                    <a:lnTo>
                      <a:pt x="1744338" y="911704"/>
                    </a:lnTo>
                    <a:lnTo>
                      <a:pt x="1745837" y="866070"/>
                    </a:lnTo>
                    <a:lnTo>
                      <a:pt x="1744546" y="818551"/>
                    </a:lnTo>
                    <a:lnTo>
                      <a:pt x="1740715" y="771702"/>
                    </a:lnTo>
                    <a:lnTo>
                      <a:pt x="1734412" y="725589"/>
                    </a:lnTo>
                    <a:lnTo>
                      <a:pt x="1725704" y="680278"/>
                    </a:lnTo>
                    <a:lnTo>
                      <a:pt x="1714656" y="635835"/>
                    </a:lnTo>
                    <a:lnTo>
                      <a:pt x="1701335" y="592326"/>
                    </a:lnTo>
                    <a:lnTo>
                      <a:pt x="1685809" y="549816"/>
                    </a:lnTo>
                    <a:lnTo>
                      <a:pt x="1668142" y="508373"/>
                    </a:lnTo>
                    <a:lnTo>
                      <a:pt x="1648403" y="468062"/>
                    </a:lnTo>
                    <a:lnTo>
                      <a:pt x="1626658" y="428949"/>
                    </a:lnTo>
                    <a:lnTo>
                      <a:pt x="1602972" y="391100"/>
                    </a:lnTo>
                    <a:lnTo>
                      <a:pt x="1577414" y="354581"/>
                    </a:lnTo>
                    <a:lnTo>
                      <a:pt x="1550048" y="319459"/>
                    </a:lnTo>
                    <a:lnTo>
                      <a:pt x="1520943" y="285798"/>
                    </a:lnTo>
                    <a:lnTo>
                      <a:pt x="1490164" y="253667"/>
                    </a:lnTo>
                    <a:lnTo>
                      <a:pt x="1457778" y="223129"/>
                    </a:lnTo>
                    <a:lnTo>
                      <a:pt x="1423851" y="194252"/>
                    </a:lnTo>
                    <a:lnTo>
                      <a:pt x="1388451" y="167102"/>
                    </a:lnTo>
                    <a:lnTo>
                      <a:pt x="1351643" y="141743"/>
                    </a:lnTo>
                    <a:lnTo>
                      <a:pt x="1313495" y="118244"/>
                    </a:lnTo>
                    <a:lnTo>
                      <a:pt x="1274072" y="96669"/>
                    </a:lnTo>
                    <a:lnTo>
                      <a:pt x="1233442" y="77085"/>
                    </a:lnTo>
                    <a:lnTo>
                      <a:pt x="1191671" y="59557"/>
                    </a:lnTo>
                    <a:lnTo>
                      <a:pt x="1148825" y="44153"/>
                    </a:lnTo>
                    <a:lnTo>
                      <a:pt x="1104971" y="30937"/>
                    </a:lnTo>
                    <a:lnTo>
                      <a:pt x="1060176" y="19975"/>
                    </a:lnTo>
                    <a:lnTo>
                      <a:pt x="1014506" y="11335"/>
                    </a:lnTo>
                    <a:lnTo>
                      <a:pt x="968028" y="5082"/>
                    </a:lnTo>
                    <a:lnTo>
                      <a:pt x="920808" y="1281"/>
                    </a:lnTo>
                    <a:lnTo>
                      <a:pt x="872913" y="0"/>
                    </a:lnTo>
                    <a:close/>
                  </a:path>
                </a:pathLst>
              </a:custGeom>
              <a:solidFill>
                <a:srgbClr val="000000"/>
              </a:solidFill>
            </p:spPr>
            <p:txBody>
              <a:bodyPr wrap="square" lIns="0" tIns="0" rIns="0" bIns="0" rtlCol="0"/>
              <a:lstStyle/>
              <a:p>
                <a:endParaRPr/>
              </a:p>
            </p:txBody>
          </p:sp>
          <p:sp>
            <p:nvSpPr>
              <p:cNvPr id="113" name="object 4">
                <a:extLst>
                  <a:ext uri="{FF2B5EF4-FFF2-40B4-BE49-F238E27FC236}">
                    <a16:creationId xmlns:a16="http://schemas.microsoft.com/office/drawing/2014/main" id="{99FC2F80-D497-35E2-C9FA-40D18814BBCE}"/>
                  </a:ext>
                </a:extLst>
              </p:cNvPr>
              <p:cNvSpPr/>
              <p:nvPr/>
            </p:nvSpPr>
            <p:spPr>
              <a:xfrm>
                <a:off x="9339886" y="4492222"/>
                <a:ext cx="1424940" cy="1424940"/>
              </a:xfrm>
              <a:custGeom>
                <a:avLst/>
                <a:gdLst/>
                <a:ahLst/>
                <a:cxnLst/>
                <a:rect l="l" t="t" r="r" b="b"/>
                <a:pathLst>
                  <a:path w="1424940" h="1424939">
                    <a:moveTo>
                      <a:pt x="712162" y="0"/>
                    </a:moveTo>
                    <a:lnTo>
                      <a:pt x="663404" y="1642"/>
                    </a:lnTo>
                    <a:lnTo>
                      <a:pt x="615527" y="6500"/>
                    </a:lnTo>
                    <a:lnTo>
                      <a:pt x="568638" y="14468"/>
                    </a:lnTo>
                    <a:lnTo>
                      <a:pt x="522843" y="25438"/>
                    </a:lnTo>
                    <a:lnTo>
                      <a:pt x="478248" y="39305"/>
                    </a:lnTo>
                    <a:lnTo>
                      <a:pt x="434959" y="55963"/>
                    </a:lnTo>
                    <a:lnTo>
                      <a:pt x="393082" y="75306"/>
                    </a:lnTo>
                    <a:lnTo>
                      <a:pt x="352723" y="97228"/>
                    </a:lnTo>
                    <a:lnTo>
                      <a:pt x="313988" y="121622"/>
                    </a:lnTo>
                    <a:lnTo>
                      <a:pt x="276984" y="148383"/>
                    </a:lnTo>
                    <a:lnTo>
                      <a:pt x="241815" y="177405"/>
                    </a:lnTo>
                    <a:lnTo>
                      <a:pt x="208590" y="208582"/>
                    </a:lnTo>
                    <a:lnTo>
                      <a:pt x="177412" y="241807"/>
                    </a:lnTo>
                    <a:lnTo>
                      <a:pt x="148390" y="276975"/>
                    </a:lnTo>
                    <a:lnTo>
                      <a:pt x="121628" y="313979"/>
                    </a:lnTo>
                    <a:lnTo>
                      <a:pt x="97232" y="352714"/>
                    </a:lnTo>
                    <a:lnTo>
                      <a:pt x="75310" y="393073"/>
                    </a:lnTo>
                    <a:lnTo>
                      <a:pt x="55966" y="434951"/>
                    </a:lnTo>
                    <a:lnTo>
                      <a:pt x="39307" y="478240"/>
                    </a:lnTo>
                    <a:lnTo>
                      <a:pt x="25439" y="522836"/>
                    </a:lnTo>
                    <a:lnTo>
                      <a:pt x="14468" y="568632"/>
                    </a:lnTo>
                    <a:lnTo>
                      <a:pt x="6501" y="615523"/>
                    </a:lnTo>
                    <a:lnTo>
                      <a:pt x="1643" y="663401"/>
                    </a:lnTo>
                    <a:lnTo>
                      <a:pt x="0" y="712162"/>
                    </a:lnTo>
                    <a:lnTo>
                      <a:pt x="1643" y="760920"/>
                    </a:lnTo>
                    <a:lnTo>
                      <a:pt x="6501" y="808797"/>
                    </a:lnTo>
                    <a:lnTo>
                      <a:pt x="14468" y="855685"/>
                    </a:lnTo>
                    <a:lnTo>
                      <a:pt x="25439" y="901480"/>
                    </a:lnTo>
                    <a:lnTo>
                      <a:pt x="39307" y="946075"/>
                    </a:lnTo>
                    <a:lnTo>
                      <a:pt x="55966" y="989365"/>
                    </a:lnTo>
                    <a:lnTo>
                      <a:pt x="75310" y="1031242"/>
                    </a:lnTo>
                    <a:lnTo>
                      <a:pt x="97232" y="1071601"/>
                    </a:lnTo>
                    <a:lnTo>
                      <a:pt x="121628" y="1110335"/>
                    </a:lnTo>
                    <a:lnTo>
                      <a:pt x="148390" y="1147340"/>
                    </a:lnTo>
                    <a:lnTo>
                      <a:pt x="177412" y="1182508"/>
                    </a:lnTo>
                    <a:lnTo>
                      <a:pt x="208590" y="1215734"/>
                    </a:lnTo>
                    <a:lnTo>
                      <a:pt x="241815" y="1246911"/>
                    </a:lnTo>
                    <a:lnTo>
                      <a:pt x="276984" y="1275934"/>
                    </a:lnTo>
                    <a:lnTo>
                      <a:pt x="313988" y="1302696"/>
                    </a:lnTo>
                    <a:lnTo>
                      <a:pt x="352723" y="1327092"/>
                    </a:lnTo>
                    <a:lnTo>
                      <a:pt x="393082" y="1349014"/>
                    </a:lnTo>
                    <a:lnTo>
                      <a:pt x="434959" y="1368358"/>
                    </a:lnTo>
                    <a:lnTo>
                      <a:pt x="478248" y="1385017"/>
                    </a:lnTo>
                    <a:lnTo>
                      <a:pt x="522843" y="1398885"/>
                    </a:lnTo>
                    <a:lnTo>
                      <a:pt x="568638" y="1409855"/>
                    </a:lnTo>
                    <a:lnTo>
                      <a:pt x="615527" y="1417823"/>
                    </a:lnTo>
                    <a:lnTo>
                      <a:pt x="663404" y="1422681"/>
                    </a:lnTo>
                    <a:lnTo>
                      <a:pt x="712162" y="1424324"/>
                    </a:lnTo>
                    <a:lnTo>
                      <a:pt x="760920" y="1422681"/>
                    </a:lnTo>
                    <a:lnTo>
                      <a:pt x="808797" y="1417823"/>
                    </a:lnTo>
                    <a:lnTo>
                      <a:pt x="855685" y="1409855"/>
                    </a:lnTo>
                    <a:lnTo>
                      <a:pt x="901480" y="1398885"/>
                    </a:lnTo>
                    <a:lnTo>
                      <a:pt x="946075" y="1385017"/>
                    </a:lnTo>
                    <a:lnTo>
                      <a:pt x="989365" y="1368358"/>
                    </a:lnTo>
                    <a:lnTo>
                      <a:pt x="1031242" y="1349014"/>
                    </a:lnTo>
                    <a:lnTo>
                      <a:pt x="1071601" y="1327092"/>
                    </a:lnTo>
                    <a:lnTo>
                      <a:pt x="1110335" y="1302696"/>
                    </a:lnTo>
                    <a:lnTo>
                      <a:pt x="1147340" y="1275934"/>
                    </a:lnTo>
                    <a:lnTo>
                      <a:pt x="1182508" y="1246911"/>
                    </a:lnTo>
                    <a:lnTo>
                      <a:pt x="1215734" y="1215734"/>
                    </a:lnTo>
                    <a:lnTo>
                      <a:pt x="1246911" y="1182508"/>
                    </a:lnTo>
                    <a:lnTo>
                      <a:pt x="1275934" y="1147340"/>
                    </a:lnTo>
                    <a:lnTo>
                      <a:pt x="1302696" y="1110335"/>
                    </a:lnTo>
                    <a:lnTo>
                      <a:pt x="1327092" y="1071601"/>
                    </a:lnTo>
                    <a:lnTo>
                      <a:pt x="1349014" y="1031242"/>
                    </a:lnTo>
                    <a:lnTo>
                      <a:pt x="1368358" y="989365"/>
                    </a:lnTo>
                    <a:lnTo>
                      <a:pt x="1385017" y="946075"/>
                    </a:lnTo>
                    <a:lnTo>
                      <a:pt x="1398885" y="901480"/>
                    </a:lnTo>
                    <a:lnTo>
                      <a:pt x="1409855" y="855685"/>
                    </a:lnTo>
                    <a:lnTo>
                      <a:pt x="1417823" y="808797"/>
                    </a:lnTo>
                    <a:lnTo>
                      <a:pt x="1422681" y="760920"/>
                    </a:lnTo>
                    <a:lnTo>
                      <a:pt x="1424324" y="712162"/>
                    </a:lnTo>
                    <a:lnTo>
                      <a:pt x="1422681" y="663401"/>
                    </a:lnTo>
                    <a:lnTo>
                      <a:pt x="1417823" y="615523"/>
                    </a:lnTo>
                    <a:lnTo>
                      <a:pt x="1409855" y="568632"/>
                    </a:lnTo>
                    <a:lnTo>
                      <a:pt x="1398885" y="522836"/>
                    </a:lnTo>
                    <a:lnTo>
                      <a:pt x="1385017" y="478240"/>
                    </a:lnTo>
                    <a:lnTo>
                      <a:pt x="1368358" y="434951"/>
                    </a:lnTo>
                    <a:lnTo>
                      <a:pt x="1349014" y="393073"/>
                    </a:lnTo>
                    <a:lnTo>
                      <a:pt x="1327092" y="352714"/>
                    </a:lnTo>
                    <a:lnTo>
                      <a:pt x="1302696" y="313979"/>
                    </a:lnTo>
                    <a:lnTo>
                      <a:pt x="1275934" y="276975"/>
                    </a:lnTo>
                    <a:lnTo>
                      <a:pt x="1246911" y="241807"/>
                    </a:lnTo>
                    <a:lnTo>
                      <a:pt x="1215734" y="208582"/>
                    </a:lnTo>
                    <a:lnTo>
                      <a:pt x="1182508" y="177405"/>
                    </a:lnTo>
                    <a:lnTo>
                      <a:pt x="1147340" y="148383"/>
                    </a:lnTo>
                    <a:lnTo>
                      <a:pt x="1110335" y="121622"/>
                    </a:lnTo>
                    <a:lnTo>
                      <a:pt x="1071601" y="97228"/>
                    </a:lnTo>
                    <a:lnTo>
                      <a:pt x="1031242" y="75306"/>
                    </a:lnTo>
                    <a:lnTo>
                      <a:pt x="989365" y="55963"/>
                    </a:lnTo>
                    <a:lnTo>
                      <a:pt x="946075" y="39305"/>
                    </a:lnTo>
                    <a:lnTo>
                      <a:pt x="901480" y="25438"/>
                    </a:lnTo>
                    <a:lnTo>
                      <a:pt x="855685" y="14468"/>
                    </a:lnTo>
                    <a:lnTo>
                      <a:pt x="808797" y="6500"/>
                    </a:lnTo>
                    <a:lnTo>
                      <a:pt x="760920" y="1642"/>
                    </a:lnTo>
                    <a:lnTo>
                      <a:pt x="712162" y="0"/>
                    </a:lnTo>
                    <a:close/>
                  </a:path>
                </a:pathLst>
              </a:custGeom>
              <a:solidFill>
                <a:srgbClr val="FFFFFF"/>
              </a:solidFill>
            </p:spPr>
            <p:txBody>
              <a:bodyPr wrap="square" lIns="0" tIns="0" rIns="0" bIns="0" rtlCol="0"/>
              <a:lstStyle/>
              <a:p>
                <a:endParaRPr/>
              </a:p>
            </p:txBody>
          </p:sp>
        </p:grpSp>
        <p:sp>
          <p:nvSpPr>
            <p:cNvPr id="111" name="TextBox 110">
              <a:extLst>
                <a:ext uri="{FF2B5EF4-FFF2-40B4-BE49-F238E27FC236}">
                  <a16:creationId xmlns:a16="http://schemas.microsoft.com/office/drawing/2014/main" id="{7A788633-8D74-E5D4-3788-67A4E3E6C8BF}"/>
                </a:ext>
              </a:extLst>
            </p:cNvPr>
            <p:cNvSpPr txBox="1"/>
            <p:nvPr/>
          </p:nvSpPr>
          <p:spPr>
            <a:xfrm>
              <a:off x="9024075" y="4708713"/>
              <a:ext cx="1447799" cy="350482"/>
            </a:xfrm>
            <a:prstGeom prst="rect">
              <a:avLst/>
            </a:prstGeom>
            <a:noFill/>
          </p:spPr>
          <p:txBody>
            <a:bodyPr wrap="square" rtlCol="0">
              <a:spAutoFit/>
            </a:bodyPr>
            <a:lstStyle/>
            <a:p>
              <a:pPr algn="ctr"/>
              <a:endParaRPr lang="en-US" sz="1600" b="1">
                <a:solidFill>
                  <a:srgbClr val="00B050"/>
                </a:solidFill>
                <a:latin typeface="+mj-lt"/>
              </a:endParaRPr>
            </a:p>
          </p:txBody>
        </p:sp>
      </p:grpSp>
      <p:pic>
        <p:nvPicPr>
          <p:cNvPr id="1026" name="Picture 2" descr="Image preview"/>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83802" y="4223721"/>
            <a:ext cx="917493" cy="4587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056831" y="3195599"/>
            <a:ext cx="2377102" cy="369332"/>
          </a:xfrm>
          <a:prstGeom prst="rect">
            <a:avLst/>
          </a:prstGeom>
        </p:spPr>
        <p:txBody>
          <a:bodyPr wrap="square">
            <a:spAutoFit/>
          </a:bodyPr>
          <a:lstStyle/>
          <a:p>
            <a:r>
              <a:rPr lang="en-GB">
                <a:solidFill>
                  <a:srgbClr val="242424"/>
                </a:solidFill>
                <a:latin typeface="Segoe UI" panose="020B0502040204020203" pitchFamily="34" charset="0"/>
              </a:rPr>
              <a:t>iWRAP</a:t>
            </a:r>
            <a:endParaRPr lang="en-GB"/>
          </a:p>
        </p:txBody>
      </p:sp>
      <p:pic>
        <p:nvPicPr>
          <p:cNvPr id="115" name="Picture 114" descr="The Executive Steering Committee (ESC) - CompeteIQ"/>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35444" y="2230693"/>
            <a:ext cx="870161" cy="926069"/>
          </a:xfrm>
          <a:prstGeom prst="rect">
            <a:avLst/>
          </a:prstGeom>
          <a:noFill/>
          <a:ln>
            <a:noFill/>
          </a:ln>
        </p:spPr>
      </p:pic>
      <p:pic>
        <p:nvPicPr>
          <p:cNvPr id="116" name="Picture 115" descr="https://www.researchinpractice.org.uk/media/zr4ap5k1/the-partner-network.png?rxy=0.035424046676390916,0.922908105240592&amp;width=2000&amp;height=888&amp;rnd=133287965334470000"/>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85486" y="3552066"/>
            <a:ext cx="1486632" cy="830592"/>
          </a:xfrm>
          <a:prstGeom prst="rect">
            <a:avLst/>
          </a:prstGeom>
          <a:noFill/>
          <a:ln>
            <a:noFill/>
          </a:ln>
        </p:spPr>
      </p:pic>
      <p:pic>
        <p:nvPicPr>
          <p:cNvPr id="119" name="Picture 118"/>
          <p:cNvPicPr/>
          <p:nvPr/>
        </p:nvPicPr>
        <p:blipFill rotWithShape="1">
          <a:blip r:embed="rId18" cstate="print">
            <a:extLst>
              <a:ext uri="{28A0092B-C50C-407E-A947-70E740481C1C}">
                <a14:useLocalDpi xmlns:a14="http://schemas.microsoft.com/office/drawing/2010/main" val="0"/>
              </a:ext>
            </a:extLst>
          </a:blip>
          <a:srcRect l="37374" t="7616" r="44161" b="11228"/>
          <a:stretch/>
        </p:blipFill>
        <p:spPr bwMode="auto">
          <a:xfrm>
            <a:off x="4203269" y="156410"/>
            <a:ext cx="727318" cy="1518122"/>
          </a:xfrm>
          <a:prstGeom prst="rect">
            <a:avLst/>
          </a:prstGeom>
          <a:ln>
            <a:solidFill>
              <a:schemeClr val="tx1"/>
            </a:solidFill>
          </a:ln>
          <a:extLst>
            <a:ext uri="{53640926-AAD7-44D8-BBD7-CCE9431645EC}">
              <a14:shadowObscured xmlns:a14="http://schemas.microsoft.com/office/drawing/2010/main"/>
            </a:ext>
          </a:extLst>
        </p:spPr>
      </p:pic>
      <p:pic>
        <p:nvPicPr>
          <p:cNvPr id="121" name="Picture 120"/>
          <p:cNvPicPr/>
          <p:nvPr/>
        </p:nvPicPr>
        <p:blipFill rotWithShape="1">
          <a:blip r:embed="rId19" cstate="print">
            <a:extLst>
              <a:ext uri="{28A0092B-C50C-407E-A947-70E740481C1C}">
                <a14:useLocalDpi xmlns:a14="http://schemas.microsoft.com/office/drawing/2010/main" val="0"/>
              </a:ext>
            </a:extLst>
          </a:blip>
          <a:srcRect l="30139" t="12081" r="39434" b="10434"/>
          <a:stretch/>
        </p:blipFill>
        <p:spPr bwMode="auto">
          <a:xfrm>
            <a:off x="3363295" y="148041"/>
            <a:ext cx="756762" cy="152649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0239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C_BLMK_TLC_WRP_CTOP_Powerpoint_proo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19860" y="4016183"/>
            <a:ext cx="10357960" cy="1323439"/>
          </a:xfrm>
          <a:prstGeom prst="rect">
            <a:avLst/>
          </a:prstGeom>
          <a:noFill/>
        </p:spPr>
        <p:txBody>
          <a:bodyPr wrap="square" rtlCol="0">
            <a:spAutoFit/>
          </a:bodyPr>
          <a:lstStyle/>
          <a:p>
            <a:pPr algn="ctr"/>
            <a:r>
              <a:rPr lang="en-GB" sz="4000" dirty="0">
                <a:solidFill>
                  <a:schemeClr val="bg1"/>
                </a:solidFill>
              </a:rPr>
              <a:t>Professor Nasreen Ali, Dr </a:t>
            </a:r>
            <a:r>
              <a:rPr lang="en-GB" sz="4000" dirty="0" err="1">
                <a:solidFill>
                  <a:schemeClr val="bg1"/>
                </a:solidFill>
              </a:rPr>
              <a:t>Nishani</a:t>
            </a:r>
            <a:r>
              <a:rPr lang="en-GB" sz="4000" dirty="0">
                <a:solidFill>
                  <a:schemeClr val="bg1"/>
                </a:solidFill>
              </a:rPr>
              <a:t> </a:t>
            </a:r>
            <a:r>
              <a:rPr lang="en-GB" sz="4000" dirty="0" err="1">
                <a:solidFill>
                  <a:schemeClr val="bg1"/>
                </a:solidFill>
              </a:rPr>
              <a:t>Jeyapalan</a:t>
            </a:r>
            <a:r>
              <a:rPr lang="en-GB" sz="4000" dirty="0">
                <a:solidFill>
                  <a:schemeClr val="bg1"/>
                </a:solidFill>
              </a:rPr>
              <a:t>, </a:t>
            </a:r>
          </a:p>
          <a:p>
            <a:pPr algn="ctr"/>
            <a:r>
              <a:rPr lang="en-GB" sz="4000" dirty="0">
                <a:solidFill>
                  <a:schemeClr val="bg1"/>
                </a:solidFill>
              </a:rPr>
              <a:t>Dr </a:t>
            </a:r>
            <a:r>
              <a:rPr lang="en-GB" sz="4000" dirty="0" err="1">
                <a:solidFill>
                  <a:schemeClr val="bg1"/>
                </a:solidFill>
              </a:rPr>
              <a:t>Fani</a:t>
            </a:r>
            <a:r>
              <a:rPr lang="en-GB" sz="4000" dirty="0">
                <a:solidFill>
                  <a:schemeClr val="bg1"/>
                </a:solidFill>
              </a:rPr>
              <a:t> </a:t>
            </a:r>
            <a:r>
              <a:rPr lang="en-GB" sz="4000" dirty="0" err="1">
                <a:solidFill>
                  <a:schemeClr val="bg1"/>
                </a:solidFill>
              </a:rPr>
              <a:t>Liapi</a:t>
            </a:r>
            <a:r>
              <a:rPr lang="en-GB" sz="4000" dirty="0">
                <a:solidFill>
                  <a:schemeClr val="bg1"/>
                </a:solidFill>
              </a:rPr>
              <a:t>, </a:t>
            </a:r>
            <a:r>
              <a:rPr lang="en-GB" sz="4000" dirty="0" err="1">
                <a:solidFill>
                  <a:schemeClr val="bg1"/>
                </a:solidFill>
              </a:rPr>
              <a:t>Rukia</a:t>
            </a:r>
            <a:r>
              <a:rPr lang="en-GB" sz="4000" dirty="0">
                <a:solidFill>
                  <a:schemeClr val="bg1"/>
                </a:solidFill>
              </a:rPr>
              <a:t> </a:t>
            </a:r>
            <a:r>
              <a:rPr lang="en-GB" sz="4000" dirty="0" err="1">
                <a:solidFill>
                  <a:schemeClr val="bg1"/>
                </a:solidFill>
              </a:rPr>
              <a:t>Saleem</a:t>
            </a:r>
            <a:r>
              <a:rPr lang="en-GB" sz="4000" dirty="0">
                <a:solidFill>
                  <a:schemeClr val="bg1"/>
                </a:solidFill>
              </a:rPr>
              <a:t> &amp; </a:t>
            </a:r>
            <a:r>
              <a:rPr lang="en-GB" sz="4000" dirty="0" err="1">
                <a:solidFill>
                  <a:schemeClr val="bg1"/>
                </a:solidFill>
              </a:rPr>
              <a:t>Riffat</a:t>
            </a:r>
            <a:r>
              <a:rPr lang="en-GB" sz="4000" dirty="0">
                <a:solidFill>
                  <a:schemeClr val="bg1"/>
                </a:solidFill>
              </a:rPr>
              <a:t> Mahmood   </a:t>
            </a:r>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l="17118" t="12409" r="38510" b="48591"/>
          <a:stretch/>
        </p:blipFill>
        <p:spPr bwMode="auto">
          <a:xfrm>
            <a:off x="4824412" y="2621108"/>
            <a:ext cx="2543175" cy="1298408"/>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007078" y="246019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sp>
        <p:nvSpPr>
          <p:cNvPr id="3" name="Rectangle 2"/>
          <p:cNvSpPr/>
          <p:nvPr/>
        </p:nvSpPr>
        <p:spPr>
          <a:xfrm>
            <a:off x="839636" y="783253"/>
            <a:ext cx="10426460" cy="1569660"/>
          </a:xfrm>
          <a:prstGeom prst="rect">
            <a:avLst/>
          </a:prstGeom>
        </p:spPr>
        <p:txBody>
          <a:bodyPr wrap="square">
            <a:spAutoFit/>
          </a:bodyPr>
          <a:lstStyle/>
          <a:p>
            <a:pPr algn="ctr"/>
            <a:r>
              <a:rPr lang="en-GB" sz="4800" b="1">
                <a:solidFill>
                  <a:schemeClr val="bg1"/>
                </a:solidFill>
              </a:rPr>
              <a:t>Collaborative Targeted Outreach Programme (CTOP) </a:t>
            </a:r>
          </a:p>
        </p:txBody>
      </p:sp>
    </p:spTree>
    <p:extLst>
      <p:ext uri="{BB962C8B-B14F-4D97-AF65-F5344CB8AC3E}">
        <p14:creationId xmlns:p14="http://schemas.microsoft.com/office/powerpoint/2010/main" val="1566904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C_BLMK_TLC_WRP_CTOP_Powerpoint_proo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00728" y="219984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477" y="2057575"/>
            <a:ext cx="3798496" cy="24896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900" y="2057575"/>
            <a:ext cx="3699656" cy="24896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1457" y="2087665"/>
            <a:ext cx="4069118" cy="2459567"/>
          </a:xfrm>
          <a:prstGeom prst="rect">
            <a:avLst/>
          </a:prstGeom>
        </p:spPr>
      </p:pic>
      <p:sp>
        <p:nvSpPr>
          <p:cNvPr id="11" name="TextBox 10"/>
          <p:cNvSpPr txBox="1"/>
          <p:nvPr/>
        </p:nvSpPr>
        <p:spPr>
          <a:xfrm>
            <a:off x="2300469" y="1035751"/>
            <a:ext cx="8579716" cy="830997"/>
          </a:xfrm>
          <a:prstGeom prst="rect">
            <a:avLst/>
          </a:prstGeom>
          <a:noFill/>
        </p:spPr>
        <p:txBody>
          <a:bodyPr wrap="square" rtlCol="0">
            <a:spAutoFit/>
          </a:bodyPr>
          <a:lstStyle/>
          <a:p>
            <a:r>
              <a:rPr lang="en-US" sz="4800" b="1">
                <a:solidFill>
                  <a:schemeClr val="bg1"/>
                </a:solidFill>
              </a:rPr>
              <a:t>Design, Delivery &amp; Evaluation</a:t>
            </a:r>
            <a:endParaRPr lang="en-GB" sz="4800" b="1">
              <a:solidFill>
                <a:schemeClr val="bg1"/>
              </a:solidFill>
            </a:endParaRPr>
          </a:p>
        </p:txBody>
      </p:sp>
    </p:spTree>
    <p:extLst>
      <p:ext uri="{BB962C8B-B14F-4D97-AF65-F5344CB8AC3E}">
        <p14:creationId xmlns:p14="http://schemas.microsoft.com/office/powerpoint/2010/main" val="1106754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18" y="1824173"/>
            <a:ext cx="244540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52619" y="442026"/>
            <a:ext cx="3790752" cy="830997"/>
          </a:xfrm>
          <a:prstGeom prst="rect">
            <a:avLst/>
          </a:prstGeom>
          <a:noFill/>
        </p:spPr>
        <p:txBody>
          <a:bodyPr wrap="square" rtlCol="0">
            <a:spAutoFit/>
          </a:bodyPr>
          <a:lstStyle/>
          <a:p>
            <a:r>
              <a:rPr lang="en-US" sz="4800" b="1">
                <a:solidFill>
                  <a:schemeClr val="bg1"/>
                </a:solidFill>
              </a:rPr>
              <a:t>Aim of CTOP </a:t>
            </a:r>
            <a:endParaRPr lang="en-GB" sz="4800" b="1">
              <a:solidFill>
                <a:schemeClr val="bg1"/>
              </a:solidFill>
            </a:endParaRPr>
          </a:p>
        </p:txBody>
      </p:sp>
      <p:sp>
        <p:nvSpPr>
          <p:cNvPr id="22" name="TextBox 21"/>
          <p:cNvSpPr txBox="1"/>
          <p:nvPr/>
        </p:nvSpPr>
        <p:spPr>
          <a:xfrm>
            <a:off x="4157272" y="2311096"/>
            <a:ext cx="8034728" cy="2554545"/>
          </a:xfrm>
          <a:prstGeom prst="rect">
            <a:avLst/>
          </a:prstGeom>
          <a:noFill/>
        </p:spPr>
        <p:txBody>
          <a:bodyPr wrap="square" rtlCol="0">
            <a:spAutoFit/>
          </a:bodyPr>
          <a:lstStyle/>
          <a:p>
            <a:r>
              <a:rPr lang="en-US" sz="3200" dirty="0"/>
              <a:t>To engage with young people, parents, career-switchers  and underrepresented groups to improve knowledge and perceptions of nursing, midwifery, the allied health professions and social work</a:t>
            </a:r>
            <a:endParaRPr lang="en-GB" sz="3200" dirty="0"/>
          </a:p>
        </p:txBody>
      </p:sp>
    </p:spTree>
    <p:extLst>
      <p:ext uri="{BB962C8B-B14F-4D97-AF65-F5344CB8AC3E}">
        <p14:creationId xmlns:p14="http://schemas.microsoft.com/office/powerpoint/2010/main" val="307311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007078" y="2460197"/>
            <a:ext cx="8091579" cy="369332"/>
          </a:xfrm>
          <a:prstGeom prst="rect">
            <a:avLst/>
          </a:prstGeom>
        </p:spPr>
        <p:txBody>
          <a:bodyPr wrap="square" lIns="91440" tIns="45720" rIns="91440" bIns="45720" anchor="t">
            <a:spAutoFit/>
          </a:bodyPr>
          <a:lstStyle/>
          <a:p>
            <a:pPr algn="ctr"/>
            <a:endParaRPr lang="en-GB" b="1" i="1">
              <a:solidFill>
                <a:schemeClr val="bg1"/>
              </a:solidFill>
              <a:ea typeface="Calibri"/>
              <a:cs typeface="Calibri"/>
            </a:endParaRPr>
          </a:p>
        </p:txBody>
      </p:sp>
      <p:sp>
        <p:nvSpPr>
          <p:cNvPr id="5" name="TextBox 4"/>
          <p:cNvSpPr txBox="1"/>
          <p:nvPr/>
        </p:nvSpPr>
        <p:spPr>
          <a:xfrm>
            <a:off x="510337" y="1327000"/>
            <a:ext cx="7615016" cy="3785652"/>
          </a:xfrm>
          <a:prstGeom prst="rect">
            <a:avLst/>
          </a:prstGeom>
          <a:noFill/>
        </p:spPr>
        <p:txBody>
          <a:bodyPr wrap="square" rtlCol="0">
            <a:spAutoFit/>
          </a:bodyPr>
          <a:lstStyle/>
          <a:p>
            <a:pPr marL="457200" indent="-457200">
              <a:buFont typeface="Arial" panose="020B0604020202020204" pitchFamily="34" charset="0"/>
              <a:buChar char="•"/>
            </a:pPr>
            <a:r>
              <a:rPr lang="en-US" sz="2400"/>
              <a:t>To help contribute to the development of an inclusive health and social care workforce</a:t>
            </a:r>
          </a:p>
          <a:p>
            <a:pPr marL="457200" indent="-457200">
              <a:buFont typeface="Arial" panose="020B0604020202020204" pitchFamily="34" charset="0"/>
              <a:buChar char="•"/>
            </a:pPr>
            <a:r>
              <a:rPr lang="en-US" sz="2400"/>
              <a:t>A workforce that reflects the communities it serves because culturally responsive healthcare is linked to:</a:t>
            </a:r>
          </a:p>
          <a:p>
            <a:endParaRPr lang="en-US" sz="2400"/>
          </a:p>
          <a:p>
            <a:endParaRPr lang="en-US" sz="2400"/>
          </a:p>
          <a:p>
            <a:pPr marL="457200" indent="-457200">
              <a:buFont typeface="Wingdings" panose="05000000000000000000" pitchFamily="2" charset="2"/>
              <a:buChar char="Ø"/>
            </a:pPr>
            <a:r>
              <a:rPr lang="en-US" sz="2400">
                <a:solidFill>
                  <a:srgbClr val="002060"/>
                </a:solidFill>
              </a:rPr>
              <a:t>improvements in quality of care for patients</a:t>
            </a:r>
          </a:p>
          <a:p>
            <a:pPr marL="457200" indent="-457200">
              <a:buFont typeface="Wingdings" panose="05000000000000000000" pitchFamily="2" charset="2"/>
              <a:buChar char="Ø"/>
            </a:pPr>
            <a:r>
              <a:rPr lang="en-US" sz="2400">
                <a:solidFill>
                  <a:srgbClr val="002060"/>
                </a:solidFill>
              </a:rPr>
              <a:t>better patient adherence to medical and self-care regimes </a:t>
            </a:r>
          </a:p>
          <a:p>
            <a:pPr marL="457200" indent="-457200">
              <a:buFont typeface="Wingdings" panose="05000000000000000000" pitchFamily="2" charset="2"/>
              <a:buChar char="Ø"/>
            </a:pPr>
            <a:r>
              <a:rPr lang="en-US" sz="2400">
                <a:solidFill>
                  <a:srgbClr val="002060"/>
                </a:solidFill>
              </a:rPr>
              <a:t>improved outcomes </a:t>
            </a:r>
          </a:p>
        </p:txBody>
      </p:sp>
      <p:sp>
        <p:nvSpPr>
          <p:cNvPr id="6" name="TextBox 5"/>
          <p:cNvSpPr txBox="1"/>
          <p:nvPr/>
        </p:nvSpPr>
        <p:spPr>
          <a:xfrm>
            <a:off x="335185" y="329474"/>
            <a:ext cx="3790752" cy="830997"/>
          </a:xfrm>
          <a:prstGeom prst="rect">
            <a:avLst/>
          </a:prstGeom>
          <a:noFill/>
        </p:spPr>
        <p:txBody>
          <a:bodyPr wrap="square" rtlCol="0">
            <a:spAutoFit/>
          </a:bodyPr>
          <a:lstStyle/>
          <a:p>
            <a:r>
              <a:rPr lang="en-US" sz="4800" b="1"/>
              <a:t>Why…</a:t>
            </a:r>
            <a:endParaRPr lang="en-GB" sz="4800" b="1"/>
          </a:p>
        </p:txBody>
      </p:sp>
      <p:pic>
        <p:nvPicPr>
          <p:cNvPr id="7" name="Picture 6" descr="Admissible vs. Inadmissible Evidence: What You Need to Know"/>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8892" y="914400"/>
            <a:ext cx="2304953" cy="1915129"/>
          </a:xfrm>
          <a:prstGeom prst="rect">
            <a:avLst/>
          </a:prstGeom>
          <a:noFill/>
          <a:ln>
            <a:noFill/>
          </a:ln>
        </p:spPr>
      </p:pic>
      <p:pic>
        <p:nvPicPr>
          <p:cNvPr id="8" name="Picture 4" descr="Protect student choice and funding for BTEC Nationals in Health and Social  Care | Nursing Tim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892" y="3022404"/>
            <a:ext cx="2304954" cy="183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886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167457" y="205138"/>
            <a:ext cx="4278131" cy="830997"/>
          </a:xfrm>
          <a:prstGeom prst="rect">
            <a:avLst/>
          </a:prstGeom>
          <a:noFill/>
        </p:spPr>
        <p:txBody>
          <a:bodyPr wrap="square" rtlCol="0">
            <a:spAutoFit/>
          </a:bodyPr>
          <a:lstStyle/>
          <a:p>
            <a:r>
              <a:rPr lang="en-US" sz="4800" b="1">
                <a:solidFill>
                  <a:schemeClr val="bg1"/>
                </a:solidFill>
              </a:rPr>
              <a:t>Co-production </a:t>
            </a:r>
            <a:endParaRPr lang="en-GB" sz="4800" b="1">
              <a:solidFill>
                <a:schemeClr val="bg1"/>
              </a:solidFill>
            </a:endParaRPr>
          </a:p>
        </p:txBody>
      </p:sp>
      <p:grpSp>
        <p:nvGrpSpPr>
          <p:cNvPr id="2" name="Group 1"/>
          <p:cNvGrpSpPr/>
          <p:nvPr/>
        </p:nvGrpSpPr>
        <p:grpSpPr>
          <a:xfrm>
            <a:off x="4592817" y="1009649"/>
            <a:ext cx="7027683" cy="4407287"/>
            <a:chOff x="4476749" y="1010223"/>
            <a:chExt cx="5663852" cy="4349564"/>
          </a:xfrm>
          <a:noFill/>
        </p:grpSpPr>
        <p:sp>
          <p:nvSpPr>
            <p:cNvPr id="6" name="Rounded Rectangle 5"/>
            <p:cNvSpPr/>
            <p:nvPr/>
          </p:nvSpPr>
          <p:spPr>
            <a:xfrm>
              <a:off x="4476749" y="1010224"/>
              <a:ext cx="2703389" cy="124346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7030A0"/>
                  </a:solidFill>
                </a:rPr>
                <a:t>Selection of merchandise for events</a:t>
              </a:r>
            </a:p>
          </p:txBody>
        </p:sp>
        <p:sp>
          <p:nvSpPr>
            <p:cNvPr id="7" name="Rounded Rectangle 6"/>
            <p:cNvSpPr/>
            <p:nvPr/>
          </p:nvSpPr>
          <p:spPr>
            <a:xfrm>
              <a:off x="7417451" y="1010223"/>
              <a:ext cx="2723150" cy="124346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7030A0"/>
                  </a:solidFill>
                </a:rPr>
                <a:t>Creating CTOP branding, recruitment flyers &amp; branding </a:t>
              </a:r>
            </a:p>
          </p:txBody>
        </p:sp>
        <p:sp>
          <p:nvSpPr>
            <p:cNvPr id="8" name="Rounded Rectangle 7"/>
            <p:cNvSpPr/>
            <p:nvPr/>
          </p:nvSpPr>
          <p:spPr>
            <a:xfrm>
              <a:off x="4476749" y="2515659"/>
              <a:ext cx="2703389" cy="137837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a:p>
              <a:pPr algn="ctr"/>
              <a:r>
                <a:rPr lang="en-GB">
                  <a:solidFill>
                    <a:srgbClr val="7030A0"/>
                  </a:solidFill>
                </a:rPr>
                <a:t>Designing the event programme</a:t>
              </a:r>
            </a:p>
            <a:p>
              <a:pPr algn="ctr"/>
              <a:endParaRPr lang="en-GB">
                <a:solidFill>
                  <a:srgbClr val="7030A0"/>
                </a:solidFill>
              </a:endParaRPr>
            </a:p>
          </p:txBody>
        </p:sp>
        <p:sp>
          <p:nvSpPr>
            <p:cNvPr id="9" name="Rounded Rectangle 8"/>
            <p:cNvSpPr/>
            <p:nvPr/>
          </p:nvSpPr>
          <p:spPr>
            <a:xfrm>
              <a:off x="7417451" y="4092694"/>
              <a:ext cx="2703389" cy="126709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7030A0"/>
                  </a:solidFill>
                </a:rPr>
                <a:t>Continuous conversations with local communities and young people</a:t>
              </a:r>
            </a:p>
          </p:txBody>
        </p:sp>
        <p:sp>
          <p:nvSpPr>
            <p:cNvPr id="10" name="Rounded Rectangle 9"/>
            <p:cNvSpPr/>
            <p:nvPr/>
          </p:nvSpPr>
          <p:spPr>
            <a:xfrm>
              <a:off x="4476749" y="4092694"/>
              <a:ext cx="2703389" cy="125987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7030A0"/>
                  </a:solidFill>
                </a:rPr>
                <a:t>Input for future CTOP events </a:t>
              </a:r>
            </a:p>
          </p:txBody>
        </p:sp>
        <p:sp>
          <p:nvSpPr>
            <p:cNvPr id="11" name="Rounded Rectangle 10"/>
            <p:cNvSpPr/>
            <p:nvPr/>
          </p:nvSpPr>
          <p:spPr>
            <a:xfrm>
              <a:off x="7417451" y="2515660"/>
              <a:ext cx="2703389" cy="137837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7030A0"/>
                  </a:solidFill>
                </a:rPr>
                <a:t>Discussing how to showcase local communities and their work </a:t>
              </a:r>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36394"/>
          <a:stretch/>
        </p:blipFill>
        <p:spPr>
          <a:xfrm>
            <a:off x="156754" y="3010035"/>
            <a:ext cx="3783538" cy="1804914"/>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21728"/>
          <a:stretch/>
        </p:blipFill>
        <p:spPr>
          <a:xfrm>
            <a:off x="643421" y="1241273"/>
            <a:ext cx="2810205" cy="1649705"/>
          </a:xfrm>
          <a:prstGeom prst="rect">
            <a:avLst/>
          </a:prstGeom>
        </p:spPr>
      </p:pic>
      <p:sp>
        <p:nvSpPr>
          <p:cNvPr id="16" name="Rectangle 15"/>
          <p:cNvSpPr/>
          <p:nvPr/>
        </p:nvSpPr>
        <p:spPr>
          <a:xfrm>
            <a:off x="200143" y="5000396"/>
            <a:ext cx="3740149" cy="1705916"/>
          </a:xfrm>
          <a:prstGeom prst="rect">
            <a:avLst/>
          </a:prstGeom>
        </p:spPr>
        <p:txBody>
          <a:bodyPr wrap="square">
            <a:spAutoFit/>
          </a:bodyPr>
          <a:lstStyle/>
          <a:p>
            <a:pPr lvl="0">
              <a:lnSpc>
                <a:spcPct val="107000"/>
              </a:lnSpc>
              <a:spcAft>
                <a:spcPts val="0"/>
              </a:spcAft>
            </a:pPr>
            <a:r>
              <a:rPr lang="en-GB" sz="1400" dirty="0">
                <a:solidFill>
                  <a:schemeClr val="bg1"/>
                </a:solidFill>
                <a:ea typeface="Calibri" panose="020F0502020204030204" pitchFamily="34" charset="0"/>
                <a:cs typeface="Times New Roman" panose="02020603050405020304" pitchFamily="18" charset="0"/>
              </a:rPr>
              <a:t>Total of 113 total organisations </a:t>
            </a:r>
            <a:r>
              <a:rPr lang="en-GB" sz="1400" dirty="0" smtClean="0">
                <a:solidFill>
                  <a:schemeClr val="bg1"/>
                </a:solidFill>
                <a:ea typeface="Calibri" panose="020F0502020204030204" pitchFamily="34" charset="0"/>
                <a:cs typeface="Times New Roman" panose="02020603050405020304" pitchFamily="18" charset="0"/>
              </a:rPr>
              <a:t>contacted</a:t>
            </a:r>
            <a:endParaRPr lang="en-GB" sz="1400" dirty="0">
              <a:solidFill>
                <a:schemeClr val="bg1"/>
              </a:solidFill>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13 religious places of worship</a:t>
            </a:r>
          </a:p>
          <a:p>
            <a:pPr marL="800100" lvl="1" indent="-342900">
              <a:lnSpc>
                <a:spcPct val="107000"/>
              </a:lnSpc>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20 community groups</a:t>
            </a:r>
          </a:p>
          <a:p>
            <a:pPr marL="800100" lvl="1" indent="-342900">
              <a:lnSpc>
                <a:spcPct val="107000"/>
              </a:lnSpc>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8 charities</a:t>
            </a:r>
          </a:p>
          <a:p>
            <a:pPr marL="800100" lvl="1" indent="-342900">
              <a:lnSpc>
                <a:spcPct val="107000"/>
              </a:lnSpc>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7 council-related organisations</a:t>
            </a:r>
          </a:p>
          <a:p>
            <a:pPr marL="800100" lvl="1" indent="-342900">
              <a:lnSpc>
                <a:spcPct val="107000"/>
              </a:lnSpc>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7 sports-recreational clubs</a:t>
            </a:r>
          </a:p>
          <a:p>
            <a:pPr marL="800100" lvl="1" indent="-342900">
              <a:lnSpc>
                <a:spcPct val="107000"/>
              </a:lnSpc>
              <a:spcAft>
                <a:spcPts val="800"/>
              </a:spcAft>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6 educational organisation</a:t>
            </a:r>
          </a:p>
        </p:txBody>
      </p:sp>
    </p:spTree>
    <p:extLst>
      <p:ext uri="{BB962C8B-B14F-4D97-AF65-F5344CB8AC3E}">
        <p14:creationId xmlns:p14="http://schemas.microsoft.com/office/powerpoint/2010/main" val="2197378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61db34-a67e-4b5c-abf0-30bc610fd0d8">
      <Terms xmlns="http://schemas.microsoft.com/office/infopath/2007/PartnerControls"/>
    </lcf76f155ced4ddcb4097134ff3c332f>
    <TaxCatchAll xmlns="300aa0d2-0d43-453e-bf2b-1b7dd18b5d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F92C6D0BE7E548B302EF7A3BCAEFA3" ma:contentTypeVersion="15" ma:contentTypeDescription="Create a new document." ma:contentTypeScope="" ma:versionID="b3c242023f453ac87f75b49d6b8a8ed7">
  <xsd:schema xmlns:xsd="http://www.w3.org/2001/XMLSchema" xmlns:xs="http://www.w3.org/2001/XMLSchema" xmlns:p="http://schemas.microsoft.com/office/2006/metadata/properties" xmlns:ns2="ad61db34-a67e-4b5c-abf0-30bc610fd0d8" xmlns:ns3="300aa0d2-0d43-453e-bf2b-1b7dd18b5d5b" targetNamespace="http://schemas.microsoft.com/office/2006/metadata/properties" ma:root="true" ma:fieldsID="3ff044a01db7e4f5672597e9998705bc" ns2:_="" ns3:_="">
    <xsd:import namespace="ad61db34-a67e-4b5c-abf0-30bc610fd0d8"/>
    <xsd:import namespace="300aa0d2-0d43-453e-bf2b-1b7dd18b5d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1db34-a67e-4b5c-abf0-30bc610fd0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7edde3-0922-418d-99e0-42dccc761f9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0aa0d2-0d43-453e-bf2b-1b7dd18b5d5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2859e4e-5ed4-4c41-b0cf-f912d7fccdf9}" ma:internalName="TaxCatchAll" ma:showField="CatchAllData" ma:web="300aa0d2-0d43-453e-bf2b-1b7dd18b5d5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A4ED8A-D8B6-4D1C-865A-5B7F1292F6A6}">
  <ds:schemaRefs>
    <ds:schemaRef ds:uri="http://purl.org/dc/terms/"/>
    <ds:schemaRef ds:uri="300aa0d2-0d43-453e-bf2b-1b7dd18b5d5b"/>
    <ds:schemaRef ds:uri="http://purl.org/dc/elements/1.1/"/>
    <ds:schemaRef ds:uri="http://schemas.microsoft.com/office/2006/documentManagement/types"/>
    <ds:schemaRef ds:uri="ad61db34-a67e-4b5c-abf0-30bc610fd0d8"/>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1580509-59D0-41A1-BD19-AA6789CFD551}">
  <ds:schemaRefs>
    <ds:schemaRef ds:uri="http://schemas.microsoft.com/sharepoint/v3/contenttype/forms"/>
  </ds:schemaRefs>
</ds:datastoreItem>
</file>

<file path=customXml/itemProps3.xml><?xml version="1.0" encoding="utf-8"?>
<ds:datastoreItem xmlns:ds="http://schemas.openxmlformats.org/officeDocument/2006/customXml" ds:itemID="{358011E0-CE67-46C1-B2C3-EDA2CA28CA60}">
  <ds:schemaRefs>
    <ds:schemaRef ds:uri="300aa0d2-0d43-453e-bf2b-1b7dd18b5d5b"/>
    <ds:schemaRef ds:uri="ad61db34-a67e-4b5c-abf0-30bc610fd0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2745</TotalTime>
  <Words>2052</Words>
  <Application>Microsoft Office PowerPoint</Application>
  <PresentationFormat>Widescreen</PresentationFormat>
  <Paragraphs>191</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Segoe UI</vt:lpstr>
      <vt:lpstr>Times New Roman</vt:lpstr>
      <vt:lpstr>Wingdings</vt:lpstr>
      <vt:lpstr>Office Theme</vt:lpstr>
      <vt:lpstr>PowerPoint Presentation</vt:lpstr>
      <vt:lpstr>PowerPoint Presentation</vt:lpstr>
      <vt:lpstr> Conceptual framework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Bedfordshire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Nishani Jeyapalan</dc:creator>
  <cp:lastModifiedBy>Santosh Yatnatti</cp:lastModifiedBy>
  <cp:revision>39</cp:revision>
  <dcterms:created xsi:type="dcterms:W3CDTF">2024-01-24T11:09:52Z</dcterms:created>
  <dcterms:modified xsi:type="dcterms:W3CDTF">2024-06-10T05:52:14Z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0x010100FFE72FFF409106479D3CF928C4D4F84A</vt:lpwstr>
  </property>
  <property fmtid="{D5CDD505-2E9C-101B-9397-08002B2CF9AE}" pid="3" name="MediaServiceImageTags">
    <vt:lpwstr/>
  </property>
</Properties>
</file>